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1" id="{21776F82-E272-4227-94DA-E9F5C5E3723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32" id="{5E715B07-6B63-4F03-A8F5-CA9BA4311EE7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33" id="{19F5C1F2-8C5D-4084-A2EB-9BA5459C5874}">
          <p14:sldIdLst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34" id="{2E3FCA4C-BD93-4228-8C47-1E30D5F65918}">
          <p14:sldIdLst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35" id="{B1FCD1DE-F856-47E1-BDA7-00D43A74DB4B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26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50657"/>
            <a:ext cx="1400792" cy="1086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31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682404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682404"/>
            <a:ext cx="651933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6.3.3,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6.3.4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140746"/>
            <a:ext cx="766763" cy="739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326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8658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31" y="3375096"/>
            <a:ext cx="1179160" cy="497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BuildHeap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342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Other Heap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methods 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193" y="4194211"/>
            <a:ext cx="4852458" cy="4921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BuildHeap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previous 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BuildHeap </a:t>
            </a:r>
            <a:r>
              <a:rPr sz="1069" spc="10" dirty="0">
                <a:latin typeface="Times New Roman"/>
                <a:cs typeface="Times New Roman"/>
              </a:rPr>
              <a:t>method of heap abstract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data structure. In </a:t>
            </a:r>
            <a:r>
              <a:rPr sz="1069" spc="10" dirty="0">
                <a:latin typeface="Times New Roman"/>
                <a:cs typeface="Times New Roman"/>
              </a:rPr>
              <a:t>this handout,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going 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10" dirty="0">
                <a:latin typeface="Times New Roman"/>
                <a:cs typeface="Times New Roman"/>
              </a:rPr>
              <a:t>a programmer </a:t>
            </a:r>
            <a:r>
              <a:rPr sz="1069" spc="5" dirty="0">
                <a:latin typeface="Times New Roman"/>
                <a:cs typeface="Times New Roman"/>
              </a:rPr>
              <a:t>adopts this  </a:t>
            </a:r>
            <a:r>
              <a:rPr sz="1069" spc="10" dirty="0">
                <a:latin typeface="Times New Roman"/>
                <a:cs typeface="Times New Roman"/>
              </a:rPr>
              <a:t>method. Suppose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some data that can be numbers </a:t>
            </a:r>
            <a:r>
              <a:rPr sz="1069" spc="5" dirty="0">
                <a:latin typeface="Times New Roman"/>
                <a:cs typeface="Times New Roman"/>
              </a:rPr>
              <a:t>or characters or in </a:t>
            </a:r>
            <a:r>
              <a:rPr sz="1069" spc="10" dirty="0">
                <a:latin typeface="Times New Roman"/>
                <a:cs typeface="Times New Roman"/>
              </a:rPr>
              <a:t>some  other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and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build a </a:t>
            </a:r>
            <a:r>
              <a:rPr sz="1069" i="1" spc="10" dirty="0">
                <a:latin typeface="Times New Roman"/>
                <a:cs typeface="Times New Roman"/>
              </a:rPr>
              <a:t>min-Heap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i="1" spc="10" dirty="0">
                <a:latin typeface="Times New Roman"/>
                <a:cs typeface="Times New Roman"/>
              </a:rPr>
              <a:t>max-Heap </a:t>
            </a:r>
            <a:r>
              <a:rPr sz="1069" spc="5" dirty="0">
                <a:latin typeface="Times New Roman"/>
                <a:cs typeface="Times New Roman"/>
              </a:rPr>
              <a:t>out of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insert() </a:t>
            </a:r>
            <a:r>
              <a:rPr sz="1069" spc="10" dirty="0">
                <a:latin typeface="Times New Roman"/>
                <a:cs typeface="Times New Roman"/>
              </a:rPr>
              <a:t>method to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heap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inserting elements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one. In this </a:t>
            </a:r>
            <a:r>
              <a:rPr sz="1069" spc="10" dirty="0">
                <a:latin typeface="Times New Roman"/>
                <a:cs typeface="Times New Roman"/>
              </a:rPr>
              <a:t>method, the  heap </a:t>
            </a:r>
            <a:r>
              <a:rPr sz="1069" spc="5" dirty="0">
                <a:latin typeface="Times New Roman"/>
                <a:cs typeface="Times New Roman"/>
              </a:rPr>
              <a:t>property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maintained. However, the analysis shows that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NlogN  </a:t>
            </a:r>
            <a:r>
              <a:rPr sz="1069" spc="10" dirty="0">
                <a:latin typeface="Times New Roman"/>
                <a:cs typeface="Times New Roman"/>
              </a:rPr>
              <a:t>algorithm i.e. 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0" dirty="0">
                <a:latin typeface="Times New Roman"/>
                <a:cs typeface="Times New Roman"/>
              </a:rPr>
              <a:t>required for this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proportional to </a:t>
            </a:r>
            <a:r>
              <a:rPr sz="1069" i="1" spc="10" dirty="0">
                <a:latin typeface="Times New Roman"/>
                <a:cs typeface="Times New Roman"/>
              </a:rPr>
              <a:t>NlogN</a:t>
            </a:r>
            <a:r>
              <a:rPr sz="1069" spc="10" dirty="0">
                <a:latin typeface="Times New Roman"/>
                <a:cs typeface="Times New Roman"/>
              </a:rPr>
              <a:t>. Secondly,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ready, </a:t>
            </a:r>
            <a:r>
              <a:rPr sz="1069" spc="5" dirty="0">
                <a:latin typeface="Times New Roman"/>
                <a:cs typeface="Times New Roman"/>
              </a:rPr>
              <a:t>then it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better to build </a:t>
            </a:r>
            <a:r>
              <a:rPr sz="1069" spc="10" dirty="0">
                <a:latin typeface="Times New Roman"/>
                <a:cs typeface="Times New Roman"/>
              </a:rPr>
              <a:t>a heap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once </a:t>
            </a:r>
            <a:r>
              <a:rPr sz="1069" spc="5" dirty="0">
                <a:latin typeface="Times New Roman"/>
                <a:cs typeface="Times New Roman"/>
              </a:rPr>
              <a:t>as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better  option than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NlogN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delete </a:t>
            </a:r>
            <a:r>
              <a:rPr sz="1069" spc="5" dirty="0">
                <a:latin typeface="Times New Roman"/>
                <a:cs typeface="Times New Roman"/>
              </a:rPr>
              <a:t>procedure, </a:t>
            </a:r>
            <a:r>
              <a:rPr sz="1069" spc="10" dirty="0">
                <a:latin typeface="Times New Roman"/>
                <a:cs typeface="Times New Roman"/>
              </a:rPr>
              <a:t>when we delete the </a:t>
            </a:r>
            <a:r>
              <a:rPr sz="1069" spc="5" dirty="0">
                <a:latin typeface="Times New Roman"/>
                <a:cs typeface="Times New Roman"/>
              </a:rPr>
              <a:t>root, </a:t>
            </a:r>
            <a:r>
              <a:rPr sz="1069" spc="10" dirty="0">
                <a:latin typeface="Times New Roman"/>
                <a:cs typeface="Times New Roman"/>
              </a:rPr>
              <a:t>a new element takes </a:t>
            </a:r>
            <a:r>
              <a:rPr sz="1069" spc="5" dirty="0">
                <a:latin typeface="Times New Roman"/>
                <a:cs typeface="Times New Roman"/>
              </a:rPr>
              <a:t>the place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root. In case of </a:t>
            </a:r>
            <a:r>
              <a:rPr sz="1069" i="1" spc="5" dirty="0">
                <a:latin typeface="Times New Roman"/>
                <a:cs typeface="Times New Roman"/>
              </a:rPr>
              <a:t>min-heap</a:t>
            </a:r>
            <a:r>
              <a:rPr sz="1069" spc="5" dirty="0">
                <a:latin typeface="Times New Roman"/>
                <a:cs typeface="Times New Roman"/>
              </a:rPr>
              <a:t>, the </a:t>
            </a:r>
            <a:r>
              <a:rPr sz="1069" spc="10" dirty="0">
                <a:latin typeface="Times New Roman"/>
                <a:cs typeface="Times New Roman"/>
              </a:rPr>
              <a:t>minimum </a:t>
            </a:r>
            <a:r>
              <a:rPr sz="1069" spc="5" dirty="0">
                <a:latin typeface="Times New Roman"/>
                <a:cs typeface="Times New Roman"/>
              </a:rPr>
              <a:t>value will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larger elements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move downwards. </a:t>
            </a:r>
            <a:r>
              <a:rPr sz="1069" spc="5" dirty="0">
                <a:latin typeface="Times New Roman"/>
                <a:cs typeface="Times New Roman"/>
              </a:rPr>
              <a:t>In this regard, percolate procedures </a:t>
            </a:r>
            <a:r>
              <a:rPr sz="1069" spc="10" dirty="0">
                <a:latin typeface="Times New Roman"/>
                <a:cs typeface="Times New Roman"/>
              </a:rPr>
              <a:t>may be </a:t>
            </a:r>
            <a:r>
              <a:rPr sz="1069" spc="5" dirty="0">
                <a:latin typeface="Times New Roman"/>
                <a:cs typeface="Times New Roman"/>
              </a:rPr>
              <a:t>of great help.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percolateDown </a:t>
            </a:r>
            <a:r>
              <a:rPr sz="1069" spc="10" dirty="0">
                <a:latin typeface="Times New Roman"/>
                <a:cs typeface="Times New Roman"/>
              </a:rPr>
              <a:t>procedure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move the smaller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up and </a:t>
            </a:r>
            <a:r>
              <a:rPr sz="1069" spc="5" dirty="0">
                <a:latin typeface="Times New Roman"/>
                <a:cs typeface="Times New Roman"/>
              </a:rPr>
              <a:t>bigger value </a:t>
            </a:r>
            <a:r>
              <a:rPr sz="1069" spc="10" dirty="0">
                <a:latin typeface="Times New Roman"/>
                <a:cs typeface="Times New Roman"/>
              </a:rPr>
              <a:t>down.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way, we </a:t>
            </a:r>
            <a:r>
              <a:rPr sz="1069" spc="5" dirty="0">
                <a:latin typeface="Times New Roman"/>
                <a:cs typeface="Times New Roman"/>
              </a:rPr>
              <a:t>will create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at once, without 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insert() </a:t>
            </a:r>
            <a:r>
              <a:rPr sz="1069" spc="10" dirty="0">
                <a:latin typeface="Times New Roman"/>
                <a:cs typeface="Times New Roman"/>
              </a:rPr>
              <a:t>method  </a:t>
            </a:r>
            <a:r>
              <a:rPr sz="1069" spc="5" dirty="0">
                <a:latin typeface="Times New Roman"/>
                <a:cs typeface="Times New Roman"/>
              </a:rPr>
              <a:t>internally. Let’s revisit it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again: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marR="4939" indent="-209281">
              <a:lnSpc>
                <a:spcPts val="1254"/>
              </a:lnSpc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general </a:t>
            </a:r>
            <a:r>
              <a:rPr sz="1069" spc="5" dirty="0">
                <a:latin typeface="Times New Roman"/>
                <a:cs typeface="Times New Roman"/>
              </a:rPr>
              <a:t>algorithm is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place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keys in an </a:t>
            </a:r>
            <a:r>
              <a:rPr sz="1069" spc="5" dirty="0">
                <a:latin typeface="Times New Roman"/>
                <a:cs typeface="Times New Roman"/>
              </a:rPr>
              <a:t>array and consider it to be 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unordered binary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 marL="848235" marR="1249510" indent="-626607">
              <a:lnSpc>
                <a:spcPts val="1254"/>
              </a:lnSpc>
              <a:spcBef>
                <a:spcPts val="92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a heap out 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keys.  for </a:t>
            </a:r>
            <a:r>
              <a:rPr sz="1069" spc="5" dirty="0">
                <a:latin typeface="Times New Roman"/>
                <a:cs typeface="Times New Roman"/>
              </a:rPr>
              <a:t>( 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N/2;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0; </a:t>
            </a:r>
            <a:r>
              <a:rPr sz="1069" spc="5" dirty="0">
                <a:latin typeface="Times New Roman"/>
                <a:cs typeface="Times New Roman"/>
              </a:rPr>
              <a:t>i--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30"/>
              </a:lnSpc>
            </a:pPr>
            <a:r>
              <a:rPr sz="1069" spc="10" dirty="0">
                <a:latin typeface="Times New Roman"/>
                <a:cs typeface="Times New Roman"/>
              </a:rPr>
              <a:t>percolateDown(i);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Suppose,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data elements (also called as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Keys).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spc="5" dirty="0">
                <a:latin typeface="Times New Roman"/>
                <a:cs typeface="Times New Roman"/>
              </a:rPr>
              <a:t>this data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call it 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tree.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discussed earlier, </a:t>
            </a:r>
            <a:r>
              <a:rPr sz="1069" spc="10" dirty="0">
                <a:latin typeface="Times New Roman"/>
                <a:cs typeface="Times New Roman"/>
              </a:rPr>
              <a:t>a complete binary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stored in an array.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but it is not </a:t>
            </a:r>
            <a:r>
              <a:rPr sz="1069" spc="10" dirty="0">
                <a:latin typeface="Times New Roman"/>
                <a:cs typeface="Times New Roman"/>
              </a:rPr>
              <a:t>a heap yet.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not  </a:t>
            </a:r>
            <a:r>
              <a:rPr sz="1069" spc="5" dirty="0">
                <a:latin typeface="Times New Roman"/>
                <a:cs typeface="Times New Roman"/>
              </a:rPr>
              <a:t>necessary </a:t>
            </a:r>
            <a:r>
              <a:rPr sz="1069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property is satisfied. In 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step,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the algorithm.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Why </a:t>
            </a:r>
            <a:r>
              <a:rPr sz="1069" spc="5" dirty="0">
                <a:latin typeface="Times New Roman"/>
                <a:cs typeface="Times New Roman"/>
              </a:rPr>
              <a:t>did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i="1" spc="10" dirty="0">
                <a:latin typeface="Times New Roman"/>
                <a:cs typeface="Times New Roman"/>
              </a:rPr>
              <a:t>N/2</a:t>
            </a:r>
            <a:r>
              <a:rPr sz="1069" spc="10" dirty="0">
                <a:latin typeface="Times New Roman"/>
                <a:cs typeface="Times New Roman"/>
              </a:rPr>
              <a:t>?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this algorithm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actual data.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use </a:t>
            </a:r>
            <a:r>
              <a:rPr sz="1069" spc="10" dirty="0">
                <a:latin typeface="Times New Roman"/>
                <a:cs typeface="Times New Roman"/>
              </a:rPr>
              <a:t>the diagram </a:t>
            </a:r>
            <a:r>
              <a:rPr sz="1069" spc="5" dirty="0">
                <a:latin typeface="Times New Roman"/>
                <a:cs typeface="Times New Roman"/>
              </a:rPr>
              <a:t>to understand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BuildHeap</a:t>
            </a:r>
            <a:r>
              <a:rPr sz="1069" spc="10" dirty="0">
                <a:latin typeface="Times New Roman"/>
                <a:cs typeface="Times New Roman"/>
              </a:rPr>
              <a:t>. Consider the diagram </a:t>
            </a:r>
            <a:r>
              <a:rPr sz="1069" spc="5" dirty="0">
                <a:latin typeface="Times New Roman"/>
                <a:cs typeface="Times New Roman"/>
              </a:rPr>
              <a:t>given</a:t>
            </a:r>
            <a:r>
              <a:rPr sz="1069" spc="10" dirty="0">
                <a:latin typeface="Times New Roman"/>
                <a:cs typeface="Times New Roman"/>
              </a:rPr>
              <a:t> 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88367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449314"/>
            <a:ext cx="4852458" cy="1776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next 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deletMin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First of all, it calls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isEmpty()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empty, </a:t>
            </a:r>
            <a:r>
              <a:rPr sz="1069" spc="5" dirty="0">
                <a:latin typeface="Times New Roman"/>
                <a:cs typeface="Times New Roman"/>
              </a:rPr>
              <a:t>it will display </a:t>
            </a:r>
            <a:r>
              <a:rPr sz="1069" spc="10" dirty="0">
                <a:latin typeface="Times New Roman"/>
                <a:cs typeface="Times New Roman"/>
              </a:rPr>
              <a:t>a message and </a:t>
            </a:r>
            <a:r>
              <a:rPr sz="1069" spc="5" dirty="0">
                <a:latin typeface="Times New Roman"/>
                <a:cs typeface="Times New Roman"/>
              </a:rPr>
              <a:t>return. </a:t>
            </a:r>
            <a:r>
              <a:rPr sz="1069" spc="10" dirty="0">
                <a:latin typeface="Times New Roman"/>
                <a:cs typeface="Times New Roman"/>
              </a:rPr>
              <a:t>If the 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empty, </a:t>
            </a:r>
            <a:r>
              <a:rPr sz="1069" spc="5" dirty="0">
                <a:latin typeface="Times New Roman"/>
                <a:cs typeface="Times New Roman"/>
              </a:rPr>
              <a:t>it will delete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minimum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lies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position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array,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save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variable and </a:t>
            </a:r>
            <a:r>
              <a:rPr sz="1069" spc="5" dirty="0">
                <a:latin typeface="Times New Roman"/>
                <a:cs typeface="Times New Roman"/>
              </a:rPr>
              <a:t>store the </a:t>
            </a:r>
            <a:r>
              <a:rPr sz="1069" i="1" spc="5" dirty="0">
                <a:latin typeface="Times New Roman"/>
                <a:cs typeface="Times New Roman"/>
              </a:rPr>
              <a:t>currentSize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position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array.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time, </a:t>
            </a:r>
            <a:r>
              <a:rPr sz="1069" spc="10" dirty="0">
                <a:latin typeface="Times New Roman"/>
                <a:cs typeface="Times New Roman"/>
              </a:rPr>
              <a:t>we reduce the </a:t>
            </a:r>
            <a:r>
              <a:rPr sz="1069" i="1" spc="5" dirty="0">
                <a:latin typeface="Times New Roman"/>
                <a:cs typeface="Times New Roman"/>
              </a:rPr>
              <a:t>currentSize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one as </a:t>
            </a:r>
            <a:r>
              <a:rPr sz="1069" spc="10" dirty="0">
                <a:latin typeface="Times New Roman"/>
                <a:cs typeface="Times New Roman"/>
              </a:rPr>
              <a:t>one element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being deleted. Then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 the </a:t>
            </a:r>
            <a:r>
              <a:rPr sz="1069" i="1" spc="10" dirty="0">
                <a:latin typeface="Times New Roman"/>
                <a:cs typeface="Times New Roman"/>
              </a:rPr>
              <a:t>percolateDown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5" dirty="0">
                <a:latin typeface="Times New Roman"/>
                <a:cs typeface="Times New Roman"/>
              </a:rPr>
              <a:t>providing 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root node. It will readjust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last element of the array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most 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now. </a:t>
            </a:r>
            <a:r>
              <a:rPr sz="1069" spc="5" dirty="0">
                <a:latin typeface="Times New Roman"/>
                <a:cs typeface="Times New Roman"/>
              </a:rPr>
              <a:t>With this operation, 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be  disturbed. Therefore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percolateDown </a:t>
            </a:r>
            <a:r>
              <a:rPr sz="1069" spc="10" dirty="0">
                <a:latin typeface="Times New Roman"/>
                <a:cs typeface="Times New Roman"/>
              </a:rPr>
              <a:t>method which </a:t>
            </a:r>
            <a:r>
              <a:rPr sz="1069" spc="5" dirty="0">
                <a:latin typeface="Times New Roman"/>
                <a:cs typeface="Times New Roman"/>
              </a:rPr>
              <a:t>has the ability to  readjust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This method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make the </a:t>
            </a:r>
            <a:r>
              <a:rPr sz="1069" spc="5" dirty="0">
                <a:latin typeface="Times New Roman"/>
                <a:cs typeface="Times New Roman"/>
              </a:rPr>
              <a:t>tree as </a:t>
            </a:r>
            <a:r>
              <a:rPr sz="1069" i="1" spc="10" dirty="0">
                <a:latin typeface="Times New Roman"/>
                <a:cs typeface="Times New Roman"/>
              </a:rPr>
              <a:t>min-heap </a:t>
            </a:r>
            <a:r>
              <a:rPr sz="1069" spc="5" dirty="0">
                <a:latin typeface="Times New Roman"/>
                <a:cs typeface="Times New Roman"/>
              </a:rPr>
              <a:t>again. </a:t>
            </a:r>
            <a:r>
              <a:rPr sz="1069" spc="10" dirty="0">
                <a:latin typeface="Times New Roman"/>
                <a:cs typeface="Times New Roman"/>
              </a:rPr>
              <a:t>There are some  more methods 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cover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next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1377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32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8" y="2521656"/>
            <a:ext cx="640203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6.3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140745"/>
            <a:ext cx="76676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0776" y="3535115"/>
            <a:ext cx="88900" cy="854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49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594" y="3527945"/>
            <a:ext cx="1476110" cy="863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299"/>
              </a:lnSpc>
            </a:pPr>
            <a:r>
              <a:rPr sz="1069" spc="10" dirty="0">
                <a:latin typeface="Times New Roman"/>
                <a:cs typeface="Times New Roman"/>
              </a:rPr>
              <a:t>perculateDown Method  getMin Method  buildHeap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4099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buildHeap in Linear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Time  Theorem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181" y="4538552"/>
            <a:ext cx="4852458" cy="4797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lecture, we </a:t>
            </a:r>
            <a:r>
              <a:rPr sz="1069" spc="5" dirty="0">
                <a:latin typeface="Times New Roman"/>
                <a:cs typeface="Times New Roman"/>
              </a:rPr>
              <a:t>defined </a:t>
            </a:r>
            <a:r>
              <a:rPr sz="1069" spc="10" dirty="0">
                <a:latin typeface="Times New Roman"/>
                <a:cs typeface="Times New Roman"/>
              </a:rPr>
              <a:t>a heap class and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dirty="0">
                <a:latin typeface="Times New Roman"/>
                <a:cs typeface="Times New Roman"/>
              </a:rPr>
              <a:t>its  </a:t>
            </a:r>
            <a:r>
              <a:rPr sz="1069" spc="10" dirty="0">
                <a:latin typeface="Times New Roman"/>
                <a:cs typeface="Times New Roman"/>
              </a:rPr>
              <a:t>implementation. Besides, the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delete procedures </a:t>
            </a:r>
            <a:r>
              <a:rPr sz="1069" spc="10" dirty="0">
                <a:latin typeface="Times New Roman"/>
                <a:cs typeface="Times New Roman"/>
              </a:rPr>
              <a:t>were talked </a:t>
            </a:r>
            <a:r>
              <a:rPr sz="1069" spc="5" dirty="0">
                <a:latin typeface="Times New Roman"/>
                <a:cs typeface="Times New Roman"/>
              </a:rPr>
              <a:t>about. Here,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continue with </a:t>
            </a: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other methods of 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10" dirty="0">
                <a:latin typeface="Times New Roman"/>
                <a:cs typeface="Times New Roman"/>
              </a:rPr>
              <a:t>C++ language code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written for these procedures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could </a:t>
            </a:r>
            <a:r>
              <a:rPr sz="1069" spc="10" dirty="0">
                <a:latin typeface="Times New Roman"/>
                <a:cs typeface="Times New Roman"/>
              </a:rPr>
              <a:t>complete the heap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and use  </a:t>
            </a:r>
            <a:r>
              <a:rPr sz="1069" spc="5" dirty="0">
                <a:latin typeface="Times New Roman"/>
                <a:cs typeface="Times New Roman"/>
              </a:rPr>
              <a:t>it to </a:t>
            </a:r>
            <a:r>
              <a:rPr sz="1069" spc="10" dirty="0">
                <a:latin typeface="Times New Roman"/>
                <a:cs typeface="Times New Roman"/>
              </a:rPr>
              <a:t>make heap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objects.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well aware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i="1" spc="10" dirty="0">
                <a:latin typeface="Times New Roman"/>
                <a:cs typeface="Times New Roman"/>
              </a:rPr>
              <a:t>deleteMin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5" dirty="0">
                <a:latin typeface="Times New Roman"/>
                <a:cs typeface="Times New Roman"/>
              </a:rPr>
              <a:t>In this method, </a:t>
            </a:r>
            <a:r>
              <a:rPr sz="1069" i="1" spc="5" dirty="0">
                <a:latin typeface="Times New Roman"/>
                <a:cs typeface="Times New Roman"/>
              </a:rPr>
              <a:t>array[1] </a:t>
            </a:r>
            <a:r>
              <a:rPr sz="1069" spc="5" dirty="0">
                <a:latin typeface="Times New Roman"/>
                <a:cs typeface="Times New Roman"/>
              </a:rPr>
              <a:t>element (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root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element) is put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minItem </a:t>
            </a:r>
            <a:r>
              <a:rPr sz="1069" spc="5" dirty="0">
                <a:latin typeface="Times New Roman"/>
                <a:cs typeface="Times New Roman"/>
              </a:rPr>
              <a:t>variable. In </a:t>
            </a:r>
            <a:r>
              <a:rPr sz="1069" spc="10" dirty="0">
                <a:latin typeface="Times New Roman"/>
                <a:cs typeface="Times New Roman"/>
              </a:rPr>
              <a:t>the min heap </a:t>
            </a:r>
            <a:r>
              <a:rPr sz="1069" spc="5" dirty="0">
                <a:latin typeface="Times New Roman"/>
                <a:cs typeface="Times New Roman"/>
              </a:rPr>
              <a:t>case, this </a:t>
            </a:r>
            <a:r>
              <a:rPr sz="1069" spc="10" dirty="0">
                <a:latin typeface="Times New Roman"/>
                <a:cs typeface="Times New Roman"/>
              </a:rPr>
              <a:t>root element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among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elements. Afterwards, the last element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array is put at  the first position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two code </a:t>
            </a:r>
            <a:r>
              <a:rPr sz="1069" spc="5" dirty="0">
                <a:latin typeface="Times New Roman"/>
                <a:cs typeface="Times New Roman"/>
              </a:rPr>
              <a:t>lines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task.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6679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minItem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array[ 1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];</a:t>
            </a:r>
            <a:endParaRPr sz="1069">
              <a:latin typeface="Times New Roman"/>
              <a:cs typeface="Times New Roman"/>
            </a:endParaRPr>
          </a:p>
          <a:p>
            <a:pPr marR="427821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array[ 1 </a:t>
            </a:r>
            <a:r>
              <a:rPr sz="1069" spc="5" dirty="0">
                <a:latin typeface="Times New Roman"/>
                <a:cs typeface="Times New Roman"/>
              </a:rPr>
              <a:t>]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array[ currentSize--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];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</a:pPr>
            <a:r>
              <a:rPr sz="1458" b="1" spc="-5" dirty="0">
                <a:latin typeface="Arial"/>
                <a:cs typeface="Arial"/>
              </a:rPr>
              <a:t>perculateDown</a:t>
            </a:r>
            <a:r>
              <a:rPr sz="1458" b="1" spc="-19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Method</a:t>
            </a:r>
            <a:endParaRPr sz="1458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Then 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perculateDown </a:t>
            </a:r>
            <a:r>
              <a:rPr sz="1069" spc="10" dirty="0">
                <a:latin typeface="Times New Roman"/>
                <a:cs typeface="Times New Roman"/>
              </a:rPr>
              <a:t>method.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same method </a:t>
            </a:r>
            <a:r>
              <a:rPr sz="1069" spc="5" dirty="0">
                <a:latin typeface="Times New Roman"/>
                <a:cs typeface="Times New Roman"/>
              </a:rPr>
              <a:t>earlier </a:t>
            </a:r>
            <a:r>
              <a:rPr sz="1069" spc="10" dirty="0">
                <a:latin typeface="Times New Roman"/>
                <a:cs typeface="Times New Roman"/>
              </a:rPr>
              <a:t>employed in  the build </a:t>
            </a:r>
            <a:r>
              <a:rPr sz="1069" spc="15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process.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passed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node, </a:t>
            </a:r>
            <a:r>
              <a:rPr sz="1069" spc="10" dirty="0">
                <a:latin typeface="Times New Roman"/>
                <a:cs typeface="Times New Roman"/>
              </a:rPr>
              <a:t>say </a:t>
            </a:r>
            <a:r>
              <a:rPr sz="1069" spc="5" dirty="0">
                <a:latin typeface="Times New Roman"/>
                <a:cs typeface="Times New Roman"/>
              </a:rPr>
              <a:t>i, </a:t>
            </a:r>
            <a:r>
              <a:rPr sz="1069" spc="10" dirty="0">
                <a:latin typeface="Times New Roman"/>
                <a:cs typeface="Times New Roman"/>
              </a:rPr>
              <a:t>form where </a:t>
            </a:r>
            <a:r>
              <a:rPr sz="1069" spc="5" dirty="0">
                <a:latin typeface="Times New Roman"/>
                <a:cs typeface="Times New Roman"/>
              </a:rPr>
              <a:t>it starts its function 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restore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order. Let’s look </a:t>
            </a:r>
            <a:r>
              <a:rPr sz="1069" spc="10" dirty="0">
                <a:latin typeface="Times New Roman"/>
                <a:cs typeface="Times New Roman"/>
              </a:rPr>
              <a:t>at this </a:t>
            </a:r>
            <a:r>
              <a:rPr sz="1069" i="1" spc="10" dirty="0">
                <a:latin typeface="Times New Roman"/>
                <a:cs typeface="Times New Roman"/>
              </a:rPr>
              <a:t>perculateDown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takes the array  </a:t>
            </a:r>
            <a:r>
              <a:rPr sz="1069" spc="5" dirty="0">
                <a:latin typeface="Times New Roman"/>
                <a:cs typeface="Times New Roman"/>
              </a:rPr>
              <a:t>index as </a:t>
            </a:r>
            <a:r>
              <a:rPr sz="1069" spc="10" dirty="0">
                <a:latin typeface="Times New Roman"/>
                <a:cs typeface="Times New Roman"/>
              </a:rPr>
              <a:t>an argument and </a:t>
            </a:r>
            <a:r>
              <a:rPr sz="1069" spc="5" dirty="0">
                <a:latin typeface="Times New Roman"/>
                <a:cs typeface="Times New Roman"/>
              </a:rPr>
              <a:t>starts its functionality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that index. In the code,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give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i="1" spc="10" dirty="0">
                <a:latin typeface="Times New Roman"/>
                <a:cs typeface="Times New Roman"/>
              </a:rPr>
              <a:t>hole </a:t>
            </a:r>
            <a:r>
              <a:rPr sz="1069" spc="5" dirty="0">
                <a:latin typeface="Times New Roman"/>
                <a:cs typeface="Times New Roman"/>
              </a:rPr>
              <a:t>to this array index.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this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</a:t>
            </a:r>
            <a:r>
              <a:rPr sz="1069" i="1" spc="10" dirty="0">
                <a:latin typeface="Times New Roman"/>
                <a:cs typeface="Times New Roman"/>
              </a:rPr>
              <a:t>hole </a:t>
            </a:r>
            <a:r>
              <a:rPr sz="1069" i="1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the index at which the </a:t>
            </a:r>
            <a:r>
              <a:rPr sz="1069" i="1" spc="5" dirty="0">
                <a:latin typeface="Times New Roman"/>
                <a:cs typeface="Times New Roman"/>
              </a:rPr>
              <a:t>percolate</a:t>
            </a:r>
            <a:r>
              <a:rPr sz="1069" i="1" spc="-4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begins.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Heap&lt;eType&gt;::percolateDown( </a:t>
            </a:r>
            <a:r>
              <a:rPr sz="1069" spc="5" dirty="0">
                <a:latin typeface="Times New Roman"/>
                <a:cs typeface="Times New Roman"/>
              </a:rPr>
              <a:t>int hole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98775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int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child;</a:t>
            </a:r>
            <a:endParaRPr sz="1069">
              <a:latin typeface="Times New Roman"/>
              <a:cs typeface="Times New Roman"/>
            </a:endParaRPr>
          </a:p>
          <a:p>
            <a:pPr marL="98775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eType tmp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array[ hole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];</a:t>
            </a:r>
            <a:endParaRPr sz="1069">
              <a:latin typeface="Times New Roman"/>
              <a:cs typeface="Times New Roman"/>
            </a:endParaRPr>
          </a:p>
          <a:p>
            <a:pPr marL="987755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for( ; </a:t>
            </a:r>
            <a:r>
              <a:rPr sz="1069" spc="10" dirty="0">
                <a:latin typeface="Times New Roman"/>
                <a:cs typeface="Times New Roman"/>
              </a:rPr>
              <a:t>hole * 2 </a:t>
            </a:r>
            <a:r>
              <a:rPr sz="1069" spc="15" dirty="0">
                <a:latin typeface="Times New Roman"/>
                <a:cs typeface="Times New Roman"/>
              </a:rPr>
              <a:t>&lt;= </a:t>
            </a:r>
            <a:r>
              <a:rPr sz="1069" spc="10" dirty="0">
                <a:latin typeface="Times New Roman"/>
                <a:cs typeface="Times New Roman"/>
              </a:rPr>
              <a:t>currentSize; hole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child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98775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127893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child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hole </a:t>
            </a:r>
            <a:r>
              <a:rPr sz="1069" spc="10" dirty="0">
                <a:latin typeface="Times New Roman"/>
                <a:cs typeface="Times New Roman"/>
              </a:rPr>
              <a:t>*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84975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43" y="1294094"/>
            <a:ext cx="4853076" cy="7915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6796" marR="390781" indent="-13952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child != currentSize </a:t>
            </a:r>
            <a:r>
              <a:rPr sz="1069" spc="19" dirty="0">
                <a:latin typeface="Times New Roman"/>
                <a:cs typeface="Times New Roman"/>
              </a:rPr>
              <a:t>&amp;&amp; </a:t>
            </a:r>
            <a:r>
              <a:rPr sz="1069" spc="10" dirty="0">
                <a:latin typeface="Times New Roman"/>
                <a:cs typeface="Times New Roman"/>
              </a:rPr>
              <a:t>array[child+1]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array[ </a:t>
            </a:r>
            <a:r>
              <a:rPr sz="1069" spc="5" dirty="0">
                <a:latin typeface="Times New Roman"/>
                <a:cs typeface="Times New Roman"/>
              </a:rPr>
              <a:t>child ] )  child++;  </a:t>
            </a:r>
            <a:r>
              <a:rPr sz="1069" dirty="0">
                <a:latin typeface="Times New Roman"/>
                <a:cs typeface="Times New Roman"/>
              </a:rPr>
              <a:t>// </a:t>
            </a:r>
            <a:r>
              <a:rPr sz="1069" i="1" spc="10" dirty="0">
                <a:latin typeface="Times New Roman"/>
                <a:cs typeface="Times New Roman"/>
              </a:rPr>
              <a:t>right </a:t>
            </a:r>
            <a:r>
              <a:rPr sz="1069" i="1" spc="5" dirty="0">
                <a:latin typeface="Times New Roman"/>
                <a:cs typeface="Times New Roman"/>
              </a:rPr>
              <a:t>child is</a:t>
            </a:r>
            <a:r>
              <a:rPr sz="1069" i="1" spc="10" dirty="0">
                <a:latin typeface="Times New Roman"/>
                <a:cs typeface="Times New Roman"/>
              </a:rPr>
              <a:t> smaller</a:t>
            </a:r>
            <a:endParaRPr sz="1069">
              <a:latin typeface="Times New Roman"/>
              <a:cs typeface="Times New Roman"/>
            </a:endParaRPr>
          </a:p>
          <a:p>
            <a:pPr marL="1127893">
              <a:lnSpc>
                <a:spcPts val="1215"/>
              </a:lnSpc>
            </a:pPr>
            <a:r>
              <a:rPr sz="1069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array[ child </a:t>
            </a:r>
            <a:r>
              <a:rPr sz="1069" spc="5" dirty="0">
                <a:latin typeface="Times New Roman"/>
                <a:cs typeface="Times New Roman"/>
              </a:rPr>
              <a:t>]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tmp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127893" marR="1973658" indent="138903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array[ </a:t>
            </a:r>
            <a:r>
              <a:rPr sz="1069" spc="5" dirty="0">
                <a:latin typeface="Times New Roman"/>
                <a:cs typeface="Times New Roman"/>
              </a:rPr>
              <a:t>hole ]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array[ child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];  </a:t>
            </a:r>
            <a:r>
              <a:rPr sz="1069" spc="5" dirty="0">
                <a:latin typeface="Times New Roman"/>
                <a:cs typeface="Times New Roman"/>
              </a:rPr>
              <a:t>else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break;</a:t>
            </a:r>
            <a:endParaRPr sz="1069">
              <a:latin typeface="Times New Roman"/>
              <a:cs typeface="Times New Roman"/>
            </a:endParaRPr>
          </a:p>
          <a:p>
            <a:pPr marL="987755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98775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array[ hole 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tmp;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code of </a:t>
            </a:r>
            <a:r>
              <a:rPr sz="1069" spc="5" dirty="0">
                <a:latin typeface="Times New Roman"/>
                <a:cs typeface="Times New Roman"/>
              </a:rPr>
              <a:t>this function, it declares </a:t>
            </a:r>
            <a:r>
              <a:rPr sz="1069" spc="10" dirty="0">
                <a:latin typeface="Times New Roman"/>
                <a:cs typeface="Times New Roman"/>
              </a:rPr>
              <a:t>an integer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spc="10" dirty="0">
                <a:latin typeface="Times New Roman"/>
                <a:cs typeface="Times New Roman"/>
              </a:rPr>
              <a:t>named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before </a:t>
            </a:r>
            <a:r>
              <a:rPr sz="1069" spc="5" dirty="0">
                <a:latin typeface="Times New Roman"/>
                <a:cs typeface="Times New Roman"/>
              </a:rPr>
              <a:t>putting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value at the index </a:t>
            </a:r>
            <a:r>
              <a:rPr sz="1069" i="1" spc="10" dirty="0">
                <a:latin typeface="Times New Roman"/>
                <a:cs typeface="Times New Roman"/>
              </a:rPr>
              <a:t>hole </a:t>
            </a:r>
            <a:r>
              <a:rPr sz="1069" spc="10" dirty="0">
                <a:latin typeface="Times New Roman"/>
                <a:cs typeface="Times New Roman"/>
              </a:rPr>
              <a:t>of the array in </a:t>
            </a:r>
            <a:r>
              <a:rPr sz="1069" i="1" spc="10" dirty="0">
                <a:latin typeface="Times New Roman"/>
                <a:cs typeface="Times New Roman"/>
              </a:rPr>
              <a:t>tmp </a:t>
            </a:r>
            <a:r>
              <a:rPr sz="1069" spc="10" dirty="0">
                <a:latin typeface="Times New Roman"/>
                <a:cs typeface="Times New Roman"/>
              </a:rPr>
              <a:t>variable. </a:t>
            </a:r>
            <a:r>
              <a:rPr sz="1069" spc="5" dirty="0">
                <a:latin typeface="Times New Roman"/>
                <a:cs typeface="Times New Roman"/>
              </a:rPr>
              <a:t>It is followed </a:t>
            </a:r>
            <a:r>
              <a:rPr sz="1069" spc="10" dirty="0">
                <a:latin typeface="Times New Roman"/>
                <a:cs typeface="Times New Roman"/>
              </a:rPr>
              <a:t>by a ‘for </a:t>
            </a:r>
            <a:r>
              <a:rPr sz="1069" spc="5" dirty="0">
                <a:latin typeface="Times New Roman"/>
                <a:cs typeface="Times New Roman"/>
              </a:rPr>
              <a:t>loop’,  the </a:t>
            </a:r>
            <a:r>
              <a:rPr sz="1069" spc="10" dirty="0">
                <a:latin typeface="Times New Roman"/>
                <a:cs typeface="Times New Roman"/>
              </a:rPr>
              <a:t>core </a:t>
            </a:r>
            <a:r>
              <a:rPr sz="1069" spc="5" dirty="0">
                <a:latin typeface="Times New Roman"/>
                <a:cs typeface="Times New Roman"/>
              </a:rPr>
              <a:t>of this method.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termination condition of this </a:t>
            </a:r>
            <a:r>
              <a:rPr sz="1069" i="1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 is </a:t>
            </a:r>
            <a:r>
              <a:rPr sz="1069" i="1" spc="10" dirty="0">
                <a:latin typeface="Times New Roman"/>
                <a:cs typeface="Times New Roman"/>
              </a:rPr>
              <a:t>hole * 2 </a:t>
            </a:r>
            <a:r>
              <a:rPr sz="1069" i="1" spc="19" dirty="0">
                <a:latin typeface="Times New Roman"/>
                <a:cs typeface="Times New Roman"/>
              </a:rPr>
              <a:t>&lt;=  </a:t>
            </a:r>
            <a:r>
              <a:rPr sz="1069" i="1" spc="10" dirty="0">
                <a:latin typeface="Times New Roman"/>
                <a:cs typeface="Times New Roman"/>
              </a:rPr>
              <a:t>currentSize;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the </a:t>
            </a:r>
            <a:r>
              <a:rPr sz="1069" spc="5" dirty="0">
                <a:latin typeface="Times New Roman"/>
                <a:cs typeface="Times New Roman"/>
              </a:rPr>
              <a:t>2i (or i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2) </a:t>
            </a:r>
            <a:r>
              <a:rPr sz="1069" spc="10" dirty="0">
                <a:latin typeface="Times New Roman"/>
                <a:cs typeface="Times New Roman"/>
              </a:rPr>
              <a:t>formula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gives us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position of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child of </a:t>
            </a:r>
            <a:r>
              <a:rPr sz="1069" dirty="0">
                <a:latin typeface="Times New Roman"/>
                <a:cs typeface="Times New Roman"/>
              </a:rPr>
              <a:t>i.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above,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using </a:t>
            </a:r>
            <a:r>
              <a:rPr sz="1069" i="1" spc="5" dirty="0">
                <a:latin typeface="Times New Roman"/>
                <a:cs typeface="Times New Roman"/>
              </a:rPr>
              <a:t>hole </a:t>
            </a:r>
            <a:r>
              <a:rPr sz="1069" spc="5" dirty="0">
                <a:latin typeface="Times New Roman"/>
                <a:cs typeface="Times New Roman"/>
              </a:rPr>
              <a:t>instead of i. This variable i.e.  </a:t>
            </a:r>
            <a:r>
              <a:rPr sz="1069" i="1" spc="5" dirty="0">
                <a:latin typeface="Times New Roman"/>
                <a:cs typeface="Times New Roman"/>
              </a:rPr>
              <a:t>hole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loop </a:t>
            </a:r>
            <a:r>
              <a:rPr sz="1069" spc="5" dirty="0">
                <a:latin typeface="Times New Roman"/>
                <a:cs typeface="Times New Roman"/>
              </a:rPr>
              <a:t>variable. In other </a:t>
            </a:r>
            <a:r>
              <a:rPr sz="1069" spc="10" dirty="0">
                <a:latin typeface="Times New Roman"/>
                <a:cs typeface="Times New Roman"/>
              </a:rPr>
              <a:t>words, </a:t>
            </a:r>
            <a:r>
              <a:rPr sz="1069" spc="5" dirty="0">
                <a:latin typeface="Times New Roman"/>
                <a:cs typeface="Times New Roman"/>
              </a:rPr>
              <a:t>the termination condition means that the loop  will </a:t>
            </a:r>
            <a:r>
              <a:rPr sz="1069" spc="10" dirty="0">
                <a:latin typeface="Times New Roman"/>
                <a:cs typeface="Times New Roman"/>
              </a:rPr>
              <a:t>continue </a:t>
            </a:r>
            <a:r>
              <a:rPr sz="1069" spc="5" dirty="0">
                <a:latin typeface="Times New Roman"/>
                <a:cs typeface="Times New Roman"/>
              </a:rPr>
              <a:t>as long as the left child (hole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5" dirty="0">
                <a:latin typeface="Times New Roman"/>
                <a:cs typeface="Times New Roman"/>
              </a:rPr>
              <a:t>2) is 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the current size  (currentSize)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heap. Before </a:t>
            </a:r>
            <a:r>
              <a:rPr sz="1069" spc="10" dirty="0">
                <a:latin typeface="Times New Roman"/>
                <a:cs typeface="Times New Roman"/>
              </a:rPr>
              <a:t>looking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third condition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change  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variable, </a:t>
            </a:r>
            <a:r>
              <a:rPr sz="1069" spc="10" dirty="0">
                <a:latin typeface="Times New Roman"/>
                <a:cs typeface="Times New Roman"/>
              </a:rPr>
              <a:t>let’s have a view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iteration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for</a:t>
            </a:r>
            <a:r>
              <a:rPr sz="1069" i="1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loop.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body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for</a:t>
            </a:r>
            <a:r>
              <a:rPr sz="1069" i="1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loop’,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assign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hole</a:t>
            </a:r>
            <a:r>
              <a:rPr sz="1069" i="1" spc="92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*</a:t>
            </a:r>
            <a:r>
              <a:rPr sz="1069" i="1" spc="9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2</a:t>
            </a:r>
            <a:r>
              <a:rPr sz="1069" i="1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child</a:t>
            </a:r>
            <a:r>
              <a:rPr sz="1069" i="1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variable.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index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located at </a:t>
            </a:r>
            <a:r>
              <a:rPr sz="1069" spc="10" dirty="0">
                <a:latin typeface="Times New Roman"/>
                <a:cs typeface="Times New Roman"/>
              </a:rPr>
              <a:t>the index </a:t>
            </a:r>
            <a:r>
              <a:rPr sz="1069" i="1" spc="10" dirty="0">
                <a:latin typeface="Times New Roman"/>
                <a:cs typeface="Times New Roman"/>
              </a:rPr>
              <a:t>2i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obvious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has the  index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i="1" spc="10" dirty="0">
                <a:latin typeface="Times New Roman"/>
                <a:cs typeface="Times New Roman"/>
              </a:rPr>
              <a:t>hole</a:t>
            </a:r>
            <a:r>
              <a:rPr sz="1069" spc="10" dirty="0">
                <a:latin typeface="Times New Roman"/>
                <a:cs typeface="Times New Roman"/>
              </a:rPr>
              <a:t>. Then </a:t>
            </a:r>
            <a:r>
              <a:rPr sz="1069" spc="5" dirty="0">
                <a:latin typeface="Times New Roman"/>
                <a:cs typeface="Times New Roman"/>
              </a:rPr>
              <a:t>there is an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statement. In this </a:t>
            </a:r>
            <a:r>
              <a:rPr sz="1069" spc="5" dirty="0">
                <a:latin typeface="Times New Roman"/>
                <a:cs typeface="Times New Roman"/>
              </a:rPr>
              <a:t>statement,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 two </a:t>
            </a:r>
            <a:r>
              <a:rPr sz="1069" spc="5" dirty="0">
                <a:latin typeface="Times New Roman"/>
                <a:cs typeface="Times New Roman"/>
              </a:rPr>
              <a:t>conditions </a:t>
            </a:r>
            <a:r>
              <a:rPr sz="1069" spc="10" dirty="0">
                <a:latin typeface="Times New Roman"/>
                <a:cs typeface="Times New Roman"/>
              </a:rPr>
              <a:t>combined with </a:t>
            </a:r>
            <a:r>
              <a:rPr sz="1069" spc="19" dirty="0">
                <a:latin typeface="Times New Roman"/>
                <a:cs typeface="Times New Roman"/>
              </a:rPr>
              <a:t>&amp;&amp; </a:t>
            </a:r>
            <a:r>
              <a:rPr sz="1069" spc="5" dirty="0">
                <a:latin typeface="Times New Roman"/>
                <a:cs typeface="Times New Roman"/>
              </a:rPr>
              <a:t>(logical </a:t>
            </a:r>
            <a:r>
              <a:rPr sz="1069" spc="15" dirty="0">
                <a:latin typeface="Times New Roman"/>
                <a:cs typeface="Times New Roman"/>
              </a:rPr>
              <a:t>AND) </a:t>
            </a:r>
            <a:r>
              <a:rPr sz="1069" spc="5" dirty="0">
                <a:latin typeface="Times New Roman"/>
                <a:cs typeface="Times New Roman"/>
              </a:rPr>
              <a:t>operator.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i="1" spc="5" dirty="0">
                <a:latin typeface="Times New Roman"/>
                <a:cs typeface="Times New Roman"/>
              </a:rPr>
              <a:t>if  </a:t>
            </a:r>
            <a:r>
              <a:rPr sz="1069" spc="10" dirty="0">
                <a:latin typeface="Times New Roman"/>
                <a:cs typeface="Times New Roman"/>
              </a:rPr>
              <a:t>statement returns </a:t>
            </a:r>
            <a:r>
              <a:rPr sz="1069" spc="15" dirty="0">
                <a:latin typeface="Times New Roman"/>
                <a:cs typeface="Times New Roman"/>
              </a:rPr>
              <a:t>TRUE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both the conditions are </a:t>
            </a:r>
            <a:r>
              <a:rPr sz="1069" spc="15" dirty="0">
                <a:latin typeface="Times New Roman"/>
                <a:cs typeface="Times New Roman"/>
              </a:rPr>
              <a:t>TRUE.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condition in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checks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(index) should 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equal to the </a:t>
            </a:r>
            <a:r>
              <a:rPr sz="1069" i="1" spc="5" dirty="0">
                <a:latin typeface="Times New Roman"/>
                <a:cs typeface="Times New Roman"/>
              </a:rPr>
              <a:t>currentSize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while in </a:t>
            </a:r>
            <a:r>
              <a:rPr sz="1069" spc="5" dirty="0">
                <a:latin typeface="Times New Roman"/>
                <a:cs typeface="Times New Roman"/>
              </a:rPr>
              <a:t>the second condition,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the </a:t>
            </a:r>
            <a:r>
              <a:rPr sz="1069" spc="5" dirty="0">
                <a:latin typeface="Times New Roman"/>
                <a:cs typeface="Times New Roman"/>
              </a:rPr>
              <a:t>value at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value  at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i="1" spc="5" dirty="0">
                <a:latin typeface="Times New Roman"/>
                <a:cs typeface="Times New Roman"/>
              </a:rPr>
              <a:t>child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whether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is less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at </a:t>
            </a:r>
            <a:r>
              <a:rPr sz="1069" i="1" spc="5" dirty="0">
                <a:latin typeface="Times New Roman"/>
                <a:cs typeface="Times New Roman"/>
              </a:rPr>
              <a:t>child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index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child of its parent as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found it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formula of 2i (here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i="1" spc="10" dirty="0">
                <a:latin typeface="Times New Roman"/>
                <a:cs typeface="Times New Roman"/>
              </a:rPr>
              <a:t>hole * </a:t>
            </a:r>
            <a:r>
              <a:rPr sz="1069" i="1" spc="5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). </a:t>
            </a:r>
            <a:r>
              <a:rPr sz="1069" spc="10" dirty="0">
                <a:latin typeface="Times New Roman"/>
                <a:cs typeface="Times New Roman"/>
              </a:rPr>
              <a:t>Thus the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will be the right  </a:t>
            </a:r>
            <a:r>
              <a:rPr sz="1069" spc="5" dirty="0">
                <a:latin typeface="Times New Roman"/>
                <a:cs typeface="Times New Roman"/>
              </a:rPr>
              <a:t>child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(i.e. hole). </a:t>
            </a:r>
            <a:r>
              <a:rPr sz="1069" spc="10" dirty="0">
                <a:latin typeface="Times New Roman"/>
                <a:cs typeface="Times New Roman"/>
              </a:rPr>
              <a:t>Actually,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comparing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children of  </a:t>
            </a:r>
            <a:r>
              <a:rPr sz="1069" i="1" spc="5" dirty="0">
                <a:latin typeface="Times New Roman"/>
                <a:cs typeface="Times New Roman"/>
              </a:rPr>
              <a:t>hol</a:t>
            </a:r>
            <a:r>
              <a:rPr sz="1069" spc="5" dirty="0">
                <a:latin typeface="Times New Roman"/>
                <a:cs typeface="Times New Roman"/>
              </a:rPr>
              <a:t>e. If both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conditions are </a:t>
            </a:r>
            <a:r>
              <a:rPr sz="1069" spc="10" dirty="0">
                <a:latin typeface="Times New Roman"/>
                <a:cs typeface="Times New Roman"/>
              </a:rPr>
              <a:t>TRUE,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right child is less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spc="5" dirty="0">
                <a:latin typeface="Times New Roman"/>
                <a:cs typeface="Times New Roman"/>
              </a:rPr>
              <a:t>left  child. Resultantly,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increment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by 1 </a:t>
            </a:r>
            <a:r>
              <a:rPr sz="1069" spc="5" dirty="0">
                <a:latin typeface="Times New Roman"/>
                <a:cs typeface="Times New Roman"/>
              </a:rPr>
              <a:t>to set it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child. </a:t>
            </a:r>
            <a:r>
              <a:rPr sz="1069" spc="10" dirty="0">
                <a:latin typeface="Times New Roman"/>
                <a:cs typeface="Times New Roman"/>
              </a:rPr>
              <a:t>Now  again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statement,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compare the value at index </a:t>
            </a:r>
            <a:r>
              <a:rPr sz="1069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(which </a:t>
            </a:r>
            <a:r>
              <a:rPr sz="1069" spc="5" dirty="0">
                <a:latin typeface="Times New Roman"/>
                <a:cs typeface="Times New Roman"/>
              </a:rPr>
              <a:t>is left or right  child </a:t>
            </a:r>
            <a:r>
              <a:rPr sz="1069" spc="10" dirty="0">
                <a:latin typeface="Times New Roman"/>
                <a:cs typeface="Times New Roman"/>
              </a:rPr>
              <a:t>depending upon </a:t>
            </a:r>
            <a:r>
              <a:rPr sz="1069" spc="5" dirty="0">
                <a:latin typeface="Times New Roman"/>
                <a:cs typeface="Times New Roman"/>
              </a:rPr>
              <a:t>our previous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i="1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statement) with the </a:t>
            </a:r>
            <a:r>
              <a:rPr sz="1069" i="1" spc="10" dirty="0">
                <a:latin typeface="Times New Roman"/>
                <a:cs typeface="Times New Roman"/>
              </a:rPr>
              <a:t>tmp </a:t>
            </a:r>
            <a:r>
              <a:rPr sz="1069" spc="5" dirty="0">
                <a:latin typeface="Times New Roman"/>
                <a:cs typeface="Times New Roman"/>
              </a:rPr>
              <a:t>value. If </a:t>
            </a:r>
            <a:r>
              <a:rPr sz="1069" spc="10" dirty="0">
                <a:latin typeface="Times New Roman"/>
                <a:cs typeface="Times New Roman"/>
              </a:rPr>
              <a:t>value 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is less </a:t>
            </a:r>
            <a:r>
              <a:rPr sz="1069" spc="10" dirty="0">
                <a:latin typeface="Times New Roman"/>
                <a:cs typeface="Times New Roman"/>
              </a:rPr>
              <a:t>than the </a:t>
            </a:r>
            <a:r>
              <a:rPr sz="1069" i="1" spc="10" dirty="0">
                <a:latin typeface="Times New Roman"/>
                <a:cs typeface="Times New Roman"/>
              </a:rPr>
              <a:t>tmp </a:t>
            </a:r>
            <a:r>
              <a:rPr sz="1069" spc="5" dirty="0">
                <a:latin typeface="Times New Roman"/>
                <a:cs typeface="Times New Roman"/>
              </a:rPr>
              <a:t>value,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put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index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index  </a:t>
            </a:r>
            <a:r>
              <a:rPr sz="1069" i="1" spc="5" dirty="0">
                <a:latin typeface="Times New Roman"/>
                <a:cs typeface="Times New Roman"/>
              </a:rPr>
              <a:t>hole</a:t>
            </a:r>
            <a:r>
              <a:rPr sz="1069" spc="5" dirty="0">
                <a:latin typeface="Times New Roman"/>
                <a:cs typeface="Times New Roman"/>
              </a:rPr>
              <a:t>. Otherwise, if </a:t>
            </a:r>
            <a:r>
              <a:rPr sz="1069" i="1" spc="10" dirty="0">
                <a:latin typeface="Times New Roman"/>
                <a:cs typeface="Times New Roman"/>
              </a:rPr>
              <a:t>tmp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less 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child,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exit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loop by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break  </a:t>
            </a:r>
            <a:r>
              <a:rPr sz="1069" spc="5" dirty="0">
                <a:latin typeface="Times New Roman"/>
                <a:cs typeface="Times New Roman"/>
              </a:rPr>
              <a:t>statement.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comes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 of the parent (i.e. hole).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hole </a:t>
            </a:r>
            <a:r>
              <a:rPr sz="1069" spc="10" dirty="0">
                <a:latin typeface="Times New Roman"/>
                <a:cs typeface="Times New Roman"/>
              </a:rPr>
              <a:t>gets downward and </a:t>
            </a:r>
            <a:r>
              <a:rPr sz="1069" i="1" spc="5" dirty="0">
                <a:latin typeface="Times New Roman"/>
                <a:cs typeface="Times New Roman"/>
              </a:rPr>
              <a:t>child </a:t>
            </a:r>
            <a:r>
              <a:rPr sz="1069" spc="10" dirty="0">
                <a:latin typeface="Times New Roman"/>
                <a:cs typeface="Times New Roman"/>
              </a:rPr>
              <a:t>goes </a:t>
            </a:r>
            <a:r>
              <a:rPr sz="1069" spc="5" dirty="0">
                <a:latin typeface="Times New Roman"/>
                <a:cs typeface="Times New Roman"/>
              </a:rPr>
              <a:t>upward.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‘for loop’ continues, bringing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hole </a:t>
            </a:r>
            <a:r>
              <a:rPr sz="1069" spc="10" dirty="0">
                <a:latin typeface="Times New Roman"/>
                <a:cs typeface="Times New Roman"/>
              </a:rPr>
              <a:t>downward and </a:t>
            </a:r>
            <a:r>
              <a:rPr sz="1069" spc="5" dirty="0">
                <a:latin typeface="Times New Roman"/>
                <a:cs typeface="Times New Roman"/>
              </a:rPr>
              <a:t>setting it to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proper position. </a:t>
            </a:r>
            <a:r>
              <a:rPr sz="1069" spc="10" dirty="0">
                <a:latin typeface="Times New Roman"/>
                <a:cs typeface="Times New Roman"/>
              </a:rPr>
              <a:t>When the </a:t>
            </a:r>
            <a:r>
              <a:rPr sz="1069" i="1" spc="5" dirty="0">
                <a:latin typeface="Times New Roman"/>
                <a:cs typeface="Times New Roman"/>
              </a:rPr>
              <a:t>hole </a:t>
            </a:r>
            <a:r>
              <a:rPr sz="1069" spc="10" dirty="0">
                <a:latin typeface="Times New Roman"/>
                <a:cs typeface="Times New Roman"/>
              </a:rPr>
              <a:t>reaches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position, the ‘for loop’ exits </a:t>
            </a:r>
            <a:r>
              <a:rPr sz="1069" spc="5" dirty="0">
                <a:latin typeface="Times New Roman"/>
                <a:cs typeface="Times New Roman"/>
              </a:rPr>
              <a:t>(it </a:t>
            </a:r>
            <a:r>
              <a:rPr sz="1069" spc="10" dirty="0">
                <a:latin typeface="Times New Roman"/>
                <a:cs typeface="Times New Roman"/>
              </a:rPr>
              <a:t>may exit by </a:t>
            </a:r>
            <a:r>
              <a:rPr sz="1069" spc="5" dirty="0">
                <a:latin typeface="Times New Roman"/>
                <a:cs typeface="Times New Roman"/>
              </a:rPr>
              <a:t>meeting </a:t>
            </a:r>
            <a:r>
              <a:rPr sz="1069" spc="10" dirty="0">
                <a:latin typeface="Times New Roman"/>
                <a:cs typeface="Times New Roman"/>
              </a:rPr>
              <a:t>the break statement) and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tmp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at </a:t>
            </a:r>
            <a:r>
              <a:rPr sz="1069" spc="10" dirty="0">
                <a:latin typeface="Times New Roman"/>
                <a:cs typeface="Times New Roman"/>
              </a:rPr>
              <a:t>the index </a:t>
            </a:r>
            <a:r>
              <a:rPr sz="1069" i="1" spc="5" dirty="0">
                <a:latin typeface="Times New Roman"/>
                <a:cs typeface="Times New Roman"/>
              </a:rPr>
              <a:t>hole</a:t>
            </a:r>
            <a:r>
              <a:rPr sz="1069" spc="5" dirty="0">
                <a:latin typeface="Times New Roman"/>
                <a:cs typeface="Times New Roman"/>
              </a:rPr>
              <a:t>. In </a:t>
            </a:r>
            <a:r>
              <a:rPr sz="1069" spc="10" dirty="0">
                <a:latin typeface="Times New Roman"/>
                <a:cs typeface="Times New Roman"/>
              </a:rPr>
              <a:t>this method, 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final position  </a:t>
            </a:r>
            <a:r>
              <a:rPr sz="1069" spc="10" dirty="0">
                <a:latin typeface="Times New Roman"/>
                <a:cs typeface="Times New Roman"/>
              </a:rPr>
              <a:t>of hole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determined before putting value in </a:t>
            </a:r>
            <a:r>
              <a:rPr sz="1069" spc="5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Here the </a:t>
            </a:r>
            <a:r>
              <a:rPr sz="1069" i="1" spc="10" dirty="0">
                <a:latin typeface="Times New Roman"/>
                <a:cs typeface="Times New Roman"/>
              </a:rPr>
              <a:t>perculateDown </a:t>
            </a:r>
            <a:r>
              <a:rPr sz="1069" spc="5" dirty="0">
                <a:latin typeface="Times New Roman"/>
                <a:cs typeface="Times New Roman"/>
              </a:rPr>
              <a:t>procedure  </a:t>
            </a:r>
            <a:r>
              <a:rPr sz="1069" spc="10" dirty="0">
                <a:latin typeface="Times New Roman"/>
                <a:cs typeface="Times New Roman"/>
              </a:rPr>
              <a:t>ends.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question arises </a:t>
            </a:r>
            <a:r>
              <a:rPr sz="1069" spc="15" dirty="0">
                <a:latin typeface="Times New Roman"/>
                <a:cs typeface="Times New Roman"/>
              </a:rPr>
              <a:t>why we </a:t>
            </a:r>
            <a:r>
              <a:rPr sz="1069" spc="5" dirty="0">
                <a:latin typeface="Times New Roman"/>
                <a:cs typeface="Times New Roman"/>
              </a:rPr>
              <a:t>are bringing the </a:t>
            </a:r>
            <a:r>
              <a:rPr sz="1069" i="1" spc="10" dirty="0">
                <a:latin typeface="Times New Roman"/>
                <a:cs typeface="Times New Roman"/>
              </a:rPr>
              <a:t>hole </a:t>
            </a:r>
            <a:r>
              <a:rPr sz="1069" spc="10" dirty="0">
                <a:latin typeface="Times New Roman"/>
                <a:cs typeface="Times New Roman"/>
              </a:rPr>
              <a:t>(index) downward? </a:t>
            </a:r>
            <a:r>
              <a:rPr sz="1069" spc="15" dirty="0">
                <a:latin typeface="Times New Roman"/>
                <a:cs typeface="Times New Roman"/>
              </a:rPr>
              <a:t>Why </a:t>
            </a:r>
            <a:r>
              <a:rPr sz="1069" spc="10" dirty="0">
                <a:latin typeface="Times New Roman"/>
                <a:cs typeface="Times New Roman"/>
              </a:rPr>
              <a:t>don’t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exchange the values?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execute </a:t>
            </a:r>
            <a:r>
              <a:rPr sz="1069" spc="10" dirty="0">
                <a:latin typeface="Times New Roman"/>
                <a:cs typeface="Times New Roman"/>
              </a:rPr>
              <a:t>the process of exchanging </a:t>
            </a:r>
            <a:r>
              <a:rPr sz="1069" spc="5" dirty="0">
                <a:latin typeface="Times New Roman"/>
                <a:cs typeface="Times New Roman"/>
              </a:rPr>
              <a:t>values.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use swap </a:t>
            </a:r>
            <a:r>
              <a:rPr sz="1069" spc="5" dirty="0">
                <a:latin typeface="Times New Roman"/>
                <a:cs typeface="Times New Roman"/>
              </a:rPr>
              <a:t>procedure 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exchange. The swap </a:t>
            </a:r>
            <a:r>
              <a:rPr sz="1069" spc="5" dirty="0">
                <a:latin typeface="Times New Roman"/>
                <a:cs typeface="Times New Roman"/>
              </a:rPr>
              <a:t>process is carried out in three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statements.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this swapping in the </a:t>
            </a:r>
            <a:r>
              <a:rPr sz="1069" i="1" spc="10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loop.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time-consuming process.  </a:t>
            </a:r>
            <a:r>
              <a:rPr sz="1069" spc="5" dirty="0">
                <a:latin typeface="Times New Roman"/>
                <a:cs typeface="Times New Roman"/>
              </a:rPr>
              <a:t>Contrast to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10" dirty="0">
                <a:latin typeface="Times New Roman"/>
                <a:cs typeface="Times New Roman"/>
              </a:rPr>
              <a:t>perculateDown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execute one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loop  </a:t>
            </a:r>
            <a:r>
              <a:rPr sz="1069" spc="5" dirty="0">
                <a:latin typeface="Times New Roman"/>
                <a:cs typeface="Times New Roman"/>
              </a:rPr>
              <a:t>instead of three </a:t>
            </a:r>
            <a:r>
              <a:rPr sz="1069" spc="10" dirty="0">
                <a:latin typeface="Times New Roman"/>
                <a:cs typeface="Times New Roman"/>
              </a:rPr>
              <a:t>swap </a:t>
            </a:r>
            <a:r>
              <a:rPr sz="1069" spc="5" dirty="0">
                <a:latin typeface="Times New Roman"/>
                <a:cs typeface="Times New Roman"/>
              </a:rPr>
              <a:t>statements.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is better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one statement </a:t>
            </a:r>
            <a:r>
              <a:rPr sz="1069" spc="5" dirty="0">
                <a:latin typeface="Times New Roman"/>
                <a:cs typeface="Times New Roman"/>
              </a:rPr>
              <a:t>instead of </a:t>
            </a:r>
            <a:r>
              <a:rPr sz="1069" spc="10" dirty="0">
                <a:latin typeface="Times New Roman"/>
                <a:cs typeface="Times New Roman"/>
              </a:rPr>
              <a:t>three  </a:t>
            </a:r>
            <a:r>
              <a:rPr sz="1069" spc="5" dirty="0">
                <a:latin typeface="Times New Roman"/>
                <a:cs typeface="Times New Roman"/>
              </a:rPr>
              <a:t>statements. This increases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efficiency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respect to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1680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1748"/>
            <a:ext cx="4853076" cy="7905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735"/>
              </a:lnSpc>
            </a:pPr>
            <a:r>
              <a:rPr sz="1458" b="1" spc="-5" dirty="0">
                <a:latin typeface="Arial"/>
                <a:cs typeface="Arial"/>
              </a:rPr>
              <a:t>getMin</a:t>
            </a:r>
            <a:r>
              <a:rPr sz="1458" b="1" spc="-53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Method</a:t>
            </a:r>
            <a:endParaRPr sz="1458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discussed this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</a:t>
            </a:r>
            <a:r>
              <a:rPr sz="1069" spc="5" dirty="0">
                <a:latin typeface="Times New Roman"/>
                <a:cs typeface="Times New Roman"/>
              </a:rPr>
              <a:t>lectures while talking about the interface of  heap. </a:t>
            </a:r>
            <a:r>
              <a:rPr sz="1069" spc="10" dirty="0">
                <a:latin typeface="Times New Roman"/>
                <a:cs typeface="Times New Roman"/>
              </a:rPr>
              <a:t>Under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minimum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determined.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just try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 element and 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the top method of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gives </a:t>
            </a:r>
            <a:r>
              <a:rPr sz="1069" spc="10" dirty="0">
                <a:latin typeface="Times New Roman"/>
                <a:cs typeface="Times New Roman"/>
              </a:rPr>
              <a:t>us the  element on the top of the </a:t>
            </a:r>
            <a:r>
              <a:rPr sz="1069" spc="5" dirty="0">
                <a:latin typeface="Times New Roman"/>
                <a:cs typeface="Times New Roman"/>
              </a:rPr>
              <a:t>stack </a:t>
            </a:r>
            <a:r>
              <a:rPr sz="1069" spc="10" dirty="0">
                <a:latin typeface="Times New Roman"/>
                <a:cs typeface="Times New Roman"/>
              </a:rPr>
              <a:t>but do not remove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stack. Similarly, the  </a:t>
            </a:r>
            <a:r>
              <a:rPr sz="1069" spc="5" dirty="0">
                <a:latin typeface="Times New Roman"/>
                <a:cs typeface="Times New Roman"/>
              </a:rPr>
              <a:t>getMin method gives </a:t>
            </a:r>
            <a:r>
              <a:rPr sz="1069" spc="10" dirty="0">
                <a:latin typeface="Times New Roman"/>
                <a:cs typeface="Times New Roman"/>
              </a:rPr>
              <a:t>us the minimum 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heap,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deleted from the  </a:t>
            </a:r>
            <a:r>
              <a:rPr sz="1069" spc="5" dirty="0">
                <a:latin typeface="Times New Roman"/>
                <a:cs typeface="Times New Roman"/>
              </a:rPr>
              <a:t>heap. This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written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manner.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eType&amp; Heap&lt;eType&gt;::getMin(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127893" marR="2792260" indent="-140138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!isEmpty( </a:t>
            </a:r>
            <a:r>
              <a:rPr sz="1069" spc="5" dirty="0">
                <a:latin typeface="Times New Roman"/>
                <a:cs typeface="Times New Roman"/>
              </a:rPr>
              <a:t>) )  return </a:t>
            </a:r>
            <a:r>
              <a:rPr sz="1069" spc="10" dirty="0">
                <a:latin typeface="Times New Roman"/>
                <a:cs typeface="Times New Roman"/>
              </a:rPr>
              <a:t>array[ 1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];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discuss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buildHeap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</a:pPr>
            <a:r>
              <a:rPr sz="1458" b="1" dirty="0">
                <a:latin typeface="Arial"/>
                <a:cs typeface="Arial"/>
              </a:rPr>
              <a:t>buildHeap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Method</a:t>
            </a:r>
            <a:endParaRPr sz="1458">
              <a:latin typeface="Arial"/>
              <a:cs typeface="Arial"/>
            </a:endParaRPr>
          </a:p>
          <a:p>
            <a:pPr marL="12347" marR="5556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method takes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along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its size as an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builds a heap out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this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method.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848235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&lt;class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Heap&lt;eType&gt;::buildHeap(eType* </a:t>
            </a:r>
            <a:r>
              <a:rPr sz="1069" spc="5" dirty="0">
                <a:latin typeface="Times New Roman"/>
                <a:cs typeface="Times New Roman"/>
              </a:rPr>
              <a:t>anArray, int </a:t>
            </a:r>
            <a:r>
              <a:rPr sz="1069" spc="10" dirty="0">
                <a:latin typeface="Times New Roman"/>
                <a:cs typeface="Times New Roman"/>
              </a:rPr>
              <a:t>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1092704" marR="2442842" indent="-105566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for(int 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1;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&lt;= </a:t>
            </a:r>
            <a:r>
              <a:rPr sz="1069" spc="5" dirty="0">
                <a:latin typeface="Times New Roman"/>
                <a:cs typeface="Times New Roman"/>
              </a:rPr>
              <a:t>n; </a:t>
            </a:r>
            <a:r>
              <a:rPr sz="1069" spc="10" dirty="0">
                <a:latin typeface="Times New Roman"/>
                <a:cs typeface="Times New Roman"/>
              </a:rPr>
              <a:t>i++)  array[i]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anArray[i-1];</a:t>
            </a:r>
            <a:endParaRPr sz="1069">
              <a:latin typeface="Times New Roman"/>
              <a:cs typeface="Times New Roman"/>
            </a:endParaRPr>
          </a:p>
          <a:p>
            <a:pPr marL="987755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currentSize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n;</a:t>
            </a:r>
            <a:endParaRPr sz="1069">
              <a:latin typeface="Times New Roman"/>
              <a:cs typeface="Times New Roman"/>
            </a:endParaRPr>
          </a:p>
          <a:p>
            <a:pPr marL="1127893" marR="1814382" indent="-140138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for( </a:t>
            </a:r>
            <a:r>
              <a:rPr sz="1069" spc="5" dirty="0">
                <a:latin typeface="Times New Roman"/>
                <a:cs typeface="Times New Roman"/>
              </a:rPr>
              <a:t>int 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currentSize </a:t>
            </a:r>
            <a:r>
              <a:rPr sz="1069" spc="5" dirty="0">
                <a:latin typeface="Times New Roman"/>
                <a:cs typeface="Times New Roman"/>
              </a:rPr>
              <a:t>/ </a:t>
            </a:r>
            <a:r>
              <a:rPr sz="1069" spc="10" dirty="0">
                <a:latin typeface="Times New Roman"/>
                <a:cs typeface="Times New Roman"/>
              </a:rPr>
              <a:t>2;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0; </a:t>
            </a:r>
            <a:r>
              <a:rPr sz="1069" spc="5" dirty="0">
                <a:latin typeface="Times New Roman"/>
                <a:cs typeface="Times New Roman"/>
              </a:rPr>
              <a:t>i--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percolateDown( </a:t>
            </a:r>
            <a:r>
              <a:rPr sz="1069" spc="5" dirty="0">
                <a:latin typeface="Times New Roman"/>
                <a:cs typeface="Times New Roman"/>
              </a:rPr>
              <a:t>i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2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body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method, 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‘for </a:t>
            </a:r>
            <a:r>
              <a:rPr sz="1069" spc="10" dirty="0">
                <a:latin typeface="Times New Roman"/>
                <a:cs typeface="Times New Roman"/>
              </a:rPr>
              <a:t>loop’ that copies the argument array 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anArray) into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internal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0" dirty="0">
                <a:latin typeface="Times New Roman"/>
                <a:cs typeface="Times New Roman"/>
              </a:rPr>
              <a:t>called ‘</a:t>
            </a:r>
            <a:r>
              <a:rPr sz="1069" i="1" spc="10" dirty="0">
                <a:latin typeface="Times New Roman"/>
                <a:cs typeface="Times New Roman"/>
              </a:rPr>
              <a:t>array’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copy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 method gets as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index zero. But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array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should start </a:t>
            </a:r>
            <a:r>
              <a:rPr sz="1069" spc="10" dirty="0">
                <a:latin typeface="Times New Roman"/>
                <a:cs typeface="Times New Roman"/>
              </a:rPr>
              <a:t>from index 1 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formula </a:t>
            </a:r>
            <a:r>
              <a:rPr sz="1069" spc="5" dirty="0">
                <a:latin typeface="Times New Roman"/>
                <a:cs typeface="Times New Roman"/>
              </a:rPr>
              <a:t>of 2i </a:t>
            </a:r>
            <a:r>
              <a:rPr sz="1069" spc="10" dirty="0">
                <a:latin typeface="Times New Roman"/>
                <a:cs typeface="Times New Roman"/>
              </a:rPr>
              <a:t>and 2i +1 could be used </a:t>
            </a:r>
            <a:r>
              <a:rPr sz="1069" spc="5" dirty="0">
                <a:latin typeface="Times New Roman"/>
                <a:cs typeface="Times New Roman"/>
              </a:rPr>
              <a:t>easily.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 for loop,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putting values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internal </a:t>
            </a:r>
            <a:r>
              <a:rPr sz="1069" spc="10" dirty="0">
                <a:latin typeface="Times New Roman"/>
                <a:cs typeface="Times New Roman"/>
              </a:rPr>
              <a:t>array from </a:t>
            </a:r>
            <a:r>
              <a:rPr sz="1069" spc="5" dirty="0">
                <a:latin typeface="Times New Roman"/>
                <a:cs typeface="Times New Roman"/>
              </a:rPr>
              <a:t>index </a:t>
            </a:r>
            <a:r>
              <a:rPr sz="1069" spc="10" dirty="0">
                <a:latin typeface="Times New Roman"/>
                <a:cs typeface="Times New Roman"/>
              </a:rPr>
              <a:t>1. Afterwards,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set the currentSize variable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the elements got as </a:t>
            </a:r>
            <a:r>
              <a:rPr sz="1069" spc="10" dirty="0">
                <a:latin typeface="Times New Roman"/>
                <a:cs typeface="Times New Roman"/>
              </a:rPr>
              <a:t>an argument.  Next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 that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already seen while discussing the build of heap. </a:t>
            </a:r>
            <a:r>
              <a:rPr sz="1069" spc="10" dirty="0">
                <a:latin typeface="Times New Roman"/>
                <a:cs typeface="Times New Roman"/>
              </a:rPr>
              <a:t>In  the 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used ‘N’ for number of elements but </a:t>
            </a:r>
            <a:r>
              <a:rPr sz="1069" spc="5" dirty="0">
                <a:latin typeface="Times New Roman"/>
                <a:cs typeface="Times New Roman"/>
              </a:rPr>
              <a:t>here,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appropriate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currentSize,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also </a:t>
            </a:r>
            <a:r>
              <a:rPr sz="1069" spc="10" dirty="0">
                <a:latin typeface="Times New Roman"/>
                <a:cs typeface="Times New Roman"/>
              </a:rPr>
              <a:t>the number of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this  loop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currentSize / </a:t>
            </a:r>
            <a:r>
              <a:rPr sz="1069" spc="10" dirty="0">
                <a:latin typeface="Times New Roman"/>
                <a:cs typeface="Times New Roman"/>
              </a:rPr>
              <a:t>2 and </a:t>
            </a:r>
            <a:r>
              <a:rPr sz="1069" spc="5" dirty="0">
                <a:latin typeface="Times New Roman"/>
                <a:cs typeface="Times New Roman"/>
              </a:rPr>
              <a:t>decrement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i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1 for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iteration </a:t>
            </a:r>
            <a:r>
              <a:rPr sz="1069" spc="10" dirty="0">
                <a:latin typeface="Times New Roman"/>
                <a:cs typeface="Times New Roman"/>
              </a:rPr>
              <a:t>and execute </a:t>
            </a:r>
            <a:r>
              <a:rPr sz="1069" spc="5" dirty="0">
                <a:latin typeface="Times New Roman"/>
                <a:cs typeface="Times New Roman"/>
              </a:rPr>
              <a:t>this loop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i is </a:t>
            </a:r>
            <a:r>
              <a:rPr sz="1069" spc="10" dirty="0">
                <a:latin typeface="Times New Roman"/>
                <a:cs typeface="Times New Roman"/>
              </a:rPr>
              <a:t>greater than 0. In this for loop,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0" dirty="0">
                <a:latin typeface="Times New Roman"/>
                <a:cs typeface="Times New Roman"/>
              </a:rPr>
              <a:t>perculateDown </a:t>
            </a:r>
            <a:r>
              <a:rPr sz="1069" spc="5" dirty="0">
                <a:latin typeface="Times New Roman"/>
                <a:cs typeface="Times New Roman"/>
              </a:rPr>
              <a:t>to find the </a:t>
            </a:r>
            <a:r>
              <a:rPr sz="1069" spc="10" dirty="0">
                <a:latin typeface="Times New Roman"/>
                <a:cs typeface="Times New Roman"/>
              </a:rPr>
              <a:t>proper </a:t>
            </a:r>
            <a:r>
              <a:rPr sz="1069" spc="5" dirty="0">
                <a:latin typeface="Times New Roman"/>
                <a:cs typeface="Times New Roman"/>
              </a:rPr>
              <a:t>position of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given as an 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to this method.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the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for each </a:t>
            </a:r>
            <a:r>
              <a:rPr sz="1069" spc="10" dirty="0">
                <a:latin typeface="Times New Roman"/>
                <a:cs typeface="Times New Roman"/>
              </a:rPr>
              <a:t>element and get a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Then there are three small methods.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isEmpty method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check whether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128408">
              <a:lnSpc>
                <a:spcPct val="98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5" dirty="0">
                <a:latin typeface="Times New Roman"/>
                <a:cs typeface="Times New Roman"/>
              </a:rPr>
              <a:t>Similarly the isFull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used to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full.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getSize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used to 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</a:t>
            </a:r>
            <a:r>
              <a:rPr sz="1069" spc="10" dirty="0">
                <a:latin typeface="Times New Roman"/>
                <a:cs typeface="Times New Roman"/>
              </a:rPr>
              <a:t>the heap. These three </a:t>
            </a:r>
            <a:r>
              <a:rPr sz="1069" spc="5" dirty="0">
                <a:latin typeface="Times New Roman"/>
                <a:cs typeface="Times New Roman"/>
              </a:rPr>
              <a:t>methods i.e. </a:t>
            </a:r>
            <a:r>
              <a:rPr sz="1069" spc="10" dirty="0">
                <a:latin typeface="Times New Roman"/>
                <a:cs typeface="Times New Roman"/>
              </a:rPr>
              <a:t>isEmpty,  </a:t>
            </a:r>
            <a:r>
              <a:rPr sz="1069" spc="5" dirty="0">
                <a:latin typeface="Times New Roman"/>
                <a:cs typeface="Times New Roman"/>
              </a:rPr>
              <a:t>isFull ans getSize are written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3493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94094"/>
            <a:ext cx="4853076" cy="8144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 marR="308797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//isEmpty method  template &lt;class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bool </a:t>
            </a:r>
            <a:r>
              <a:rPr sz="1069" spc="10" dirty="0">
                <a:latin typeface="Times New Roman"/>
                <a:cs typeface="Times New Roman"/>
              </a:rPr>
              <a:t>Heap&lt;eType&gt;::isEmpty(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56981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 currentSize </a:t>
            </a:r>
            <a:r>
              <a:rPr sz="1069" spc="10" dirty="0">
                <a:latin typeface="Times New Roman"/>
                <a:cs typeface="Times New Roman"/>
              </a:rPr>
              <a:t>==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30291" marR="308797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//isFull </a:t>
            </a:r>
            <a:r>
              <a:rPr sz="1069" spc="10" dirty="0">
                <a:latin typeface="Times New Roman"/>
                <a:cs typeface="Times New Roman"/>
              </a:rPr>
              <a:t>method  </a:t>
            </a:r>
            <a:r>
              <a:rPr sz="1069" spc="5" dirty="0">
                <a:latin typeface="Times New Roman"/>
                <a:cs typeface="Times New Roman"/>
              </a:rPr>
              <a:t>template &lt;class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bool Heap&lt;eType&gt;::isFull(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56981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currentSize ==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capacity;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30291" marR="308797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//getSize method  template &lt;class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Heap&lt;eType&gt;::getSize(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56981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currentSize;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  <a:spcBef>
                <a:spcPts val="5"/>
              </a:spcBef>
            </a:pPr>
            <a:r>
              <a:rPr sz="1458" b="1" dirty="0">
                <a:latin typeface="Arial"/>
                <a:cs typeface="Arial"/>
              </a:rPr>
              <a:t>buildHeap in Linear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dirty="0">
                <a:latin typeface="Arial"/>
                <a:cs typeface="Arial"/>
              </a:rPr>
              <a:t>Time</a:t>
            </a:r>
            <a:endParaRPr sz="1458">
              <a:latin typeface="Arial"/>
              <a:cs typeface="Arial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seen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buildHeap </a:t>
            </a:r>
            <a:r>
              <a:rPr sz="1069" spc="10" dirty="0">
                <a:latin typeface="Times New Roman"/>
                <a:cs typeface="Times New Roman"/>
              </a:rPr>
              <a:t>takes </a:t>
            </a:r>
            <a:r>
              <a:rPr sz="1069" spc="5" dirty="0">
                <a:latin typeface="Times New Roman"/>
                <a:cs typeface="Times New Roman"/>
              </a:rPr>
              <a:t>an array to </a:t>
            </a:r>
            <a:r>
              <a:rPr sz="1069" spc="10" dirty="0">
                <a:latin typeface="Times New Roman"/>
                <a:cs typeface="Times New Roman"/>
              </a:rPr>
              <a:t>make a </a:t>
            </a:r>
            <a:r>
              <a:rPr sz="1069" spc="5" dirty="0">
                <a:latin typeface="Times New Roman"/>
                <a:cs typeface="Times New Roman"/>
              </a:rPr>
              <a:t>heap out of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This process of  </a:t>
            </a:r>
            <a:r>
              <a:rPr sz="1069" spc="10" dirty="0">
                <a:latin typeface="Times New Roman"/>
                <a:cs typeface="Times New Roman"/>
              </a:rPr>
              <a:t>making heap </a:t>
            </a:r>
            <a:r>
              <a:rPr sz="1069" spc="5" dirty="0">
                <a:latin typeface="Times New Roman"/>
                <a:cs typeface="Times New Roman"/>
              </a:rPr>
              <a:t>(buildHeap algorithm) works better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log</a:t>
            </a:r>
            <a:r>
              <a:rPr sz="1094" spc="15" baseline="-11111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prove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mathematically. Although our course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Structures, </a:t>
            </a:r>
            <a:r>
              <a:rPr sz="1069" spc="10" dirty="0">
                <a:latin typeface="Times New Roman"/>
                <a:cs typeface="Times New Roman"/>
              </a:rPr>
              <a:t>yet we have been </a:t>
            </a:r>
            <a:r>
              <a:rPr sz="1069" spc="5" dirty="0">
                <a:latin typeface="Times New Roman"/>
                <a:cs typeface="Times New Roman"/>
              </a:rPr>
              <a:t>discussing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efficiency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from the day one </a:t>
            </a:r>
            <a:r>
              <a:rPr sz="1069" spc="5" dirty="0">
                <a:latin typeface="Times New Roman"/>
                <a:cs typeface="Times New Roman"/>
              </a:rPr>
              <a:t>of this course.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talked </a:t>
            </a:r>
            <a:r>
              <a:rPr sz="1069" spc="10" dirty="0">
                <a:latin typeface="Times New Roman"/>
                <a:cs typeface="Times New Roman"/>
              </a:rPr>
              <a:t>about  how </a:t>
            </a:r>
            <a:r>
              <a:rPr sz="1069" spc="5" dirty="0">
                <a:latin typeface="Times New Roman"/>
                <a:cs typeface="Times New Roman"/>
              </a:rPr>
              <a:t>efficiently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data structure </a:t>
            </a:r>
            <a:r>
              <a:rPr sz="1069" spc="10" dirty="0">
                <a:latin typeface="Times New Roman"/>
                <a:cs typeface="Times New Roman"/>
              </a:rPr>
              <a:t>uses memory </a:t>
            </a:r>
            <a:r>
              <a:rPr sz="1069" spc="5" dirty="0">
                <a:latin typeface="Times New Roman"/>
                <a:cs typeface="Times New Roman"/>
              </a:rPr>
              <a:t>storage </a:t>
            </a:r>
            <a:r>
              <a:rPr sz="1069" spc="10" dirty="0">
                <a:latin typeface="Times New Roman"/>
                <a:cs typeface="Times New Roman"/>
              </a:rPr>
              <a:t>and how much </a:t>
            </a:r>
            <a:r>
              <a:rPr sz="1069" spc="5" dirty="0">
                <a:latin typeface="Times New Roman"/>
                <a:cs typeface="Times New Roman"/>
              </a:rPr>
              <a:t>it is efficient with  respect to time. In different cases, </a:t>
            </a:r>
            <a:r>
              <a:rPr sz="1069" spc="10" dirty="0">
                <a:latin typeface="Times New Roman"/>
                <a:cs typeface="Times New Roman"/>
              </a:rPr>
              <a:t>mathematics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employed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check or compare the  </a:t>
            </a:r>
            <a:r>
              <a:rPr sz="1069" spc="5" dirty="0">
                <a:latin typeface="Times New Roman"/>
                <a:cs typeface="Times New Roman"/>
              </a:rPr>
              <a:t>efficiency of different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Here,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buildHeap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linear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time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algorithm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better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N algorithm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of linear nature. </a:t>
            </a:r>
            <a:r>
              <a:rPr sz="1069" spc="10" dirty="0">
                <a:latin typeface="Times New Roman"/>
                <a:cs typeface="Times New Roman"/>
              </a:rPr>
              <a:t>Linear </a:t>
            </a:r>
            <a:r>
              <a:rPr sz="1069" spc="5" dirty="0">
                <a:latin typeface="Times New Roman"/>
                <a:cs typeface="Times New Roman"/>
              </a:rPr>
              <a:t>algorithm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a thing </a:t>
            </a:r>
            <a:r>
              <a:rPr sz="1069" spc="5" dirty="0">
                <a:latin typeface="Times New Roman"/>
                <a:cs typeface="Times New Roman"/>
              </a:rPr>
              <a:t>that if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draw </a:t>
            </a:r>
            <a:r>
              <a:rPr sz="1069" spc="5" dirty="0">
                <a:latin typeface="Times New Roman"/>
                <a:cs typeface="Times New Roman"/>
              </a:rPr>
              <a:t>its graph, it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straight line </a:t>
            </a:r>
            <a:r>
              <a:rPr sz="1069" spc="10" dirty="0">
                <a:latin typeface="Times New Roman"/>
                <a:cs typeface="Times New Roman"/>
              </a:rPr>
              <a:t>with some </a:t>
            </a:r>
            <a:r>
              <a:rPr sz="1069" spc="5" dirty="0">
                <a:latin typeface="Times New Roman"/>
                <a:cs typeface="Times New Roman"/>
              </a:rPr>
              <a:t>slope. </a:t>
            </a:r>
            <a:r>
              <a:rPr sz="1069" spc="10" dirty="0">
                <a:latin typeface="Times New Roman"/>
                <a:cs typeface="Times New Roman"/>
              </a:rPr>
              <a:t>Whereas the </a:t>
            </a:r>
            <a:r>
              <a:rPr sz="1069" spc="5" dirty="0">
                <a:latin typeface="Times New Roman"/>
                <a:cs typeface="Times New Roman"/>
              </a:rPr>
              <a:t>graph of </a:t>
            </a:r>
            <a:r>
              <a:rPr sz="1069" spc="10" dirty="0">
                <a:latin typeface="Times New Roman"/>
                <a:cs typeface="Times New Roman"/>
              </a:rPr>
              <a:t>a  non-linear algorithm will be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a curve.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discuss </a:t>
            </a:r>
            <a:r>
              <a:rPr sz="1069" spc="5" dirty="0">
                <a:latin typeface="Times New Roman"/>
                <a:cs typeface="Times New Roman"/>
              </a:rPr>
              <a:t>it in detail later.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prove  </a:t>
            </a:r>
            <a:r>
              <a:rPr sz="1069" spc="5" dirty="0">
                <a:latin typeface="Times New Roman"/>
                <a:cs typeface="Times New Roman"/>
              </a:rPr>
              <a:t>the superiority of the </a:t>
            </a:r>
            <a:r>
              <a:rPr sz="1069" spc="10" dirty="0">
                <a:latin typeface="Times New Roman"/>
                <a:cs typeface="Times New Roman"/>
              </a:rPr>
              <a:t>buildHeap over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show </a:t>
            </a:r>
            <a:r>
              <a:rPr sz="1069" spc="10" dirty="0">
                <a:latin typeface="Times New Roman"/>
                <a:cs typeface="Times New Roman"/>
              </a:rPr>
              <a:t>that 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10" dirty="0">
                <a:latin typeface="Times New Roman"/>
                <a:cs typeface="Times New Roman"/>
              </a:rPr>
              <a:t>of  heights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linear function 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(number of nodes).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 mathematical  proof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proves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buildHeap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is better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log</a:t>
            </a:r>
            <a:r>
              <a:rPr sz="1094" spc="7" baseline="-11111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N.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consider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theorem.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</a:pPr>
            <a:r>
              <a:rPr sz="1458" b="1" dirty="0">
                <a:latin typeface="Arial"/>
                <a:cs typeface="Arial"/>
              </a:rPr>
              <a:t>Theorem</a:t>
            </a:r>
            <a:endParaRPr sz="1458">
              <a:latin typeface="Arial"/>
              <a:cs typeface="Arial"/>
            </a:endParaRPr>
          </a:p>
          <a:p>
            <a:pPr marL="12347" algn="just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According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theorem,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“For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perfect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</a:t>
            </a:r>
            <a:r>
              <a:rPr sz="1069" i="1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containing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h</a:t>
            </a:r>
            <a:r>
              <a:rPr sz="1094" i="1" spc="117" baseline="37037" dirty="0">
                <a:latin typeface="Times New Roman"/>
                <a:cs typeface="Times New Roman"/>
              </a:rPr>
              <a:t> </a:t>
            </a:r>
            <a:r>
              <a:rPr sz="1094" spc="-7" baseline="37037" dirty="0">
                <a:latin typeface="Times New Roman"/>
                <a:cs typeface="Times New Roman"/>
              </a:rPr>
              <a:t>+</a:t>
            </a:r>
            <a:r>
              <a:rPr sz="1094" i="1" spc="-7" baseline="37037" dirty="0">
                <a:latin typeface="Times New Roman"/>
                <a:cs typeface="Times New Roman"/>
              </a:rPr>
              <a:t>1</a:t>
            </a:r>
            <a:r>
              <a:rPr sz="1094" i="1" spc="73" baseline="3703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–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nodes, the </a:t>
            </a:r>
            <a:r>
              <a:rPr sz="1069" spc="19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the heights 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h </a:t>
            </a:r>
            <a:r>
              <a:rPr sz="1094" spc="-7" baseline="37037" dirty="0">
                <a:latin typeface="Times New Roman"/>
                <a:cs typeface="Times New Roman"/>
              </a:rPr>
              <a:t>+</a:t>
            </a:r>
            <a:r>
              <a:rPr sz="1094" i="1" spc="-7" baseline="37037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– </a:t>
            </a:r>
            <a:r>
              <a:rPr sz="1069" i="1" spc="10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– (</a:t>
            </a:r>
            <a:r>
              <a:rPr sz="1069" i="1" spc="10" dirty="0">
                <a:latin typeface="Times New Roman"/>
                <a:cs typeface="Times New Roman"/>
              </a:rPr>
              <a:t>h +1</a:t>
            </a:r>
            <a:r>
              <a:rPr sz="1069" spc="10" dirty="0">
                <a:latin typeface="Times New Roman"/>
                <a:cs typeface="Times New Roman"/>
              </a:rPr>
              <a:t>), </a:t>
            </a:r>
            <a:r>
              <a:rPr sz="1069" spc="5" dirty="0">
                <a:latin typeface="Times New Roman"/>
                <a:cs typeface="Times New Roman"/>
              </a:rPr>
              <a:t>or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i="1" spc="10" dirty="0">
                <a:latin typeface="Times New Roman"/>
                <a:cs typeface="Times New Roman"/>
              </a:rPr>
              <a:t>h-1”.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theorem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heights of tree.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try to understand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concept of </a:t>
            </a:r>
            <a:r>
              <a:rPr sz="1069" spc="10" dirty="0">
                <a:latin typeface="Times New Roman"/>
                <a:cs typeface="Times New Roman"/>
              </a:rPr>
              <a:t>height. If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and go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deepest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of </a:t>
            </a:r>
            <a:r>
              <a:rPr sz="1069" spc="5" dirty="0">
                <a:latin typeface="Times New Roman"/>
                <a:cs typeface="Times New Roman"/>
              </a:rPr>
              <a:t>the tree, </a:t>
            </a:r>
            <a:r>
              <a:rPr sz="1069" spc="10" dirty="0">
                <a:latin typeface="Times New Roman"/>
                <a:cs typeface="Times New Roman"/>
              </a:rPr>
              <a:t>the number of  links we </a:t>
            </a:r>
            <a:r>
              <a:rPr sz="1069" spc="5" dirty="0">
                <a:latin typeface="Times New Roman"/>
                <a:cs typeface="Times New Roman"/>
              </a:rPr>
              <a:t>pass </a:t>
            </a:r>
            <a:r>
              <a:rPr sz="1069" spc="10" dirty="0">
                <a:latin typeface="Times New Roman"/>
                <a:cs typeface="Times New Roman"/>
              </a:rPr>
              <a:t>to go to the </a:t>
            </a:r>
            <a:r>
              <a:rPr sz="1069" spc="5" dirty="0">
                <a:latin typeface="Times New Roman"/>
                <a:cs typeface="Times New Roman"/>
              </a:rPr>
              <a:t>deepest </a:t>
            </a:r>
            <a:r>
              <a:rPr sz="1069" spc="10" dirty="0">
                <a:latin typeface="Times New Roman"/>
                <a:cs typeface="Times New Roman"/>
              </a:rPr>
              <a:t>leaf 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been </a:t>
            </a:r>
            <a:r>
              <a:rPr sz="1069" spc="5" dirty="0">
                <a:latin typeface="Times New Roman"/>
                <a:cs typeface="Times New Roman"/>
              </a:rPr>
              <a:t>using the </a:t>
            </a:r>
            <a:r>
              <a:rPr sz="1069" spc="10" dirty="0">
                <a:latin typeface="Times New Roman"/>
                <a:cs typeface="Times New Roman"/>
              </a:rPr>
              <a:t>term depth and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it also. Height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be measured </a:t>
            </a:r>
            <a:r>
              <a:rPr sz="1069" spc="5" dirty="0">
                <a:latin typeface="Times New Roman"/>
                <a:cs typeface="Times New Roman"/>
              </a:rPr>
              <a:t>with  reference to the deepest 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at height </a:t>
            </a:r>
            <a:r>
              <a:rPr sz="1069" spc="10" dirty="0">
                <a:latin typeface="Times New Roman"/>
                <a:cs typeface="Times New Roman"/>
              </a:rPr>
              <a:t>zero and going upward </a:t>
            </a:r>
            <a:r>
              <a:rPr sz="1069" spc="5" dirty="0">
                <a:latin typeface="Times New Roman"/>
                <a:cs typeface="Times New Roman"/>
              </a:rPr>
              <a:t>to the root node.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Normally 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root </a:t>
            </a:r>
            <a:r>
              <a:rPr sz="1069" spc="10" dirty="0">
                <a:latin typeface="Times New Roman"/>
                <a:cs typeface="Times New Roman"/>
              </a:rPr>
              <a:t>and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deepest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to determine </a:t>
            </a:r>
            <a:r>
              <a:rPr sz="1069" spc="5" dirty="0">
                <a:latin typeface="Times New Roman"/>
                <a:cs typeface="Times New Roman"/>
              </a:rPr>
              <a:t>the height.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perfect </a:t>
            </a:r>
            <a:r>
              <a:rPr sz="1069" spc="10" dirty="0">
                <a:latin typeface="Times New Roman"/>
                <a:cs typeface="Times New Roman"/>
              </a:rPr>
              <a:t>binary </a:t>
            </a:r>
            <a:r>
              <a:rPr sz="1069" spc="5" dirty="0">
                <a:latin typeface="Times New Roman"/>
                <a:cs typeface="Times New Roman"/>
              </a:rPr>
              <a:t>tree of height 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total </a:t>
            </a:r>
            <a:r>
              <a:rPr sz="1069" spc="10" dirty="0">
                <a:latin typeface="Times New Roman"/>
                <a:cs typeface="Times New Roman"/>
              </a:rPr>
              <a:t>number of nodes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2</a:t>
            </a:r>
            <a:r>
              <a:rPr sz="1094" i="1" spc="7" baseline="37037" dirty="0">
                <a:latin typeface="Times New Roman"/>
                <a:cs typeface="Times New Roman"/>
              </a:rPr>
              <a:t>h </a:t>
            </a:r>
            <a:r>
              <a:rPr sz="1094" spc="-7" baseline="37037" dirty="0">
                <a:latin typeface="Times New Roman"/>
                <a:cs typeface="Times New Roman"/>
              </a:rPr>
              <a:t>+</a:t>
            </a:r>
            <a:r>
              <a:rPr sz="1094" i="1" spc="-7" baseline="37037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– </a:t>
            </a:r>
            <a:r>
              <a:rPr sz="1069" i="1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according to the theorem, 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heights 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equal to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i="1" spc="5" dirty="0">
                <a:latin typeface="Times New Roman"/>
                <a:cs typeface="Times New Roman"/>
              </a:rPr>
              <a:t>- </a:t>
            </a:r>
            <a:r>
              <a:rPr sz="1069" i="1" spc="10" dirty="0">
                <a:latin typeface="Times New Roman"/>
                <a:cs typeface="Times New Roman"/>
              </a:rPr>
              <a:t>h –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Let’s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030841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2458" cy="1404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778"/>
              </a:spcBef>
            </a:pPr>
            <a:r>
              <a:rPr sz="1069" spc="10" dirty="0">
                <a:latin typeface="Times New Roman"/>
                <a:cs typeface="Times New Roman"/>
              </a:rPr>
              <a:t>prove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mathematically.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perfect binary tree,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2</a:t>
            </a:r>
            <a:r>
              <a:rPr sz="1094" spc="7" baseline="37037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nodes at level 0,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nodes at </a:t>
            </a:r>
            <a:r>
              <a:rPr sz="1069" spc="10" dirty="0">
                <a:latin typeface="Times New Roman"/>
                <a:cs typeface="Times New Roman"/>
              </a:rPr>
              <a:t>level 1,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nodes at  level 2 and so on. </a:t>
            </a:r>
            <a:r>
              <a:rPr sz="1069" spc="5" dirty="0">
                <a:latin typeface="Times New Roman"/>
                <a:cs typeface="Times New Roman"/>
              </a:rPr>
              <a:t>Generally, level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terms </a:t>
            </a:r>
            <a:r>
              <a:rPr sz="1069" spc="10" dirty="0">
                <a:latin typeface="Times New Roman"/>
                <a:cs typeface="Times New Roman"/>
              </a:rPr>
              <a:t>of height, in a perfect  </a:t>
            </a:r>
            <a:r>
              <a:rPr sz="1069" spc="5" dirty="0">
                <a:latin typeface="Times New Roman"/>
                <a:cs typeface="Times New Roman"/>
              </a:rPr>
              <a:t>binary tree,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the root </a:t>
            </a:r>
            <a:r>
              <a:rPr sz="1069" spc="10" dirty="0">
                <a:latin typeface="Times New Roman"/>
                <a:cs typeface="Times New Roman"/>
              </a:rPr>
              <a:t>node, </a:t>
            </a:r>
            <a:r>
              <a:rPr sz="1069" spc="5" dirty="0">
                <a:latin typeface="Times New Roman"/>
                <a:cs typeface="Times New Roman"/>
              </a:rPr>
              <a:t>there are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0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i="1" spc="5" dirty="0">
                <a:latin typeface="Times New Roman"/>
                <a:cs typeface="Times New Roman"/>
              </a:rPr>
              <a:t>h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nodes  </a:t>
            </a:r>
            <a:r>
              <a:rPr sz="1069" spc="5" dirty="0">
                <a:latin typeface="Times New Roman"/>
                <a:cs typeface="Times New Roman"/>
              </a:rPr>
              <a:t>at height </a:t>
            </a:r>
            <a:r>
              <a:rPr sz="1069" i="1" spc="10" dirty="0">
                <a:latin typeface="Times New Roman"/>
                <a:cs typeface="Times New Roman"/>
              </a:rPr>
              <a:t>h-1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nodes at </a:t>
            </a:r>
            <a:r>
              <a:rPr sz="1069" spc="5" dirty="0">
                <a:latin typeface="Times New Roman"/>
                <a:cs typeface="Times New Roman"/>
              </a:rPr>
              <a:t>height </a:t>
            </a:r>
            <a:r>
              <a:rPr sz="1069" i="1" spc="10" dirty="0">
                <a:latin typeface="Times New Roman"/>
                <a:cs typeface="Times New Roman"/>
              </a:rPr>
              <a:t>h-2 </a:t>
            </a:r>
            <a:r>
              <a:rPr sz="1069" spc="10" dirty="0">
                <a:latin typeface="Times New Roman"/>
                <a:cs typeface="Times New Roman"/>
              </a:rPr>
              <a:t>and so on. </a:t>
            </a:r>
            <a:r>
              <a:rPr sz="1069" spc="5" dirty="0">
                <a:latin typeface="Times New Roman"/>
                <a:cs typeface="Times New Roman"/>
              </a:rPr>
              <a:t>In general,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2</a:t>
            </a:r>
            <a:r>
              <a:rPr sz="1094" spc="7" baseline="37037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nodes at </a:t>
            </a:r>
            <a:r>
              <a:rPr sz="1069" spc="5" dirty="0">
                <a:latin typeface="Times New Roman"/>
                <a:cs typeface="Times New Roman"/>
              </a:rPr>
              <a:t>height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h-</a:t>
            </a:r>
            <a:r>
              <a:rPr sz="1069" spc="5" dirty="0">
                <a:latin typeface="Times New Roman"/>
                <a:cs typeface="Times New Roman"/>
              </a:rPr>
              <a:t>i. Following figure </a:t>
            </a:r>
            <a:r>
              <a:rPr sz="1069" spc="10" dirty="0">
                <a:latin typeface="Times New Roman"/>
                <a:cs typeface="Times New Roman"/>
              </a:rPr>
              <a:t>shows a </a:t>
            </a:r>
            <a:r>
              <a:rPr sz="1069" spc="5" dirty="0">
                <a:latin typeface="Times New Roman"/>
                <a:cs typeface="Times New Roman"/>
              </a:rPr>
              <a:t>perfect </a:t>
            </a:r>
            <a:r>
              <a:rPr sz="1069" spc="10" dirty="0">
                <a:latin typeface="Times New Roman"/>
                <a:cs typeface="Times New Roman"/>
              </a:rPr>
              <a:t>binary tree with the number </a:t>
            </a:r>
            <a:r>
              <a:rPr sz="1069" spc="5" dirty="0">
                <a:latin typeface="Times New Roman"/>
                <a:cs typeface="Times New Roman"/>
              </a:rPr>
              <a:t>of nodes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its  heights.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273933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2736745"/>
            <a:ext cx="0" cy="2520685"/>
          </a:xfrm>
          <a:custGeom>
            <a:avLst/>
            <a:gdLst/>
            <a:ahLst/>
            <a:cxnLst/>
            <a:rect l="l" t="t" r="r" b="b"/>
            <a:pathLst>
              <a:path h="2592704">
                <a:moveTo>
                  <a:pt x="0" y="0"/>
                </a:moveTo>
                <a:lnTo>
                  <a:pt x="0" y="259232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5254096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2736745"/>
            <a:ext cx="0" cy="2520685"/>
          </a:xfrm>
          <a:custGeom>
            <a:avLst/>
            <a:gdLst/>
            <a:ahLst/>
            <a:cxnLst/>
            <a:rect l="l" t="t" r="r" b="b"/>
            <a:pathLst>
              <a:path h="2592704">
                <a:moveTo>
                  <a:pt x="0" y="0"/>
                </a:moveTo>
                <a:lnTo>
                  <a:pt x="0" y="259232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188668" y="6372482"/>
            <a:ext cx="2579335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S </a:t>
            </a:r>
            <a:r>
              <a:rPr sz="1069" i="1" spc="15" dirty="0">
                <a:latin typeface="Times New Roman"/>
                <a:cs typeface="Times New Roman"/>
              </a:rPr>
              <a:t>= ∑ </a:t>
            </a:r>
            <a:r>
              <a:rPr sz="1069" i="1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i </a:t>
            </a:r>
            <a:r>
              <a:rPr sz="1069" i="1" spc="5" dirty="0">
                <a:latin typeface="Times New Roman"/>
                <a:cs typeface="Times New Roman"/>
              </a:rPr>
              <a:t>( 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i="1" spc="5" dirty="0">
                <a:latin typeface="Times New Roman"/>
                <a:cs typeface="Times New Roman"/>
              </a:rPr>
              <a:t>- i ),  for i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0 </a:t>
            </a:r>
            <a:r>
              <a:rPr sz="1069" i="1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h –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i="1" spc="10" dirty="0">
                <a:latin typeface="Times New Roman"/>
                <a:cs typeface="Times New Roman"/>
              </a:rPr>
              <a:t>S 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2(h-1)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4(h-2)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8(h-3)+ </a:t>
            </a:r>
            <a:r>
              <a:rPr sz="1069" i="1" spc="10" dirty="0">
                <a:latin typeface="Times New Roman"/>
                <a:cs typeface="Times New Roman"/>
              </a:rPr>
              <a:t>….. </a:t>
            </a:r>
            <a:r>
              <a:rPr sz="1069" i="1" spc="15" dirty="0">
                <a:latin typeface="Times New Roman"/>
                <a:cs typeface="Times New Roman"/>
              </a:rPr>
              <a:t>+</a:t>
            </a:r>
            <a:r>
              <a:rPr sz="1069" i="1" spc="-49" dirty="0">
                <a:latin typeface="Times New Roman"/>
                <a:cs typeface="Times New Roman"/>
              </a:rPr>
              <a:t> </a:t>
            </a:r>
            <a:r>
              <a:rPr sz="1069" i="1" spc="-5" dirty="0">
                <a:latin typeface="Times New Roman"/>
                <a:cs typeface="Times New Roman"/>
              </a:rPr>
              <a:t>2</a:t>
            </a:r>
            <a:r>
              <a:rPr sz="1094" i="1" spc="-7" baseline="37037" dirty="0">
                <a:latin typeface="Times New Roman"/>
                <a:cs typeface="Times New Roman"/>
              </a:rPr>
              <a:t>h-1</a:t>
            </a:r>
            <a:endParaRPr sz="1094" baseline="3703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1274" y="6533268"/>
            <a:ext cx="18767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i="1" spc="5" dirty="0">
                <a:latin typeface="Times New Roman"/>
                <a:cs typeface="Times New Roman"/>
              </a:rPr>
              <a:t>(1)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67" y="6692548"/>
            <a:ext cx="4849372" cy="2482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235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multiplying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the both sides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equation</a:t>
            </a:r>
            <a:endParaRPr sz="1069">
              <a:latin typeface="Times New Roman"/>
              <a:cs typeface="Times New Roman"/>
            </a:endParaRPr>
          </a:p>
          <a:p>
            <a:pPr marL="848235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2S </a:t>
            </a:r>
            <a:r>
              <a:rPr sz="1069" spc="15" dirty="0">
                <a:latin typeface="Times New Roman"/>
                <a:cs typeface="Times New Roman"/>
              </a:rPr>
              <a:t>=      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4(h-1)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8(h-2)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16(h-3)+ …..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h </a:t>
            </a:r>
            <a:r>
              <a:rPr sz="1094" i="1" spc="94" baseline="3703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(2)</a:t>
            </a:r>
            <a:endParaRPr sz="1069">
              <a:latin typeface="Times New Roman"/>
              <a:cs typeface="Times New Roman"/>
            </a:endParaRPr>
          </a:p>
          <a:p>
            <a:pPr marL="848235" algn="just">
              <a:lnSpc>
                <a:spcPts val="1259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subtracting </a:t>
            </a:r>
            <a:r>
              <a:rPr sz="1069" spc="10" dirty="0">
                <a:latin typeface="Times New Roman"/>
                <a:cs typeface="Times New Roman"/>
              </a:rPr>
              <a:t>the equation 2 from equation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848235" marR="1730424" algn="just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i="1" spc="10" dirty="0">
                <a:latin typeface="Times New Roman"/>
                <a:cs typeface="Times New Roman"/>
              </a:rPr>
              <a:t>S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h – 2 – 4 – 8 – 16 – </a:t>
            </a:r>
            <a:r>
              <a:rPr sz="1069" spc="24" dirty="0">
                <a:latin typeface="Times New Roman"/>
                <a:cs typeface="Times New Roman"/>
              </a:rPr>
              <a:t>…… </a:t>
            </a:r>
            <a:r>
              <a:rPr sz="1069" spc="10" dirty="0">
                <a:latin typeface="Times New Roman"/>
                <a:cs typeface="Times New Roman"/>
              </a:rPr>
              <a:t>–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h-1 </a:t>
            </a:r>
            <a:r>
              <a:rPr sz="1069" spc="10" dirty="0">
                <a:latin typeface="Times New Roman"/>
                <a:cs typeface="Times New Roman"/>
              </a:rPr>
              <a:t>–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h  </a:t>
            </a:r>
            <a:r>
              <a:rPr sz="1069" i="1" spc="10" dirty="0">
                <a:latin typeface="Times New Roman"/>
                <a:cs typeface="Times New Roman"/>
              </a:rPr>
              <a:t>S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2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4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8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spc="10" dirty="0">
                <a:latin typeface="Times New Roman"/>
                <a:cs typeface="Times New Roman"/>
              </a:rPr>
              <a:t>16+ ….. </a:t>
            </a:r>
            <a:r>
              <a:rPr sz="1069" i="1" spc="15" dirty="0">
                <a:latin typeface="Times New Roman"/>
                <a:cs typeface="Times New Roman"/>
              </a:rPr>
              <a:t>+ </a:t>
            </a:r>
            <a:r>
              <a:rPr sz="1069" i="1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h-1 </a:t>
            </a:r>
            <a:r>
              <a:rPr sz="1069" i="1" spc="5" dirty="0">
                <a:latin typeface="Times New Roman"/>
                <a:cs typeface="Times New Roman"/>
              </a:rPr>
              <a:t>+2</a:t>
            </a:r>
            <a:r>
              <a:rPr sz="1094" i="1" spc="7" baseline="37037" dirty="0">
                <a:latin typeface="Times New Roman"/>
                <a:cs typeface="Times New Roman"/>
              </a:rPr>
              <a:t>h  </a:t>
            </a:r>
            <a:r>
              <a:rPr sz="1069" i="1" spc="10" dirty="0">
                <a:latin typeface="Times New Roman"/>
                <a:cs typeface="Times New Roman"/>
              </a:rPr>
              <a:t>S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dirty="0">
                <a:latin typeface="Times New Roman"/>
                <a:cs typeface="Times New Roman"/>
              </a:rPr>
              <a:t>(2</a:t>
            </a:r>
            <a:r>
              <a:rPr sz="1094" i="1" baseline="37037" dirty="0">
                <a:latin typeface="Times New Roman"/>
                <a:cs typeface="Times New Roman"/>
              </a:rPr>
              <a:t>h+1 </a:t>
            </a:r>
            <a:r>
              <a:rPr sz="1069" i="1" spc="10" dirty="0">
                <a:latin typeface="Times New Roman"/>
                <a:cs typeface="Times New Roman"/>
              </a:rPr>
              <a:t>– 1) </a:t>
            </a:r>
            <a:r>
              <a:rPr sz="1069" i="1" spc="5" dirty="0">
                <a:latin typeface="Times New Roman"/>
                <a:cs typeface="Times New Roman"/>
              </a:rPr>
              <a:t>-</a:t>
            </a:r>
            <a:r>
              <a:rPr sz="1069" i="1" spc="-8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(h+1)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i="1" spc="10" dirty="0">
                <a:latin typeface="Times New Roman"/>
                <a:cs typeface="Times New Roman"/>
              </a:rPr>
              <a:t>S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heights.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proves 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theorem.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As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stated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earlier,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perfect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binary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h,</a:t>
            </a:r>
            <a:r>
              <a:rPr sz="1069" i="1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total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N</a:t>
            </a:r>
            <a:r>
              <a:rPr sz="1069" i="1" spc="107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i="1" dirty="0">
                <a:latin typeface="Times New Roman"/>
                <a:cs typeface="Times New Roman"/>
              </a:rPr>
              <a:t>(2</a:t>
            </a:r>
            <a:r>
              <a:rPr sz="1094" i="1" baseline="37037" dirty="0">
                <a:latin typeface="Times New Roman"/>
                <a:cs typeface="Times New Roman"/>
              </a:rPr>
              <a:t>h+1 </a:t>
            </a:r>
            <a:r>
              <a:rPr sz="1069" i="1" spc="10" dirty="0">
                <a:latin typeface="Times New Roman"/>
                <a:cs typeface="Times New Roman"/>
              </a:rPr>
              <a:t>– 1). </a:t>
            </a:r>
            <a:r>
              <a:rPr sz="1069" i="1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by replacing 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above equation,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5" dirty="0">
                <a:latin typeface="Times New Roman"/>
                <a:cs typeface="Times New Roman"/>
              </a:rPr>
              <a:t>S =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i="1" spc="10" dirty="0">
                <a:latin typeface="Times New Roman"/>
                <a:cs typeface="Times New Roman"/>
              </a:rPr>
              <a:t>– </a:t>
            </a:r>
            <a:r>
              <a:rPr sz="1069" i="1" spc="5" dirty="0">
                <a:latin typeface="Times New Roman"/>
                <a:cs typeface="Times New Roman"/>
              </a:rPr>
              <a:t>( 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i="1" spc="15" dirty="0">
                <a:latin typeface="Times New Roman"/>
                <a:cs typeface="Times New Roman"/>
              </a:rPr>
              <a:t>+</a:t>
            </a:r>
            <a:r>
              <a:rPr sz="1069" i="1" spc="-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1).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Since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complete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between </a:t>
            </a:r>
            <a:r>
              <a:rPr sz="1069" i="1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dirty="0">
                <a:latin typeface="Times New Roman"/>
                <a:cs typeface="Times New Roman"/>
              </a:rPr>
              <a:t>2</a:t>
            </a:r>
            <a:r>
              <a:rPr sz="1094" i="1" baseline="37037" dirty="0">
                <a:latin typeface="Times New Roman"/>
                <a:cs typeface="Times New Roman"/>
              </a:rPr>
              <a:t>h+1</a:t>
            </a:r>
            <a:r>
              <a:rPr sz="1069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equation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 algn="just">
              <a:spcBef>
                <a:spcPts val="5"/>
              </a:spcBef>
            </a:pPr>
            <a:r>
              <a:rPr sz="1069" i="1" spc="10" dirty="0">
                <a:latin typeface="Times New Roman"/>
                <a:cs typeface="Times New Roman"/>
              </a:rPr>
              <a:t>S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dirty="0">
                <a:latin typeface="Times New Roman"/>
                <a:cs typeface="Times New Roman"/>
              </a:rPr>
              <a:t>(2</a:t>
            </a:r>
            <a:r>
              <a:rPr sz="1094" i="1" baseline="37037" dirty="0">
                <a:latin typeface="Times New Roman"/>
                <a:cs typeface="Times New Roman"/>
              </a:rPr>
              <a:t>h+1 </a:t>
            </a:r>
            <a:r>
              <a:rPr sz="1069" i="1" spc="10" dirty="0">
                <a:latin typeface="Times New Roman"/>
                <a:cs typeface="Times New Roman"/>
              </a:rPr>
              <a:t>– 1) </a:t>
            </a:r>
            <a:r>
              <a:rPr sz="1069" i="1" spc="5" dirty="0">
                <a:latin typeface="Times New Roman"/>
                <a:cs typeface="Times New Roman"/>
              </a:rPr>
              <a:t>-</a:t>
            </a:r>
            <a:r>
              <a:rPr sz="1069" i="1" spc="-83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(h+1)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written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9059" y="4414731"/>
            <a:ext cx="301890" cy="301890"/>
          </a:xfrm>
          <a:custGeom>
            <a:avLst/>
            <a:gdLst/>
            <a:ahLst/>
            <a:cxnLst/>
            <a:rect l="l" t="t" r="r" b="b"/>
            <a:pathLst>
              <a:path w="310514" h="310514">
                <a:moveTo>
                  <a:pt x="155448" y="0"/>
                </a:moveTo>
                <a:lnTo>
                  <a:pt x="106509" y="7900"/>
                </a:lnTo>
                <a:lnTo>
                  <a:pt x="63861" y="29919"/>
                </a:lnTo>
                <a:lnTo>
                  <a:pt x="30138" y="63532"/>
                </a:lnTo>
                <a:lnTo>
                  <a:pt x="7973" y="106216"/>
                </a:lnTo>
                <a:lnTo>
                  <a:pt x="0" y="155448"/>
                </a:lnTo>
                <a:lnTo>
                  <a:pt x="7973" y="204307"/>
                </a:lnTo>
                <a:lnTo>
                  <a:pt x="30138" y="246766"/>
                </a:lnTo>
                <a:lnTo>
                  <a:pt x="63861" y="280263"/>
                </a:lnTo>
                <a:lnTo>
                  <a:pt x="106509" y="302239"/>
                </a:lnTo>
                <a:lnTo>
                  <a:pt x="155448" y="310134"/>
                </a:lnTo>
                <a:lnTo>
                  <a:pt x="204307" y="302239"/>
                </a:lnTo>
                <a:lnTo>
                  <a:pt x="246766" y="280263"/>
                </a:lnTo>
                <a:lnTo>
                  <a:pt x="280263" y="246766"/>
                </a:lnTo>
                <a:lnTo>
                  <a:pt x="302239" y="204307"/>
                </a:lnTo>
                <a:lnTo>
                  <a:pt x="310134" y="155448"/>
                </a:lnTo>
                <a:lnTo>
                  <a:pt x="302239" y="106216"/>
                </a:lnTo>
                <a:lnTo>
                  <a:pt x="280263" y="63532"/>
                </a:lnTo>
                <a:lnTo>
                  <a:pt x="246766" y="29919"/>
                </a:lnTo>
                <a:lnTo>
                  <a:pt x="204307" y="7900"/>
                </a:lnTo>
                <a:lnTo>
                  <a:pt x="1554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480184" y="4509559"/>
            <a:ext cx="10927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5" dirty="0">
                <a:latin typeface="Arial"/>
                <a:cs typeface="Arial"/>
              </a:rPr>
              <a:t>H</a:t>
            </a:r>
            <a:endParaRPr sz="116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8070" y="2924916"/>
            <a:ext cx="717991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i="1" spc="19" dirty="0">
                <a:latin typeface="Bookman Old Style"/>
                <a:cs typeface="Bookman Old Style"/>
              </a:rPr>
              <a:t>h </a:t>
            </a:r>
            <a:r>
              <a:rPr sz="1021" spc="10" dirty="0">
                <a:latin typeface="Arial"/>
                <a:cs typeface="Arial"/>
              </a:rPr>
              <a:t>:</a:t>
            </a:r>
            <a:r>
              <a:rPr sz="1021" spc="-141" dirty="0">
                <a:latin typeface="Arial"/>
                <a:cs typeface="Arial"/>
              </a:rPr>
              <a:t> </a:t>
            </a:r>
            <a:r>
              <a:rPr sz="1021" spc="10" dirty="0">
                <a:latin typeface="Arial"/>
                <a:cs typeface="Arial"/>
              </a:rPr>
              <a:t>2</a:t>
            </a:r>
            <a:r>
              <a:rPr sz="1021" spc="15" baseline="39682" dirty="0">
                <a:latin typeface="Arial"/>
                <a:cs typeface="Arial"/>
              </a:rPr>
              <a:t>0 </a:t>
            </a:r>
            <a:r>
              <a:rPr sz="1021" spc="15" dirty="0">
                <a:latin typeface="Arial"/>
                <a:cs typeface="Arial"/>
              </a:rPr>
              <a:t>nodes</a:t>
            </a:r>
            <a:endParaRPr sz="102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8804" y="3376084"/>
            <a:ext cx="835907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i="1" spc="19" dirty="0">
                <a:latin typeface="Bookman Old Style"/>
                <a:cs typeface="Bookman Old Style"/>
              </a:rPr>
              <a:t>h </a:t>
            </a:r>
            <a:r>
              <a:rPr sz="1021" spc="10" dirty="0">
                <a:latin typeface="Arial"/>
                <a:cs typeface="Arial"/>
              </a:rPr>
              <a:t>-1:</a:t>
            </a:r>
            <a:r>
              <a:rPr sz="1021" spc="-141" dirty="0">
                <a:latin typeface="Arial"/>
                <a:cs typeface="Arial"/>
              </a:rPr>
              <a:t> </a:t>
            </a:r>
            <a:r>
              <a:rPr sz="1021" spc="10" dirty="0">
                <a:latin typeface="Arial"/>
                <a:cs typeface="Arial"/>
              </a:rPr>
              <a:t>2</a:t>
            </a:r>
            <a:r>
              <a:rPr sz="1021" spc="15" baseline="39682" dirty="0">
                <a:latin typeface="Arial"/>
                <a:cs typeface="Arial"/>
              </a:rPr>
              <a:t>1 </a:t>
            </a:r>
            <a:r>
              <a:rPr sz="1021" spc="15" dirty="0">
                <a:latin typeface="Arial"/>
                <a:cs typeface="Arial"/>
              </a:rPr>
              <a:t>nodes</a:t>
            </a:r>
            <a:endParaRPr sz="102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9546" y="3928746"/>
            <a:ext cx="836524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i="1" spc="19" dirty="0">
                <a:latin typeface="Bookman Old Style"/>
                <a:cs typeface="Bookman Old Style"/>
              </a:rPr>
              <a:t>h </a:t>
            </a:r>
            <a:r>
              <a:rPr sz="1021" spc="10" dirty="0">
                <a:latin typeface="Arial"/>
                <a:cs typeface="Arial"/>
              </a:rPr>
              <a:t>-2:</a:t>
            </a:r>
            <a:r>
              <a:rPr sz="1021" spc="-141" dirty="0">
                <a:latin typeface="Arial"/>
                <a:cs typeface="Arial"/>
              </a:rPr>
              <a:t> </a:t>
            </a:r>
            <a:r>
              <a:rPr sz="1021" spc="10" dirty="0">
                <a:latin typeface="Arial"/>
                <a:cs typeface="Arial"/>
              </a:rPr>
              <a:t>2</a:t>
            </a:r>
            <a:r>
              <a:rPr sz="1021" spc="15" baseline="39682" dirty="0">
                <a:latin typeface="Arial"/>
                <a:cs typeface="Arial"/>
              </a:rPr>
              <a:t>2 </a:t>
            </a:r>
            <a:r>
              <a:rPr sz="1021" spc="15" dirty="0">
                <a:latin typeface="Arial"/>
                <a:cs typeface="Arial"/>
              </a:rPr>
              <a:t>nodes</a:t>
            </a:r>
            <a:endParaRPr sz="102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8804" y="4511041"/>
            <a:ext cx="835907" cy="15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21" i="1" spc="19" dirty="0">
                <a:latin typeface="Bookman Old Style"/>
                <a:cs typeface="Bookman Old Style"/>
              </a:rPr>
              <a:t>h </a:t>
            </a:r>
            <a:r>
              <a:rPr sz="1021" spc="10" dirty="0">
                <a:latin typeface="Arial"/>
                <a:cs typeface="Arial"/>
              </a:rPr>
              <a:t>-3:</a:t>
            </a:r>
            <a:r>
              <a:rPr sz="1021" spc="-141" dirty="0">
                <a:latin typeface="Arial"/>
                <a:cs typeface="Arial"/>
              </a:rPr>
              <a:t> </a:t>
            </a:r>
            <a:r>
              <a:rPr sz="1021" spc="10" dirty="0">
                <a:latin typeface="Arial"/>
                <a:cs typeface="Arial"/>
              </a:rPr>
              <a:t>2</a:t>
            </a:r>
            <a:r>
              <a:rPr sz="1021" spc="15" baseline="39682" dirty="0">
                <a:latin typeface="Arial"/>
                <a:cs typeface="Arial"/>
              </a:rPr>
              <a:t>3 </a:t>
            </a:r>
            <a:r>
              <a:rPr sz="1021" spc="15" dirty="0">
                <a:latin typeface="Arial"/>
                <a:cs typeface="Arial"/>
              </a:rPr>
              <a:t>nodes</a:t>
            </a:r>
            <a:endParaRPr sz="1021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29983" y="2846388"/>
            <a:ext cx="301890" cy="301890"/>
          </a:xfrm>
          <a:custGeom>
            <a:avLst/>
            <a:gdLst/>
            <a:ahLst/>
            <a:cxnLst/>
            <a:rect l="l" t="t" r="r" b="b"/>
            <a:pathLst>
              <a:path w="310514" h="310514">
                <a:moveTo>
                  <a:pt x="155448" y="0"/>
                </a:moveTo>
                <a:lnTo>
                  <a:pt x="106216" y="7900"/>
                </a:lnTo>
                <a:lnTo>
                  <a:pt x="63532" y="29919"/>
                </a:lnTo>
                <a:lnTo>
                  <a:pt x="29919" y="63532"/>
                </a:lnTo>
                <a:lnTo>
                  <a:pt x="7900" y="106216"/>
                </a:lnTo>
                <a:lnTo>
                  <a:pt x="0" y="155448"/>
                </a:lnTo>
                <a:lnTo>
                  <a:pt x="7900" y="204307"/>
                </a:lnTo>
                <a:lnTo>
                  <a:pt x="29919" y="246766"/>
                </a:lnTo>
                <a:lnTo>
                  <a:pt x="63532" y="280263"/>
                </a:lnTo>
                <a:lnTo>
                  <a:pt x="106216" y="302239"/>
                </a:lnTo>
                <a:lnTo>
                  <a:pt x="155448" y="310133"/>
                </a:lnTo>
                <a:lnTo>
                  <a:pt x="204307" y="302239"/>
                </a:lnTo>
                <a:lnTo>
                  <a:pt x="246766" y="280263"/>
                </a:lnTo>
                <a:lnTo>
                  <a:pt x="280263" y="246766"/>
                </a:lnTo>
                <a:lnTo>
                  <a:pt x="302239" y="204307"/>
                </a:lnTo>
                <a:lnTo>
                  <a:pt x="310134" y="155448"/>
                </a:lnTo>
                <a:lnTo>
                  <a:pt x="302239" y="106216"/>
                </a:lnTo>
                <a:lnTo>
                  <a:pt x="280263" y="63532"/>
                </a:lnTo>
                <a:lnTo>
                  <a:pt x="246766" y="29919"/>
                </a:lnTo>
                <a:lnTo>
                  <a:pt x="204307" y="7900"/>
                </a:lnTo>
                <a:lnTo>
                  <a:pt x="1554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941108" y="2878984"/>
            <a:ext cx="1012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5" dirty="0">
                <a:latin typeface="Arial"/>
                <a:cs typeface="Arial"/>
              </a:rPr>
              <a:t>A</a:t>
            </a:r>
            <a:endParaRPr sz="116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26167" y="3298296"/>
            <a:ext cx="301272" cy="301890"/>
          </a:xfrm>
          <a:custGeom>
            <a:avLst/>
            <a:gdLst/>
            <a:ahLst/>
            <a:cxnLst/>
            <a:rect l="l" t="t" r="r" b="b"/>
            <a:pathLst>
              <a:path w="309880" h="310514">
                <a:moveTo>
                  <a:pt x="154686" y="0"/>
                </a:moveTo>
                <a:lnTo>
                  <a:pt x="105826" y="7900"/>
                </a:lnTo>
                <a:lnTo>
                  <a:pt x="63367" y="29919"/>
                </a:lnTo>
                <a:lnTo>
                  <a:pt x="29870" y="63532"/>
                </a:lnTo>
                <a:lnTo>
                  <a:pt x="7894" y="106216"/>
                </a:lnTo>
                <a:lnTo>
                  <a:pt x="0" y="155448"/>
                </a:lnTo>
                <a:lnTo>
                  <a:pt x="7894" y="204307"/>
                </a:lnTo>
                <a:lnTo>
                  <a:pt x="29870" y="246766"/>
                </a:lnTo>
                <a:lnTo>
                  <a:pt x="63367" y="280263"/>
                </a:lnTo>
                <a:lnTo>
                  <a:pt x="105826" y="302239"/>
                </a:lnTo>
                <a:lnTo>
                  <a:pt x="154686" y="310133"/>
                </a:lnTo>
                <a:lnTo>
                  <a:pt x="203545" y="302239"/>
                </a:lnTo>
                <a:lnTo>
                  <a:pt x="246004" y="280263"/>
                </a:lnTo>
                <a:lnTo>
                  <a:pt x="279501" y="246766"/>
                </a:lnTo>
                <a:lnTo>
                  <a:pt x="301477" y="204307"/>
                </a:lnTo>
                <a:lnTo>
                  <a:pt x="309372" y="155448"/>
                </a:lnTo>
                <a:lnTo>
                  <a:pt x="301477" y="106216"/>
                </a:lnTo>
                <a:lnTo>
                  <a:pt x="279501" y="63532"/>
                </a:lnTo>
                <a:lnTo>
                  <a:pt x="246004" y="29919"/>
                </a:lnTo>
                <a:lnTo>
                  <a:pt x="203545" y="7900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036551" y="3330892"/>
            <a:ext cx="1012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5" dirty="0">
                <a:latin typeface="Arial"/>
                <a:cs typeface="Arial"/>
              </a:rPr>
              <a:t>B</a:t>
            </a:r>
            <a:endParaRPr sz="116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77308" y="3047894"/>
            <a:ext cx="653168" cy="301272"/>
          </a:xfrm>
          <a:custGeom>
            <a:avLst/>
            <a:gdLst/>
            <a:ahLst/>
            <a:cxnLst/>
            <a:rect l="l" t="t" r="r" b="b"/>
            <a:pathLst>
              <a:path w="671830" h="309880">
                <a:moveTo>
                  <a:pt x="671321" y="0"/>
                </a:moveTo>
                <a:lnTo>
                  <a:pt x="0" y="30937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131502" y="3047894"/>
            <a:ext cx="703174" cy="301272"/>
          </a:xfrm>
          <a:custGeom>
            <a:avLst/>
            <a:gdLst/>
            <a:ahLst/>
            <a:cxnLst/>
            <a:rect l="l" t="t" r="r" b="b"/>
            <a:pathLst>
              <a:path w="723264" h="309880">
                <a:moveTo>
                  <a:pt x="0" y="0"/>
                </a:moveTo>
                <a:lnTo>
                  <a:pt x="723138" y="30937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725401" y="3549439"/>
            <a:ext cx="251266" cy="301890"/>
          </a:xfrm>
          <a:custGeom>
            <a:avLst/>
            <a:gdLst/>
            <a:ahLst/>
            <a:cxnLst/>
            <a:rect l="l" t="t" r="r" b="b"/>
            <a:pathLst>
              <a:path w="258444" h="310514">
                <a:moveTo>
                  <a:pt x="258318" y="0"/>
                </a:moveTo>
                <a:lnTo>
                  <a:pt x="0" y="31013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177309" y="3549439"/>
            <a:ext cx="251266" cy="301890"/>
          </a:xfrm>
          <a:custGeom>
            <a:avLst/>
            <a:gdLst/>
            <a:ahLst/>
            <a:cxnLst/>
            <a:rect l="l" t="t" r="r" b="b"/>
            <a:pathLst>
              <a:path w="258444" h="310514">
                <a:moveTo>
                  <a:pt x="0" y="0"/>
                </a:moveTo>
                <a:lnTo>
                  <a:pt x="258318" y="31013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523893" y="3850957"/>
            <a:ext cx="302507" cy="301272"/>
          </a:xfrm>
          <a:custGeom>
            <a:avLst/>
            <a:gdLst/>
            <a:ahLst/>
            <a:cxnLst/>
            <a:rect l="l" t="t" r="r" b="b"/>
            <a:pathLst>
              <a:path w="311150" h="309879">
                <a:moveTo>
                  <a:pt x="155447" y="0"/>
                </a:moveTo>
                <a:lnTo>
                  <a:pt x="106216" y="7894"/>
                </a:lnTo>
                <a:lnTo>
                  <a:pt x="63532" y="29870"/>
                </a:lnTo>
                <a:lnTo>
                  <a:pt x="29919" y="63367"/>
                </a:lnTo>
                <a:lnTo>
                  <a:pt x="7900" y="105826"/>
                </a:lnTo>
                <a:lnTo>
                  <a:pt x="0" y="154686"/>
                </a:lnTo>
                <a:lnTo>
                  <a:pt x="7900" y="203545"/>
                </a:lnTo>
                <a:lnTo>
                  <a:pt x="29919" y="246004"/>
                </a:lnTo>
                <a:lnTo>
                  <a:pt x="63532" y="279501"/>
                </a:lnTo>
                <a:lnTo>
                  <a:pt x="106216" y="301477"/>
                </a:lnTo>
                <a:lnTo>
                  <a:pt x="155447" y="309372"/>
                </a:lnTo>
                <a:lnTo>
                  <a:pt x="204386" y="301477"/>
                </a:lnTo>
                <a:lnTo>
                  <a:pt x="247034" y="279501"/>
                </a:lnTo>
                <a:lnTo>
                  <a:pt x="280757" y="246004"/>
                </a:lnTo>
                <a:lnTo>
                  <a:pt x="302922" y="203545"/>
                </a:lnTo>
                <a:lnTo>
                  <a:pt x="310896" y="154686"/>
                </a:lnTo>
                <a:lnTo>
                  <a:pt x="302922" y="105826"/>
                </a:lnTo>
                <a:lnTo>
                  <a:pt x="280757" y="63367"/>
                </a:lnTo>
                <a:lnTo>
                  <a:pt x="247034" y="29870"/>
                </a:lnTo>
                <a:lnTo>
                  <a:pt x="204386" y="7894"/>
                </a:lnTo>
                <a:lnTo>
                  <a:pt x="1554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1635019" y="3884294"/>
            <a:ext cx="10927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5" dirty="0">
                <a:latin typeface="Arial"/>
                <a:cs typeface="Arial"/>
              </a:rPr>
              <a:t>D</a:t>
            </a:r>
            <a:endParaRPr sz="1167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25401" y="4453255"/>
            <a:ext cx="301272" cy="301890"/>
          </a:xfrm>
          <a:custGeom>
            <a:avLst/>
            <a:gdLst/>
            <a:ahLst/>
            <a:cxnLst/>
            <a:rect l="l" t="t" r="r" b="b"/>
            <a:pathLst>
              <a:path w="309880" h="310514">
                <a:moveTo>
                  <a:pt x="154685" y="0"/>
                </a:moveTo>
                <a:lnTo>
                  <a:pt x="105826" y="7894"/>
                </a:lnTo>
                <a:lnTo>
                  <a:pt x="63367" y="29870"/>
                </a:lnTo>
                <a:lnTo>
                  <a:pt x="29870" y="63367"/>
                </a:lnTo>
                <a:lnTo>
                  <a:pt x="7894" y="105826"/>
                </a:lnTo>
                <a:lnTo>
                  <a:pt x="0" y="154686"/>
                </a:lnTo>
                <a:lnTo>
                  <a:pt x="7894" y="203917"/>
                </a:lnTo>
                <a:lnTo>
                  <a:pt x="29870" y="246601"/>
                </a:lnTo>
                <a:lnTo>
                  <a:pt x="63367" y="280214"/>
                </a:lnTo>
                <a:lnTo>
                  <a:pt x="105826" y="302233"/>
                </a:lnTo>
                <a:lnTo>
                  <a:pt x="154685" y="310134"/>
                </a:lnTo>
                <a:lnTo>
                  <a:pt x="203545" y="302233"/>
                </a:lnTo>
                <a:lnTo>
                  <a:pt x="246004" y="280214"/>
                </a:lnTo>
                <a:lnTo>
                  <a:pt x="279501" y="246601"/>
                </a:lnTo>
                <a:lnTo>
                  <a:pt x="301477" y="203917"/>
                </a:lnTo>
                <a:lnTo>
                  <a:pt x="309371" y="154686"/>
                </a:lnTo>
                <a:lnTo>
                  <a:pt x="301477" y="105826"/>
                </a:lnTo>
                <a:lnTo>
                  <a:pt x="279501" y="63367"/>
                </a:lnTo>
                <a:lnTo>
                  <a:pt x="246004" y="29870"/>
                </a:lnTo>
                <a:lnTo>
                  <a:pt x="203545" y="7894"/>
                </a:lnTo>
                <a:lnTo>
                  <a:pt x="15468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880234" y="4485851"/>
            <a:ext cx="425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5" dirty="0">
                <a:latin typeface="Arial"/>
                <a:cs typeface="Arial"/>
              </a:rPr>
              <a:t>I</a:t>
            </a:r>
            <a:endParaRPr sz="1167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74258" y="4102101"/>
            <a:ext cx="100013" cy="351278"/>
          </a:xfrm>
          <a:custGeom>
            <a:avLst/>
            <a:gdLst/>
            <a:ahLst/>
            <a:cxnLst/>
            <a:rect l="l" t="t" r="r" b="b"/>
            <a:pathLst>
              <a:path w="102869" h="361314">
                <a:moveTo>
                  <a:pt x="102869" y="0"/>
                </a:moveTo>
                <a:lnTo>
                  <a:pt x="0" y="3611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775036" y="4102101"/>
            <a:ext cx="101246" cy="351278"/>
          </a:xfrm>
          <a:custGeom>
            <a:avLst/>
            <a:gdLst/>
            <a:ahLst/>
            <a:cxnLst/>
            <a:rect l="l" t="t" r="r" b="b"/>
            <a:pathLst>
              <a:path w="104139" h="361314">
                <a:moveTo>
                  <a:pt x="0" y="0"/>
                </a:moveTo>
                <a:lnTo>
                  <a:pt x="103631" y="3611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2327699" y="3850957"/>
            <a:ext cx="301890" cy="301272"/>
          </a:xfrm>
          <a:custGeom>
            <a:avLst/>
            <a:gdLst/>
            <a:ahLst/>
            <a:cxnLst/>
            <a:rect l="l" t="t" r="r" b="b"/>
            <a:pathLst>
              <a:path w="310514" h="309879">
                <a:moveTo>
                  <a:pt x="155447" y="0"/>
                </a:moveTo>
                <a:lnTo>
                  <a:pt x="106216" y="7894"/>
                </a:lnTo>
                <a:lnTo>
                  <a:pt x="63532" y="29870"/>
                </a:lnTo>
                <a:lnTo>
                  <a:pt x="29919" y="63367"/>
                </a:lnTo>
                <a:lnTo>
                  <a:pt x="7900" y="105826"/>
                </a:lnTo>
                <a:lnTo>
                  <a:pt x="0" y="154686"/>
                </a:lnTo>
                <a:lnTo>
                  <a:pt x="7900" y="203545"/>
                </a:lnTo>
                <a:lnTo>
                  <a:pt x="29919" y="246004"/>
                </a:lnTo>
                <a:lnTo>
                  <a:pt x="63532" y="279501"/>
                </a:lnTo>
                <a:lnTo>
                  <a:pt x="106216" y="301477"/>
                </a:lnTo>
                <a:lnTo>
                  <a:pt x="155447" y="309372"/>
                </a:lnTo>
                <a:lnTo>
                  <a:pt x="204307" y="301477"/>
                </a:lnTo>
                <a:lnTo>
                  <a:pt x="246766" y="279501"/>
                </a:lnTo>
                <a:lnTo>
                  <a:pt x="280263" y="246004"/>
                </a:lnTo>
                <a:lnTo>
                  <a:pt x="302239" y="203545"/>
                </a:lnTo>
                <a:lnTo>
                  <a:pt x="310133" y="154686"/>
                </a:lnTo>
                <a:lnTo>
                  <a:pt x="302239" y="105826"/>
                </a:lnTo>
                <a:lnTo>
                  <a:pt x="280263" y="63367"/>
                </a:lnTo>
                <a:lnTo>
                  <a:pt x="246766" y="29870"/>
                </a:lnTo>
                <a:lnTo>
                  <a:pt x="204307" y="7894"/>
                </a:lnTo>
                <a:lnTo>
                  <a:pt x="1554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438083" y="3884294"/>
            <a:ext cx="1012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5" dirty="0">
                <a:latin typeface="Arial"/>
                <a:cs typeface="Arial"/>
              </a:rPr>
              <a:t>E</a:t>
            </a:r>
            <a:endParaRPr sz="1167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26932" y="4453255"/>
            <a:ext cx="301890" cy="301890"/>
          </a:xfrm>
          <a:custGeom>
            <a:avLst/>
            <a:gdLst/>
            <a:ahLst/>
            <a:cxnLst/>
            <a:rect l="l" t="t" r="r" b="b"/>
            <a:pathLst>
              <a:path w="310514" h="310514">
                <a:moveTo>
                  <a:pt x="154686" y="0"/>
                </a:moveTo>
                <a:lnTo>
                  <a:pt x="105826" y="7894"/>
                </a:lnTo>
                <a:lnTo>
                  <a:pt x="63367" y="29870"/>
                </a:lnTo>
                <a:lnTo>
                  <a:pt x="29870" y="63367"/>
                </a:lnTo>
                <a:lnTo>
                  <a:pt x="7894" y="105826"/>
                </a:lnTo>
                <a:lnTo>
                  <a:pt x="0" y="154686"/>
                </a:lnTo>
                <a:lnTo>
                  <a:pt x="7894" y="203917"/>
                </a:lnTo>
                <a:lnTo>
                  <a:pt x="29870" y="246601"/>
                </a:lnTo>
                <a:lnTo>
                  <a:pt x="63367" y="280214"/>
                </a:lnTo>
                <a:lnTo>
                  <a:pt x="105826" y="302233"/>
                </a:lnTo>
                <a:lnTo>
                  <a:pt x="154686" y="310134"/>
                </a:lnTo>
                <a:lnTo>
                  <a:pt x="203917" y="302233"/>
                </a:lnTo>
                <a:lnTo>
                  <a:pt x="246601" y="280214"/>
                </a:lnTo>
                <a:lnTo>
                  <a:pt x="280214" y="246601"/>
                </a:lnTo>
                <a:lnTo>
                  <a:pt x="302233" y="203917"/>
                </a:lnTo>
                <a:lnTo>
                  <a:pt x="310134" y="154686"/>
                </a:lnTo>
                <a:lnTo>
                  <a:pt x="302233" y="105826"/>
                </a:lnTo>
                <a:lnTo>
                  <a:pt x="280214" y="63367"/>
                </a:lnTo>
                <a:lnTo>
                  <a:pt x="246601" y="29870"/>
                </a:lnTo>
                <a:lnTo>
                  <a:pt x="203917" y="7894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2239540" y="4485851"/>
            <a:ext cx="75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J</a:t>
            </a:r>
            <a:endParaRPr sz="1167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28463" y="4453255"/>
            <a:ext cx="301890" cy="301890"/>
          </a:xfrm>
          <a:custGeom>
            <a:avLst/>
            <a:gdLst/>
            <a:ahLst/>
            <a:cxnLst/>
            <a:rect l="l" t="t" r="r" b="b"/>
            <a:pathLst>
              <a:path w="310514" h="310514">
                <a:moveTo>
                  <a:pt x="154686" y="0"/>
                </a:moveTo>
                <a:lnTo>
                  <a:pt x="105826" y="7894"/>
                </a:lnTo>
                <a:lnTo>
                  <a:pt x="63367" y="29870"/>
                </a:lnTo>
                <a:lnTo>
                  <a:pt x="29870" y="63367"/>
                </a:lnTo>
                <a:lnTo>
                  <a:pt x="7894" y="105826"/>
                </a:lnTo>
                <a:lnTo>
                  <a:pt x="0" y="154686"/>
                </a:lnTo>
                <a:lnTo>
                  <a:pt x="7894" y="203917"/>
                </a:lnTo>
                <a:lnTo>
                  <a:pt x="29870" y="246601"/>
                </a:lnTo>
                <a:lnTo>
                  <a:pt x="63367" y="280214"/>
                </a:lnTo>
                <a:lnTo>
                  <a:pt x="105826" y="302233"/>
                </a:lnTo>
                <a:lnTo>
                  <a:pt x="154686" y="310134"/>
                </a:lnTo>
                <a:lnTo>
                  <a:pt x="203917" y="302233"/>
                </a:lnTo>
                <a:lnTo>
                  <a:pt x="246601" y="280214"/>
                </a:lnTo>
                <a:lnTo>
                  <a:pt x="280214" y="246601"/>
                </a:lnTo>
                <a:lnTo>
                  <a:pt x="302233" y="203917"/>
                </a:lnTo>
                <a:lnTo>
                  <a:pt x="310133" y="154686"/>
                </a:lnTo>
                <a:lnTo>
                  <a:pt x="302233" y="105826"/>
                </a:lnTo>
                <a:lnTo>
                  <a:pt x="280214" y="63367"/>
                </a:lnTo>
                <a:lnTo>
                  <a:pt x="246601" y="29870"/>
                </a:lnTo>
                <a:lnTo>
                  <a:pt x="203917" y="7894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653665" y="4485851"/>
            <a:ext cx="10124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5" dirty="0">
                <a:latin typeface="Arial"/>
                <a:cs typeface="Arial"/>
              </a:rPr>
              <a:t>K</a:t>
            </a:r>
            <a:endParaRPr sz="1167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78063" y="4102101"/>
            <a:ext cx="99395" cy="351278"/>
          </a:xfrm>
          <a:custGeom>
            <a:avLst/>
            <a:gdLst/>
            <a:ahLst/>
            <a:cxnLst/>
            <a:rect l="l" t="t" r="r" b="b"/>
            <a:pathLst>
              <a:path w="102235" h="361314">
                <a:moveTo>
                  <a:pt x="102107" y="0"/>
                </a:moveTo>
                <a:lnTo>
                  <a:pt x="0" y="3611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2578841" y="4102101"/>
            <a:ext cx="100013" cy="351278"/>
          </a:xfrm>
          <a:custGeom>
            <a:avLst/>
            <a:gdLst/>
            <a:ahLst/>
            <a:cxnLst/>
            <a:rect l="l" t="t" r="r" b="b"/>
            <a:pathLst>
              <a:path w="102869" h="361314">
                <a:moveTo>
                  <a:pt x="0" y="0"/>
                </a:moveTo>
                <a:lnTo>
                  <a:pt x="102869" y="3611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3784177" y="3298296"/>
            <a:ext cx="301272" cy="301890"/>
          </a:xfrm>
          <a:custGeom>
            <a:avLst/>
            <a:gdLst/>
            <a:ahLst/>
            <a:cxnLst/>
            <a:rect l="l" t="t" r="r" b="b"/>
            <a:pathLst>
              <a:path w="309879" h="310514">
                <a:moveTo>
                  <a:pt x="154686" y="0"/>
                </a:moveTo>
                <a:lnTo>
                  <a:pt x="105826" y="7900"/>
                </a:lnTo>
                <a:lnTo>
                  <a:pt x="63367" y="29919"/>
                </a:lnTo>
                <a:lnTo>
                  <a:pt x="29870" y="63532"/>
                </a:lnTo>
                <a:lnTo>
                  <a:pt x="7894" y="106216"/>
                </a:lnTo>
                <a:lnTo>
                  <a:pt x="0" y="155448"/>
                </a:lnTo>
                <a:lnTo>
                  <a:pt x="7894" y="204307"/>
                </a:lnTo>
                <a:lnTo>
                  <a:pt x="29870" y="246766"/>
                </a:lnTo>
                <a:lnTo>
                  <a:pt x="63367" y="280263"/>
                </a:lnTo>
                <a:lnTo>
                  <a:pt x="105826" y="302239"/>
                </a:lnTo>
                <a:lnTo>
                  <a:pt x="154686" y="310133"/>
                </a:lnTo>
                <a:lnTo>
                  <a:pt x="203545" y="302239"/>
                </a:lnTo>
                <a:lnTo>
                  <a:pt x="246004" y="280263"/>
                </a:lnTo>
                <a:lnTo>
                  <a:pt x="279501" y="246766"/>
                </a:lnTo>
                <a:lnTo>
                  <a:pt x="301477" y="204307"/>
                </a:lnTo>
                <a:lnTo>
                  <a:pt x="309371" y="155448"/>
                </a:lnTo>
                <a:lnTo>
                  <a:pt x="301477" y="106216"/>
                </a:lnTo>
                <a:lnTo>
                  <a:pt x="279501" y="63532"/>
                </a:lnTo>
                <a:lnTo>
                  <a:pt x="246004" y="29919"/>
                </a:lnTo>
                <a:lnTo>
                  <a:pt x="203545" y="7900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3895302" y="3330892"/>
            <a:ext cx="10927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5" dirty="0">
                <a:latin typeface="Arial"/>
                <a:cs typeface="Arial"/>
              </a:rPr>
              <a:t>C</a:t>
            </a:r>
            <a:endParaRPr sz="1167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83411" y="3549439"/>
            <a:ext cx="251266" cy="301890"/>
          </a:xfrm>
          <a:custGeom>
            <a:avLst/>
            <a:gdLst/>
            <a:ahLst/>
            <a:cxnLst/>
            <a:rect l="l" t="t" r="r" b="b"/>
            <a:pathLst>
              <a:path w="258445" h="310514">
                <a:moveTo>
                  <a:pt x="258317" y="0"/>
                </a:moveTo>
                <a:lnTo>
                  <a:pt x="0" y="31013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035320" y="3549439"/>
            <a:ext cx="251266" cy="301890"/>
          </a:xfrm>
          <a:custGeom>
            <a:avLst/>
            <a:gdLst/>
            <a:ahLst/>
            <a:cxnLst/>
            <a:rect l="l" t="t" r="r" b="b"/>
            <a:pathLst>
              <a:path w="258445" h="310514">
                <a:moveTo>
                  <a:pt x="0" y="0"/>
                </a:moveTo>
                <a:lnTo>
                  <a:pt x="258318" y="31013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181879" y="4453255"/>
            <a:ext cx="301272" cy="301890"/>
          </a:xfrm>
          <a:custGeom>
            <a:avLst/>
            <a:gdLst/>
            <a:ahLst/>
            <a:cxnLst/>
            <a:rect l="l" t="t" r="r" b="b"/>
            <a:pathLst>
              <a:path w="309879" h="310514">
                <a:moveTo>
                  <a:pt x="154686" y="0"/>
                </a:moveTo>
                <a:lnTo>
                  <a:pt x="105826" y="7894"/>
                </a:lnTo>
                <a:lnTo>
                  <a:pt x="63367" y="29870"/>
                </a:lnTo>
                <a:lnTo>
                  <a:pt x="29870" y="63367"/>
                </a:lnTo>
                <a:lnTo>
                  <a:pt x="7894" y="105826"/>
                </a:lnTo>
                <a:lnTo>
                  <a:pt x="0" y="154686"/>
                </a:lnTo>
                <a:lnTo>
                  <a:pt x="7894" y="203917"/>
                </a:lnTo>
                <a:lnTo>
                  <a:pt x="29870" y="246601"/>
                </a:lnTo>
                <a:lnTo>
                  <a:pt x="63367" y="280214"/>
                </a:lnTo>
                <a:lnTo>
                  <a:pt x="105826" y="302233"/>
                </a:lnTo>
                <a:lnTo>
                  <a:pt x="154686" y="310134"/>
                </a:lnTo>
                <a:lnTo>
                  <a:pt x="203545" y="302233"/>
                </a:lnTo>
                <a:lnTo>
                  <a:pt x="246004" y="280214"/>
                </a:lnTo>
                <a:lnTo>
                  <a:pt x="279501" y="246601"/>
                </a:lnTo>
                <a:lnTo>
                  <a:pt x="301477" y="203917"/>
                </a:lnTo>
                <a:lnTo>
                  <a:pt x="309372" y="154686"/>
                </a:lnTo>
                <a:lnTo>
                  <a:pt x="301477" y="105826"/>
                </a:lnTo>
                <a:lnTo>
                  <a:pt x="279501" y="63367"/>
                </a:lnTo>
                <a:lnTo>
                  <a:pt x="246004" y="29870"/>
                </a:lnTo>
                <a:lnTo>
                  <a:pt x="203545" y="7894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3315970" y="4485851"/>
            <a:ext cx="8457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0" dirty="0">
                <a:latin typeface="Arial"/>
                <a:cs typeface="Arial"/>
              </a:rPr>
              <a:t>L</a:t>
            </a:r>
            <a:endParaRPr sz="1167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81903" y="3850957"/>
            <a:ext cx="301890" cy="301272"/>
          </a:xfrm>
          <a:custGeom>
            <a:avLst/>
            <a:gdLst/>
            <a:ahLst/>
            <a:cxnLst/>
            <a:rect l="l" t="t" r="r" b="b"/>
            <a:pathLst>
              <a:path w="310514" h="309879">
                <a:moveTo>
                  <a:pt x="154686" y="0"/>
                </a:moveTo>
                <a:lnTo>
                  <a:pt x="105826" y="7894"/>
                </a:lnTo>
                <a:lnTo>
                  <a:pt x="63367" y="29870"/>
                </a:lnTo>
                <a:lnTo>
                  <a:pt x="29870" y="63367"/>
                </a:lnTo>
                <a:lnTo>
                  <a:pt x="7894" y="105826"/>
                </a:lnTo>
                <a:lnTo>
                  <a:pt x="0" y="154686"/>
                </a:lnTo>
                <a:lnTo>
                  <a:pt x="7894" y="203545"/>
                </a:lnTo>
                <a:lnTo>
                  <a:pt x="29870" y="246004"/>
                </a:lnTo>
                <a:lnTo>
                  <a:pt x="63367" y="279501"/>
                </a:lnTo>
                <a:lnTo>
                  <a:pt x="105826" y="301477"/>
                </a:lnTo>
                <a:lnTo>
                  <a:pt x="154686" y="309372"/>
                </a:lnTo>
                <a:lnTo>
                  <a:pt x="203917" y="301477"/>
                </a:lnTo>
                <a:lnTo>
                  <a:pt x="246601" y="279501"/>
                </a:lnTo>
                <a:lnTo>
                  <a:pt x="280214" y="246004"/>
                </a:lnTo>
                <a:lnTo>
                  <a:pt x="302233" y="203545"/>
                </a:lnTo>
                <a:lnTo>
                  <a:pt x="310134" y="154686"/>
                </a:lnTo>
                <a:lnTo>
                  <a:pt x="302233" y="105826"/>
                </a:lnTo>
                <a:lnTo>
                  <a:pt x="280214" y="63367"/>
                </a:lnTo>
                <a:lnTo>
                  <a:pt x="246601" y="29870"/>
                </a:lnTo>
                <a:lnTo>
                  <a:pt x="203917" y="7894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3511549" y="3884294"/>
            <a:ext cx="9260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5" dirty="0">
                <a:latin typeface="Arial"/>
                <a:cs typeface="Arial"/>
              </a:rPr>
              <a:t>F</a:t>
            </a:r>
            <a:endParaRPr sz="1167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83411" y="4453255"/>
            <a:ext cx="301272" cy="301890"/>
          </a:xfrm>
          <a:custGeom>
            <a:avLst/>
            <a:gdLst/>
            <a:ahLst/>
            <a:cxnLst/>
            <a:rect l="l" t="t" r="r" b="b"/>
            <a:pathLst>
              <a:path w="309879" h="310514">
                <a:moveTo>
                  <a:pt x="154685" y="0"/>
                </a:moveTo>
                <a:lnTo>
                  <a:pt x="105826" y="7894"/>
                </a:lnTo>
                <a:lnTo>
                  <a:pt x="63367" y="29870"/>
                </a:lnTo>
                <a:lnTo>
                  <a:pt x="29870" y="63367"/>
                </a:lnTo>
                <a:lnTo>
                  <a:pt x="7894" y="105826"/>
                </a:lnTo>
                <a:lnTo>
                  <a:pt x="0" y="154686"/>
                </a:lnTo>
                <a:lnTo>
                  <a:pt x="7894" y="203917"/>
                </a:lnTo>
                <a:lnTo>
                  <a:pt x="29870" y="246601"/>
                </a:lnTo>
                <a:lnTo>
                  <a:pt x="63367" y="280214"/>
                </a:lnTo>
                <a:lnTo>
                  <a:pt x="105826" y="302233"/>
                </a:lnTo>
                <a:lnTo>
                  <a:pt x="154685" y="310134"/>
                </a:lnTo>
                <a:lnTo>
                  <a:pt x="203545" y="302233"/>
                </a:lnTo>
                <a:lnTo>
                  <a:pt x="246004" y="280214"/>
                </a:lnTo>
                <a:lnTo>
                  <a:pt x="279501" y="246601"/>
                </a:lnTo>
                <a:lnTo>
                  <a:pt x="301477" y="203917"/>
                </a:lnTo>
                <a:lnTo>
                  <a:pt x="309371" y="154686"/>
                </a:lnTo>
                <a:lnTo>
                  <a:pt x="301477" y="105826"/>
                </a:lnTo>
                <a:lnTo>
                  <a:pt x="279501" y="63367"/>
                </a:lnTo>
                <a:lnTo>
                  <a:pt x="246004" y="29870"/>
                </a:lnTo>
                <a:lnTo>
                  <a:pt x="203545" y="7894"/>
                </a:lnTo>
                <a:lnTo>
                  <a:pt x="15468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3696017" y="4485851"/>
            <a:ext cx="12655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9" dirty="0">
                <a:latin typeface="Arial"/>
                <a:cs typeface="Arial"/>
              </a:rPr>
              <a:t>M</a:t>
            </a:r>
            <a:endParaRPr sz="1167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32268" y="4102101"/>
            <a:ext cx="100013" cy="351278"/>
          </a:xfrm>
          <a:custGeom>
            <a:avLst/>
            <a:gdLst/>
            <a:ahLst/>
            <a:cxnLst/>
            <a:rect l="l" t="t" r="r" b="b"/>
            <a:pathLst>
              <a:path w="102870" h="361314">
                <a:moveTo>
                  <a:pt x="102870" y="0"/>
                </a:moveTo>
                <a:lnTo>
                  <a:pt x="0" y="3611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3633046" y="4102101"/>
            <a:ext cx="101246" cy="351278"/>
          </a:xfrm>
          <a:custGeom>
            <a:avLst/>
            <a:gdLst/>
            <a:ahLst/>
            <a:cxnLst/>
            <a:rect l="l" t="t" r="r" b="b"/>
            <a:pathLst>
              <a:path w="104139" h="361314">
                <a:moveTo>
                  <a:pt x="0" y="0"/>
                </a:moveTo>
                <a:lnTo>
                  <a:pt x="103631" y="3611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185709" y="3850957"/>
            <a:ext cx="301890" cy="301272"/>
          </a:xfrm>
          <a:custGeom>
            <a:avLst/>
            <a:gdLst/>
            <a:ahLst/>
            <a:cxnLst/>
            <a:rect l="l" t="t" r="r" b="b"/>
            <a:pathLst>
              <a:path w="310514" h="309879">
                <a:moveTo>
                  <a:pt x="155448" y="0"/>
                </a:moveTo>
                <a:lnTo>
                  <a:pt x="106216" y="7894"/>
                </a:lnTo>
                <a:lnTo>
                  <a:pt x="63532" y="29870"/>
                </a:lnTo>
                <a:lnTo>
                  <a:pt x="29919" y="63367"/>
                </a:lnTo>
                <a:lnTo>
                  <a:pt x="7900" y="105826"/>
                </a:lnTo>
                <a:lnTo>
                  <a:pt x="0" y="154686"/>
                </a:lnTo>
                <a:lnTo>
                  <a:pt x="7900" y="203545"/>
                </a:lnTo>
                <a:lnTo>
                  <a:pt x="29919" y="246004"/>
                </a:lnTo>
                <a:lnTo>
                  <a:pt x="63532" y="279501"/>
                </a:lnTo>
                <a:lnTo>
                  <a:pt x="106216" y="301477"/>
                </a:lnTo>
                <a:lnTo>
                  <a:pt x="155448" y="309372"/>
                </a:lnTo>
                <a:lnTo>
                  <a:pt x="204307" y="301477"/>
                </a:lnTo>
                <a:lnTo>
                  <a:pt x="246766" y="279501"/>
                </a:lnTo>
                <a:lnTo>
                  <a:pt x="280263" y="246004"/>
                </a:lnTo>
                <a:lnTo>
                  <a:pt x="302239" y="203545"/>
                </a:lnTo>
                <a:lnTo>
                  <a:pt x="310134" y="154686"/>
                </a:lnTo>
                <a:lnTo>
                  <a:pt x="302239" y="105826"/>
                </a:lnTo>
                <a:lnTo>
                  <a:pt x="280263" y="63367"/>
                </a:lnTo>
                <a:lnTo>
                  <a:pt x="246766" y="29870"/>
                </a:lnTo>
                <a:lnTo>
                  <a:pt x="204307" y="7894"/>
                </a:lnTo>
                <a:lnTo>
                  <a:pt x="1554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4302760" y="3884294"/>
            <a:ext cx="11791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5" dirty="0">
                <a:latin typeface="Arial"/>
                <a:cs typeface="Arial"/>
              </a:rPr>
              <a:t>G</a:t>
            </a:r>
            <a:endParaRPr sz="1167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85682" y="4453255"/>
            <a:ext cx="301272" cy="301890"/>
          </a:xfrm>
          <a:custGeom>
            <a:avLst/>
            <a:gdLst/>
            <a:ahLst/>
            <a:cxnLst/>
            <a:rect l="l" t="t" r="r" b="b"/>
            <a:pathLst>
              <a:path w="309879" h="310514">
                <a:moveTo>
                  <a:pt x="154686" y="0"/>
                </a:moveTo>
                <a:lnTo>
                  <a:pt x="105533" y="7894"/>
                </a:lnTo>
                <a:lnTo>
                  <a:pt x="63038" y="29870"/>
                </a:lnTo>
                <a:lnTo>
                  <a:pt x="29650" y="63367"/>
                </a:lnTo>
                <a:lnTo>
                  <a:pt x="7821" y="105826"/>
                </a:lnTo>
                <a:lnTo>
                  <a:pt x="0" y="154686"/>
                </a:lnTo>
                <a:lnTo>
                  <a:pt x="7821" y="203917"/>
                </a:lnTo>
                <a:lnTo>
                  <a:pt x="29650" y="246601"/>
                </a:lnTo>
                <a:lnTo>
                  <a:pt x="63038" y="280214"/>
                </a:lnTo>
                <a:lnTo>
                  <a:pt x="105533" y="302233"/>
                </a:lnTo>
                <a:lnTo>
                  <a:pt x="154686" y="310134"/>
                </a:lnTo>
                <a:lnTo>
                  <a:pt x="203545" y="302233"/>
                </a:lnTo>
                <a:lnTo>
                  <a:pt x="246004" y="280214"/>
                </a:lnTo>
                <a:lnTo>
                  <a:pt x="279501" y="246601"/>
                </a:lnTo>
                <a:lnTo>
                  <a:pt x="301477" y="203917"/>
                </a:lnTo>
                <a:lnTo>
                  <a:pt x="309372" y="154686"/>
                </a:lnTo>
                <a:lnTo>
                  <a:pt x="301477" y="105826"/>
                </a:lnTo>
                <a:lnTo>
                  <a:pt x="279501" y="63367"/>
                </a:lnTo>
                <a:lnTo>
                  <a:pt x="246004" y="29870"/>
                </a:lnTo>
                <a:lnTo>
                  <a:pt x="203545" y="7894"/>
                </a:lnTo>
                <a:lnTo>
                  <a:pt x="15468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4095326" y="4485851"/>
            <a:ext cx="10927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5" dirty="0">
                <a:latin typeface="Arial"/>
                <a:cs typeface="Arial"/>
              </a:rPr>
              <a:t>N</a:t>
            </a:r>
            <a:endParaRPr sz="1167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386474" y="4453255"/>
            <a:ext cx="301890" cy="301890"/>
          </a:xfrm>
          <a:custGeom>
            <a:avLst/>
            <a:gdLst/>
            <a:ahLst/>
            <a:cxnLst/>
            <a:rect l="l" t="t" r="r" b="b"/>
            <a:pathLst>
              <a:path w="310514" h="310514">
                <a:moveTo>
                  <a:pt x="155448" y="0"/>
                </a:moveTo>
                <a:lnTo>
                  <a:pt x="106216" y="7894"/>
                </a:lnTo>
                <a:lnTo>
                  <a:pt x="63532" y="29870"/>
                </a:lnTo>
                <a:lnTo>
                  <a:pt x="29919" y="63367"/>
                </a:lnTo>
                <a:lnTo>
                  <a:pt x="7900" y="105826"/>
                </a:lnTo>
                <a:lnTo>
                  <a:pt x="0" y="154686"/>
                </a:lnTo>
                <a:lnTo>
                  <a:pt x="7900" y="203917"/>
                </a:lnTo>
                <a:lnTo>
                  <a:pt x="29919" y="246601"/>
                </a:lnTo>
                <a:lnTo>
                  <a:pt x="63532" y="280214"/>
                </a:lnTo>
                <a:lnTo>
                  <a:pt x="106216" y="302233"/>
                </a:lnTo>
                <a:lnTo>
                  <a:pt x="155448" y="310134"/>
                </a:lnTo>
                <a:lnTo>
                  <a:pt x="204307" y="302233"/>
                </a:lnTo>
                <a:lnTo>
                  <a:pt x="246766" y="280214"/>
                </a:lnTo>
                <a:lnTo>
                  <a:pt x="280263" y="246601"/>
                </a:lnTo>
                <a:lnTo>
                  <a:pt x="302239" y="203917"/>
                </a:lnTo>
                <a:lnTo>
                  <a:pt x="310134" y="154686"/>
                </a:lnTo>
                <a:lnTo>
                  <a:pt x="302239" y="105826"/>
                </a:lnTo>
                <a:lnTo>
                  <a:pt x="280263" y="63367"/>
                </a:lnTo>
                <a:lnTo>
                  <a:pt x="246766" y="29870"/>
                </a:lnTo>
                <a:lnTo>
                  <a:pt x="204307" y="7894"/>
                </a:lnTo>
                <a:lnTo>
                  <a:pt x="1554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/>
          <p:nvPr/>
        </p:nvSpPr>
        <p:spPr>
          <a:xfrm>
            <a:off x="4504266" y="4485851"/>
            <a:ext cx="11791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167" spc="15" dirty="0">
                <a:latin typeface="Arial"/>
                <a:cs typeface="Arial"/>
              </a:rPr>
              <a:t>O</a:t>
            </a:r>
            <a:endParaRPr sz="1167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36073" y="4102101"/>
            <a:ext cx="99395" cy="351278"/>
          </a:xfrm>
          <a:custGeom>
            <a:avLst/>
            <a:gdLst/>
            <a:ahLst/>
            <a:cxnLst/>
            <a:rect l="l" t="t" r="r" b="b"/>
            <a:pathLst>
              <a:path w="102235" h="361314">
                <a:moveTo>
                  <a:pt x="102107" y="0"/>
                </a:moveTo>
                <a:lnTo>
                  <a:pt x="0" y="3611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437591" y="4102101"/>
            <a:ext cx="99395" cy="351278"/>
          </a:xfrm>
          <a:custGeom>
            <a:avLst/>
            <a:gdLst/>
            <a:ahLst/>
            <a:cxnLst/>
            <a:rect l="l" t="t" r="r" b="b"/>
            <a:pathLst>
              <a:path w="102235" h="361314">
                <a:moveTo>
                  <a:pt x="0" y="0"/>
                </a:moveTo>
                <a:lnTo>
                  <a:pt x="102108" y="36118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3231515" y="2996776"/>
            <a:ext cx="1808868" cy="0"/>
          </a:xfrm>
          <a:custGeom>
            <a:avLst/>
            <a:gdLst/>
            <a:ahLst/>
            <a:cxnLst/>
            <a:rect l="l" t="t" r="r" b="b"/>
            <a:pathLst>
              <a:path w="1860550">
                <a:moveTo>
                  <a:pt x="0" y="0"/>
                </a:moveTo>
                <a:lnTo>
                  <a:pt x="1860041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4185708" y="3448684"/>
            <a:ext cx="854428" cy="0"/>
          </a:xfrm>
          <a:custGeom>
            <a:avLst/>
            <a:gdLst/>
            <a:ahLst/>
            <a:cxnLst/>
            <a:rect l="l" t="t" r="r" b="b"/>
            <a:pathLst>
              <a:path w="878839">
                <a:moveTo>
                  <a:pt x="0" y="0"/>
                </a:moveTo>
                <a:lnTo>
                  <a:pt x="878586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536864" y="4001347"/>
            <a:ext cx="503149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0" y="0"/>
                </a:moveTo>
                <a:lnTo>
                  <a:pt x="51739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4738370" y="4603644"/>
            <a:ext cx="301890" cy="0"/>
          </a:xfrm>
          <a:custGeom>
            <a:avLst/>
            <a:gdLst/>
            <a:ahLst/>
            <a:cxnLst/>
            <a:rect l="l" t="t" r="r" b="b"/>
            <a:pathLst>
              <a:path w="310514">
                <a:moveTo>
                  <a:pt x="0" y="0"/>
                </a:moveTo>
                <a:lnTo>
                  <a:pt x="31013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1352267" y="4976037"/>
            <a:ext cx="4851841" cy="1276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5301"/>
            <a:r>
              <a:rPr sz="1069" b="1" spc="10" dirty="0">
                <a:latin typeface="Times New Roman"/>
                <a:cs typeface="Times New Roman"/>
              </a:rPr>
              <a:t>Figure 32.1: </a:t>
            </a:r>
            <a:r>
              <a:rPr sz="1069" spc="5" dirty="0">
                <a:latin typeface="Times New Roman"/>
                <a:cs typeface="Times New Roman"/>
              </a:rPr>
              <a:t>Perfect Binary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826">
              <a:latin typeface="Times New Roman"/>
              <a:cs typeface="Times New Roman"/>
            </a:endParaRPr>
          </a:p>
          <a:p>
            <a:pPr marL="12347" marR="4939" indent="-61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we can see that </a:t>
            </a:r>
            <a:r>
              <a:rPr sz="1069" spc="5" dirty="0">
                <a:latin typeface="Times New Roman"/>
                <a:cs typeface="Times New Roman"/>
              </a:rPr>
              <a:t>there are 2</a:t>
            </a:r>
            <a:r>
              <a:rPr sz="1094" spc="7" baseline="37037" dirty="0">
                <a:latin typeface="Times New Roman"/>
                <a:cs typeface="Times New Roman"/>
              </a:rPr>
              <a:t>1 </a:t>
            </a:r>
            <a:r>
              <a:rPr sz="1069" spc="5" dirty="0">
                <a:latin typeface="Times New Roman"/>
                <a:cs typeface="Times New Roman"/>
              </a:rPr>
              <a:t>nodes at </a:t>
            </a: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i="1" spc="10" dirty="0">
                <a:latin typeface="Times New Roman"/>
                <a:cs typeface="Times New Roman"/>
              </a:rPr>
              <a:t>h-1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3 </a:t>
            </a:r>
            <a:r>
              <a:rPr sz="1069" spc="10" dirty="0">
                <a:latin typeface="Times New Roman"/>
                <a:cs typeface="Times New Roman"/>
              </a:rPr>
              <a:t>nodes at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 </a:t>
            </a:r>
            <a:r>
              <a:rPr sz="1069" i="1" spc="10" dirty="0">
                <a:latin typeface="Times New Roman"/>
                <a:cs typeface="Times New Roman"/>
              </a:rPr>
              <a:t>h-3</a:t>
            </a:r>
            <a:r>
              <a:rPr sz="1069" spc="10" dirty="0">
                <a:latin typeface="Times New Roman"/>
                <a:cs typeface="Times New Roman"/>
              </a:rPr>
              <a:t>. The same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about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nodes at other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heights.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By making </a:t>
            </a:r>
            <a:r>
              <a:rPr sz="1069" spc="5" dirty="0">
                <a:latin typeface="Times New Roman"/>
                <a:cs typeface="Times New Roman"/>
              </a:rPr>
              <a:t>use of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property,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heights of all </a:t>
            </a:r>
            <a:r>
              <a:rPr sz="1069" spc="10" dirty="0">
                <a:latin typeface="Times New Roman"/>
                <a:cs typeface="Times New Roman"/>
              </a:rPr>
              <a:t>the nodes  mathematically in 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manner. Suppose </a:t>
            </a:r>
            <a:r>
              <a:rPr sz="1069" i="1" spc="10" dirty="0">
                <a:latin typeface="Times New Roman"/>
                <a:cs typeface="Times New Roman"/>
              </a:rPr>
              <a:t>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heights of </a:t>
            </a:r>
            <a:r>
              <a:rPr sz="1069" dirty="0">
                <a:latin typeface="Times New Roman"/>
                <a:cs typeface="Times New Roman"/>
              </a:rPr>
              <a:t>all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nodes.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06395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19" y="868856"/>
            <a:ext cx="4854310" cy="613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32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848235">
              <a:spcBef>
                <a:spcPts val="778"/>
              </a:spcBef>
            </a:pP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u="sng" spc="15" dirty="0">
                <a:latin typeface="Times New Roman"/>
                <a:cs typeface="Times New Roman"/>
              </a:rPr>
              <a:t>~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i="1" spc="10" dirty="0">
                <a:latin typeface="Times New Roman"/>
                <a:cs typeface="Times New Roman"/>
              </a:rPr>
              <a:t>–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i="1" spc="7" baseline="-11111" dirty="0">
                <a:latin typeface="Times New Roman"/>
                <a:cs typeface="Times New Roman"/>
              </a:rPr>
              <a:t>2</a:t>
            </a:r>
            <a:r>
              <a:rPr sz="1094" i="1" spc="-153" baseline="-11111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(N+1)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this equation,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stands for </a:t>
            </a:r>
            <a:r>
              <a:rPr sz="1069" i="1" dirty="0">
                <a:latin typeface="Times New Roman"/>
                <a:cs typeface="Times New Roman"/>
              </a:rPr>
              <a:t>(2</a:t>
            </a:r>
            <a:r>
              <a:rPr sz="1094" i="1" baseline="37037" dirty="0">
                <a:latin typeface="Times New Roman"/>
                <a:cs typeface="Times New Roman"/>
              </a:rPr>
              <a:t>h+1 </a:t>
            </a:r>
            <a:r>
              <a:rPr sz="1069" i="1" spc="10" dirty="0">
                <a:latin typeface="Times New Roman"/>
                <a:cs typeface="Times New Roman"/>
              </a:rPr>
              <a:t>– 1)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i="1" spc="10" dirty="0">
                <a:latin typeface="Times New Roman"/>
                <a:cs typeface="Times New Roman"/>
              </a:rPr>
              <a:t>Log</a:t>
            </a:r>
            <a:r>
              <a:rPr sz="1094" i="1" spc="15" baseline="-11111" dirty="0">
                <a:latin typeface="Times New Roman"/>
                <a:cs typeface="Times New Roman"/>
              </a:rPr>
              <a:t>2 </a:t>
            </a:r>
            <a:r>
              <a:rPr sz="1069" i="1" spc="10" dirty="0">
                <a:latin typeface="Times New Roman"/>
                <a:cs typeface="Times New Roman"/>
              </a:rPr>
              <a:t>(N+1)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taken the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i="1" spc="5" dirty="0">
                <a:latin typeface="Times New Roman"/>
                <a:cs typeface="Times New Roman"/>
              </a:rPr>
              <a:t>(h+1)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equation is in </a:t>
            </a:r>
            <a:r>
              <a:rPr sz="1069" spc="10" dirty="0">
                <a:latin typeface="Times New Roman"/>
                <a:cs typeface="Times New Roman"/>
              </a:rPr>
              <a:t>term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(number of nodes) and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i.e. height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 equation. Moreover, it also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with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getting larger, the log</a:t>
            </a:r>
            <a:r>
              <a:rPr sz="1094" spc="7" baseline="-11111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+1) term  becomes </a:t>
            </a:r>
            <a:r>
              <a:rPr sz="1069" spc="5" dirty="0">
                <a:latin typeface="Times New Roman"/>
                <a:cs typeface="Times New Roman"/>
              </a:rPr>
              <a:t>insignificant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S </a:t>
            </a:r>
            <a:r>
              <a:rPr sz="1069" spc="10" dirty="0">
                <a:latin typeface="Times New Roman"/>
                <a:cs typeface="Times New Roman"/>
              </a:rPr>
              <a:t>becomes a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a value 1000000,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log</a:t>
            </a:r>
            <a:r>
              <a:rPr sz="1094" i="1" spc="7" baseline="-11111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(1000000) will be 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approximately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20.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insignificant with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1000000. Thus we can  </a:t>
            </a:r>
            <a:r>
              <a:rPr sz="1069" spc="5" dirty="0">
                <a:latin typeface="Times New Roman"/>
                <a:cs typeface="Times New Roman"/>
              </a:rPr>
              <a:t>say that </a:t>
            </a:r>
            <a:r>
              <a:rPr sz="1069" i="1" spc="10" dirty="0">
                <a:latin typeface="Times New Roman"/>
                <a:cs typeface="Times New Roman"/>
              </a:rPr>
              <a:t>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approximately equal to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This insignificance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log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when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a heap from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elements, </a:t>
            </a:r>
            <a:r>
              <a:rPr sz="1069" spc="10" dirty="0">
                <a:latin typeface="Times New Roman"/>
                <a:cs typeface="Times New Roman"/>
              </a:rPr>
              <a:t>the values move up and down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maintain </a:t>
            </a:r>
            <a:r>
              <a:rPr sz="1069" spc="5" dirty="0">
                <a:latin typeface="Times New Roman"/>
                <a:cs typeface="Times New Roman"/>
              </a:rPr>
              <a:t>heap  order. </a:t>
            </a:r>
            <a:r>
              <a:rPr sz="1069" spc="10" dirty="0">
                <a:latin typeface="Times New Roman"/>
                <a:cs typeface="Times New Roman"/>
              </a:rPr>
              <a:t>Thus in </a:t>
            </a:r>
            <a:r>
              <a:rPr sz="1069" spc="5" dirty="0">
                <a:latin typeface="Times New Roman"/>
                <a:cs typeface="Times New Roman"/>
              </a:rPr>
              <a:t>buildHeap case,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traverse the tree </a:t>
            </a:r>
            <a:r>
              <a:rPr sz="1069" spc="10" dirty="0">
                <a:latin typeface="Times New Roman"/>
                <a:cs typeface="Times New Roman"/>
              </a:rPr>
              <a:t>up and down. Now the  </a:t>
            </a:r>
            <a:r>
              <a:rPr sz="1069" spc="5" dirty="0">
                <a:latin typeface="Times New Roman"/>
                <a:cs typeface="Times New Roman"/>
              </a:rPr>
              <a:t>question arises </a:t>
            </a:r>
            <a:r>
              <a:rPr sz="1069" spc="10" dirty="0">
                <a:latin typeface="Times New Roman"/>
                <a:cs typeface="Times New Roman"/>
              </a:rPr>
              <a:t>what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traversals? This means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if every </a:t>
            </a:r>
            <a:r>
              <a:rPr sz="1069" spc="10" dirty="0">
                <a:latin typeface="Times New Roman"/>
                <a:cs typeface="Times New Roman"/>
              </a:rPr>
              <a:t>node 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go up and down, what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level  or height.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proved that 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10" dirty="0">
                <a:latin typeface="Times New Roman"/>
                <a:cs typeface="Times New Roman"/>
              </a:rPr>
              <a:t>of heights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5" dirty="0">
                <a:latin typeface="Times New Roman"/>
                <a:cs typeface="Times New Roman"/>
              </a:rPr>
              <a:t>S)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approximately equal to  the total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N)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becomes larger.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in the buildHeap, the 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up down movement </a:t>
            </a:r>
            <a:r>
              <a:rPr sz="1069" spc="5" dirty="0">
                <a:latin typeface="Times New Roman"/>
                <a:cs typeface="Times New Roman"/>
              </a:rPr>
              <a:t>of values is </a:t>
            </a:r>
            <a:r>
              <a:rPr sz="1069" spc="10" dirty="0">
                <a:latin typeface="Times New Roman"/>
                <a:cs typeface="Times New Roman"/>
              </a:rPr>
              <a:t>actually 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heights  </a:t>
            </a:r>
            <a:r>
              <a:rPr sz="1069" spc="23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i.e.</a:t>
            </a:r>
            <a:endParaRPr sz="1069">
              <a:latin typeface="Times New Roman"/>
              <a:cs typeface="Times New Roman"/>
            </a:endParaRPr>
          </a:p>
          <a:p>
            <a:pPr marL="165449" indent="-153102" algn="just">
              <a:lnSpc>
                <a:spcPts val="1249"/>
              </a:lnSpc>
              <a:buAutoNum type="alphaUcPeriod" startAt="19"/>
              <a:tabLst>
                <a:tab pos="166066" algn="l"/>
              </a:tabLst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upper </a:t>
            </a:r>
            <a:r>
              <a:rPr sz="1069" spc="5" dirty="0">
                <a:latin typeface="Times New Roman"/>
                <a:cs typeface="Times New Roman"/>
              </a:rPr>
              <a:t>limit </a:t>
            </a:r>
            <a:r>
              <a:rPr sz="1069" spc="10" dirty="0">
                <a:latin typeface="Times New Roman"/>
                <a:cs typeface="Times New Roman"/>
              </a:rPr>
              <a:t>of number of movements in buildHeap.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equal</a:t>
            </a:r>
            <a:endParaRPr sz="1069">
              <a:latin typeface="Times New Roman"/>
              <a:cs typeface="Times New Roman"/>
            </a:endParaRPr>
          </a:p>
          <a:p>
            <a:pPr marL="12347" marR="8643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to N, so this </a:t>
            </a:r>
            <a:r>
              <a:rPr sz="1069" spc="5" dirty="0">
                <a:latin typeface="Times New Roman"/>
                <a:cs typeface="Times New Roman"/>
              </a:rPr>
              <a:t>upper </a:t>
            </a:r>
            <a:r>
              <a:rPr sz="1069" spc="10" dirty="0">
                <a:latin typeface="Times New Roman"/>
                <a:cs typeface="Times New Roman"/>
              </a:rPr>
              <a:t>limit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not any log term </a:t>
            </a:r>
            <a:r>
              <a:rPr sz="1069" spc="5" dirty="0">
                <a:latin typeface="Times New Roman"/>
                <a:cs typeface="Times New Roman"/>
              </a:rPr>
              <a:t>involved in it. Thus  buildHeap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linear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application.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let’s prove the </a:t>
            </a:r>
            <a:r>
              <a:rPr sz="1069" spc="5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theorem with a non-mathematical method.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 </a:t>
            </a:r>
            <a:r>
              <a:rPr sz="1069" spc="5" dirty="0">
                <a:latin typeface="Times New Roman"/>
                <a:cs typeface="Times New Roman"/>
              </a:rPr>
              <a:t>that the </a:t>
            </a:r>
            <a:r>
              <a:rPr sz="1069" i="1" spc="10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edges on </a:t>
            </a:r>
            <a:r>
              <a:rPr sz="1069" spc="5" dirty="0">
                <a:latin typeface="Times New Roman"/>
                <a:cs typeface="Times New Roman"/>
              </a:rPr>
              <a:t>the longest  </a:t>
            </a:r>
            <a:r>
              <a:rPr sz="1069" spc="10" dirty="0">
                <a:latin typeface="Times New Roman"/>
                <a:cs typeface="Times New Roman"/>
              </a:rPr>
              <a:t>downward </a:t>
            </a:r>
            <a:r>
              <a:rPr sz="1069" spc="5" dirty="0">
                <a:latin typeface="Times New Roman"/>
                <a:cs typeface="Times New Roman"/>
              </a:rPr>
              <a:t>path 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leaf.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node,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advisable to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the deepest 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following the links (edges)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path (the number of </a:t>
            </a:r>
            <a:r>
              <a:rPr sz="1069" spc="5" dirty="0">
                <a:latin typeface="Times New Roman"/>
                <a:cs typeface="Times New Roman"/>
              </a:rPr>
              <a:t>links traveled)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height </a:t>
            </a:r>
            <a:r>
              <a:rPr sz="1069" spc="5" dirty="0">
                <a:latin typeface="Times New Roman"/>
                <a:cs typeface="Times New Roman"/>
              </a:rPr>
              <a:t>of that </a:t>
            </a:r>
            <a:r>
              <a:rPr sz="1069" spc="10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height of </a:t>
            </a:r>
            <a:r>
              <a:rPr sz="1069" spc="5" dirty="0">
                <a:latin typeface="Times New Roman"/>
                <a:cs typeface="Times New Roman"/>
              </a:rPr>
              <a:t>its root node.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these definitions, consider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points that </a:t>
            </a:r>
            <a:r>
              <a:rPr sz="1069" spc="10" dirty="0">
                <a:latin typeface="Times New Roman"/>
                <a:cs typeface="Times New Roman"/>
              </a:rPr>
              <a:t>prove the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theorem.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lvl="1" indent="-209281">
              <a:lnSpc>
                <a:spcPts val="1274"/>
              </a:lnSpc>
              <a:spcBef>
                <a:spcPts val="5"/>
              </a:spcBef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For any node in 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that has some height </a:t>
            </a:r>
            <a:r>
              <a:rPr sz="1069" i="1" spc="5" dirty="0">
                <a:latin typeface="Times New Roman"/>
                <a:cs typeface="Times New Roman"/>
              </a:rPr>
              <a:t>h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darken h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edges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–Go down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traversing left </a:t>
            </a:r>
            <a:r>
              <a:rPr sz="1069" spc="10" dirty="0">
                <a:latin typeface="Times New Roman"/>
                <a:cs typeface="Times New Roman"/>
              </a:rPr>
              <a:t>edge then only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edges.</a:t>
            </a:r>
            <a:endParaRPr sz="1069">
              <a:latin typeface="Times New Roman"/>
              <a:cs typeface="Times New Roman"/>
            </a:endParaRPr>
          </a:p>
          <a:p>
            <a:pPr marL="430908" marR="8026" lvl="1" indent="-209281">
              <a:lnSpc>
                <a:spcPts val="1264"/>
              </a:lnSpc>
              <a:spcBef>
                <a:spcPts val="117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– 1 </a:t>
            </a:r>
            <a:r>
              <a:rPr sz="1069" spc="5" dirty="0">
                <a:latin typeface="Times New Roman"/>
                <a:cs typeface="Times New Roman"/>
              </a:rPr>
              <a:t>tree edges,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h </a:t>
            </a:r>
            <a:r>
              <a:rPr sz="1069" spc="5" dirty="0">
                <a:latin typeface="Times New Roman"/>
                <a:cs typeface="Times New Roman"/>
              </a:rPr>
              <a:t>edges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right path, </a:t>
            </a:r>
            <a:r>
              <a:rPr sz="1069" spc="10" dirty="0">
                <a:latin typeface="Times New Roman"/>
                <a:cs typeface="Times New Roman"/>
              </a:rPr>
              <a:t>so number of </a:t>
            </a:r>
            <a:r>
              <a:rPr sz="1069" spc="5" dirty="0">
                <a:latin typeface="Times New Roman"/>
                <a:cs typeface="Times New Roman"/>
              </a:rPr>
              <a:t>darkened  </a:t>
            </a:r>
            <a:r>
              <a:rPr sz="1069" spc="10" dirty="0">
                <a:latin typeface="Times New Roman"/>
                <a:cs typeface="Times New Roman"/>
              </a:rPr>
              <a:t>edges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– 1 – </a:t>
            </a:r>
            <a:r>
              <a:rPr sz="1069" i="1" spc="5" dirty="0">
                <a:latin typeface="Times New Roman"/>
                <a:cs typeface="Times New Roman"/>
              </a:rPr>
              <a:t>h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proves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theorem.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508796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explain </a:t>
            </a:r>
            <a:r>
              <a:rPr sz="1069" spc="10" dirty="0">
                <a:latin typeface="Times New Roman"/>
                <a:cs typeface="Times New Roman"/>
              </a:rPr>
              <a:t>these two </a:t>
            </a:r>
            <a:r>
              <a:rPr sz="1069" spc="5" dirty="0">
                <a:latin typeface="Times New Roman"/>
                <a:cs typeface="Times New Roman"/>
              </a:rPr>
              <a:t>points with </a:t>
            </a:r>
            <a:r>
              <a:rPr sz="1069" spc="10" dirty="0">
                <a:latin typeface="Times New Roman"/>
                <a:cs typeface="Times New Roman"/>
              </a:rPr>
              <a:t>the help </a:t>
            </a:r>
            <a:r>
              <a:rPr sz="1069" spc="5" dirty="0">
                <a:latin typeface="Times New Roman"/>
                <a:cs typeface="Times New Roman"/>
              </a:rPr>
              <a:t>of figures.  </a:t>
            </a: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perfect binary </a:t>
            </a:r>
            <a:r>
              <a:rPr sz="1069" spc="10" dirty="0">
                <a:latin typeface="Times New Roman"/>
                <a:cs typeface="Times New Roman"/>
              </a:rPr>
              <a:t>tree, shown </a:t>
            </a:r>
            <a:r>
              <a:rPr sz="1069" spc="5" dirty="0">
                <a:latin typeface="Times New Roman"/>
                <a:cs typeface="Times New Roman"/>
              </a:rPr>
              <a:t>in the figure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9222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3926823"/>
            <a:ext cx="4851841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values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concerned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values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matter.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mark the left edges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nodes </a:t>
            </a:r>
            <a:r>
              <a:rPr sz="1069" spc="5" dirty="0">
                <a:latin typeface="Times New Roman"/>
                <a:cs typeface="Times New Roman"/>
              </a:rPr>
              <a:t>having height 1.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nodes are at </a:t>
            </a: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0,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one level above </a:t>
            </a:r>
            <a:r>
              <a:rPr sz="1069" spc="5" dirty="0">
                <a:latin typeface="Times New Roman"/>
                <a:cs typeface="Times New Roman"/>
              </a:rPr>
              <a:t>nodes has height 1, the left  </a:t>
            </a:r>
            <a:r>
              <a:rPr sz="1069" spc="10" dirty="0">
                <a:latin typeface="Times New Roman"/>
                <a:cs typeface="Times New Roman"/>
              </a:rPr>
              <a:t>edges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marked (shown </a:t>
            </a:r>
            <a:r>
              <a:rPr sz="1069" spc="5" dirty="0">
                <a:latin typeface="Times New Roman"/>
                <a:cs typeface="Times New Roman"/>
              </a:rPr>
              <a:t>light </a:t>
            </a:r>
            <a:r>
              <a:rPr sz="1069" spc="10" dirty="0">
                <a:latin typeface="Times New Roman"/>
                <a:cs typeface="Times New Roman"/>
              </a:rPr>
              <a:t>gray </a:t>
            </a:r>
            <a:r>
              <a:rPr sz="1069" spc="5" dirty="0">
                <a:latin typeface="Times New Roman"/>
                <a:cs typeface="Times New Roman"/>
              </a:rPr>
              <a:t>in above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figure).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mark the first left </a:t>
            </a:r>
            <a:r>
              <a:rPr sz="1069" spc="10" dirty="0">
                <a:latin typeface="Times New Roman"/>
                <a:cs typeface="Times New Roman"/>
              </a:rPr>
              <a:t>edge </a:t>
            </a:r>
            <a:r>
              <a:rPr sz="1069" spc="5" dirty="0">
                <a:latin typeface="Times New Roman"/>
                <a:cs typeface="Times New Roman"/>
              </a:rPr>
              <a:t>and the subsequent right </a:t>
            </a:r>
            <a:r>
              <a:rPr sz="1069" spc="10" dirty="0">
                <a:latin typeface="Times New Roman"/>
                <a:cs typeface="Times New Roman"/>
              </a:rPr>
              <a:t>edge 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for  each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height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2.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marked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edges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gray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color.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8056216"/>
            <a:ext cx="4853076" cy="645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we 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nodes at </a:t>
            </a:r>
            <a:r>
              <a:rPr sz="1069" spc="10" dirty="0">
                <a:latin typeface="Times New Roman"/>
                <a:cs typeface="Times New Roman"/>
              </a:rPr>
              <a:t>height </a:t>
            </a:r>
            <a:r>
              <a:rPr sz="1069" spc="5" dirty="0">
                <a:latin typeface="Times New Roman"/>
                <a:cs typeface="Times New Roman"/>
              </a:rPr>
              <a:t>3, mark the first left </a:t>
            </a:r>
            <a:r>
              <a:rPr sz="1069" spc="10" dirty="0">
                <a:latin typeface="Times New Roman"/>
                <a:cs typeface="Times New Roman"/>
              </a:rPr>
              <a:t>edge and the subsequent 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edge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to the leaf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Thus we </a:t>
            </a:r>
            <a:r>
              <a:rPr sz="1069" spc="5" dirty="0">
                <a:latin typeface="Times New Roman"/>
                <a:cs typeface="Times New Roman"/>
              </a:rPr>
              <a:t>mark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and then two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edges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 nodes at </a:t>
            </a:r>
            <a:r>
              <a:rPr sz="1069" spc="5" dirty="0">
                <a:latin typeface="Times New Roman"/>
                <a:cs typeface="Times New Roman"/>
              </a:rPr>
              <a:t>height 3.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following figure.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edges marked in </a:t>
            </a:r>
            <a:r>
              <a:rPr sz="1069" spc="5" dirty="0">
                <a:latin typeface="Times New Roman"/>
                <a:cs typeface="Times New Roman"/>
              </a:rPr>
              <a:t>this step  are </a:t>
            </a:r>
            <a:r>
              <a:rPr sz="1069" spc="10" dirty="0">
                <a:latin typeface="Times New Roman"/>
                <a:cs typeface="Times New Roman"/>
              </a:rPr>
              <a:t>seen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dark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0113" y="5516350"/>
            <a:ext cx="1053218" cy="218546"/>
          </a:xfrm>
          <a:custGeom>
            <a:avLst/>
            <a:gdLst/>
            <a:ahLst/>
            <a:cxnLst/>
            <a:rect l="l" t="t" r="r" b="b"/>
            <a:pathLst>
              <a:path w="1083310" h="224789">
                <a:moveTo>
                  <a:pt x="1082802" y="224789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630699" y="5839354"/>
            <a:ext cx="535252" cy="221014"/>
          </a:xfrm>
          <a:custGeom>
            <a:avLst/>
            <a:gdLst/>
            <a:ahLst/>
            <a:cxnLst/>
            <a:rect l="l" t="t" r="r" b="b"/>
            <a:pathLst>
              <a:path w="550545" h="227329">
                <a:moveTo>
                  <a:pt x="0" y="0"/>
                </a:moveTo>
                <a:lnTo>
                  <a:pt x="550163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942466" y="5839354"/>
            <a:ext cx="497592" cy="221014"/>
          </a:xfrm>
          <a:custGeom>
            <a:avLst/>
            <a:gdLst/>
            <a:ahLst/>
            <a:cxnLst/>
            <a:rect l="l" t="t" r="r" b="b"/>
            <a:pathLst>
              <a:path w="511810" h="227329">
                <a:moveTo>
                  <a:pt x="511302" y="0"/>
                </a:moveTo>
                <a:lnTo>
                  <a:pt x="0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439564" y="5691187"/>
            <a:ext cx="228424" cy="222250"/>
          </a:xfrm>
          <a:custGeom>
            <a:avLst/>
            <a:gdLst/>
            <a:ahLst/>
            <a:cxnLst/>
            <a:rect l="l" t="t" r="r" b="b"/>
            <a:pathLst>
              <a:path w="234950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329" y="219634"/>
                </a:lnTo>
                <a:lnTo>
                  <a:pt x="200596" y="195167"/>
                </a:lnTo>
                <a:lnTo>
                  <a:pt x="225575" y="158841"/>
                </a:lnTo>
                <a:lnTo>
                  <a:pt x="234695" y="114300"/>
                </a:lnTo>
                <a:lnTo>
                  <a:pt x="225575" y="69758"/>
                </a:lnTo>
                <a:lnTo>
                  <a:pt x="200596" y="33432"/>
                </a:lnTo>
                <a:lnTo>
                  <a:pt x="163329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828377" y="6024562"/>
            <a:ext cx="229658" cy="221014"/>
          </a:xfrm>
          <a:custGeom>
            <a:avLst/>
            <a:gdLst/>
            <a:ahLst/>
            <a:cxnLst/>
            <a:rect l="l" t="t" r="r" b="b"/>
            <a:pathLst>
              <a:path w="236219" h="227329">
                <a:moveTo>
                  <a:pt x="118109" y="0"/>
                </a:moveTo>
                <a:lnTo>
                  <a:pt x="72008" y="8846"/>
                </a:lnTo>
                <a:lnTo>
                  <a:pt x="34480" y="33051"/>
                </a:lnTo>
                <a:lnTo>
                  <a:pt x="9239" y="69115"/>
                </a:lnTo>
                <a:lnTo>
                  <a:pt x="0" y="113537"/>
                </a:lnTo>
                <a:lnTo>
                  <a:pt x="9239" y="157638"/>
                </a:lnTo>
                <a:lnTo>
                  <a:pt x="34480" y="193738"/>
                </a:lnTo>
                <a:lnTo>
                  <a:pt x="72008" y="218122"/>
                </a:lnTo>
                <a:lnTo>
                  <a:pt x="118109" y="227075"/>
                </a:lnTo>
                <a:lnTo>
                  <a:pt x="163889" y="218122"/>
                </a:lnTo>
                <a:lnTo>
                  <a:pt x="201453" y="193738"/>
                </a:lnTo>
                <a:lnTo>
                  <a:pt x="226873" y="157638"/>
                </a:lnTo>
                <a:lnTo>
                  <a:pt x="236219" y="113537"/>
                </a:lnTo>
                <a:lnTo>
                  <a:pt x="226873" y="69115"/>
                </a:lnTo>
                <a:lnTo>
                  <a:pt x="201453" y="33051"/>
                </a:lnTo>
                <a:lnTo>
                  <a:pt x="163889" y="88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675024" y="6208289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196595" y="0"/>
                </a:moveTo>
                <a:lnTo>
                  <a:pt x="0" y="227838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019511" y="6208289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5" y="22783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69059" y="6873557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5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299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4211" y="218884"/>
                </a:lnTo>
                <a:lnTo>
                  <a:pt x="201739" y="194500"/>
                </a:lnTo>
                <a:lnTo>
                  <a:pt x="226980" y="158400"/>
                </a:lnTo>
                <a:lnTo>
                  <a:pt x="236219" y="114299"/>
                </a:lnTo>
                <a:lnTo>
                  <a:pt x="226980" y="69758"/>
                </a:lnTo>
                <a:lnTo>
                  <a:pt x="201739" y="33432"/>
                </a:lnTo>
                <a:lnTo>
                  <a:pt x="164211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22413" y="642979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448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8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675024" y="6873557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5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299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10" y="227837"/>
                </a:lnTo>
                <a:lnTo>
                  <a:pt x="163889" y="218884"/>
                </a:lnTo>
                <a:lnTo>
                  <a:pt x="201453" y="194500"/>
                </a:lnTo>
                <a:lnTo>
                  <a:pt x="226873" y="158400"/>
                </a:lnTo>
                <a:lnTo>
                  <a:pt x="236219" y="114299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483889" y="6615747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40" h="265429">
                <a:moveTo>
                  <a:pt x="78485" y="0"/>
                </a:moveTo>
                <a:lnTo>
                  <a:pt x="0" y="265176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712807" y="6615747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6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132859" y="6429798"/>
            <a:ext cx="230893" cy="222250"/>
          </a:xfrm>
          <a:custGeom>
            <a:avLst/>
            <a:gdLst/>
            <a:ahLst/>
            <a:cxnLst/>
            <a:rect l="l" t="t" r="r" b="b"/>
            <a:pathLst>
              <a:path w="237489" h="228600">
                <a:moveTo>
                  <a:pt x="118871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841"/>
                </a:lnTo>
                <a:lnTo>
                  <a:pt x="34861" y="195167"/>
                </a:lnTo>
                <a:lnTo>
                  <a:pt x="72651" y="219634"/>
                </a:lnTo>
                <a:lnTo>
                  <a:pt x="118871" y="228600"/>
                </a:lnTo>
                <a:lnTo>
                  <a:pt x="164651" y="219634"/>
                </a:lnTo>
                <a:lnTo>
                  <a:pt x="202215" y="195167"/>
                </a:lnTo>
                <a:lnTo>
                  <a:pt x="227635" y="158841"/>
                </a:lnTo>
                <a:lnTo>
                  <a:pt x="236981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980989" y="6873557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5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299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10" y="227837"/>
                </a:lnTo>
                <a:lnTo>
                  <a:pt x="163889" y="218884"/>
                </a:lnTo>
                <a:lnTo>
                  <a:pt x="201453" y="194500"/>
                </a:lnTo>
                <a:lnTo>
                  <a:pt x="226873" y="158400"/>
                </a:lnTo>
                <a:lnTo>
                  <a:pt x="236219" y="114299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86212" y="6873557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5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299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3770" y="218884"/>
                </a:lnTo>
                <a:lnTo>
                  <a:pt x="201072" y="194500"/>
                </a:lnTo>
                <a:lnTo>
                  <a:pt x="226230" y="158400"/>
                </a:lnTo>
                <a:lnTo>
                  <a:pt x="235457" y="114299"/>
                </a:lnTo>
                <a:lnTo>
                  <a:pt x="226230" y="69758"/>
                </a:lnTo>
                <a:lnTo>
                  <a:pt x="201072" y="33432"/>
                </a:lnTo>
                <a:lnTo>
                  <a:pt x="163770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095076" y="6615747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79247" y="0"/>
                </a:moveTo>
                <a:lnTo>
                  <a:pt x="0" y="265176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324735" y="6615747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6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050011" y="6024562"/>
            <a:ext cx="229658" cy="221014"/>
          </a:xfrm>
          <a:custGeom>
            <a:avLst/>
            <a:gdLst/>
            <a:ahLst/>
            <a:cxnLst/>
            <a:rect l="l" t="t" r="r" b="b"/>
            <a:pathLst>
              <a:path w="236220" h="227329">
                <a:moveTo>
                  <a:pt x="118109" y="0"/>
                </a:moveTo>
                <a:lnTo>
                  <a:pt x="72330" y="8846"/>
                </a:lnTo>
                <a:lnTo>
                  <a:pt x="34766" y="33051"/>
                </a:lnTo>
                <a:lnTo>
                  <a:pt x="9346" y="69115"/>
                </a:lnTo>
                <a:lnTo>
                  <a:pt x="0" y="113537"/>
                </a:lnTo>
                <a:lnTo>
                  <a:pt x="9346" y="157638"/>
                </a:lnTo>
                <a:lnTo>
                  <a:pt x="34766" y="193738"/>
                </a:lnTo>
                <a:lnTo>
                  <a:pt x="72330" y="218122"/>
                </a:lnTo>
                <a:lnTo>
                  <a:pt x="118109" y="227075"/>
                </a:lnTo>
                <a:lnTo>
                  <a:pt x="164210" y="218122"/>
                </a:lnTo>
                <a:lnTo>
                  <a:pt x="201739" y="193738"/>
                </a:lnTo>
                <a:lnTo>
                  <a:pt x="226980" y="157638"/>
                </a:lnTo>
                <a:lnTo>
                  <a:pt x="236219" y="113537"/>
                </a:lnTo>
                <a:lnTo>
                  <a:pt x="226980" y="69115"/>
                </a:lnTo>
                <a:lnTo>
                  <a:pt x="201739" y="33051"/>
                </a:lnTo>
                <a:lnTo>
                  <a:pt x="164210" y="88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897399" y="6208289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196595" y="0"/>
                </a:moveTo>
                <a:lnTo>
                  <a:pt x="0" y="227838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242627" y="6208289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6" y="22783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592917" y="6873557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5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299"/>
                </a:lnTo>
                <a:lnTo>
                  <a:pt x="9227" y="158400"/>
                </a:lnTo>
                <a:lnTo>
                  <a:pt x="34385" y="194500"/>
                </a:lnTo>
                <a:lnTo>
                  <a:pt x="71687" y="218884"/>
                </a:lnTo>
                <a:lnTo>
                  <a:pt x="117348" y="227837"/>
                </a:lnTo>
                <a:lnTo>
                  <a:pt x="163449" y="218884"/>
                </a:lnTo>
                <a:lnTo>
                  <a:pt x="200977" y="194500"/>
                </a:lnTo>
                <a:lnTo>
                  <a:pt x="226218" y="158400"/>
                </a:lnTo>
                <a:lnTo>
                  <a:pt x="235457" y="114299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9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745529" y="642979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448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7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897399" y="6873557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5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299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4330" y="218884"/>
                </a:lnTo>
                <a:lnTo>
                  <a:pt x="202120" y="194500"/>
                </a:lnTo>
                <a:lnTo>
                  <a:pt x="227623" y="158400"/>
                </a:lnTo>
                <a:lnTo>
                  <a:pt x="236981" y="114299"/>
                </a:lnTo>
                <a:lnTo>
                  <a:pt x="227623" y="69758"/>
                </a:lnTo>
                <a:lnTo>
                  <a:pt x="202120" y="33432"/>
                </a:lnTo>
                <a:lnTo>
                  <a:pt x="164330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707005" y="6615747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29">
                <a:moveTo>
                  <a:pt x="78485" y="0"/>
                </a:moveTo>
                <a:lnTo>
                  <a:pt x="0" y="265176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935922" y="6615747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6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356715" y="642979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449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7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203363" y="6873557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5">
                <a:moveTo>
                  <a:pt x="118872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299"/>
                </a:lnTo>
                <a:lnTo>
                  <a:pt x="9358" y="158400"/>
                </a:lnTo>
                <a:lnTo>
                  <a:pt x="34861" y="194500"/>
                </a:lnTo>
                <a:lnTo>
                  <a:pt x="72651" y="218884"/>
                </a:lnTo>
                <a:lnTo>
                  <a:pt x="118872" y="227837"/>
                </a:lnTo>
                <a:lnTo>
                  <a:pt x="164651" y="218884"/>
                </a:lnTo>
                <a:lnTo>
                  <a:pt x="202215" y="194500"/>
                </a:lnTo>
                <a:lnTo>
                  <a:pt x="227635" y="158400"/>
                </a:lnTo>
                <a:lnTo>
                  <a:pt x="236982" y="114299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509328" y="6873557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5">
                <a:moveTo>
                  <a:pt x="118109" y="0"/>
                </a:moveTo>
                <a:lnTo>
                  <a:pt x="72008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299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09" y="227837"/>
                </a:lnTo>
                <a:lnTo>
                  <a:pt x="163770" y="218884"/>
                </a:lnTo>
                <a:lnTo>
                  <a:pt x="201072" y="194500"/>
                </a:lnTo>
                <a:lnTo>
                  <a:pt x="226230" y="158400"/>
                </a:lnTo>
                <a:lnTo>
                  <a:pt x="235457" y="114299"/>
                </a:lnTo>
                <a:lnTo>
                  <a:pt x="226230" y="69758"/>
                </a:lnTo>
                <a:lnTo>
                  <a:pt x="201072" y="33432"/>
                </a:lnTo>
                <a:lnTo>
                  <a:pt x="163770" y="8965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318191" y="6615747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29">
                <a:moveTo>
                  <a:pt x="78486" y="0"/>
                </a:moveTo>
                <a:lnTo>
                  <a:pt x="0" y="265176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547850" y="6615747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29">
                <a:moveTo>
                  <a:pt x="0" y="0"/>
                </a:moveTo>
                <a:lnTo>
                  <a:pt x="78486" y="265176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088042" y="5839354"/>
            <a:ext cx="534635" cy="221014"/>
          </a:xfrm>
          <a:custGeom>
            <a:avLst/>
            <a:gdLst/>
            <a:ahLst/>
            <a:cxnLst/>
            <a:rect l="l" t="t" r="r" b="b"/>
            <a:pathLst>
              <a:path w="549910" h="227329">
                <a:moveTo>
                  <a:pt x="0" y="0"/>
                </a:moveTo>
                <a:lnTo>
                  <a:pt x="549401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399809" y="5839354"/>
            <a:ext cx="497592" cy="221014"/>
          </a:xfrm>
          <a:custGeom>
            <a:avLst/>
            <a:gdLst/>
            <a:ahLst/>
            <a:cxnLst/>
            <a:rect l="l" t="t" r="r" b="b"/>
            <a:pathLst>
              <a:path w="511810" h="227329">
                <a:moveTo>
                  <a:pt x="511302" y="0"/>
                </a:moveTo>
                <a:lnTo>
                  <a:pt x="0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896909" y="5691187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127" y="219634"/>
                </a:lnTo>
                <a:lnTo>
                  <a:pt x="200691" y="195167"/>
                </a:lnTo>
                <a:lnTo>
                  <a:pt x="226111" y="158841"/>
                </a:lnTo>
                <a:lnTo>
                  <a:pt x="235457" y="114300"/>
                </a:lnTo>
                <a:lnTo>
                  <a:pt x="226111" y="69758"/>
                </a:lnTo>
                <a:lnTo>
                  <a:pt x="200691" y="33432"/>
                </a:lnTo>
                <a:lnTo>
                  <a:pt x="163127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284980" y="6024562"/>
            <a:ext cx="230893" cy="221014"/>
          </a:xfrm>
          <a:custGeom>
            <a:avLst/>
            <a:gdLst/>
            <a:ahLst/>
            <a:cxnLst/>
            <a:rect l="l" t="t" r="r" b="b"/>
            <a:pathLst>
              <a:path w="237489" h="227329">
                <a:moveTo>
                  <a:pt x="118109" y="0"/>
                </a:moveTo>
                <a:lnTo>
                  <a:pt x="72330" y="8846"/>
                </a:lnTo>
                <a:lnTo>
                  <a:pt x="34766" y="33051"/>
                </a:lnTo>
                <a:lnTo>
                  <a:pt x="9346" y="69115"/>
                </a:lnTo>
                <a:lnTo>
                  <a:pt x="0" y="113537"/>
                </a:lnTo>
                <a:lnTo>
                  <a:pt x="9346" y="157638"/>
                </a:lnTo>
                <a:lnTo>
                  <a:pt x="34766" y="193738"/>
                </a:lnTo>
                <a:lnTo>
                  <a:pt x="72330" y="218122"/>
                </a:lnTo>
                <a:lnTo>
                  <a:pt x="118109" y="227075"/>
                </a:lnTo>
                <a:lnTo>
                  <a:pt x="164330" y="218122"/>
                </a:lnTo>
                <a:lnTo>
                  <a:pt x="202120" y="193738"/>
                </a:lnTo>
                <a:lnTo>
                  <a:pt x="227623" y="157638"/>
                </a:lnTo>
                <a:lnTo>
                  <a:pt x="236981" y="113537"/>
                </a:lnTo>
                <a:lnTo>
                  <a:pt x="227623" y="69115"/>
                </a:lnTo>
                <a:lnTo>
                  <a:pt x="202120" y="33051"/>
                </a:lnTo>
                <a:lnTo>
                  <a:pt x="164330" y="88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130886" y="6208289"/>
            <a:ext cx="191999" cy="221633"/>
          </a:xfrm>
          <a:custGeom>
            <a:avLst/>
            <a:gdLst/>
            <a:ahLst/>
            <a:cxnLst/>
            <a:rect l="l" t="t" r="r" b="b"/>
            <a:pathLst>
              <a:path w="197485" h="227964">
                <a:moveTo>
                  <a:pt x="197358" y="0"/>
                </a:moveTo>
                <a:lnTo>
                  <a:pt x="0" y="227838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476114" y="6208289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6" y="22783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826404" y="6873557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5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299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10" y="227837"/>
                </a:lnTo>
                <a:lnTo>
                  <a:pt x="163770" y="218884"/>
                </a:lnTo>
                <a:lnTo>
                  <a:pt x="201072" y="194500"/>
                </a:lnTo>
                <a:lnTo>
                  <a:pt x="226230" y="158400"/>
                </a:lnTo>
                <a:lnTo>
                  <a:pt x="235458" y="114299"/>
                </a:lnTo>
                <a:lnTo>
                  <a:pt x="226230" y="69758"/>
                </a:lnTo>
                <a:lnTo>
                  <a:pt x="201072" y="33432"/>
                </a:lnTo>
                <a:lnTo>
                  <a:pt x="163770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979016" y="6429798"/>
            <a:ext cx="229658" cy="222250"/>
          </a:xfrm>
          <a:custGeom>
            <a:avLst/>
            <a:gdLst/>
            <a:ahLst/>
            <a:cxnLst/>
            <a:rect l="l" t="t" r="r" b="b"/>
            <a:pathLst>
              <a:path w="236220" h="228600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841"/>
                </a:lnTo>
                <a:lnTo>
                  <a:pt x="34480" y="195167"/>
                </a:lnTo>
                <a:lnTo>
                  <a:pt x="72009" y="219634"/>
                </a:lnTo>
                <a:lnTo>
                  <a:pt x="118110" y="228600"/>
                </a:lnTo>
                <a:lnTo>
                  <a:pt x="163889" y="219634"/>
                </a:lnTo>
                <a:lnTo>
                  <a:pt x="201453" y="195167"/>
                </a:lnTo>
                <a:lnTo>
                  <a:pt x="226873" y="158841"/>
                </a:lnTo>
                <a:lnTo>
                  <a:pt x="236220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130886" y="6873557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5">
                <a:moveTo>
                  <a:pt x="118872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299"/>
                </a:lnTo>
                <a:lnTo>
                  <a:pt x="9358" y="158400"/>
                </a:lnTo>
                <a:lnTo>
                  <a:pt x="34861" y="194500"/>
                </a:lnTo>
                <a:lnTo>
                  <a:pt x="72651" y="218884"/>
                </a:lnTo>
                <a:lnTo>
                  <a:pt x="118872" y="227837"/>
                </a:lnTo>
                <a:lnTo>
                  <a:pt x="164651" y="218884"/>
                </a:lnTo>
                <a:lnTo>
                  <a:pt x="202215" y="194500"/>
                </a:lnTo>
                <a:lnTo>
                  <a:pt x="227635" y="158400"/>
                </a:lnTo>
                <a:lnTo>
                  <a:pt x="236982" y="114299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940493" y="6615747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79248" y="0"/>
                </a:moveTo>
                <a:lnTo>
                  <a:pt x="0" y="265176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170150" y="6615747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29">
                <a:moveTo>
                  <a:pt x="0" y="0"/>
                </a:moveTo>
                <a:lnTo>
                  <a:pt x="78486" y="265176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590945" y="642979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449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8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9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437591" y="6873557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5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299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4211" y="218884"/>
                </a:lnTo>
                <a:lnTo>
                  <a:pt x="201739" y="194500"/>
                </a:lnTo>
                <a:lnTo>
                  <a:pt x="226980" y="158400"/>
                </a:lnTo>
                <a:lnTo>
                  <a:pt x="236220" y="114299"/>
                </a:lnTo>
                <a:lnTo>
                  <a:pt x="226980" y="69758"/>
                </a:lnTo>
                <a:lnTo>
                  <a:pt x="201739" y="33432"/>
                </a:lnTo>
                <a:lnTo>
                  <a:pt x="164211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743555" y="6873557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5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299"/>
                </a:lnTo>
                <a:lnTo>
                  <a:pt x="9227" y="158400"/>
                </a:lnTo>
                <a:lnTo>
                  <a:pt x="34385" y="194500"/>
                </a:lnTo>
                <a:lnTo>
                  <a:pt x="71687" y="218884"/>
                </a:lnTo>
                <a:lnTo>
                  <a:pt x="117348" y="227837"/>
                </a:lnTo>
                <a:lnTo>
                  <a:pt x="163127" y="218884"/>
                </a:lnTo>
                <a:lnTo>
                  <a:pt x="200691" y="194500"/>
                </a:lnTo>
                <a:lnTo>
                  <a:pt x="226111" y="158400"/>
                </a:lnTo>
                <a:lnTo>
                  <a:pt x="235458" y="114299"/>
                </a:lnTo>
                <a:lnTo>
                  <a:pt x="226111" y="69758"/>
                </a:lnTo>
                <a:lnTo>
                  <a:pt x="200691" y="33432"/>
                </a:lnTo>
                <a:lnTo>
                  <a:pt x="163127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551681" y="6615747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79248" y="0"/>
                </a:moveTo>
                <a:lnTo>
                  <a:pt x="0" y="265176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781338" y="6615747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6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5507355" y="6024562"/>
            <a:ext cx="229041" cy="221014"/>
          </a:xfrm>
          <a:custGeom>
            <a:avLst/>
            <a:gdLst/>
            <a:ahLst/>
            <a:cxnLst/>
            <a:rect l="l" t="t" r="r" b="b"/>
            <a:pathLst>
              <a:path w="235585" h="227329">
                <a:moveTo>
                  <a:pt x="118109" y="0"/>
                </a:moveTo>
                <a:lnTo>
                  <a:pt x="72330" y="8846"/>
                </a:lnTo>
                <a:lnTo>
                  <a:pt x="34766" y="33051"/>
                </a:lnTo>
                <a:lnTo>
                  <a:pt x="9346" y="69115"/>
                </a:lnTo>
                <a:lnTo>
                  <a:pt x="0" y="113537"/>
                </a:lnTo>
                <a:lnTo>
                  <a:pt x="9346" y="157638"/>
                </a:lnTo>
                <a:lnTo>
                  <a:pt x="34766" y="193738"/>
                </a:lnTo>
                <a:lnTo>
                  <a:pt x="72330" y="218122"/>
                </a:lnTo>
                <a:lnTo>
                  <a:pt x="118109" y="227075"/>
                </a:lnTo>
                <a:lnTo>
                  <a:pt x="163770" y="218122"/>
                </a:lnTo>
                <a:lnTo>
                  <a:pt x="201072" y="193738"/>
                </a:lnTo>
                <a:lnTo>
                  <a:pt x="226230" y="157638"/>
                </a:lnTo>
                <a:lnTo>
                  <a:pt x="235457" y="113537"/>
                </a:lnTo>
                <a:lnTo>
                  <a:pt x="226230" y="69115"/>
                </a:lnTo>
                <a:lnTo>
                  <a:pt x="201072" y="33051"/>
                </a:lnTo>
                <a:lnTo>
                  <a:pt x="163770" y="88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5354002" y="6208289"/>
            <a:ext cx="191999" cy="221633"/>
          </a:xfrm>
          <a:custGeom>
            <a:avLst/>
            <a:gdLst/>
            <a:ahLst/>
            <a:cxnLst/>
            <a:rect l="l" t="t" r="r" b="b"/>
            <a:pathLst>
              <a:path w="197485" h="227964">
                <a:moveTo>
                  <a:pt x="197358" y="0"/>
                </a:moveTo>
                <a:lnTo>
                  <a:pt x="0" y="227838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699230" y="6208289"/>
            <a:ext cx="190765" cy="221633"/>
          </a:xfrm>
          <a:custGeom>
            <a:avLst/>
            <a:gdLst/>
            <a:ahLst/>
            <a:cxnLst/>
            <a:rect l="l" t="t" r="r" b="b"/>
            <a:pathLst>
              <a:path w="196214" h="227964">
                <a:moveTo>
                  <a:pt x="0" y="0"/>
                </a:moveTo>
                <a:lnTo>
                  <a:pt x="195834" y="227838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5049519" y="6873557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5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299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10" y="227837"/>
                </a:lnTo>
                <a:lnTo>
                  <a:pt x="163889" y="218884"/>
                </a:lnTo>
                <a:lnTo>
                  <a:pt x="201453" y="194500"/>
                </a:lnTo>
                <a:lnTo>
                  <a:pt x="226873" y="158400"/>
                </a:lnTo>
                <a:lnTo>
                  <a:pt x="236220" y="114299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201391" y="6429798"/>
            <a:ext cx="230893" cy="222250"/>
          </a:xfrm>
          <a:custGeom>
            <a:avLst/>
            <a:gdLst/>
            <a:ahLst/>
            <a:cxnLst/>
            <a:rect l="l" t="t" r="r" b="b"/>
            <a:pathLst>
              <a:path w="237489" h="228600">
                <a:moveTo>
                  <a:pt x="118872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841"/>
                </a:lnTo>
                <a:lnTo>
                  <a:pt x="34861" y="195167"/>
                </a:lnTo>
                <a:lnTo>
                  <a:pt x="72651" y="219634"/>
                </a:lnTo>
                <a:lnTo>
                  <a:pt x="118872" y="228600"/>
                </a:lnTo>
                <a:lnTo>
                  <a:pt x="164651" y="219634"/>
                </a:lnTo>
                <a:lnTo>
                  <a:pt x="202215" y="195167"/>
                </a:lnTo>
                <a:lnTo>
                  <a:pt x="227635" y="158841"/>
                </a:lnTo>
                <a:lnTo>
                  <a:pt x="236982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354002" y="6873557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5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299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4211" y="218884"/>
                </a:lnTo>
                <a:lnTo>
                  <a:pt x="201739" y="194500"/>
                </a:lnTo>
                <a:lnTo>
                  <a:pt x="226980" y="158400"/>
                </a:lnTo>
                <a:lnTo>
                  <a:pt x="236220" y="114299"/>
                </a:lnTo>
                <a:lnTo>
                  <a:pt x="226980" y="69758"/>
                </a:lnTo>
                <a:lnTo>
                  <a:pt x="201739" y="33432"/>
                </a:lnTo>
                <a:lnTo>
                  <a:pt x="164211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163609" y="6615747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79248" y="0"/>
                </a:moveTo>
                <a:lnTo>
                  <a:pt x="0" y="265176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392525" y="6615747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6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813319" y="6429798"/>
            <a:ext cx="229658" cy="222250"/>
          </a:xfrm>
          <a:custGeom>
            <a:avLst/>
            <a:gdLst/>
            <a:ahLst/>
            <a:cxnLst/>
            <a:rect l="l" t="t" r="r" b="b"/>
            <a:pathLst>
              <a:path w="236220" h="228600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841"/>
                </a:lnTo>
                <a:lnTo>
                  <a:pt x="34480" y="195167"/>
                </a:lnTo>
                <a:lnTo>
                  <a:pt x="72009" y="219634"/>
                </a:lnTo>
                <a:lnTo>
                  <a:pt x="118110" y="228600"/>
                </a:lnTo>
                <a:lnTo>
                  <a:pt x="163889" y="219634"/>
                </a:lnTo>
                <a:lnTo>
                  <a:pt x="201453" y="195167"/>
                </a:lnTo>
                <a:lnTo>
                  <a:pt x="226873" y="158841"/>
                </a:lnTo>
                <a:lnTo>
                  <a:pt x="236220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5660707" y="6873557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5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299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3770" y="218884"/>
                </a:lnTo>
                <a:lnTo>
                  <a:pt x="201072" y="194500"/>
                </a:lnTo>
                <a:lnTo>
                  <a:pt x="226230" y="158400"/>
                </a:lnTo>
                <a:lnTo>
                  <a:pt x="235458" y="114299"/>
                </a:lnTo>
                <a:lnTo>
                  <a:pt x="226230" y="69758"/>
                </a:lnTo>
                <a:lnTo>
                  <a:pt x="201072" y="33432"/>
                </a:lnTo>
                <a:lnTo>
                  <a:pt x="163770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5965930" y="6873557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5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299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10" y="227837"/>
                </a:lnTo>
                <a:lnTo>
                  <a:pt x="163889" y="218884"/>
                </a:lnTo>
                <a:lnTo>
                  <a:pt x="201453" y="194500"/>
                </a:lnTo>
                <a:lnTo>
                  <a:pt x="226873" y="158400"/>
                </a:lnTo>
                <a:lnTo>
                  <a:pt x="236219" y="114299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774796" y="6615747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79248" y="0"/>
                </a:moveTo>
                <a:lnTo>
                  <a:pt x="0" y="265176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6004454" y="6615747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650826" y="5384482"/>
            <a:ext cx="228424" cy="221633"/>
          </a:xfrm>
          <a:custGeom>
            <a:avLst/>
            <a:gdLst/>
            <a:ahLst/>
            <a:cxnLst/>
            <a:rect l="l" t="t" r="r" b="b"/>
            <a:pathLst>
              <a:path w="234950" h="227964">
                <a:moveTo>
                  <a:pt x="117348" y="0"/>
                </a:moveTo>
                <a:lnTo>
                  <a:pt x="71687" y="8953"/>
                </a:lnTo>
                <a:lnTo>
                  <a:pt x="34385" y="33337"/>
                </a:lnTo>
                <a:lnTo>
                  <a:pt x="9227" y="69437"/>
                </a:lnTo>
                <a:lnTo>
                  <a:pt x="0" y="113537"/>
                </a:lnTo>
                <a:lnTo>
                  <a:pt x="9227" y="158079"/>
                </a:lnTo>
                <a:lnTo>
                  <a:pt x="34385" y="194405"/>
                </a:lnTo>
                <a:lnTo>
                  <a:pt x="71687" y="218872"/>
                </a:lnTo>
                <a:lnTo>
                  <a:pt x="117348" y="227837"/>
                </a:lnTo>
                <a:lnTo>
                  <a:pt x="163008" y="218872"/>
                </a:lnTo>
                <a:lnTo>
                  <a:pt x="200310" y="194405"/>
                </a:lnTo>
                <a:lnTo>
                  <a:pt x="225468" y="158079"/>
                </a:lnTo>
                <a:lnTo>
                  <a:pt x="234696" y="113537"/>
                </a:lnTo>
                <a:lnTo>
                  <a:pt x="225468" y="69437"/>
                </a:lnTo>
                <a:lnTo>
                  <a:pt x="200310" y="33337"/>
                </a:lnTo>
                <a:lnTo>
                  <a:pt x="163008" y="8953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641812" y="5516350"/>
            <a:ext cx="1009385" cy="218546"/>
          </a:xfrm>
          <a:custGeom>
            <a:avLst/>
            <a:gdLst/>
            <a:ahLst/>
            <a:cxnLst/>
            <a:rect l="l" t="t" r="r" b="b"/>
            <a:pathLst>
              <a:path w="1038225" h="224789">
                <a:moveTo>
                  <a:pt x="0" y="224789"/>
                </a:moveTo>
                <a:lnTo>
                  <a:pt x="103784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1302014" y="5216313"/>
            <a:ext cx="4951853" cy="253216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458">
              <a:latin typeface="Times New Roman"/>
              <a:cs typeface="Times New Roman"/>
            </a:endParaRPr>
          </a:p>
          <a:p>
            <a:pPr marL="1437184" marR="954418" indent="-767362">
              <a:lnSpc>
                <a:spcPts val="1264"/>
              </a:lnSpc>
            </a:pPr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32.3: </a:t>
            </a:r>
            <a:r>
              <a:rPr sz="1069" spc="10" dirty="0">
                <a:latin typeface="Times New Roman"/>
                <a:cs typeface="Times New Roman"/>
              </a:rPr>
              <a:t>Marking the </a:t>
            </a:r>
            <a:r>
              <a:rPr sz="1069" spc="5" dirty="0">
                <a:latin typeface="Times New Roman"/>
                <a:cs typeface="Times New Roman"/>
              </a:rPr>
              <a:t>first left </a:t>
            </a:r>
            <a:r>
              <a:rPr sz="1069" spc="10" dirty="0">
                <a:latin typeface="Times New Roman"/>
                <a:cs typeface="Times New Roman"/>
              </a:rPr>
              <a:t>edge and the </a:t>
            </a:r>
            <a:r>
              <a:rPr sz="1069" spc="5" dirty="0">
                <a:latin typeface="Times New Roman"/>
                <a:cs typeface="Times New Roman"/>
              </a:rPr>
              <a:t>subsequent  right </a:t>
            </a:r>
            <a:r>
              <a:rPr sz="1069" spc="15" dirty="0">
                <a:latin typeface="Times New Roman"/>
                <a:cs typeface="Times New Roman"/>
              </a:rPr>
              <a:t>edge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height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870113" y="1595861"/>
            <a:ext cx="1053218" cy="219781"/>
          </a:xfrm>
          <a:custGeom>
            <a:avLst/>
            <a:gdLst/>
            <a:ahLst/>
            <a:cxnLst/>
            <a:rect l="l" t="t" r="r" b="b"/>
            <a:pathLst>
              <a:path w="1083310" h="226059">
                <a:moveTo>
                  <a:pt x="1082802" y="22555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630699" y="1919606"/>
            <a:ext cx="535252" cy="221014"/>
          </a:xfrm>
          <a:custGeom>
            <a:avLst/>
            <a:gdLst/>
            <a:ahLst/>
            <a:cxnLst/>
            <a:rect l="l" t="t" r="r" b="b"/>
            <a:pathLst>
              <a:path w="550545" h="227330">
                <a:moveTo>
                  <a:pt x="0" y="0"/>
                </a:moveTo>
                <a:lnTo>
                  <a:pt x="550163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942466" y="1919606"/>
            <a:ext cx="497592" cy="221014"/>
          </a:xfrm>
          <a:custGeom>
            <a:avLst/>
            <a:gdLst/>
            <a:ahLst/>
            <a:cxnLst/>
            <a:rect l="l" t="t" r="r" b="b"/>
            <a:pathLst>
              <a:path w="511810" h="227330">
                <a:moveTo>
                  <a:pt x="511302" y="0"/>
                </a:moveTo>
                <a:lnTo>
                  <a:pt x="0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439564" y="1771438"/>
            <a:ext cx="228424" cy="222250"/>
          </a:xfrm>
          <a:custGeom>
            <a:avLst/>
            <a:gdLst/>
            <a:ahLst/>
            <a:cxnLst/>
            <a:rect l="l" t="t" r="r" b="b"/>
            <a:pathLst>
              <a:path w="234950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329" y="219634"/>
                </a:lnTo>
                <a:lnTo>
                  <a:pt x="200596" y="195167"/>
                </a:lnTo>
                <a:lnTo>
                  <a:pt x="225575" y="158841"/>
                </a:lnTo>
                <a:lnTo>
                  <a:pt x="234695" y="114300"/>
                </a:lnTo>
                <a:lnTo>
                  <a:pt x="225575" y="69758"/>
                </a:lnTo>
                <a:lnTo>
                  <a:pt x="200596" y="33432"/>
                </a:lnTo>
                <a:lnTo>
                  <a:pt x="163329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828377" y="2104073"/>
            <a:ext cx="229658" cy="221014"/>
          </a:xfrm>
          <a:custGeom>
            <a:avLst/>
            <a:gdLst/>
            <a:ahLst/>
            <a:cxnLst/>
            <a:rect l="l" t="t" r="r" b="b"/>
            <a:pathLst>
              <a:path w="236219" h="227330">
                <a:moveTo>
                  <a:pt x="118109" y="0"/>
                </a:moveTo>
                <a:lnTo>
                  <a:pt x="72008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8"/>
                </a:lnTo>
                <a:lnTo>
                  <a:pt x="9239" y="157960"/>
                </a:lnTo>
                <a:lnTo>
                  <a:pt x="34480" y="194024"/>
                </a:lnTo>
                <a:lnTo>
                  <a:pt x="72008" y="218229"/>
                </a:lnTo>
                <a:lnTo>
                  <a:pt x="118109" y="227075"/>
                </a:lnTo>
                <a:lnTo>
                  <a:pt x="163889" y="218229"/>
                </a:lnTo>
                <a:lnTo>
                  <a:pt x="201453" y="194024"/>
                </a:lnTo>
                <a:lnTo>
                  <a:pt x="226873" y="157960"/>
                </a:lnTo>
                <a:lnTo>
                  <a:pt x="236219" y="113538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675024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196595" y="0"/>
                </a:moveTo>
                <a:lnTo>
                  <a:pt x="0" y="2278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019511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5" y="2278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369059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211" y="218872"/>
                </a:lnTo>
                <a:lnTo>
                  <a:pt x="201739" y="194405"/>
                </a:lnTo>
                <a:lnTo>
                  <a:pt x="226980" y="158079"/>
                </a:lnTo>
                <a:lnTo>
                  <a:pt x="236219" y="113537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1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522413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448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8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675024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19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483889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40" h="265430">
                <a:moveTo>
                  <a:pt x="78485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1712807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132859" y="2510048"/>
            <a:ext cx="230893" cy="222250"/>
          </a:xfrm>
          <a:custGeom>
            <a:avLst/>
            <a:gdLst/>
            <a:ahLst/>
            <a:cxnLst/>
            <a:rect l="l" t="t" r="r" b="b"/>
            <a:pathLst>
              <a:path w="237489" h="228600">
                <a:moveTo>
                  <a:pt x="118871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841"/>
                </a:lnTo>
                <a:lnTo>
                  <a:pt x="34861" y="195167"/>
                </a:lnTo>
                <a:lnTo>
                  <a:pt x="72651" y="219634"/>
                </a:lnTo>
                <a:lnTo>
                  <a:pt x="118871" y="228600"/>
                </a:lnTo>
                <a:lnTo>
                  <a:pt x="164651" y="219634"/>
                </a:lnTo>
                <a:lnTo>
                  <a:pt x="202215" y="195167"/>
                </a:lnTo>
                <a:lnTo>
                  <a:pt x="227635" y="158841"/>
                </a:lnTo>
                <a:lnTo>
                  <a:pt x="236981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980989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19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286212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7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095076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7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2324735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050011" y="2104073"/>
            <a:ext cx="229658" cy="221014"/>
          </a:xfrm>
          <a:custGeom>
            <a:avLst/>
            <a:gdLst/>
            <a:ahLst/>
            <a:cxnLst/>
            <a:rect l="l" t="t" r="r" b="b"/>
            <a:pathLst>
              <a:path w="236220" h="227330">
                <a:moveTo>
                  <a:pt x="118109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8"/>
                </a:lnTo>
                <a:lnTo>
                  <a:pt x="9346" y="157960"/>
                </a:lnTo>
                <a:lnTo>
                  <a:pt x="34766" y="194024"/>
                </a:lnTo>
                <a:lnTo>
                  <a:pt x="72330" y="218229"/>
                </a:lnTo>
                <a:lnTo>
                  <a:pt x="118109" y="227075"/>
                </a:lnTo>
                <a:lnTo>
                  <a:pt x="164210" y="218229"/>
                </a:lnTo>
                <a:lnTo>
                  <a:pt x="201739" y="194024"/>
                </a:lnTo>
                <a:lnTo>
                  <a:pt x="226980" y="157960"/>
                </a:lnTo>
                <a:lnTo>
                  <a:pt x="236219" y="113538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897399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196595" y="0"/>
                </a:moveTo>
                <a:lnTo>
                  <a:pt x="0" y="2278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242627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6" y="2278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592917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7348" y="0"/>
                </a:moveTo>
                <a:lnTo>
                  <a:pt x="71687" y="8953"/>
                </a:lnTo>
                <a:lnTo>
                  <a:pt x="34385" y="33337"/>
                </a:lnTo>
                <a:lnTo>
                  <a:pt x="9227" y="69437"/>
                </a:lnTo>
                <a:lnTo>
                  <a:pt x="0" y="113537"/>
                </a:lnTo>
                <a:lnTo>
                  <a:pt x="9227" y="158079"/>
                </a:lnTo>
                <a:lnTo>
                  <a:pt x="34385" y="194405"/>
                </a:lnTo>
                <a:lnTo>
                  <a:pt x="71687" y="218872"/>
                </a:lnTo>
                <a:lnTo>
                  <a:pt x="117348" y="227837"/>
                </a:lnTo>
                <a:lnTo>
                  <a:pt x="163449" y="218872"/>
                </a:lnTo>
                <a:lnTo>
                  <a:pt x="200977" y="194405"/>
                </a:lnTo>
                <a:lnTo>
                  <a:pt x="226218" y="158079"/>
                </a:lnTo>
                <a:lnTo>
                  <a:pt x="235457" y="113537"/>
                </a:lnTo>
                <a:lnTo>
                  <a:pt x="226218" y="69437"/>
                </a:lnTo>
                <a:lnTo>
                  <a:pt x="200977" y="33337"/>
                </a:lnTo>
                <a:lnTo>
                  <a:pt x="163449" y="8953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745529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448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7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897399" y="2953808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330" y="218872"/>
                </a:lnTo>
                <a:lnTo>
                  <a:pt x="202120" y="194405"/>
                </a:lnTo>
                <a:lnTo>
                  <a:pt x="227623" y="158079"/>
                </a:lnTo>
                <a:lnTo>
                  <a:pt x="236981" y="113537"/>
                </a:lnTo>
                <a:lnTo>
                  <a:pt x="227623" y="69437"/>
                </a:lnTo>
                <a:lnTo>
                  <a:pt x="202120" y="33337"/>
                </a:lnTo>
                <a:lnTo>
                  <a:pt x="16433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2707005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78485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2935922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356715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449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7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203363" y="2953808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872" y="0"/>
                </a:moveTo>
                <a:lnTo>
                  <a:pt x="72651" y="8953"/>
                </a:lnTo>
                <a:lnTo>
                  <a:pt x="34861" y="33337"/>
                </a:lnTo>
                <a:lnTo>
                  <a:pt x="9358" y="69437"/>
                </a:lnTo>
                <a:lnTo>
                  <a:pt x="0" y="113537"/>
                </a:lnTo>
                <a:lnTo>
                  <a:pt x="9358" y="158079"/>
                </a:lnTo>
                <a:lnTo>
                  <a:pt x="34861" y="194405"/>
                </a:lnTo>
                <a:lnTo>
                  <a:pt x="72651" y="218872"/>
                </a:lnTo>
                <a:lnTo>
                  <a:pt x="118872" y="227837"/>
                </a:lnTo>
                <a:lnTo>
                  <a:pt x="164651" y="218872"/>
                </a:lnTo>
                <a:lnTo>
                  <a:pt x="202215" y="194405"/>
                </a:lnTo>
                <a:lnTo>
                  <a:pt x="227635" y="158079"/>
                </a:lnTo>
                <a:lnTo>
                  <a:pt x="236982" y="113537"/>
                </a:lnTo>
                <a:lnTo>
                  <a:pt x="227635" y="69437"/>
                </a:lnTo>
                <a:lnTo>
                  <a:pt x="202215" y="33337"/>
                </a:lnTo>
                <a:lnTo>
                  <a:pt x="164651" y="8953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509328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09" y="0"/>
                </a:moveTo>
                <a:lnTo>
                  <a:pt x="72008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09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7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318191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78486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547850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0" y="0"/>
                </a:moveTo>
                <a:lnTo>
                  <a:pt x="78486" y="2651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088042" y="1919606"/>
            <a:ext cx="534635" cy="221014"/>
          </a:xfrm>
          <a:custGeom>
            <a:avLst/>
            <a:gdLst/>
            <a:ahLst/>
            <a:cxnLst/>
            <a:rect l="l" t="t" r="r" b="b"/>
            <a:pathLst>
              <a:path w="549910" h="227330">
                <a:moveTo>
                  <a:pt x="0" y="0"/>
                </a:moveTo>
                <a:lnTo>
                  <a:pt x="549401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4399809" y="1919606"/>
            <a:ext cx="497592" cy="221014"/>
          </a:xfrm>
          <a:custGeom>
            <a:avLst/>
            <a:gdLst/>
            <a:ahLst/>
            <a:cxnLst/>
            <a:rect l="l" t="t" r="r" b="b"/>
            <a:pathLst>
              <a:path w="511810" h="227330">
                <a:moveTo>
                  <a:pt x="511302" y="0"/>
                </a:moveTo>
                <a:lnTo>
                  <a:pt x="0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4896909" y="177143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127" y="219634"/>
                </a:lnTo>
                <a:lnTo>
                  <a:pt x="200691" y="195167"/>
                </a:lnTo>
                <a:lnTo>
                  <a:pt x="226111" y="158841"/>
                </a:lnTo>
                <a:lnTo>
                  <a:pt x="235457" y="114300"/>
                </a:lnTo>
                <a:lnTo>
                  <a:pt x="226111" y="69758"/>
                </a:lnTo>
                <a:lnTo>
                  <a:pt x="200691" y="33432"/>
                </a:lnTo>
                <a:lnTo>
                  <a:pt x="163127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4284980" y="2104073"/>
            <a:ext cx="230893" cy="221014"/>
          </a:xfrm>
          <a:custGeom>
            <a:avLst/>
            <a:gdLst/>
            <a:ahLst/>
            <a:cxnLst/>
            <a:rect l="l" t="t" r="r" b="b"/>
            <a:pathLst>
              <a:path w="237489" h="227330">
                <a:moveTo>
                  <a:pt x="118109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8"/>
                </a:lnTo>
                <a:lnTo>
                  <a:pt x="9346" y="157960"/>
                </a:lnTo>
                <a:lnTo>
                  <a:pt x="34766" y="194024"/>
                </a:lnTo>
                <a:lnTo>
                  <a:pt x="72330" y="218229"/>
                </a:lnTo>
                <a:lnTo>
                  <a:pt x="118109" y="227075"/>
                </a:lnTo>
                <a:lnTo>
                  <a:pt x="164330" y="218229"/>
                </a:lnTo>
                <a:lnTo>
                  <a:pt x="202120" y="194024"/>
                </a:lnTo>
                <a:lnTo>
                  <a:pt x="227623" y="157960"/>
                </a:lnTo>
                <a:lnTo>
                  <a:pt x="236981" y="113538"/>
                </a:lnTo>
                <a:lnTo>
                  <a:pt x="227623" y="69437"/>
                </a:lnTo>
                <a:lnTo>
                  <a:pt x="202120" y="33337"/>
                </a:lnTo>
                <a:lnTo>
                  <a:pt x="16433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4130886" y="2288540"/>
            <a:ext cx="191999" cy="221633"/>
          </a:xfrm>
          <a:custGeom>
            <a:avLst/>
            <a:gdLst/>
            <a:ahLst/>
            <a:cxnLst/>
            <a:rect l="l" t="t" r="r" b="b"/>
            <a:pathLst>
              <a:path w="197485" h="227964">
                <a:moveTo>
                  <a:pt x="197358" y="0"/>
                </a:moveTo>
                <a:lnTo>
                  <a:pt x="0" y="2278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4476114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6" y="2278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826404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8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979016" y="2510048"/>
            <a:ext cx="229658" cy="222250"/>
          </a:xfrm>
          <a:custGeom>
            <a:avLst/>
            <a:gdLst/>
            <a:ahLst/>
            <a:cxnLst/>
            <a:rect l="l" t="t" r="r" b="b"/>
            <a:pathLst>
              <a:path w="236220" h="228600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841"/>
                </a:lnTo>
                <a:lnTo>
                  <a:pt x="34480" y="195167"/>
                </a:lnTo>
                <a:lnTo>
                  <a:pt x="72009" y="219634"/>
                </a:lnTo>
                <a:lnTo>
                  <a:pt x="118110" y="228600"/>
                </a:lnTo>
                <a:lnTo>
                  <a:pt x="163889" y="219634"/>
                </a:lnTo>
                <a:lnTo>
                  <a:pt x="201453" y="195167"/>
                </a:lnTo>
                <a:lnTo>
                  <a:pt x="226873" y="158841"/>
                </a:lnTo>
                <a:lnTo>
                  <a:pt x="236220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4130886" y="2953808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872" y="0"/>
                </a:moveTo>
                <a:lnTo>
                  <a:pt x="72651" y="8953"/>
                </a:lnTo>
                <a:lnTo>
                  <a:pt x="34861" y="33337"/>
                </a:lnTo>
                <a:lnTo>
                  <a:pt x="9358" y="69437"/>
                </a:lnTo>
                <a:lnTo>
                  <a:pt x="0" y="113537"/>
                </a:lnTo>
                <a:lnTo>
                  <a:pt x="9358" y="158079"/>
                </a:lnTo>
                <a:lnTo>
                  <a:pt x="34861" y="194405"/>
                </a:lnTo>
                <a:lnTo>
                  <a:pt x="72651" y="218872"/>
                </a:lnTo>
                <a:lnTo>
                  <a:pt x="118872" y="227837"/>
                </a:lnTo>
                <a:lnTo>
                  <a:pt x="164651" y="218872"/>
                </a:lnTo>
                <a:lnTo>
                  <a:pt x="202215" y="194405"/>
                </a:lnTo>
                <a:lnTo>
                  <a:pt x="227635" y="158079"/>
                </a:lnTo>
                <a:lnTo>
                  <a:pt x="236982" y="113537"/>
                </a:lnTo>
                <a:lnTo>
                  <a:pt x="227635" y="69437"/>
                </a:lnTo>
                <a:lnTo>
                  <a:pt x="202215" y="33337"/>
                </a:lnTo>
                <a:lnTo>
                  <a:pt x="164651" y="8953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940493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4170150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0" y="0"/>
                </a:moveTo>
                <a:lnTo>
                  <a:pt x="78486" y="2651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4590945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449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8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9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4437591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211" y="218872"/>
                </a:lnTo>
                <a:lnTo>
                  <a:pt x="201739" y="194405"/>
                </a:lnTo>
                <a:lnTo>
                  <a:pt x="226980" y="158079"/>
                </a:lnTo>
                <a:lnTo>
                  <a:pt x="236220" y="113537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1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4743555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7348" y="0"/>
                </a:moveTo>
                <a:lnTo>
                  <a:pt x="71687" y="8953"/>
                </a:lnTo>
                <a:lnTo>
                  <a:pt x="34385" y="33337"/>
                </a:lnTo>
                <a:lnTo>
                  <a:pt x="9227" y="69437"/>
                </a:lnTo>
                <a:lnTo>
                  <a:pt x="0" y="113537"/>
                </a:lnTo>
                <a:lnTo>
                  <a:pt x="9227" y="158079"/>
                </a:lnTo>
                <a:lnTo>
                  <a:pt x="34385" y="194405"/>
                </a:lnTo>
                <a:lnTo>
                  <a:pt x="71687" y="218872"/>
                </a:lnTo>
                <a:lnTo>
                  <a:pt x="117348" y="227837"/>
                </a:lnTo>
                <a:lnTo>
                  <a:pt x="163127" y="218872"/>
                </a:lnTo>
                <a:lnTo>
                  <a:pt x="200691" y="194405"/>
                </a:lnTo>
                <a:lnTo>
                  <a:pt x="226111" y="158079"/>
                </a:lnTo>
                <a:lnTo>
                  <a:pt x="235458" y="113537"/>
                </a:lnTo>
                <a:lnTo>
                  <a:pt x="226111" y="69437"/>
                </a:lnTo>
                <a:lnTo>
                  <a:pt x="200691" y="33337"/>
                </a:lnTo>
                <a:lnTo>
                  <a:pt x="163127" y="8953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4551681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4781338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5507355" y="2104073"/>
            <a:ext cx="229041" cy="221014"/>
          </a:xfrm>
          <a:custGeom>
            <a:avLst/>
            <a:gdLst/>
            <a:ahLst/>
            <a:cxnLst/>
            <a:rect l="l" t="t" r="r" b="b"/>
            <a:pathLst>
              <a:path w="235585" h="227330">
                <a:moveTo>
                  <a:pt x="118109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8"/>
                </a:lnTo>
                <a:lnTo>
                  <a:pt x="9346" y="157960"/>
                </a:lnTo>
                <a:lnTo>
                  <a:pt x="34766" y="194024"/>
                </a:lnTo>
                <a:lnTo>
                  <a:pt x="72330" y="218229"/>
                </a:lnTo>
                <a:lnTo>
                  <a:pt x="118109" y="227075"/>
                </a:lnTo>
                <a:lnTo>
                  <a:pt x="163770" y="218229"/>
                </a:lnTo>
                <a:lnTo>
                  <a:pt x="201072" y="194024"/>
                </a:lnTo>
                <a:lnTo>
                  <a:pt x="226230" y="157960"/>
                </a:lnTo>
                <a:lnTo>
                  <a:pt x="235457" y="113538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5354002" y="2288540"/>
            <a:ext cx="191999" cy="221633"/>
          </a:xfrm>
          <a:custGeom>
            <a:avLst/>
            <a:gdLst/>
            <a:ahLst/>
            <a:cxnLst/>
            <a:rect l="l" t="t" r="r" b="b"/>
            <a:pathLst>
              <a:path w="197485" h="227964">
                <a:moveTo>
                  <a:pt x="197358" y="0"/>
                </a:moveTo>
                <a:lnTo>
                  <a:pt x="0" y="2278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5699230" y="2288540"/>
            <a:ext cx="190765" cy="221633"/>
          </a:xfrm>
          <a:custGeom>
            <a:avLst/>
            <a:gdLst/>
            <a:ahLst/>
            <a:cxnLst/>
            <a:rect l="l" t="t" r="r" b="b"/>
            <a:pathLst>
              <a:path w="196214" h="227964">
                <a:moveTo>
                  <a:pt x="0" y="0"/>
                </a:moveTo>
                <a:lnTo>
                  <a:pt x="195834" y="2278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5049519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20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5201391" y="2510048"/>
            <a:ext cx="230893" cy="222250"/>
          </a:xfrm>
          <a:custGeom>
            <a:avLst/>
            <a:gdLst/>
            <a:ahLst/>
            <a:cxnLst/>
            <a:rect l="l" t="t" r="r" b="b"/>
            <a:pathLst>
              <a:path w="237489" h="228600">
                <a:moveTo>
                  <a:pt x="118872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841"/>
                </a:lnTo>
                <a:lnTo>
                  <a:pt x="34861" y="195167"/>
                </a:lnTo>
                <a:lnTo>
                  <a:pt x="72651" y="219634"/>
                </a:lnTo>
                <a:lnTo>
                  <a:pt x="118872" y="228600"/>
                </a:lnTo>
                <a:lnTo>
                  <a:pt x="164651" y="219634"/>
                </a:lnTo>
                <a:lnTo>
                  <a:pt x="202215" y="195167"/>
                </a:lnTo>
                <a:lnTo>
                  <a:pt x="227635" y="158841"/>
                </a:lnTo>
                <a:lnTo>
                  <a:pt x="236982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5354002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211" y="218872"/>
                </a:lnTo>
                <a:lnTo>
                  <a:pt x="201739" y="194405"/>
                </a:lnTo>
                <a:lnTo>
                  <a:pt x="226980" y="158079"/>
                </a:lnTo>
                <a:lnTo>
                  <a:pt x="236220" y="113537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1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5163609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5392525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5813319" y="2510048"/>
            <a:ext cx="229658" cy="222250"/>
          </a:xfrm>
          <a:custGeom>
            <a:avLst/>
            <a:gdLst/>
            <a:ahLst/>
            <a:cxnLst/>
            <a:rect l="l" t="t" r="r" b="b"/>
            <a:pathLst>
              <a:path w="236220" h="228600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841"/>
                </a:lnTo>
                <a:lnTo>
                  <a:pt x="34480" y="195167"/>
                </a:lnTo>
                <a:lnTo>
                  <a:pt x="72009" y="219634"/>
                </a:lnTo>
                <a:lnTo>
                  <a:pt x="118110" y="228600"/>
                </a:lnTo>
                <a:lnTo>
                  <a:pt x="163889" y="219634"/>
                </a:lnTo>
                <a:lnTo>
                  <a:pt x="201453" y="195167"/>
                </a:lnTo>
                <a:lnTo>
                  <a:pt x="226873" y="158841"/>
                </a:lnTo>
                <a:lnTo>
                  <a:pt x="236220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5660707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8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5965930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19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5774796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6004454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650826" y="1463993"/>
            <a:ext cx="228424" cy="222250"/>
          </a:xfrm>
          <a:custGeom>
            <a:avLst/>
            <a:gdLst/>
            <a:ahLst/>
            <a:cxnLst/>
            <a:rect l="l" t="t" r="r" b="b"/>
            <a:pathLst>
              <a:path w="234950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008" y="219634"/>
                </a:lnTo>
                <a:lnTo>
                  <a:pt x="200310" y="195167"/>
                </a:lnTo>
                <a:lnTo>
                  <a:pt x="225468" y="158841"/>
                </a:lnTo>
                <a:lnTo>
                  <a:pt x="234696" y="114300"/>
                </a:lnTo>
                <a:lnTo>
                  <a:pt x="225468" y="69758"/>
                </a:lnTo>
                <a:lnTo>
                  <a:pt x="200310" y="33432"/>
                </a:lnTo>
                <a:lnTo>
                  <a:pt x="163008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641812" y="1595861"/>
            <a:ext cx="1009385" cy="219781"/>
          </a:xfrm>
          <a:custGeom>
            <a:avLst/>
            <a:gdLst/>
            <a:ahLst/>
            <a:cxnLst/>
            <a:rect l="l" t="t" r="r" b="b"/>
            <a:pathLst>
              <a:path w="1038225" h="226059">
                <a:moveTo>
                  <a:pt x="0" y="225551"/>
                </a:moveTo>
                <a:lnTo>
                  <a:pt x="103784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 txBox="1"/>
          <p:nvPr/>
        </p:nvSpPr>
        <p:spPr>
          <a:xfrm>
            <a:off x="1302014" y="1296565"/>
            <a:ext cx="4951853" cy="247253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880337"/>
            <a:r>
              <a:rPr sz="1069" b="1" spc="10" dirty="0">
                <a:latin typeface="Times New Roman"/>
                <a:cs typeface="Times New Roman"/>
              </a:rPr>
              <a:t>Figure 32.2: </a:t>
            </a:r>
            <a:r>
              <a:rPr sz="1069" spc="10" dirty="0">
                <a:latin typeface="Times New Roman"/>
                <a:cs typeface="Times New Roman"/>
              </a:rPr>
              <a:t>Marking 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edges </a:t>
            </a:r>
            <a:r>
              <a:rPr sz="1069" spc="5" dirty="0">
                <a:latin typeface="Times New Roman"/>
                <a:cs typeface="Times New Roman"/>
              </a:rPr>
              <a:t>for height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8059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4140364"/>
            <a:ext cx="485184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reach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whose </a:t>
            </a:r>
            <a:r>
              <a:rPr sz="1069" spc="5" dirty="0">
                <a:latin typeface="Times New Roman"/>
                <a:cs typeface="Times New Roman"/>
              </a:rPr>
              <a:t>height is 4.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mark the first left </a:t>
            </a:r>
            <a:r>
              <a:rPr sz="1069" spc="10" dirty="0">
                <a:latin typeface="Times New Roman"/>
                <a:cs typeface="Times New Roman"/>
              </a:rPr>
              <a:t>edge and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subsequent three right </a:t>
            </a:r>
            <a:r>
              <a:rPr sz="1069" spc="10" dirty="0">
                <a:latin typeface="Times New Roman"/>
                <a:cs typeface="Times New Roman"/>
              </a:rPr>
              <a:t>edges </a:t>
            </a:r>
            <a:r>
              <a:rPr sz="1069" spc="5" dirty="0">
                <a:latin typeface="Times New Roman"/>
                <a:cs typeface="Times New Roman"/>
              </a:rPr>
              <a:t>for this node. This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figure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7297440"/>
            <a:ext cx="4851224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consider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figure. In this figure,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show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marked edges </a:t>
            </a:r>
            <a:r>
              <a:rPr sz="1069" spc="5" dirty="0">
                <a:latin typeface="Times New Roman"/>
                <a:cs typeface="Times New Roman"/>
              </a:rPr>
              <a:t>(that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marked in the </a:t>
            </a:r>
            <a:r>
              <a:rPr sz="1069" spc="5" dirty="0">
                <a:latin typeface="Times New Roman"/>
                <a:cs typeface="Times New Roman"/>
              </a:rPr>
              <a:t>previous steps) in gray </a:t>
            </a:r>
            <a:r>
              <a:rPr sz="1069" spc="10" dirty="0">
                <a:latin typeface="Times New Roman"/>
                <a:cs typeface="Times New Roman"/>
              </a:rPr>
              <a:t>and the non-marked edges are shown  with </a:t>
            </a:r>
            <a:r>
              <a:rPr sz="1069" spc="5" dirty="0">
                <a:latin typeface="Times New Roman"/>
                <a:cs typeface="Times New Roman"/>
              </a:rPr>
              <a:t>dotted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0113" y="4862936"/>
            <a:ext cx="1053218" cy="218546"/>
          </a:xfrm>
          <a:custGeom>
            <a:avLst/>
            <a:gdLst/>
            <a:ahLst/>
            <a:cxnLst/>
            <a:rect l="l" t="t" r="r" b="b"/>
            <a:pathLst>
              <a:path w="1083310" h="224789">
                <a:moveTo>
                  <a:pt x="1082802" y="224789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630699" y="5185940"/>
            <a:ext cx="535252" cy="221014"/>
          </a:xfrm>
          <a:custGeom>
            <a:avLst/>
            <a:gdLst/>
            <a:ahLst/>
            <a:cxnLst/>
            <a:rect l="l" t="t" r="r" b="b"/>
            <a:pathLst>
              <a:path w="550545" h="227329">
                <a:moveTo>
                  <a:pt x="0" y="0"/>
                </a:moveTo>
                <a:lnTo>
                  <a:pt x="550163" y="227075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942466" y="5185940"/>
            <a:ext cx="497592" cy="221014"/>
          </a:xfrm>
          <a:custGeom>
            <a:avLst/>
            <a:gdLst/>
            <a:ahLst/>
            <a:cxnLst/>
            <a:rect l="l" t="t" r="r" b="b"/>
            <a:pathLst>
              <a:path w="511810" h="227329">
                <a:moveTo>
                  <a:pt x="511302" y="0"/>
                </a:moveTo>
                <a:lnTo>
                  <a:pt x="0" y="2270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2439564" y="5037773"/>
            <a:ext cx="228424" cy="222250"/>
          </a:xfrm>
          <a:custGeom>
            <a:avLst/>
            <a:gdLst/>
            <a:ahLst/>
            <a:cxnLst/>
            <a:rect l="l" t="t" r="r" b="b"/>
            <a:pathLst>
              <a:path w="234950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329" y="219634"/>
                </a:lnTo>
                <a:lnTo>
                  <a:pt x="200596" y="195167"/>
                </a:lnTo>
                <a:lnTo>
                  <a:pt x="225575" y="158841"/>
                </a:lnTo>
                <a:lnTo>
                  <a:pt x="234695" y="114300"/>
                </a:lnTo>
                <a:lnTo>
                  <a:pt x="225575" y="69758"/>
                </a:lnTo>
                <a:lnTo>
                  <a:pt x="200596" y="33432"/>
                </a:lnTo>
                <a:lnTo>
                  <a:pt x="163329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828377" y="5371148"/>
            <a:ext cx="229658" cy="221014"/>
          </a:xfrm>
          <a:custGeom>
            <a:avLst/>
            <a:gdLst/>
            <a:ahLst/>
            <a:cxnLst/>
            <a:rect l="l" t="t" r="r" b="b"/>
            <a:pathLst>
              <a:path w="236219" h="227329">
                <a:moveTo>
                  <a:pt x="118109" y="0"/>
                </a:moveTo>
                <a:lnTo>
                  <a:pt x="72008" y="8846"/>
                </a:lnTo>
                <a:lnTo>
                  <a:pt x="34480" y="33051"/>
                </a:lnTo>
                <a:lnTo>
                  <a:pt x="9239" y="69115"/>
                </a:lnTo>
                <a:lnTo>
                  <a:pt x="0" y="113537"/>
                </a:lnTo>
                <a:lnTo>
                  <a:pt x="9239" y="157638"/>
                </a:lnTo>
                <a:lnTo>
                  <a:pt x="34480" y="193738"/>
                </a:lnTo>
                <a:lnTo>
                  <a:pt x="72008" y="218122"/>
                </a:lnTo>
                <a:lnTo>
                  <a:pt x="118109" y="227075"/>
                </a:lnTo>
                <a:lnTo>
                  <a:pt x="163889" y="218122"/>
                </a:lnTo>
                <a:lnTo>
                  <a:pt x="201453" y="193738"/>
                </a:lnTo>
                <a:lnTo>
                  <a:pt x="226873" y="157638"/>
                </a:lnTo>
                <a:lnTo>
                  <a:pt x="236219" y="113537"/>
                </a:lnTo>
                <a:lnTo>
                  <a:pt x="226873" y="69115"/>
                </a:lnTo>
                <a:lnTo>
                  <a:pt x="201453" y="33051"/>
                </a:lnTo>
                <a:lnTo>
                  <a:pt x="163889" y="88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675024" y="5554874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196595" y="0"/>
                </a:moveTo>
                <a:lnTo>
                  <a:pt x="0" y="227837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019511" y="5554874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5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69059" y="6220142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300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4211" y="218884"/>
                </a:lnTo>
                <a:lnTo>
                  <a:pt x="201739" y="194500"/>
                </a:lnTo>
                <a:lnTo>
                  <a:pt x="226980" y="158400"/>
                </a:lnTo>
                <a:lnTo>
                  <a:pt x="236219" y="114300"/>
                </a:lnTo>
                <a:lnTo>
                  <a:pt x="226980" y="69758"/>
                </a:lnTo>
                <a:lnTo>
                  <a:pt x="201739" y="33432"/>
                </a:lnTo>
                <a:lnTo>
                  <a:pt x="164211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22413" y="5776382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448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8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675024" y="6220142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10" y="227837"/>
                </a:lnTo>
                <a:lnTo>
                  <a:pt x="163889" y="218884"/>
                </a:lnTo>
                <a:lnTo>
                  <a:pt x="201453" y="194500"/>
                </a:lnTo>
                <a:lnTo>
                  <a:pt x="226873" y="158400"/>
                </a:lnTo>
                <a:lnTo>
                  <a:pt x="236219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483889" y="5962332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40" h="265429">
                <a:moveTo>
                  <a:pt x="78485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712807" y="5962332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132859" y="5776382"/>
            <a:ext cx="230893" cy="222250"/>
          </a:xfrm>
          <a:custGeom>
            <a:avLst/>
            <a:gdLst/>
            <a:ahLst/>
            <a:cxnLst/>
            <a:rect l="l" t="t" r="r" b="b"/>
            <a:pathLst>
              <a:path w="237489" h="228600">
                <a:moveTo>
                  <a:pt x="118871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841"/>
                </a:lnTo>
                <a:lnTo>
                  <a:pt x="34861" y="195167"/>
                </a:lnTo>
                <a:lnTo>
                  <a:pt x="72651" y="219634"/>
                </a:lnTo>
                <a:lnTo>
                  <a:pt x="118871" y="228600"/>
                </a:lnTo>
                <a:lnTo>
                  <a:pt x="164651" y="219634"/>
                </a:lnTo>
                <a:lnTo>
                  <a:pt x="202215" y="195167"/>
                </a:lnTo>
                <a:lnTo>
                  <a:pt x="227635" y="158841"/>
                </a:lnTo>
                <a:lnTo>
                  <a:pt x="236981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980989" y="6220142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10" y="227837"/>
                </a:lnTo>
                <a:lnTo>
                  <a:pt x="163889" y="218884"/>
                </a:lnTo>
                <a:lnTo>
                  <a:pt x="201453" y="194500"/>
                </a:lnTo>
                <a:lnTo>
                  <a:pt x="226873" y="158400"/>
                </a:lnTo>
                <a:lnTo>
                  <a:pt x="236219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286212" y="6220142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300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3770" y="218884"/>
                </a:lnTo>
                <a:lnTo>
                  <a:pt x="201072" y="194500"/>
                </a:lnTo>
                <a:lnTo>
                  <a:pt x="226230" y="158400"/>
                </a:lnTo>
                <a:lnTo>
                  <a:pt x="235457" y="114300"/>
                </a:lnTo>
                <a:lnTo>
                  <a:pt x="226230" y="69758"/>
                </a:lnTo>
                <a:lnTo>
                  <a:pt x="201072" y="33432"/>
                </a:lnTo>
                <a:lnTo>
                  <a:pt x="163770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095076" y="5962332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79247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324735" y="5962332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050011" y="5371148"/>
            <a:ext cx="229658" cy="221014"/>
          </a:xfrm>
          <a:custGeom>
            <a:avLst/>
            <a:gdLst/>
            <a:ahLst/>
            <a:cxnLst/>
            <a:rect l="l" t="t" r="r" b="b"/>
            <a:pathLst>
              <a:path w="236220" h="227329">
                <a:moveTo>
                  <a:pt x="118109" y="0"/>
                </a:moveTo>
                <a:lnTo>
                  <a:pt x="72330" y="8846"/>
                </a:lnTo>
                <a:lnTo>
                  <a:pt x="34766" y="33051"/>
                </a:lnTo>
                <a:lnTo>
                  <a:pt x="9346" y="69115"/>
                </a:lnTo>
                <a:lnTo>
                  <a:pt x="0" y="113537"/>
                </a:lnTo>
                <a:lnTo>
                  <a:pt x="9346" y="157638"/>
                </a:lnTo>
                <a:lnTo>
                  <a:pt x="34766" y="193738"/>
                </a:lnTo>
                <a:lnTo>
                  <a:pt x="72330" y="218122"/>
                </a:lnTo>
                <a:lnTo>
                  <a:pt x="118109" y="227075"/>
                </a:lnTo>
                <a:lnTo>
                  <a:pt x="164210" y="218122"/>
                </a:lnTo>
                <a:lnTo>
                  <a:pt x="201739" y="193738"/>
                </a:lnTo>
                <a:lnTo>
                  <a:pt x="226980" y="157638"/>
                </a:lnTo>
                <a:lnTo>
                  <a:pt x="236219" y="113537"/>
                </a:lnTo>
                <a:lnTo>
                  <a:pt x="226980" y="69115"/>
                </a:lnTo>
                <a:lnTo>
                  <a:pt x="201739" y="33051"/>
                </a:lnTo>
                <a:lnTo>
                  <a:pt x="164210" y="88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897399" y="5554874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196595" y="0"/>
                </a:moveTo>
                <a:lnTo>
                  <a:pt x="0" y="227837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242627" y="5554874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6" y="227837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592917" y="6220142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400"/>
                </a:lnTo>
                <a:lnTo>
                  <a:pt x="34385" y="194500"/>
                </a:lnTo>
                <a:lnTo>
                  <a:pt x="71687" y="218884"/>
                </a:lnTo>
                <a:lnTo>
                  <a:pt x="117348" y="227837"/>
                </a:lnTo>
                <a:lnTo>
                  <a:pt x="163449" y="218884"/>
                </a:lnTo>
                <a:lnTo>
                  <a:pt x="200977" y="194500"/>
                </a:lnTo>
                <a:lnTo>
                  <a:pt x="226218" y="158400"/>
                </a:lnTo>
                <a:lnTo>
                  <a:pt x="235457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9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745529" y="5776382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448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7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897399" y="6220142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300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4330" y="218884"/>
                </a:lnTo>
                <a:lnTo>
                  <a:pt x="202120" y="194500"/>
                </a:lnTo>
                <a:lnTo>
                  <a:pt x="227623" y="158400"/>
                </a:lnTo>
                <a:lnTo>
                  <a:pt x="236981" y="114300"/>
                </a:lnTo>
                <a:lnTo>
                  <a:pt x="227623" y="69758"/>
                </a:lnTo>
                <a:lnTo>
                  <a:pt x="202120" y="33432"/>
                </a:lnTo>
                <a:lnTo>
                  <a:pt x="164330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707005" y="5962332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29">
                <a:moveTo>
                  <a:pt x="78485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935922" y="5962332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356715" y="5776382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449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7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203363" y="6220142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872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400"/>
                </a:lnTo>
                <a:lnTo>
                  <a:pt x="34861" y="194500"/>
                </a:lnTo>
                <a:lnTo>
                  <a:pt x="72651" y="218884"/>
                </a:lnTo>
                <a:lnTo>
                  <a:pt x="118872" y="227837"/>
                </a:lnTo>
                <a:lnTo>
                  <a:pt x="164651" y="218884"/>
                </a:lnTo>
                <a:lnTo>
                  <a:pt x="202215" y="194500"/>
                </a:lnTo>
                <a:lnTo>
                  <a:pt x="227635" y="158400"/>
                </a:lnTo>
                <a:lnTo>
                  <a:pt x="236982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509328" y="6220142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09" y="0"/>
                </a:moveTo>
                <a:lnTo>
                  <a:pt x="72008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09" y="227837"/>
                </a:lnTo>
                <a:lnTo>
                  <a:pt x="163770" y="218884"/>
                </a:lnTo>
                <a:lnTo>
                  <a:pt x="201072" y="194500"/>
                </a:lnTo>
                <a:lnTo>
                  <a:pt x="226230" y="158400"/>
                </a:lnTo>
                <a:lnTo>
                  <a:pt x="235457" y="114300"/>
                </a:lnTo>
                <a:lnTo>
                  <a:pt x="226230" y="69758"/>
                </a:lnTo>
                <a:lnTo>
                  <a:pt x="201072" y="33432"/>
                </a:lnTo>
                <a:lnTo>
                  <a:pt x="163770" y="8965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318191" y="5962332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29">
                <a:moveTo>
                  <a:pt x="78486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547850" y="5962332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29">
                <a:moveTo>
                  <a:pt x="0" y="0"/>
                </a:moveTo>
                <a:lnTo>
                  <a:pt x="78486" y="265175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5088042" y="5185940"/>
            <a:ext cx="534635" cy="221014"/>
          </a:xfrm>
          <a:custGeom>
            <a:avLst/>
            <a:gdLst/>
            <a:ahLst/>
            <a:cxnLst/>
            <a:rect l="l" t="t" r="r" b="b"/>
            <a:pathLst>
              <a:path w="549910" h="227329">
                <a:moveTo>
                  <a:pt x="0" y="0"/>
                </a:moveTo>
                <a:lnTo>
                  <a:pt x="549401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399809" y="5185940"/>
            <a:ext cx="497592" cy="221014"/>
          </a:xfrm>
          <a:custGeom>
            <a:avLst/>
            <a:gdLst/>
            <a:ahLst/>
            <a:cxnLst/>
            <a:rect l="l" t="t" r="r" b="b"/>
            <a:pathLst>
              <a:path w="511810" h="227329">
                <a:moveTo>
                  <a:pt x="511302" y="0"/>
                </a:moveTo>
                <a:lnTo>
                  <a:pt x="0" y="2270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896909" y="5037773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127" y="219634"/>
                </a:lnTo>
                <a:lnTo>
                  <a:pt x="200691" y="195167"/>
                </a:lnTo>
                <a:lnTo>
                  <a:pt x="226111" y="158841"/>
                </a:lnTo>
                <a:lnTo>
                  <a:pt x="235457" y="114300"/>
                </a:lnTo>
                <a:lnTo>
                  <a:pt x="226111" y="69758"/>
                </a:lnTo>
                <a:lnTo>
                  <a:pt x="200691" y="33432"/>
                </a:lnTo>
                <a:lnTo>
                  <a:pt x="163127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284980" y="5371148"/>
            <a:ext cx="230893" cy="221014"/>
          </a:xfrm>
          <a:custGeom>
            <a:avLst/>
            <a:gdLst/>
            <a:ahLst/>
            <a:cxnLst/>
            <a:rect l="l" t="t" r="r" b="b"/>
            <a:pathLst>
              <a:path w="237489" h="227329">
                <a:moveTo>
                  <a:pt x="118109" y="0"/>
                </a:moveTo>
                <a:lnTo>
                  <a:pt x="72330" y="8846"/>
                </a:lnTo>
                <a:lnTo>
                  <a:pt x="34766" y="33051"/>
                </a:lnTo>
                <a:lnTo>
                  <a:pt x="9346" y="69115"/>
                </a:lnTo>
                <a:lnTo>
                  <a:pt x="0" y="113537"/>
                </a:lnTo>
                <a:lnTo>
                  <a:pt x="9346" y="157638"/>
                </a:lnTo>
                <a:lnTo>
                  <a:pt x="34766" y="193738"/>
                </a:lnTo>
                <a:lnTo>
                  <a:pt x="72330" y="218122"/>
                </a:lnTo>
                <a:lnTo>
                  <a:pt x="118109" y="227075"/>
                </a:lnTo>
                <a:lnTo>
                  <a:pt x="164330" y="218122"/>
                </a:lnTo>
                <a:lnTo>
                  <a:pt x="202120" y="193738"/>
                </a:lnTo>
                <a:lnTo>
                  <a:pt x="227623" y="157638"/>
                </a:lnTo>
                <a:lnTo>
                  <a:pt x="236981" y="113537"/>
                </a:lnTo>
                <a:lnTo>
                  <a:pt x="227623" y="69115"/>
                </a:lnTo>
                <a:lnTo>
                  <a:pt x="202120" y="33051"/>
                </a:lnTo>
                <a:lnTo>
                  <a:pt x="164330" y="88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130886" y="5554874"/>
            <a:ext cx="191999" cy="221633"/>
          </a:xfrm>
          <a:custGeom>
            <a:avLst/>
            <a:gdLst/>
            <a:ahLst/>
            <a:cxnLst/>
            <a:rect l="l" t="t" r="r" b="b"/>
            <a:pathLst>
              <a:path w="197485" h="227964">
                <a:moveTo>
                  <a:pt x="197358" y="0"/>
                </a:moveTo>
                <a:lnTo>
                  <a:pt x="0" y="227837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4476114" y="5554874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6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826404" y="6220142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10" y="227837"/>
                </a:lnTo>
                <a:lnTo>
                  <a:pt x="163770" y="218884"/>
                </a:lnTo>
                <a:lnTo>
                  <a:pt x="201072" y="194500"/>
                </a:lnTo>
                <a:lnTo>
                  <a:pt x="226230" y="158400"/>
                </a:lnTo>
                <a:lnTo>
                  <a:pt x="235458" y="114300"/>
                </a:lnTo>
                <a:lnTo>
                  <a:pt x="226230" y="69758"/>
                </a:lnTo>
                <a:lnTo>
                  <a:pt x="201072" y="33432"/>
                </a:lnTo>
                <a:lnTo>
                  <a:pt x="163770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979016" y="5776382"/>
            <a:ext cx="229658" cy="222250"/>
          </a:xfrm>
          <a:custGeom>
            <a:avLst/>
            <a:gdLst/>
            <a:ahLst/>
            <a:cxnLst/>
            <a:rect l="l" t="t" r="r" b="b"/>
            <a:pathLst>
              <a:path w="236220" h="228600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841"/>
                </a:lnTo>
                <a:lnTo>
                  <a:pt x="34480" y="195167"/>
                </a:lnTo>
                <a:lnTo>
                  <a:pt x="72009" y="219634"/>
                </a:lnTo>
                <a:lnTo>
                  <a:pt x="118110" y="228600"/>
                </a:lnTo>
                <a:lnTo>
                  <a:pt x="163889" y="219634"/>
                </a:lnTo>
                <a:lnTo>
                  <a:pt x="201453" y="195167"/>
                </a:lnTo>
                <a:lnTo>
                  <a:pt x="226873" y="158841"/>
                </a:lnTo>
                <a:lnTo>
                  <a:pt x="236220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4130886" y="6220142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872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400"/>
                </a:lnTo>
                <a:lnTo>
                  <a:pt x="34861" y="194500"/>
                </a:lnTo>
                <a:lnTo>
                  <a:pt x="72651" y="218884"/>
                </a:lnTo>
                <a:lnTo>
                  <a:pt x="118872" y="227837"/>
                </a:lnTo>
                <a:lnTo>
                  <a:pt x="164651" y="218884"/>
                </a:lnTo>
                <a:lnTo>
                  <a:pt x="202215" y="194500"/>
                </a:lnTo>
                <a:lnTo>
                  <a:pt x="227635" y="158400"/>
                </a:lnTo>
                <a:lnTo>
                  <a:pt x="236982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940493" y="5962332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170150" y="5962332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29">
                <a:moveTo>
                  <a:pt x="0" y="0"/>
                </a:moveTo>
                <a:lnTo>
                  <a:pt x="78486" y="265175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590945" y="5776382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449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8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9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437591" y="6220142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300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4211" y="218884"/>
                </a:lnTo>
                <a:lnTo>
                  <a:pt x="201739" y="194500"/>
                </a:lnTo>
                <a:lnTo>
                  <a:pt x="226980" y="158400"/>
                </a:lnTo>
                <a:lnTo>
                  <a:pt x="236220" y="114300"/>
                </a:lnTo>
                <a:lnTo>
                  <a:pt x="226980" y="69758"/>
                </a:lnTo>
                <a:lnTo>
                  <a:pt x="201739" y="33432"/>
                </a:lnTo>
                <a:lnTo>
                  <a:pt x="164211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743555" y="6220142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400"/>
                </a:lnTo>
                <a:lnTo>
                  <a:pt x="34385" y="194500"/>
                </a:lnTo>
                <a:lnTo>
                  <a:pt x="71687" y="218884"/>
                </a:lnTo>
                <a:lnTo>
                  <a:pt x="117348" y="227837"/>
                </a:lnTo>
                <a:lnTo>
                  <a:pt x="163127" y="218884"/>
                </a:lnTo>
                <a:lnTo>
                  <a:pt x="200691" y="194500"/>
                </a:lnTo>
                <a:lnTo>
                  <a:pt x="226111" y="158400"/>
                </a:lnTo>
                <a:lnTo>
                  <a:pt x="235458" y="114300"/>
                </a:lnTo>
                <a:lnTo>
                  <a:pt x="226111" y="69758"/>
                </a:lnTo>
                <a:lnTo>
                  <a:pt x="200691" y="33432"/>
                </a:lnTo>
                <a:lnTo>
                  <a:pt x="163127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551681" y="5962332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781338" y="5962332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5507355" y="5371148"/>
            <a:ext cx="229041" cy="221014"/>
          </a:xfrm>
          <a:custGeom>
            <a:avLst/>
            <a:gdLst/>
            <a:ahLst/>
            <a:cxnLst/>
            <a:rect l="l" t="t" r="r" b="b"/>
            <a:pathLst>
              <a:path w="235585" h="227329">
                <a:moveTo>
                  <a:pt x="118109" y="0"/>
                </a:moveTo>
                <a:lnTo>
                  <a:pt x="72330" y="8846"/>
                </a:lnTo>
                <a:lnTo>
                  <a:pt x="34766" y="33051"/>
                </a:lnTo>
                <a:lnTo>
                  <a:pt x="9346" y="69115"/>
                </a:lnTo>
                <a:lnTo>
                  <a:pt x="0" y="113537"/>
                </a:lnTo>
                <a:lnTo>
                  <a:pt x="9346" y="157638"/>
                </a:lnTo>
                <a:lnTo>
                  <a:pt x="34766" y="193738"/>
                </a:lnTo>
                <a:lnTo>
                  <a:pt x="72330" y="218122"/>
                </a:lnTo>
                <a:lnTo>
                  <a:pt x="118109" y="227075"/>
                </a:lnTo>
                <a:lnTo>
                  <a:pt x="163770" y="218122"/>
                </a:lnTo>
                <a:lnTo>
                  <a:pt x="201072" y="193738"/>
                </a:lnTo>
                <a:lnTo>
                  <a:pt x="226230" y="157638"/>
                </a:lnTo>
                <a:lnTo>
                  <a:pt x="235457" y="113537"/>
                </a:lnTo>
                <a:lnTo>
                  <a:pt x="226230" y="69115"/>
                </a:lnTo>
                <a:lnTo>
                  <a:pt x="201072" y="33051"/>
                </a:lnTo>
                <a:lnTo>
                  <a:pt x="163770" y="8846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5354002" y="5554874"/>
            <a:ext cx="191999" cy="221633"/>
          </a:xfrm>
          <a:custGeom>
            <a:avLst/>
            <a:gdLst/>
            <a:ahLst/>
            <a:cxnLst/>
            <a:rect l="l" t="t" r="r" b="b"/>
            <a:pathLst>
              <a:path w="197485" h="227964">
                <a:moveTo>
                  <a:pt x="197358" y="0"/>
                </a:moveTo>
                <a:lnTo>
                  <a:pt x="0" y="227837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699230" y="5554874"/>
            <a:ext cx="190765" cy="221633"/>
          </a:xfrm>
          <a:custGeom>
            <a:avLst/>
            <a:gdLst/>
            <a:ahLst/>
            <a:cxnLst/>
            <a:rect l="l" t="t" r="r" b="b"/>
            <a:pathLst>
              <a:path w="196214" h="227964">
                <a:moveTo>
                  <a:pt x="0" y="0"/>
                </a:moveTo>
                <a:lnTo>
                  <a:pt x="195834" y="2278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5049519" y="6220142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10" y="227837"/>
                </a:lnTo>
                <a:lnTo>
                  <a:pt x="163889" y="218884"/>
                </a:lnTo>
                <a:lnTo>
                  <a:pt x="201453" y="194500"/>
                </a:lnTo>
                <a:lnTo>
                  <a:pt x="226873" y="158400"/>
                </a:lnTo>
                <a:lnTo>
                  <a:pt x="236220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201391" y="5776382"/>
            <a:ext cx="230893" cy="222250"/>
          </a:xfrm>
          <a:custGeom>
            <a:avLst/>
            <a:gdLst/>
            <a:ahLst/>
            <a:cxnLst/>
            <a:rect l="l" t="t" r="r" b="b"/>
            <a:pathLst>
              <a:path w="237489" h="228600">
                <a:moveTo>
                  <a:pt x="118872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841"/>
                </a:lnTo>
                <a:lnTo>
                  <a:pt x="34861" y="195167"/>
                </a:lnTo>
                <a:lnTo>
                  <a:pt x="72651" y="219634"/>
                </a:lnTo>
                <a:lnTo>
                  <a:pt x="118872" y="228600"/>
                </a:lnTo>
                <a:lnTo>
                  <a:pt x="164651" y="219634"/>
                </a:lnTo>
                <a:lnTo>
                  <a:pt x="202215" y="195167"/>
                </a:lnTo>
                <a:lnTo>
                  <a:pt x="227635" y="158841"/>
                </a:lnTo>
                <a:lnTo>
                  <a:pt x="236982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354002" y="6220142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300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4211" y="218884"/>
                </a:lnTo>
                <a:lnTo>
                  <a:pt x="201739" y="194500"/>
                </a:lnTo>
                <a:lnTo>
                  <a:pt x="226980" y="158400"/>
                </a:lnTo>
                <a:lnTo>
                  <a:pt x="236220" y="114300"/>
                </a:lnTo>
                <a:lnTo>
                  <a:pt x="226980" y="69758"/>
                </a:lnTo>
                <a:lnTo>
                  <a:pt x="201739" y="33432"/>
                </a:lnTo>
                <a:lnTo>
                  <a:pt x="164211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163609" y="5962332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392525" y="5962332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813319" y="5776382"/>
            <a:ext cx="229658" cy="222250"/>
          </a:xfrm>
          <a:custGeom>
            <a:avLst/>
            <a:gdLst/>
            <a:ahLst/>
            <a:cxnLst/>
            <a:rect l="l" t="t" r="r" b="b"/>
            <a:pathLst>
              <a:path w="236220" h="228600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841"/>
                </a:lnTo>
                <a:lnTo>
                  <a:pt x="34480" y="195167"/>
                </a:lnTo>
                <a:lnTo>
                  <a:pt x="72009" y="219634"/>
                </a:lnTo>
                <a:lnTo>
                  <a:pt x="118110" y="228600"/>
                </a:lnTo>
                <a:lnTo>
                  <a:pt x="163889" y="219634"/>
                </a:lnTo>
                <a:lnTo>
                  <a:pt x="201453" y="195167"/>
                </a:lnTo>
                <a:lnTo>
                  <a:pt x="226873" y="158841"/>
                </a:lnTo>
                <a:lnTo>
                  <a:pt x="236220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5660707" y="6220142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330" y="8965"/>
                </a:lnTo>
                <a:lnTo>
                  <a:pt x="34766" y="33432"/>
                </a:lnTo>
                <a:lnTo>
                  <a:pt x="9346" y="69758"/>
                </a:lnTo>
                <a:lnTo>
                  <a:pt x="0" y="114300"/>
                </a:lnTo>
                <a:lnTo>
                  <a:pt x="9346" y="158400"/>
                </a:lnTo>
                <a:lnTo>
                  <a:pt x="34766" y="194500"/>
                </a:lnTo>
                <a:lnTo>
                  <a:pt x="72330" y="218884"/>
                </a:lnTo>
                <a:lnTo>
                  <a:pt x="118110" y="227837"/>
                </a:lnTo>
                <a:lnTo>
                  <a:pt x="163770" y="218884"/>
                </a:lnTo>
                <a:lnTo>
                  <a:pt x="201072" y="194500"/>
                </a:lnTo>
                <a:lnTo>
                  <a:pt x="226230" y="158400"/>
                </a:lnTo>
                <a:lnTo>
                  <a:pt x="235458" y="114300"/>
                </a:lnTo>
                <a:lnTo>
                  <a:pt x="226230" y="69758"/>
                </a:lnTo>
                <a:lnTo>
                  <a:pt x="201072" y="33432"/>
                </a:lnTo>
                <a:lnTo>
                  <a:pt x="163770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5965930" y="6220142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400"/>
                </a:lnTo>
                <a:lnTo>
                  <a:pt x="34480" y="194500"/>
                </a:lnTo>
                <a:lnTo>
                  <a:pt x="72009" y="218884"/>
                </a:lnTo>
                <a:lnTo>
                  <a:pt x="118110" y="227837"/>
                </a:lnTo>
                <a:lnTo>
                  <a:pt x="163889" y="218884"/>
                </a:lnTo>
                <a:lnTo>
                  <a:pt x="201453" y="194500"/>
                </a:lnTo>
                <a:lnTo>
                  <a:pt x="226873" y="158400"/>
                </a:lnTo>
                <a:lnTo>
                  <a:pt x="236219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5774796" y="5962332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6004454" y="5962332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29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650826" y="4731068"/>
            <a:ext cx="228424" cy="221633"/>
          </a:xfrm>
          <a:custGeom>
            <a:avLst/>
            <a:gdLst/>
            <a:ahLst/>
            <a:cxnLst/>
            <a:rect l="l" t="t" r="r" b="b"/>
            <a:pathLst>
              <a:path w="234950" h="227964">
                <a:moveTo>
                  <a:pt x="117348" y="0"/>
                </a:moveTo>
                <a:lnTo>
                  <a:pt x="71687" y="8953"/>
                </a:lnTo>
                <a:lnTo>
                  <a:pt x="34385" y="33337"/>
                </a:lnTo>
                <a:lnTo>
                  <a:pt x="9227" y="69437"/>
                </a:lnTo>
                <a:lnTo>
                  <a:pt x="0" y="113537"/>
                </a:lnTo>
                <a:lnTo>
                  <a:pt x="9227" y="158079"/>
                </a:lnTo>
                <a:lnTo>
                  <a:pt x="34385" y="194405"/>
                </a:lnTo>
                <a:lnTo>
                  <a:pt x="71687" y="218872"/>
                </a:lnTo>
                <a:lnTo>
                  <a:pt x="117348" y="227837"/>
                </a:lnTo>
                <a:lnTo>
                  <a:pt x="163008" y="218872"/>
                </a:lnTo>
                <a:lnTo>
                  <a:pt x="200310" y="194405"/>
                </a:lnTo>
                <a:lnTo>
                  <a:pt x="225468" y="158079"/>
                </a:lnTo>
                <a:lnTo>
                  <a:pt x="234696" y="113537"/>
                </a:lnTo>
                <a:lnTo>
                  <a:pt x="225468" y="69437"/>
                </a:lnTo>
                <a:lnTo>
                  <a:pt x="200310" y="33337"/>
                </a:lnTo>
                <a:lnTo>
                  <a:pt x="163008" y="8953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641812" y="4862936"/>
            <a:ext cx="1009385" cy="218546"/>
          </a:xfrm>
          <a:custGeom>
            <a:avLst/>
            <a:gdLst/>
            <a:ahLst/>
            <a:cxnLst/>
            <a:rect l="l" t="t" r="r" b="b"/>
            <a:pathLst>
              <a:path w="1038225" h="224789">
                <a:moveTo>
                  <a:pt x="0" y="224789"/>
                </a:moveTo>
                <a:lnTo>
                  <a:pt x="1037844" y="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 txBox="1"/>
          <p:nvPr/>
        </p:nvSpPr>
        <p:spPr>
          <a:xfrm>
            <a:off x="1302014" y="4623276"/>
            <a:ext cx="4951853" cy="246490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402612" marR="640806" indent="-732174">
              <a:lnSpc>
                <a:spcPts val="1264"/>
              </a:lnSpc>
            </a:pPr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32.5: </a:t>
            </a:r>
            <a:r>
              <a:rPr sz="1069" spc="10" dirty="0">
                <a:latin typeface="Times New Roman"/>
                <a:cs typeface="Times New Roman"/>
              </a:rPr>
              <a:t>Marking the </a:t>
            </a:r>
            <a:r>
              <a:rPr sz="1069" spc="5" dirty="0">
                <a:latin typeface="Times New Roman"/>
                <a:cs typeface="Times New Roman"/>
              </a:rPr>
              <a:t>first left </a:t>
            </a:r>
            <a:r>
              <a:rPr sz="1069" spc="10" dirty="0">
                <a:latin typeface="Times New Roman"/>
                <a:cs typeface="Times New Roman"/>
              </a:rPr>
              <a:t>edge and the </a:t>
            </a:r>
            <a:r>
              <a:rPr sz="1069" spc="5" dirty="0">
                <a:latin typeface="Times New Roman"/>
                <a:cs typeface="Times New Roman"/>
              </a:rPr>
              <a:t>subsequent three  </a:t>
            </a:r>
            <a:r>
              <a:rPr sz="1069" spc="10" dirty="0">
                <a:latin typeface="Times New Roman"/>
                <a:cs typeface="Times New Roman"/>
              </a:rPr>
              <a:t>right edges for height 4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870113" y="1595861"/>
            <a:ext cx="1053218" cy="219781"/>
          </a:xfrm>
          <a:custGeom>
            <a:avLst/>
            <a:gdLst/>
            <a:ahLst/>
            <a:cxnLst/>
            <a:rect l="l" t="t" r="r" b="b"/>
            <a:pathLst>
              <a:path w="1083310" h="226059">
                <a:moveTo>
                  <a:pt x="1082802" y="225551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630699" y="1919606"/>
            <a:ext cx="535252" cy="221014"/>
          </a:xfrm>
          <a:custGeom>
            <a:avLst/>
            <a:gdLst/>
            <a:ahLst/>
            <a:cxnLst/>
            <a:rect l="l" t="t" r="r" b="b"/>
            <a:pathLst>
              <a:path w="550545" h="227330">
                <a:moveTo>
                  <a:pt x="0" y="0"/>
                </a:moveTo>
                <a:lnTo>
                  <a:pt x="550163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1942466" y="1919606"/>
            <a:ext cx="497592" cy="221014"/>
          </a:xfrm>
          <a:custGeom>
            <a:avLst/>
            <a:gdLst/>
            <a:ahLst/>
            <a:cxnLst/>
            <a:rect l="l" t="t" r="r" b="b"/>
            <a:pathLst>
              <a:path w="511810" h="227330">
                <a:moveTo>
                  <a:pt x="511302" y="0"/>
                </a:moveTo>
                <a:lnTo>
                  <a:pt x="0" y="227075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439564" y="1771438"/>
            <a:ext cx="228424" cy="222250"/>
          </a:xfrm>
          <a:custGeom>
            <a:avLst/>
            <a:gdLst/>
            <a:ahLst/>
            <a:cxnLst/>
            <a:rect l="l" t="t" r="r" b="b"/>
            <a:pathLst>
              <a:path w="234950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329" y="219634"/>
                </a:lnTo>
                <a:lnTo>
                  <a:pt x="200596" y="195167"/>
                </a:lnTo>
                <a:lnTo>
                  <a:pt x="225575" y="158841"/>
                </a:lnTo>
                <a:lnTo>
                  <a:pt x="234695" y="114300"/>
                </a:lnTo>
                <a:lnTo>
                  <a:pt x="225575" y="69758"/>
                </a:lnTo>
                <a:lnTo>
                  <a:pt x="200596" y="33432"/>
                </a:lnTo>
                <a:lnTo>
                  <a:pt x="163329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828377" y="2104073"/>
            <a:ext cx="229658" cy="221014"/>
          </a:xfrm>
          <a:custGeom>
            <a:avLst/>
            <a:gdLst/>
            <a:ahLst/>
            <a:cxnLst/>
            <a:rect l="l" t="t" r="r" b="b"/>
            <a:pathLst>
              <a:path w="236219" h="227330">
                <a:moveTo>
                  <a:pt x="118109" y="0"/>
                </a:moveTo>
                <a:lnTo>
                  <a:pt x="72008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8"/>
                </a:lnTo>
                <a:lnTo>
                  <a:pt x="9239" y="157960"/>
                </a:lnTo>
                <a:lnTo>
                  <a:pt x="34480" y="194024"/>
                </a:lnTo>
                <a:lnTo>
                  <a:pt x="72008" y="218229"/>
                </a:lnTo>
                <a:lnTo>
                  <a:pt x="118109" y="227075"/>
                </a:lnTo>
                <a:lnTo>
                  <a:pt x="163889" y="218229"/>
                </a:lnTo>
                <a:lnTo>
                  <a:pt x="201453" y="194024"/>
                </a:lnTo>
                <a:lnTo>
                  <a:pt x="226873" y="157960"/>
                </a:lnTo>
                <a:lnTo>
                  <a:pt x="236219" y="113538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1675024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196595" y="0"/>
                </a:moveTo>
                <a:lnTo>
                  <a:pt x="0" y="227837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2019511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5" y="227837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369059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211" y="218872"/>
                </a:lnTo>
                <a:lnTo>
                  <a:pt x="201739" y="194405"/>
                </a:lnTo>
                <a:lnTo>
                  <a:pt x="226980" y="158079"/>
                </a:lnTo>
                <a:lnTo>
                  <a:pt x="236219" y="113537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1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/>
          <p:nvPr/>
        </p:nvSpPr>
        <p:spPr>
          <a:xfrm>
            <a:off x="1522413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448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8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6" name="object 76"/>
          <p:cNvSpPr/>
          <p:nvPr/>
        </p:nvSpPr>
        <p:spPr>
          <a:xfrm>
            <a:off x="1675024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19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1483889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40" h="265430">
                <a:moveTo>
                  <a:pt x="78485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1712807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132859" y="2510048"/>
            <a:ext cx="230893" cy="222250"/>
          </a:xfrm>
          <a:custGeom>
            <a:avLst/>
            <a:gdLst/>
            <a:ahLst/>
            <a:cxnLst/>
            <a:rect l="l" t="t" r="r" b="b"/>
            <a:pathLst>
              <a:path w="237489" h="228600">
                <a:moveTo>
                  <a:pt x="118871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841"/>
                </a:lnTo>
                <a:lnTo>
                  <a:pt x="34861" y="195167"/>
                </a:lnTo>
                <a:lnTo>
                  <a:pt x="72651" y="219634"/>
                </a:lnTo>
                <a:lnTo>
                  <a:pt x="118871" y="228600"/>
                </a:lnTo>
                <a:lnTo>
                  <a:pt x="164651" y="219634"/>
                </a:lnTo>
                <a:lnTo>
                  <a:pt x="202215" y="195167"/>
                </a:lnTo>
                <a:lnTo>
                  <a:pt x="227635" y="158841"/>
                </a:lnTo>
                <a:lnTo>
                  <a:pt x="236981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1980989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19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286212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7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/>
          <p:nvPr/>
        </p:nvSpPr>
        <p:spPr>
          <a:xfrm>
            <a:off x="2095076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7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3" name="object 83"/>
          <p:cNvSpPr/>
          <p:nvPr/>
        </p:nvSpPr>
        <p:spPr>
          <a:xfrm>
            <a:off x="2324735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4" name="object 84"/>
          <p:cNvSpPr/>
          <p:nvPr/>
        </p:nvSpPr>
        <p:spPr>
          <a:xfrm>
            <a:off x="3050011" y="2104073"/>
            <a:ext cx="229658" cy="221014"/>
          </a:xfrm>
          <a:custGeom>
            <a:avLst/>
            <a:gdLst/>
            <a:ahLst/>
            <a:cxnLst/>
            <a:rect l="l" t="t" r="r" b="b"/>
            <a:pathLst>
              <a:path w="236220" h="227330">
                <a:moveTo>
                  <a:pt x="118109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8"/>
                </a:lnTo>
                <a:lnTo>
                  <a:pt x="9346" y="157960"/>
                </a:lnTo>
                <a:lnTo>
                  <a:pt x="34766" y="194024"/>
                </a:lnTo>
                <a:lnTo>
                  <a:pt x="72330" y="218229"/>
                </a:lnTo>
                <a:lnTo>
                  <a:pt x="118109" y="227075"/>
                </a:lnTo>
                <a:lnTo>
                  <a:pt x="164210" y="218229"/>
                </a:lnTo>
                <a:lnTo>
                  <a:pt x="201739" y="194024"/>
                </a:lnTo>
                <a:lnTo>
                  <a:pt x="226980" y="157960"/>
                </a:lnTo>
                <a:lnTo>
                  <a:pt x="236219" y="113538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2897399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196595" y="0"/>
                </a:moveTo>
                <a:lnTo>
                  <a:pt x="0" y="227837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/>
          <p:nvPr/>
        </p:nvSpPr>
        <p:spPr>
          <a:xfrm>
            <a:off x="3242627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6" y="2278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7" name="object 87"/>
          <p:cNvSpPr/>
          <p:nvPr/>
        </p:nvSpPr>
        <p:spPr>
          <a:xfrm>
            <a:off x="2592917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7348" y="0"/>
                </a:moveTo>
                <a:lnTo>
                  <a:pt x="71687" y="8953"/>
                </a:lnTo>
                <a:lnTo>
                  <a:pt x="34385" y="33337"/>
                </a:lnTo>
                <a:lnTo>
                  <a:pt x="9227" y="69437"/>
                </a:lnTo>
                <a:lnTo>
                  <a:pt x="0" y="113537"/>
                </a:lnTo>
                <a:lnTo>
                  <a:pt x="9227" y="158079"/>
                </a:lnTo>
                <a:lnTo>
                  <a:pt x="34385" y="194405"/>
                </a:lnTo>
                <a:lnTo>
                  <a:pt x="71687" y="218872"/>
                </a:lnTo>
                <a:lnTo>
                  <a:pt x="117348" y="227837"/>
                </a:lnTo>
                <a:lnTo>
                  <a:pt x="163449" y="218872"/>
                </a:lnTo>
                <a:lnTo>
                  <a:pt x="200977" y="194405"/>
                </a:lnTo>
                <a:lnTo>
                  <a:pt x="226218" y="158079"/>
                </a:lnTo>
                <a:lnTo>
                  <a:pt x="235457" y="113537"/>
                </a:lnTo>
                <a:lnTo>
                  <a:pt x="226218" y="69437"/>
                </a:lnTo>
                <a:lnTo>
                  <a:pt x="200977" y="33337"/>
                </a:lnTo>
                <a:lnTo>
                  <a:pt x="163449" y="8953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8" name="object 88"/>
          <p:cNvSpPr/>
          <p:nvPr/>
        </p:nvSpPr>
        <p:spPr>
          <a:xfrm>
            <a:off x="2745529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448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7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2897399" y="2953808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330" y="218872"/>
                </a:lnTo>
                <a:lnTo>
                  <a:pt x="202120" y="194405"/>
                </a:lnTo>
                <a:lnTo>
                  <a:pt x="227623" y="158079"/>
                </a:lnTo>
                <a:lnTo>
                  <a:pt x="236981" y="113537"/>
                </a:lnTo>
                <a:lnTo>
                  <a:pt x="227623" y="69437"/>
                </a:lnTo>
                <a:lnTo>
                  <a:pt x="202120" y="33337"/>
                </a:lnTo>
                <a:lnTo>
                  <a:pt x="16433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/>
          <p:nvPr/>
        </p:nvSpPr>
        <p:spPr>
          <a:xfrm>
            <a:off x="2707005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78485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1" name="object 91"/>
          <p:cNvSpPr/>
          <p:nvPr/>
        </p:nvSpPr>
        <p:spPr>
          <a:xfrm>
            <a:off x="2935922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2" name="object 92"/>
          <p:cNvSpPr/>
          <p:nvPr/>
        </p:nvSpPr>
        <p:spPr>
          <a:xfrm>
            <a:off x="3356715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449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7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3203363" y="2953808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872" y="0"/>
                </a:moveTo>
                <a:lnTo>
                  <a:pt x="72651" y="8953"/>
                </a:lnTo>
                <a:lnTo>
                  <a:pt x="34861" y="33337"/>
                </a:lnTo>
                <a:lnTo>
                  <a:pt x="9358" y="69437"/>
                </a:lnTo>
                <a:lnTo>
                  <a:pt x="0" y="113537"/>
                </a:lnTo>
                <a:lnTo>
                  <a:pt x="9358" y="158079"/>
                </a:lnTo>
                <a:lnTo>
                  <a:pt x="34861" y="194405"/>
                </a:lnTo>
                <a:lnTo>
                  <a:pt x="72651" y="218872"/>
                </a:lnTo>
                <a:lnTo>
                  <a:pt x="118872" y="227837"/>
                </a:lnTo>
                <a:lnTo>
                  <a:pt x="164651" y="218872"/>
                </a:lnTo>
                <a:lnTo>
                  <a:pt x="202215" y="194405"/>
                </a:lnTo>
                <a:lnTo>
                  <a:pt x="227635" y="158079"/>
                </a:lnTo>
                <a:lnTo>
                  <a:pt x="236982" y="113537"/>
                </a:lnTo>
                <a:lnTo>
                  <a:pt x="227635" y="69437"/>
                </a:lnTo>
                <a:lnTo>
                  <a:pt x="202215" y="33337"/>
                </a:lnTo>
                <a:lnTo>
                  <a:pt x="164651" y="8953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/>
          <p:nvPr/>
        </p:nvSpPr>
        <p:spPr>
          <a:xfrm>
            <a:off x="3509328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09" y="0"/>
                </a:moveTo>
                <a:lnTo>
                  <a:pt x="72008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09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7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5" name="object 95"/>
          <p:cNvSpPr/>
          <p:nvPr/>
        </p:nvSpPr>
        <p:spPr>
          <a:xfrm>
            <a:off x="3318191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78486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3547850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0" y="0"/>
                </a:moveTo>
                <a:lnTo>
                  <a:pt x="78486" y="265175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/>
          <p:nvPr/>
        </p:nvSpPr>
        <p:spPr>
          <a:xfrm>
            <a:off x="5088042" y="1919606"/>
            <a:ext cx="534635" cy="221014"/>
          </a:xfrm>
          <a:custGeom>
            <a:avLst/>
            <a:gdLst/>
            <a:ahLst/>
            <a:cxnLst/>
            <a:rect l="l" t="t" r="r" b="b"/>
            <a:pathLst>
              <a:path w="549910" h="227330">
                <a:moveTo>
                  <a:pt x="0" y="0"/>
                </a:moveTo>
                <a:lnTo>
                  <a:pt x="549401" y="2270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8" name="object 98"/>
          <p:cNvSpPr/>
          <p:nvPr/>
        </p:nvSpPr>
        <p:spPr>
          <a:xfrm>
            <a:off x="4399809" y="1919606"/>
            <a:ext cx="497592" cy="221014"/>
          </a:xfrm>
          <a:custGeom>
            <a:avLst/>
            <a:gdLst/>
            <a:ahLst/>
            <a:cxnLst/>
            <a:rect l="l" t="t" r="r" b="b"/>
            <a:pathLst>
              <a:path w="511810" h="227330">
                <a:moveTo>
                  <a:pt x="511302" y="0"/>
                </a:moveTo>
                <a:lnTo>
                  <a:pt x="0" y="227075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9" name="object 99"/>
          <p:cNvSpPr/>
          <p:nvPr/>
        </p:nvSpPr>
        <p:spPr>
          <a:xfrm>
            <a:off x="4896909" y="177143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127" y="219634"/>
                </a:lnTo>
                <a:lnTo>
                  <a:pt x="200691" y="195167"/>
                </a:lnTo>
                <a:lnTo>
                  <a:pt x="226111" y="158841"/>
                </a:lnTo>
                <a:lnTo>
                  <a:pt x="235457" y="114300"/>
                </a:lnTo>
                <a:lnTo>
                  <a:pt x="226111" y="69758"/>
                </a:lnTo>
                <a:lnTo>
                  <a:pt x="200691" y="33432"/>
                </a:lnTo>
                <a:lnTo>
                  <a:pt x="163127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0" name="object 100"/>
          <p:cNvSpPr/>
          <p:nvPr/>
        </p:nvSpPr>
        <p:spPr>
          <a:xfrm>
            <a:off x="4284980" y="2104073"/>
            <a:ext cx="230893" cy="221014"/>
          </a:xfrm>
          <a:custGeom>
            <a:avLst/>
            <a:gdLst/>
            <a:ahLst/>
            <a:cxnLst/>
            <a:rect l="l" t="t" r="r" b="b"/>
            <a:pathLst>
              <a:path w="237489" h="227330">
                <a:moveTo>
                  <a:pt x="118109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8"/>
                </a:lnTo>
                <a:lnTo>
                  <a:pt x="9346" y="157960"/>
                </a:lnTo>
                <a:lnTo>
                  <a:pt x="34766" y="194024"/>
                </a:lnTo>
                <a:lnTo>
                  <a:pt x="72330" y="218229"/>
                </a:lnTo>
                <a:lnTo>
                  <a:pt x="118109" y="227075"/>
                </a:lnTo>
                <a:lnTo>
                  <a:pt x="164330" y="218229"/>
                </a:lnTo>
                <a:lnTo>
                  <a:pt x="202120" y="194024"/>
                </a:lnTo>
                <a:lnTo>
                  <a:pt x="227623" y="157960"/>
                </a:lnTo>
                <a:lnTo>
                  <a:pt x="236981" y="113538"/>
                </a:lnTo>
                <a:lnTo>
                  <a:pt x="227623" y="69437"/>
                </a:lnTo>
                <a:lnTo>
                  <a:pt x="202120" y="33337"/>
                </a:lnTo>
                <a:lnTo>
                  <a:pt x="16433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1" name="object 101"/>
          <p:cNvSpPr/>
          <p:nvPr/>
        </p:nvSpPr>
        <p:spPr>
          <a:xfrm>
            <a:off x="4130886" y="2288540"/>
            <a:ext cx="191999" cy="221633"/>
          </a:xfrm>
          <a:custGeom>
            <a:avLst/>
            <a:gdLst/>
            <a:ahLst/>
            <a:cxnLst/>
            <a:rect l="l" t="t" r="r" b="b"/>
            <a:pathLst>
              <a:path w="197485" h="227964">
                <a:moveTo>
                  <a:pt x="197358" y="0"/>
                </a:moveTo>
                <a:lnTo>
                  <a:pt x="0" y="227837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/>
          <p:nvPr/>
        </p:nvSpPr>
        <p:spPr>
          <a:xfrm>
            <a:off x="4476114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6" y="227837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3" name="object 103"/>
          <p:cNvSpPr/>
          <p:nvPr/>
        </p:nvSpPr>
        <p:spPr>
          <a:xfrm>
            <a:off x="3826404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8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4" name="object 104"/>
          <p:cNvSpPr/>
          <p:nvPr/>
        </p:nvSpPr>
        <p:spPr>
          <a:xfrm>
            <a:off x="3979016" y="2510048"/>
            <a:ext cx="229658" cy="222250"/>
          </a:xfrm>
          <a:custGeom>
            <a:avLst/>
            <a:gdLst/>
            <a:ahLst/>
            <a:cxnLst/>
            <a:rect l="l" t="t" r="r" b="b"/>
            <a:pathLst>
              <a:path w="236220" h="228600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841"/>
                </a:lnTo>
                <a:lnTo>
                  <a:pt x="34480" y="195167"/>
                </a:lnTo>
                <a:lnTo>
                  <a:pt x="72009" y="219634"/>
                </a:lnTo>
                <a:lnTo>
                  <a:pt x="118110" y="228600"/>
                </a:lnTo>
                <a:lnTo>
                  <a:pt x="163889" y="219634"/>
                </a:lnTo>
                <a:lnTo>
                  <a:pt x="201453" y="195167"/>
                </a:lnTo>
                <a:lnTo>
                  <a:pt x="226873" y="158841"/>
                </a:lnTo>
                <a:lnTo>
                  <a:pt x="236220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5" name="object 105"/>
          <p:cNvSpPr/>
          <p:nvPr/>
        </p:nvSpPr>
        <p:spPr>
          <a:xfrm>
            <a:off x="4130886" y="2953808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872" y="0"/>
                </a:moveTo>
                <a:lnTo>
                  <a:pt x="72651" y="8953"/>
                </a:lnTo>
                <a:lnTo>
                  <a:pt x="34861" y="33337"/>
                </a:lnTo>
                <a:lnTo>
                  <a:pt x="9358" y="69437"/>
                </a:lnTo>
                <a:lnTo>
                  <a:pt x="0" y="113537"/>
                </a:lnTo>
                <a:lnTo>
                  <a:pt x="9358" y="158079"/>
                </a:lnTo>
                <a:lnTo>
                  <a:pt x="34861" y="194405"/>
                </a:lnTo>
                <a:lnTo>
                  <a:pt x="72651" y="218872"/>
                </a:lnTo>
                <a:lnTo>
                  <a:pt x="118872" y="227837"/>
                </a:lnTo>
                <a:lnTo>
                  <a:pt x="164651" y="218872"/>
                </a:lnTo>
                <a:lnTo>
                  <a:pt x="202215" y="194405"/>
                </a:lnTo>
                <a:lnTo>
                  <a:pt x="227635" y="158079"/>
                </a:lnTo>
                <a:lnTo>
                  <a:pt x="236982" y="113537"/>
                </a:lnTo>
                <a:lnTo>
                  <a:pt x="227635" y="69437"/>
                </a:lnTo>
                <a:lnTo>
                  <a:pt x="202215" y="33337"/>
                </a:lnTo>
                <a:lnTo>
                  <a:pt x="164651" y="8953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6" name="object 106"/>
          <p:cNvSpPr/>
          <p:nvPr/>
        </p:nvSpPr>
        <p:spPr>
          <a:xfrm>
            <a:off x="3940493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7" name="object 107"/>
          <p:cNvSpPr/>
          <p:nvPr/>
        </p:nvSpPr>
        <p:spPr>
          <a:xfrm>
            <a:off x="4170150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0" y="0"/>
                </a:moveTo>
                <a:lnTo>
                  <a:pt x="78486" y="265175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8" name="object 108"/>
          <p:cNvSpPr/>
          <p:nvPr/>
        </p:nvSpPr>
        <p:spPr>
          <a:xfrm>
            <a:off x="4590945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449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8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9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9" name="object 109"/>
          <p:cNvSpPr/>
          <p:nvPr/>
        </p:nvSpPr>
        <p:spPr>
          <a:xfrm>
            <a:off x="4437591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211" y="218872"/>
                </a:lnTo>
                <a:lnTo>
                  <a:pt x="201739" y="194405"/>
                </a:lnTo>
                <a:lnTo>
                  <a:pt x="226980" y="158079"/>
                </a:lnTo>
                <a:lnTo>
                  <a:pt x="236220" y="113537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1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0" name="object 110"/>
          <p:cNvSpPr/>
          <p:nvPr/>
        </p:nvSpPr>
        <p:spPr>
          <a:xfrm>
            <a:off x="4743555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7348" y="0"/>
                </a:moveTo>
                <a:lnTo>
                  <a:pt x="71687" y="8953"/>
                </a:lnTo>
                <a:lnTo>
                  <a:pt x="34385" y="33337"/>
                </a:lnTo>
                <a:lnTo>
                  <a:pt x="9227" y="69437"/>
                </a:lnTo>
                <a:lnTo>
                  <a:pt x="0" y="113537"/>
                </a:lnTo>
                <a:lnTo>
                  <a:pt x="9227" y="158079"/>
                </a:lnTo>
                <a:lnTo>
                  <a:pt x="34385" y="194405"/>
                </a:lnTo>
                <a:lnTo>
                  <a:pt x="71687" y="218872"/>
                </a:lnTo>
                <a:lnTo>
                  <a:pt x="117348" y="227837"/>
                </a:lnTo>
                <a:lnTo>
                  <a:pt x="163127" y="218872"/>
                </a:lnTo>
                <a:lnTo>
                  <a:pt x="200691" y="194405"/>
                </a:lnTo>
                <a:lnTo>
                  <a:pt x="226111" y="158079"/>
                </a:lnTo>
                <a:lnTo>
                  <a:pt x="235458" y="113537"/>
                </a:lnTo>
                <a:lnTo>
                  <a:pt x="226111" y="69437"/>
                </a:lnTo>
                <a:lnTo>
                  <a:pt x="200691" y="33337"/>
                </a:lnTo>
                <a:lnTo>
                  <a:pt x="163127" y="8953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1" name="object 111"/>
          <p:cNvSpPr/>
          <p:nvPr/>
        </p:nvSpPr>
        <p:spPr>
          <a:xfrm>
            <a:off x="4551681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2" name="object 112"/>
          <p:cNvSpPr/>
          <p:nvPr/>
        </p:nvSpPr>
        <p:spPr>
          <a:xfrm>
            <a:off x="4781338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3" name="object 113"/>
          <p:cNvSpPr/>
          <p:nvPr/>
        </p:nvSpPr>
        <p:spPr>
          <a:xfrm>
            <a:off x="5507355" y="2104073"/>
            <a:ext cx="229041" cy="221014"/>
          </a:xfrm>
          <a:custGeom>
            <a:avLst/>
            <a:gdLst/>
            <a:ahLst/>
            <a:cxnLst/>
            <a:rect l="l" t="t" r="r" b="b"/>
            <a:pathLst>
              <a:path w="235585" h="227330">
                <a:moveTo>
                  <a:pt x="118109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8"/>
                </a:lnTo>
                <a:lnTo>
                  <a:pt x="9346" y="157960"/>
                </a:lnTo>
                <a:lnTo>
                  <a:pt x="34766" y="194024"/>
                </a:lnTo>
                <a:lnTo>
                  <a:pt x="72330" y="218229"/>
                </a:lnTo>
                <a:lnTo>
                  <a:pt x="118109" y="227075"/>
                </a:lnTo>
                <a:lnTo>
                  <a:pt x="163770" y="218229"/>
                </a:lnTo>
                <a:lnTo>
                  <a:pt x="201072" y="194024"/>
                </a:lnTo>
                <a:lnTo>
                  <a:pt x="226230" y="157960"/>
                </a:lnTo>
                <a:lnTo>
                  <a:pt x="235457" y="113538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4" name="object 114"/>
          <p:cNvSpPr/>
          <p:nvPr/>
        </p:nvSpPr>
        <p:spPr>
          <a:xfrm>
            <a:off x="5354002" y="2288540"/>
            <a:ext cx="191999" cy="221633"/>
          </a:xfrm>
          <a:custGeom>
            <a:avLst/>
            <a:gdLst/>
            <a:ahLst/>
            <a:cxnLst/>
            <a:rect l="l" t="t" r="r" b="b"/>
            <a:pathLst>
              <a:path w="197485" h="227964">
                <a:moveTo>
                  <a:pt x="197358" y="0"/>
                </a:moveTo>
                <a:lnTo>
                  <a:pt x="0" y="227837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5" name="object 115"/>
          <p:cNvSpPr/>
          <p:nvPr/>
        </p:nvSpPr>
        <p:spPr>
          <a:xfrm>
            <a:off x="5699230" y="2288540"/>
            <a:ext cx="190765" cy="221633"/>
          </a:xfrm>
          <a:custGeom>
            <a:avLst/>
            <a:gdLst/>
            <a:ahLst/>
            <a:cxnLst/>
            <a:rect l="l" t="t" r="r" b="b"/>
            <a:pathLst>
              <a:path w="196214" h="227964">
                <a:moveTo>
                  <a:pt x="0" y="0"/>
                </a:moveTo>
                <a:lnTo>
                  <a:pt x="195834" y="22783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6" name="object 116"/>
          <p:cNvSpPr/>
          <p:nvPr/>
        </p:nvSpPr>
        <p:spPr>
          <a:xfrm>
            <a:off x="5049519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20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7" name="object 117"/>
          <p:cNvSpPr/>
          <p:nvPr/>
        </p:nvSpPr>
        <p:spPr>
          <a:xfrm>
            <a:off x="5201391" y="2510048"/>
            <a:ext cx="230893" cy="222250"/>
          </a:xfrm>
          <a:custGeom>
            <a:avLst/>
            <a:gdLst/>
            <a:ahLst/>
            <a:cxnLst/>
            <a:rect l="l" t="t" r="r" b="b"/>
            <a:pathLst>
              <a:path w="237489" h="228600">
                <a:moveTo>
                  <a:pt x="118872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841"/>
                </a:lnTo>
                <a:lnTo>
                  <a:pt x="34861" y="195167"/>
                </a:lnTo>
                <a:lnTo>
                  <a:pt x="72651" y="219634"/>
                </a:lnTo>
                <a:lnTo>
                  <a:pt x="118872" y="228600"/>
                </a:lnTo>
                <a:lnTo>
                  <a:pt x="164651" y="219634"/>
                </a:lnTo>
                <a:lnTo>
                  <a:pt x="202215" y="195167"/>
                </a:lnTo>
                <a:lnTo>
                  <a:pt x="227635" y="158841"/>
                </a:lnTo>
                <a:lnTo>
                  <a:pt x="236982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8" name="object 118"/>
          <p:cNvSpPr/>
          <p:nvPr/>
        </p:nvSpPr>
        <p:spPr>
          <a:xfrm>
            <a:off x="5354002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211" y="218872"/>
                </a:lnTo>
                <a:lnTo>
                  <a:pt x="201739" y="194405"/>
                </a:lnTo>
                <a:lnTo>
                  <a:pt x="226980" y="158079"/>
                </a:lnTo>
                <a:lnTo>
                  <a:pt x="236220" y="113537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1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9" name="object 119"/>
          <p:cNvSpPr/>
          <p:nvPr/>
        </p:nvSpPr>
        <p:spPr>
          <a:xfrm>
            <a:off x="5163609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0" name="object 120"/>
          <p:cNvSpPr/>
          <p:nvPr/>
        </p:nvSpPr>
        <p:spPr>
          <a:xfrm>
            <a:off x="5392525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3583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1" name="object 121"/>
          <p:cNvSpPr/>
          <p:nvPr/>
        </p:nvSpPr>
        <p:spPr>
          <a:xfrm>
            <a:off x="5813319" y="2510048"/>
            <a:ext cx="229658" cy="222250"/>
          </a:xfrm>
          <a:custGeom>
            <a:avLst/>
            <a:gdLst/>
            <a:ahLst/>
            <a:cxnLst/>
            <a:rect l="l" t="t" r="r" b="b"/>
            <a:pathLst>
              <a:path w="236220" h="228600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841"/>
                </a:lnTo>
                <a:lnTo>
                  <a:pt x="34480" y="195167"/>
                </a:lnTo>
                <a:lnTo>
                  <a:pt x="72009" y="219634"/>
                </a:lnTo>
                <a:lnTo>
                  <a:pt x="118110" y="228600"/>
                </a:lnTo>
                <a:lnTo>
                  <a:pt x="163889" y="219634"/>
                </a:lnTo>
                <a:lnTo>
                  <a:pt x="201453" y="195167"/>
                </a:lnTo>
                <a:lnTo>
                  <a:pt x="226873" y="158841"/>
                </a:lnTo>
                <a:lnTo>
                  <a:pt x="236220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2" name="object 122"/>
          <p:cNvSpPr/>
          <p:nvPr/>
        </p:nvSpPr>
        <p:spPr>
          <a:xfrm>
            <a:off x="5660707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8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3" name="object 123"/>
          <p:cNvSpPr/>
          <p:nvPr/>
        </p:nvSpPr>
        <p:spPr>
          <a:xfrm>
            <a:off x="5965930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19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4" name="object 124"/>
          <p:cNvSpPr/>
          <p:nvPr/>
        </p:nvSpPr>
        <p:spPr>
          <a:xfrm>
            <a:off x="5774796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5377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5" name="object 125"/>
          <p:cNvSpPr/>
          <p:nvPr/>
        </p:nvSpPr>
        <p:spPr>
          <a:xfrm>
            <a:off x="6004454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6" name="object 126"/>
          <p:cNvSpPr/>
          <p:nvPr/>
        </p:nvSpPr>
        <p:spPr>
          <a:xfrm>
            <a:off x="3650826" y="1463993"/>
            <a:ext cx="228424" cy="222250"/>
          </a:xfrm>
          <a:custGeom>
            <a:avLst/>
            <a:gdLst/>
            <a:ahLst/>
            <a:cxnLst/>
            <a:rect l="l" t="t" r="r" b="b"/>
            <a:pathLst>
              <a:path w="234950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008" y="219634"/>
                </a:lnTo>
                <a:lnTo>
                  <a:pt x="200310" y="195167"/>
                </a:lnTo>
                <a:lnTo>
                  <a:pt x="225468" y="158841"/>
                </a:lnTo>
                <a:lnTo>
                  <a:pt x="234696" y="114300"/>
                </a:lnTo>
                <a:lnTo>
                  <a:pt x="225468" y="69758"/>
                </a:lnTo>
                <a:lnTo>
                  <a:pt x="200310" y="33432"/>
                </a:lnTo>
                <a:lnTo>
                  <a:pt x="163008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7" name="object 127"/>
          <p:cNvSpPr/>
          <p:nvPr/>
        </p:nvSpPr>
        <p:spPr>
          <a:xfrm>
            <a:off x="2641812" y="1595861"/>
            <a:ext cx="1009385" cy="219781"/>
          </a:xfrm>
          <a:custGeom>
            <a:avLst/>
            <a:gdLst/>
            <a:ahLst/>
            <a:cxnLst/>
            <a:rect l="l" t="t" r="r" b="b"/>
            <a:pathLst>
              <a:path w="1038225" h="226059">
                <a:moveTo>
                  <a:pt x="0" y="225551"/>
                </a:moveTo>
                <a:lnTo>
                  <a:pt x="1037844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8" name="object 128"/>
          <p:cNvSpPr txBox="1"/>
          <p:nvPr/>
        </p:nvSpPr>
        <p:spPr>
          <a:xfrm>
            <a:off x="1302014" y="1296564"/>
            <a:ext cx="4951853" cy="2532168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458">
              <a:latin typeface="Times New Roman"/>
              <a:cs typeface="Times New Roman"/>
            </a:endParaRPr>
          </a:p>
          <a:p>
            <a:pPr marL="1402612" marR="412388" indent="-732174">
              <a:lnSpc>
                <a:spcPts val="1264"/>
              </a:lnSpc>
              <a:spcBef>
                <a:spcPts val="5"/>
              </a:spcBef>
            </a:pPr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32.4: </a:t>
            </a:r>
            <a:r>
              <a:rPr sz="1069" spc="10" dirty="0">
                <a:latin typeface="Times New Roman"/>
                <a:cs typeface="Times New Roman"/>
              </a:rPr>
              <a:t>Marking the </a:t>
            </a:r>
            <a:r>
              <a:rPr sz="1069" spc="5" dirty="0">
                <a:latin typeface="Times New Roman"/>
                <a:cs typeface="Times New Roman"/>
              </a:rPr>
              <a:t>first left </a:t>
            </a:r>
            <a:r>
              <a:rPr sz="1069" spc="10" dirty="0">
                <a:latin typeface="Times New Roman"/>
                <a:cs typeface="Times New Roman"/>
              </a:rPr>
              <a:t>edge and the </a:t>
            </a:r>
            <a:r>
              <a:rPr sz="1069" spc="5" dirty="0">
                <a:latin typeface="Times New Roman"/>
                <a:cs typeface="Times New Roman"/>
              </a:rPr>
              <a:t>subsequent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right  </a:t>
            </a:r>
            <a:r>
              <a:rPr sz="1069" spc="10" dirty="0">
                <a:latin typeface="Times New Roman"/>
                <a:cs typeface="Times New Roman"/>
              </a:rPr>
              <a:t>edges for height 3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0" name="object 13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83292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75800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3926661"/>
            <a:ext cx="4853076" cy="375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The marked </a:t>
            </a:r>
            <a:r>
              <a:rPr sz="1069" spc="5" dirty="0">
                <a:latin typeface="Times New Roman"/>
                <a:cs typeface="Times New Roman"/>
              </a:rPr>
              <a:t>links are </a:t>
            </a:r>
            <a:r>
              <a:rPr sz="1069" spc="10" dirty="0">
                <a:latin typeface="Times New Roman"/>
                <a:cs typeface="Times New Roman"/>
              </a:rPr>
              <a:t>the ones through which the data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move up and down </a:t>
            </a:r>
            <a:r>
              <a:rPr sz="1069" spc="5" dirty="0">
                <a:latin typeface="Times New Roman"/>
                <a:cs typeface="Times New Roman"/>
              </a:rPr>
              <a:t>in the  </a:t>
            </a:r>
            <a:r>
              <a:rPr sz="1069" spc="10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move the data in any </a:t>
            </a:r>
            <a:r>
              <a:rPr sz="1069" spc="5" dirty="0">
                <a:latin typeface="Times New Roman"/>
                <a:cs typeface="Times New Roman"/>
              </a:rPr>
              <a:t>node at </a:t>
            </a:r>
            <a:r>
              <a:rPr sz="1069" spc="10" dirty="0">
                <a:latin typeface="Times New Roman"/>
                <a:cs typeface="Times New Roman"/>
              </a:rPr>
              <a:t>a height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height following  </a:t>
            </a:r>
            <a:r>
              <a:rPr sz="1069" spc="10" dirty="0">
                <a:latin typeface="Times New Roman"/>
                <a:cs typeface="Times New Roman"/>
              </a:rPr>
              <a:t>the marked links. However,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0" dirty="0">
                <a:latin typeface="Times New Roman"/>
                <a:cs typeface="Times New Roman"/>
              </a:rPr>
              <a:t>movement of </a:t>
            </a:r>
            <a:r>
              <a:rPr sz="1069" spc="5" dirty="0">
                <a:latin typeface="Times New Roman"/>
                <a:cs typeface="Times New Roman"/>
              </a:rPr>
              <a:t>the data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to </a:t>
            </a:r>
            <a:r>
              <a:rPr sz="1069" spc="5" dirty="0">
                <a:latin typeface="Times New Roman"/>
                <a:cs typeface="Times New Roman"/>
              </a:rPr>
              <a:t>right side  of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have </a:t>
            </a:r>
            <a:r>
              <a:rPr sz="1069" spc="5" dirty="0">
                <a:latin typeface="Times New Roman"/>
                <a:cs typeface="Times New Roman"/>
              </a:rPr>
              <a:t>opposite </a:t>
            </a:r>
            <a:r>
              <a:rPr sz="1069" spc="10" dirty="0">
                <a:latin typeface="Times New Roman"/>
                <a:cs typeface="Times New Roman"/>
              </a:rPr>
              <a:t>of the above </a:t>
            </a:r>
            <a:r>
              <a:rPr sz="1069" spc="5" dirty="0">
                <a:latin typeface="Times New Roman"/>
                <a:cs typeface="Times New Roman"/>
              </a:rPr>
              <a:t>figure.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opposite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 can  </a:t>
            </a:r>
            <a:r>
              <a:rPr sz="1069" spc="10" dirty="0">
                <a:latin typeface="Times New Roman"/>
                <a:cs typeface="Times New Roman"/>
              </a:rPr>
              <a:t>be drawn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symmetry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steps. </a:t>
            </a:r>
            <a:r>
              <a:rPr sz="1069" spc="10" dirty="0">
                <a:latin typeface="Times New Roman"/>
                <a:cs typeface="Times New Roman"/>
              </a:rPr>
              <a:t>That means we </a:t>
            </a:r>
            <a:r>
              <a:rPr sz="1069" spc="5" dirty="0">
                <a:latin typeface="Times New Roman"/>
                <a:cs typeface="Times New Roman"/>
              </a:rPr>
              <a:t>first mark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edge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then the subsequent </a:t>
            </a:r>
            <a:r>
              <a:rPr sz="1069" spc="5" dirty="0">
                <a:latin typeface="Times New Roman"/>
                <a:cs typeface="Times New Roman"/>
              </a:rPr>
              <a:t>left edges. This will </a:t>
            </a:r>
            <a:r>
              <a:rPr sz="1069" spc="10" dirty="0">
                <a:latin typeface="Times New Roman"/>
                <a:cs typeface="Times New Roman"/>
              </a:rPr>
              <a:t>give us the </a:t>
            </a:r>
            <a:r>
              <a:rPr sz="1069" spc="5" dirty="0">
                <a:latin typeface="Times New Roman"/>
                <a:cs typeface="Times New Roman"/>
              </a:rPr>
              <a:t>figure of </a:t>
            </a:r>
            <a:r>
              <a:rPr sz="1069" spc="10" dirty="0">
                <a:latin typeface="Times New Roman"/>
                <a:cs typeface="Times New Roman"/>
              </a:rPr>
              <a:t>marked </a:t>
            </a:r>
            <a:r>
              <a:rPr sz="1069" spc="5" dirty="0">
                <a:latin typeface="Times New Roman"/>
                <a:cs typeface="Times New Roman"/>
              </a:rPr>
              <a:t>links in 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move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subtree of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sort out different aspects of the tree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N</a:t>
            </a:r>
            <a:r>
              <a:rPr sz="1069" i="1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nodes,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N</a:t>
            </a:r>
            <a:r>
              <a:rPr sz="1069" i="1" spc="126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–</a:t>
            </a:r>
            <a:r>
              <a:rPr sz="1069" i="1" spc="12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1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that means </a:t>
            </a:r>
            <a:r>
              <a:rPr sz="1069" spc="10" dirty="0">
                <a:latin typeface="Times New Roman"/>
                <a:cs typeface="Times New Roman"/>
              </a:rPr>
              <a:t>n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31,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edges is </a:t>
            </a:r>
            <a:r>
              <a:rPr sz="1069" spc="10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-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30.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4. Height is represented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letter </a:t>
            </a:r>
            <a:r>
              <a:rPr sz="1069" spc="15" dirty="0">
                <a:latin typeface="Times New Roman"/>
                <a:cs typeface="Times New Roman"/>
              </a:rPr>
              <a:t>H.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4. </a:t>
            </a:r>
            <a:r>
              <a:rPr sz="1069" spc="15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dotted edges 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(that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were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marked)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the tree.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 these values in the </a:t>
            </a:r>
            <a:r>
              <a:rPr sz="1069" spc="10" dirty="0">
                <a:latin typeface="Times New Roman"/>
                <a:cs typeface="Times New Roman"/>
              </a:rPr>
              <a:t>formula </a:t>
            </a:r>
            <a:r>
              <a:rPr sz="1069" spc="5" dirty="0">
                <a:latin typeface="Times New Roman"/>
                <a:cs typeface="Times New Roman"/>
              </a:rPr>
              <a:t>for 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heights of the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formula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i.e.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25"/>
              </a:lnSpc>
            </a:pPr>
            <a:r>
              <a:rPr sz="1069" spc="15" dirty="0">
                <a:latin typeface="Times New Roman"/>
                <a:cs typeface="Times New Roman"/>
              </a:rPr>
              <a:t>S =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– </a:t>
            </a:r>
            <a:r>
              <a:rPr sz="1069" spc="19" dirty="0">
                <a:latin typeface="Times New Roman"/>
                <a:cs typeface="Times New Roman"/>
              </a:rPr>
              <a:t>H </a:t>
            </a:r>
            <a:r>
              <a:rPr sz="1069" spc="10" dirty="0">
                <a:latin typeface="Times New Roman"/>
                <a:cs typeface="Times New Roman"/>
              </a:rPr>
              <a:t>–</a:t>
            </a:r>
            <a:r>
              <a:rPr sz="1069" spc="-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putting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in this formula,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get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66796"/>
            <a:r>
              <a:rPr sz="1069" spc="15" dirty="0">
                <a:latin typeface="Times New Roman"/>
                <a:cs typeface="Times New Roman"/>
              </a:rPr>
              <a:t>S = </a:t>
            </a:r>
            <a:r>
              <a:rPr sz="1069" spc="10" dirty="0">
                <a:latin typeface="Times New Roman"/>
                <a:cs typeface="Times New Roman"/>
              </a:rPr>
              <a:t>31 – 4 – 1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26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count the darkened edges (marled links) in the above tree,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also 26 that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equal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10" dirty="0">
                <a:latin typeface="Times New Roman"/>
                <a:cs typeface="Times New Roman"/>
              </a:rPr>
              <a:t>of heights. Thus with the help of these figures, the theorem </a:t>
            </a:r>
            <a:r>
              <a:rPr sz="1069" spc="5" dirty="0">
                <a:latin typeface="Times New Roman"/>
                <a:cs typeface="Times New Roman"/>
              </a:rPr>
              <a:t>earlier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proved mathematically,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established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non-mathematical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0113" y="1595861"/>
            <a:ext cx="1053218" cy="219781"/>
          </a:xfrm>
          <a:custGeom>
            <a:avLst/>
            <a:gdLst/>
            <a:ahLst/>
            <a:cxnLst/>
            <a:rect l="l" t="t" r="r" b="b"/>
            <a:pathLst>
              <a:path w="1083310" h="226059">
                <a:moveTo>
                  <a:pt x="1082802" y="22555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630699" y="1919606"/>
            <a:ext cx="535252" cy="221014"/>
          </a:xfrm>
          <a:custGeom>
            <a:avLst/>
            <a:gdLst/>
            <a:ahLst/>
            <a:cxnLst/>
            <a:rect l="l" t="t" r="r" b="b"/>
            <a:pathLst>
              <a:path w="550545" h="227330">
                <a:moveTo>
                  <a:pt x="0" y="0"/>
                </a:moveTo>
                <a:lnTo>
                  <a:pt x="550163" y="2270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942466" y="1919606"/>
            <a:ext cx="497592" cy="221014"/>
          </a:xfrm>
          <a:custGeom>
            <a:avLst/>
            <a:gdLst/>
            <a:ahLst/>
            <a:cxnLst/>
            <a:rect l="l" t="t" r="r" b="b"/>
            <a:pathLst>
              <a:path w="511810" h="227330">
                <a:moveTo>
                  <a:pt x="511302" y="0"/>
                </a:moveTo>
                <a:lnTo>
                  <a:pt x="0" y="2270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439564" y="1771438"/>
            <a:ext cx="228424" cy="222250"/>
          </a:xfrm>
          <a:custGeom>
            <a:avLst/>
            <a:gdLst/>
            <a:ahLst/>
            <a:cxnLst/>
            <a:rect l="l" t="t" r="r" b="b"/>
            <a:pathLst>
              <a:path w="234950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329" y="219634"/>
                </a:lnTo>
                <a:lnTo>
                  <a:pt x="200596" y="195167"/>
                </a:lnTo>
                <a:lnTo>
                  <a:pt x="225575" y="158841"/>
                </a:lnTo>
                <a:lnTo>
                  <a:pt x="234695" y="114300"/>
                </a:lnTo>
                <a:lnTo>
                  <a:pt x="225575" y="69758"/>
                </a:lnTo>
                <a:lnTo>
                  <a:pt x="200596" y="33432"/>
                </a:lnTo>
                <a:lnTo>
                  <a:pt x="163329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828377" y="2104073"/>
            <a:ext cx="229658" cy="221014"/>
          </a:xfrm>
          <a:custGeom>
            <a:avLst/>
            <a:gdLst/>
            <a:ahLst/>
            <a:cxnLst/>
            <a:rect l="l" t="t" r="r" b="b"/>
            <a:pathLst>
              <a:path w="236219" h="227330">
                <a:moveTo>
                  <a:pt x="118109" y="0"/>
                </a:moveTo>
                <a:lnTo>
                  <a:pt x="72008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8"/>
                </a:lnTo>
                <a:lnTo>
                  <a:pt x="9239" y="157960"/>
                </a:lnTo>
                <a:lnTo>
                  <a:pt x="34480" y="194024"/>
                </a:lnTo>
                <a:lnTo>
                  <a:pt x="72008" y="218229"/>
                </a:lnTo>
                <a:lnTo>
                  <a:pt x="118109" y="227075"/>
                </a:lnTo>
                <a:lnTo>
                  <a:pt x="163889" y="218229"/>
                </a:lnTo>
                <a:lnTo>
                  <a:pt x="201453" y="194024"/>
                </a:lnTo>
                <a:lnTo>
                  <a:pt x="226873" y="157960"/>
                </a:lnTo>
                <a:lnTo>
                  <a:pt x="236219" y="113538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675024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196595" y="0"/>
                </a:moveTo>
                <a:lnTo>
                  <a:pt x="0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019511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5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69059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211" y="218872"/>
                </a:lnTo>
                <a:lnTo>
                  <a:pt x="201739" y="194405"/>
                </a:lnTo>
                <a:lnTo>
                  <a:pt x="226980" y="158079"/>
                </a:lnTo>
                <a:lnTo>
                  <a:pt x="236219" y="113537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1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22413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448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8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675024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19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483889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40" h="265430">
                <a:moveTo>
                  <a:pt x="78485" y="0"/>
                </a:moveTo>
                <a:lnTo>
                  <a:pt x="0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712807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132859" y="2510048"/>
            <a:ext cx="230893" cy="222250"/>
          </a:xfrm>
          <a:custGeom>
            <a:avLst/>
            <a:gdLst/>
            <a:ahLst/>
            <a:cxnLst/>
            <a:rect l="l" t="t" r="r" b="b"/>
            <a:pathLst>
              <a:path w="237489" h="228600">
                <a:moveTo>
                  <a:pt x="118871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841"/>
                </a:lnTo>
                <a:lnTo>
                  <a:pt x="34861" y="195167"/>
                </a:lnTo>
                <a:lnTo>
                  <a:pt x="72651" y="219634"/>
                </a:lnTo>
                <a:lnTo>
                  <a:pt x="118871" y="228600"/>
                </a:lnTo>
                <a:lnTo>
                  <a:pt x="164651" y="219634"/>
                </a:lnTo>
                <a:lnTo>
                  <a:pt x="202215" y="195167"/>
                </a:lnTo>
                <a:lnTo>
                  <a:pt x="227635" y="158841"/>
                </a:lnTo>
                <a:lnTo>
                  <a:pt x="236981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980989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19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19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286212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7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2095076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7" y="0"/>
                </a:moveTo>
                <a:lnTo>
                  <a:pt x="0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324735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050011" y="2104073"/>
            <a:ext cx="229658" cy="221014"/>
          </a:xfrm>
          <a:custGeom>
            <a:avLst/>
            <a:gdLst/>
            <a:ahLst/>
            <a:cxnLst/>
            <a:rect l="l" t="t" r="r" b="b"/>
            <a:pathLst>
              <a:path w="236220" h="227330">
                <a:moveTo>
                  <a:pt x="118109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8"/>
                </a:lnTo>
                <a:lnTo>
                  <a:pt x="9346" y="157960"/>
                </a:lnTo>
                <a:lnTo>
                  <a:pt x="34766" y="194024"/>
                </a:lnTo>
                <a:lnTo>
                  <a:pt x="72330" y="218229"/>
                </a:lnTo>
                <a:lnTo>
                  <a:pt x="118109" y="227075"/>
                </a:lnTo>
                <a:lnTo>
                  <a:pt x="164210" y="218229"/>
                </a:lnTo>
                <a:lnTo>
                  <a:pt x="201739" y="194024"/>
                </a:lnTo>
                <a:lnTo>
                  <a:pt x="226980" y="157960"/>
                </a:lnTo>
                <a:lnTo>
                  <a:pt x="236219" y="113538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897399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196595" y="0"/>
                </a:moveTo>
                <a:lnTo>
                  <a:pt x="0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242627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6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592917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7348" y="0"/>
                </a:moveTo>
                <a:lnTo>
                  <a:pt x="71687" y="8953"/>
                </a:lnTo>
                <a:lnTo>
                  <a:pt x="34385" y="33337"/>
                </a:lnTo>
                <a:lnTo>
                  <a:pt x="9227" y="69437"/>
                </a:lnTo>
                <a:lnTo>
                  <a:pt x="0" y="113537"/>
                </a:lnTo>
                <a:lnTo>
                  <a:pt x="9227" y="158079"/>
                </a:lnTo>
                <a:lnTo>
                  <a:pt x="34385" y="194405"/>
                </a:lnTo>
                <a:lnTo>
                  <a:pt x="71687" y="218872"/>
                </a:lnTo>
                <a:lnTo>
                  <a:pt x="117348" y="227837"/>
                </a:lnTo>
                <a:lnTo>
                  <a:pt x="163449" y="218872"/>
                </a:lnTo>
                <a:lnTo>
                  <a:pt x="200977" y="194405"/>
                </a:lnTo>
                <a:lnTo>
                  <a:pt x="226218" y="158079"/>
                </a:lnTo>
                <a:lnTo>
                  <a:pt x="235457" y="113537"/>
                </a:lnTo>
                <a:lnTo>
                  <a:pt x="226218" y="69437"/>
                </a:lnTo>
                <a:lnTo>
                  <a:pt x="200977" y="33337"/>
                </a:lnTo>
                <a:lnTo>
                  <a:pt x="163449" y="8953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745529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448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7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897399" y="2953808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330" y="218872"/>
                </a:lnTo>
                <a:lnTo>
                  <a:pt x="202120" y="194405"/>
                </a:lnTo>
                <a:lnTo>
                  <a:pt x="227623" y="158079"/>
                </a:lnTo>
                <a:lnTo>
                  <a:pt x="236981" y="113537"/>
                </a:lnTo>
                <a:lnTo>
                  <a:pt x="227623" y="69437"/>
                </a:lnTo>
                <a:lnTo>
                  <a:pt x="202120" y="33337"/>
                </a:lnTo>
                <a:lnTo>
                  <a:pt x="16433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707005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78485" y="0"/>
                </a:moveTo>
                <a:lnTo>
                  <a:pt x="0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935922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356715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449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7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8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203363" y="2953808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872" y="0"/>
                </a:moveTo>
                <a:lnTo>
                  <a:pt x="72651" y="8953"/>
                </a:lnTo>
                <a:lnTo>
                  <a:pt x="34861" y="33337"/>
                </a:lnTo>
                <a:lnTo>
                  <a:pt x="9358" y="69437"/>
                </a:lnTo>
                <a:lnTo>
                  <a:pt x="0" y="113537"/>
                </a:lnTo>
                <a:lnTo>
                  <a:pt x="9358" y="158079"/>
                </a:lnTo>
                <a:lnTo>
                  <a:pt x="34861" y="194405"/>
                </a:lnTo>
                <a:lnTo>
                  <a:pt x="72651" y="218872"/>
                </a:lnTo>
                <a:lnTo>
                  <a:pt x="118872" y="227837"/>
                </a:lnTo>
                <a:lnTo>
                  <a:pt x="164651" y="218872"/>
                </a:lnTo>
                <a:lnTo>
                  <a:pt x="202215" y="194405"/>
                </a:lnTo>
                <a:lnTo>
                  <a:pt x="227635" y="158079"/>
                </a:lnTo>
                <a:lnTo>
                  <a:pt x="236982" y="113537"/>
                </a:lnTo>
                <a:lnTo>
                  <a:pt x="227635" y="69437"/>
                </a:lnTo>
                <a:lnTo>
                  <a:pt x="202215" y="33337"/>
                </a:lnTo>
                <a:lnTo>
                  <a:pt x="164651" y="8953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3509328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09" y="0"/>
                </a:moveTo>
                <a:lnTo>
                  <a:pt x="72008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09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7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318191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78486" y="0"/>
                </a:moveTo>
                <a:lnTo>
                  <a:pt x="0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547850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0" y="0"/>
                </a:moveTo>
                <a:lnTo>
                  <a:pt x="78486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5088042" y="1919606"/>
            <a:ext cx="534635" cy="221014"/>
          </a:xfrm>
          <a:custGeom>
            <a:avLst/>
            <a:gdLst/>
            <a:ahLst/>
            <a:cxnLst/>
            <a:rect l="l" t="t" r="r" b="b"/>
            <a:pathLst>
              <a:path w="549910" h="227330">
                <a:moveTo>
                  <a:pt x="0" y="0"/>
                </a:moveTo>
                <a:lnTo>
                  <a:pt x="549401" y="227075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4399809" y="1919606"/>
            <a:ext cx="497592" cy="221014"/>
          </a:xfrm>
          <a:custGeom>
            <a:avLst/>
            <a:gdLst/>
            <a:ahLst/>
            <a:cxnLst/>
            <a:rect l="l" t="t" r="r" b="b"/>
            <a:pathLst>
              <a:path w="511810" h="227330">
                <a:moveTo>
                  <a:pt x="511302" y="0"/>
                </a:moveTo>
                <a:lnTo>
                  <a:pt x="0" y="2270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4896909" y="177143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7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7" y="228600"/>
                </a:lnTo>
                <a:lnTo>
                  <a:pt x="163127" y="219634"/>
                </a:lnTo>
                <a:lnTo>
                  <a:pt x="200691" y="195167"/>
                </a:lnTo>
                <a:lnTo>
                  <a:pt x="226111" y="158841"/>
                </a:lnTo>
                <a:lnTo>
                  <a:pt x="235457" y="114300"/>
                </a:lnTo>
                <a:lnTo>
                  <a:pt x="226111" y="69758"/>
                </a:lnTo>
                <a:lnTo>
                  <a:pt x="200691" y="33432"/>
                </a:lnTo>
                <a:lnTo>
                  <a:pt x="163127" y="8965"/>
                </a:lnTo>
                <a:lnTo>
                  <a:pt x="11734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4284980" y="2104073"/>
            <a:ext cx="230893" cy="221014"/>
          </a:xfrm>
          <a:custGeom>
            <a:avLst/>
            <a:gdLst/>
            <a:ahLst/>
            <a:cxnLst/>
            <a:rect l="l" t="t" r="r" b="b"/>
            <a:pathLst>
              <a:path w="237489" h="227330">
                <a:moveTo>
                  <a:pt x="118109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8"/>
                </a:lnTo>
                <a:lnTo>
                  <a:pt x="9346" y="157960"/>
                </a:lnTo>
                <a:lnTo>
                  <a:pt x="34766" y="194024"/>
                </a:lnTo>
                <a:lnTo>
                  <a:pt x="72330" y="218229"/>
                </a:lnTo>
                <a:lnTo>
                  <a:pt x="118109" y="227075"/>
                </a:lnTo>
                <a:lnTo>
                  <a:pt x="164330" y="218229"/>
                </a:lnTo>
                <a:lnTo>
                  <a:pt x="202120" y="194024"/>
                </a:lnTo>
                <a:lnTo>
                  <a:pt x="227623" y="157960"/>
                </a:lnTo>
                <a:lnTo>
                  <a:pt x="236981" y="113538"/>
                </a:lnTo>
                <a:lnTo>
                  <a:pt x="227623" y="69437"/>
                </a:lnTo>
                <a:lnTo>
                  <a:pt x="202120" y="33337"/>
                </a:lnTo>
                <a:lnTo>
                  <a:pt x="16433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130886" y="2288540"/>
            <a:ext cx="191999" cy="221633"/>
          </a:xfrm>
          <a:custGeom>
            <a:avLst/>
            <a:gdLst/>
            <a:ahLst/>
            <a:cxnLst/>
            <a:rect l="l" t="t" r="r" b="b"/>
            <a:pathLst>
              <a:path w="197485" h="227964">
                <a:moveTo>
                  <a:pt x="197358" y="0"/>
                </a:moveTo>
                <a:lnTo>
                  <a:pt x="0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4476114" y="2288540"/>
            <a:ext cx="191382" cy="221633"/>
          </a:xfrm>
          <a:custGeom>
            <a:avLst/>
            <a:gdLst/>
            <a:ahLst/>
            <a:cxnLst/>
            <a:rect l="l" t="t" r="r" b="b"/>
            <a:pathLst>
              <a:path w="196850" h="227964">
                <a:moveTo>
                  <a:pt x="0" y="0"/>
                </a:moveTo>
                <a:lnTo>
                  <a:pt x="196596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3826404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8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3979016" y="2510048"/>
            <a:ext cx="229658" cy="222250"/>
          </a:xfrm>
          <a:custGeom>
            <a:avLst/>
            <a:gdLst/>
            <a:ahLst/>
            <a:cxnLst/>
            <a:rect l="l" t="t" r="r" b="b"/>
            <a:pathLst>
              <a:path w="236220" h="228600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841"/>
                </a:lnTo>
                <a:lnTo>
                  <a:pt x="34480" y="195167"/>
                </a:lnTo>
                <a:lnTo>
                  <a:pt x="72009" y="219634"/>
                </a:lnTo>
                <a:lnTo>
                  <a:pt x="118110" y="228600"/>
                </a:lnTo>
                <a:lnTo>
                  <a:pt x="163889" y="219634"/>
                </a:lnTo>
                <a:lnTo>
                  <a:pt x="201453" y="195167"/>
                </a:lnTo>
                <a:lnTo>
                  <a:pt x="226873" y="158841"/>
                </a:lnTo>
                <a:lnTo>
                  <a:pt x="236220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130886" y="2953808"/>
            <a:ext cx="230893" cy="221633"/>
          </a:xfrm>
          <a:custGeom>
            <a:avLst/>
            <a:gdLst/>
            <a:ahLst/>
            <a:cxnLst/>
            <a:rect l="l" t="t" r="r" b="b"/>
            <a:pathLst>
              <a:path w="237489" h="227964">
                <a:moveTo>
                  <a:pt x="118872" y="0"/>
                </a:moveTo>
                <a:lnTo>
                  <a:pt x="72651" y="8953"/>
                </a:lnTo>
                <a:lnTo>
                  <a:pt x="34861" y="33337"/>
                </a:lnTo>
                <a:lnTo>
                  <a:pt x="9358" y="69437"/>
                </a:lnTo>
                <a:lnTo>
                  <a:pt x="0" y="113537"/>
                </a:lnTo>
                <a:lnTo>
                  <a:pt x="9358" y="158079"/>
                </a:lnTo>
                <a:lnTo>
                  <a:pt x="34861" y="194405"/>
                </a:lnTo>
                <a:lnTo>
                  <a:pt x="72651" y="218872"/>
                </a:lnTo>
                <a:lnTo>
                  <a:pt x="118872" y="227837"/>
                </a:lnTo>
                <a:lnTo>
                  <a:pt x="164651" y="218872"/>
                </a:lnTo>
                <a:lnTo>
                  <a:pt x="202215" y="194405"/>
                </a:lnTo>
                <a:lnTo>
                  <a:pt x="227635" y="158079"/>
                </a:lnTo>
                <a:lnTo>
                  <a:pt x="236982" y="113537"/>
                </a:lnTo>
                <a:lnTo>
                  <a:pt x="227635" y="69437"/>
                </a:lnTo>
                <a:lnTo>
                  <a:pt x="202215" y="33337"/>
                </a:lnTo>
                <a:lnTo>
                  <a:pt x="164651" y="8953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3940493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4170150" y="2695998"/>
            <a:ext cx="76553" cy="258057"/>
          </a:xfrm>
          <a:custGeom>
            <a:avLst/>
            <a:gdLst/>
            <a:ahLst/>
            <a:cxnLst/>
            <a:rect l="l" t="t" r="r" b="b"/>
            <a:pathLst>
              <a:path w="78739" h="265430">
                <a:moveTo>
                  <a:pt x="0" y="0"/>
                </a:moveTo>
                <a:lnTo>
                  <a:pt x="78486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590945" y="2510048"/>
            <a:ext cx="229041" cy="222250"/>
          </a:xfrm>
          <a:custGeom>
            <a:avLst/>
            <a:gdLst/>
            <a:ahLst/>
            <a:cxnLst/>
            <a:rect l="l" t="t" r="r" b="b"/>
            <a:pathLst>
              <a:path w="235585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449" y="219634"/>
                </a:lnTo>
                <a:lnTo>
                  <a:pt x="200977" y="195167"/>
                </a:lnTo>
                <a:lnTo>
                  <a:pt x="226218" y="158841"/>
                </a:lnTo>
                <a:lnTo>
                  <a:pt x="235458" y="114300"/>
                </a:lnTo>
                <a:lnTo>
                  <a:pt x="226218" y="69758"/>
                </a:lnTo>
                <a:lnTo>
                  <a:pt x="200977" y="33432"/>
                </a:lnTo>
                <a:lnTo>
                  <a:pt x="163449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4437591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211" y="218872"/>
                </a:lnTo>
                <a:lnTo>
                  <a:pt x="201739" y="194405"/>
                </a:lnTo>
                <a:lnTo>
                  <a:pt x="226980" y="158079"/>
                </a:lnTo>
                <a:lnTo>
                  <a:pt x="236220" y="113537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1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4743555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7348" y="0"/>
                </a:moveTo>
                <a:lnTo>
                  <a:pt x="71687" y="8953"/>
                </a:lnTo>
                <a:lnTo>
                  <a:pt x="34385" y="33337"/>
                </a:lnTo>
                <a:lnTo>
                  <a:pt x="9227" y="69437"/>
                </a:lnTo>
                <a:lnTo>
                  <a:pt x="0" y="113537"/>
                </a:lnTo>
                <a:lnTo>
                  <a:pt x="9227" y="158079"/>
                </a:lnTo>
                <a:lnTo>
                  <a:pt x="34385" y="194405"/>
                </a:lnTo>
                <a:lnTo>
                  <a:pt x="71687" y="218872"/>
                </a:lnTo>
                <a:lnTo>
                  <a:pt x="117348" y="227837"/>
                </a:lnTo>
                <a:lnTo>
                  <a:pt x="163127" y="218872"/>
                </a:lnTo>
                <a:lnTo>
                  <a:pt x="200691" y="194405"/>
                </a:lnTo>
                <a:lnTo>
                  <a:pt x="226111" y="158079"/>
                </a:lnTo>
                <a:lnTo>
                  <a:pt x="235458" y="113537"/>
                </a:lnTo>
                <a:lnTo>
                  <a:pt x="226111" y="69437"/>
                </a:lnTo>
                <a:lnTo>
                  <a:pt x="200691" y="33337"/>
                </a:lnTo>
                <a:lnTo>
                  <a:pt x="163127" y="8953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551681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4781338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5507355" y="2104073"/>
            <a:ext cx="229041" cy="221014"/>
          </a:xfrm>
          <a:custGeom>
            <a:avLst/>
            <a:gdLst/>
            <a:ahLst/>
            <a:cxnLst/>
            <a:rect l="l" t="t" r="r" b="b"/>
            <a:pathLst>
              <a:path w="235585" h="227330">
                <a:moveTo>
                  <a:pt x="118109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8"/>
                </a:lnTo>
                <a:lnTo>
                  <a:pt x="9346" y="157960"/>
                </a:lnTo>
                <a:lnTo>
                  <a:pt x="34766" y="194024"/>
                </a:lnTo>
                <a:lnTo>
                  <a:pt x="72330" y="218229"/>
                </a:lnTo>
                <a:lnTo>
                  <a:pt x="118109" y="227075"/>
                </a:lnTo>
                <a:lnTo>
                  <a:pt x="163770" y="218229"/>
                </a:lnTo>
                <a:lnTo>
                  <a:pt x="201072" y="194024"/>
                </a:lnTo>
                <a:lnTo>
                  <a:pt x="226230" y="157960"/>
                </a:lnTo>
                <a:lnTo>
                  <a:pt x="235457" y="113538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0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5354002" y="2288540"/>
            <a:ext cx="191999" cy="221633"/>
          </a:xfrm>
          <a:custGeom>
            <a:avLst/>
            <a:gdLst/>
            <a:ahLst/>
            <a:cxnLst/>
            <a:rect l="l" t="t" r="r" b="b"/>
            <a:pathLst>
              <a:path w="197485" h="227964">
                <a:moveTo>
                  <a:pt x="197358" y="0"/>
                </a:moveTo>
                <a:lnTo>
                  <a:pt x="0" y="227837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5699230" y="2288540"/>
            <a:ext cx="190765" cy="221633"/>
          </a:xfrm>
          <a:custGeom>
            <a:avLst/>
            <a:gdLst/>
            <a:ahLst/>
            <a:cxnLst/>
            <a:rect l="l" t="t" r="r" b="b"/>
            <a:pathLst>
              <a:path w="196214" h="227964">
                <a:moveTo>
                  <a:pt x="0" y="0"/>
                </a:moveTo>
                <a:lnTo>
                  <a:pt x="195834" y="227837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5049519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20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5201391" y="2510048"/>
            <a:ext cx="230893" cy="222250"/>
          </a:xfrm>
          <a:custGeom>
            <a:avLst/>
            <a:gdLst/>
            <a:ahLst/>
            <a:cxnLst/>
            <a:rect l="l" t="t" r="r" b="b"/>
            <a:pathLst>
              <a:path w="237489" h="228600">
                <a:moveTo>
                  <a:pt x="118872" y="0"/>
                </a:moveTo>
                <a:lnTo>
                  <a:pt x="72651" y="8965"/>
                </a:lnTo>
                <a:lnTo>
                  <a:pt x="34861" y="33432"/>
                </a:lnTo>
                <a:lnTo>
                  <a:pt x="9358" y="69758"/>
                </a:lnTo>
                <a:lnTo>
                  <a:pt x="0" y="114300"/>
                </a:lnTo>
                <a:lnTo>
                  <a:pt x="9358" y="158841"/>
                </a:lnTo>
                <a:lnTo>
                  <a:pt x="34861" y="195167"/>
                </a:lnTo>
                <a:lnTo>
                  <a:pt x="72651" y="219634"/>
                </a:lnTo>
                <a:lnTo>
                  <a:pt x="118872" y="228600"/>
                </a:lnTo>
                <a:lnTo>
                  <a:pt x="164651" y="219634"/>
                </a:lnTo>
                <a:lnTo>
                  <a:pt x="202215" y="195167"/>
                </a:lnTo>
                <a:lnTo>
                  <a:pt x="227635" y="158841"/>
                </a:lnTo>
                <a:lnTo>
                  <a:pt x="236982" y="114300"/>
                </a:lnTo>
                <a:lnTo>
                  <a:pt x="227635" y="69758"/>
                </a:lnTo>
                <a:lnTo>
                  <a:pt x="202215" y="33432"/>
                </a:lnTo>
                <a:lnTo>
                  <a:pt x="164651" y="8965"/>
                </a:lnTo>
                <a:lnTo>
                  <a:pt x="11887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5354002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4211" y="218872"/>
                </a:lnTo>
                <a:lnTo>
                  <a:pt x="201739" y="194405"/>
                </a:lnTo>
                <a:lnTo>
                  <a:pt x="226980" y="158079"/>
                </a:lnTo>
                <a:lnTo>
                  <a:pt x="236220" y="113537"/>
                </a:lnTo>
                <a:lnTo>
                  <a:pt x="226980" y="69437"/>
                </a:lnTo>
                <a:lnTo>
                  <a:pt x="201739" y="33337"/>
                </a:lnTo>
                <a:lnTo>
                  <a:pt x="164211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163609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5392525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5813319" y="2510048"/>
            <a:ext cx="229658" cy="222250"/>
          </a:xfrm>
          <a:custGeom>
            <a:avLst/>
            <a:gdLst/>
            <a:ahLst/>
            <a:cxnLst/>
            <a:rect l="l" t="t" r="r" b="b"/>
            <a:pathLst>
              <a:path w="236220" h="228600">
                <a:moveTo>
                  <a:pt x="118110" y="0"/>
                </a:moveTo>
                <a:lnTo>
                  <a:pt x="72009" y="8965"/>
                </a:lnTo>
                <a:lnTo>
                  <a:pt x="34480" y="33432"/>
                </a:lnTo>
                <a:lnTo>
                  <a:pt x="9239" y="69758"/>
                </a:lnTo>
                <a:lnTo>
                  <a:pt x="0" y="114300"/>
                </a:lnTo>
                <a:lnTo>
                  <a:pt x="9239" y="158841"/>
                </a:lnTo>
                <a:lnTo>
                  <a:pt x="34480" y="195167"/>
                </a:lnTo>
                <a:lnTo>
                  <a:pt x="72009" y="219634"/>
                </a:lnTo>
                <a:lnTo>
                  <a:pt x="118110" y="228600"/>
                </a:lnTo>
                <a:lnTo>
                  <a:pt x="163889" y="219634"/>
                </a:lnTo>
                <a:lnTo>
                  <a:pt x="201453" y="195167"/>
                </a:lnTo>
                <a:lnTo>
                  <a:pt x="226873" y="158841"/>
                </a:lnTo>
                <a:lnTo>
                  <a:pt x="236220" y="114300"/>
                </a:lnTo>
                <a:lnTo>
                  <a:pt x="226873" y="69758"/>
                </a:lnTo>
                <a:lnTo>
                  <a:pt x="201453" y="33432"/>
                </a:lnTo>
                <a:lnTo>
                  <a:pt x="163889" y="8965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5660707" y="2953808"/>
            <a:ext cx="229041" cy="221633"/>
          </a:xfrm>
          <a:custGeom>
            <a:avLst/>
            <a:gdLst/>
            <a:ahLst/>
            <a:cxnLst/>
            <a:rect l="l" t="t" r="r" b="b"/>
            <a:pathLst>
              <a:path w="235585" h="227964">
                <a:moveTo>
                  <a:pt x="118110" y="0"/>
                </a:moveTo>
                <a:lnTo>
                  <a:pt x="72330" y="8953"/>
                </a:lnTo>
                <a:lnTo>
                  <a:pt x="34766" y="33337"/>
                </a:lnTo>
                <a:lnTo>
                  <a:pt x="9346" y="69437"/>
                </a:lnTo>
                <a:lnTo>
                  <a:pt x="0" y="113537"/>
                </a:lnTo>
                <a:lnTo>
                  <a:pt x="9346" y="158079"/>
                </a:lnTo>
                <a:lnTo>
                  <a:pt x="34766" y="194405"/>
                </a:lnTo>
                <a:lnTo>
                  <a:pt x="72330" y="218872"/>
                </a:lnTo>
                <a:lnTo>
                  <a:pt x="118110" y="227837"/>
                </a:lnTo>
                <a:lnTo>
                  <a:pt x="163770" y="218872"/>
                </a:lnTo>
                <a:lnTo>
                  <a:pt x="201072" y="194405"/>
                </a:lnTo>
                <a:lnTo>
                  <a:pt x="226230" y="158079"/>
                </a:lnTo>
                <a:lnTo>
                  <a:pt x="235458" y="113537"/>
                </a:lnTo>
                <a:lnTo>
                  <a:pt x="226230" y="69437"/>
                </a:lnTo>
                <a:lnTo>
                  <a:pt x="201072" y="33337"/>
                </a:lnTo>
                <a:lnTo>
                  <a:pt x="163770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5965930" y="2953808"/>
            <a:ext cx="229658" cy="221633"/>
          </a:xfrm>
          <a:custGeom>
            <a:avLst/>
            <a:gdLst/>
            <a:ahLst/>
            <a:cxnLst/>
            <a:rect l="l" t="t" r="r" b="b"/>
            <a:pathLst>
              <a:path w="236220" h="227964">
                <a:moveTo>
                  <a:pt x="118110" y="0"/>
                </a:moveTo>
                <a:lnTo>
                  <a:pt x="72009" y="8953"/>
                </a:lnTo>
                <a:lnTo>
                  <a:pt x="34480" y="33337"/>
                </a:lnTo>
                <a:lnTo>
                  <a:pt x="9239" y="69437"/>
                </a:lnTo>
                <a:lnTo>
                  <a:pt x="0" y="113537"/>
                </a:lnTo>
                <a:lnTo>
                  <a:pt x="9239" y="158079"/>
                </a:lnTo>
                <a:lnTo>
                  <a:pt x="34480" y="194405"/>
                </a:lnTo>
                <a:lnTo>
                  <a:pt x="72009" y="218872"/>
                </a:lnTo>
                <a:lnTo>
                  <a:pt x="118110" y="227837"/>
                </a:lnTo>
                <a:lnTo>
                  <a:pt x="163889" y="218872"/>
                </a:lnTo>
                <a:lnTo>
                  <a:pt x="201453" y="194405"/>
                </a:lnTo>
                <a:lnTo>
                  <a:pt x="226873" y="158079"/>
                </a:lnTo>
                <a:lnTo>
                  <a:pt x="236219" y="113537"/>
                </a:lnTo>
                <a:lnTo>
                  <a:pt x="226873" y="69437"/>
                </a:lnTo>
                <a:lnTo>
                  <a:pt x="201453" y="33337"/>
                </a:lnTo>
                <a:lnTo>
                  <a:pt x="163889" y="8953"/>
                </a:lnTo>
                <a:lnTo>
                  <a:pt x="11811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5774796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79248" y="0"/>
                </a:moveTo>
                <a:lnTo>
                  <a:pt x="0" y="265175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6004454" y="2695998"/>
            <a:ext cx="77170" cy="258057"/>
          </a:xfrm>
          <a:custGeom>
            <a:avLst/>
            <a:gdLst/>
            <a:ahLst/>
            <a:cxnLst/>
            <a:rect l="l" t="t" r="r" b="b"/>
            <a:pathLst>
              <a:path w="79375" h="265430">
                <a:moveTo>
                  <a:pt x="0" y="0"/>
                </a:moveTo>
                <a:lnTo>
                  <a:pt x="79248" y="265175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3650826" y="1463993"/>
            <a:ext cx="228424" cy="222250"/>
          </a:xfrm>
          <a:custGeom>
            <a:avLst/>
            <a:gdLst/>
            <a:ahLst/>
            <a:cxnLst/>
            <a:rect l="l" t="t" r="r" b="b"/>
            <a:pathLst>
              <a:path w="234950" h="228600">
                <a:moveTo>
                  <a:pt x="117348" y="0"/>
                </a:moveTo>
                <a:lnTo>
                  <a:pt x="71687" y="8965"/>
                </a:lnTo>
                <a:lnTo>
                  <a:pt x="34385" y="33432"/>
                </a:lnTo>
                <a:lnTo>
                  <a:pt x="9227" y="69758"/>
                </a:lnTo>
                <a:lnTo>
                  <a:pt x="0" y="114300"/>
                </a:lnTo>
                <a:lnTo>
                  <a:pt x="9227" y="158841"/>
                </a:lnTo>
                <a:lnTo>
                  <a:pt x="34385" y="195167"/>
                </a:lnTo>
                <a:lnTo>
                  <a:pt x="71687" y="219634"/>
                </a:lnTo>
                <a:lnTo>
                  <a:pt x="117348" y="228600"/>
                </a:lnTo>
                <a:lnTo>
                  <a:pt x="163008" y="219634"/>
                </a:lnTo>
                <a:lnTo>
                  <a:pt x="200310" y="195167"/>
                </a:lnTo>
                <a:lnTo>
                  <a:pt x="225468" y="158841"/>
                </a:lnTo>
                <a:lnTo>
                  <a:pt x="234696" y="114300"/>
                </a:lnTo>
                <a:lnTo>
                  <a:pt x="225468" y="69758"/>
                </a:lnTo>
                <a:lnTo>
                  <a:pt x="200310" y="33432"/>
                </a:lnTo>
                <a:lnTo>
                  <a:pt x="163008" y="8965"/>
                </a:lnTo>
                <a:lnTo>
                  <a:pt x="11734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641812" y="1595861"/>
            <a:ext cx="1009385" cy="219781"/>
          </a:xfrm>
          <a:custGeom>
            <a:avLst/>
            <a:gdLst/>
            <a:ahLst/>
            <a:cxnLst/>
            <a:rect l="l" t="t" r="r" b="b"/>
            <a:pathLst>
              <a:path w="1038225" h="226059">
                <a:moveTo>
                  <a:pt x="0" y="225551"/>
                </a:moveTo>
                <a:lnTo>
                  <a:pt x="1037844" y="0"/>
                </a:lnTo>
              </a:path>
            </a:pathLst>
          </a:custGeom>
          <a:ln w="23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 txBox="1"/>
          <p:nvPr/>
        </p:nvSpPr>
        <p:spPr>
          <a:xfrm>
            <a:off x="1302014" y="1296565"/>
            <a:ext cx="4951853" cy="235590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410">
              <a:latin typeface="Times New Roman"/>
              <a:cs typeface="Times New Roman"/>
            </a:endParaRPr>
          </a:p>
          <a:p>
            <a:pPr marL="670439"/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32.6: </a:t>
            </a:r>
            <a:r>
              <a:rPr sz="1069" spc="10" dirty="0">
                <a:latin typeface="Times New Roman"/>
                <a:cs typeface="Times New Roman"/>
              </a:rPr>
              <a:t>Marked and unmarked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edges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19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60580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3092362"/>
          </a:xfrm>
          <a:custGeom>
            <a:avLst/>
            <a:gdLst/>
            <a:ahLst/>
            <a:cxnLst/>
            <a:rect l="l" t="t" r="r" b="b"/>
            <a:pathLst>
              <a:path h="3180715">
                <a:moveTo>
                  <a:pt x="0" y="0"/>
                </a:moveTo>
                <a:lnTo>
                  <a:pt x="0" y="3180587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4383246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3092362"/>
          </a:xfrm>
          <a:custGeom>
            <a:avLst/>
            <a:gdLst/>
            <a:ahLst/>
            <a:cxnLst/>
            <a:rect l="l" t="t" r="r" b="b"/>
            <a:pathLst>
              <a:path h="3180715">
                <a:moveTo>
                  <a:pt x="0" y="0"/>
                </a:moveTo>
                <a:lnTo>
                  <a:pt x="0" y="318058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358939" y="2598950"/>
            <a:ext cx="231510" cy="429066"/>
          </a:xfrm>
          <a:custGeom>
            <a:avLst/>
            <a:gdLst/>
            <a:ahLst/>
            <a:cxnLst/>
            <a:rect l="l" t="t" r="r" b="b"/>
            <a:pathLst>
              <a:path w="238125" h="441325">
                <a:moveTo>
                  <a:pt x="0" y="0"/>
                </a:moveTo>
                <a:lnTo>
                  <a:pt x="237743" y="441198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076930" y="2069252"/>
            <a:ext cx="519818" cy="337079"/>
          </a:xfrm>
          <a:custGeom>
            <a:avLst/>
            <a:gdLst/>
            <a:ahLst/>
            <a:cxnLst/>
            <a:rect l="l" t="t" r="r" b="b"/>
            <a:pathLst>
              <a:path w="534670" h="346710">
                <a:moveTo>
                  <a:pt x="0" y="0"/>
                </a:moveTo>
                <a:lnTo>
                  <a:pt x="534162" y="34671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4585016" y="2074438"/>
            <a:ext cx="361774" cy="332140"/>
          </a:xfrm>
          <a:custGeom>
            <a:avLst/>
            <a:gdLst/>
            <a:ahLst/>
            <a:cxnLst/>
            <a:rect l="l" t="t" r="r" b="b"/>
            <a:pathLst>
              <a:path w="372110" h="341630">
                <a:moveTo>
                  <a:pt x="371856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285471" y="2074438"/>
            <a:ext cx="380912" cy="283986"/>
          </a:xfrm>
          <a:custGeom>
            <a:avLst/>
            <a:gdLst/>
            <a:ahLst/>
            <a:cxnLst/>
            <a:rect l="l" t="t" r="r" b="b"/>
            <a:pathLst>
              <a:path w="391794" h="292100">
                <a:moveTo>
                  <a:pt x="391668" y="0"/>
                </a:moveTo>
                <a:lnTo>
                  <a:pt x="0" y="2918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860358" y="2074438"/>
            <a:ext cx="388320" cy="283986"/>
          </a:xfrm>
          <a:custGeom>
            <a:avLst/>
            <a:gdLst/>
            <a:ahLst/>
            <a:cxnLst/>
            <a:rect l="l" t="t" r="r" b="b"/>
            <a:pathLst>
              <a:path w="399414" h="292100">
                <a:moveTo>
                  <a:pt x="0" y="0"/>
                </a:moveTo>
                <a:lnTo>
                  <a:pt x="399288" y="2918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952346" y="1561042"/>
            <a:ext cx="980987" cy="316089"/>
          </a:xfrm>
          <a:custGeom>
            <a:avLst/>
            <a:gdLst/>
            <a:ahLst/>
            <a:cxnLst/>
            <a:rect l="l" t="t" r="r" b="b"/>
            <a:pathLst>
              <a:path w="1009014" h="325119">
                <a:moveTo>
                  <a:pt x="0" y="0"/>
                </a:moveTo>
                <a:lnTo>
                  <a:pt x="1008888" y="3246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047788" y="2587836"/>
            <a:ext cx="193851" cy="385233"/>
          </a:xfrm>
          <a:custGeom>
            <a:avLst/>
            <a:gdLst/>
            <a:ahLst/>
            <a:cxnLst/>
            <a:rect l="l" t="t" r="r" b="b"/>
            <a:pathLst>
              <a:path w="199389" h="396239">
                <a:moveTo>
                  <a:pt x="198881" y="0"/>
                </a:moveTo>
                <a:lnTo>
                  <a:pt x="0" y="3962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983951" y="2587836"/>
            <a:ext cx="193851" cy="385233"/>
          </a:xfrm>
          <a:custGeom>
            <a:avLst/>
            <a:gdLst/>
            <a:ahLst/>
            <a:cxnLst/>
            <a:rect l="l" t="t" r="r" b="b"/>
            <a:pathLst>
              <a:path w="199389" h="396239">
                <a:moveTo>
                  <a:pt x="198881" y="0"/>
                </a:moveTo>
                <a:lnTo>
                  <a:pt x="0" y="3962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293619" y="2587836"/>
            <a:ext cx="232128" cy="428449"/>
          </a:xfrm>
          <a:custGeom>
            <a:avLst/>
            <a:gdLst/>
            <a:ahLst/>
            <a:cxnLst/>
            <a:rect l="l" t="t" r="r" b="b"/>
            <a:pathLst>
              <a:path w="238760" h="440689">
                <a:moveTo>
                  <a:pt x="0" y="0"/>
                </a:moveTo>
                <a:lnTo>
                  <a:pt x="238506" y="44043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720465" y="1347681"/>
            <a:ext cx="271639" cy="300038"/>
          </a:xfrm>
          <a:custGeom>
            <a:avLst/>
            <a:gdLst/>
            <a:ahLst/>
            <a:cxnLst/>
            <a:rect l="l" t="t" r="r" b="b"/>
            <a:pathLst>
              <a:path w="279400" h="308609">
                <a:moveTo>
                  <a:pt x="139446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5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6" y="308609"/>
                </a:lnTo>
                <a:lnTo>
                  <a:pt x="183501" y="300721"/>
                </a:lnTo>
                <a:lnTo>
                  <a:pt x="221778" y="278788"/>
                </a:lnTo>
                <a:lnTo>
                  <a:pt x="251972" y="245406"/>
                </a:lnTo>
                <a:lnTo>
                  <a:pt x="271777" y="203173"/>
                </a:lnTo>
                <a:lnTo>
                  <a:pt x="278891" y="154685"/>
                </a:lnTo>
                <a:lnTo>
                  <a:pt x="271777" y="105826"/>
                </a:lnTo>
                <a:lnTo>
                  <a:pt x="251972" y="63367"/>
                </a:lnTo>
                <a:lnTo>
                  <a:pt x="221778" y="29870"/>
                </a:lnTo>
                <a:lnTo>
                  <a:pt x="183501" y="7894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394624" y="2310023"/>
            <a:ext cx="269787" cy="300038"/>
          </a:xfrm>
          <a:custGeom>
            <a:avLst/>
            <a:gdLst/>
            <a:ahLst/>
            <a:cxnLst/>
            <a:rect l="l" t="t" r="r" b="b"/>
            <a:pathLst>
              <a:path w="277495" h="308610">
                <a:moveTo>
                  <a:pt x="138683" y="0"/>
                </a:moveTo>
                <a:lnTo>
                  <a:pt x="95000" y="7894"/>
                </a:lnTo>
                <a:lnTo>
                  <a:pt x="56948" y="29870"/>
                </a:lnTo>
                <a:lnTo>
                  <a:pt x="26871" y="63367"/>
                </a:lnTo>
                <a:lnTo>
                  <a:pt x="7107" y="105826"/>
                </a:lnTo>
                <a:lnTo>
                  <a:pt x="0" y="154686"/>
                </a:lnTo>
                <a:lnTo>
                  <a:pt x="7107" y="203466"/>
                </a:lnTo>
                <a:lnTo>
                  <a:pt x="26871" y="245735"/>
                </a:lnTo>
                <a:lnTo>
                  <a:pt x="56948" y="279007"/>
                </a:lnTo>
                <a:lnTo>
                  <a:pt x="95000" y="300794"/>
                </a:lnTo>
                <a:lnTo>
                  <a:pt x="138683" y="308610"/>
                </a:lnTo>
                <a:lnTo>
                  <a:pt x="182660" y="300794"/>
                </a:lnTo>
                <a:lnTo>
                  <a:pt x="220748" y="279007"/>
                </a:lnTo>
                <a:lnTo>
                  <a:pt x="250716" y="245735"/>
                </a:lnTo>
                <a:lnTo>
                  <a:pt x="270333" y="203466"/>
                </a:lnTo>
                <a:lnTo>
                  <a:pt x="277367" y="154686"/>
                </a:lnTo>
                <a:lnTo>
                  <a:pt x="270333" y="105826"/>
                </a:lnTo>
                <a:lnTo>
                  <a:pt x="250716" y="63367"/>
                </a:lnTo>
                <a:lnTo>
                  <a:pt x="220748" y="29870"/>
                </a:lnTo>
                <a:lnTo>
                  <a:pt x="182660" y="7894"/>
                </a:lnTo>
                <a:lnTo>
                  <a:pt x="1386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180397" y="2347806"/>
            <a:ext cx="269787" cy="299420"/>
          </a:xfrm>
          <a:custGeom>
            <a:avLst/>
            <a:gdLst/>
            <a:ahLst/>
            <a:cxnLst/>
            <a:rect l="l" t="t" r="r" b="b"/>
            <a:pathLst>
              <a:path w="277495" h="307975">
                <a:moveTo>
                  <a:pt x="138684" y="0"/>
                </a:moveTo>
                <a:lnTo>
                  <a:pt x="94707" y="7815"/>
                </a:lnTo>
                <a:lnTo>
                  <a:pt x="56619" y="29602"/>
                </a:lnTo>
                <a:lnTo>
                  <a:pt x="26651" y="62874"/>
                </a:lnTo>
                <a:lnTo>
                  <a:pt x="7034" y="105143"/>
                </a:lnTo>
                <a:lnTo>
                  <a:pt x="0" y="153924"/>
                </a:lnTo>
                <a:lnTo>
                  <a:pt x="7034" y="202704"/>
                </a:lnTo>
                <a:lnTo>
                  <a:pt x="26651" y="244973"/>
                </a:lnTo>
                <a:lnTo>
                  <a:pt x="56619" y="278245"/>
                </a:lnTo>
                <a:lnTo>
                  <a:pt x="94707" y="300032"/>
                </a:lnTo>
                <a:lnTo>
                  <a:pt x="138684" y="307848"/>
                </a:lnTo>
                <a:lnTo>
                  <a:pt x="182367" y="300032"/>
                </a:lnTo>
                <a:lnTo>
                  <a:pt x="220419" y="278245"/>
                </a:lnTo>
                <a:lnTo>
                  <a:pt x="250496" y="244973"/>
                </a:lnTo>
                <a:lnTo>
                  <a:pt x="270260" y="202704"/>
                </a:lnTo>
                <a:lnTo>
                  <a:pt x="277368" y="153924"/>
                </a:lnTo>
                <a:lnTo>
                  <a:pt x="270260" y="105143"/>
                </a:lnTo>
                <a:lnTo>
                  <a:pt x="250496" y="62874"/>
                </a:lnTo>
                <a:lnTo>
                  <a:pt x="220419" y="29602"/>
                </a:lnTo>
                <a:lnTo>
                  <a:pt x="182367" y="7815"/>
                </a:lnTo>
                <a:lnTo>
                  <a:pt x="1386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863320" y="1561042"/>
            <a:ext cx="857515" cy="316089"/>
          </a:xfrm>
          <a:custGeom>
            <a:avLst/>
            <a:gdLst/>
            <a:ahLst/>
            <a:cxnLst/>
            <a:rect l="l" t="t" r="r" b="b"/>
            <a:pathLst>
              <a:path w="882014" h="325119">
                <a:moveTo>
                  <a:pt x="881633" y="0"/>
                </a:moveTo>
                <a:lnTo>
                  <a:pt x="0" y="3246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467840" y="2973069"/>
            <a:ext cx="270404" cy="300038"/>
          </a:xfrm>
          <a:custGeom>
            <a:avLst/>
            <a:gdLst/>
            <a:ahLst/>
            <a:cxnLst/>
            <a:rect l="l" t="t" r="r" b="b"/>
            <a:pathLst>
              <a:path w="278129" h="308610">
                <a:moveTo>
                  <a:pt x="139445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5" y="308609"/>
                </a:lnTo>
                <a:lnTo>
                  <a:pt x="183422" y="300721"/>
                </a:lnTo>
                <a:lnTo>
                  <a:pt x="221510" y="278788"/>
                </a:lnTo>
                <a:lnTo>
                  <a:pt x="251478" y="245406"/>
                </a:lnTo>
                <a:lnTo>
                  <a:pt x="271095" y="203173"/>
                </a:lnTo>
                <a:lnTo>
                  <a:pt x="278129" y="154686"/>
                </a:lnTo>
                <a:lnTo>
                  <a:pt x="271095" y="105826"/>
                </a:lnTo>
                <a:lnTo>
                  <a:pt x="251478" y="63367"/>
                </a:lnTo>
                <a:lnTo>
                  <a:pt x="221510" y="29870"/>
                </a:lnTo>
                <a:lnTo>
                  <a:pt x="183422" y="7894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409930" y="2973069"/>
            <a:ext cx="269787" cy="300038"/>
          </a:xfrm>
          <a:custGeom>
            <a:avLst/>
            <a:gdLst/>
            <a:ahLst/>
            <a:cxnLst/>
            <a:rect l="l" t="t" r="r" b="b"/>
            <a:pathLst>
              <a:path w="277494" h="308610">
                <a:moveTo>
                  <a:pt x="138683" y="0"/>
                </a:moveTo>
                <a:lnTo>
                  <a:pt x="94707" y="7894"/>
                </a:lnTo>
                <a:lnTo>
                  <a:pt x="56619" y="29870"/>
                </a:lnTo>
                <a:lnTo>
                  <a:pt x="26651" y="63367"/>
                </a:lnTo>
                <a:lnTo>
                  <a:pt x="7034" y="105826"/>
                </a:lnTo>
                <a:lnTo>
                  <a:pt x="0" y="154686"/>
                </a:lnTo>
                <a:lnTo>
                  <a:pt x="7034" y="203173"/>
                </a:lnTo>
                <a:lnTo>
                  <a:pt x="26651" y="245406"/>
                </a:lnTo>
                <a:lnTo>
                  <a:pt x="56619" y="278788"/>
                </a:lnTo>
                <a:lnTo>
                  <a:pt x="94707" y="300721"/>
                </a:lnTo>
                <a:lnTo>
                  <a:pt x="138683" y="308609"/>
                </a:lnTo>
                <a:lnTo>
                  <a:pt x="182660" y="300721"/>
                </a:lnTo>
                <a:lnTo>
                  <a:pt x="220748" y="278788"/>
                </a:lnTo>
                <a:lnTo>
                  <a:pt x="250716" y="245406"/>
                </a:lnTo>
                <a:lnTo>
                  <a:pt x="270333" y="203173"/>
                </a:lnTo>
                <a:lnTo>
                  <a:pt x="277368" y="154686"/>
                </a:lnTo>
                <a:lnTo>
                  <a:pt x="270333" y="105826"/>
                </a:lnTo>
                <a:lnTo>
                  <a:pt x="250716" y="63367"/>
                </a:lnTo>
                <a:lnTo>
                  <a:pt x="220748" y="29870"/>
                </a:lnTo>
                <a:lnTo>
                  <a:pt x="182660" y="7894"/>
                </a:lnTo>
                <a:lnTo>
                  <a:pt x="1386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100263" y="2331509"/>
            <a:ext cx="269787" cy="299420"/>
          </a:xfrm>
          <a:custGeom>
            <a:avLst/>
            <a:gdLst/>
            <a:ahLst/>
            <a:cxnLst/>
            <a:rect l="l" t="t" r="r" b="b"/>
            <a:pathLst>
              <a:path w="277494" h="307975">
                <a:moveTo>
                  <a:pt x="138684" y="0"/>
                </a:moveTo>
                <a:lnTo>
                  <a:pt x="94707" y="7888"/>
                </a:lnTo>
                <a:lnTo>
                  <a:pt x="56619" y="29821"/>
                </a:lnTo>
                <a:lnTo>
                  <a:pt x="26651" y="63203"/>
                </a:lnTo>
                <a:lnTo>
                  <a:pt x="7034" y="105436"/>
                </a:lnTo>
                <a:lnTo>
                  <a:pt x="0" y="153924"/>
                </a:lnTo>
                <a:lnTo>
                  <a:pt x="7034" y="202704"/>
                </a:lnTo>
                <a:lnTo>
                  <a:pt x="26651" y="244973"/>
                </a:lnTo>
                <a:lnTo>
                  <a:pt x="56619" y="278245"/>
                </a:lnTo>
                <a:lnTo>
                  <a:pt x="94707" y="300032"/>
                </a:lnTo>
                <a:lnTo>
                  <a:pt x="138684" y="307848"/>
                </a:lnTo>
                <a:lnTo>
                  <a:pt x="182367" y="300032"/>
                </a:lnTo>
                <a:lnTo>
                  <a:pt x="220419" y="278245"/>
                </a:lnTo>
                <a:lnTo>
                  <a:pt x="250496" y="244973"/>
                </a:lnTo>
                <a:lnTo>
                  <a:pt x="270260" y="202704"/>
                </a:lnTo>
                <a:lnTo>
                  <a:pt x="277368" y="153924"/>
                </a:lnTo>
                <a:lnTo>
                  <a:pt x="270260" y="105436"/>
                </a:lnTo>
                <a:lnTo>
                  <a:pt x="250496" y="63203"/>
                </a:lnTo>
                <a:lnTo>
                  <a:pt x="220419" y="29821"/>
                </a:lnTo>
                <a:lnTo>
                  <a:pt x="182367" y="7888"/>
                </a:lnTo>
                <a:lnTo>
                  <a:pt x="1386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789853" y="2973069"/>
            <a:ext cx="271639" cy="300038"/>
          </a:xfrm>
          <a:custGeom>
            <a:avLst/>
            <a:gdLst/>
            <a:ahLst/>
            <a:cxnLst/>
            <a:rect l="l" t="t" r="r" b="b"/>
            <a:pathLst>
              <a:path w="279400" h="308610">
                <a:moveTo>
                  <a:pt x="139445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5" y="308609"/>
                </a:lnTo>
                <a:lnTo>
                  <a:pt x="183501" y="300721"/>
                </a:lnTo>
                <a:lnTo>
                  <a:pt x="221778" y="278788"/>
                </a:lnTo>
                <a:lnTo>
                  <a:pt x="251972" y="245406"/>
                </a:lnTo>
                <a:lnTo>
                  <a:pt x="271777" y="203173"/>
                </a:lnTo>
                <a:lnTo>
                  <a:pt x="278891" y="154686"/>
                </a:lnTo>
                <a:lnTo>
                  <a:pt x="271777" y="105826"/>
                </a:lnTo>
                <a:lnTo>
                  <a:pt x="251972" y="63367"/>
                </a:lnTo>
                <a:lnTo>
                  <a:pt x="221778" y="29870"/>
                </a:lnTo>
                <a:lnTo>
                  <a:pt x="183501" y="7894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854430" y="2973069"/>
            <a:ext cx="270404" cy="300038"/>
          </a:xfrm>
          <a:custGeom>
            <a:avLst/>
            <a:gdLst/>
            <a:ahLst/>
            <a:cxnLst/>
            <a:rect l="l" t="t" r="r" b="b"/>
            <a:pathLst>
              <a:path w="278130" h="308610">
                <a:moveTo>
                  <a:pt x="139445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5" y="308609"/>
                </a:lnTo>
                <a:lnTo>
                  <a:pt x="183422" y="300721"/>
                </a:lnTo>
                <a:lnTo>
                  <a:pt x="221510" y="278788"/>
                </a:lnTo>
                <a:lnTo>
                  <a:pt x="251478" y="245406"/>
                </a:lnTo>
                <a:lnTo>
                  <a:pt x="271095" y="203173"/>
                </a:lnTo>
                <a:lnTo>
                  <a:pt x="278130" y="154686"/>
                </a:lnTo>
                <a:lnTo>
                  <a:pt x="271095" y="105826"/>
                </a:lnTo>
                <a:lnTo>
                  <a:pt x="251478" y="63367"/>
                </a:lnTo>
                <a:lnTo>
                  <a:pt x="221510" y="29870"/>
                </a:lnTo>
                <a:lnTo>
                  <a:pt x="183422" y="7894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489575" y="2331509"/>
            <a:ext cx="271639" cy="299420"/>
          </a:xfrm>
          <a:custGeom>
            <a:avLst/>
            <a:gdLst/>
            <a:ahLst/>
            <a:cxnLst/>
            <a:rect l="l" t="t" r="r" b="b"/>
            <a:pathLst>
              <a:path w="279400" h="307975">
                <a:moveTo>
                  <a:pt x="139445" y="0"/>
                </a:moveTo>
                <a:lnTo>
                  <a:pt x="95390" y="7888"/>
                </a:lnTo>
                <a:lnTo>
                  <a:pt x="57113" y="29821"/>
                </a:lnTo>
                <a:lnTo>
                  <a:pt x="26919" y="63203"/>
                </a:lnTo>
                <a:lnTo>
                  <a:pt x="7114" y="105436"/>
                </a:lnTo>
                <a:lnTo>
                  <a:pt x="0" y="153924"/>
                </a:lnTo>
                <a:lnTo>
                  <a:pt x="7114" y="202704"/>
                </a:lnTo>
                <a:lnTo>
                  <a:pt x="26919" y="244973"/>
                </a:lnTo>
                <a:lnTo>
                  <a:pt x="57113" y="278245"/>
                </a:lnTo>
                <a:lnTo>
                  <a:pt x="95390" y="300032"/>
                </a:lnTo>
                <a:lnTo>
                  <a:pt x="139445" y="307848"/>
                </a:lnTo>
                <a:lnTo>
                  <a:pt x="183501" y="300032"/>
                </a:lnTo>
                <a:lnTo>
                  <a:pt x="221778" y="278245"/>
                </a:lnTo>
                <a:lnTo>
                  <a:pt x="251972" y="244973"/>
                </a:lnTo>
                <a:lnTo>
                  <a:pt x="271777" y="202704"/>
                </a:lnTo>
                <a:lnTo>
                  <a:pt x="278891" y="153924"/>
                </a:lnTo>
                <a:lnTo>
                  <a:pt x="271777" y="105436"/>
                </a:lnTo>
                <a:lnTo>
                  <a:pt x="251972" y="63203"/>
                </a:lnTo>
                <a:lnTo>
                  <a:pt x="221778" y="29821"/>
                </a:lnTo>
                <a:lnTo>
                  <a:pt x="183501" y="7888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106438" y="2973069"/>
            <a:ext cx="270404" cy="300038"/>
          </a:xfrm>
          <a:custGeom>
            <a:avLst/>
            <a:gdLst/>
            <a:ahLst/>
            <a:cxnLst/>
            <a:rect l="l" t="t" r="r" b="b"/>
            <a:pathLst>
              <a:path w="278129" h="308610">
                <a:moveTo>
                  <a:pt x="138684" y="0"/>
                </a:moveTo>
                <a:lnTo>
                  <a:pt x="94707" y="7894"/>
                </a:lnTo>
                <a:lnTo>
                  <a:pt x="56619" y="29870"/>
                </a:lnTo>
                <a:lnTo>
                  <a:pt x="26651" y="63367"/>
                </a:lnTo>
                <a:lnTo>
                  <a:pt x="7034" y="105826"/>
                </a:lnTo>
                <a:lnTo>
                  <a:pt x="0" y="154686"/>
                </a:lnTo>
                <a:lnTo>
                  <a:pt x="7034" y="203173"/>
                </a:lnTo>
                <a:lnTo>
                  <a:pt x="26651" y="245406"/>
                </a:lnTo>
                <a:lnTo>
                  <a:pt x="56619" y="278788"/>
                </a:lnTo>
                <a:lnTo>
                  <a:pt x="94707" y="300721"/>
                </a:lnTo>
                <a:lnTo>
                  <a:pt x="138684" y="308609"/>
                </a:lnTo>
                <a:lnTo>
                  <a:pt x="182739" y="300721"/>
                </a:lnTo>
                <a:lnTo>
                  <a:pt x="221016" y="278788"/>
                </a:lnTo>
                <a:lnTo>
                  <a:pt x="251210" y="245406"/>
                </a:lnTo>
                <a:lnTo>
                  <a:pt x="271015" y="203173"/>
                </a:lnTo>
                <a:lnTo>
                  <a:pt x="278130" y="154686"/>
                </a:lnTo>
                <a:lnTo>
                  <a:pt x="271015" y="105826"/>
                </a:lnTo>
                <a:lnTo>
                  <a:pt x="251210" y="63367"/>
                </a:lnTo>
                <a:lnTo>
                  <a:pt x="221016" y="29870"/>
                </a:lnTo>
                <a:lnTo>
                  <a:pt x="182739" y="7894"/>
                </a:lnTo>
                <a:lnTo>
                  <a:pt x="1386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3596980" y="1400528"/>
            <a:ext cx="361774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7777" dirty="0">
                <a:latin typeface="Arial"/>
                <a:cs typeface="Arial"/>
              </a:rPr>
              <a:t>1</a:t>
            </a:r>
            <a:r>
              <a:rPr sz="1896" spc="117" baseline="2777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65</a:t>
            </a:r>
            <a:endParaRPr sz="126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72758" y="2385095"/>
            <a:ext cx="35621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3504" dirty="0">
                <a:latin typeface="Arial"/>
                <a:cs typeface="Arial"/>
              </a:rPr>
              <a:t>7</a:t>
            </a:r>
            <a:r>
              <a:rPr sz="1896" spc="36" baseline="23504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68</a:t>
            </a:r>
            <a:endParaRPr sz="126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07439" y="2362870"/>
            <a:ext cx="32596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14957" dirty="0">
                <a:latin typeface="Arial"/>
                <a:cs typeface="Arial"/>
              </a:rPr>
              <a:t>6</a:t>
            </a:r>
            <a:r>
              <a:rPr sz="1896" spc="-328" baseline="14957" dirty="0">
                <a:latin typeface="Arial"/>
                <a:cs typeface="Arial"/>
              </a:rPr>
              <a:t> </a:t>
            </a:r>
            <a:r>
              <a:rPr sz="1264" spc="10" dirty="0">
                <a:latin typeface="Arial"/>
                <a:cs typeface="Arial"/>
              </a:rPr>
              <a:t>19</a:t>
            </a:r>
            <a:endParaRPr sz="126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67296" y="2399912"/>
            <a:ext cx="35189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7777" dirty="0">
                <a:latin typeface="Arial"/>
                <a:cs typeface="Arial"/>
              </a:rPr>
              <a:t>5</a:t>
            </a:r>
            <a:r>
              <a:rPr sz="1896" spc="-21" baseline="27777" dirty="0">
                <a:latin typeface="Arial"/>
                <a:cs typeface="Arial"/>
              </a:rPr>
              <a:t> </a:t>
            </a:r>
            <a:r>
              <a:rPr sz="1264" spc="10" dirty="0">
                <a:latin typeface="Arial"/>
                <a:cs typeface="Arial"/>
              </a:rPr>
              <a:t>21</a:t>
            </a:r>
            <a:endParaRPr sz="126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65690" y="2385095"/>
            <a:ext cx="37288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3504" dirty="0">
                <a:latin typeface="Arial"/>
                <a:cs typeface="Arial"/>
              </a:rPr>
              <a:t>4</a:t>
            </a:r>
            <a:r>
              <a:rPr sz="1896" spc="240" baseline="23504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26</a:t>
            </a:r>
            <a:endParaRPr sz="126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77505" y="3025915"/>
            <a:ext cx="141499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31546" algn="l"/>
              </a:tabLst>
            </a:pPr>
            <a:r>
              <a:rPr sz="1896" spc="7" baseline="27777" dirty="0">
                <a:latin typeface="Arial"/>
                <a:cs typeface="Arial"/>
              </a:rPr>
              <a:t>8</a:t>
            </a:r>
            <a:r>
              <a:rPr sz="1896" spc="109" baseline="2777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13	</a:t>
            </a:r>
            <a:r>
              <a:rPr sz="1896" spc="7" baseline="25641" dirty="0">
                <a:latin typeface="Arial"/>
                <a:cs typeface="Arial"/>
              </a:rPr>
              <a:t>9 </a:t>
            </a:r>
            <a:r>
              <a:rPr sz="1264" spc="5" dirty="0">
                <a:latin typeface="Arial"/>
                <a:cs typeface="Arial"/>
              </a:rPr>
              <a:t>24 </a:t>
            </a:r>
            <a:r>
              <a:rPr sz="1896" spc="7" baseline="25641" dirty="0">
                <a:latin typeface="Arial"/>
                <a:cs typeface="Arial"/>
              </a:rPr>
              <a:t>10</a:t>
            </a:r>
            <a:r>
              <a:rPr sz="1896" spc="-87" baseline="25641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13659" y="1818111"/>
            <a:ext cx="269787" cy="299420"/>
          </a:xfrm>
          <a:custGeom>
            <a:avLst/>
            <a:gdLst/>
            <a:ahLst/>
            <a:cxnLst/>
            <a:rect l="l" t="t" r="r" b="b"/>
            <a:pathLst>
              <a:path w="277494" h="307975">
                <a:moveTo>
                  <a:pt x="138683" y="0"/>
                </a:moveTo>
                <a:lnTo>
                  <a:pt x="94707" y="7815"/>
                </a:lnTo>
                <a:lnTo>
                  <a:pt x="56619" y="29602"/>
                </a:lnTo>
                <a:lnTo>
                  <a:pt x="26651" y="62874"/>
                </a:lnTo>
                <a:lnTo>
                  <a:pt x="7034" y="105143"/>
                </a:lnTo>
                <a:lnTo>
                  <a:pt x="0" y="153924"/>
                </a:lnTo>
                <a:lnTo>
                  <a:pt x="7034" y="202704"/>
                </a:lnTo>
                <a:lnTo>
                  <a:pt x="26651" y="244973"/>
                </a:lnTo>
                <a:lnTo>
                  <a:pt x="56619" y="278245"/>
                </a:lnTo>
                <a:lnTo>
                  <a:pt x="94707" y="300032"/>
                </a:lnTo>
                <a:lnTo>
                  <a:pt x="138683" y="307848"/>
                </a:lnTo>
                <a:lnTo>
                  <a:pt x="182367" y="300032"/>
                </a:lnTo>
                <a:lnTo>
                  <a:pt x="220419" y="278245"/>
                </a:lnTo>
                <a:lnTo>
                  <a:pt x="250496" y="244973"/>
                </a:lnTo>
                <a:lnTo>
                  <a:pt x="270260" y="202704"/>
                </a:lnTo>
                <a:lnTo>
                  <a:pt x="277368" y="153924"/>
                </a:lnTo>
                <a:lnTo>
                  <a:pt x="270260" y="105143"/>
                </a:lnTo>
                <a:lnTo>
                  <a:pt x="250496" y="62874"/>
                </a:lnTo>
                <a:lnTo>
                  <a:pt x="220419" y="29602"/>
                </a:lnTo>
                <a:lnTo>
                  <a:pt x="182367" y="7815"/>
                </a:lnTo>
                <a:lnTo>
                  <a:pt x="1386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495362" y="1870216"/>
            <a:ext cx="35621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8547" dirty="0">
                <a:latin typeface="Arial"/>
                <a:cs typeface="Arial"/>
              </a:rPr>
              <a:t>2</a:t>
            </a:r>
            <a:r>
              <a:rPr sz="1896" spc="51" baseline="854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31</a:t>
            </a:r>
            <a:endParaRPr sz="126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5098" y="2965908"/>
            <a:ext cx="46055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11</a:t>
            </a:r>
            <a:r>
              <a:rPr sz="1264" spc="146" dirty="0">
                <a:latin typeface="Arial"/>
                <a:cs typeface="Arial"/>
              </a:rPr>
              <a:t> </a:t>
            </a:r>
            <a:r>
              <a:rPr sz="1896" spc="7" baseline="-21367" dirty="0">
                <a:latin typeface="Arial"/>
                <a:cs typeface="Arial"/>
              </a:rPr>
              <a:t>14</a:t>
            </a:r>
            <a:endParaRPr sz="1896" baseline="-21367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258310" y="2598949"/>
            <a:ext cx="193851" cy="385233"/>
          </a:xfrm>
          <a:custGeom>
            <a:avLst/>
            <a:gdLst/>
            <a:ahLst/>
            <a:cxnLst/>
            <a:rect l="l" t="t" r="r" b="b"/>
            <a:pathLst>
              <a:path w="199389" h="396239">
                <a:moveTo>
                  <a:pt x="198882" y="0"/>
                </a:moveTo>
                <a:lnTo>
                  <a:pt x="0" y="3962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4875424" y="1828481"/>
            <a:ext cx="272256" cy="300038"/>
          </a:xfrm>
          <a:custGeom>
            <a:avLst/>
            <a:gdLst/>
            <a:ahLst/>
            <a:cxnLst/>
            <a:rect l="l" t="t" r="r" b="b"/>
            <a:pathLst>
              <a:path w="280035" h="308610">
                <a:moveTo>
                  <a:pt x="140207" y="0"/>
                </a:moveTo>
                <a:lnTo>
                  <a:pt x="95780" y="7894"/>
                </a:lnTo>
                <a:lnTo>
                  <a:pt x="57278" y="29870"/>
                </a:lnTo>
                <a:lnTo>
                  <a:pt x="26968" y="63367"/>
                </a:lnTo>
                <a:lnTo>
                  <a:pt x="7120" y="105826"/>
                </a:lnTo>
                <a:lnTo>
                  <a:pt x="0" y="154686"/>
                </a:lnTo>
                <a:lnTo>
                  <a:pt x="7120" y="203466"/>
                </a:lnTo>
                <a:lnTo>
                  <a:pt x="26968" y="245735"/>
                </a:lnTo>
                <a:lnTo>
                  <a:pt x="57278" y="279007"/>
                </a:lnTo>
                <a:lnTo>
                  <a:pt x="95780" y="300794"/>
                </a:lnTo>
                <a:lnTo>
                  <a:pt x="140207" y="308610"/>
                </a:lnTo>
                <a:lnTo>
                  <a:pt x="184263" y="300794"/>
                </a:lnTo>
                <a:lnTo>
                  <a:pt x="222540" y="279007"/>
                </a:lnTo>
                <a:lnTo>
                  <a:pt x="252734" y="245735"/>
                </a:lnTo>
                <a:lnTo>
                  <a:pt x="272539" y="203466"/>
                </a:lnTo>
                <a:lnTo>
                  <a:pt x="279653" y="154686"/>
                </a:lnTo>
                <a:lnTo>
                  <a:pt x="272539" y="105826"/>
                </a:lnTo>
                <a:lnTo>
                  <a:pt x="252734" y="63367"/>
                </a:lnTo>
                <a:lnTo>
                  <a:pt x="222540" y="29870"/>
                </a:lnTo>
                <a:lnTo>
                  <a:pt x="184263" y="7894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4789721" y="1881329"/>
            <a:ext cx="32596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12820" dirty="0">
                <a:latin typeface="Arial"/>
                <a:cs typeface="Arial"/>
              </a:rPr>
              <a:t>3</a:t>
            </a:r>
            <a:r>
              <a:rPr sz="1896" spc="-328" baseline="12820" dirty="0">
                <a:latin typeface="Arial"/>
                <a:cs typeface="Arial"/>
              </a:rPr>
              <a:t> </a:t>
            </a:r>
            <a:r>
              <a:rPr sz="1264" spc="10" dirty="0">
                <a:latin typeface="Arial"/>
                <a:cs typeface="Arial"/>
              </a:rPr>
              <a:t>32</a:t>
            </a:r>
            <a:endParaRPr sz="126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1113" y="2954796"/>
            <a:ext cx="472898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12</a:t>
            </a:r>
            <a:r>
              <a:rPr sz="1264" spc="247" dirty="0">
                <a:latin typeface="Arial"/>
                <a:cs typeface="Arial"/>
              </a:rPr>
              <a:t> </a:t>
            </a:r>
            <a:r>
              <a:rPr sz="1896" spc="7" baseline="-25641" dirty="0">
                <a:latin typeface="Arial"/>
                <a:cs typeface="Arial"/>
              </a:rPr>
              <a:t>16</a:t>
            </a:r>
            <a:endParaRPr sz="1896" baseline="-25641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10206" y="2598950"/>
            <a:ext cx="232128" cy="429066"/>
          </a:xfrm>
          <a:custGeom>
            <a:avLst/>
            <a:gdLst/>
            <a:ahLst/>
            <a:cxnLst/>
            <a:rect l="l" t="t" r="r" b="b"/>
            <a:pathLst>
              <a:path w="238760" h="441325">
                <a:moveTo>
                  <a:pt x="0" y="0"/>
                </a:moveTo>
                <a:lnTo>
                  <a:pt x="238506" y="441198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4719849" y="2973069"/>
            <a:ext cx="270404" cy="300038"/>
          </a:xfrm>
          <a:custGeom>
            <a:avLst/>
            <a:gdLst/>
            <a:ahLst/>
            <a:cxnLst/>
            <a:rect l="l" t="t" r="r" b="b"/>
            <a:pathLst>
              <a:path w="278129" h="308610">
                <a:moveTo>
                  <a:pt x="138684" y="0"/>
                </a:moveTo>
                <a:lnTo>
                  <a:pt x="94707" y="7894"/>
                </a:lnTo>
                <a:lnTo>
                  <a:pt x="56619" y="29870"/>
                </a:lnTo>
                <a:lnTo>
                  <a:pt x="26651" y="63367"/>
                </a:lnTo>
                <a:lnTo>
                  <a:pt x="7034" y="105826"/>
                </a:lnTo>
                <a:lnTo>
                  <a:pt x="0" y="154686"/>
                </a:lnTo>
                <a:lnTo>
                  <a:pt x="7034" y="203173"/>
                </a:lnTo>
                <a:lnTo>
                  <a:pt x="26651" y="245406"/>
                </a:lnTo>
                <a:lnTo>
                  <a:pt x="56619" y="278788"/>
                </a:lnTo>
                <a:lnTo>
                  <a:pt x="94707" y="300721"/>
                </a:lnTo>
                <a:lnTo>
                  <a:pt x="138684" y="308609"/>
                </a:lnTo>
                <a:lnTo>
                  <a:pt x="182739" y="300721"/>
                </a:lnTo>
                <a:lnTo>
                  <a:pt x="221016" y="278788"/>
                </a:lnTo>
                <a:lnTo>
                  <a:pt x="251210" y="245406"/>
                </a:lnTo>
                <a:lnTo>
                  <a:pt x="271015" y="203173"/>
                </a:lnTo>
                <a:lnTo>
                  <a:pt x="278130" y="154686"/>
                </a:lnTo>
                <a:lnTo>
                  <a:pt x="271015" y="105826"/>
                </a:lnTo>
                <a:lnTo>
                  <a:pt x="251210" y="63367"/>
                </a:lnTo>
                <a:lnTo>
                  <a:pt x="221016" y="29870"/>
                </a:lnTo>
                <a:lnTo>
                  <a:pt x="182739" y="7894"/>
                </a:lnTo>
                <a:lnTo>
                  <a:pt x="1386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4797883" y="3025915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96364" y="2965908"/>
            <a:ext cx="20619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13</a:t>
            </a:r>
            <a:endParaRPr sz="1264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13244" y="2973069"/>
            <a:ext cx="270404" cy="300038"/>
          </a:xfrm>
          <a:custGeom>
            <a:avLst/>
            <a:gdLst/>
            <a:ahLst/>
            <a:cxnLst/>
            <a:rect l="l" t="t" r="r" b="b"/>
            <a:pathLst>
              <a:path w="278129" h="308610">
                <a:moveTo>
                  <a:pt x="139445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5" y="308609"/>
                </a:lnTo>
                <a:lnTo>
                  <a:pt x="183422" y="300721"/>
                </a:lnTo>
                <a:lnTo>
                  <a:pt x="221510" y="278788"/>
                </a:lnTo>
                <a:lnTo>
                  <a:pt x="251478" y="245406"/>
                </a:lnTo>
                <a:lnTo>
                  <a:pt x="271095" y="203173"/>
                </a:lnTo>
                <a:lnTo>
                  <a:pt x="278129" y="154686"/>
                </a:lnTo>
                <a:lnTo>
                  <a:pt x="271095" y="105826"/>
                </a:lnTo>
                <a:lnTo>
                  <a:pt x="251478" y="63367"/>
                </a:lnTo>
                <a:lnTo>
                  <a:pt x="221510" y="29870"/>
                </a:lnTo>
                <a:lnTo>
                  <a:pt x="183422" y="7894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365114" y="2598949"/>
            <a:ext cx="193851" cy="385233"/>
          </a:xfrm>
          <a:custGeom>
            <a:avLst/>
            <a:gdLst/>
            <a:ahLst/>
            <a:cxnLst/>
            <a:rect l="l" t="t" r="r" b="b"/>
            <a:pathLst>
              <a:path w="199389" h="396239">
                <a:moveTo>
                  <a:pt x="198882" y="0"/>
                </a:moveTo>
                <a:lnTo>
                  <a:pt x="0" y="3962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5019392" y="2954796"/>
            <a:ext cx="43215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14</a:t>
            </a:r>
            <a:r>
              <a:rPr sz="1264" spc="-83" dirty="0">
                <a:latin typeface="Arial"/>
                <a:cs typeface="Arial"/>
              </a:rPr>
              <a:t> </a:t>
            </a:r>
            <a:r>
              <a:rPr sz="1896" spc="7" baseline="-25641" dirty="0">
                <a:latin typeface="Arial"/>
                <a:cs typeface="Arial"/>
              </a:rPr>
              <a:t>70</a:t>
            </a:r>
            <a:endParaRPr sz="1896" baseline="-25641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717010" y="2598950"/>
            <a:ext cx="232745" cy="429066"/>
          </a:xfrm>
          <a:custGeom>
            <a:avLst/>
            <a:gdLst/>
            <a:ahLst/>
            <a:cxnLst/>
            <a:rect l="l" t="t" r="r" b="b"/>
            <a:pathLst>
              <a:path w="239395" h="441325">
                <a:moveTo>
                  <a:pt x="0" y="0"/>
                </a:moveTo>
                <a:lnTo>
                  <a:pt x="239268" y="441198"/>
                </a:lnTo>
              </a:path>
            </a:pathLst>
          </a:custGeom>
          <a:ln w="268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5826653" y="2973069"/>
            <a:ext cx="271639" cy="300038"/>
          </a:xfrm>
          <a:custGeom>
            <a:avLst/>
            <a:gdLst/>
            <a:ahLst/>
            <a:cxnLst/>
            <a:rect l="l" t="t" r="r" b="b"/>
            <a:pathLst>
              <a:path w="279400" h="308610">
                <a:moveTo>
                  <a:pt x="139446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6" y="308609"/>
                </a:lnTo>
                <a:lnTo>
                  <a:pt x="183501" y="300721"/>
                </a:lnTo>
                <a:lnTo>
                  <a:pt x="221778" y="278788"/>
                </a:lnTo>
                <a:lnTo>
                  <a:pt x="251972" y="245406"/>
                </a:lnTo>
                <a:lnTo>
                  <a:pt x="271777" y="203173"/>
                </a:lnTo>
                <a:lnTo>
                  <a:pt x="278892" y="154686"/>
                </a:lnTo>
                <a:lnTo>
                  <a:pt x="271777" y="105826"/>
                </a:lnTo>
                <a:lnTo>
                  <a:pt x="251972" y="63367"/>
                </a:lnTo>
                <a:lnTo>
                  <a:pt x="221778" y="29870"/>
                </a:lnTo>
                <a:lnTo>
                  <a:pt x="183501" y="7894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/>
          <p:nvPr/>
        </p:nvSpPr>
        <p:spPr>
          <a:xfrm>
            <a:off x="5603169" y="2965908"/>
            <a:ext cx="46178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15</a:t>
            </a:r>
            <a:r>
              <a:rPr sz="1264" spc="156" dirty="0">
                <a:latin typeface="Arial"/>
                <a:cs typeface="Arial"/>
              </a:rPr>
              <a:t> </a:t>
            </a:r>
            <a:r>
              <a:rPr sz="1896" spc="7" baseline="-21367" dirty="0">
                <a:latin typeface="Arial"/>
                <a:cs typeface="Arial"/>
              </a:rPr>
              <a:t>12</a:t>
            </a:r>
            <a:endParaRPr sz="1896" baseline="-21367">
              <a:latin typeface="Arial"/>
              <a:cs typeface="Arial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414337" y="3798444"/>
          <a:ext cx="4634530" cy="34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1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7079">
                <a:tc>
                  <a:txBody>
                    <a:bodyPr/>
                    <a:lstStyle/>
                    <a:p>
                      <a:endParaRPr sz="1900" baseline="-21367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32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68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1352255" y="3573392"/>
            <a:ext cx="4853076" cy="390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6459" algn="ctr"/>
            <a:r>
              <a:rPr sz="1264" i="1" dirty="0">
                <a:latin typeface="Bookman Old Style"/>
                <a:cs typeface="Bookman Old Style"/>
              </a:rPr>
              <a:t>i</a:t>
            </a:r>
            <a:endParaRPr sz="1264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12">
              <a:latin typeface="Times New Roman"/>
              <a:cs typeface="Times New Roman"/>
            </a:endParaRPr>
          </a:p>
          <a:p>
            <a:pPr marL="162362">
              <a:tabLst>
                <a:tab pos="457453" algn="l"/>
                <a:tab pos="739582" algn="l"/>
                <a:tab pos="1034056" algn="l"/>
                <a:tab pos="1317418" algn="l"/>
                <a:tab pos="1605720" algn="l"/>
                <a:tab pos="1894637" algn="l"/>
                <a:tab pos="2183556" algn="l"/>
                <a:tab pos="2472475" algn="l"/>
                <a:tab pos="2761393" algn="l"/>
                <a:tab pos="3004628" algn="l"/>
              </a:tabLst>
            </a:pPr>
            <a:r>
              <a:rPr sz="1264" spc="5" dirty="0">
                <a:latin typeface="Arial"/>
                <a:cs typeface="Arial"/>
              </a:rPr>
              <a:t>0	1	2	3	4	5	6	7	8	9	10  11  12  13  14  </a:t>
            </a:r>
            <a:r>
              <a:rPr sz="1264" spc="272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diagram, there is an array containing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as 65, </a:t>
            </a:r>
            <a:r>
              <a:rPr sz="1069" spc="10" dirty="0">
                <a:latin typeface="Times New Roman"/>
                <a:cs typeface="Times New Roman"/>
              </a:rPr>
              <a:t>31, </a:t>
            </a:r>
            <a:r>
              <a:rPr sz="1069" spc="5" dirty="0">
                <a:latin typeface="Times New Roman"/>
                <a:cs typeface="Times New Roman"/>
              </a:rPr>
              <a:t>32, 26, </a:t>
            </a:r>
            <a:r>
              <a:rPr sz="1069" spc="10" dirty="0">
                <a:latin typeface="Times New Roman"/>
                <a:cs typeface="Times New Roman"/>
              </a:rPr>
              <a:t>21,  </a:t>
            </a:r>
            <a:r>
              <a:rPr sz="1069" spc="5" dirty="0">
                <a:latin typeface="Times New Roman"/>
                <a:cs typeface="Times New Roman"/>
              </a:rPr>
              <a:t>19, 68, 13, 24, 15, 14, 16, 5, 70, </a:t>
            </a:r>
            <a:r>
              <a:rPr sz="1069" spc="10" dirty="0">
                <a:latin typeface="Times New Roman"/>
                <a:cs typeface="Times New Roman"/>
              </a:rPr>
              <a:t>12.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in this array.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zeroth  element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</a:t>
            </a:r>
            <a:r>
              <a:rPr sz="1069" spc="10" dirty="0">
                <a:latin typeface="Times New Roman"/>
                <a:cs typeface="Times New Roman"/>
              </a:rPr>
              <a:t>empty.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kept it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intentionally to apply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2i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5" dirty="0">
                <a:latin typeface="Times New Roman"/>
                <a:cs typeface="Times New Roman"/>
              </a:rPr>
              <a:t>2i+1  </a:t>
            </a:r>
            <a:r>
              <a:rPr sz="1069" spc="10" dirty="0">
                <a:latin typeface="Times New Roman"/>
                <a:cs typeface="Times New Roman"/>
              </a:rPr>
              <a:t>scheme.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this array as </a:t>
            </a:r>
            <a:r>
              <a:rPr sz="1069" spc="10" dirty="0">
                <a:latin typeface="Times New Roman"/>
                <a:cs typeface="Times New Roman"/>
              </a:rPr>
              <a:t>a complete </a:t>
            </a:r>
            <a:r>
              <a:rPr sz="1069" spc="5" dirty="0">
                <a:latin typeface="Times New Roman"/>
                <a:cs typeface="Times New Roman"/>
              </a:rPr>
              <a:t>binary tree. </a:t>
            </a:r>
            <a:r>
              <a:rPr sz="1069" spc="10" dirty="0">
                <a:latin typeface="Times New Roman"/>
                <a:cs typeface="Times New Roman"/>
              </a:rPr>
              <a:t>Let’s take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element  </a:t>
            </a:r>
            <a:r>
              <a:rPr sz="1069" spc="5" dirty="0">
                <a:latin typeface="Times New Roman"/>
                <a:cs typeface="Times New Roman"/>
              </a:rPr>
              <a:t>that is 65, </a:t>
            </a:r>
            <a:r>
              <a:rPr sz="1069" spc="10" dirty="0">
                <a:latin typeface="Times New Roman"/>
                <a:cs typeface="Times New Roman"/>
              </a:rPr>
              <a:t>applying the </a:t>
            </a:r>
            <a:r>
              <a:rPr sz="1069" i="1" spc="10" dirty="0">
                <a:latin typeface="Times New Roman"/>
                <a:cs typeface="Times New Roman"/>
              </a:rPr>
              <a:t>2i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2i+1 </a:t>
            </a:r>
            <a:r>
              <a:rPr sz="1069" spc="5" dirty="0">
                <a:latin typeface="Times New Roman"/>
                <a:cs typeface="Times New Roman"/>
              </a:rPr>
              <a:t>formula. </a:t>
            </a:r>
            <a:r>
              <a:rPr sz="1069" spc="10" dirty="0">
                <a:latin typeface="Times New Roman"/>
                <a:cs typeface="Times New Roman"/>
              </a:rPr>
              <a:t>This element has 31 and </a:t>
            </a:r>
            <a:r>
              <a:rPr sz="1069" spc="15" dirty="0">
                <a:latin typeface="Times New Roman"/>
                <a:cs typeface="Times New Roman"/>
              </a:rPr>
              <a:t>32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its  children.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element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32 and use the formula </a:t>
            </a:r>
            <a:r>
              <a:rPr sz="1069" i="1" spc="10" dirty="0">
                <a:latin typeface="Times New Roman"/>
                <a:cs typeface="Times New Roman"/>
              </a:rPr>
              <a:t>2i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2i+1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children 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26 and 21.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take the remaining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one by 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build </a:t>
            </a:r>
            <a:r>
              <a:rPr sz="1069" spc="5" dirty="0">
                <a:latin typeface="Times New Roman"/>
                <a:cs typeface="Times New Roman"/>
              </a:rPr>
              <a:t>the tree.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figure. This tree is 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min-heap </a:t>
            </a:r>
            <a:r>
              <a:rPr sz="1069" spc="5" dirty="0">
                <a:latin typeface="Times New Roman"/>
                <a:cs typeface="Times New Roman"/>
              </a:rPr>
              <a:t>as it </a:t>
            </a:r>
            <a:r>
              <a:rPr sz="1069" spc="10" dirty="0">
                <a:latin typeface="Times New Roman"/>
                <a:cs typeface="Times New Roman"/>
              </a:rPr>
              <a:t>has 65 </a:t>
            </a:r>
            <a:r>
              <a:rPr sz="1069" spc="5" dirty="0">
                <a:latin typeface="Times New Roman"/>
                <a:cs typeface="Times New Roman"/>
              </a:rPr>
              <a:t>as root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while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smaller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0" dirty="0">
                <a:latin typeface="Times New Roman"/>
                <a:cs typeface="Times New Roman"/>
              </a:rPr>
              <a:t>13, </a:t>
            </a:r>
            <a:r>
              <a:rPr sz="1069" spc="5" dirty="0">
                <a:latin typeface="Times New Roman"/>
                <a:cs typeface="Times New Roman"/>
              </a:rPr>
              <a:t>15,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as its children. </a:t>
            </a:r>
            <a:r>
              <a:rPr sz="1069" spc="10" dirty="0">
                <a:latin typeface="Times New Roman"/>
                <a:cs typeface="Times New Roman"/>
              </a:rPr>
              <a:t>So, </a:t>
            </a:r>
            <a:r>
              <a:rPr sz="1069" spc="5" dirty="0">
                <a:latin typeface="Times New Roman"/>
                <a:cs typeface="Times New Roman"/>
              </a:rPr>
              <a:t>this being </a:t>
            </a:r>
            <a:r>
              <a:rPr sz="1069" spc="10" dirty="0">
                <a:latin typeface="Times New Roman"/>
                <a:cs typeface="Times New Roman"/>
              </a:rPr>
              <a:t>a  binary tree has been stored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think </a:t>
            </a:r>
            <a:r>
              <a:rPr sz="1069" spc="5" dirty="0">
                <a:latin typeface="Times New Roman"/>
                <a:cs typeface="Times New Roman"/>
              </a:rPr>
              <a:t>about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formula, written for 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building.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initial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value 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15, so the </a:t>
            </a:r>
            <a:r>
              <a:rPr sz="1069" spc="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i="1" spc="10" dirty="0">
                <a:latin typeface="Times New Roman"/>
                <a:cs typeface="Times New Roman"/>
              </a:rPr>
              <a:t>(i=N/2) </a:t>
            </a:r>
            <a:r>
              <a:rPr sz="1069" spc="10" dirty="0">
                <a:latin typeface="Times New Roman"/>
                <a:cs typeface="Times New Roman"/>
              </a:rPr>
              <a:t>will be 7 </a:t>
            </a:r>
            <a:r>
              <a:rPr sz="1069" spc="5" dirty="0">
                <a:latin typeface="Times New Roman"/>
                <a:cs typeface="Times New Roman"/>
              </a:rPr>
              <a:t>(integer  division).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call to </a:t>
            </a:r>
            <a:r>
              <a:rPr sz="1069" i="1" spc="10" dirty="0">
                <a:latin typeface="Times New Roman"/>
                <a:cs typeface="Times New Roman"/>
              </a:rPr>
              <a:t>percolateDown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made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 7. </a:t>
            </a:r>
            <a:r>
              <a:rPr sz="1069" spc="10" dirty="0">
                <a:latin typeface="Times New Roman"/>
                <a:cs typeface="Times New Roman"/>
              </a:rPr>
              <a:t>The element at </a:t>
            </a:r>
            <a:r>
              <a:rPr sz="1069" dirty="0">
                <a:latin typeface="Times New Roman"/>
                <a:cs typeface="Times New Roman"/>
              </a:rPr>
              <a:t>7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position is </a:t>
            </a:r>
            <a:r>
              <a:rPr sz="1069" spc="10" dirty="0">
                <a:latin typeface="Times New Roman"/>
                <a:cs typeface="Times New Roman"/>
              </a:rPr>
              <a:t>68. </a:t>
            </a:r>
            <a:r>
              <a:rPr sz="1069" spc="5" dirty="0">
                <a:latin typeface="Times New Roman"/>
                <a:cs typeface="Times New Roman"/>
              </a:rPr>
              <a:t>It will take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root </a:t>
            </a:r>
            <a:r>
              <a:rPr sz="1069" spc="5" dirty="0">
                <a:latin typeface="Times New Roman"/>
                <a:cs typeface="Times New Roman"/>
              </a:rPr>
              <a:t>of subtree and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make this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spc="10" dirty="0">
                <a:latin typeface="Times New Roman"/>
                <a:cs typeface="Times New Roman"/>
              </a:rPr>
              <a:t>a minimum heap.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case, the </a:t>
            </a:r>
            <a:r>
              <a:rPr sz="1069" spc="5" dirty="0">
                <a:latin typeface="Times New Roman"/>
                <a:cs typeface="Times New Roman"/>
              </a:rPr>
              <a:t>left child of </a:t>
            </a:r>
            <a:r>
              <a:rPr sz="1069" spc="10" dirty="0">
                <a:latin typeface="Times New Roman"/>
                <a:cs typeface="Times New Roman"/>
              </a:rPr>
              <a:t>node 68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70 </a:t>
            </a:r>
            <a:r>
              <a:rPr sz="1069" spc="5" dirty="0">
                <a:latin typeface="Times New Roman"/>
                <a:cs typeface="Times New Roman"/>
              </a:rPr>
              <a:t>while  the right child of </a:t>
            </a:r>
            <a:r>
              <a:rPr sz="1069" spc="10" dirty="0">
                <a:latin typeface="Times New Roman"/>
                <a:cs typeface="Times New Roman"/>
              </a:rPr>
              <a:t>node 68 </a:t>
            </a:r>
            <a:r>
              <a:rPr sz="1069" spc="5" dirty="0">
                <a:latin typeface="Times New Roman"/>
                <a:cs typeface="Times New Roman"/>
              </a:rPr>
              <a:t>is 12.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68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come down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the element 12  moves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71350" y="2369538"/>
            <a:ext cx="24879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04" dirty="0">
                <a:latin typeface="Wingdings"/>
                <a:cs typeface="Wingdings"/>
              </a:rPr>
              <a:t>€</a:t>
            </a:r>
            <a:r>
              <a:rPr sz="972" spc="-78" dirty="0">
                <a:latin typeface="Times New Roman"/>
                <a:cs typeface="Times New Roman"/>
              </a:rPr>
              <a:t> </a:t>
            </a:r>
            <a:r>
              <a:rPr sz="1264" i="1" dirty="0">
                <a:latin typeface="Bookman Old Style"/>
                <a:cs typeface="Bookman Old Style"/>
              </a:rPr>
              <a:t>i</a:t>
            </a:r>
            <a:endParaRPr sz="1264">
              <a:latin typeface="Bookman Old Style"/>
              <a:cs typeface="Bookman Old Styl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5774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717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33</a:t>
            </a:r>
            <a:endParaRPr sz="145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187786"/>
            <a:ext cx="2691077" cy="34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385"/>
              </a:lnSpc>
            </a:pPr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  <a:p>
            <a:pPr marL="12347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361635"/>
            <a:ext cx="780344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  6,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6.3,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8.1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3097789"/>
            <a:ext cx="766763" cy="1145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60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6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594" y="3359612"/>
            <a:ext cx="1545255" cy="851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500"/>
              </a:lnSpc>
            </a:pP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 Using </a:t>
            </a:r>
            <a:r>
              <a:rPr sz="1069" spc="5" dirty="0">
                <a:latin typeface="Times New Roman"/>
                <a:cs typeface="Times New Roman"/>
              </a:rPr>
              <a:t>Heap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Selection Problem  Heap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Sort</a:t>
            </a:r>
            <a:endParaRPr sz="1069">
              <a:latin typeface="Times New Roman"/>
              <a:cs typeface="Times New Roman"/>
            </a:endParaRPr>
          </a:p>
          <a:p>
            <a:pPr marL="12347" marR="274102">
              <a:lnSpc>
                <a:spcPts val="1342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Disjoint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spc="19" dirty="0">
                <a:latin typeface="Times New Roman"/>
                <a:cs typeface="Times New Roman"/>
              </a:rPr>
              <a:t>ADT  </a:t>
            </a:r>
            <a:r>
              <a:rPr sz="1069" spc="10" dirty="0">
                <a:latin typeface="Times New Roman"/>
                <a:cs typeface="Times New Roman"/>
              </a:rPr>
              <a:t>Equivalence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55" y="4366825"/>
            <a:ext cx="4853076" cy="2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Priority </a:t>
            </a:r>
            <a:r>
              <a:rPr sz="1264" b="1" spc="10" dirty="0">
                <a:latin typeface="Arial"/>
                <a:cs typeface="Arial"/>
              </a:rPr>
              <a:t>Queue </a:t>
            </a:r>
            <a:r>
              <a:rPr sz="1264" b="1" spc="5" dirty="0">
                <a:latin typeface="Arial"/>
                <a:cs typeface="Arial"/>
              </a:rPr>
              <a:t>Using</a:t>
            </a:r>
            <a:r>
              <a:rPr sz="1264" b="1" spc="-5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Heap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generally </a:t>
            </a:r>
            <a:r>
              <a:rPr sz="1069" spc="5" dirty="0">
                <a:latin typeface="Times New Roman"/>
                <a:cs typeface="Times New Roman"/>
              </a:rPr>
              <a:t>prefer to </a:t>
            </a:r>
            <a:r>
              <a:rPr sz="1069" spc="10" dirty="0">
                <a:latin typeface="Times New Roman"/>
                <a:cs typeface="Times New Roman"/>
              </a:rPr>
              <a:t>employ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buildHeap </a:t>
            </a:r>
            <a:r>
              <a:rPr sz="1069" spc="5" dirty="0">
                <a:latin typeface="Times New Roman"/>
                <a:cs typeface="Times New Roman"/>
              </a:rPr>
              <a:t>to  construct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instead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using insert if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required data. </a:t>
            </a:r>
            <a:r>
              <a:rPr sz="1069" i="1" spc="5" dirty="0">
                <a:latin typeface="Times New Roman"/>
                <a:cs typeface="Times New Roman"/>
              </a:rPr>
              <a:t>buildHeap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optimized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takes </a:t>
            </a:r>
            <a:r>
              <a:rPr sz="1069" spc="5" dirty="0">
                <a:latin typeface="Times New Roman"/>
                <a:cs typeface="Times New Roman"/>
              </a:rPr>
              <a:t>lesser time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i="1" spc="10" dirty="0">
                <a:latin typeface="Times New Roman"/>
                <a:cs typeface="Times New Roman"/>
              </a:rPr>
              <a:t>Nlog</a:t>
            </a:r>
            <a:r>
              <a:rPr sz="1094" i="1" spc="15" baseline="-11111" dirty="0">
                <a:latin typeface="Times New Roman"/>
                <a:cs typeface="Times New Roman"/>
              </a:rPr>
              <a:t>2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previous discussion,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proved </a:t>
            </a:r>
            <a:r>
              <a:rPr sz="1069" spc="10" dirty="0">
                <a:latin typeface="Times New Roman"/>
                <a:cs typeface="Times New Roman"/>
              </a:rPr>
              <a:t>a theorem that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links </a:t>
            </a:r>
            <a:r>
              <a:rPr sz="1069" spc="10" dirty="0">
                <a:latin typeface="Times New Roman"/>
                <a:cs typeface="Times New Roman"/>
              </a:rPr>
              <a:t>in the tree  </a:t>
            </a:r>
            <a:r>
              <a:rPr sz="1069" spc="5" dirty="0">
                <a:latin typeface="Times New Roman"/>
                <a:cs typeface="Times New Roman"/>
              </a:rPr>
              <a:t>are counted, the </a:t>
            </a:r>
            <a:r>
              <a:rPr sz="1069" spc="15" dirty="0">
                <a:latin typeface="Times New Roman"/>
                <a:cs typeface="Times New Roman"/>
              </a:rPr>
              <a:t>sum </a:t>
            </a:r>
            <a:r>
              <a:rPr sz="1069" spc="5" dirty="0">
                <a:latin typeface="Times New Roman"/>
                <a:cs typeface="Times New Roman"/>
              </a:rPr>
              <a:t>of all is </a:t>
            </a:r>
            <a:r>
              <a:rPr sz="1069" i="1" spc="10" dirty="0">
                <a:latin typeface="Times New Roman"/>
                <a:cs typeface="Times New Roman"/>
              </a:rPr>
              <a:t>N-h-1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been </a:t>
            </a:r>
            <a:r>
              <a:rPr sz="1069" spc="5" dirty="0">
                <a:latin typeface="Times New Roman"/>
                <a:cs typeface="Times New Roman"/>
              </a:rPr>
              <a:t>iterating </a:t>
            </a:r>
            <a:r>
              <a:rPr sz="1069" spc="10" dirty="0">
                <a:latin typeface="Times New Roman"/>
                <a:cs typeface="Times New Roman"/>
              </a:rPr>
              <a:t>a lot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times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best  use of 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priority queue’s implementation. </a:t>
            </a:r>
            <a:r>
              <a:rPr sz="1069" spc="5" dirty="0">
                <a:latin typeface="Times New Roman"/>
                <a:cs typeface="Times New Roman"/>
              </a:rPr>
              <a:t>Let’s try to </a:t>
            </a:r>
            <a:r>
              <a:rPr sz="1069" spc="10" dirty="0">
                <a:latin typeface="Times New Roman"/>
                <a:cs typeface="Times New Roman"/>
              </a:rPr>
              <a:t>develop a </a:t>
            </a:r>
            <a:r>
              <a:rPr sz="1069" spc="5" dirty="0">
                <a:latin typeface="Times New Roman"/>
                <a:cs typeface="Times New Roman"/>
              </a:rPr>
              <a:t>class of priority  </a:t>
            </a:r>
            <a:r>
              <a:rPr sz="1069" spc="10" dirty="0">
                <a:latin typeface="Times New Roman"/>
                <a:cs typeface="Times New Roman"/>
              </a:rPr>
              <a:t>queue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of a </a:t>
            </a:r>
            <a:r>
              <a:rPr sz="1069" spc="5" dirty="0">
                <a:latin typeface="Times New Roman"/>
                <a:cs typeface="Times New Roman"/>
              </a:rPr>
              <a:t>heap.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very familiar with </a:t>
            </a:r>
            <a:r>
              <a:rPr sz="1069" spc="10" dirty="0">
                <a:latin typeface="Times New Roman"/>
                <a:cs typeface="Times New Roman"/>
              </a:rPr>
              <a:t>the concept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bank  </a:t>
            </a:r>
            <a:r>
              <a:rPr sz="1069" spc="5" dirty="0">
                <a:latin typeface="Times New Roman"/>
                <a:cs typeface="Times New Roman"/>
              </a:rPr>
              <a:t>simulation. </a:t>
            </a:r>
            <a:r>
              <a:rPr sz="1069" spc="10" dirty="0">
                <a:latin typeface="Times New Roman"/>
                <a:cs typeface="Times New Roman"/>
              </a:rPr>
              <a:t>While explaining the bank simulation, we had used a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 that  was implemented by </a:t>
            </a:r>
            <a:r>
              <a:rPr sz="1069" spc="5" dirty="0">
                <a:latin typeface="Times New Roman"/>
                <a:cs typeface="Times New Roman"/>
              </a:rPr>
              <a:t>using an </a:t>
            </a:r>
            <a:r>
              <a:rPr sz="1069" spc="10" dirty="0">
                <a:latin typeface="Times New Roman"/>
                <a:cs typeface="Times New Roman"/>
              </a:rPr>
              <a:t>array. </a:t>
            </a:r>
            <a:r>
              <a:rPr sz="1069" spc="15" dirty="0">
                <a:latin typeface="Times New Roman"/>
                <a:cs typeface="Times New Roman"/>
              </a:rPr>
              <a:t>Now,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implement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queue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help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5" dirty="0">
                <a:latin typeface="Times New Roman"/>
                <a:cs typeface="Times New Roman"/>
              </a:rPr>
              <a:t>heap.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purpose, </a:t>
            </a:r>
            <a:r>
              <a:rPr sz="1069" spc="10" dirty="0">
                <a:latin typeface="Times New Roman"/>
                <a:cs typeface="Times New Roman"/>
              </a:rPr>
              <a:t>the code will be </a:t>
            </a:r>
            <a:r>
              <a:rPr sz="1069" spc="5" dirty="0">
                <a:latin typeface="Times New Roman"/>
                <a:cs typeface="Times New Roman"/>
              </a:rPr>
              <a:t>modified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used in  </a:t>
            </a:r>
            <a:r>
              <a:rPr sz="1069" spc="10" dirty="0">
                <a:latin typeface="Times New Roman"/>
                <a:cs typeface="Times New Roman"/>
              </a:rPr>
              <a:t>place of array.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interface (.h </a:t>
            </a:r>
            <a:r>
              <a:rPr sz="1069" spc="5" dirty="0">
                <a:latin typeface="Times New Roman"/>
                <a:cs typeface="Times New Roman"/>
              </a:rPr>
              <a:t>file) </a:t>
            </a:r>
            <a:r>
              <a:rPr sz="1069" spc="10" dirty="0">
                <a:latin typeface="Times New Roman"/>
                <a:cs typeface="Times New Roman"/>
              </a:rPr>
              <a:t>will remain the same. However, the  </a:t>
            </a:r>
            <a:r>
              <a:rPr sz="1069" spc="5" dirty="0">
                <a:latin typeface="Times New Roman"/>
                <a:cs typeface="Times New Roman"/>
              </a:rPr>
              <a:t>implementation (.cpp file)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changed.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cpp </a:t>
            </a:r>
            <a:r>
              <a:rPr sz="1069" spc="5" dirty="0">
                <a:latin typeface="Times New Roman"/>
                <a:cs typeface="Times New Roman"/>
              </a:rPr>
              <a:t>code, </a:t>
            </a:r>
            <a:r>
              <a:rPr sz="1069" spc="10" dirty="0">
                <a:latin typeface="Times New Roman"/>
                <a:cs typeface="Times New Roman"/>
              </a:rPr>
              <a:t>which 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.cpp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file: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5095" y="6805117"/>
            <a:ext cx="1272381" cy="9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#include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“Event.cpp”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#include 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“Heap.cpp”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#define </a:t>
            </a:r>
            <a:r>
              <a:rPr sz="1069" spc="19" dirty="0">
                <a:latin typeface="Times New Roman"/>
                <a:cs typeface="Times New Roman"/>
              </a:rPr>
              <a:t>PQMAX </a:t>
            </a:r>
            <a:r>
              <a:rPr sz="1069" spc="15" dirty="0">
                <a:latin typeface="Times New Roman"/>
                <a:cs typeface="Times New Roman"/>
              </a:rPr>
              <a:t>30 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2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PriorityQueue</a:t>
            </a:r>
            <a:endParaRPr sz="1069">
              <a:latin typeface="Times New Roman"/>
              <a:cs typeface="Times New Roman"/>
            </a:endParaRPr>
          </a:p>
          <a:p>
            <a:pPr marL="617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R="38276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1828" y="7766682"/>
            <a:ext cx="2857147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PriorityQueue()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1856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heap   </a:t>
            </a:r>
            <a:r>
              <a:rPr sz="1069" spc="15" dirty="0">
                <a:latin typeface="Times New Roman"/>
                <a:cs typeface="Times New Roman"/>
              </a:rPr>
              <a:t>=   </a:t>
            </a:r>
            <a:r>
              <a:rPr sz="1069" spc="10" dirty="0">
                <a:latin typeface="Times New Roman"/>
                <a:cs typeface="Times New Roman"/>
              </a:rPr>
              <a:t>new   Heap &lt;Event&gt; </a:t>
            </a:r>
            <a:r>
              <a:rPr sz="1069" spc="5" dirty="0">
                <a:latin typeface="Times New Roman"/>
                <a:cs typeface="Times New Roman"/>
              </a:rPr>
              <a:t>( </a:t>
            </a:r>
            <a:r>
              <a:rPr sz="1069" spc="15" dirty="0">
                <a:latin typeface="Times New Roman"/>
                <a:cs typeface="Times New Roman"/>
              </a:rPr>
              <a:t>PQMAX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1828" y="8568238"/>
            <a:ext cx="1158787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~PriorityQueue()</a:t>
            </a:r>
            <a:endParaRPr sz="1069">
              <a:latin typeface="Times New Roman"/>
              <a:cs typeface="Times New Roman"/>
            </a:endParaRPr>
          </a:p>
          <a:p>
            <a:pPr marL="61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17944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7597" y="6805116"/>
            <a:ext cx="175331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4.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7.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8.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9.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10.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11.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12.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13.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14.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15.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16.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1651" y="6809105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364614" y="6806142"/>
            <a:ext cx="0" cy="2576248"/>
          </a:xfrm>
          <a:custGeom>
            <a:avLst/>
            <a:gdLst/>
            <a:ahLst/>
            <a:cxnLst/>
            <a:rect l="l" t="t" r="r" b="b"/>
            <a:pathLst>
              <a:path h="2649854">
                <a:moveTo>
                  <a:pt x="0" y="0"/>
                </a:moveTo>
                <a:lnTo>
                  <a:pt x="0" y="264947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361651" y="9379425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445990" y="6806142"/>
            <a:ext cx="0" cy="2576248"/>
          </a:xfrm>
          <a:custGeom>
            <a:avLst/>
            <a:gdLst/>
            <a:ahLst/>
            <a:cxnLst/>
            <a:rect l="l" t="t" r="r" b="b"/>
            <a:pathLst>
              <a:path h="2649854">
                <a:moveTo>
                  <a:pt x="0" y="0"/>
                </a:moveTo>
                <a:lnTo>
                  <a:pt x="0" y="264947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2480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239" y="1292613"/>
            <a:ext cx="200025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17.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18.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19.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20.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21.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22.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23.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24.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25.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26.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413" y="1292613"/>
            <a:ext cx="3083101" cy="1654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Event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remove()</a:t>
            </a:r>
            <a:endParaRPr sz="1069">
              <a:latin typeface="Times New Roman"/>
              <a:cs typeface="Times New Roman"/>
            </a:endParaRPr>
          </a:p>
          <a:p>
            <a:pPr marL="12964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!heap-&gt;isEmpty()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4823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Event </a:t>
            </a:r>
            <a:r>
              <a:rPr sz="1069" spc="10" dirty="0">
                <a:latin typeface="Times New Roman"/>
                <a:cs typeface="Times New Roman"/>
              </a:rPr>
              <a:t>*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e;</a:t>
            </a:r>
            <a:endParaRPr sz="1069">
              <a:latin typeface="Times New Roman"/>
              <a:cs typeface="Times New Roman"/>
            </a:endParaRPr>
          </a:p>
          <a:p>
            <a:pPr marL="848852" marR="1008745" indent="-617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heap-&gt;deleteMin( </a:t>
            </a:r>
            <a:r>
              <a:rPr sz="1069" spc="10" dirty="0">
                <a:latin typeface="Times New Roman"/>
                <a:cs typeface="Times New Roman"/>
              </a:rPr>
              <a:t>e </a:t>
            </a:r>
            <a:r>
              <a:rPr sz="1069" spc="5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return 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e;</a:t>
            </a:r>
            <a:endParaRPr sz="1069">
              <a:latin typeface="Times New Roman"/>
              <a:cs typeface="Times New Roman"/>
            </a:endParaRPr>
          </a:p>
          <a:p>
            <a:pPr marL="430291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430908" marR="4939" indent="-617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"remove </a:t>
            </a:r>
            <a:r>
              <a:rPr sz="1069" spc="5" dirty="0">
                <a:latin typeface="Times New Roman"/>
                <a:cs typeface="Times New Roman"/>
              </a:rPr>
              <a:t>-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empty." &lt;&lt; </a:t>
            </a:r>
            <a:r>
              <a:rPr sz="1069" spc="5" dirty="0">
                <a:latin typeface="Times New Roman"/>
                <a:cs typeface="Times New Roman"/>
              </a:rPr>
              <a:t>endl;  return  </a:t>
            </a:r>
            <a:r>
              <a:rPr sz="1069" spc="10" dirty="0">
                <a:latin typeface="Times New Roman"/>
                <a:cs typeface="Times New Roman"/>
              </a:rPr>
              <a:t>(Event </a:t>
            </a:r>
            <a:r>
              <a:rPr sz="1069" spc="5" dirty="0">
                <a:latin typeface="Times New Roman"/>
                <a:cs typeface="Times New Roman"/>
              </a:rPr>
              <a:t>*)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NULL;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64614" y="2919389"/>
          <a:ext cx="4052358" cy="372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3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1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27.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};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28.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29.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21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insert(Event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* </a:t>
                      </a:r>
                      <a:r>
                        <a:rPr sz="11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30.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{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31.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if(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!heap-&gt;isFull()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32.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{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33.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heap-&gt;insert( e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);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34.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73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return </a:t>
                      </a:r>
                      <a:r>
                        <a:rPr sz="11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35.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36.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cout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&lt;&lt; 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"insert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queue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is full." 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&lt;&lt;</a:t>
                      </a:r>
                      <a:r>
                        <a:rPr sz="11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endl;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37.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11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0;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38.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};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39.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40.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full(void)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41.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{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42.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11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heap-&gt;isFull();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43.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};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44.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5397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45.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21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21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length()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53975">
                        <a:lnSpc>
                          <a:spcPts val="121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46.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{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47.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11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heap-&gt;getSize();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2983">
                <a:tc>
                  <a:txBody>
                    <a:bodyPr/>
                    <a:lstStyle/>
                    <a:p>
                      <a:pPr marL="53975">
                        <a:lnSpc>
                          <a:spcPts val="121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48.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1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};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1445">
                <a:tc>
                  <a:txBody>
                    <a:bodyPr/>
                    <a:lstStyle/>
                    <a:p>
                      <a:pPr marL="6413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49.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2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};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361651" y="1296564"/>
            <a:ext cx="5087673" cy="0"/>
          </a:xfrm>
          <a:custGeom>
            <a:avLst/>
            <a:gdLst/>
            <a:ahLst/>
            <a:cxnLst/>
            <a:rect l="l" t="t" r="r" b="b"/>
            <a:pathLst>
              <a:path w="5233034">
                <a:moveTo>
                  <a:pt x="0" y="0"/>
                </a:moveTo>
                <a:lnTo>
                  <a:pt x="523265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64614" y="1293601"/>
            <a:ext cx="0" cy="5622308"/>
          </a:xfrm>
          <a:custGeom>
            <a:avLst/>
            <a:gdLst/>
            <a:ahLst/>
            <a:cxnLst/>
            <a:rect l="l" t="t" r="r" b="b"/>
            <a:pathLst>
              <a:path h="5782945">
                <a:moveTo>
                  <a:pt x="0" y="0"/>
                </a:moveTo>
                <a:lnTo>
                  <a:pt x="0" y="578281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61651" y="6912821"/>
            <a:ext cx="5081499" cy="0"/>
          </a:xfrm>
          <a:custGeom>
            <a:avLst/>
            <a:gdLst/>
            <a:ahLst/>
            <a:cxnLst/>
            <a:rect l="l" t="t" r="r" b="b"/>
            <a:pathLst>
              <a:path w="5226684">
                <a:moveTo>
                  <a:pt x="0" y="0"/>
                </a:moveTo>
                <a:lnTo>
                  <a:pt x="522655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445990" y="1293601"/>
            <a:ext cx="0" cy="5622308"/>
          </a:xfrm>
          <a:custGeom>
            <a:avLst/>
            <a:gdLst/>
            <a:ahLst/>
            <a:cxnLst/>
            <a:rect l="l" t="t" r="r" b="b"/>
            <a:pathLst>
              <a:path h="5782945">
                <a:moveTo>
                  <a:pt x="0" y="0"/>
                </a:moveTo>
                <a:lnTo>
                  <a:pt x="0" y="578281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352243" y="7071498"/>
            <a:ext cx="4852458" cy="225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line has a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i="1" spc="5" dirty="0">
                <a:latin typeface="Times New Roman"/>
                <a:cs typeface="Times New Roman"/>
              </a:rPr>
              <a:t>Event.cpp that contains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events </a:t>
            </a:r>
            <a:r>
              <a:rPr sz="1069" spc="5" dirty="0">
                <a:latin typeface="Times New Roman"/>
                <a:cs typeface="Times New Roman"/>
              </a:rPr>
              <a:t>used for simulation.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are including </a:t>
            </a:r>
            <a:r>
              <a:rPr sz="1069" spc="5" dirty="0">
                <a:latin typeface="Times New Roman"/>
                <a:cs typeface="Times New Roman"/>
              </a:rPr>
              <a:t>.cpp files here as </a:t>
            </a:r>
            <a:r>
              <a:rPr sz="1069" spc="10" dirty="0">
                <a:latin typeface="Times New Roman"/>
                <a:cs typeface="Times New Roman"/>
              </a:rPr>
              <a:t>done in 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templates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C++. </a:t>
            </a:r>
            <a:r>
              <a:rPr sz="1069" spc="10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line,  </a:t>
            </a:r>
            <a:r>
              <a:rPr sz="1069" spc="5" dirty="0">
                <a:latin typeface="Times New Roman"/>
                <a:cs typeface="Times New Roman"/>
              </a:rPr>
              <a:t>there is heap.cpp </a:t>
            </a:r>
            <a:r>
              <a:rPr sz="1069" i="1" spc="10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constant </a:t>
            </a:r>
            <a:r>
              <a:rPr sz="1069" spc="15" dirty="0">
                <a:latin typeface="Times New Roman"/>
                <a:cs typeface="Times New Roman"/>
              </a:rPr>
              <a:t>PQMAX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been defined </a:t>
            </a:r>
            <a:r>
              <a:rPr sz="1069" spc="5" dirty="0">
                <a:latin typeface="Times New Roman"/>
                <a:cs typeface="Times New Roman"/>
              </a:rPr>
              <a:t>in third line, declaring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size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priority </a:t>
            </a:r>
            <a:r>
              <a:rPr sz="1069" spc="10" dirty="0">
                <a:latin typeface="Times New Roman"/>
                <a:cs typeface="Times New Roman"/>
              </a:rPr>
              <a:t>queue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30. In line 4, class </a:t>
            </a:r>
            <a:r>
              <a:rPr sz="1069" i="1" spc="10" dirty="0">
                <a:latin typeface="Times New Roman"/>
                <a:cs typeface="Times New Roman"/>
              </a:rPr>
              <a:t>PriorityQueue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declared. </a:t>
            </a:r>
            <a:r>
              <a:rPr sz="1069" i="1" spc="10" dirty="0">
                <a:latin typeface="Times New Roman"/>
                <a:cs typeface="Times New Roman"/>
              </a:rPr>
              <a:t>public </a:t>
            </a:r>
            <a:r>
              <a:rPr sz="1069" spc="10" dirty="0">
                <a:latin typeface="Times New Roman"/>
                <a:cs typeface="Times New Roman"/>
              </a:rPr>
              <a:t>keyword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 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indicating that all </a:t>
            </a:r>
            <a:r>
              <a:rPr sz="1069" spc="10" dirty="0">
                <a:latin typeface="Times New Roman"/>
                <a:cs typeface="Times New Roman"/>
              </a:rPr>
              <a:t>class members below 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of public scope. Line 7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constructor’s definition </a:t>
            </a:r>
            <a:r>
              <a:rPr sz="1069" spc="10" dirty="0">
                <a:latin typeface="Times New Roman"/>
                <a:cs typeface="Times New Roman"/>
              </a:rPr>
              <a:t>while in the </a:t>
            </a:r>
            <a:r>
              <a:rPr sz="1069" spc="5" dirty="0">
                <a:latin typeface="Times New Roman"/>
                <a:cs typeface="Times New Roman"/>
              </a:rPr>
              <a:t>line  9;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object is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created. This object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collection of </a:t>
            </a:r>
            <a:r>
              <a:rPr sz="1069" i="1" spc="10" dirty="0">
                <a:latin typeface="Times New Roman"/>
                <a:cs typeface="Times New Roman"/>
              </a:rPr>
              <a:t>Event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objects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collection is </a:t>
            </a:r>
            <a:r>
              <a:rPr sz="1069" i="1" spc="15" dirty="0">
                <a:latin typeface="Times New Roman"/>
                <a:cs typeface="Times New Roman"/>
              </a:rPr>
              <a:t>PQMAX</a:t>
            </a:r>
            <a:r>
              <a:rPr sz="1069" spc="15" dirty="0">
                <a:latin typeface="Times New Roman"/>
                <a:cs typeface="Times New Roman"/>
              </a:rPr>
              <a:t>. The </a:t>
            </a:r>
            <a:r>
              <a:rPr sz="1069" spc="10" dirty="0">
                <a:latin typeface="Times New Roman"/>
                <a:cs typeface="Times New Roman"/>
              </a:rPr>
              <a:t>address (pointer) of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newly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stored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heap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private pointer  variable of </a:t>
            </a:r>
            <a:r>
              <a:rPr sz="1069" i="1" spc="5" dirty="0">
                <a:latin typeface="Times New Roman"/>
                <a:cs typeface="Times New Roman"/>
              </a:rPr>
              <a:t>PriorityQueue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there 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destructor of the class,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are deleting (deallocating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line </a:t>
            </a:r>
            <a:r>
              <a:rPr sz="1069" spc="5" dirty="0">
                <a:latin typeface="Times New Roman"/>
                <a:cs typeface="Times New Roman"/>
              </a:rPr>
              <a:t>is including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i="1" spc="5" dirty="0">
                <a:latin typeface="Times New Roman"/>
                <a:cs typeface="Times New Roman"/>
              </a:rPr>
              <a:t>Event.cpp</a:t>
            </a:r>
            <a:r>
              <a:rPr sz="1069" spc="5" dirty="0">
                <a:latin typeface="Times New Roman"/>
                <a:cs typeface="Times New Roman"/>
              </a:rPr>
              <a:t>, this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containing all </a:t>
            </a:r>
            <a:r>
              <a:rPr sz="1069" spc="10" dirty="0">
                <a:latin typeface="Times New Roman"/>
                <a:cs typeface="Times New Roman"/>
              </a:rPr>
              <a:t>the events </a:t>
            </a:r>
            <a:r>
              <a:rPr sz="1069" spc="5" dirty="0">
                <a:latin typeface="Times New Roman"/>
                <a:cs typeface="Times New Roman"/>
              </a:rPr>
              <a:t>used for simulation.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line, we have included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heap.cpp</a:t>
            </a:r>
            <a:r>
              <a:rPr sz="1069" spc="5" dirty="0">
                <a:latin typeface="Times New Roman"/>
                <a:cs typeface="Times New Roman"/>
              </a:rPr>
              <a:t>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line,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defining </a:t>
            </a:r>
            <a:r>
              <a:rPr sz="1069" spc="10" dirty="0">
                <a:latin typeface="Times New Roman"/>
                <a:cs typeface="Times New Roman"/>
              </a:rPr>
              <a:t>a constant </a:t>
            </a:r>
            <a:r>
              <a:rPr sz="1069" spc="15" dirty="0">
                <a:latin typeface="Times New Roman"/>
                <a:cs typeface="Times New Roman"/>
              </a:rPr>
              <a:t>PQMAX, </a:t>
            </a:r>
            <a:r>
              <a:rPr sz="1069" spc="5" dirty="0">
                <a:latin typeface="Times New Roman"/>
                <a:cs typeface="Times New Roman"/>
              </a:rPr>
              <a:t>declaring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maximum  </a:t>
            </a:r>
            <a:r>
              <a:rPr sz="1069" spc="10" dirty="0">
                <a:latin typeface="Times New Roman"/>
                <a:cs typeface="Times New Roman"/>
              </a:rPr>
              <a:t>size 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priority  queue  to 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10" dirty="0">
                <a:latin typeface="Times New Roman"/>
                <a:cs typeface="Times New Roman"/>
              </a:rPr>
              <a:t>30.  In  </a:t>
            </a:r>
            <a:r>
              <a:rPr sz="1069" spc="5" dirty="0">
                <a:latin typeface="Times New Roman"/>
                <a:cs typeface="Times New Roman"/>
              </a:rPr>
              <a:t>line  </a:t>
            </a:r>
            <a:r>
              <a:rPr sz="1069" spc="10" dirty="0">
                <a:latin typeface="Times New Roman"/>
                <a:cs typeface="Times New Roman"/>
              </a:rPr>
              <a:t>4,  </a:t>
            </a:r>
            <a:r>
              <a:rPr sz="1069" spc="5" dirty="0">
                <a:latin typeface="Times New Roman"/>
                <a:cs typeface="Times New Roman"/>
              </a:rPr>
              <a:t>class  </a:t>
            </a:r>
            <a:r>
              <a:rPr sz="1069" i="1" spc="10" dirty="0">
                <a:latin typeface="Times New Roman"/>
                <a:cs typeface="Times New Roman"/>
              </a:rPr>
              <a:t>PriorityQueue </a:t>
            </a:r>
            <a:r>
              <a:rPr sz="1069" i="1" spc="131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772846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8857"/>
            <a:ext cx="4853693" cy="8447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declared. </a:t>
            </a:r>
            <a:r>
              <a:rPr sz="1069" i="1" spc="10" dirty="0">
                <a:latin typeface="Times New Roman"/>
                <a:cs typeface="Times New Roman"/>
              </a:rPr>
              <a:t>public </a:t>
            </a:r>
            <a:r>
              <a:rPr sz="1069" spc="10" dirty="0">
                <a:latin typeface="Times New Roman"/>
                <a:cs typeface="Times New Roman"/>
              </a:rPr>
              <a:t>keyword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 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indicating that all </a:t>
            </a:r>
            <a:r>
              <a:rPr sz="1069" spc="10" dirty="0">
                <a:latin typeface="Times New Roman"/>
                <a:cs typeface="Times New Roman"/>
              </a:rPr>
              <a:t>class members below  will be </a:t>
            </a:r>
            <a:r>
              <a:rPr sz="1069" spc="5" dirty="0">
                <a:latin typeface="Times New Roman"/>
                <a:cs typeface="Times New Roman"/>
              </a:rPr>
              <a:t>of public scope. </a:t>
            </a:r>
            <a:r>
              <a:rPr sz="1069" spc="10" dirty="0">
                <a:latin typeface="Times New Roman"/>
                <a:cs typeface="Times New Roman"/>
              </a:rPr>
              <a:t>Line 7 </a:t>
            </a:r>
            <a:r>
              <a:rPr sz="1069" spc="5" dirty="0">
                <a:latin typeface="Times New Roman"/>
                <a:cs typeface="Times New Roman"/>
              </a:rPr>
              <a:t>is starting the </a:t>
            </a:r>
            <a:r>
              <a:rPr sz="1069" spc="10" dirty="0">
                <a:latin typeface="Times New Roman"/>
                <a:cs typeface="Times New Roman"/>
              </a:rPr>
              <a:t>class constructor’s </a:t>
            </a:r>
            <a:r>
              <a:rPr sz="1069" spc="5" dirty="0">
                <a:latin typeface="Times New Roman"/>
                <a:cs typeface="Times New Roman"/>
              </a:rPr>
              <a:t>definition.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9, a  new heap </a:t>
            </a:r>
            <a:r>
              <a:rPr sz="1069" spc="5" dirty="0">
                <a:latin typeface="Times New Roman"/>
                <a:cs typeface="Times New Roman"/>
              </a:rPr>
              <a:t>object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</a:t>
            </a:r>
            <a:r>
              <a:rPr sz="1069" spc="5" dirty="0">
                <a:latin typeface="Times New Roman"/>
                <a:cs typeface="Times New Roman"/>
              </a:rPr>
              <a:t>created, this object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collection of </a:t>
            </a:r>
            <a:r>
              <a:rPr sz="1069" i="1" spc="10" dirty="0">
                <a:latin typeface="Times New Roman"/>
                <a:cs typeface="Times New Roman"/>
              </a:rPr>
              <a:t>Event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objects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collection is </a:t>
            </a:r>
            <a:r>
              <a:rPr sz="1069" i="1" spc="15" dirty="0">
                <a:latin typeface="Times New Roman"/>
                <a:cs typeface="Times New Roman"/>
              </a:rPr>
              <a:t>PQMAX</a:t>
            </a:r>
            <a:r>
              <a:rPr sz="1069" spc="15" dirty="0">
                <a:latin typeface="Times New Roman"/>
                <a:cs typeface="Times New Roman"/>
              </a:rPr>
              <a:t>. The </a:t>
            </a:r>
            <a:r>
              <a:rPr sz="1069" spc="10" dirty="0">
                <a:latin typeface="Times New Roman"/>
                <a:cs typeface="Times New Roman"/>
              </a:rPr>
              <a:t>address (pointer) of the  newly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stored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heap </a:t>
            </a:r>
            <a:r>
              <a:rPr sz="1069" spc="10" dirty="0">
                <a:latin typeface="Times New Roman"/>
                <a:cs typeface="Times New Roman"/>
              </a:rPr>
              <a:t>object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private pointer  variable of </a:t>
            </a:r>
            <a:r>
              <a:rPr sz="1069" i="1" spc="5" dirty="0">
                <a:latin typeface="Times New Roman"/>
                <a:cs typeface="Times New Roman"/>
              </a:rPr>
              <a:t>PriorityQueue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10" dirty="0">
                <a:latin typeface="Times New Roman"/>
                <a:cs typeface="Times New Roman"/>
              </a:rPr>
              <a:t>Next comes the </a:t>
            </a:r>
            <a:r>
              <a:rPr sz="1069" spc="5" dirty="0">
                <a:latin typeface="Times New Roman"/>
                <a:cs typeface="Times New Roman"/>
              </a:rPr>
              <a:t>destructor of the class,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deleting (deallocating </a:t>
            </a:r>
            <a:r>
              <a:rPr sz="1069" spc="10" dirty="0">
                <a:latin typeface="Times New Roman"/>
                <a:cs typeface="Times New Roman"/>
              </a:rPr>
              <a:t>the allocated </a:t>
            </a:r>
            <a:r>
              <a:rPr sz="1069" spc="5" dirty="0">
                <a:latin typeface="Times New Roman"/>
                <a:cs typeface="Times New Roman"/>
              </a:rPr>
              <a:t>resources) the pointer variable </a:t>
            </a:r>
            <a:r>
              <a:rPr sz="1069" i="1" spc="10" dirty="0">
                <a:latin typeface="Times New Roman"/>
                <a:cs typeface="Times New Roman"/>
              </a:rPr>
              <a:t>heap</a:t>
            </a:r>
            <a:r>
              <a:rPr sz="1069" spc="10" dirty="0">
                <a:latin typeface="Times New Roman"/>
                <a:cs typeface="Times New Roman"/>
              </a:rPr>
              <a:t>. Next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 that was sometimes, named as </a:t>
            </a:r>
            <a:r>
              <a:rPr sz="1069" i="1" spc="10" dirty="0">
                <a:latin typeface="Times New Roman"/>
                <a:cs typeface="Times New Roman"/>
              </a:rPr>
              <a:t>dequeue </a:t>
            </a:r>
            <a:r>
              <a:rPr sz="1069" spc="10" dirty="0">
                <a:latin typeface="Times New Roman"/>
                <a:cs typeface="Times New Roman"/>
              </a:rPr>
              <a:t>in our previous lectures. 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returning an </a:t>
            </a:r>
            <a:r>
              <a:rPr sz="1069" i="1" spc="10" dirty="0">
                <a:latin typeface="Times New Roman"/>
                <a:cs typeface="Times New Roman"/>
              </a:rPr>
              <a:t>Event </a:t>
            </a:r>
            <a:r>
              <a:rPr sz="1069" spc="5" dirty="0">
                <a:latin typeface="Times New Roman"/>
                <a:cs typeface="Times New Roman"/>
              </a:rPr>
              <a:t>pointer. </a:t>
            </a:r>
            <a:r>
              <a:rPr sz="1069" spc="10" dirty="0">
                <a:latin typeface="Times New Roman"/>
                <a:cs typeface="Times New Roman"/>
              </a:rPr>
              <a:t>Inside </a:t>
            </a:r>
            <a:r>
              <a:rPr sz="1069" i="1" spc="10" dirty="0">
                <a:latin typeface="Times New Roman"/>
                <a:cs typeface="Times New Roman"/>
              </a:rPr>
              <a:t>remove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the first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at line  </a:t>
            </a:r>
            <a:r>
              <a:rPr sz="1069" spc="10" dirty="0">
                <a:latin typeface="Times New Roman"/>
                <a:cs typeface="Times New Roman"/>
              </a:rPr>
              <a:t>19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if-condition;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checking </a:t>
            </a:r>
            <a:r>
              <a:rPr sz="1069" spc="5" dirty="0">
                <a:latin typeface="Times New Roman"/>
                <a:cs typeface="Times New Roman"/>
              </a:rPr>
              <a:t>whether </a:t>
            </a:r>
            <a:r>
              <a:rPr sz="1069" i="1" spc="10" dirty="0">
                <a:latin typeface="Times New Roman"/>
                <a:cs typeface="Times New Roman"/>
              </a:rPr>
              <a:t>heap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empty. </a:t>
            </a:r>
            <a:r>
              <a:rPr sz="1069" spc="5" dirty="0">
                <a:latin typeface="Times New Roman"/>
                <a:cs typeface="Times New Roman"/>
              </a:rPr>
              <a:t>If the condition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empty), a local variable (local to the block) </a:t>
            </a:r>
            <a:r>
              <a:rPr sz="1069" i="1" spc="10" dirty="0">
                <a:latin typeface="Times New Roman"/>
                <a:cs typeface="Times New Roman"/>
              </a:rPr>
              <a:t>Event*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10" dirty="0">
                <a:latin typeface="Times New Roman"/>
                <a:cs typeface="Times New Roman"/>
              </a:rPr>
              <a:t>e  </a:t>
            </a:r>
            <a:r>
              <a:rPr sz="1069" spc="5" dirty="0">
                <a:latin typeface="Times New Roman"/>
                <a:cs typeface="Times New Roman"/>
              </a:rPr>
              <a:t>is declared. In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line at line 22, </a:t>
            </a:r>
            <a:r>
              <a:rPr sz="1069" spc="10" dirty="0">
                <a:latin typeface="Times New Roman"/>
                <a:cs typeface="Times New Roman"/>
              </a:rPr>
              <a:t>we are </a:t>
            </a:r>
            <a:r>
              <a:rPr sz="1069" spc="5" dirty="0">
                <a:latin typeface="Times New Roman"/>
                <a:cs typeface="Times New Roman"/>
              </a:rPr>
              <a:t>calling </a:t>
            </a:r>
            <a:r>
              <a:rPr sz="1069" spc="10" dirty="0">
                <a:latin typeface="Times New Roman"/>
                <a:cs typeface="Times New Roman"/>
              </a:rPr>
              <a:t>deleteMin method to delete  (remove)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element from the </a:t>
            </a:r>
            <a:r>
              <a:rPr sz="1069" i="1" spc="5" dirty="0">
                <a:latin typeface="Times New Roman"/>
                <a:cs typeface="Times New Roman"/>
              </a:rPr>
              <a:t>heap</a:t>
            </a:r>
            <a:r>
              <a:rPr sz="1069" spc="5" dirty="0">
                <a:latin typeface="Times New Roman"/>
                <a:cs typeface="Times New Roman"/>
              </a:rPr>
              <a:t>, the </a:t>
            </a:r>
            <a:r>
              <a:rPr sz="1069" spc="10" dirty="0">
                <a:latin typeface="Times New Roman"/>
                <a:cs typeface="Times New Roman"/>
              </a:rPr>
              <a:t>removed element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assigned </a:t>
            </a:r>
            <a:r>
              <a:rPr sz="1069" spc="5" dirty="0">
                <a:latin typeface="Times New Roman"/>
                <a:cs typeface="Times New Roman"/>
              </a:rPr>
              <a:t>to the passed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parameter pointer variable </a:t>
            </a:r>
            <a:r>
              <a:rPr sz="1069" i="1" spc="5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You might have </a:t>
            </a:r>
            <a:r>
              <a:rPr sz="1069" spc="5" dirty="0">
                <a:latin typeface="Times New Roman"/>
                <a:cs typeface="Times New Roman"/>
              </a:rPr>
              <a:t>noticed already that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version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deleteMin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parameter </a:t>
            </a:r>
            <a:r>
              <a:rPr sz="1069" spc="5" dirty="0">
                <a:latin typeface="Times New Roman"/>
                <a:cs typeface="Times New Roman"/>
              </a:rPr>
              <a:t>is being </a:t>
            </a:r>
            <a:r>
              <a:rPr sz="1069" spc="10" dirty="0">
                <a:latin typeface="Times New Roman"/>
                <a:cs typeface="Times New Roman"/>
              </a:rPr>
              <a:t>passed by </a:t>
            </a:r>
            <a:r>
              <a:rPr sz="1069" spc="5" dirty="0">
                <a:latin typeface="Times New Roman"/>
                <a:cs typeface="Times New Roman"/>
              </a:rPr>
              <a:t>pointer, in the previous </a:t>
            </a:r>
            <a:r>
              <a:rPr sz="1069" spc="10" dirty="0">
                <a:latin typeface="Times New Roman"/>
                <a:cs typeface="Times New Roman"/>
              </a:rPr>
              <a:t>implementation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used reference. In the next </a:t>
            </a:r>
            <a:r>
              <a:rPr sz="1069" spc="5" dirty="0">
                <a:latin typeface="Times New Roman"/>
                <a:cs typeface="Times New Roman"/>
              </a:rPr>
              <a:t>line,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retrieved value is returned,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returns  by </a:t>
            </a:r>
            <a:r>
              <a:rPr sz="1069" spc="10" dirty="0">
                <a:latin typeface="Times New Roman"/>
                <a:cs typeface="Times New Roman"/>
              </a:rPr>
              <a:t>returning the </a:t>
            </a:r>
            <a:r>
              <a:rPr sz="1069" spc="5" dirty="0">
                <a:latin typeface="Times New Roman"/>
                <a:cs typeface="Times New Roman"/>
              </a:rPr>
              <a:t>pointer variable </a:t>
            </a:r>
            <a:r>
              <a:rPr sz="1069" i="1" spc="5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empty when checked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line  </a:t>
            </a:r>
            <a:r>
              <a:rPr sz="1069" spc="5" dirty="0">
                <a:latin typeface="Times New Roman"/>
                <a:cs typeface="Times New Roman"/>
              </a:rPr>
              <a:t>19, the control is transferred to the line </a:t>
            </a:r>
            <a:r>
              <a:rPr sz="1069" spc="10" dirty="0">
                <a:latin typeface="Times New Roman"/>
                <a:cs typeface="Times New Roman"/>
              </a:rPr>
              <a:t>25.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25, a message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displayed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show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 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line returns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5" dirty="0">
                <a:latin typeface="Times New Roman"/>
                <a:cs typeface="Times New Roman"/>
              </a:rPr>
              <a:t>pointer.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important to understand one thing </a:t>
            </a:r>
            <a:r>
              <a:rPr sz="1069" spc="5" dirty="0">
                <a:latin typeface="Times New Roman"/>
                <a:cs typeface="Times New Roman"/>
              </a:rPr>
              <a:t>that previously </a:t>
            </a:r>
            <a:r>
              <a:rPr sz="1069" spc="10" dirty="0">
                <a:latin typeface="Times New Roman"/>
                <a:cs typeface="Times New Roman"/>
              </a:rPr>
              <a:t>when we wrote the </a:t>
            </a:r>
            <a:r>
              <a:rPr sz="1069" spc="5" dirty="0">
                <a:latin typeface="Times New Roman"/>
                <a:cs typeface="Times New Roman"/>
              </a:rPr>
              <a:t>array based  </a:t>
            </a:r>
            <a:r>
              <a:rPr sz="1069" i="1" spc="10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to take an element out from the </a:t>
            </a:r>
            <a:r>
              <a:rPr sz="1069" spc="5" dirty="0">
                <a:latin typeface="Times New Roman"/>
                <a:cs typeface="Times New Roman"/>
              </a:rPr>
              <a:t>start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shifted  the </a:t>
            </a:r>
            <a:r>
              <a:rPr sz="1069" spc="10" dirty="0">
                <a:latin typeface="Times New Roman"/>
                <a:cs typeface="Times New Roman"/>
              </a:rPr>
              <a:t>remaining </a:t>
            </a:r>
            <a:r>
              <a:rPr sz="1069" spc="5" dirty="0">
                <a:latin typeface="Times New Roman"/>
                <a:cs typeface="Times New Roman"/>
              </a:rPr>
              <a:t>elements to left.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in this implementation,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using heap,  </a:t>
            </a:r>
            <a:r>
              <a:rPr sz="1069" spc="5" dirty="0">
                <a:latin typeface="Times New Roman"/>
                <a:cs typeface="Times New Roman"/>
              </a:rPr>
              <a:t>therefore, 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responsibilities of maintaining 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elements lie with </a:t>
            </a:r>
            <a:r>
              <a:rPr sz="1069" spc="10" dirty="0">
                <a:latin typeface="Times New Roman"/>
                <a:cs typeface="Times New Roman"/>
              </a:rPr>
              <a:t>the heap.  When the </a:t>
            </a:r>
            <a:r>
              <a:rPr sz="1069" spc="5" dirty="0">
                <a:latin typeface="Times New Roman"/>
                <a:cs typeface="Times New Roman"/>
              </a:rPr>
              <a:t>deleteMin() is called, it returns the </a:t>
            </a:r>
            <a:r>
              <a:rPr sz="1069" spc="10" dirty="0">
                <a:latin typeface="Times New Roman"/>
                <a:cs typeface="Times New Roman"/>
              </a:rPr>
              <a:t>minimum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observe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line. 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accepting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</a:t>
            </a:r>
            <a:r>
              <a:rPr sz="1069" spc="10" dirty="0">
                <a:latin typeface="Times New Roman"/>
                <a:cs typeface="Times New Roman"/>
              </a:rPr>
              <a:t>type  parameter of type </a:t>
            </a:r>
            <a:r>
              <a:rPr sz="1069" i="1" spc="5" dirty="0">
                <a:latin typeface="Times New Roman"/>
                <a:cs typeface="Times New Roman"/>
              </a:rPr>
              <a:t>Event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may become </a:t>
            </a:r>
            <a:r>
              <a:rPr sz="1069" spc="5" dirty="0">
                <a:latin typeface="Times New Roman"/>
                <a:cs typeface="Times New Roman"/>
              </a:rPr>
              <a:t>full, if </a:t>
            </a:r>
            <a:r>
              <a:rPr sz="1069" spc="10" dirty="0">
                <a:latin typeface="Times New Roman"/>
                <a:cs typeface="Times New Roman"/>
              </a:rPr>
              <a:t>we keep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inserting  elements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it,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first line inside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insert function is </a:t>
            </a:r>
            <a:r>
              <a:rPr sz="1069" spc="10" dirty="0">
                <a:latin typeface="Times New Roman"/>
                <a:cs typeface="Times New Roman"/>
              </a:rPr>
              <a:t>checking whether the  heap </a:t>
            </a:r>
            <a:r>
              <a:rPr sz="1069" spc="5" dirty="0">
                <a:latin typeface="Times New Roman"/>
                <a:cs typeface="Times New Roman"/>
              </a:rPr>
              <a:t>has </a:t>
            </a:r>
            <a:r>
              <a:rPr sz="1069" spc="10" dirty="0">
                <a:latin typeface="Times New Roman"/>
                <a:cs typeface="Times New Roman"/>
              </a:rPr>
              <a:t>gone </a:t>
            </a:r>
            <a:r>
              <a:rPr sz="1069" spc="5" dirty="0">
                <a:latin typeface="Times New Roman"/>
                <a:cs typeface="Times New Roman"/>
              </a:rPr>
              <a:t>full. If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full, </a:t>
            </a:r>
            <a:r>
              <a:rPr sz="1069" spc="10" dirty="0">
                <a:latin typeface="Times New Roman"/>
                <a:cs typeface="Times New Roman"/>
              </a:rPr>
              <a:t>the if-block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entered.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line </a:t>
            </a:r>
            <a:r>
              <a:rPr sz="1069" spc="10" dirty="0">
                <a:latin typeface="Times New Roman"/>
                <a:cs typeface="Times New Roman"/>
              </a:rPr>
              <a:t>33 </a:t>
            </a:r>
            <a:r>
              <a:rPr sz="1069" spc="5" dirty="0">
                <a:latin typeface="Times New Roman"/>
                <a:cs typeface="Times New Roman"/>
              </a:rPr>
              <a:t>inside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if-block, </a:t>
            </a:r>
            <a:r>
              <a:rPr sz="1069" spc="10" dirty="0">
                <a:latin typeface="Times New Roman"/>
                <a:cs typeface="Times New Roman"/>
              </a:rPr>
              <a:t>an element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0" dirty="0">
                <a:latin typeface="Times New Roman"/>
                <a:cs typeface="Times New Roman"/>
              </a:rPr>
              <a:t>passed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parameter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inserted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queue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calling 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of heap. This insert call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internally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percolate </a:t>
            </a:r>
            <a:r>
              <a:rPr sz="1069" spc="10" dirty="0">
                <a:latin typeface="Times New Roman"/>
                <a:cs typeface="Times New Roman"/>
              </a:rPr>
              <a:t>up and down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place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element at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correct  position.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returned </a:t>
            </a:r>
            <a:r>
              <a:rPr sz="1069" spc="10" dirty="0">
                <a:latin typeface="Times New Roman"/>
                <a:cs typeface="Times New Roman"/>
              </a:rPr>
              <a:t>value 1 </a:t>
            </a:r>
            <a:r>
              <a:rPr sz="1069" spc="5" dirty="0">
                <a:latin typeface="Times New Roman"/>
                <a:cs typeface="Times New Roman"/>
              </a:rPr>
              <a:t>indicates </a:t>
            </a:r>
            <a:r>
              <a:rPr sz="1069" spc="10" dirty="0">
                <a:latin typeface="Times New Roman"/>
                <a:cs typeface="Times New Roman"/>
              </a:rPr>
              <a:t>the successful </a:t>
            </a:r>
            <a:r>
              <a:rPr sz="1069" spc="5" dirty="0">
                <a:latin typeface="Times New Roman"/>
                <a:cs typeface="Times New Roman"/>
              </a:rPr>
              <a:t>insertion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queue. If </a:t>
            </a:r>
            <a:r>
              <a:rPr sz="1069" spc="10" dirty="0">
                <a:latin typeface="Times New Roman"/>
                <a:cs typeface="Times New Roman"/>
              </a:rPr>
              <a:t>the  heap has gone </a:t>
            </a:r>
            <a:r>
              <a:rPr sz="1069" dirty="0">
                <a:latin typeface="Times New Roman"/>
                <a:cs typeface="Times New Roman"/>
              </a:rPr>
              <a:t>full, </a:t>
            </a:r>
            <a:r>
              <a:rPr sz="1069" spc="10" dirty="0">
                <a:latin typeface="Times New Roman"/>
                <a:cs typeface="Times New Roman"/>
              </a:rPr>
              <a:t>a message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displayed </a:t>
            </a:r>
            <a:r>
              <a:rPr sz="1069" spc="5" dirty="0">
                <a:latin typeface="Times New Roman"/>
                <a:cs typeface="Times New Roman"/>
              </a:rPr>
              <a:t>i.e. ‘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i="1" spc="10" dirty="0">
                <a:latin typeface="Times New Roman"/>
                <a:cs typeface="Times New Roman"/>
              </a:rPr>
              <a:t>queue </a:t>
            </a:r>
            <a:r>
              <a:rPr sz="1069" i="1" spc="5" dirty="0">
                <a:latin typeface="Times New Roman"/>
                <a:cs typeface="Times New Roman"/>
              </a:rPr>
              <a:t>is full</a:t>
            </a:r>
            <a:r>
              <a:rPr sz="1069" spc="5" dirty="0">
                <a:latin typeface="Times New Roman"/>
                <a:cs typeface="Times New Roman"/>
              </a:rPr>
              <a:t>’. </a:t>
            </a:r>
            <a:r>
              <a:rPr sz="1069" spc="10" dirty="0">
                <a:latin typeface="Times New Roman"/>
                <a:cs typeface="Times New Roman"/>
              </a:rPr>
              <a:t>Note that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the word </a:t>
            </a:r>
            <a:r>
              <a:rPr sz="1069" spc="5" dirty="0">
                <a:latin typeface="Times New Roman"/>
                <a:cs typeface="Times New Roman"/>
              </a:rPr>
              <a:t>queue, not </a:t>
            </a:r>
            <a:r>
              <a:rPr sz="1069" spc="15" dirty="0">
                <a:latin typeface="Times New Roman"/>
                <a:cs typeface="Times New Roman"/>
              </a:rPr>
              <a:t>heap </a:t>
            </a:r>
            <a:r>
              <a:rPr sz="1069" spc="10" dirty="0">
                <a:latin typeface="Times New Roman"/>
                <a:cs typeface="Times New Roman"/>
              </a:rPr>
              <a:t>in that </a:t>
            </a:r>
            <a:r>
              <a:rPr sz="1069" spc="5" dirty="0">
                <a:latin typeface="Times New Roman"/>
                <a:cs typeface="Times New Roman"/>
              </a:rPr>
              <a:t>message. It </a:t>
            </a:r>
            <a:r>
              <a:rPr sz="1069" spc="10" dirty="0">
                <a:latin typeface="Times New Roman"/>
                <a:cs typeface="Times New Roman"/>
              </a:rPr>
              <a:t>needs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done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way.  </a:t>
            </a:r>
            <a:r>
              <a:rPr sz="1069" spc="10" dirty="0">
                <a:latin typeface="Times New Roman"/>
                <a:cs typeface="Times New Roman"/>
              </a:rPr>
              <a:t>Otherwise, </a:t>
            </a:r>
            <a:r>
              <a:rPr sz="1069" spc="5" dirty="0">
                <a:latin typeface="Times New Roman"/>
                <a:cs typeface="Times New Roman"/>
              </a:rPr>
              <a:t>the users of the </a:t>
            </a:r>
            <a:r>
              <a:rPr sz="1069" spc="10" dirty="0">
                <a:latin typeface="Times New Roman"/>
                <a:cs typeface="Times New Roman"/>
              </a:rPr>
              <a:t>PriorityQueue </a:t>
            </a:r>
            <a:r>
              <a:rPr sz="1069" spc="5" dirty="0">
                <a:latin typeface="Times New Roman"/>
                <a:cs typeface="Times New Roman"/>
              </a:rPr>
              <a:t>class are </a:t>
            </a:r>
            <a:r>
              <a:rPr sz="1069" spc="10" dirty="0">
                <a:latin typeface="Times New Roman"/>
                <a:cs typeface="Times New Roman"/>
              </a:rPr>
              <a:t>unaware of </a:t>
            </a:r>
            <a:r>
              <a:rPr sz="1069" spc="5" dirty="0">
                <a:latin typeface="Times New Roman"/>
                <a:cs typeface="Times New Roman"/>
              </a:rPr>
              <a:t>the internal  representation of </a:t>
            </a:r>
            <a:r>
              <a:rPr sz="1069" spc="10" dirty="0">
                <a:latin typeface="Times New Roman"/>
                <a:cs typeface="Times New Roman"/>
              </a:rPr>
              <a:t>the queue (whether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implemented using a heap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array). </a:t>
            </a:r>
            <a:r>
              <a:rPr sz="1069" spc="10" dirty="0">
                <a:latin typeface="Times New Roman"/>
                <a:cs typeface="Times New Roman"/>
              </a:rPr>
              <a:t>Next  </a:t>
            </a:r>
            <a:r>
              <a:rPr sz="1069" spc="5" dirty="0">
                <a:latin typeface="Times New Roman"/>
                <a:cs typeface="Times New Roman"/>
              </a:rPr>
              <a:t>line is returning </a:t>
            </a:r>
            <a:r>
              <a:rPr sz="1069" spc="10" dirty="0">
                <a:latin typeface="Times New Roman"/>
                <a:cs typeface="Times New Roman"/>
              </a:rPr>
              <a:t>0 </a:t>
            </a:r>
            <a:r>
              <a:rPr sz="1069" spc="5" dirty="0">
                <a:latin typeface="Times New Roman"/>
                <a:cs typeface="Times New Roman"/>
              </a:rPr>
              <a:t>while indicating that 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not successful. </a:t>
            </a:r>
            <a:r>
              <a:rPr sz="1069" spc="10" dirty="0">
                <a:latin typeface="Times New Roman"/>
                <a:cs typeface="Times New Roman"/>
              </a:rPr>
              <a:t>Below 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insert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full() </a:t>
            </a:r>
            <a:r>
              <a:rPr sz="1069" spc="5" dirty="0">
                <a:latin typeface="Times New Roman"/>
                <a:cs typeface="Times New Roman"/>
              </a:rPr>
              <a:t>method.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method returns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10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value. </a:t>
            </a:r>
            <a:r>
              <a:rPr sz="1069" spc="5" dirty="0">
                <a:latin typeface="Times New Roman"/>
                <a:cs typeface="Times New Roman"/>
              </a:rPr>
              <a:t>Internally,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calling is</a:t>
            </a:r>
            <a:r>
              <a:rPr sz="1069" i="1" spc="5" dirty="0">
                <a:latin typeface="Times New Roman"/>
                <a:cs typeface="Times New Roman"/>
              </a:rPr>
              <a:t>Full()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heap.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full() </a:t>
            </a:r>
            <a:r>
              <a:rPr sz="1069" spc="10" dirty="0">
                <a:latin typeface="Times New Roman"/>
                <a:cs typeface="Times New Roman"/>
              </a:rPr>
              <a:t>method returns whatever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returned by the  </a:t>
            </a:r>
            <a:r>
              <a:rPr sz="1069" i="1" spc="10" dirty="0">
                <a:latin typeface="Times New Roman"/>
                <a:cs typeface="Times New Roman"/>
              </a:rPr>
              <a:t>isFull()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heap.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length()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size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also that of </a:t>
            </a:r>
            <a:r>
              <a:rPr sz="1069" spc="10" dirty="0">
                <a:latin typeface="Times New Roman"/>
                <a:cs typeface="Times New Roman"/>
              </a:rPr>
              <a:t>the  queue. </a:t>
            </a:r>
            <a:r>
              <a:rPr sz="1069" spc="5" dirty="0">
                <a:latin typeface="Times New Roman"/>
                <a:cs typeface="Times New Roman"/>
              </a:rPr>
              <a:t>Therefore, </a:t>
            </a:r>
            <a:r>
              <a:rPr sz="1069" i="1" spc="5" dirty="0">
                <a:latin typeface="Times New Roman"/>
                <a:cs typeface="Times New Roman"/>
              </a:rPr>
              <a:t>length() </a:t>
            </a:r>
            <a:r>
              <a:rPr sz="1069" spc="5" dirty="0">
                <a:latin typeface="Times New Roman"/>
                <a:cs typeface="Times New Roman"/>
              </a:rPr>
              <a:t>is internally calling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getSize() </a:t>
            </a:r>
            <a:r>
              <a:rPr sz="1069" spc="10" dirty="0">
                <a:latin typeface="Times New Roman"/>
                <a:cs typeface="Times New Roman"/>
              </a:rPr>
              <a:t>method 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implementation,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is better </a:t>
            </a:r>
            <a:r>
              <a:rPr sz="1069" spc="10" dirty="0">
                <a:latin typeface="Times New Roman"/>
                <a:cs typeface="Times New Roman"/>
              </a:rPr>
              <a:t>readable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the PriorityQueue’s  </a:t>
            </a:r>
            <a:r>
              <a:rPr sz="1069" spc="5" dirty="0">
                <a:latin typeface="Times New Roman"/>
                <a:cs typeface="Times New Roman"/>
              </a:rPr>
              <a:t>implementation </a:t>
            </a:r>
            <a:r>
              <a:rPr sz="1069" spc="10" dirty="0">
                <a:latin typeface="Times New Roman"/>
                <a:cs typeface="Times New Roman"/>
              </a:rPr>
              <a:t>with array. While implementing </a:t>
            </a:r>
            <a:r>
              <a:rPr sz="1069" spc="5" dirty="0">
                <a:latin typeface="Times New Roman"/>
                <a:cs typeface="Times New Roman"/>
              </a:rPr>
              <a:t>the PriorityQueue </a:t>
            </a:r>
            <a:r>
              <a:rPr sz="1069" spc="10" dirty="0">
                <a:latin typeface="Times New Roman"/>
                <a:cs typeface="Times New Roman"/>
              </a:rPr>
              <a:t>with an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to sort the internal array every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each insertion </a:t>
            </a:r>
            <a:r>
              <a:rPr sz="1069" spc="5" dirty="0">
                <a:latin typeface="Times New Roman"/>
                <a:cs typeface="Times New Roman"/>
              </a:rPr>
              <a:t>in the array. </a:t>
            </a:r>
            <a:r>
              <a:rPr sz="1069" spc="10" dirty="0">
                <a:latin typeface="Times New Roman"/>
                <a:cs typeface="Times New Roman"/>
              </a:rPr>
              <a:t>This new  implementation </a:t>
            </a:r>
            <a:r>
              <a:rPr sz="1069" spc="5" dirty="0">
                <a:latin typeface="Times New Roman"/>
                <a:cs typeface="Times New Roman"/>
              </a:rPr>
              <a:t>is more efficient as the </a:t>
            </a:r>
            <a:r>
              <a:rPr sz="1069" spc="10" dirty="0">
                <a:latin typeface="Times New Roman"/>
                <a:cs typeface="Times New Roman"/>
              </a:rPr>
              <a:t>heap can </a:t>
            </a:r>
            <a:r>
              <a:rPr sz="1069" spc="5" dirty="0">
                <a:latin typeface="Times New Roman"/>
                <a:cs typeface="Times New Roman"/>
              </a:rPr>
              <a:t>readjust itself in log</a:t>
            </a:r>
            <a:r>
              <a:rPr sz="1094" spc="7" baseline="-11111" dirty="0">
                <a:latin typeface="Times New Roman"/>
                <a:cs typeface="Times New Roman"/>
              </a:rPr>
              <a:t>2</a:t>
            </a:r>
            <a:r>
              <a:rPr sz="1069" spc="5" dirty="0">
                <a:latin typeface="Times New Roman"/>
                <a:cs typeface="Times New Roman"/>
              </a:rPr>
              <a:t>N times. </a:t>
            </a:r>
            <a:r>
              <a:rPr sz="1069" spc="10" dirty="0">
                <a:latin typeface="Times New Roman"/>
                <a:cs typeface="Times New Roman"/>
              </a:rPr>
              <a:t>Gain </a:t>
            </a:r>
            <a:r>
              <a:rPr sz="1069" spc="5" dirty="0">
                <a:latin typeface="Times New Roman"/>
                <a:cs typeface="Times New Roman"/>
              </a:rPr>
              <a:t>in  performance is the major benefit of </a:t>
            </a:r>
            <a:r>
              <a:rPr sz="1069" spc="10" dirty="0">
                <a:latin typeface="Times New Roman"/>
                <a:cs typeface="Times New Roman"/>
              </a:rPr>
              <a:t>implementing PriorityQueue with heap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compared </a:t>
            </a:r>
            <a:r>
              <a:rPr sz="1069" spc="5" dirty="0">
                <a:latin typeface="Times New Roman"/>
                <a:cs typeface="Times New Roman"/>
              </a:rPr>
              <a:t>to implementation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0433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2458" cy="2908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other significant benefits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covered in this course </a:t>
            </a:r>
            <a:r>
              <a:rPr sz="1069" spc="10" dirty="0">
                <a:latin typeface="Times New Roman"/>
                <a:cs typeface="Times New Roman"/>
              </a:rPr>
              <a:t>time  to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At the moment,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usages of </a:t>
            </a:r>
            <a:r>
              <a:rPr sz="1069" spc="10" dirty="0">
                <a:latin typeface="Times New Roman"/>
                <a:cs typeface="Times New Roman"/>
              </a:rPr>
              <a:t>heap to make  you </a:t>
            </a:r>
            <a:r>
              <a:rPr sz="1069" spc="5" dirty="0">
                <a:latin typeface="Times New Roman"/>
                <a:cs typeface="Times New Roman"/>
              </a:rPr>
              <a:t>clear about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uses of heap.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data </a:t>
            </a:r>
            <a:r>
              <a:rPr sz="1069" spc="5" dirty="0">
                <a:latin typeface="Times New Roman"/>
                <a:cs typeface="Times New Roman"/>
              </a:rPr>
              <a:t>structure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covered in the  Algorithms course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also.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The Selection</a:t>
            </a:r>
            <a:r>
              <a:rPr sz="1264" b="1" spc="-1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Problem</a:t>
            </a:r>
            <a:endParaRPr sz="1264">
              <a:latin typeface="Arial"/>
              <a:cs typeface="Arial"/>
            </a:endParaRPr>
          </a:p>
          <a:p>
            <a:pPr marL="221628" marR="4939" indent="-209281">
              <a:lnSpc>
                <a:spcPts val="1264"/>
              </a:lnSpc>
              <a:spcBef>
                <a:spcPts val="107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Given a </a:t>
            </a:r>
            <a:r>
              <a:rPr sz="1069" spc="5" dirty="0">
                <a:latin typeface="Times New Roman"/>
                <a:cs typeface="Times New Roman"/>
              </a:rPr>
              <a:t>list of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elements (numbers, names etc.) which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totally ordered and 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integer </a:t>
            </a:r>
            <a:r>
              <a:rPr sz="1069" spc="5" dirty="0">
                <a:latin typeface="Times New Roman"/>
                <a:cs typeface="Times New Roman"/>
              </a:rPr>
              <a:t>k, 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dirty="0">
                <a:latin typeface="Times New Roman"/>
                <a:cs typeface="Times New Roman"/>
              </a:rPr>
              <a:t>k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(or </a:t>
            </a:r>
            <a:r>
              <a:rPr sz="1069" spc="5" dirty="0">
                <a:latin typeface="Times New Roman"/>
                <a:cs typeface="Times New Roman"/>
              </a:rPr>
              <a:t>largest)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Suppose,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names (names of students or names of motor vehicles or 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list of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of motor </a:t>
            </a:r>
            <a:r>
              <a:rPr sz="1069" spc="10" dirty="0">
                <a:latin typeface="Times New Roman"/>
                <a:cs typeface="Times New Roman"/>
              </a:rPr>
              <a:t>vehicles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dirty="0">
                <a:latin typeface="Times New Roman"/>
                <a:cs typeface="Times New Roman"/>
              </a:rPr>
              <a:t>list </a:t>
            </a:r>
            <a:r>
              <a:rPr sz="1069" spc="5" dirty="0">
                <a:latin typeface="Times New Roman"/>
                <a:cs typeface="Times New Roman"/>
              </a:rPr>
              <a:t>of roll </a:t>
            </a:r>
            <a:r>
              <a:rPr sz="1069" spc="10" dirty="0">
                <a:latin typeface="Times New Roman"/>
                <a:cs typeface="Times New Roman"/>
              </a:rPr>
              <a:t>numbers of students or id card numbers  of the </a:t>
            </a:r>
            <a:r>
              <a:rPr sz="1069" spc="5" dirty="0">
                <a:latin typeface="Times New Roman"/>
                <a:cs typeface="Times New Roman"/>
              </a:rPr>
              <a:t>students, </a:t>
            </a:r>
            <a:r>
              <a:rPr sz="1069" spc="10" dirty="0">
                <a:latin typeface="Times New Roman"/>
                <a:cs typeface="Times New Roman"/>
              </a:rPr>
              <a:t>whatever). However, we are </a:t>
            </a:r>
            <a:r>
              <a:rPr sz="1069" spc="5" dirty="0">
                <a:latin typeface="Times New Roman"/>
                <a:cs typeface="Times New Roman"/>
              </a:rPr>
              <a:t>confronting </a:t>
            </a:r>
            <a:r>
              <a:rPr sz="1069" spc="10" dirty="0">
                <a:latin typeface="Times New Roman"/>
                <a:cs typeface="Times New Roman"/>
              </a:rPr>
              <a:t>the problem of </a:t>
            </a:r>
            <a:r>
              <a:rPr sz="1069" spc="5" dirty="0">
                <a:latin typeface="Times New Roman"/>
                <a:cs typeface="Times New Roman"/>
              </a:rPr>
              <a:t>finding </a:t>
            </a:r>
            <a:r>
              <a:rPr sz="1069" spc="10" dirty="0">
                <a:latin typeface="Times New Roman"/>
                <a:cs typeface="Times New Roman"/>
              </a:rPr>
              <a:t>out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k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smallest element. </a:t>
            </a:r>
            <a:r>
              <a:rPr sz="1069" spc="10" dirty="0">
                <a:latin typeface="Times New Roman"/>
                <a:cs typeface="Times New Roman"/>
              </a:rPr>
              <a:t>Suppose we have 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1000 numbers and want </a:t>
            </a:r>
            <a:r>
              <a:rPr sz="1069" spc="5" dirty="0">
                <a:latin typeface="Times New Roman"/>
                <a:cs typeface="Times New Roman"/>
              </a:rPr>
              <a:t>to find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dirty="0">
                <a:latin typeface="Times New Roman"/>
                <a:cs typeface="Times New Roman"/>
              </a:rPr>
              <a:t>10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5" dirty="0">
                <a:latin typeface="Times New Roman"/>
                <a:cs typeface="Times New Roman"/>
              </a:rPr>
              <a:t>smallest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in it.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sorting is applied to make the elements ordered. After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sorting </a:t>
            </a:r>
            <a:r>
              <a:rPr sz="1069" spc="10" dirty="0">
                <a:latin typeface="Times New Roman"/>
                <a:cs typeface="Times New Roman"/>
              </a:rPr>
              <a:t>out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numbers,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be very easy to </a:t>
            </a:r>
            <a:r>
              <a:rPr sz="1069" spc="5" dirty="0">
                <a:latin typeface="Times New Roman"/>
                <a:cs typeface="Times New Roman"/>
              </a:rPr>
              <a:t>find out any desired </a:t>
            </a:r>
            <a:r>
              <a:rPr sz="1069" spc="10" dirty="0">
                <a:latin typeface="Times New Roman"/>
                <a:cs typeface="Times New Roman"/>
              </a:rPr>
              <a:t>smallest  </a:t>
            </a:r>
            <a:r>
              <a:rPr sz="1069" spc="5" dirty="0">
                <a:latin typeface="Times New Roman"/>
                <a:cs typeface="Times New Roman"/>
              </a:rPr>
              <a:t>number.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6074" y="3869972"/>
            <a:ext cx="88900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dirty="0">
                <a:latin typeface="Times New Roman"/>
                <a:cs typeface="Times New Roman"/>
              </a:rPr>
              <a:t>th</a:t>
            </a:r>
            <a:endParaRPr sz="63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1618" y="4048513"/>
            <a:ext cx="88900" cy="97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32" dirty="0">
                <a:latin typeface="Times New Roman"/>
                <a:cs typeface="Times New Roman"/>
              </a:rPr>
              <a:t>th</a:t>
            </a:r>
            <a:endParaRPr sz="63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80" y="3891343"/>
            <a:ext cx="4851841" cy="36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 marR="4939" indent="-209281">
              <a:lnSpc>
                <a:spcPct val="109600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One way </a:t>
            </a:r>
            <a:r>
              <a:rPr sz="1069" spc="5" dirty="0">
                <a:latin typeface="Times New Roman"/>
                <a:cs typeface="Times New Roman"/>
              </a:rPr>
              <a:t>is to put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i="1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elements in 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sort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 </a:t>
            </a:r>
            <a:r>
              <a:rPr sz="1069" spc="10" dirty="0">
                <a:latin typeface="Times New Roman"/>
                <a:cs typeface="Times New Roman"/>
              </a:rPr>
              <a:t>smallest of these  </a:t>
            </a:r>
            <a:r>
              <a:rPr sz="1069" spc="5" dirty="0">
                <a:latin typeface="Times New Roman"/>
                <a:cs typeface="Times New Roman"/>
              </a:rPr>
              <a:t>is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k </a:t>
            </a:r>
            <a:r>
              <a:rPr sz="1069" i="1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position.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267" y="4409093"/>
            <a:ext cx="4852458" cy="4968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take Nlog</a:t>
            </a:r>
            <a:r>
              <a:rPr sz="1094" spc="15" baseline="-11111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N time ,in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0" dirty="0">
                <a:latin typeface="Times New Roman"/>
                <a:cs typeface="Times New Roman"/>
              </a:rPr>
              <a:t>we use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structure. </a:t>
            </a:r>
            <a:r>
              <a:rPr sz="1069" spc="15" dirty="0">
                <a:latin typeface="Times New Roman"/>
                <a:cs typeface="Times New Roman"/>
              </a:rPr>
              <a:t>Now, we </a:t>
            </a:r>
            <a:r>
              <a:rPr sz="1069" spc="10" dirty="0">
                <a:latin typeface="Times New Roman"/>
                <a:cs typeface="Times New Roman"/>
              </a:rPr>
              <a:t>want to see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possible to reduce the </a:t>
            </a:r>
            <a:r>
              <a:rPr sz="1069" spc="5" dirty="0">
                <a:latin typeface="Times New Roman"/>
                <a:cs typeface="Times New Roman"/>
              </a:rPr>
              <a:t>time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Nlog</a:t>
            </a:r>
            <a:r>
              <a:rPr sz="1094" spc="15" baseline="-11111" dirty="0">
                <a:latin typeface="Times New Roman"/>
                <a:cs typeface="Times New Roman"/>
              </a:rPr>
              <a:t>2</a:t>
            </a:r>
            <a:r>
              <a:rPr sz="1069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using some other data structure or </a:t>
            </a:r>
            <a:r>
              <a:rPr sz="1069" spc="15" dirty="0">
                <a:latin typeface="Times New Roman"/>
                <a:cs typeface="Times New Roman"/>
              </a:rPr>
              <a:t>by  </a:t>
            </a:r>
            <a:r>
              <a:rPr sz="1069" spc="5" dirty="0">
                <a:latin typeface="Times New Roman"/>
                <a:cs typeface="Times New Roman"/>
              </a:rPr>
              <a:t>improving the algorithm? Yes, </a:t>
            </a:r>
            <a:r>
              <a:rPr sz="1069" spc="10" dirty="0">
                <a:latin typeface="Times New Roman"/>
                <a:cs typeface="Times New Roman"/>
              </a:rPr>
              <a:t>we can apply heap </a:t>
            </a:r>
            <a:r>
              <a:rPr sz="1069" spc="5" dirty="0">
                <a:latin typeface="Times New Roman"/>
                <a:cs typeface="Times New Roman"/>
              </a:rPr>
              <a:t>data structure 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spc="10" dirty="0">
                <a:latin typeface="Times New Roman"/>
                <a:cs typeface="Times New Roman"/>
              </a:rPr>
              <a:t>operation more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efficient.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221628" indent="-209281" algn="just">
              <a:lnSpc>
                <a:spcPts val="1274"/>
              </a:lnSpc>
              <a:buFont typeface="Symbol"/>
              <a:buChar char=""/>
              <a:tabLst>
                <a:tab pos="222245" algn="l"/>
              </a:tabLst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faster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way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put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N</a:t>
            </a:r>
            <a:r>
              <a:rPr sz="1069" i="1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into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apply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buildHeap</a:t>
            </a:r>
            <a:endParaRPr sz="1069">
              <a:latin typeface="Times New Roman"/>
              <a:cs typeface="Times New Roman"/>
            </a:endParaRPr>
          </a:p>
          <a:p>
            <a:pPr marL="221628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 marL="221628" marR="4939" indent="-209281">
              <a:lnSpc>
                <a:spcPts val="1264"/>
              </a:lnSpc>
              <a:spcBef>
                <a:spcPts val="117"/>
              </a:spcBef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Finally, </a:t>
            </a:r>
            <a:r>
              <a:rPr sz="1069" spc="10" dirty="0">
                <a:latin typeface="Times New Roman"/>
                <a:cs typeface="Times New Roman"/>
              </a:rPr>
              <a:t>we perform </a:t>
            </a:r>
            <a:r>
              <a:rPr sz="1069" i="1" spc="10" dirty="0">
                <a:latin typeface="Times New Roman"/>
                <a:cs typeface="Times New Roman"/>
              </a:rPr>
              <a:t>k deleteMin </a:t>
            </a:r>
            <a:r>
              <a:rPr sz="1069" spc="10" dirty="0">
                <a:latin typeface="Times New Roman"/>
                <a:cs typeface="Times New Roman"/>
              </a:rPr>
              <a:t>operations. The last element </a:t>
            </a:r>
            <a:r>
              <a:rPr sz="1069" spc="5" dirty="0">
                <a:latin typeface="Times New Roman"/>
                <a:cs typeface="Times New Roman"/>
              </a:rPr>
              <a:t>extracted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our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answer.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  <a:buFont typeface="Symbol"/>
              <a:buChar char=""/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buildHeap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to construct a heap of given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elements.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 construct ‘min-heap, the minimum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elements,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positioned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root 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10" dirty="0">
                <a:latin typeface="Times New Roman"/>
                <a:cs typeface="Times New Roman"/>
              </a:rPr>
              <a:t>of the heap.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out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deleteMin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k elements from the </a:t>
            </a:r>
            <a:r>
              <a:rPr sz="1069" spc="5" dirty="0">
                <a:latin typeface="Times New Roman"/>
                <a:cs typeface="Times New Roman"/>
              </a:rPr>
              <a:t>heap,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get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Kth </a:t>
            </a:r>
            <a:r>
              <a:rPr sz="1069" spc="5" dirty="0">
                <a:latin typeface="Times New Roman"/>
                <a:cs typeface="Times New Roman"/>
              </a:rPr>
              <a:t>smallest element. </a:t>
            </a:r>
            <a:r>
              <a:rPr sz="1069" i="1" spc="10" dirty="0">
                <a:latin typeface="Times New Roman"/>
                <a:cs typeface="Times New Roman"/>
              </a:rPr>
              <a:t>BuildHeap </a:t>
            </a:r>
            <a:r>
              <a:rPr sz="1069" spc="10" dirty="0">
                <a:latin typeface="Times New Roman"/>
                <a:cs typeface="Times New Roman"/>
              </a:rPr>
              <a:t>works in </a:t>
            </a:r>
            <a:r>
              <a:rPr sz="1069" spc="5" dirty="0">
                <a:latin typeface="Times New Roman"/>
                <a:cs typeface="Times New Roman"/>
              </a:rPr>
              <a:t>linear </a:t>
            </a:r>
            <a:r>
              <a:rPr sz="1069" spc="10" dirty="0">
                <a:latin typeface="Times New Roman"/>
                <a:cs typeface="Times New Roman"/>
              </a:rPr>
              <a:t>time to make a min or a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max-heap.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 indent="-209281" algn="just">
              <a:buFont typeface="Symbol"/>
              <a:buChar char=""/>
              <a:tabLst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interesting case is </a:t>
            </a:r>
            <a:r>
              <a:rPr sz="1069" i="1" spc="10" dirty="0">
                <a:latin typeface="Times New Roman"/>
                <a:cs typeface="Times New Roman"/>
              </a:rPr>
              <a:t>k </a:t>
            </a:r>
            <a:r>
              <a:rPr sz="1069" spc="15" dirty="0">
                <a:latin typeface="Times New Roman"/>
                <a:cs typeface="Times New Roman"/>
              </a:rPr>
              <a:t>= À</a:t>
            </a:r>
            <a:r>
              <a:rPr sz="1069" i="1" spc="15" dirty="0">
                <a:latin typeface="Times New Roman"/>
                <a:cs typeface="Times New Roman"/>
              </a:rPr>
              <a:t>N</a:t>
            </a:r>
            <a:r>
              <a:rPr sz="1069" i="1" spc="15" dirty="0">
                <a:latin typeface="Bookman Old Style"/>
                <a:cs typeface="Bookman Old Style"/>
              </a:rPr>
              <a:t>/</a:t>
            </a:r>
            <a:r>
              <a:rPr sz="1069" spc="15" dirty="0">
                <a:latin typeface="Times New Roman"/>
                <a:cs typeface="Times New Roman"/>
              </a:rPr>
              <a:t>2Â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also is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median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Statistics,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the average of numbers </a:t>
            </a:r>
            <a:r>
              <a:rPr sz="1069" spc="5" dirty="0">
                <a:latin typeface="Times New Roman"/>
                <a:cs typeface="Times New Roman"/>
              </a:rPr>
              <a:t>to find the </a:t>
            </a:r>
            <a:r>
              <a:rPr sz="1069" spc="10" dirty="0">
                <a:latin typeface="Times New Roman"/>
                <a:cs typeface="Times New Roman"/>
              </a:rPr>
              <a:t>minimum,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10" dirty="0">
                <a:latin typeface="Times New Roman"/>
                <a:cs typeface="Times New Roman"/>
              </a:rPr>
              <a:t>and  median. Median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defined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number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sequence where </a:t>
            </a:r>
            <a:r>
              <a:rPr sz="1069" spc="5" dirty="0">
                <a:latin typeface="Times New Roman"/>
                <a:cs typeface="Times New Roman"/>
              </a:rPr>
              <a:t>the half of </a:t>
            </a:r>
            <a:r>
              <a:rPr sz="1069" spc="10" dirty="0">
                <a:latin typeface="Times New Roman"/>
                <a:cs typeface="Times New Roman"/>
              </a:rPr>
              <a:t>the numbers  </a:t>
            </a:r>
            <a:r>
              <a:rPr sz="1069" spc="5" dirty="0">
                <a:latin typeface="Times New Roman"/>
                <a:cs typeface="Times New Roman"/>
              </a:rPr>
              <a:t>are greater than this </a:t>
            </a:r>
            <a:r>
              <a:rPr sz="1069" spc="10" dirty="0">
                <a:latin typeface="Times New Roman"/>
                <a:cs typeface="Times New Roman"/>
              </a:rPr>
              <a:t>number while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remaining </a:t>
            </a:r>
            <a:r>
              <a:rPr sz="1069" spc="5" dirty="0">
                <a:latin typeface="Times New Roman"/>
                <a:cs typeface="Times New Roman"/>
              </a:rPr>
              <a:t>half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smaller </a:t>
            </a:r>
            <a:r>
              <a:rPr sz="1069" spc="10" dirty="0">
                <a:latin typeface="Times New Roman"/>
                <a:cs typeface="Times New Roman"/>
              </a:rPr>
              <a:t>ones. 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come up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mechanism to find median from a given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numbers. Suppose, </a:t>
            </a:r>
            <a:r>
              <a:rPr sz="1069" spc="10" dirty="0">
                <a:latin typeface="Times New Roman"/>
                <a:cs typeface="Times New Roman"/>
              </a:rPr>
              <a:t>we 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compute the median </a:t>
            </a:r>
            <a:r>
              <a:rPr sz="1069" spc="5" dirty="0">
                <a:latin typeface="Times New Roman"/>
                <a:cs typeface="Times New Roman"/>
              </a:rPr>
              <a:t>of final marks of students of our class </a:t>
            </a:r>
            <a:r>
              <a:rPr sz="1069" spc="10" dirty="0">
                <a:latin typeface="Times New Roman"/>
                <a:cs typeface="Times New Roman"/>
              </a:rPr>
              <a:t>while the 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aggregate </a:t>
            </a:r>
            <a:r>
              <a:rPr sz="1069" spc="10" dirty="0">
                <a:latin typeface="Times New Roman"/>
                <a:cs typeface="Times New Roman"/>
              </a:rPr>
              <a:t>marks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are 100.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buildHeap </a:t>
            </a:r>
            <a:r>
              <a:rPr sz="1069" spc="5" dirty="0">
                <a:latin typeface="Times New Roman"/>
                <a:cs typeface="Times New Roman"/>
              </a:rPr>
              <a:t>to construct </a:t>
            </a:r>
            <a:r>
              <a:rPr sz="1069" spc="10" dirty="0">
                <a:latin typeface="Times New Roman"/>
                <a:cs typeface="Times New Roman"/>
              </a:rPr>
              <a:t>a  heap for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number of students.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calling </a:t>
            </a:r>
            <a:r>
              <a:rPr sz="1069" i="1" spc="10" dirty="0">
                <a:latin typeface="Times New Roman"/>
                <a:cs typeface="Times New Roman"/>
              </a:rPr>
              <a:t>deleteMin </a:t>
            </a:r>
            <a:r>
              <a:rPr sz="1069" spc="10" dirty="0">
                <a:latin typeface="Times New Roman"/>
                <a:cs typeface="Times New Roman"/>
              </a:rPr>
              <a:t>for N/2 times, the minimum  marks of the half number students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taken </a:t>
            </a:r>
            <a:r>
              <a:rPr sz="1069" spc="5" dirty="0">
                <a:latin typeface="Times New Roman"/>
                <a:cs typeface="Times New Roman"/>
              </a:rPr>
              <a:t>out.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N/2</a:t>
            </a:r>
            <a:r>
              <a:rPr sz="1094" spc="7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marks </a:t>
            </a:r>
            <a:r>
              <a:rPr sz="1069" spc="15" dirty="0">
                <a:latin typeface="Times New Roman"/>
                <a:cs typeface="Times New Roman"/>
              </a:rPr>
              <a:t>would be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median </a:t>
            </a:r>
            <a:r>
              <a:rPr sz="1069" spc="5" dirty="0">
                <a:latin typeface="Times New Roman"/>
                <a:cs typeface="Times New Roman"/>
              </a:rPr>
              <a:t>of the marks of our class.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alternate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are there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calculate median.  </a:t>
            </a:r>
            <a:r>
              <a:rPr sz="1069" spc="10" dirty="0">
                <a:latin typeface="Times New Roman"/>
                <a:cs typeface="Times New Roman"/>
              </a:rPr>
              <a:t>However, we </a:t>
            </a:r>
            <a:r>
              <a:rPr sz="1069" spc="5" dirty="0">
                <a:latin typeface="Times New Roman"/>
                <a:cs typeface="Times New Roman"/>
              </a:rPr>
              <a:t>are discussing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possible uses </a:t>
            </a:r>
            <a:r>
              <a:rPr sz="1069" spc="10" dirty="0">
                <a:latin typeface="Times New Roman"/>
                <a:cs typeface="Times New Roman"/>
              </a:rPr>
              <a:t>of heap. Let’s see another use of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Heap</a:t>
            </a:r>
            <a:r>
              <a:rPr sz="1264" b="1" spc="-6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Sort</a:t>
            </a:r>
            <a:endParaRPr sz="1264">
              <a:latin typeface="Arial"/>
              <a:cs typeface="Arial"/>
            </a:endParaRPr>
          </a:p>
          <a:p>
            <a:pPr marL="12347" algn="just">
              <a:lnSpc>
                <a:spcPts val="1269"/>
              </a:lnSpc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100</a:t>
            </a:r>
            <a:r>
              <a:rPr sz="1094" spc="7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minimum element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min-heap,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call </a:t>
            </a:r>
            <a:r>
              <a:rPr sz="1069" i="1" spc="10" dirty="0">
                <a:latin typeface="Times New Roman"/>
                <a:cs typeface="Times New Roman"/>
              </a:rPr>
              <a:t>deleteMin  </a:t>
            </a:r>
            <a:r>
              <a:rPr sz="1069" i="1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841954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8" y="868857"/>
            <a:ext cx="4854310" cy="876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dirty="0">
                <a:latin typeface="Times New Roman"/>
                <a:cs typeface="Times New Roman"/>
              </a:rPr>
              <a:t>1</a:t>
            </a:r>
            <a:r>
              <a:rPr sz="1094" baseline="37037" dirty="0">
                <a:latin typeface="Times New Roman"/>
                <a:cs typeface="Times New Roman"/>
              </a:rPr>
              <a:t>st </a:t>
            </a:r>
            <a:r>
              <a:rPr sz="1069" spc="5" dirty="0">
                <a:latin typeface="Times New Roman"/>
                <a:cs typeface="Times New Roman"/>
              </a:rPr>
              <a:t>element,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5" dirty="0">
                <a:latin typeface="Times New Roman"/>
                <a:cs typeface="Times New Roman"/>
              </a:rPr>
              <a:t>element, </a:t>
            </a:r>
            <a:r>
              <a:rPr sz="1069" dirty="0">
                <a:latin typeface="Times New Roman"/>
                <a:cs typeface="Times New Roman"/>
              </a:rPr>
              <a:t>3</a:t>
            </a:r>
            <a:r>
              <a:rPr sz="1094" baseline="37037" dirty="0">
                <a:latin typeface="Times New Roman"/>
                <a:cs typeface="Times New Roman"/>
              </a:rPr>
              <a:t>rd </a:t>
            </a:r>
            <a:r>
              <a:rPr sz="1069" spc="5" dirty="0">
                <a:latin typeface="Times New Roman"/>
                <a:cs typeface="Times New Roman"/>
              </a:rPr>
              <a:t>element. Eventually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call </a:t>
            </a:r>
            <a:r>
              <a:rPr sz="1069" i="1" spc="5" dirty="0">
                <a:latin typeface="Times New Roman"/>
                <a:cs typeface="Times New Roman"/>
              </a:rPr>
              <a:t>deleteMin </a:t>
            </a:r>
            <a:r>
              <a:rPr sz="1069" spc="5" dirty="0">
                <a:latin typeface="Times New Roman"/>
                <a:cs typeface="Times New Roman"/>
              </a:rPr>
              <a:t>100</a:t>
            </a:r>
            <a:r>
              <a:rPr sz="1094" spc="7" baseline="37037" dirty="0">
                <a:latin typeface="Times New Roman"/>
                <a:cs typeface="Times New Roman"/>
              </a:rPr>
              <a:t>th  </a:t>
            </a:r>
            <a:r>
              <a:rPr sz="1069" spc="10" dirty="0">
                <a:latin typeface="Times New Roman"/>
                <a:cs typeface="Times New Roman"/>
              </a:rPr>
              <a:t>time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take out </a:t>
            </a:r>
            <a:r>
              <a:rPr sz="1069" spc="5" dirty="0">
                <a:latin typeface="Times New Roman"/>
                <a:cs typeface="Times New Roman"/>
              </a:rPr>
              <a:t>our required 100</a:t>
            </a:r>
            <a:r>
              <a:rPr sz="1094" spc="7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minimum </a:t>
            </a:r>
            <a:r>
              <a:rPr sz="1069" spc="5" dirty="0">
                <a:latin typeface="Times New Roman"/>
                <a:cs typeface="Times New Roman"/>
              </a:rPr>
              <a:t>element. </a:t>
            </a:r>
            <a:r>
              <a:rPr sz="1069" spc="10" dirty="0">
                <a:latin typeface="Times New Roman"/>
                <a:cs typeface="Times New Roman"/>
              </a:rPr>
              <a:t>Suppose,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of the heap  is </a:t>
            </a:r>
            <a:r>
              <a:rPr sz="1069" spc="10" dirty="0">
                <a:latin typeface="Times New Roman"/>
                <a:cs typeface="Times New Roman"/>
              </a:rPr>
              <a:t>100 </a:t>
            </a:r>
            <a:r>
              <a:rPr sz="1069" spc="5" dirty="0">
                <a:latin typeface="Times New Roman"/>
                <a:cs typeface="Times New Roman"/>
              </a:rPr>
              <a:t>elements, </a:t>
            </a:r>
            <a:r>
              <a:rPr sz="1069" spc="10" dirty="0">
                <a:latin typeface="Times New Roman"/>
                <a:cs typeface="Times New Roman"/>
              </a:rPr>
              <a:t>we have taken </a:t>
            </a:r>
            <a:r>
              <a:rPr sz="1069" spc="5" dirty="0">
                <a:latin typeface="Times New Roman"/>
                <a:cs typeface="Times New Roman"/>
              </a:rPr>
              <a:t>out all </a:t>
            </a:r>
            <a:r>
              <a:rPr sz="1069" spc="10" dirty="0">
                <a:latin typeface="Times New Roman"/>
                <a:cs typeface="Times New Roman"/>
              </a:rPr>
              <a:t>the elements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from the heap. </a:t>
            </a:r>
            <a:r>
              <a:rPr sz="1069" spc="5" dirty="0">
                <a:latin typeface="Times New Roman"/>
                <a:cs typeface="Times New Roman"/>
              </a:rPr>
              <a:t>Interestingly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elements are sorted in ascending order.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somehow,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store these numbers,  </a:t>
            </a:r>
            <a:r>
              <a:rPr sz="1069" spc="5" dirty="0">
                <a:latin typeface="Times New Roman"/>
                <a:cs typeface="Times New Roman"/>
              </a:rPr>
              <a:t>let’s say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array, all the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sorted (in ascending </a:t>
            </a:r>
            <a:r>
              <a:rPr sz="1069" spc="10" dirty="0">
                <a:latin typeface="Times New Roman"/>
                <a:cs typeface="Times New Roman"/>
              </a:rPr>
              <a:t>order </a:t>
            </a:r>
            <a:r>
              <a:rPr sz="1069" spc="5" dirty="0">
                <a:latin typeface="Times New Roman"/>
                <a:cs typeface="Times New Roman"/>
              </a:rPr>
              <a:t>in this min-heap case)  </a:t>
            </a:r>
            <a:r>
              <a:rPr sz="1069" spc="10" dirty="0">
                <a:latin typeface="Times New Roman"/>
                <a:cs typeface="Times New Roman"/>
              </a:rPr>
              <a:t>can be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Hence,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221628" marR="8643" indent="-209281">
              <a:lnSpc>
                <a:spcPts val="1264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k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i="1" spc="10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record the </a:t>
            </a:r>
            <a:r>
              <a:rPr sz="1069" i="1" spc="5" dirty="0">
                <a:latin typeface="Times New Roman"/>
                <a:cs typeface="Times New Roman"/>
              </a:rPr>
              <a:t>deleteMin </a:t>
            </a:r>
            <a:r>
              <a:rPr sz="1069" spc="10" dirty="0">
                <a:latin typeface="Times New Roman"/>
                <a:cs typeface="Times New Roman"/>
              </a:rPr>
              <a:t>elements as </a:t>
            </a:r>
            <a:r>
              <a:rPr sz="1069" spc="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off the </a:t>
            </a:r>
            <a:r>
              <a:rPr sz="1069" spc="10" dirty="0">
                <a:latin typeface="Times New Roman"/>
                <a:cs typeface="Times New Roman"/>
              </a:rPr>
              <a:t>heap.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essentially sorted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N</a:t>
            </a:r>
            <a:r>
              <a:rPr sz="1069" i="1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  <a:buFont typeface="Symbol"/>
              <a:buChar char=""/>
            </a:pPr>
            <a:endParaRPr sz="1167">
              <a:latin typeface="Times New Roman"/>
              <a:cs typeface="Times New Roman"/>
            </a:endParaRPr>
          </a:p>
          <a:p>
            <a:pPr marL="221628" marR="4939" indent="-209281">
              <a:lnSpc>
                <a:spcPts val="1254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Later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course,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fine-tune this idea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obtain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fast sorting </a:t>
            </a:r>
            <a:r>
              <a:rPr sz="1069" spc="10" dirty="0">
                <a:latin typeface="Times New Roman"/>
                <a:cs typeface="Times New Roman"/>
              </a:rPr>
              <a:t>algorithm  </a:t>
            </a:r>
            <a:r>
              <a:rPr sz="1069" spc="5" dirty="0">
                <a:latin typeface="Times New Roman"/>
                <a:cs typeface="Times New Roman"/>
              </a:rPr>
              <a:t>called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heapsort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conclude our </a:t>
            </a: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here. </a:t>
            </a:r>
            <a:r>
              <a:rPr sz="1069" spc="10" dirty="0">
                <a:latin typeface="Times New Roman"/>
                <a:cs typeface="Times New Roman"/>
              </a:rPr>
              <a:t>However,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discussed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forthcoming courses.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moment, </a:t>
            </a:r>
            <a:r>
              <a:rPr sz="1069" spc="5" dirty="0">
                <a:latin typeface="Times New Roman"/>
                <a:cs typeface="Times New Roman"/>
              </a:rPr>
              <a:t>let’ see another Abstract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Disjoint </a:t>
            </a:r>
            <a:r>
              <a:rPr sz="1264" b="1" dirty="0">
                <a:latin typeface="Arial"/>
                <a:cs typeface="Arial"/>
              </a:rPr>
              <a:t>Set</a:t>
            </a:r>
            <a:r>
              <a:rPr sz="1264" b="1" spc="-73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ADT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Before actually moving to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Abstract </a:t>
            </a:r>
            <a:r>
              <a:rPr sz="1069" spc="10" dirty="0">
                <a:latin typeface="Times New Roman"/>
                <a:cs typeface="Times New Roman"/>
              </a:rPr>
              <a:t>Data Type (ADT),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see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ADT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works and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situations it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helpful.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going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cover  </a:t>
            </a:r>
            <a:r>
              <a:rPr sz="1069" spc="5" dirty="0">
                <a:latin typeface="Times New Roman"/>
                <a:cs typeface="Times New Roman"/>
              </a:rPr>
              <a:t>Disjoint Set </a:t>
            </a:r>
            <a:r>
              <a:rPr sz="1069" spc="15" dirty="0">
                <a:latin typeface="Times New Roman"/>
                <a:cs typeface="Times New Roman"/>
              </a:rPr>
              <a:t>ADT. </a:t>
            </a:r>
            <a:r>
              <a:rPr sz="1069" spc="5" dirty="0">
                <a:latin typeface="Times New Roman"/>
                <a:cs typeface="Times New Roman"/>
              </a:rPr>
              <a:t>Firstly,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its introduction, </a:t>
            </a:r>
            <a:r>
              <a:rPr sz="1069" spc="10" dirty="0">
                <a:latin typeface="Times New Roman"/>
                <a:cs typeface="Times New Roman"/>
              </a:rPr>
              <a:t>examples and </a:t>
            </a:r>
            <a:r>
              <a:rPr sz="1069" spc="5" dirty="0">
                <a:latin typeface="Times New Roman"/>
                <a:cs typeface="Times New Roman"/>
              </a:rPr>
              <a:t>later the </a:t>
            </a:r>
            <a:r>
              <a:rPr sz="1069" spc="10" dirty="0">
                <a:latin typeface="Times New Roman"/>
                <a:cs typeface="Times New Roman"/>
              </a:rPr>
              <a:t>ways  </a:t>
            </a:r>
            <a:r>
              <a:rPr sz="1069" spc="5" dirty="0">
                <a:latin typeface="Times New Roman"/>
                <a:cs typeface="Times New Roman"/>
              </a:rPr>
              <a:t>of its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implementation.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database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people.</a:t>
            </a:r>
            <a:endParaRPr sz="1069">
              <a:latin typeface="Times New Roman"/>
              <a:cs typeface="Times New Roman"/>
            </a:endParaRPr>
          </a:p>
          <a:p>
            <a:pPr marL="221628" marR="6791" indent="-209281" algn="just">
              <a:lnSpc>
                <a:spcPts val="1264"/>
              </a:lnSpc>
              <a:spcBef>
                <a:spcPts val="107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5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figure </a:t>
            </a:r>
            <a:r>
              <a:rPr sz="1069" spc="10" dirty="0">
                <a:latin typeface="Times New Roman"/>
                <a:cs typeface="Times New Roman"/>
              </a:rPr>
              <a:t>out who </a:t>
            </a:r>
            <a:r>
              <a:rPr sz="1069" spc="5" dirty="0">
                <a:latin typeface="Times New Roman"/>
                <a:cs typeface="Times New Roman"/>
              </a:rPr>
              <a:t>is related to whom.Initially, </a:t>
            </a:r>
            <a:r>
              <a:rPr sz="1069" spc="10" dirty="0">
                <a:latin typeface="Times New Roman"/>
                <a:cs typeface="Times New Roman"/>
              </a:rPr>
              <a:t>we only have a </a:t>
            </a:r>
            <a:r>
              <a:rPr sz="1069" spc="5" dirty="0">
                <a:latin typeface="Times New Roman"/>
                <a:cs typeface="Times New Roman"/>
              </a:rPr>
              <a:t>list </a:t>
            </a:r>
            <a:r>
              <a:rPr sz="1069" spc="10" dirty="0">
                <a:latin typeface="Times New Roman"/>
                <a:cs typeface="Times New Roman"/>
              </a:rPr>
              <a:t>of  people, and information </a:t>
            </a:r>
            <a:r>
              <a:rPr sz="1069" spc="5" dirty="0">
                <a:latin typeface="Times New Roman"/>
                <a:cs typeface="Times New Roman"/>
              </a:rPr>
              <a:t>about relations is </a:t>
            </a:r>
            <a:r>
              <a:rPr sz="1069" spc="10" dirty="0">
                <a:latin typeface="Times New Roman"/>
                <a:cs typeface="Times New Roman"/>
              </a:rPr>
              <a:t>obtained by </a:t>
            </a:r>
            <a:r>
              <a:rPr sz="1069" spc="5" dirty="0">
                <a:latin typeface="Times New Roman"/>
                <a:cs typeface="Times New Roman"/>
              </a:rPr>
              <a:t>updating </a:t>
            </a:r>
            <a:r>
              <a:rPr sz="1069" spc="10" dirty="0">
                <a:latin typeface="Times New Roman"/>
                <a:cs typeface="Times New Roman"/>
              </a:rPr>
              <a:t>the form </a:t>
            </a:r>
            <a:r>
              <a:rPr sz="1069" spc="5" dirty="0">
                <a:latin typeface="Times New Roman"/>
                <a:cs typeface="Times New Roman"/>
              </a:rPr>
              <a:t>“Haaris 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related to </a:t>
            </a:r>
            <a:r>
              <a:rPr sz="1069" spc="10" dirty="0">
                <a:latin typeface="Times New Roman"/>
                <a:cs typeface="Times New Roman"/>
              </a:rPr>
              <a:t>Saad”.Let’s </a:t>
            </a:r>
            <a:r>
              <a:rPr sz="1069" spc="5" dirty="0">
                <a:latin typeface="Times New Roman"/>
                <a:cs typeface="Times New Roman"/>
              </a:rPr>
              <a:t>say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list of names of all </a:t>
            </a:r>
            <a:r>
              <a:rPr sz="1069" spc="10" dirty="0">
                <a:latin typeface="Times New Roman"/>
                <a:cs typeface="Times New Roman"/>
              </a:rPr>
              <a:t>people in a </a:t>
            </a:r>
            <a:r>
              <a:rPr sz="1069" spc="5" dirty="0">
                <a:latin typeface="Times New Roman"/>
                <a:cs typeface="Times New Roman"/>
              </a:rPr>
              <a:t>locality  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but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aware </a:t>
            </a:r>
            <a:r>
              <a:rPr sz="1069" spc="5" dirty="0">
                <a:latin typeface="Times New Roman"/>
                <a:cs typeface="Times New Roman"/>
              </a:rPr>
              <a:t>of their relationships to each </a:t>
            </a:r>
            <a:r>
              <a:rPr sz="1069" spc="10" dirty="0">
                <a:latin typeface="Times New Roman"/>
                <a:cs typeface="Times New Roman"/>
              </a:rPr>
              <a:t>other. </a:t>
            </a:r>
            <a:r>
              <a:rPr sz="1069" spc="5" dirty="0">
                <a:latin typeface="Times New Roman"/>
                <a:cs typeface="Times New Roman"/>
              </a:rPr>
              <a:t>After having the list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people,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getting some information about their </a:t>
            </a:r>
            <a:r>
              <a:rPr sz="1069" spc="5" dirty="0">
                <a:latin typeface="Times New Roman"/>
                <a:cs typeface="Times New Roman"/>
              </a:rPr>
              <a:t>relationships gradually. </a:t>
            </a:r>
            <a:r>
              <a:rPr sz="1069" spc="10" dirty="0">
                <a:latin typeface="Times New Roman"/>
                <a:cs typeface="Times New Roman"/>
              </a:rPr>
              <a:t>For example,  </a:t>
            </a:r>
            <a:r>
              <a:rPr sz="1069" spc="5" dirty="0">
                <a:latin typeface="Times New Roman"/>
                <a:cs typeface="Times New Roman"/>
              </a:rPr>
              <a:t>“Ali </a:t>
            </a:r>
            <a:r>
              <a:rPr sz="1069" spc="10" dirty="0">
                <a:latin typeface="Times New Roman"/>
                <a:cs typeface="Times New Roman"/>
              </a:rPr>
              <a:t>Abbas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son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Abbas”.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situation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interesting </a:t>
            </a:r>
            <a:r>
              <a:rPr sz="1069" spc="10" dirty="0">
                <a:latin typeface="Times New Roman"/>
                <a:cs typeface="Times New Roman"/>
              </a:rPr>
              <a:t>when we have </a:t>
            </a:r>
            <a:r>
              <a:rPr sz="1069" spc="5" dirty="0">
                <a:latin typeface="Times New Roman"/>
                <a:cs typeface="Times New Roman"/>
              </a:rPr>
              <a:t>relationships like </a:t>
            </a:r>
            <a:r>
              <a:rPr sz="1069" spc="10" dirty="0">
                <a:latin typeface="Times New Roman"/>
                <a:cs typeface="Times New Roman"/>
              </a:rPr>
              <a:t>“Ali Abbas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first  </a:t>
            </a:r>
            <a:r>
              <a:rPr sz="1069" spc="10" dirty="0">
                <a:latin typeface="Times New Roman"/>
                <a:cs typeface="Times New Roman"/>
              </a:rPr>
              <a:t>cousin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Ayesha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Ali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(i.e.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fathers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both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brothers)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but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Ayesha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Ali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immediate </a:t>
            </a:r>
            <a:r>
              <a:rPr sz="1069" spc="5" dirty="0">
                <a:latin typeface="Times New Roman"/>
                <a:cs typeface="Times New Roman"/>
              </a:rPr>
              <a:t>cousins also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her mother’s side. </a:t>
            </a:r>
            <a:r>
              <a:rPr sz="1069" spc="10" dirty="0">
                <a:latin typeface="Times New Roman"/>
                <a:cs typeface="Times New Roman"/>
              </a:rPr>
              <a:t>Therefore, other </a:t>
            </a:r>
            <a:r>
              <a:rPr sz="1069" spc="5" dirty="0">
                <a:latin typeface="Times New Roman"/>
                <a:cs typeface="Times New Roman"/>
              </a:rPr>
              <a:t>immediate </a:t>
            </a:r>
            <a:r>
              <a:rPr sz="1069" spc="10" dirty="0">
                <a:latin typeface="Times New Roman"/>
                <a:cs typeface="Times New Roman"/>
              </a:rPr>
              <a:t>cousins of  Ayesha Ali </a:t>
            </a:r>
            <a:r>
              <a:rPr sz="1069" spc="5" dirty="0">
                <a:latin typeface="Times New Roman"/>
                <a:cs typeface="Times New Roman"/>
              </a:rPr>
              <a:t>also get related to Ali </a:t>
            </a:r>
            <a:r>
              <a:rPr sz="1069" spc="10" dirty="0">
                <a:latin typeface="Times New Roman"/>
                <a:cs typeface="Times New Roman"/>
              </a:rPr>
              <a:t>Abbas despite the </a:t>
            </a:r>
            <a:r>
              <a:rPr sz="1069" spc="5" dirty="0">
                <a:latin typeface="Times New Roman"/>
                <a:cs typeface="Times New Roman"/>
              </a:rPr>
              <a:t>fact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they are </a:t>
            </a:r>
            <a:r>
              <a:rPr sz="1069" spc="10" dirty="0">
                <a:latin typeface="Times New Roman"/>
                <a:cs typeface="Times New Roman"/>
              </a:rPr>
              <a:t>not immediate 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him”.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keep on getting </a:t>
            </a:r>
            <a:r>
              <a:rPr sz="1069" spc="5" dirty="0">
                <a:latin typeface="Times New Roman"/>
                <a:cs typeface="Times New Roman"/>
              </a:rPr>
              <a:t>relationship details </a:t>
            </a:r>
            <a:r>
              <a:rPr sz="1069" spc="10" dirty="0">
                <a:latin typeface="Times New Roman"/>
                <a:cs typeface="Times New Roman"/>
              </a:rPr>
              <a:t>of the people, the direct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indirect  relationships can be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established.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21628" marR="7408" indent="-209281">
              <a:lnSpc>
                <a:spcPts val="1264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property: If </a:t>
            </a:r>
            <a:r>
              <a:rPr sz="1069" spc="10" dirty="0">
                <a:latin typeface="Times New Roman"/>
                <a:cs typeface="Times New Roman"/>
              </a:rPr>
              <a:t>Haaris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related to </a:t>
            </a:r>
            <a:r>
              <a:rPr sz="1069" spc="10" dirty="0">
                <a:latin typeface="Times New Roman"/>
                <a:cs typeface="Times New Roman"/>
              </a:rPr>
              <a:t>Saad and Saad </a:t>
            </a:r>
            <a:r>
              <a:rPr sz="1069" spc="5" dirty="0">
                <a:latin typeface="Times New Roman"/>
                <a:cs typeface="Times New Roman"/>
              </a:rPr>
              <a:t>is related to </a:t>
            </a:r>
            <a:r>
              <a:rPr sz="1069" spc="10" dirty="0">
                <a:latin typeface="Times New Roman"/>
                <a:cs typeface="Times New Roman"/>
              </a:rPr>
              <a:t>Ahmad, </a:t>
            </a:r>
            <a:r>
              <a:rPr sz="1069" spc="5" dirty="0">
                <a:latin typeface="Times New Roman"/>
                <a:cs typeface="Times New Roman"/>
              </a:rPr>
              <a:t>then  Haaris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related to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Ahmad.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See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property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line’s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“Harris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related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Saad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Saad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related to </a:t>
            </a:r>
            <a:r>
              <a:rPr sz="1069" spc="10" dirty="0">
                <a:latin typeface="Times New Roman"/>
                <a:cs typeface="Times New Roman"/>
              </a:rPr>
              <a:t>Ahmad”.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program </a:t>
            </a:r>
            <a:r>
              <a:rPr sz="1069" spc="5" dirty="0">
                <a:latin typeface="Times New Roman"/>
                <a:cs typeface="Times New Roman"/>
              </a:rPr>
              <a:t>to handle this list of people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relationships. After providing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names “Harris, Saad and Ahmad” to that  program and </a:t>
            </a:r>
            <a:r>
              <a:rPr sz="1069" spc="5" dirty="0">
                <a:latin typeface="Times New Roman"/>
                <a:cs typeface="Times New Roman"/>
              </a:rPr>
              <a:t>their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relationships,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program might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able to determine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remaining part “Harris </a:t>
            </a:r>
            <a:r>
              <a:rPr sz="1069" spc="5" dirty="0">
                <a:latin typeface="Times New Roman"/>
                <a:cs typeface="Times New Roman"/>
              </a:rPr>
              <a:t>related to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Ahmad”.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 same problem (the </a:t>
            </a:r>
            <a:r>
              <a:rPr sz="1069" spc="5" dirty="0">
                <a:latin typeface="Times New Roman"/>
                <a:cs typeface="Times New Roman"/>
              </a:rPr>
              <a:t>intelligence </a:t>
            </a:r>
            <a:r>
              <a:rPr sz="1069" spc="10" dirty="0">
                <a:latin typeface="Times New Roman"/>
                <a:cs typeface="Times New Roman"/>
              </a:rPr>
              <a:t>required in the </a:t>
            </a:r>
            <a:r>
              <a:rPr sz="1069" spc="5" dirty="0">
                <a:latin typeface="Times New Roman"/>
                <a:cs typeface="Times New Roman"/>
              </a:rPr>
              <a:t>program) is </a:t>
            </a:r>
            <a:r>
              <a:rPr sz="1069" spc="10" dirty="0">
                <a:latin typeface="Times New Roman"/>
                <a:cs typeface="Times New Roman"/>
              </a:rPr>
              <a:t>described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sentence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 marL="221628" marR="9260" indent="-209281">
              <a:lnSpc>
                <a:spcPts val="1264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10" dirty="0">
                <a:latin typeface="Times New Roman"/>
                <a:cs typeface="Times New Roman"/>
              </a:rPr>
              <a:t>Once 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relationships information,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easy for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answer </a:t>
            </a:r>
            <a:r>
              <a:rPr sz="1069" spc="5" dirty="0">
                <a:latin typeface="Times New Roman"/>
                <a:cs typeface="Times New Roman"/>
              </a:rPr>
              <a:t>queries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like “Is </a:t>
            </a:r>
            <a:r>
              <a:rPr sz="1069" spc="10" dirty="0">
                <a:latin typeface="Times New Roman"/>
                <a:cs typeface="Times New Roman"/>
              </a:rPr>
              <a:t>Haaris </a:t>
            </a:r>
            <a:r>
              <a:rPr sz="1069" spc="5" dirty="0">
                <a:latin typeface="Times New Roman"/>
                <a:cs typeface="Times New Roman"/>
              </a:rPr>
              <a:t>related to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Ahmad?”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55656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9151"/>
            <a:ext cx="4852458" cy="329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answer this kind of queries and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that intelligence in our programs, </a:t>
            </a:r>
            <a:r>
              <a:rPr sz="1069" i="1" spc="5" dirty="0">
                <a:latin typeface="Times New Roman"/>
                <a:cs typeface="Times New Roman"/>
              </a:rPr>
              <a:t>Disjoint </a:t>
            </a:r>
            <a:r>
              <a:rPr sz="1069" i="1" spc="15" dirty="0">
                <a:latin typeface="Times New Roman"/>
                <a:cs typeface="Times New Roman"/>
              </a:rPr>
              <a:t>Set  ADT </a:t>
            </a:r>
            <a:r>
              <a:rPr sz="1069" spc="5" dirty="0">
                <a:latin typeface="Times New Roman"/>
                <a:cs typeface="Times New Roman"/>
              </a:rPr>
              <a:t>is used. Before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more information about </a:t>
            </a:r>
            <a:r>
              <a:rPr sz="1069" i="1" spc="10" dirty="0">
                <a:latin typeface="Times New Roman"/>
                <a:cs typeface="Times New Roman"/>
              </a:rPr>
              <a:t>Disjoint Set </a:t>
            </a:r>
            <a:r>
              <a:rPr sz="1069" i="1" spc="19" dirty="0">
                <a:latin typeface="Times New Roman"/>
                <a:cs typeface="Times New Roman"/>
              </a:rPr>
              <a:t>ADT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 another application of this </a:t>
            </a:r>
            <a:r>
              <a:rPr sz="1069" spc="19" dirty="0">
                <a:latin typeface="Times New Roman"/>
                <a:cs typeface="Times New Roman"/>
              </a:rPr>
              <a:t>ADT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image </a:t>
            </a:r>
            <a:r>
              <a:rPr sz="1069" spc="5" dirty="0">
                <a:latin typeface="Times New Roman"/>
                <a:cs typeface="Times New Roman"/>
              </a:rPr>
              <a:t>analysis. This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Blob </a:t>
            </a:r>
            <a:r>
              <a:rPr sz="1069" i="1" spc="2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Coloring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b="1" i="1" spc="10" dirty="0">
                <a:latin typeface="Times New Roman"/>
                <a:cs typeface="Times New Roman"/>
              </a:rPr>
              <a:t>Blob</a:t>
            </a:r>
            <a:r>
              <a:rPr sz="1069" b="1" i="1" spc="-78" dirty="0">
                <a:latin typeface="Times New Roman"/>
                <a:cs typeface="Times New Roman"/>
              </a:rPr>
              <a:t> </a:t>
            </a:r>
            <a:r>
              <a:rPr sz="1069" b="1" i="1" spc="10" dirty="0">
                <a:latin typeface="Times New Roman"/>
                <a:cs typeface="Times New Roman"/>
              </a:rPr>
              <a:t>Coloring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i="1" spc="15" dirty="0">
                <a:latin typeface="Times New Roman"/>
                <a:cs typeface="Times New Roman"/>
              </a:rPr>
              <a:t>A </a:t>
            </a:r>
            <a:r>
              <a:rPr sz="1069" i="1" spc="10" dirty="0">
                <a:latin typeface="Times New Roman"/>
                <a:cs typeface="Times New Roman"/>
              </a:rPr>
              <a:t>well-known low-level computer </a:t>
            </a:r>
            <a:r>
              <a:rPr sz="1069" i="1" spc="5" dirty="0">
                <a:latin typeface="Times New Roman"/>
                <a:cs typeface="Times New Roman"/>
              </a:rPr>
              <a:t>vision </a:t>
            </a:r>
            <a:r>
              <a:rPr sz="1069" i="1" spc="10" dirty="0">
                <a:latin typeface="Times New Roman"/>
                <a:cs typeface="Times New Roman"/>
              </a:rPr>
              <a:t>problem for black and white images </a:t>
            </a:r>
            <a:r>
              <a:rPr sz="1069" i="1" spc="5" dirty="0">
                <a:latin typeface="Times New Roman"/>
                <a:cs typeface="Times New Roman"/>
              </a:rPr>
              <a:t>is </a:t>
            </a:r>
            <a:r>
              <a:rPr sz="1069" i="1" spc="15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following: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Put </a:t>
            </a:r>
            <a:r>
              <a:rPr sz="1069" spc="5" dirty="0">
                <a:latin typeface="Times New Roman"/>
                <a:cs typeface="Times New Roman"/>
              </a:rPr>
              <a:t>together all </a:t>
            </a:r>
            <a:r>
              <a:rPr sz="1069" spc="10" dirty="0">
                <a:latin typeface="Times New Roman"/>
                <a:cs typeface="Times New Roman"/>
              </a:rPr>
              <a:t>the picture </a:t>
            </a:r>
            <a:r>
              <a:rPr sz="1069" spc="5" dirty="0">
                <a:latin typeface="Times New Roman"/>
                <a:cs typeface="Times New Roman"/>
              </a:rPr>
              <a:t>elements (pixels) that belong to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"blobs", </a:t>
            </a:r>
            <a:r>
              <a:rPr sz="1069" spc="10" dirty="0">
                <a:latin typeface="Times New Roman"/>
                <a:cs typeface="Times New Roman"/>
              </a:rPr>
              <a:t>and give 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pixel </a:t>
            </a:r>
            <a:r>
              <a:rPr sz="1069" spc="5" dirty="0">
                <a:latin typeface="Times New Roman"/>
                <a:cs typeface="Times New Roman"/>
              </a:rPr>
              <a:t>in each different blob an identical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label.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heard of robots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perform </a:t>
            </a:r>
            <a:r>
              <a:rPr sz="1069" spc="5" dirty="0">
                <a:latin typeface="Times New Roman"/>
                <a:cs typeface="Times New Roman"/>
              </a:rPr>
              <a:t>certain </a:t>
            </a:r>
            <a:r>
              <a:rPr sz="1069" spc="10" dirty="0">
                <a:latin typeface="Times New Roman"/>
                <a:cs typeface="Times New Roman"/>
              </a:rPr>
              <a:t>tasks automatically.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do they  know from </a:t>
            </a:r>
            <a:r>
              <a:rPr sz="1069" spc="5" dirty="0">
                <a:latin typeface="Times New Roman"/>
                <a:cs typeface="Times New Roman"/>
              </a:rPr>
              <a:t>the  images  provided to  </a:t>
            </a:r>
            <a:r>
              <a:rPr sz="1069" spc="10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that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direction should  they  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move?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can catch </a:t>
            </a:r>
            <a:r>
              <a:rPr sz="1069" spc="10" dirty="0">
                <a:latin typeface="Times New Roman"/>
                <a:cs typeface="Times New Roman"/>
              </a:rPr>
              <a:t>things and </a:t>
            </a:r>
            <a:r>
              <a:rPr sz="1069" spc="5" dirty="0">
                <a:latin typeface="Times New Roman"/>
                <a:cs typeface="Times New Roman"/>
              </a:rPr>
              <a:t>carry them. </a:t>
            </a:r>
            <a:r>
              <a:rPr sz="1069" spc="10" dirty="0">
                <a:latin typeface="Times New Roman"/>
                <a:cs typeface="Times New Roman"/>
              </a:rPr>
              <a:t>They do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things the way human beings  </a:t>
            </a:r>
            <a:r>
              <a:rPr sz="1069" spc="5" dirty="0">
                <a:latin typeface="Times New Roman"/>
                <a:cs typeface="Times New Roman"/>
              </a:rPr>
              <a:t>do. Obviously,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software </a:t>
            </a:r>
            <a:r>
              <a:rPr sz="1069" spc="10" dirty="0">
                <a:latin typeface="Times New Roman"/>
                <a:cs typeface="Times New Roman"/>
              </a:rPr>
              <a:t>working </a:t>
            </a:r>
            <a:r>
              <a:rPr sz="1069" spc="5" dirty="0">
                <a:latin typeface="Times New Roman"/>
                <a:cs typeface="Times New Roman"/>
              </a:rPr>
              <a:t>internally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robots’ </a:t>
            </a:r>
            <a:r>
              <a:rPr sz="1069" spc="10" dirty="0">
                <a:latin typeface="Times New Roman"/>
                <a:cs typeface="Times New Roman"/>
              </a:rPr>
              <a:t>body,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doing  </a:t>
            </a:r>
            <a:r>
              <a:rPr sz="1069" spc="5" dirty="0">
                <a:latin typeface="Times New Roman"/>
                <a:cs typeface="Times New Roman"/>
              </a:rPr>
              <a:t>all  this  </a:t>
            </a:r>
            <a:r>
              <a:rPr sz="1069" spc="10" dirty="0">
                <a:latin typeface="Times New Roman"/>
                <a:cs typeface="Times New Roman"/>
              </a:rPr>
              <a:t>controlling part  and </a:t>
            </a:r>
            <a:r>
              <a:rPr sz="1069" spc="5" dirty="0">
                <a:latin typeface="Times New Roman"/>
                <a:cs typeface="Times New Roman"/>
              </a:rPr>
              <a:t>vision 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robot.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very complex  </a:t>
            </a:r>
            <a:r>
              <a:rPr sz="1069" spc="5" dirty="0">
                <a:latin typeface="Times New Roman"/>
                <a:cs typeface="Times New Roman"/>
              </a:rPr>
              <a:t>problem 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5" dirty="0">
                <a:latin typeface="Times New Roman"/>
                <a:cs typeface="Times New Roman"/>
              </a:rPr>
              <a:t>broad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area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Computer   Science   </a:t>
            </a:r>
            <a:r>
              <a:rPr sz="1069" spc="10" dirty="0">
                <a:latin typeface="Times New Roman"/>
                <a:cs typeface="Times New Roman"/>
              </a:rPr>
              <a:t>and   </a:t>
            </a:r>
            <a:r>
              <a:rPr sz="1069" i="1" spc="10" dirty="0">
                <a:latin typeface="Times New Roman"/>
                <a:cs typeface="Times New Roman"/>
              </a:rPr>
              <a:t>Electrical   Engineering  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Robotics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(</a:t>
            </a:r>
            <a:r>
              <a:rPr sz="1069" i="1" spc="10" dirty="0">
                <a:latin typeface="Times New Roman"/>
                <a:cs typeface="Times New Roman"/>
              </a:rPr>
              <a:t>Computer </a:t>
            </a:r>
            <a:r>
              <a:rPr sz="1069" i="1" spc="5" dirty="0">
                <a:latin typeface="Times New Roman"/>
                <a:cs typeface="Times New Roman"/>
              </a:rPr>
              <a:t>Vision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particular).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image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6096090"/>
            <a:ext cx="4852458" cy="2625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1858832" algn="l"/>
              </a:tabLst>
            </a:pPr>
            <a:r>
              <a:rPr sz="1069" b="1" spc="5" dirty="0">
                <a:latin typeface="Times New Roman"/>
                <a:cs typeface="Times New Roman"/>
              </a:rPr>
              <a:t>``	</a:t>
            </a:r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33.1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This image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black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white, consisting of five non-overlapping black colored  regions of different </a:t>
            </a:r>
            <a:r>
              <a:rPr sz="1069" spc="10" dirty="0">
                <a:latin typeface="Times New Roman"/>
                <a:cs typeface="Times New Roman"/>
              </a:rPr>
              <a:t>shapes, </a:t>
            </a:r>
            <a:r>
              <a:rPr sz="1069" spc="5" dirty="0">
                <a:latin typeface="Times New Roman"/>
                <a:cs typeface="Times New Roman"/>
              </a:rPr>
              <a:t>called blobs. These </a:t>
            </a:r>
            <a:r>
              <a:rPr sz="1069" spc="10" dirty="0">
                <a:latin typeface="Times New Roman"/>
                <a:cs typeface="Times New Roman"/>
              </a:rPr>
              <a:t>blobs are two </a:t>
            </a:r>
            <a:r>
              <a:rPr sz="1069" spc="5" dirty="0">
                <a:latin typeface="Times New Roman"/>
                <a:cs typeface="Times New Roman"/>
              </a:rPr>
              <a:t>elliptics- </a:t>
            </a:r>
            <a:r>
              <a:rPr sz="1069" spc="10" dirty="0">
                <a:latin typeface="Times New Roman"/>
                <a:cs typeface="Times New Roman"/>
              </a:rPr>
              <a:t>n and u shaped  </a:t>
            </a:r>
            <a:r>
              <a:rPr sz="1069" spc="5" dirty="0">
                <a:latin typeface="Times New Roman"/>
                <a:cs typeface="Times New Roman"/>
              </a:rPr>
              <a:t>(two blobs) </a:t>
            </a:r>
            <a:r>
              <a:rPr sz="1069" spc="10" dirty="0">
                <a:latin typeface="Times New Roman"/>
                <a:cs typeface="Times New Roman"/>
              </a:rPr>
              <a:t>and one </a:t>
            </a:r>
            <a:r>
              <a:rPr sz="1069" spc="5" dirty="0">
                <a:latin typeface="Times New Roman"/>
                <a:cs typeface="Times New Roman"/>
              </a:rPr>
              <a:t>arc at the </a:t>
            </a:r>
            <a:r>
              <a:rPr sz="1069" spc="10" dirty="0">
                <a:latin typeface="Times New Roman"/>
                <a:cs typeface="Times New Roman"/>
              </a:rPr>
              <a:t>bottom.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see these </a:t>
            </a:r>
            <a:r>
              <a:rPr sz="1069" spc="5" dirty="0">
                <a:latin typeface="Times New Roman"/>
                <a:cs typeface="Times New Roman"/>
              </a:rPr>
              <a:t>five </a:t>
            </a:r>
            <a:r>
              <a:rPr sz="1069" spc="10" dirty="0">
                <a:latin typeface="Times New Roman"/>
                <a:cs typeface="Times New Roman"/>
              </a:rPr>
              <a:t>blobs.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robot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identify them? </a:t>
            </a:r>
            <a:r>
              <a:rPr sz="1069" spc="10" dirty="0">
                <a:latin typeface="Times New Roman"/>
                <a:cs typeface="Times New Roman"/>
              </a:rPr>
              <a:t>So the problem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221628" indent="-209281" algn="just">
              <a:spcBef>
                <a:spcPts val="5"/>
              </a:spcBef>
              <a:buFont typeface="Symbol"/>
              <a:buChar char=""/>
              <a:tabLst>
                <a:tab pos="222245" algn="l"/>
              </a:tabLst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partition </a:t>
            </a:r>
            <a:r>
              <a:rPr sz="1069" spc="5" dirty="0">
                <a:latin typeface="Times New Roman"/>
                <a:cs typeface="Times New Roman"/>
              </a:rPr>
              <a:t>the pixels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i="1" spc="5" dirty="0">
                <a:latin typeface="Times New Roman"/>
                <a:cs typeface="Times New Roman"/>
              </a:rPr>
              <a:t>disjoint </a:t>
            </a:r>
            <a:r>
              <a:rPr sz="1069" i="1" spc="10" dirty="0">
                <a:latin typeface="Times New Roman"/>
                <a:cs typeface="Times New Roman"/>
              </a:rPr>
              <a:t>sets</a:t>
            </a:r>
            <a:r>
              <a:rPr sz="1069" spc="10" dirty="0">
                <a:latin typeface="Times New Roman"/>
                <a:cs typeface="Times New Roman"/>
              </a:rPr>
              <a:t>, one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per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blob.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set per blob, there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five sets for the </a:t>
            </a:r>
            <a:r>
              <a:rPr sz="1069" spc="10" dirty="0">
                <a:latin typeface="Times New Roman"/>
                <a:cs typeface="Times New Roman"/>
              </a:rPr>
              <a:t>above image. To  </a:t>
            </a:r>
            <a:r>
              <a:rPr sz="1069" spc="5" dirty="0">
                <a:latin typeface="Times New Roman"/>
                <a:cs typeface="Times New Roman"/>
              </a:rPr>
              <a:t>understand the </a:t>
            </a:r>
            <a:r>
              <a:rPr sz="1069" spc="10" dirty="0">
                <a:latin typeface="Times New Roman"/>
                <a:cs typeface="Times New Roman"/>
              </a:rPr>
              <a:t>concept of </a:t>
            </a:r>
            <a:r>
              <a:rPr sz="1069" spc="5" dirty="0">
                <a:latin typeface="Times New Roman"/>
                <a:cs typeface="Times New Roman"/>
              </a:rPr>
              <a:t>disjoint sets,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an analogy with two </a:t>
            </a:r>
            <a:r>
              <a:rPr sz="1069" spc="5" dirty="0">
                <a:latin typeface="Times New Roman"/>
                <a:cs typeface="Times New Roman"/>
              </a:rPr>
              <a:t>sets-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B  </a:t>
            </a:r>
            <a:r>
              <a:rPr sz="1069" spc="5" dirty="0">
                <a:latin typeface="Times New Roman"/>
                <a:cs typeface="Times New Roman"/>
              </a:rPr>
              <a:t>(as in </a:t>
            </a:r>
            <a:r>
              <a:rPr sz="1069" spc="10" dirty="0">
                <a:latin typeface="Times New Roman"/>
                <a:cs typeface="Times New Roman"/>
              </a:rPr>
              <a:t>Mathematics) where </a:t>
            </a:r>
            <a:r>
              <a:rPr sz="1069" spc="15" dirty="0">
                <a:latin typeface="Times New Roman"/>
                <a:cs typeface="Times New Roman"/>
              </a:rPr>
              <a:t>none </a:t>
            </a:r>
            <a:r>
              <a:rPr sz="1069" spc="5" dirty="0">
                <a:latin typeface="Times New Roman"/>
                <a:cs typeface="Times New Roman"/>
              </a:rPr>
              <a:t>of the elements inside set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present in set </a:t>
            </a:r>
            <a:r>
              <a:rPr sz="1069" spc="10" dirty="0">
                <a:latin typeface="Times New Roman"/>
                <a:cs typeface="Times New Roman"/>
              </a:rPr>
              <a:t>B.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are called disjoint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Another problem </a:t>
            </a:r>
            <a:r>
              <a:rPr sz="1069" spc="5" dirty="0">
                <a:latin typeface="Times New Roman"/>
                <a:cs typeface="Times New Roman"/>
              </a:rPr>
              <a:t>related to </a:t>
            </a:r>
            <a:r>
              <a:rPr sz="1069" spc="10" dirty="0">
                <a:latin typeface="Times New Roman"/>
                <a:cs typeface="Times New Roman"/>
              </a:rPr>
              <a:t>the Computer Vision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image segmentation problem</a:t>
            </a:r>
            <a:r>
              <a:rPr sz="1069" spc="10" dirty="0">
                <a:latin typeface="Times New Roman"/>
                <a:cs typeface="Times New Roman"/>
              </a:rPr>
              <a:t>.  See the image below on </a:t>
            </a:r>
            <a:r>
              <a:rPr sz="1069" spc="5" dirty="0">
                <a:latin typeface="Times New Roman"/>
                <a:cs typeface="Times New Roman"/>
              </a:rPr>
              <a:t>the left 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old ship in gray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scales.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5545" y="4859972"/>
            <a:ext cx="1122363" cy="1192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364385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3308409"/>
            <a:ext cx="4852458" cy="3166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65449" algn="ctr"/>
            <a:r>
              <a:rPr sz="1069" b="1" spc="10" dirty="0">
                <a:latin typeface="Times New Roman"/>
                <a:cs typeface="Times New Roman"/>
              </a:rPr>
              <a:t>Fig</a:t>
            </a:r>
            <a:r>
              <a:rPr sz="1069" b="1" spc="-8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33.2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</a:t>
            </a:r>
            <a:r>
              <a:rPr sz="1069" spc="5" dirty="0">
                <a:latin typeface="Times New Roman"/>
                <a:cs typeface="Times New Roman"/>
              </a:rPr>
              <a:t>find regions of different </a:t>
            </a:r>
            <a:r>
              <a:rPr sz="1069" spc="10" dirty="0">
                <a:latin typeface="Times New Roman"/>
                <a:cs typeface="Times New Roman"/>
              </a:rPr>
              <a:t>colors in </a:t>
            </a:r>
            <a:r>
              <a:rPr sz="1069" spc="5" dirty="0">
                <a:latin typeface="Times New Roman"/>
                <a:cs typeface="Times New Roman"/>
              </a:rPr>
              <a:t>this picture e.g. all regions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picture  of color black and all </a:t>
            </a:r>
            <a:r>
              <a:rPr sz="1069" spc="10" dirty="0">
                <a:latin typeface="Times New Roman"/>
                <a:cs typeface="Times New Roman"/>
              </a:rPr>
              <a:t>regions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image </a:t>
            </a:r>
            <a:r>
              <a:rPr sz="1069" spc="5" dirty="0">
                <a:latin typeface="Times New Roman"/>
                <a:cs typeface="Times New Roman"/>
              </a:rPr>
              <a:t>of color </a:t>
            </a:r>
            <a:r>
              <a:rPr sz="1069" spc="10" dirty="0">
                <a:latin typeface="Times New Roman"/>
                <a:cs typeface="Times New Roman"/>
              </a:rPr>
              <a:t>gray. The image on </a:t>
            </a:r>
            <a:r>
              <a:rPr sz="1069" spc="5" dirty="0">
                <a:latin typeface="Times New Roman"/>
                <a:cs typeface="Times New Roman"/>
              </a:rPr>
              <a:t>the right  represents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resultant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image.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Different </a:t>
            </a:r>
            <a:r>
              <a:rPr sz="1069" spc="5" dirty="0">
                <a:latin typeface="Times New Roman"/>
                <a:cs typeface="Times New Roman"/>
              </a:rPr>
              <a:t>scanning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processes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carried </a:t>
            </a:r>
            <a:r>
              <a:rPr sz="1069" spc="5" dirty="0">
                <a:latin typeface="Times New Roman"/>
                <a:cs typeface="Times New Roman"/>
              </a:rPr>
              <a:t>out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hospitals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through </a:t>
            </a:r>
            <a:r>
              <a:rPr sz="1069" spc="15" dirty="0">
                <a:latin typeface="Times New Roman"/>
                <a:cs typeface="Times New Roman"/>
              </a:rPr>
              <a:t>MRI </a:t>
            </a:r>
            <a:r>
              <a:rPr sz="1069" spc="10" dirty="0">
                <a:latin typeface="Times New Roman"/>
                <a:cs typeface="Times New Roman"/>
              </a:rPr>
              <a:t>(Magnetic  Resonance Imaging), </a:t>
            </a:r>
            <a:r>
              <a:rPr sz="1069" spc="19" dirty="0">
                <a:latin typeface="Times New Roman"/>
                <a:cs typeface="Times New Roman"/>
              </a:rPr>
              <a:t>CAT </a:t>
            </a:r>
            <a:r>
              <a:rPr sz="1069" i="1" spc="10" dirty="0">
                <a:latin typeface="Times New Roman"/>
                <a:cs typeface="Times New Roman"/>
              </a:rPr>
              <a:t>Scan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CT </a:t>
            </a:r>
            <a:r>
              <a:rPr sz="1069" i="1" spc="10" dirty="0">
                <a:latin typeface="Times New Roman"/>
                <a:cs typeface="Times New Roman"/>
              </a:rPr>
              <a:t>Scan </a:t>
            </a:r>
            <a:r>
              <a:rPr sz="1069" i="1" spc="5" dirty="0">
                <a:latin typeface="Times New Roman"/>
                <a:cs typeface="Times New Roman"/>
              </a:rPr>
              <a:t>views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inner parts </a:t>
            </a:r>
            <a:r>
              <a:rPr sz="1069" spc="10" dirty="0">
                <a:latin typeface="Times New Roman"/>
                <a:cs typeface="Times New Roman"/>
              </a:rPr>
              <a:t>of the whole </a:t>
            </a:r>
            <a:r>
              <a:rPr sz="1069" spc="15" dirty="0">
                <a:latin typeface="Times New Roman"/>
                <a:cs typeface="Times New Roman"/>
              </a:rPr>
              <a:t>body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human beings. These </a:t>
            </a:r>
            <a:r>
              <a:rPr sz="1069" spc="5" dirty="0">
                <a:latin typeface="Times New Roman"/>
                <a:cs typeface="Times New Roman"/>
              </a:rPr>
              <a:t>scanned </a:t>
            </a:r>
            <a:r>
              <a:rPr sz="1069" spc="10" dirty="0">
                <a:latin typeface="Times New Roman"/>
                <a:cs typeface="Times New Roman"/>
              </a:rPr>
              <a:t>images in gray </a:t>
            </a:r>
            <a:r>
              <a:rPr sz="1069" spc="5" dirty="0">
                <a:latin typeface="Times New Roman"/>
                <a:cs typeface="Times New Roman"/>
              </a:rPr>
              <a:t>scales </a:t>
            </a:r>
            <a:r>
              <a:rPr sz="1069" spc="10" dirty="0">
                <a:latin typeface="Times New Roman"/>
                <a:cs typeface="Times New Roman"/>
              </a:rPr>
              <a:t>represent organs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human  body. </a:t>
            </a:r>
            <a:r>
              <a:rPr sz="1069" spc="5" dirty="0">
                <a:latin typeface="Times New Roman"/>
                <a:cs typeface="Times New Roman"/>
              </a:rPr>
              <a:t>All these are </a:t>
            </a:r>
            <a:r>
              <a:rPr sz="1069" spc="10" dirty="0">
                <a:latin typeface="Times New Roman"/>
                <a:cs typeface="Times New Roman"/>
              </a:rPr>
              <a:t>applications of </a:t>
            </a:r>
            <a:r>
              <a:rPr sz="1069" i="1" spc="5" dirty="0">
                <a:latin typeface="Times New Roman"/>
                <a:cs typeface="Times New Roman"/>
              </a:rPr>
              <a:t>Disjoint </a:t>
            </a:r>
            <a:r>
              <a:rPr sz="1069" i="1" spc="10" dirty="0">
                <a:latin typeface="Times New Roman"/>
                <a:cs typeface="Times New Roman"/>
              </a:rPr>
              <a:t>Set</a:t>
            </a:r>
            <a:r>
              <a:rPr sz="1069" i="1" spc="-10" dirty="0">
                <a:latin typeface="Times New Roman"/>
                <a:cs typeface="Times New Roman"/>
              </a:rPr>
              <a:t> </a:t>
            </a:r>
            <a:r>
              <a:rPr sz="1069" i="1" spc="15" dirty="0">
                <a:latin typeface="Times New Roman"/>
                <a:cs typeface="Times New Roman"/>
              </a:rPr>
              <a:t>ADT</a:t>
            </a:r>
            <a:r>
              <a:rPr sz="1069" spc="1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Equivalence</a:t>
            </a:r>
            <a:r>
              <a:rPr sz="1264" b="1" spc="-2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Relations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discuss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some Mathematics about </a:t>
            </a:r>
            <a:r>
              <a:rPr sz="1069" spc="5" dirty="0">
                <a:latin typeface="Times New Roman"/>
                <a:cs typeface="Times New Roman"/>
              </a:rPr>
              <a:t>sets.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might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realized that  Mathematics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handy whenever we perform </a:t>
            </a:r>
            <a:r>
              <a:rPr sz="1069" spc="5" dirty="0">
                <a:latin typeface="Times New Roman"/>
                <a:cs typeface="Times New Roman"/>
              </a:rPr>
              <a:t>analysis of </a:t>
            </a:r>
            <a:r>
              <a:rPr sz="1069" spc="10" dirty="0">
                <a:latin typeface="Times New Roman"/>
                <a:cs typeface="Times New Roman"/>
              </a:rPr>
              <a:t>some data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221628" marR="6791" indent="-209281">
              <a:lnSpc>
                <a:spcPct val="104500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relation </a:t>
            </a:r>
            <a:r>
              <a:rPr sz="1069" spc="15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over 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5" dirty="0">
                <a:latin typeface="Times New Roman"/>
                <a:cs typeface="Times New Roman"/>
              </a:rPr>
              <a:t>is called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10" dirty="0">
                <a:latin typeface="Times New Roman"/>
                <a:cs typeface="Times New Roman"/>
              </a:rPr>
              <a:t>equivalence </a:t>
            </a:r>
            <a:r>
              <a:rPr sz="1069" i="1" spc="5" dirty="0">
                <a:latin typeface="Times New Roman"/>
                <a:cs typeface="Times New Roman"/>
              </a:rPr>
              <a:t>relation </a:t>
            </a:r>
            <a:r>
              <a:rPr sz="1069" spc="5" dirty="0">
                <a:latin typeface="Times New Roman"/>
                <a:cs typeface="Times New Roman"/>
              </a:rPr>
              <a:t>if it </a:t>
            </a:r>
            <a:r>
              <a:rPr sz="1069" spc="10" dirty="0">
                <a:latin typeface="Times New Roman"/>
                <a:cs typeface="Times New Roman"/>
              </a:rPr>
              <a:t>has  </a:t>
            </a:r>
            <a:r>
              <a:rPr sz="1069" spc="5" dirty="0">
                <a:latin typeface="Times New Roman"/>
                <a:cs typeface="Times New Roman"/>
              </a:rPr>
              <a:t>following </a:t>
            </a:r>
            <a:r>
              <a:rPr sz="1069" spc="10" dirty="0">
                <a:latin typeface="Times New Roman"/>
                <a:cs typeface="Times New Roman"/>
              </a:rPr>
              <a:t>propertiesReflexivity: for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element x </a:t>
            </a:r>
            <a:r>
              <a:rPr sz="1069" spc="15" dirty="0">
                <a:latin typeface="Symbol"/>
                <a:cs typeface="Symbol"/>
              </a:rPr>
              <a:t>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S,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6393" y="6399880"/>
            <a:ext cx="129646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2.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8681" y="6407289"/>
            <a:ext cx="3854184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Symmetry: </a:t>
            </a:r>
            <a:r>
              <a:rPr sz="1069" spc="5" dirty="0">
                <a:latin typeface="Times New Roman"/>
                <a:cs typeface="Times New Roman"/>
              </a:rPr>
              <a:t>for all </a:t>
            </a:r>
            <a:r>
              <a:rPr sz="1069" spc="10" dirty="0">
                <a:latin typeface="Times New Roman"/>
                <a:cs typeface="Times New Roman"/>
              </a:rPr>
              <a:t>elements x and </a:t>
            </a:r>
            <a:r>
              <a:rPr sz="1069" spc="15" dirty="0">
                <a:latin typeface="Times New Roman"/>
                <a:cs typeface="Times New Roman"/>
              </a:rPr>
              <a:t>y,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y </a:t>
            </a:r>
            <a:r>
              <a:rPr sz="1069" spc="15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x  </a:t>
            </a:r>
            <a:r>
              <a:rPr sz="1069" spc="5" dirty="0">
                <a:latin typeface="Times New Roman"/>
                <a:cs typeface="Times New Roman"/>
              </a:rPr>
              <a:t>Transitivity: for all elements x, </a:t>
            </a:r>
            <a:r>
              <a:rPr sz="1069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and z, if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y </a:t>
            </a:r>
            <a:r>
              <a:rPr sz="1069" spc="15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z then x 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z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79" y="6731033"/>
            <a:ext cx="4851224" cy="49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628" indent="-209281">
              <a:lnSpc>
                <a:spcPts val="1274"/>
              </a:lnSpc>
              <a:buFont typeface="Symbol"/>
              <a:buChar char=""/>
              <a:tabLst>
                <a:tab pos="221628" algn="l"/>
                <a:tab pos="222245" algn="l"/>
              </a:tabLst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“is related to” </a:t>
            </a:r>
            <a:r>
              <a:rPr sz="1069" spc="5" dirty="0">
                <a:latin typeface="Times New Roman"/>
                <a:cs typeface="Times New Roman"/>
              </a:rPr>
              <a:t>is an </a:t>
            </a:r>
            <a:r>
              <a:rPr sz="1069" spc="10" dirty="0">
                <a:latin typeface="Times New Roman"/>
                <a:cs typeface="Times New Roman"/>
              </a:rPr>
              <a:t>equivalence </a:t>
            </a:r>
            <a:r>
              <a:rPr sz="1069" spc="5" dirty="0">
                <a:latin typeface="Times New Roman"/>
                <a:cs typeface="Times New Roman"/>
              </a:rPr>
              <a:t>relation over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people.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4"/>
              </a:spcBef>
            </a:pP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advised to read about </a:t>
            </a:r>
            <a:r>
              <a:rPr sz="1069" spc="10" dirty="0">
                <a:latin typeface="Times New Roman"/>
                <a:cs typeface="Times New Roman"/>
              </a:rPr>
              <a:t>equivalence </a:t>
            </a:r>
            <a:r>
              <a:rPr sz="1069" spc="5" dirty="0">
                <a:latin typeface="Times New Roman"/>
                <a:cs typeface="Times New Roman"/>
              </a:rPr>
              <a:t>relations yourself </a:t>
            </a:r>
            <a:r>
              <a:rPr sz="1069" spc="10" dirty="0">
                <a:latin typeface="Times New Roman"/>
                <a:cs typeface="Times New Roman"/>
              </a:rPr>
              <a:t>from your </a:t>
            </a:r>
            <a:r>
              <a:rPr sz="1069" dirty="0">
                <a:latin typeface="Times New Roman"/>
                <a:cs typeface="Times New Roman"/>
              </a:rPr>
              <a:t>text </a:t>
            </a:r>
            <a:r>
              <a:rPr sz="1069" spc="10" dirty="0">
                <a:latin typeface="Times New Roman"/>
                <a:cs typeface="Times New Roman"/>
              </a:rPr>
              <a:t>books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 the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internet.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4682" y="1460287"/>
            <a:ext cx="1727622" cy="1604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864186" y="1476586"/>
            <a:ext cx="1735032" cy="1596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093362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34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437" y="2521656"/>
            <a:ext cx="686506" cy="33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8.1, 8.2,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8.3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979985"/>
            <a:ext cx="766763" cy="74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  <a:p>
            <a:pPr marL="159276" algn="ctr">
              <a:spcBef>
                <a:spcPts val="326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9276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58658" algn="ctr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631" y="3207000"/>
            <a:ext cx="1767505" cy="523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7581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Equivalence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  </a:t>
            </a:r>
            <a:r>
              <a:rPr sz="1069" spc="5" dirty="0">
                <a:latin typeface="Times New Roman"/>
                <a:cs typeface="Times New Roman"/>
              </a:rPr>
              <a:t>Disjoint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Sets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Times New Roman"/>
                <a:cs typeface="Times New Roman"/>
              </a:rPr>
              <a:t>Dynamic </a:t>
            </a:r>
            <a:r>
              <a:rPr sz="1069" spc="5" dirty="0">
                <a:latin typeface="Times New Roman"/>
                <a:cs typeface="Times New Roman"/>
              </a:rPr>
              <a:t>Equivalence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Problem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206" y="4034191"/>
            <a:ext cx="4853693" cy="517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Equivalence</a:t>
            </a:r>
            <a:r>
              <a:rPr sz="1264" b="1" spc="-2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Relations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continue </a:t>
            </a:r>
            <a:r>
              <a:rPr sz="1069" spc="5" dirty="0">
                <a:latin typeface="Times New Roman"/>
                <a:cs typeface="Times New Roman"/>
              </a:rPr>
              <a:t>discussion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 abstract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structure, ‘disjointSets’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lecture  </a:t>
            </a:r>
            <a:r>
              <a:rPr sz="1069" spc="10" dirty="0">
                <a:latin typeface="Times New Roman"/>
                <a:cs typeface="Times New Roman"/>
              </a:rPr>
              <a:t>with special emphasis on the </a:t>
            </a:r>
            <a:r>
              <a:rPr sz="1069" spc="5" dirty="0">
                <a:latin typeface="Times New Roman"/>
                <a:cs typeface="Times New Roman"/>
              </a:rPr>
              <a:t>mathematical </a:t>
            </a:r>
            <a:r>
              <a:rPr sz="1069" spc="10" dirty="0">
                <a:latin typeface="Times New Roman"/>
                <a:cs typeface="Times New Roman"/>
              </a:rPr>
              <a:t>concept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Equivalence </a:t>
            </a:r>
            <a:r>
              <a:rPr sz="1069" spc="5" dirty="0">
                <a:latin typeface="Times New Roman"/>
                <a:cs typeface="Times New Roman"/>
              </a:rPr>
              <a:t>Relations.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 aware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rules </a:t>
            </a:r>
            <a:r>
              <a:rPr sz="1069" spc="10" dirty="0">
                <a:latin typeface="Times New Roman"/>
                <a:cs typeface="Times New Roman"/>
              </a:rPr>
              <a:t>and examples </a:t>
            </a:r>
            <a:r>
              <a:rPr sz="1069" spc="5" dirty="0">
                <a:latin typeface="Times New Roman"/>
                <a:cs typeface="Times New Roman"/>
              </a:rPr>
              <a:t>in this regard. Let’s discuss it </a:t>
            </a:r>
            <a:r>
              <a:rPr sz="1069" spc="10" dirty="0">
                <a:latin typeface="Times New Roman"/>
                <a:cs typeface="Times New Roman"/>
              </a:rPr>
              <a:t>further and define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concept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Equivalence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802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‘A </a:t>
            </a:r>
            <a:r>
              <a:rPr sz="1069" spc="5" dirty="0">
                <a:latin typeface="Times New Roman"/>
                <a:cs typeface="Times New Roman"/>
              </a:rPr>
              <a:t>binary relation </a:t>
            </a:r>
            <a:r>
              <a:rPr sz="1069" spc="15" dirty="0">
                <a:latin typeface="Times New Roman"/>
                <a:cs typeface="Times New Roman"/>
              </a:rPr>
              <a:t>R </a:t>
            </a:r>
            <a:r>
              <a:rPr sz="1069" spc="5" dirty="0">
                <a:latin typeface="Times New Roman"/>
                <a:cs typeface="Times New Roman"/>
              </a:rPr>
              <a:t>over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5" dirty="0">
                <a:latin typeface="Times New Roman"/>
                <a:cs typeface="Times New Roman"/>
              </a:rPr>
              <a:t>equivalence relation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following  </a:t>
            </a:r>
            <a:r>
              <a:rPr sz="1069" spc="10" dirty="0">
                <a:latin typeface="Times New Roman"/>
                <a:cs typeface="Times New Roman"/>
              </a:rPr>
              <a:t>properties’: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15"/>
              </a:lnSpc>
              <a:buAutoNum type="arabicPeriod"/>
              <a:tabLst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Reflexivity: for all </a:t>
            </a:r>
            <a:r>
              <a:rPr sz="1069" spc="10" dirty="0">
                <a:latin typeface="Times New Roman"/>
                <a:cs typeface="Times New Roman"/>
              </a:rPr>
              <a:t>element x ξ </a:t>
            </a:r>
            <a:r>
              <a:rPr sz="1069" spc="5" dirty="0">
                <a:latin typeface="Times New Roman"/>
                <a:cs typeface="Times New Roman"/>
              </a:rPr>
              <a:t>S,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59"/>
              </a:lnSpc>
              <a:buAutoNum type="arabicPeriod"/>
              <a:tabLst>
                <a:tab pos="848852" algn="l"/>
              </a:tabLst>
            </a:pPr>
            <a:r>
              <a:rPr sz="1069" spc="10" dirty="0">
                <a:latin typeface="Times New Roman"/>
                <a:cs typeface="Times New Roman"/>
              </a:rPr>
              <a:t>Symmetry: </a:t>
            </a:r>
            <a:r>
              <a:rPr sz="1069" spc="5" dirty="0">
                <a:latin typeface="Times New Roman"/>
                <a:cs typeface="Times New Roman"/>
              </a:rPr>
              <a:t>for all </a:t>
            </a:r>
            <a:r>
              <a:rPr sz="1069" spc="10" dirty="0">
                <a:latin typeface="Times New Roman"/>
                <a:cs typeface="Times New Roman"/>
              </a:rPr>
              <a:t>elements x and </a:t>
            </a:r>
            <a:r>
              <a:rPr sz="1069" spc="15" dirty="0">
                <a:latin typeface="Times New Roman"/>
                <a:cs typeface="Times New Roman"/>
              </a:rPr>
              <a:t>y,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only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y 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spc="10" dirty="0">
                <a:latin typeface="Times New Roman"/>
                <a:cs typeface="Times New Roman"/>
              </a:rPr>
              <a:t> x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buAutoNum type="arabicPeriod"/>
              <a:tabLst>
                <a:tab pos="848852" algn="l"/>
              </a:tabLst>
            </a:pPr>
            <a:r>
              <a:rPr sz="1069" spc="5" dirty="0">
                <a:latin typeface="Times New Roman"/>
                <a:cs typeface="Times New Roman"/>
              </a:rPr>
              <a:t>Transitivity: for all elements x, </a:t>
            </a:r>
            <a:r>
              <a:rPr sz="1069" spc="10" dirty="0">
                <a:latin typeface="Times New Roman"/>
                <a:cs typeface="Times New Roman"/>
              </a:rPr>
              <a:t>y and </a:t>
            </a:r>
            <a:r>
              <a:rPr sz="1069" spc="5" dirty="0">
                <a:latin typeface="Times New Roman"/>
                <a:cs typeface="Times New Roman"/>
              </a:rPr>
              <a:t>z, if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y and y </a:t>
            </a:r>
            <a:r>
              <a:rPr sz="1069" spc="15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z then x 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z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 “is related </a:t>
            </a:r>
            <a:r>
              <a:rPr sz="1069" spc="10" dirty="0">
                <a:latin typeface="Times New Roman"/>
                <a:cs typeface="Times New Roman"/>
              </a:rPr>
              <a:t>to”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equivalence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over the </a:t>
            </a:r>
            <a:r>
              <a:rPr sz="1069" spc="5" dirty="0">
                <a:latin typeface="Times New Roman"/>
                <a:cs typeface="Times New Roman"/>
              </a:rPr>
              <a:t>set of </a:t>
            </a:r>
            <a:r>
              <a:rPr sz="1069" spc="10" dirty="0">
                <a:latin typeface="Times New Roman"/>
                <a:cs typeface="Times New Roman"/>
              </a:rPr>
              <a:t>people.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 example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Equivalence </a:t>
            </a:r>
            <a:r>
              <a:rPr sz="1069" spc="5" dirty="0">
                <a:latin typeface="Times New Roman"/>
                <a:cs typeface="Times New Roman"/>
              </a:rPr>
              <a:t>Relations.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how the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5" dirty="0">
                <a:latin typeface="Times New Roman"/>
                <a:cs typeface="Times New Roman"/>
              </a:rPr>
              <a:t>among </a:t>
            </a:r>
            <a:r>
              <a:rPr sz="1069" spc="10" dirty="0">
                <a:latin typeface="Times New Roman"/>
                <a:cs typeface="Times New Roman"/>
              </a:rPr>
              <a:t>people  </a:t>
            </a:r>
            <a:r>
              <a:rPr sz="1069" spc="5" dirty="0">
                <a:latin typeface="Times New Roman"/>
                <a:cs typeface="Times New Roman"/>
              </a:rPr>
              <a:t>satisfy </a:t>
            </a:r>
            <a:r>
              <a:rPr sz="1069" spc="10" dirty="0">
                <a:latin typeface="Times New Roman"/>
                <a:cs typeface="Times New Roman"/>
              </a:rPr>
              <a:t>the conditions of Equivalence </a:t>
            </a:r>
            <a:r>
              <a:rPr sz="1069" spc="5" dirty="0">
                <a:latin typeface="Times New Roman"/>
                <a:cs typeface="Times New Roman"/>
              </a:rPr>
              <a:t>Relation. </a:t>
            </a:r>
            <a:r>
              <a:rPr sz="1069" spc="10" dirty="0">
                <a:latin typeface="Times New Roman"/>
                <a:cs typeface="Times New Roman"/>
              </a:rPr>
              <a:t>Consider the example of </a:t>
            </a:r>
            <a:r>
              <a:rPr sz="1069" spc="5" dirty="0">
                <a:latin typeface="Times New Roman"/>
                <a:cs typeface="Times New Roman"/>
              </a:rPr>
              <a:t>Haris, Saad  </a:t>
            </a:r>
            <a:r>
              <a:rPr sz="1069" spc="10" dirty="0">
                <a:latin typeface="Times New Roman"/>
                <a:cs typeface="Times New Roman"/>
              </a:rPr>
              <a:t>and Ahmed. </a:t>
            </a:r>
            <a:r>
              <a:rPr sz="1069" spc="5" dirty="0">
                <a:latin typeface="Times New Roman"/>
                <a:cs typeface="Times New Roman"/>
              </a:rPr>
              <a:t>Haris and </a:t>
            </a:r>
            <a:r>
              <a:rPr sz="1069" spc="10" dirty="0">
                <a:latin typeface="Times New Roman"/>
                <a:cs typeface="Times New Roman"/>
              </a:rPr>
              <a:t>Saad </a:t>
            </a:r>
            <a:r>
              <a:rPr sz="1069" spc="5" dirty="0">
                <a:latin typeface="Times New Roman"/>
                <a:cs typeface="Times New Roman"/>
              </a:rPr>
              <a:t>are related to each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as brother. </a:t>
            </a:r>
            <a:r>
              <a:rPr sz="1069" spc="10" dirty="0">
                <a:latin typeface="Times New Roman"/>
                <a:cs typeface="Times New Roman"/>
              </a:rPr>
              <a:t>Saad and </a:t>
            </a:r>
            <a:r>
              <a:rPr sz="1069" spc="15" dirty="0">
                <a:latin typeface="Times New Roman"/>
                <a:cs typeface="Times New Roman"/>
              </a:rPr>
              <a:t>Ahmed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0" dirty="0">
                <a:latin typeface="Times New Roman"/>
                <a:cs typeface="Times New Roman"/>
              </a:rPr>
              <a:t>to each other as cousin. Here </a:t>
            </a:r>
            <a:r>
              <a:rPr sz="1069" spc="5" dirty="0">
                <a:latin typeface="Times New Roman"/>
                <a:cs typeface="Times New Roman"/>
              </a:rPr>
              <a:t>Haris “is related to” Saad </a:t>
            </a:r>
            <a:r>
              <a:rPr sz="1069" spc="10" dirty="0">
                <a:latin typeface="Times New Roman"/>
                <a:cs typeface="Times New Roman"/>
              </a:rPr>
              <a:t>and Saad </a:t>
            </a:r>
            <a:r>
              <a:rPr sz="1069" spc="5" dirty="0">
                <a:latin typeface="Times New Roman"/>
                <a:cs typeface="Times New Roman"/>
              </a:rPr>
              <a:t>“is related  to” </a:t>
            </a:r>
            <a:r>
              <a:rPr sz="1069" spc="10" dirty="0">
                <a:latin typeface="Times New Roman"/>
                <a:cs typeface="Times New Roman"/>
              </a:rPr>
              <a:t>Ahmed.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see whether </a:t>
            </a:r>
            <a:r>
              <a:rPr sz="1069" spc="5" dirty="0">
                <a:latin typeface="Times New Roman"/>
                <a:cs typeface="Times New Roman"/>
              </a:rPr>
              <a:t>this binary relation is </a:t>
            </a:r>
            <a:r>
              <a:rPr sz="1069" spc="10" dirty="0">
                <a:latin typeface="Times New Roman"/>
                <a:cs typeface="Times New Roman"/>
              </a:rPr>
              <a:t>Equivalence </a:t>
            </a:r>
            <a:r>
              <a:rPr sz="1069" spc="5" dirty="0">
                <a:latin typeface="Times New Roman"/>
                <a:cs typeface="Times New Roman"/>
              </a:rPr>
              <a:t>Relation or not. </a:t>
            </a:r>
            <a:r>
              <a:rPr sz="1069" spc="10" dirty="0">
                <a:latin typeface="Times New Roman"/>
                <a:cs typeface="Times New Roman"/>
              </a:rPr>
              <a:t>This  can be </a:t>
            </a:r>
            <a:r>
              <a:rPr sz="1069" spc="5" dirty="0">
                <a:latin typeface="Times New Roman"/>
                <a:cs typeface="Times New Roman"/>
              </a:rPr>
              <a:t>ascertained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applying the above </a:t>
            </a:r>
            <a:r>
              <a:rPr sz="1069" spc="10" dirty="0">
                <a:latin typeface="Times New Roman"/>
                <a:cs typeface="Times New Roman"/>
              </a:rPr>
              <a:t>mentioned </a:t>
            </a:r>
            <a:r>
              <a:rPr sz="1069" spc="5" dirty="0">
                <a:latin typeface="Times New Roman"/>
                <a:cs typeface="Times New Roman"/>
              </a:rPr>
              <a:t>three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rules.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First rule is reflexive i.e. for all element </a:t>
            </a:r>
            <a:r>
              <a:rPr sz="1069" i="1" spc="10" dirty="0">
                <a:latin typeface="Times New Roman"/>
                <a:cs typeface="Times New Roman"/>
              </a:rPr>
              <a:t>x ξ </a:t>
            </a:r>
            <a:r>
              <a:rPr sz="1069" i="1" spc="5" dirty="0">
                <a:latin typeface="Times New Roman"/>
                <a:cs typeface="Times New Roman"/>
              </a:rPr>
              <a:t>S,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Haris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i="1" spc="10" dirty="0">
                <a:latin typeface="Times New Roman"/>
                <a:cs typeface="Times New Roman"/>
              </a:rPr>
              <a:t>Haris 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5" dirty="0">
                <a:latin typeface="Times New Roman"/>
                <a:cs typeface="Times New Roman"/>
              </a:rPr>
              <a:t>Haris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true because everyone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0" dirty="0">
                <a:latin typeface="Times New Roman"/>
                <a:cs typeface="Times New Roman"/>
              </a:rPr>
              <a:t>to each other. Second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Symmetry:  for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y,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and only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Saad. According  to the </a:t>
            </a:r>
            <a:r>
              <a:rPr sz="1069" spc="5" dirty="0">
                <a:latin typeface="Times New Roman"/>
                <a:cs typeface="Times New Roman"/>
              </a:rPr>
              <a:t>rule, </a:t>
            </a:r>
            <a:r>
              <a:rPr sz="1069" i="1" spc="10" dirty="0">
                <a:latin typeface="Times New Roman"/>
                <a:cs typeface="Times New Roman"/>
              </a:rPr>
              <a:t>Haris </a:t>
            </a:r>
            <a:r>
              <a:rPr sz="1069" i="1" spc="15" dirty="0">
                <a:latin typeface="Times New Roman"/>
                <a:cs typeface="Times New Roman"/>
              </a:rPr>
              <a:t>R Saad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and only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i="1" spc="15" dirty="0">
                <a:latin typeface="Times New Roman"/>
                <a:cs typeface="Times New Roman"/>
              </a:rPr>
              <a:t>Saad R </a:t>
            </a:r>
            <a:r>
              <a:rPr sz="1069" i="1" spc="10" dirty="0">
                <a:latin typeface="Times New Roman"/>
                <a:cs typeface="Times New Roman"/>
              </a:rPr>
              <a:t>Haris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two persons are </a:t>
            </a:r>
            <a:r>
              <a:rPr sz="1069" spc="5" dirty="0">
                <a:latin typeface="Times New Roman"/>
                <a:cs typeface="Times New Roman"/>
              </a:rPr>
              <a:t>related,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relationship is </a:t>
            </a:r>
            <a:r>
              <a:rPr sz="1069" spc="10" dirty="0">
                <a:latin typeface="Times New Roman"/>
                <a:cs typeface="Times New Roman"/>
              </a:rPr>
              <a:t>symmetric </a:t>
            </a:r>
            <a:r>
              <a:rPr sz="1069" spc="5" dirty="0">
                <a:latin typeface="Times New Roman"/>
                <a:cs typeface="Times New Roman"/>
              </a:rPr>
              <a:t>i.e. if I </a:t>
            </a:r>
            <a:r>
              <a:rPr sz="1069" spc="19" dirty="0">
                <a:latin typeface="Times New Roman"/>
                <a:cs typeface="Times New Roman"/>
              </a:rPr>
              <a:t>am </a:t>
            </a:r>
            <a:r>
              <a:rPr sz="1069" spc="5" dirty="0">
                <a:latin typeface="Times New Roman"/>
                <a:cs typeface="Times New Roman"/>
              </a:rPr>
              <a:t>cousin </a:t>
            </a:r>
            <a:r>
              <a:rPr sz="1069" spc="10" dirty="0">
                <a:latin typeface="Times New Roman"/>
                <a:cs typeface="Times New Roman"/>
              </a:rPr>
              <a:t>of someone so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he. Therefore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Haris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brother of Saad,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Saad is certainly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brother of Haris.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family relationship 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symmetric. This is not </a:t>
            </a:r>
            <a:r>
              <a:rPr sz="1069" spc="10" dirty="0">
                <a:latin typeface="Times New Roman"/>
                <a:cs typeface="Times New Roman"/>
              </a:rPr>
              <a:t>the symmetric </a:t>
            </a:r>
            <a:r>
              <a:rPr sz="1069" spc="5" dirty="0">
                <a:latin typeface="Times New Roman"/>
                <a:cs typeface="Times New Roman"/>
              </a:rPr>
              <a:t>in terms of respect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in terms of relationship.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transitivity is: ‘for all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i="1" spc="5" dirty="0">
                <a:latin typeface="Times New Roman"/>
                <a:cs typeface="Times New Roman"/>
              </a:rPr>
              <a:t>x,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z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5" dirty="0">
                <a:latin typeface="Times New Roman"/>
                <a:cs typeface="Times New Roman"/>
              </a:rPr>
              <a:t>z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5" dirty="0">
                <a:latin typeface="Times New Roman"/>
                <a:cs typeface="Times New Roman"/>
              </a:rPr>
              <a:t>z</a:t>
            </a:r>
            <a:r>
              <a:rPr sz="1069" spc="5" dirty="0">
                <a:latin typeface="Times New Roman"/>
                <a:cs typeface="Times New Roman"/>
              </a:rPr>
              <a:t>’. </a:t>
            </a:r>
            <a:r>
              <a:rPr sz="1069" spc="10" dirty="0">
                <a:latin typeface="Times New Roman"/>
                <a:cs typeface="Times New Roman"/>
              </a:rPr>
              <a:t>Suppose 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is Haris,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Saad and </a:t>
            </a:r>
            <a:r>
              <a:rPr sz="1069" i="1" spc="10" dirty="0">
                <a:latin typeface="Times New Roman"/>
                <a:cs typeface="Times New Roman"/>
              </a:rPr>
              <a:t>z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Ahmed. </a:t>
            </a:r>
            <a:r>
              <a:rPr sz="1069" spc="5" dirty="0">
                <a:latin typeface="Times New Roman"/>
                <a:cs typeface="Times New Roman"/>
              </a:rPr>
              <a:t>If Haris </a:t>
            </a:r>
            <a:r>
              <a:rPr sz="1069" spc="10" dirty="0">
                <a:latin typeface="Times New Roman"/>
                <a:cs typeface="Times New Roman"/>
              </a:rPr>
              <a:t>“is related to” </a:t>
            </a:r>
            <a:r>
              <a:rPr sz="1069" spc="5" dirty="0">
                <a:latin typeface="Times New Roman"/>
                <a:cs typeface="Times New Roman"/>
              </a:rPr>
              <a:t>Saad, </a:t>
            </a:r>
            <a:r>
              <a:rPr sz="1069" spc="15" dirty="0">
                <a:latin typeface="Times New Roman"/>
                <a:cs typeface="Times New Roman"/>
              </a:rPr>
              <a:t>Saad </a:t>
            </a:r>
            <a:r>
              <a:rPr sz="1069" spc="10" dirty="0">
                <a:latin typeface="Times New Roman"/>
                <a:cs typeface="Times New Roman"/>
              </a:rPr>
              <a:t>“is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0" dirty="0">
                <a:latin typeface="Times New Roman"/>
                <a:cs typeface="Times New Roman"/>
              </a:rPr>
              <a:t>to”  Ahmed.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deduce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Haris </a:t>
            </a:r>
            <a:r>
              <a:rPr sz="1069" spc="5" dirty="0">
                <a:latin typeface="Times New Roman"/>
                <a:cs typeface="Times New Roman"/>
              </a:rPr>
              <a:t>“is </a:t>
            </a:r>
            <a:r>
              <a:rPr sz="1069" spc="10" dirty="0">
                <a:latin typeface="Times New Roman"/>
                <a:cs typeface="Times New Roman"/>
              </a:rPr>
              <a:t>related to” Ahmed. This </a:t>
            </a:r>
            <a:r>
              <a:rPr sz="1069" spc="5" dirty="0">
                <a:latin typeface="Times New Roman"/>
                <a:cs typeface="Times New Roman"/>
              </a:rPr>
              <a:t>is also true </a:t>
            </a:r>
            <a:r>
              <a:rPr sz="1069" spc="10" dirty="0">
                <a:latin typeface="Times New Roman"/>
                <a:cs typeface="Times New Roman"/>
              </a:rPr>
              <a:t>in  </a:t>
            </a:r>
            <a:r>
              <a:rPr sz="1069" spc="5" dirty="0">
                <a:latin typeface="Times New Roman"/>
                <a:cs typeface="Times New Roman"/>
              </a:rPr>
              <a:t>relationships. If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are cousin of </a:t>
            </a:r>
            <a:r>
              <a:rPr sz="1069" spc="10" dirty="0">
                <a:latin typeface="Times New Roman"/>
                <a:cs typeface="Times New Roman"/>
              </a:rPr>
              <a:t>someone, the </a:t>
            </a:r>
            <a:r>
              <a:rPr sz="1069" spc="5" dirty="0">
                <a:latin typeface="Times New Roman"/>
                <a:cs typeface="Times New Roman"/>
              </a:rPr>
              <a:t>cousin of that </a:t>
            </a:r>
            <a:r>
              <a:rPr sz="1069" spc="10" dirty="0">
                <a:latin typeface="Times New Roman"/>
                <a:cs typeface="Times New Roman"/>
              </a:rPr>
              <a:t>person </a:t>
            </a:r>
            <a:r>
              <a:rPr sz="1069" spc="5" dirty="0">
                <a:latin typeface="Times New Roman"/>
                <a:cs typeface="Times New Roman"/>
              </a:rPr>
              <a:t>is also related to  </a:t>
            </a:r>
            <a:r>
              <a:rPr sz="1069" spc="10" dirty="0">
                <a:latin typeface="Times New Roman"/>
                <a:cs typeface="Times New Roman"/>
              </a:rPr>
              <a:t>you. He may not be your </a:t>
            </a:r>
            <a:r>
              <a:rPr sz="1069" dirty="0">
                <a:latin typeface="Times New Roman"/>
                <a:cs typeface="Times New Roman"/>
              </a:rPr>
              <a:t>first </a:t>
            </a:r>
            <a:r>
              <a:rPr sz="1069" spc="5" dirty="0">
                <a:latin typeface="Times New Roman"/>
                <a:cs typeface="Times New Roman"/>
              </a:rPr>
              <a:t>cousin but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related to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you.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609162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6"/>
            <a:ext cx="4854310" cy="5802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see </a:t>
            </a:r>
            <a:r>
              <a:rPr sz="1069" spc="10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of binary relationship that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based </a:t>
            </a:r>
            <a:r>
              <a:rPr sz="1069" spc="10" dirty="0">
                <a:latin typeface="Times New Roman"/>
                <a:cs typeface="Times New Roman"/>
              </a:rPr>
              <a:t>on equivalence  </a:t>
            </a:r>
            <a:r>
              <a:rPr sz="1069" spc="5" dirty="0">
                <a:latin typeface="Times New Roman"/>
                <a:cs typeface="Times New Roman"/>
              </a:rPr>
              <a:t>relationship. </a:t>
            </a:r>
            <a:r>
              <a:rPr sz="1069" spc="15" dirty="0">
                <a:latin typeface="Times New Roman"/>
                <a:cs typeface="Times New Roman"/>
              </a:rPr>
              <a:t>The ≤ </a:t>
            </a:r>
            <a:r>
              <a:rPr sz="1069" spc="10" dirty="0">
                <a:latin typeface="Times New Roman"/>
                <a:cs typeface="Times New Roman"/>
              </a:rPr>
              <a:t>relationship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an equivalence </a:t>
            </a:r>
            <a:r>
              <a:rPr sz="1069" spc="5" dirty="0">
                <a:latin typeface="Times New Roman"/>
                <a:cs typeface="Times New Roman"/>
              </a:rPr>
              <a:t>relation.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prove this </a:t>
            </a:r>
            <a:r>
              <a:rPr sz="1069" spc="15" dirty="0">
                <a:latin typeface="Times New Roman"/>
                <a:cs typeface="Times New Roman"/>
              </a:rPr>
              <a:t>by  </a:t>
            </a:r>
            <a:r>
              <a:rPr sz="1069" spc="10" dirty="0">
                <a:latin typeface="Times New Roman"/>
                <a:cs typeface="Times New Roman"/>
              </a:rPr>
              <a:t>applying the three </a:t>
            </a:r>
            <a:r>
              <a:rPr sz="1069" spc="5" dirty="0">
                <a:latin typeface="Times New Roman"/>
                <a:cs typeface="Times New Roman"/>
              </a:rPr>
              <a:t>rules.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rule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reflexive.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reflexive, since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i="1" spc="15" dirty="0">
                <a:latin typeface="Times New Roman"/>
                <a:cs typeface="Times New Roman"/>
              </a:rPr>
              <a:t>≤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, as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not less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but surely is </a:t>
            </a:r>
            <a:r>
              <a:rPr sz="1069" spc="10" dirty="0">
                <a:latin typeface="Times New Roman"/>
                <a:cs typeface="Times New Roman"/>
              </a:rPr>
              <a:t>equal to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 Let’s check the transitive condition. Since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i="1" spc="15" dirty="0">
                <a:latin typeface="Times New Roman"/>
                <a:cs typeface="Times New Roman"/>
              </a:rPr>
              <a:t>≤ </a:t>
            </a:r>
            <a:r>
              <a:rPr sz="1069" i="1" spc="10" dirty="0">
                <a:latin typeface="Times New Roman"/>
                <a:cs typeface="Times New Roman"/>
              </a:rPr>
              <a:t>y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i="1" spc="15" dirty="0">
                <a:latin typeface="Times New Roman"/>
                <a:cs typeface="Times New Roman"/>
              </a:rPr>
              <a:t>≤ </a:t>
            </a:r>
            <a:r>
              <a:rPr sz="1069" i="1" spc="10" dirty="0">
                <a:latin typeface="Times New Roman"/>
                <a:cs typeface="Times New Roman"/>
              </a:rPr>
              <a:t>z </a:t>
            </a:r>
            <a:r>
              <a:rPr sz="1069" spc="5" dirty="0">
                <a:latin typeface="Times New Roman"/>
                <a:cs typeface="Times New Roman"/>
              </a:rPr>
              <a:t>implies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i="1" spc="15" dirty="0">
                <a:latin typeface="Times New Roman"/>
                <a:cs typeface="Times New Roman"/>
              </a:rPr>
              <a:t>≤ </a:t>
            </a:r>
            <a:r>
              <a:rPr sz="1069" i="1" spc="5" dirty="0">
                <a:latin typeface="Times New Roman"/>
                <a:cs typeface="Times New Roman"/>
              </a:rPr>
              <a:t>z</a:t>
            </a:r>
            <a:r>
              <a:rPr sz="1069" spc="5" dirty="0">
                <a:latin typeface="Times New Roman"/>
                <a:cs typeface="Times New Roman"/>
              </a:rPr>
              <a:t>., it is also true. </a:t>
            </a:r>
            <a:r>
              <a:rPr sz="1069" spc="10" dirty="0">
                <a:latin typeface="Times New Roman"/>
                <a:cs typeface="Times New Roman"/>
              </a:rPr>
              <a:t>However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not symmetric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i="1" spc="15" dirty="0">
                <a:latin typeface="Times New Roman"/>
                <a:cs typeface="Times New Roman"/>
              </a:rPr>
              <a:t>≤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 </a:t>
            </a:r>
            <a:r>
              <a:rPr sz="1069" spc="10" dirty="0">
                <a:latin typeface="Times New Roman"/>
                <a:cs typeface="Times New Roman"/>
              </a:rPr>
              <a:t>imply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i="1" spc="15" dirty="0">
                <a:latin typeface="Times New Roman"/>
                <a:cs typeface="Times New Roman"/>
              </a:rPr>
              <a:t>≤ 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rules are satisfied </a:t>
            </a:r>
            <a:r>
              <a:rPr sz="1069" spc="10" dirty="0">
                <a:latin typeface="Times New Roman"/>
                <a:cs typeface="Times New Roman"/>
              </a:rPr>
              <a:t>but symmetric </a:t>
            </a:r>
            <a:r>
              <a:rPr sz="1069" spc="5" dirty="0">
                <a:latin typeface="Times New Roman"/>
                <a:cs typeface="Times New Roman"/>
              </a:rPr>
              <a:t>rule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not. Therefore </a:t>
            </a:r>
            <a:r>
              <a:rPr sz="1069" spc="15" dirty="0">
                <a:latin typeface="Times New Roman"/>
                <a:cs typeface="Times New Roman"/>
              </a:rPr>
              <a:t>≤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an  equivalence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another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binary relationship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equivalence relation.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electric circuit </a:t>
            </a:r>
            <a:r>
              <a:rPr sz="1069" spc="10" dirty="0">
                <a:latin typeface="Times New Roman"/>
                <a:cs typeface="Times New Roman"/>
              </a:rPr>
              <a:t>domain. </a:t>
            </a:r>
            <a:r>
              <a:rPr sz="1069" spc="5" dirty="0">
                <a:latin typeface="Times New Roman"/>
                <a:cs typeface="Times New Roman"/>
              </a:rPr>
              <a:t>Electrical connectivity,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connections are  by </a:t>
            </a:r>
            <a:r>
              <a:rPr sz="1069" spc="5" dirty="0">
                <a:latin typeface="Times New Roman"/>
                <a:cs typeface="Times New Roman"/>
              </a:rPr>
              <a:t>metal </a:t>
            </a:r>
            <a:r>
              <a:rPr sz="1069" spc="10" dirty="0">
                <a:latin typeface="Times New Roman"/>
                <a:cs typeface="Times New Roman"/>
              </a:rPr>
              <a:t>wires,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an equivalence relation. </a:t>
            </a:r>
            <a:r>
              <a:rPr sz="1069" spc="10" dirty="0">
                <a:latin typeface="Times New Roman"/>
                <a:cs typeface="Times New Roman"/>
              </a:rPr>
              <a:t>You can make the </a:t>
            </a:r>
            <a:r>
              <a:rPr sz="1069" spc="5" dirty="0">
                <a:latin typeface="Times New Roman"/>
                <a:cs typeface="Times New Roman"/>
              </a:rPr>
              <a:t>circuit </a:t>
            </a:r>
            <a:r>
              <a:rPr sz="1069" spc="10" dirty="0">
                <a:latin typeface="Times New Roman"/>
                <a:cs typeface="Times New Roman"/>
              </a:rPr>
              <a:t>diagram on the  paper including </a:t>
            </a:r>
            <a:r>
              <a:rPr sz="1069" spc="5" dirty="0">
                <a:latin typeface="Times New Roman"/>
                <a:cs typeface="Times New Roman"/>
              </a:rPr>
              <a:t>transistor, resistors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capacitors etc.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parts are connected to  each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5" dirty="0">
                <a:latin typeface="Times New Roman"/>
                <a:cs typeface="Times New Roman"/>
              </a:rPr>
              <a:t>with the metal wire.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apply the rules of equivalence relations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clearly reflexive, since </a:t>
            </a:r>
            <a:r>
              <a:rPr sz="1069" spc="10" dirty="0">
                <a:latin typeface="Times New Roman"/>
                <a:cs typeface="Times New Roman"/>
              </a:rPr>
              <a:t>the component </a:t>
            </a:r>
            <a:r>
              <a:rPr sz="1069" spc="5" dirty="0">
                <a:latin typeface="Times New Roman"/>
                <a:cs typeface="Times New Roman"/>
              </a:rPr>
              <a:t>is connected to itself. </a:t>
            </a:r>
            <a:r>
              <a:rPr sz="1069" spc="10" dirty="0">
                <a:latin typeface="Times New Roman"/>
                <a:cs typeface="Times New Roman"/>
              </a:rPr>
              <a:t>In a </a:t>
            </a:r>
            <a:r>
              <a:rPr sz="1069" spc="5" dirty="0">
                <a:latin typeface="Times New Roman"/>
                <a:cs typeface="Times New Roman"/>
              </a:rPr>
              <a:t>circuit, </a:t>
            </a:r>
            <a:r>
              <a:rPr sz="1069" spc="10" dirty="0">
                <a:latin typeface="Times New Roman"/>
                <a:cs typeface="Times New Roman"/>
              </a:rPr>
              <a:t>a  transistor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connected to </a:t>
            </a:r>
            <a:r>
              <a:rPr sz="1069" spc="5" dirty="0">
                <a:latin typeface="Times New Roman"/>
                <a:cs typeface="Times New Roman"/>
              </a:rPr>
              <a:t>itself. It is </a:t>
            </a:r>
            <a:r>
              <a:rPr sz="1069" spc="10" dirty="0">
                <a:latin typeface="Times New Roman"/>
                <a:cs typeface="Times New Roman"/>
              </a:rPr>
              <a:t>symmetric due to the </a:t>
            </a:r>
            <a:r>
              <a:rPr sz="1069" spc="5" dirty="0">
                <a:latin typeface="Times New Roman"/>
                <a:cs typeface="Times New Roman"/>
              </a:rPr>
              <a:t>fact that if </a:t>
            </a:r>
            <a:r>
              <a:rPr sz="1069" spc="10" dirty="0">
                <a:latin typeface="Times New Roman"/>
                <a:cs typeface="Times New Roman"/>
              </a:rPr>
              <a:t>component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-5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connected to </a:t>
            </a:r>
            <a:r>
              <a:rPr sz="1069" spc="10" dirty="0">
                <a:latin typeface="Times New Roman"/>
                <a:cs typeface="Times New Roman"/>
              </a:rPr>
              <a:t>component </a:t>
            </a:r>
            <a:r>
              <a:rPr sz="1069" i="1" spc="5" dirty="0">
                <a:latin typeface="Times New Roman"/>
                <a:cs typeface="Times New Roman"/>
              </a:rPr>
              <a:t>b,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must be </a:t>
            </a:r>
            <a:r>
              <a:rPr sz="1069" spc="5" dirty="0">
                <a:latin typeface="Times New Roman"/>
                <a:cs typeface="Times New Roman"/>
              </a:rPr>
              <a:t>electrically connected to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Suppose we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two capacitors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. If </a:t>
            </a:r>
            <a:r>
              <a:rPr sz="1069" spc="10" dirty="0">
                <a:latin typeface="Times New Roman"/>
                <a:cs typeface="Times New Roman"/>
              </a:rPr>
              <a:t>capacitor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connected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capacitor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 </a:t>
            </a:r>
            <a:r>
              <a:rPr sz="1069" spc="5" dirty="0">
                <a:latin typeface="Times New Roman"/>
                <a:cs typeface="Times New Roman"/>
              </a:rPr>
              <a:t>connected to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. It is also transitive. If </a:t>
            </a:r>
            <a:r>
              <a:rPr sz="1069" spc="10" dirty="0">
                <a:latin typeface="Times New Roman"/>
                <a:cs typeface="Times New Roman"/>
              </a:rPr>
              <a:t>component a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connected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component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connected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c,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connected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c</a:t>
            </a:r>
            <a:r>
              <a:rPr sz="1069" spc="5" dirty="0">
                <a:latin typeface="Times New Roman"/>
                <a:cs typeface="Times New Roman"/>
              </a:rPr>
              <a:t>. This is also </a:t>
            </a:r>
            <a:r>
              <a:rPr sz="1069" spc="10" dirty="0">
                <a:latin typeface="Times New Roman"/>
                <a:cs typeface="Times New Roman"/>
              </a:rPr>
              <a:t>true </a:t>
            </a:r>
            <a:r>
              <a:rPr sz="1069" spc="5" dirty="0">
                <a:latin typeface="Times New Roman"/>
                <a:cs typeface="Times New Roman"/>
              </a:rPr>
              <a:t>in electrical </a:t>
            </a:r>
            <a:r>
              <a:rPr sz="1069" spc="10" dirty="0">
                <a:latin typeface="Times New Roman"/>
                <a:cs typeface="Times New Roman"/>
              </a:rPr>
              <a:t>connectivity.  All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three </a:t>
            </a:r>
            <a:r>
              <a:rPr sz="1069" spc="5" dirty="0">
                <a:latin typeface="Times New Roman"/>
                <a:cs typeface="Times New Roman"/>
              </a:rPr>
              <a:t>rules of equivalence relations satisfy in this case. </a:t>
            </a: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equivalence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Disjoint</a:t>
            </a:r>
            <a:r>
              <a:rPr sz="1264" b="1" spc="-78" dirty="0">
                <a:latin typeface="Arial"/>
                <a:cs typeface="Arial"/>
              </a:rPr>
              <a:t> </a:t>
            </a:r>
            <a:r>
              <a:rPr sz="1264" b="1" dirty="0">
                <a:latin typeface="Arial"/>
                <a:cs typeface="Arial"/>
              </a:rPr>
              <a:t>Sets</a:t>
            </a:r>
            <a:endParaRPr sz="1264">
              <a:latin typeface="Arial"/>
              <a:cs typeface="Arial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beginning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told that equivalence relationship partitioned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set of elements </a:t>
            </a:r>
            <a:r>
              <a:rPr sz="1069" spc="10" dirty="0">
                <a:latin typeface="Times New Roman"/>
                <a:cs typeface="Times New Roman"/>
              </a:rPr>
              <a:t>and 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equivalence  </a:t>
            </a:r>
            <a:r>
              <a:rPr sz="1069" spc="5" dirty="0">
                <a:latin typeface="Times New Roman"/>
                <a:cs typeface="Times New Roman"/>
              </a:rPr>
              <a:t>relation.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mathematically to the set.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equivalence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R  </a:t>
            </a:r>
            <a:r>
              <a:rPr sz="1069" spc="5" dirty="0">
                <a:latin typeface="Times New Roman"/>
                <a:cs typeface="Times New Roman"/>
              </a:rPr>
              <a:t>over </a:t>
            </a:r>
            <a:r>
              <a:rPr sz="1069" spc="10" dirty="0">
                <a:latin typeface="Times New Roman"/>
                <a:cs typeface="Times New Roman"/>
              </a:rPr>
              <a:t>a set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viewed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partitioning of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5" dirty="0">
                <a:latin typeface="Times New Roman"/>
                <a:cs typeface="Times New Roman"/>
              </a:rPr>
              <a:t>into disjoint sets. </a:t>
            </a:r>
            <a:r>
              <a:rPr sz="1069" spc="10" dirty="0">
                <a:latin typeface="Times New Roman"/>
                <a:cs typeface="Times New Roman"/>
              </a:rPr>
              <a:t>Here we have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equivalence relationship which </a:t>
            </a:r>
            <a:r>
              <a:rPr sz="1069" spc="5" dirty="0">
                <a:latin typeface="Times New Roman"/>
                <a:cs typeface="Times New Roman"/>
              </a:rPr>
              <a:t>satisfies </a:t>
            </a:r>
            <a:r>
              <a:rPr sz="1069" spc="10" dirty="0">
                <a:latin typeface="Times New Roman"/>
                <a:cs typeface="Times New Roman"/>
              </a:rPr>
              <a:t>the three conditions. Keep in mind the  examples </a:t>
            </a:r>
            <a:r>
              <a:rPr sz="1069" spc="5" dirty="0">
                <a:latin typeface="Times New Roman"/>
                <a:cs typeface="Times New Roman"/>
              </a:rPr>
              <a:t>of family relationships or electrical circuits.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point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that  each set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partition is called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i="1" spc="5" dirty="0">
                <a:latin typeface="Times New Roman"/>
                <a:cs typeface="Times New Roman"/>
              </a:rPr>
              <a:t>equivalence class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R </a:t>
            </a:r>
            <a:r>
              <a:rPr sz="1069" spc="5" dirty="0">
                <a:latin typeface="Times New Roman"/>
                <a:cs typeface="Times New Roman"/>
              </a:rPr>
              <a:t>(all elements that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related).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diagram below.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set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shape of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ellipse.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267" y="8499365"/>
            <a:ext cx="4852458" cy="831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This set has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partitioned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multiple sets. All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parts are disjoint sets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belong to </a:t>
            </a:r>
            <a:r>
              <a:rPr sz="1069" spc="10" dirty="0">
                <a:latin typeface="Times New Roman"/>
                <a:cs typeface="Times New Roman"/>
              </a:rPr>
              <a:t>an equivalence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class.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discuss an </a:t>
            </a:r>
            <a:r>
              <a:rPr sz="1069" spc="10" dirty="0">
                <a:latin typeface="Times New Roman"/>
                <a:cs typeface="Times New Roman"/>
              </a:rPr>
              <a:t>example to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5" dirty="0">
                <a:latin typeface="Times New Roman"/>
                <a:cs typeface="Times New Roman"/>
              </a:rPr>
              <a:t>Suppose there </a:t>
            </a:r>
            <a:r>
              <a:rPr sz="1069" spc="10" dirty="0">
                <a:latin typeface="Times New Roman"/>
                <a:cs typeface="Times New Roman"/>
              </a:rPr>
              <a:t>are many </a:t>
            </a:r>
            <a:r>
              <a:rPr sz="1069" spc="5" dirty="0">
                <a:latin typeface="Times New Roman"/>
                <a:cs typeface="Times New Roman"/>
              </a:rPr>
              <a:t>people around </a:t>
            </a:r>
            <a:r>
              <a:rPr sz="1069" spc="10" dirty="0">
                <a:latin typeface="Times New Roman"/>
                <a:cs typeface="Times New Roman"/>
              </a:rPr>
              <a:t>you. 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separate </a:t>
            </a:r>
            <a:r>
              <a:rPr sz="1069" spc="10" dirty="0">
                <a:latin typeface="Times New Roman"/>
                <a:cs typeface="Times New Roman"/>
              </a:rPr>
              <a:t>those who </a:t>
            </a:r>
            <a:r>
              <a:rPr sz="1069" spc="5" dirty="0">
                <a:latin typeface="Times New Roman"/>
                <a:cs typeface="Times New Roman"/>
              </a:rPr>
              <a:t>are related to each other in this </a:t>
            </a:r>
            <a:r>
              <a:rPr sz="1069" spc="10" dirty="0">
                <a:latin typeface="Times New Roman"/>
                <a:cs typeface="Times New Roman"/>
              </a:rPr>
              <a:t>gathering?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2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make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7736" y="6874298"/>
            <a:ext cx="2299670" cy="1255095"/>
          </a:xfrm>
          <a:custGeom>
            <a:avLst/>
            <a:gdLst/>
            <a:ahLst/>
            <a:cxnLst/>
            <a:rect l="l" t="t" r="r" b="b"/>
            <a:pathLst>
              <a:path w="2365375" h="1290954">
                <a:moveTo>
                  <a:pt x="1182624" y="0"/>
                </a:moveTo>
                <a:lnTo>
                  <a:pt x="1121776" y="839"/>
                </a:lnTo>
                <a:lnTo>
                  <a:pt x="1061725" y="3330"/>
                </a:lnTo>
                <a:lnTo>
                  <a:pt x="1002547" y="7432"/>
                </a:lnTo>
                <a:lnTo>
                  <a:pt x="944315" y="13105"/>
                </a:lnTo>
                <a:lnTo>
                  <a:pt x="887104" y="20309"/>
                </a:lnTo>
                <a:lnTo>
                  <a:pt x="830989" y="29002"/>
                </a:lnTo>
                <a:lnTo>
                  <a:pt x="776042" y="39145"/>
                </a:lnTo>
                <a:lnTo>
                  <a:pt x="722340" y="50696"/>
                </a:lnTo>
                <a:lnTo>
                  <a:pt x="669956" y="63616"/>
                </a:lnTo>
                <a:lnTo>
                  <a:pt x="618964" y="77865"/>
                </a:lnTo>
                <a:lnTo>
                  <a:pt x="569439" y="93400"/>
                </a:lnTo>
                <a:lnTo>
                  <a:pt x="521456" y="110183"/>
                </a:lnTo>
                <a:lnTo>
                  <a:pt x="475088" y="128172"/>
                </a:lnTo>
                <a:lnTo>
                  <a:pt x="430411" y="147328"/>
                </a:lnTo>
                <a:lnTo>
                  <a:pt x="387498" y="167609"/>
                </a:lnTo>
                <a:lnTo>
                  <a:pt x="346424" y="188975"/>
                </a:lnTo>
                <a:lnTo>
                  <a:pt x="307263" y="211387"/>
                </a:lnTo>
                <a:lnTo>
                  <a:pt x="270089" y="234802"/>
                </a:lnTo>
                <a:lnTo>
                  <a:pt x="234978" y="259182"/>
                </a:lnTo>
                <a:lnTo>
                  <a:pt x="202002" y="284484"/>
                </a:lnTo>
                <a:lnTo>
                  <a:pt x="171238" y="310670"/>
                </a:lnTo>
                <a:lnTo>
                  <a:pt x="142758" y="337698"/>
                </a:lnTo>
                <a:lnTo>
                  <a:pt x="116638" y="365528"/>
                </a:lnTo>
                <a:lnTo>
                  <a:pt x="71773" y="423433"/>
                </a:lnTo>
                <a:lnTo>
                  <a:pt x="37239" y="484060"/>
                </a:lnTo>
                <a:lnTo>
                  <a:pt x="13629" y="547086"/>
                </a:lnTo>
                <a:lnTo>
                  <a:pt x="1539" y="612186"/>
                </a:lnTo>
                <a:lnTo>
                  <a:pt x="0" y="645413"/>
                </a:lnTo>
                <a:lnTo>
                  <a:pt x="1539" y="678641"/>
                </a:lnTo>
                <a:lnTo>
                  <a:pt x="13629" y="743741"/>
                </a:lnTo>
                <a:lnTo>
                  <a:pt x="37239" y="806767"/>
                </a:lnTo>
                <a:lnTo>
                  <a:pt x="71773" y="867394"/>
                </a:lnTo>
                <a:lnTo>
                  <a:pt x="116638" y="925299"/>
                </a:lnTo>
                <a:lnTo>
                  <a:pt x="142758" y="953129"/>
                </a:lnTo>
                <a:lnTo>
                  <a:pt x="171238" y="980157"/>
                </a:lnTo>
                <a:lnTo>
                  <a:pt x="202002" y="1006343"/>
                </a:lnTo>
                <a:lnTo>
                  <a:pt x="234978" y="1031645"/>
                </a:lnTo>
                <a:lnTo>
                  <a:pt x="270089" y="1056025"/>
                </a:lnTo>
                <a:lnTo>
                  <a:pt x="307263" y="1079440"/>
                </a:lnTo>
                <a:lnTo>
                  <a:pt x="346424" y="1101851"/>
                </a:lnTo>
                <a:lnTo>
                  <a:pt x="387498" y="1123218"/>
                </a:lnTo>
                <a:lnTo>
                  <a:pt x="430411" y="1143499"/>
                </a:lnTo>
                <a:lnTo>
                  <a:pt x="475088" y="1162655"/>
                </a:lnTo>
                <a:lnTo>
                  <a:pt x="521456" y="1180644"/>
                </a:lnTo>
                <a:lnTo>
                  <a:pt x="569439" y="1197427"/>
                </a:lnTo>
                <a:lnTo>
                  <a:pt x="618964" y="1212962"/>
                </a:lnTo>
                <a:lnTo>
                  <a:pt x="669956" y="1227211"/>
                </a:lnTo>
                <a:lnTo>
                  <a:pt x="722340" y="1240131"/>
                </a:lnTo>
                <a:lnTo>
                  <a:pt x="776042" y="1251682"/>
                </a:lnTo>
                <a:lnTo>
                  <a:pt x="830989" y="1261825"/>
                </a:lnTo>
                <a:lnTo>
                  <a:pt x="887104" y="1270518"/>
                </a:lnTo>
                <a:lnTo>
                  <a:pt x="944315" y="1277722"/>
                </a:lnTo>
                <a:lnTo>
                  <a:pt x="1002547" y="1283395"/>
                </a:lnTo>
                <a:lnTo>
                  <a:pt x="1061725" y="1287497"/>
                </a:lnTo>
                <a:lnTo>
                  <a:pt x="1121776" y="1289988"/>
                </a:lnTo>
                <a:lnTo>
                  <a:pt x="1182624" y="1290827"/>
                </a:lnTo>
                <a:lnTo>
                  <a:pt x="1243471" y="1289988"/>
                </a:lnTo>
                <a:lnTo>
                  <a:pt x="1303522" y="1287497"/>
                </a:lnTo>
                <a:lnTo>
                  <a:pt x="1362700" y="1283395"/>
                </a:lnTo>
                <a:lnTo>
                  <a:pt x="1420932" y="1277722"/>
                </a:lnTo>
                <a:lnTo>
                  <a:pt x="1478143" y="1270518"/>
                </a:lnTo>
                <a:lnTo>
                  <a:pt x="1534258" y="1261825"/>
                </a:lnTo>
                <a:lnTo>
                  <a:pt x="1589205" y="1251682"/>
                </a:lnTo>
                <a:lnTo>
                  <a:pt x="1642907" y="1240131"/>
                </a:lnTo>
                <a:lnTo>
                  <a:pt x="1695291" y="1227211"/>
                </a:lnTo>
                <a:lnTo>
                  <a:pt x="1746283" y="1212962"/>
                </a:lnTo>
                <a:lnTo>
                  <a:pt x="1795808" y="1197427"/>
                </a:lnTo>
                <a:lnTo>
                  <a:pt x="1843791" y="1180644"/>
                </a:lnTo>
                <a:lnTo>
                  <a:pt x="1890159" y="1162655"/>
                </a:lnTo>
                <a:lnTo>
                  <a:pt x="1934836" y="1143499"/>
                </a:lnTo>
                <a:lnTo>
                  <a:pt x="1977749" y="1123218"/>
                </a:lnTo>
                <a:lnTo>
                  <a:pt x="2018823" y="1101851"/>
                </a:lnTo>
                <a:lnTo>
                  <a:pt x="2057984" y="1079440"/>
                </a:lnTo>
                <a:lnTo>
                  <a:pt x="2095158" y="1056025"/>
                </a:lnTo>
                <a:lnTo>
                  <a:pt x="2130269" y="1031645"/>
                </a:lnTo>
                <a:lnTo>
                  <a:pt x="2163245" y="1006343"/>
                </a:lnTo>
                <a:lnTo>
                  <a:pt x="2194009" y="980157"/>
                </a:lnTo>
                <a:lnTo>
                  <a:pt x="2222489" y="953129"/>
                </a:lnTo>
                <a:lnTo>
                  <a:pt x="2248609" y="925299"/>
                </a:lnTo>
                <a:lnTo>
                  <a:pt x="2293474" y="867394"/>
                </a:lnTo>
                <a:lnTo>
                  <a:pt x="2328008" y="806767"/>
                </a:lnTo>
                <a:lnTo>
                  <a:pt x="2351618" y="743741"/>
                </a:lnTo>
                <a:lnTo>
                  <a:pt x="2363708" y="678641"/>
                </a:lnTo>
                <a:lnTo>
                  <a:pt x="2365248" y="645413"/>
                </a:lnTo>
                <a:lnTo>
                  <a:pt x="2363708" y="612186"/>
                </a:lnTo>
                <a:lnTo>
                  <a:pt x="2351618" y="547086"/>
                </a:lnTo>
                <a:lnTo>
                  <a:pt x="2328008" y="484060"/>
                </a:lnTo>
                <a:lnTo>
                  <a:pt x="2293474" y="423433"/>
                </a:lnTo>
                <a:lnTo>
                  <a:pt x="2248609" y="365528"/>
                </a:lnTo>
                <a:lnTo>
                  <a:pt x="2222489" y="337698"/>
                </a:lnTo>
                <a:lnTo>
                  <a:pt x="2194009" y="310670"/>
                </a:lnTo>
                <a:lnTo>
                  <a:pt x="2163245" y="284484"/>
                </a:lnTo>
                <a:lnTo>
                  <a:pt x="2130269" y="259182"/>
                </a:lnTo>
                <a:lnTo>
                  <a:pt x="2095158" y="234802"/>
                </a:lnTo>
                <a:lnTo>
                  <a:pt x="2057984" y="211387"/>
                </a:lnTo>
                <a:lnTo>
                  <a:pt x="2018823" y="188975"/>
                </a:lnTo>
                <a:lnTo>
                  <a:pt x="1977749" y="167609"/>
                </a:lnTo>
                <a:lnTo>
                  <a:pt x="1934836" y="147328"/>
                </a:lnTo>
                <a:lnTo>
                  <a:pt x="1890159" y="128172"/>
                </a:lnTo>
                <a:lnTo>
                  <a:pt x="1843791" y="110183"/>
                </a:lnTo>
                <a:lnTo>
                  <a:pt x="1795808" y="93400"/>
                </a:lnTo>
                <a:lnTo>
                  <a:pt x="1746283" y="77865"/>
                </a:lnTo>
                <a:lnTo>
                  <a:pt x="1695291" y="63616"/>
                </a:lnTo>
                <a:lnTo>
                  <a:pt x="1642907" y="50696"/>
                </a:lnTo>
                <a:lnTo>
                  <a:pt x="1589205" y="39145"/>
                </a:lnTo>
                <a:lnTo>
                  <a:pt x="1534258" y="29002"/>
                </a:lnTo>
                <a:lnTo>
                  <a:pt x="1478143" y="20309"/>
                </a:lnTo>
                <a:lnTo>
                  <a:pt x="1420932" y="13105"/>
                </a:lnTo>
                <a:lnTo>
                  <a:pt x="1362700" y="7432"/>
                </a:lnTo>
                <a:lnTo>
                  <a:pt x="1303522" y="3330"/>
                </a:lnTo>
                <a:lnTo>
                  <a:pt x="1243471" y="839"/>
                </a:lnTo>
                <a:lnTo>
                  <a:pt x="118262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984076" y="7032836"/>
            <a:ext cx="154958" cy="935302"/>
          </a:xfrm>
          <a:custGeom>
            <a:avLst/>
            <a:gdLst/>
            <a:ahLst/>
            <a:cxnLst/>
            <a:rect l="l" t="t" r="r" b="b"/>
            <a:pathLst>
              <a:path w="159385" h="962025">
                <a:moveTo>
                  <a:pt x="46481" y="0"/>
                </a:moveTo>
                <a:lnTo>
                  <a:pt x="76267" y="30769"/>
                </a:lnTo>
                <a:lnTo>
                  <a:pt x="100612" y="70132"/>
                </a:lnTo>
                <a:lnTo>
                  <a:pt x="120300" y="115252"/>
                </a:lnTo>
                <a:lnTo>
                  <a:pt x="136115" y="163293"/>
                </a:lnTo>
                <a:lnTo>
                  <a:pt x="148840" y="211419"/>
                </a:lnTo>
                <a:lnTo>
                  <a:pt x="159257" y="256794"/>
                </a:lnTo>
                <a:lnTo>
                  <a:pt x="158261" y="312614"/>
                </a:lnTo>
                <a:lnTo>
                  <a:pt x="157781" y="366272"/>
                </a:lnTo>
                <a:lnTo>
                  <a:pt x="157360" y="417986"/>
                </a:lnTo>
                <a:lnTo>
                  <a:pt x="156538" y="467975"/>
                </a:lnTo>
                <a:lnTo>
                  <a:pt x="154860" y="516458"/>
                </a:lnTo>
                <a:lnTo>
                  <a:pt x="151866" y="563652"/>
                </a:lnTo>
                <a:lnTo>
                  <a:pt x="147099" y="609777"/>
                </a:lnTo>
                <a:lnTo>
                  <a:pt x="140101" y="655051"/>
                </a:lnTo>
                <a:lnTo>
                  <a:pt x="130415" y="699692"/>
                </a:lnTo>
                <a:lnTo>
                  <a:pt x="117582" y="743919"/>
                </a:lnTo>
                <a:lnTo>
                  <a:pt x="101144" y="787950"/>
                </a:lnTo>
                <a:lnTo>
                  <a:pt x="80645" y="832004"/>
                </a:lnTo>
                <a:lnTo>
                  <a:pt x="55625" y="876300"/>
                </a:lnTo>
                <a:lnTo>
                  <a:pt x="50684" y="894659"/>
                </a:lnTo>
                <a:lnTo>
                  <a:pt x="27431" y="940308"/>
                </a:lnTo>
                <a:lnTo>
                  <a:pt x="3214" y="959703"/>
                </a:lnTo>
                <a:lnTo>
                  <a:pt x="0" y="96164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3138911" y="6877262"/>
            <a:ext cx="638969" cy="572294"/>
          </a:xfrm>
          <a:custGeom>
            <a:avLst/>
            <a:gdLst/>
            <a:ahLst/>
            <a:cxnLst/>
            <a:rect l="l" t="t" r="r" b="b"/>
            <a:pathLst>
              <a:path w="657225" h="588645">
                <a:moveTo>
                  <a:pt x="656844" y="0"/>
                </a:moveTo>
                <a:lnTo>
                  <a:pt x="651577" y="45902"/>
                </a:lnTo>
                <a:lnTo>
                  <a:pt x="648724" y="69494"/>
                </a:lnTo>
                <a:lnTo>
                  <a:pt x="645761" y="86136"/>
                </a:lnTo>
                <a:lnTo>
                  <a:pt x="640165" y="111191"/>
                </a:lnTo>
                <a:lnTo>
                  <a:pt x="629411" y="160019"/>
                </a:lnTo>
                <a:lnTo>
                  <a:pt x="621280" y="181117"/>
                </a:lnTo>
                <a:lnTo>
                  <a:pt x="608933" y="199643"/>
                </a:lnTo>
                <a:lnTo>
                  <a:pt x="595014" y="217027"/>
                </a:lnTo>
                <a:lnTo>
                  <a:pt x="582168" y="234695"/>
                </a:lnTo>
                <a:lnTo>
                  <a:pt x="547389" y="290321"/>
                </a:lnTo>
                <a:lnTo>
                  <a:pt x="520541" y="329945"/>
                </a:lnTo>
                <a:lnTo>
                  <a:pt x="489263" y="364997"/>
                </a:lnTo>
                <a:lnTo>
                  <a:pt x="441197" y="406907"/>
                </a:lnTo>
                <a:lnTo>
                  <a:pt x="386810" y="453008"/>
                </a:lnTo>
                <a:lnTo>
                  <a:pt x="328421" y="492251"/>
                </a:lnTo>
                <a:lnTo>
                  <a:pt x="278165" y="510790"/>
                </a:lnTo>
                <a:lnTo>
                  <a:pt x="272033" y="512825"/>
                </a:lnTo>
                <a:lnTo>
                  <a:pt x="234632" y="535611"/>
                </a:lnTo>
                <a:lnTo>
                  <a:pt x="189483" y="554397"/>
                </a:lnTo>
                <a:lnTo>
                  <a:pt x="140017" y="569118"/>
                </a:lnTo>
                <a:lnTo>
                  <a:pt x="89662" y="579712"/>
                </a:lnTo>
                <a:lnTo>
                  <a:pt x="41846" y="586115"/>
                </a:lnTo>
                <a:lnTo>
                  <a:pt x="0" y="58826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3658975" y="7158038"/>
            <a:ext cx="1259417" cy="282134"/>
          </a:xfrm>
          <a:custGeom>
            <a:avLst/>
            <a:gdLst/>
            <a:ahLst/>
            <a:cxnLst/>
            <a:rect l="l" t="t" r="r" b="b"/>
            <a:pathLst>
              <a:path w="1295400" h="290195">
                <a:moveTo>
                  <a:pt x="0" y="20573"/>
                </a:moveTo>
                <a:lnTo>
                  <a:pt x="6774" y="14787"/>
                </a:lnTo>
                <a:lnTo>
                  <a:pt x="13620" y="8572"/>
                </a:lnTo>
                <a:lnTo>
                  <a:pt x="20895" y="3214"/>
                </a:lnTo>
                <a:lnTo>
                  <a:pt x="28956" y="0"/>
                </a:lnTo>
                <a:lnTo>
                  <a:pt x="56435" y="6465"/>
                </a:lnTo>
                <a:lnTo>
                  <a:pt x="93345" y="26003"/>
                </a:lnTo>
                <a:lnTo>
                  <a:pt x="133111" y="48541"/>
                </a:lnTo>
                <a:lnTo>
                  <a:pt x="169164" y="64007"/>
                </a:lnTo>
                <a:lnTo>
                  <a:pt x="194667" y="81033"/>
                </a:lnTo>
                <a:lnTo>
                  <a:pt x="219456" y="94487"/>
                </a:lnTo>
                <a:lnTo>
                  <a:pt x="244816" y="106227"/>
                </a:lnTo>
                <a:lnTo>
                  <a:pt x="272034" y="118109"/>
                </a:lnTo>
                <a:lnTo>
                  <a:pt x="304990" y="133123"/>
                </a:lnTo>
                <a:lnTo>
                  <a:pt x="309943" y="138207"/>
                </a:lnTo>
                <a:lnTo>
                  <a:pt x="312324" y="143720"/>
                </a:lnTo>
                <a:lnTo>
                  <a:pt x="337566" y="160019"/>
                </a:lnTo>
                <a:lnTo>
                  <a:pt x="386309" y="183380"/>
                </a:lnTo>
                <a:lnTo>
                  <a:pt x="437444" y="201619"/>
                </a:lnTo>
                <a:lnTo>
                  <a:pt x="490061" y="215836"/>
                </a:lnTo>
                <a:lnTo>
                  <a:pt x="543249" y="227132"/>
                </a:lnTo>
                <a:lnTo>
                  <a:pt x="596099" y="236608"/>
                </a:lnTo>
                <a:lnTo>
                  <a:pt x="647700" y="245363"/>
                </a:lnTo>
                <a:lnTo>
                  <a:pt x="696753" y="256436"/>
                </a:lnTo>
                <a:lnTo>
                  <a:pt x="746379" y="270509"/>
                </a:lnTo>
                <a:lnTo>
                  <a:pt x="796004" y="282868"/>
                </a:lnTo>
                <a:lnTo>
                  <a:pt x="845058" y="288797"/>
                </a:lnTo>
                <a:lnTo>
                  <a:pt x="895121" y="289600"/>
                </a:lnTo>
                <a:lnTo>
                  <a:pt x="945221" y="290027"/>
                </a:lnTo>
                <a:lnTo>
                  <a:pt x="995341" y="290152"/>
                </a:lnTo>
                <a:lnTo>
                  <a:pt x="1045460" y="290052"/>
                </a:lnTo>
                <a:lnTo>
                  <a:pt x="1095561" y="289801"/>
                </a:lnTo>
                <a:lnTo>
                  <a:pt x="1145624" y="289475"/>
                </a:lnTo>
                <a:lnTo>
                  <a:pt x="1195631" y="289149"/>
                </a:lnTo>
                <a:lnTo>
                  <a:pt x="1245562" y="288898"/>
                </a:lnTo>
                <a:lnTo>
                  <a:pt x="1295400" y="28879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348567" y="7811150"/>
            <a:ext cx="1360664" cy="271639"/>
          </a:xfrm>
          <a:custGeom>
            <a:avLst/>
            <a:gdLst/>
            <a:ahLst/>
            <a:cxnLst/>
            <a:rect l="l" t="t" r="r" b="b"/>
            <a:pathLst>
              <a:path w="1399539" h="279400">
                <a:moveTo>
                  <a:pt x="0" y="279202"/>
                </a:moveTo>
                <a:lnTo>
                  <a:pt x="9048" y="268022"/>
                </a:lnTo>
                <a:lnTo>
                  <a:pt x="17526" y="256056"/>
                </a:lnTo>
                <a:lnTo>
                  <a:pt x="26574" y="244805"/>
                </a:lnTo>
                <a:lnTo>
                  <a:pt x="72485" y="221766"/>
                </a:lnTo>
                <a:lnTo>
                  <a:pt x="94487" y="215194"/>
                </a:lnTo>
                <a:lnTo>
                  <a:pt x="132326" y="188572"/>
                </a:lnTo>
                <a:lnTo>
                  <a:pt x="170878" y="166235"/>
                </a:lnTo>
                <a:lnTo>
                  <a:pt x="210859" y="147043"/>
                </a:lnTo>
                <a:lnTo>
                  <a:pt x="252984" y="129850"/>
                </a:lnTo>
                <a:lnTo>
                  <a:pt x="260937" y="125230"/>
                </a:lnTo>
                <a:lnTo>
                  <a:pt x="268033" y="119182"/>
                </a:lnTo>
                <a:lnTo>
                  <a:pt x="274843" y="113134"/>
                </a:lnTo>
                <a:lnTo>
                  <a:pt x="281939" y="108514"/>
                </a:lnTo>
                <a:lnTo>
                  <a:pt x="323147" y="91714"/>
                </a:lnTo>
                <a:lnTo>
                  <a:pt x="365855" y="79272"/>
                </a:lnTo>
                <a:lnTo>
                  <a:pt x="408705" y="68116"/>
                </a:lnTo>
                <a:lnTo>
                  <a:pt x="450342" y="55174"/>
                </a:lnTo>
                <a:lnTo>
                  <a:pt x="504503" y="36219"/>
                </a:lnTo>
                <a:lnTo>
                  <a:pt x="556164" y="21265"/>
                </a:lnTo>
                <a:lnTo>
                  <a:pt x="608826" y="9740"/>
                </a:lnTo>
                <a:lnTo>
                  <a:pt x="665988" y="1072"/>
                </a:lnTo>
                <a:lnTo>
                  <a:pt x="708488" y="1657"/>
                </a:lnTo>
                <a:lnTo>
                  <a:pt x="753454" y="1503"/>
                </a:lnTo>
                <a:lnTo>
                  <a:pt x="800526" y="950"/>
                </a:lnTo>
                <a:lnTo>
                  <a:pt x="849346" y="336"/>
                </a:lnTo>
                <a:lnTo>
                  <a:pt x="899555" y="0"/>
                </a:lnTo>
                <a:lnTo>
                  <a:pt x="950793" y="279"/>
                </a:lnTo>
                <a:lnTo>
                  <a:pt x="1002701" y="1514"/>
                </a:lnTo>
                <a:lnTo>
                  <a:pt x="1054921" y="4043"/>
                </a:lnTo>
                <a:lnTo>
                  <a:pt x="1107094" y="8204"/>
                </a:lnTo>
                <a:lnTo>
                  <a:pt x="1158860" y="14336"/>
                </a:lnTo>
                <a:lnTo>
                  <a:pt x="1209861" y="22778"/>
                </a:lnTo>
                <a:lnTo>
                  <a:pt x="1259738" y="33868"/>
                </a:lnTo>
                <a:lnTo>
                  <a:pt x="1308131" y="47946"/>
                </a:lnTo>
                <a:lnTo>
                  <a:pt x="1354682" y="65349"/>
                </a:lnTo>
                <a:lnTo>
                  <a:pt x="1399032" y="8641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330500" y="7428441"/>
            <a:ext cx="85813" cy="394494"/>
          </a:xfrm>
          <a:custGeom>
            <a:avLst/>
            <a:gdLst/>
            <a:ahLst/>
            <a:cxnLst/>
            <a:rect l="l" t="t" r="r" b="b"/>
            <a:pathLst>
              <a:path w="88264" h="405765">
                <a:moveTo>
                  <a:pt x="88053" y="0"/>
                </a:moveTo>
                <a:lnTo>
                  <a:pt x="74527" y="43505"/>
                </a:lnTo>
                <a:lnTo>
                  <a:pt x="65002" y="65150"/>
                </a:lnTo>
                <a:lnTo>
                  <a:pt x="52906" y="83367"/>
                </a:lnTo>
                <a:lnTo>
                  <a:pt x="31665" y="116585"/>
                </a:lnTo>
                <a:lnTo>
                  <a:pt x="19335" y="162902"/>
                </a:lnTo>
                <a:lnTo>
                  <a:pt x="7958" y="214319"/>
                </a:lnTo>
                <a:lnTo>
                  <a:pt x="518" y="267557"/>
                </a:lnTo>
                <a:lnTo>
                  <a:pt x="0" y="319334"/>
                </a:lnTo>
                <a:lnTo>
                  <a:pt x="9387" y="366370"/>
                </a:lnTo>
                <a:lnTo>
                  <a:pt x="31665" y="40538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393756" y="7386214"/>
            <a:ext cx="228424" cy="551303"/>
          </a:xfrm>
          <a:custGeom>
            <a:avLst/>
            <a:gdLst/>
            <a:ahLst/>
            <a:cxnLst/>
            <a:rect l="l" t="t" r="r" b="b"/>
            <a:pathLst>
              <a:path w="234950" h="567054">
                <a:moveTo>
                  <a:pt x="0" y="0"/>
                </a:moveTo>
                <a:lnTo>
                  <a:pt x="12311" y="1988"/>
                </a:lnTo>
                <a:lnTo>
                  <a:pt x="24764" y="3333"/>
                </a:lnTo>
                <a:lnTo>
                  <a:pt x="36647" y="5679"/>
                </a:lnTo>
                <a:lnTo>
                  <a:pt x="89534" y="52768"/>
                </a:lnTo>
                <a:lnTo>
                  <a:pt x="131825" y="107441"/>
                </a:lnTo>
                <a:lnTo>
                  <a:pt x="156019" y="147827"/>
                </a:lnTo>
                <a:lnTo>
                  <a:pt x="183332" y="214741"/>
                </a:lnTo>
                <a:lnTo>
                  <a:pt x="197738" y="256984"/>
                </a:lnTo>
                <a:lnTo>
                  <a:pt x="212145" y="299513"/>
                </a:lnTo>
                <a:lnTo>
                  <a:pt x="225551" y="342899"/>
                </a:lnTo>
                <a:lnTo>
                  <a:pt x="233452" y="386242"/>
                </a:lnTo>
                <a:lnTo>
                  <a:pt x="234439" y="430865"/>
                </a:lnTo>
                <a:lnTo>
                  <a:pt x="231477" y="476219"/>
                </a:lnTo>
                <a:lnTo>
                  <a:pt x="227527" y="521756"/>
                </a:lnTo>
                <a:lnTo>
                  <a:pt x="225551" y="566927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19618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4853693" cy="821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groups </a:t>
            </a:r>
            <a:r>
              <a:rPr sz="1069" spc="5" dirty="0">
                <a:latin typeface="Times New Roman"/>
                <a:cs typeface="Times New Roman"/>
              </a:rPr>
              <a:t>of people </a:t>
            </a:r>
            <a:r>
              <a:rPr sz="1069" spc="15" dirty="0">
                <a:latin typeface="Times New Roman"/>
                <a:cs typeface="Times New Roman"/>
              </a:rPr>
              <a:t>who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each other.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people in one </a:t>
            </a:r>
            <a:r>
              <a:rPr sz="1069" spc="5" dirty="0">
                <a:latin typeface="Times New Roman"/>
                <a:cs typeface="Times New Roman"/>
              </a:rPr>
              <a:t>group will say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5" dirty="0">
                <a:latin typeface="Times New Roman"/>
                <a:cs typeface="Times New Roman"/>
              </a:rPr>
              <a:t>they are related to each other. Similarly </a:t>
            </a:r>
            <a:r>
              <a:rPr sz="1069" spc="10" dirty="0">
                <a:latin typeface="Times New Roman"/>
                <a:cs typeface="Times New Roman"/>
              </a:rPr>
              <a:t>we can have </a:t>
            </a:r>
            <a:r>
              <a:rPr sz="1069" spc="5" dirty="0">
                <a:latin typeface="Times New Roman"/>
                <a:cs typeface="Times New Roman"/>
              </a:rPr>
              <a:t>many groups. </a:t>
            </a:r>
            <a:r>
              <a:rPr sz="1069" spc="10" dirty="0">
                <a:latin typeface="Times New Roman"/>
                <a:cs typeface="Times New Roman"/>
              </a:rPr>
              <a:t>So every group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say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related to each other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family relationship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5" dirty="0">
                <a:latin typeface="Times New Roman"/>
                <a:cs typeface="Times New Roman"/>
              </a:rPr>
              <a:t>no  </a:t>
            </a:r>
            <a:r>
              <a:rPr sz="1069" spc="10" dirty="0">
                <a:latin typeface="Times New Roman"/>
                <a:cs typeface="Times New Roman"/>
              </a:rPr>
              <a:t>group </a:t>
            </a:r>
            <a:r>
              <a:rPr sz="1069" spc="5" dirty="0">
                <a:latin typeface="Times New Roman"/>
                <a:cs typeface="Times New Roman"/>
              </a:rPr>
              <a:t>that is related to any other </a:t>
            </a:r>
            <a:r>
              <a:rPr sz="1069" spc="10" dirty="0">
                <a:latin typeface="Times New Roman"/>
                <a:cs typeface="Times New Roman"/>
              </a:rPr>
              <a:t>group. The people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group </a:t>
            </a:r>
            <a:r>
              <a:rPr sz="1069" spc="5" dirty="0">
                <a:latin typeface="Times New Roman"/>
                <a:cs typeface="Times New Roman"/>
              </a:rPr>
              <a:t>will say that there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person </a:t>
            </a:r>
            <a:r>
              <a:rPr sz="1069" spc="10" dirty="0">
                <a:latin typeface="Times New Roman"/>
                <a:cs typeface="Times New Roman"/>
              </a:rPr>
              <a:t>in the other group who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related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them.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possibility  </a:t>
            </a:r>
            <a:r>
              <a:rPr sz="1069" spc="10" dirty="0">
                <a:latin typeface="Times New Roman"/>
                <a:cs typeface="Times New Roman"/>
              </a:rPr>
              <a:t>that a boy from one group </a:t>
            </a:r>
            <a:r>
              <a:rPr sz="1069" spc="5" dirty="0">
                <a:latin typeface="Times New Roman"/>
                <a:cs typeface="Times New Roman"/>
              </a:rPr>
              <a:t>marries </a:t>
            </a:r>
            <a:r>
              <a:rPr sz="1069" spc="10" dirty="0">
                <a:latin typeface="Times New Roman"/>
                <a:cs typeface="Times New Roman"/>
              </a:rPr>
              <a:t>to a </a:t>
            </a:r>
            <a:r>
              <a:rPr sz="1069" spc="5" dirty="0">
                <a:latin typeface="Times New Roman"/>
                <a:cs typeface="Times New Roman"/>
              </a:rPr>
              <a:t>girl </a:t>
            </a:r>
            <a:r>
              <a:rPr sz="1069" spc="10" dirty="0">
                <a:latin typeface="Times New Roman"/>
                <a:cs typeface="Times New Roman"/>
              </a:rPr>
              <a:t>from the other </a:t>
            </a:r>
            <a:r>
              <a:rPr sz="1069" spc="5" dirty="0">
                <a:latin typeface="Times New Roman"/>
                <a:cs typeface="Times New Roman"/>
              </a:rPr>
              <a:t>group. </a:t>
            </a:r>
            <a:r>
              <a:rPr sz="1069" spc="10" dirty="0">
                <a:latin typeface="Times New Roman"/>
                <a:cs typeface="Times New Roman"/>
              </a:rPr>
              <a:t>Now 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has  been </a:t>
            </a:r>
            <a:r>
              <a:rPr sz="1069" spc="5" dirty="0">
                <a:latin typeface="Times New Roman"/>
                <a:cs typeface="Times New Roman"/>
              </a:rPr>
              <a:t>established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groups.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people in </a:t>
            </a:r>
            <a:r>
              <a:rPr sz="1069" spc="10" dirty="0">
                <a:latin typeface="Times New Roman"/>
                <a:cs typeface="Times New Roman"/>
              </a:rPr>
              <a:t>both groups </a:t>
            </a:r>
            <a:r>
              <a:rPr sz="1069" spc="5" dirty="0">
                <a:latin typeface="Times New Roman"/>
                <a:cs typeface="Times New Roman"/>
              </a:rPr>
              <a:t>are related to  </a:t>
            </a:r>
            <a:r>
              <a:rPr sz="1069" spc="10" dirty="0">
                <a:latin typeface="Times New Roman"/>
                <a:cs typeface="Times New Roman"/>
              </a:rPr>
              <a:t>each other due </a:t>
            </a: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0" dirty="0">
                <a:latin typeface="Times New Roman"/>
                <a:cs typeface="Times New Roman"/>
              </a:rPr>
              <a:t>marriage and become a </a:t>
            </a:r>
            <a:r>
              <a:rPr sz="1069" spc="5" dirty="0">
                <a:latin typeface="Times New Roman"/>
                <a:cs typeface="Times New Roman"/>
              </a:rPr>
              <a:t>bigger </a:t>
            </a:r>
            <a:r>
              <a:rPr sz="1069" spc="10" dirty="0">
                <a:latin typeface="Times New Roman"/>
                <a:cs typeface="Times New Roman"/>
              </a:rPr>
              <a:t>family. With the </a:t>
            </a:r>
            <a:r>
              <a:rPr sz="1069" spc="5" dirty="0">
                <a:latin typeface="Times New Roman"/>
                <a:cs typeface="Times New Roman"/>
              </a:rPr>
              <a:t>marriages  people </a:t>
            </a:r>
            <a:r>
              <a:rPr sz="1069" spc="10" dirty="0">
                <a:latin typeface="Times New Roman"/>
                <a:cs typeface="Times New Roman"/>
              </a:rPr>
              <a:t>living in </a:t>
            </a:r>
            <a:r>
              <a:rPr sz="1069" spc="5" dirty="0">
                <a:latin typeface="Times New Roman"/>
                <a:cs typeface="Times New Roman"/>
              </a:rPr>
              <a:t>different families are grouped </a:t>
            </a:r>
            <a:r>
              <a:rPr sz="1069" spc="10" dirty="0">
                <a:latin typeface="Times New Roman"/>
                <a:cs typeface="Times New Roman"/>
              </a:rPr>
              <a:t>together.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 in </a:t>
            </a:r>
            <a:r>
              <a:rPr sz="1069" spc="10" dirty="0">
                <a:latin typeface="Times New Roman"/>
                <a:cs typeface="Times New Roman"/>
              </a:rPr>
              <a:t>case of </a:t>
            </a:r>
            <a:r>
              <a:rPr sz="1069" spc="5" dirty="0">
                <a:latin typeface="Times New Roman"/>
                <a:cs typeface="Times New Roman"/>
              </a:rPr>
              <a:t>disjoint sets </a:t>
            </a:r>
            <a:r>
              <a:rPr sz="1069" spc="10" dirty="0">
                <a:latin typeface="Times New Roman"/>
                <a:cs typeface="Times New Roman"/>
              </a:rPr>
              <a:t>by combining two </a:t>
            </a:r>
            <a:r>
              <a:rPr sz="1069" spc="5" dirty="0">
                <a:latin typeface="Times New Roman"/>
                <a:cs typeface="Times New Roman"/>
              </a:rPr>
              <a:t>sets.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aware </a:t>
            </a:r>
            <a:r>
              <a:rPr sz="1069" spc="5" dirty="0">
                <a:latin typeface="Times New Roman"/>
                <a:cs typeface="Times New Roman"/>
              </a:rPr>
              <a:t>of the union  </a:t>
            </a:r>
            <a:r>
              <a:rPr sz="1069" spc="10" dirty="0">
                <a:latin typeface="Times New Roman"/>
                <a:cs typeface="Times New Roman"/>
              </a:rPr>
              <a:t>and intersection operations in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member of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5" dirty="0">
                <a:latin typeface="Times New Roman"/>
                <a:cs typeface="Times New Roman"/>
              </a:rPr>
              <a:t>appears in exactly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equivalence class.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divided </a:t>
            </a:r>
            <a:r>
              <a:rPr sz="1069" spc="10" dirty="0">
                <a:latin typeface="Times New Roman"/>
                <a:cs typeface="Times New Roman"/>
              </a:rPr>
              <a:t>a set 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disjoint sets. </a:t>
            </a:r>
            <a:r>
              <a:rPr sz="1069" spc="10" dirty="0">
                <a:latin typeface="Times New Roman"/>
                <a:cs typeface="Times New Roman"/>
              </a:rPr>
              <a:t>One member </a:t>
            </a:r>
            <a:r>
              <a:rPr sz="1069" spc="5" dirty="0">
                <a:latin typeface="Times New Roman"/>
                <a:cs typeface="Times New Roman"/>
              </a:rPr>
              <a:t>of the set </a:t>
            </a:r>
            <a:r>
              <a:rPr sz="1069" spc="10" dirty="0">
                <a:latin typeface="Times New Roman"/>
                <a:cs typeface="Times New Roman"/>
              </a:rPr>
              <a:t>can appear </a:t>
            </a:r>
            <a:r>
              <a:rPr sz="1069" spc="5" dirty="0">
                <a:latin typeface="Times New Roman"/>
                <a:cs typeface="Times New Roman"/>
              </a:rPr>
              <a:t>in only </a:t>
            </a:r>
            <a:r>
              <a:rPr sz="1069" spc="10" dirty="0">
                <a:latin typeface="Times New Roman"/>
                <a:cs typeface="Times New Roman"/>
              </a:rPr>
              <a:t>one equivalence  class. </a:t>
            </a:r>
            <a:r>
              <a:rPr sz="1069" spc="15" dirty="0">
                <a:latin typeface="Times New Roman"/>
                <a:cs typeface="Times New Roman"/>
              </a:rPr>
              <a:t>Keeping </a:t>
            </a:r>
            <a:r>
              <a:rPr sz="1069" spc="10" dirty="0">
                <a:latin typeface="Times New Roman"/>
                <a:cs typeface="Times New Roman"/>
              </a:rPr>
              <a:t>in mind the example of family </a:t>
            </a:r>
            <a:r>
              <a:rPr sz="1069" spc="5" dirty="0">
                <a:latin typeface="Times New Roman"/>
                <a:cs typeface="Times New Roman"/>
              </a:rPr>
              <a:t>relations, if </a:t>
            </a:r>
            <a:r>
              <a:rPr sz="1069" spc="10" dirty="0">
                <a:latin typeface="Times New Roman"/>
                <a:cs typeface="Times New Roman"/>
              </a:rPr>
              <a:t>a person belongs to a group  he cannot </a:t>
            </a:r>
            <a:r>
              <a:rPr sz="1069" spc="15" dirty="0">
                <a:latin typeface="Times New Roman"/>
                <a:cs typeface="Times New Roman"/>
              </a:rPr>
              <a:t>go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some other </a:t>
            </a:r>
            <a:r>
              <a:rPr sz="1069" spc="5" dirty="0">
                <a:latin typeface="Times New Roman"/>
                <a:cs typeface="Times New Roman"/>
              </a:rPr>
              <a:t>group.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point is to decide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5" dirty="0">
                <a:latin typeface="Times New Roman"/>
                <a:cs typeface="Times New Roman"/>
              </a:rPr>
              <a:t>b.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 purpose</a:t>
            </a:r>
            <a:r>
              <a:rPr sz="1069" i="1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we need only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check whether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same equivalence </a:t>
            </a:r>
            <a:r>
              <a:rPr sz="1069" spc="5" dirty="0">
                <a:latin typeface="Times New Roman"/>
                <a:cs typeface="Times New Roman"/>
              </a:rPr>
              <a:t>class.  </a:t>
            </a:r>
            <a:r>
              <a:rPr sz="1069" spc="10" dirty="0">
                <a:latin typeface="Times New Roman"/>
                <a:cs typeface="Times New Roman"/>
              </a:rPr>
              <a:t>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pixels. 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pixel </a:t>
            </a:r>
            <a:r>
              <a:rPr sz="1069" i="1" spc="10" dirty="0">
                <a:latin typeface="Times New Roman"/>
                <a:cs typeface="Times New Roman"/>
              </a:rPr>
              <a:t>p1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 a </a:t>
            </a:r>
            <a:r>
              <a:rPr sz="1069" spc="5" dirty="0">
                <a:latin typeface="Times New Roman"/>
                <a:cs typeface="Times New Roman"/>
              </a:rPr>
              <a:t>region and </a:t>
            </a:r>
            <a:r>
              <a:rPr sz="1069" spc="10" dirty="0">
                <a:latin typeface="Times New Roman"/>
                <a:cs typeface="Times New Roman"/>
              </a:rPr>
              <a:t>want to know the  </a:t>
            </a:r>
            <a:r>
              <a:rPr sz="1069" spc="5" dirty="0">
                <a:latin typeface="Times New Roman"/>
                <a:cs typeface="Times New Roman"/>
              </a:rPr>
              <a:t>relation of pixel </a:t>
            </a:r>
            <a:r>
              <a:rPr sz="1069" i="1" spc="10" dirty="0">
                <a:latin typeface="Times New Roman"/>
                <a:cs typeface="Times New Roman"/>
              </a:rPr>
              <a:t>p2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dirty="0">
                <a:latin typeface="Times New Roman"/>
                <a:cs typeface="Times New Roman"/>
              </a:rPr>
              <a:t>it, </a:t>
            </a:r>
            <a:r>
              <a:rPr sz="1069" spc="5" dirty="0">
                <a:latin typeface="Times New Roman"/>
                <a:cs typeface="Times New Roman"/>
              </a:rPr>
              <a:t>there is only the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confirm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these two </a:t>
            </a:r>
            <a:r>
              <a:rPr sz="1069" spc="5" dirty="0">
                <a:latin typeface="Times New Roman"/>
                <a:cs typeface="Times New Roman"/>
              </a:rPr>
              <a:t>pixels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region. </a:t>
            </a:r>
            <a:r>
              <a:rPr sz="1069" spc="10" dirty="0">
                <a:latin typeface="Times New Roman"/>
                <a:cs typeface="Times New Roman"/>
              </a:rPr>
              <a:t>Lastly, </a:t>
            </a:r>
            <a:r>
              <a:rPr sz="1069" spc="5" dirty="0">
                <a:latin typeface="Times New Roman"/>
                <a:cs typeface="Times New Roman"/>
              </a:rPr>
              <a:t>this provides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strategy to solve </a:t>
            </a:r>
            <a:r>
              <a:rPr sz="1069" spc="10" dirty="0">
                <a:latin typeface="Times New Roman"/>
                <a:cs typeface="Times New Roman"/>
              </a:rPr>
              <a:t>the equivalence </a:t>
            </a:r>
            <a:r>
              <a:rPr sz="1069" spc="5" dirty="0">
                <a:latin typeface="Times New Roman"/>
                <a:cs typeface="Times New Roman"/>
              </a:rPr>
              <a:t>problem. 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help of second point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get help to solve </a:t>
            </a:r>
            <a:r>
              <a:rPr sz="1069" spc="10" dirty="0">
                <a:latin typeface="Times New Roman"/>
                <a:cs typeface="Times New Roman"/>
              </a:rPr>
              <a:t>the equivalence </a:t>
            </a:r>
            <a:r>
              <a:rPr sz="1069" spc="5" dirty="0">
                <a:latin typeface="Times New Roman"/>
                <a:cs typeface="Times New Roman"/>
              </a:rPr>
              <a:t>problem. </a:t>
            </a:r>
            <a:r>
              <a:rPr sz="1069" spc="15" dirty="0">
                <a:latin typeface="Times New Roman"/>
                <a:cs typeface="Times New Roman"/>
              </a:rPr>
              <a:t>So  </a:t>
            </a:r>
            <a:r>
              <a:rPr sz="1069" spc="5" dirty="0">
                <a:latin typeface="Times New Roman"/>
                <a:cs typeface="Times New Roman"/>
              </a:rPr>
              <a:t>far,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not seen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disjoint </a:t>
            </a:r>
            <a:r>
              <a:rPr sz="1069" spc="10" dirty="0">
                <a:latin typeface="Times New Roman"/>
                <a:cs typeface="Times New Roman"/>
              </a:rPr>
              <a:t>sets </a:t>
            </a:r>
            <a:r>
              <a:rPr sz="1069" spc="5" dirty="0">
                <a:latin typeface="Times New Roman"/>
                <a:cs typeface="Times New Roman"/>
              </a:rPr>
              <a:t>and its data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Dynamic Equivalence</a:t>
            </a:r>
            <a:r>
              <a:rPr sz="1264" b="1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Problem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talk </a:t>
            </a:r>
            <a:r>
              <a:rPr sz="1069" spc="10" dirty="0">
                <a:latin typeface="Times New Roman"/>
                <a:cs typeface="Times New Roman"/>
              </a:rPr>
              <a:t>about the data </a:t>
            </a:r>
            <a:r>
              <a:rPr sz="1069" spc="5" dirty="0">
                <a:latin typeface="Times New Roman"/>
                <a:cs typeface="Times New Roman"/>
              </a:rPr>
              <a:t>structure. Suppose </a:t>
            </a:r>
            <a:r>
              <a:rPr sz="1069" spc="10" dirty="0">
                <a:latin typeface="Times New Roman"/>
                <a:cs typeface="Times New Roman"/>
              </a:rPr>
              <a:t>we have 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converted into disjoint  sets.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decide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disjoint sets </a:t>
            </a:r>
            <a:r>
              <a:rPr sz="1069" spc="10" dirty="0">
                <a:latin typeface="Times New Roman"/>
                <a:cs typeface="Times New Roman"/>
              </a:rPr>
              <a:t>hold equivalence </a:t>
            </a:r>
            <a:r>
              <a:rPr sz="1069" spc="5" dirty="0">
                <a:latin typeface="Times New Roman"/>
                <a:cs typeface="Times New Roman"/>
              </a:rPr>
              <a:t>relation or not. 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mind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family </a:t>
            </a:r>
            <a:r>
              <a:rPr sz="1069" spc="5" dirty="0">
                <a:latin typeface="Times New Roman"/>
                <a:cs typeface="Times New Roman"/>
              </a:rPr>
              <a:t>relations in </a:t>
            </a:r>
            <a:r>
              <a:rPr sz="1069" spc="10" dirty="0">
                <a:latin typeface="Times New Roman"/>
                <a:cs typeface="Times New Roman"/>
              </a:rPr>
              <a:t>which we </a:t>
            </a:r>
            <a:r>
              <a:rPr sz="1069" spc="15" dirty="0">
                <a:latin typeface="Times New Roman"/>
                <a:cs typeface="Times New Roman"/>
              </a:rPr>
              <a:t>had </a:t>
            </a:r>
            <a:r>
              <a:rPr sz="1069" spc="5" dirty="0">
                <a:latin typeface="Times New Roman"/>
                <a:cs typeface="Times New Roman"/>
              </a:rPr>
              <a:t>divided </a:t>
            </a:r>
            <a:r>
              <a:rPr sz="1069" spc="10" dirty="0">
                <a:latin typeface="Times New Roman"/>
                <a:cs typeface="Times New Roman"/>
              </a:rPr>
              <a:t>the people </a:t>
            </a:r>
            <a:r>
              <a:rPr sz="1069" spc="5" dirty="0">
                <a:latin typeface="Times New Roman"/>
                <a:cs typeface="Times New Roman"/>
              </a:rPr>
              <a:t>into  </a:t>
            </a:r>
            <a:r>
              <a:rPr sz="1069" spc="10" dirty="0">
                <a:latin typeface="Times New Roman"/>
                <a:cs typeface="Times New Roman"/>
              </a:rPr>
              <a:t>groups </a:t>
            </a:r>
            <a:r>
              <a:rPr sz="1069" spc="5" dirty="0">
                <a:latin typeface="Times New Roman"/>
                <a:cs typeface="Times New Roman"/>
              </a:rPr>
              <a:t>depending </a:t>
            </a:r>
            <a:r>
              <a:rPr sz="1069" spc="10" dirty="0">
                <a:latin typeface="Times New Roman"/>
                <a:cs typeface="Times New Roman"/>
              </a:rPr>
              <a:t>upon their </a:t>
            </a:r>
            <a:r>
              <a:rPr sz="1069" spc="5" dirty="0">
                <a:latin typeface="Times New Roman"/>
                <a:cs typeface="Times New Roman"/>
              </a:rPr>
              <a:t>relations. </a:t>
            </a:r>
            <a:r>
              <a:rPr sz="1069" spc="10" dirty="0">
                <a:latin typeface="Times New Roman"/>
                <a:cs typeface="Times New Roman"/>
              </a:rPr>
              <a:t>Suppose we have </a:t>
            </a:r>
            <a:r>
              <a:rPr sz="1069" spc="5" dirty="0">
                <a:latin typeface="Times New Roman"/>
                <a:cs typeface="Times New Roman"/>
              </a:rPr>
              <a:t>to decide </a:t>
            </a:r>
            <a:r>
              <a:rPr sz="1069" spc="10" dirty="0">
                <a:latin typeface="Times New Roman"/>
                <a:cs typeface="Times New Roman"/>
              </a:rPr>
              <a:t>that two </a:t>
            </a:r>
            <a:r>
              <a:rPr sz="1069" spc="5" dirty="0">
                <a:latin typeface="Times New Roman"/>
                <a:cs typeface="Times New Roman"/>
              </a:rPr>
              <a:t>persons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belong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same family or not. </a:t>
            </a:r>
            <a:r>
              <a:rPr sz="1069" spc="10" dirty="0">
                <a:latin typeface="Times New Roman"/>
                <a:cs typeface="Times New Roman"/>
              </a:rPr>
              <a:t>You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this decision at once.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have  given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of people </a:t>
            </a:r>
            <a:r>
              <a:rPr sz="1069" spc="10" dirty="0">
                <a:latin typeface="Times New Roman"/>
                <a:cs typeface="Times New Roman"/>
              </a:rPr>
              <a:t>and know the binary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person is </a:t>
            </a:r>
            <a:r>
              <a:rPr sz="1069" spc="10" dirty="0">
                <a:latin typeface="Times New Roman"/>
                <a:cs typeface="Times New Roman"/>
              </a:rPr>
              <a:t>a  cousin of other, a person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brother of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etc. So the relation between two persons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known to us. </a:t>
            </a:r>
            <a:r>
              <a:rPr sz="1069" spc="15" dirty="0">
                <a:latin typeface="Times New Roman"/>
                <a:cs typeface="Times New Roman"/>
              </a:rPr>
              <a:t>How we </a:t>
            </a:r>
            <a:r>
              <a:rPr sz="1069" spc="10" dirty="0">
                <a:latin typeface="Times New Roman"/>
                <a:cs typeface="Times New Roman"/>
              </a:rPr>
              <a:t>can take that </a:t>
            </a:r>
            <a:r>
              <a:rPr sz="1069" spc="5" dirty="0">
                <a:latin typeface="Times New Roman"/>
                <a:cs typeface="Times New Roman"/>
              </a:rPr>
              <a:t>decision?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available </a:t>
            </a:r>
            <a:r>
              <a:rPr sz="1069" spc="10" dirty="0">
                <a:latin typeface="Times New Roman"/>
                <a:cs typeface="Times New Roman"/>
              </a:rPr>
              <a:t>to us?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people </a:t>
            </a:r>
            <a:r>
              <a:rPr sz="1069" spc="10" dirty="0">
                <a:latin typeface="Times New Roman"/>
                <a:cs typeface="Times New Roman"/>
              </a:rPr>
              <a:t>(with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names) and the </a:t>
            </a:r>
            <a:r>
              <a:rPr sz="1069" spc="5" dirty="0">
                <a:latin typeface="Times New Roman"/>
                <a:cs typeface="Times New Roman"/>
              </a:rPr>
              <a:t>binary relation </a:t>
            </a:r>
            <a:r>
              <a:rPr sz="1069" spc="10" dirty="0">
                <a:latin typeface="Times New Roman"/>
                <a:cs typeface="Times New Roman"/>
              </a:rPr>
              <a:t>among </a:t>
            </a:r>
            <a:r>
              <a:rPr sz="1069" spc="5" dirty="0">
                <a:latin typeface="Times New Roman"/>
                <a:cs typeface="Times New Roman"/>
              </a:rPr>
              <a:t>them.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10" dirty="0">
                <a:latin typeface="Times New Roman"/>
                <a:cs typeface="Times New Roman"/>
              </a:rPr>
              <a:t>have  names and the pair </a:t>
            </a:r>
            <a:r>
              <a:rPr sz="1069" spc="5" dirty="0">
                <a:latin typeface="Times New Roman"/>
                <a:cs typeface="Times New Roman"/>
              </a:rPr>
              <a:t>of relations. </a:t>
            </a:r>
            <a:r>
              <a:rPr sz="1069" spc="10" dirty="0">
                <a:latin typeface="Times New Roman"/>
                <a:cs typeface="Times New Roman"/>
              </a:rPr>
              <a:t>Think </a:t>
            </a:r>
            <a:r>
              <a:rPr sz="1069" spc="5" dirty="0">
                <a:latin typeface="Times New Roman"/>
                <a:cs typeface="Times New Roman"/>
              </a:rPr>
              <a:t>that Haris and </a:t>
            </a:r>
            <a:r>
              <a:rPr sz="1069" spc="15" dirty="0">
                <a:latin typeface="Times New Roman"/>
                <a:cs typeface="Times New Roman"/>
              </a:rPr>
              <a:t>Ahmed </a:t>
            </a:r>
            <a:r>
              <a:rPr sz="1069" spc="5" dirty="0">
                <a:latin typeface="Times New Roman"/>
                <a:cs typeface="Times New Roman"/>
              </a:rPr>
              <a:t>are related to each </a:t>
            </a:r>
            <a:r>
              <a:rPr sz="1069" spc="10" dirty="0">
                <a:latin typeface="Times New Roman"/>
                <a:cs typeface="Times New Roman"/>
              </a:rPr>
              <a:t>other  </a:t>
            </a:r>
            <a:r>
              <a:rPr sz="1069" spc="5" dirty="0">
                <a:latin typeface="Times New Roman"/>
                <a:cs typeface="Times New Roman"/>
              </a:rPr>
              <a:t>or not i.e.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belong to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family or not.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we </a:t>
            </a:r>
            <a:r>
              <a:rPr sz="1069" spc="5" dirty="0">
                <a:latin typeface="Times New Roman"/>
                <a:cs typeface="Times New Roman"/>
              </a:rPr>
              <a:t>solve this?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to  find 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relationship is </a:t>
            </a:r>
            <a:r>
              <a:rPr sz="1069" spc="10" dirty="0">
                <a:latin typeface="Times New Roman"/>
                <a:cs typeface="Times New Roman"/>
              </a:rPr>
              <a:t>given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 is stored </a:t>
            </a:r>
            <a:r>
              <a:rPr sz="1069" spc="10" dirty="0">
                <a:latin typeface="Times New Roman"/>
                <a:cs typeface="Times New Roman"/>
              </a:rPr>
              <a:t>as a </a:t>
            </a:r>
            <a:r>
              <a:rPr sz="1069" spc="5" dirty="0">
                <a:latin typeface="Times New Roman"/>
                <a:cs typeface="Times New Roman"/>
              </a:rPr>
              <a:t>two-dimensional array of booleans, </a:t>
            </a:r>
            <a:r>
              <a:rPr sz="1069" spc="10" dirty="0">
                <a:latin typeface="Times New Roman"/>
                <a:cs typeface="Times New Roman"/>
              </a:rPr>
              <a:t>this can be done in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constant time. </a:t>
            </a:r>
            <a:r>
              <a:rPr sz="1069" spc="10" dirty="0">
                <a:latin typeface="Times New Roman"/>
                <a:cs typeface="Times New Roman"/>
              </a:rPr>
              <a:t>The problem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that the relation is usually not explicitly defined, but  </a:t>
            </a:r>
            <a:r>
              <a:rPr sz="1069" spc="10" dirty="0">
                <a:latin typeface="Times New Roman"/>
                <a:cs typeface="Times New Roman"/>
              </a:rPr>
              <a:t>shown in </a:t>
            </a:r>
            <a:r>
              <a:rPr sz="1069" spc="5" dirty="0">
                <a:latin typeface="Times New Roman"/>
                <a:cs typeface="Times New Roman"/>
              </a:rPr>
              <a:t>implicit </a:t>
            </a:r>
            <a:r>
              <a:rPr sz="1069" spc="10" dirty="0">
                <a:latin typeface="Times New Roman"/>
                <a:cs typeface="Times New Roman"/>
              </a:rPr>
              <a:t>terms. 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given 1000 names </a:t>
            </a:r>
            <a:r>
              <a:rPr sz="1069" spc="5" dirty="0">
                <a:latin typeface="Times New Roman"/>
                <a:cs typeface="Times New Roman"/>
              </a:rPr>
              <a:t>of persons </a:t>
            </a:r>
            <a:r>
              <a:rPr sz="1069" spc="10" dirty="0">
                <a:latin typeface="Times New Roman"/>
                <a:cs typeface="Times New Roman"/>
              </a:rPr>
              <a:t>and relations  among them. 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not talking about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friendship as it is 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family relation.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only talking </a:t>
            </a:r>
            <a:r>
              <a:rPr sz="1069" spc="10" dirty="0">
                <a:latin typeface="Times New Roman"/>
                <a:cs typeface="Times New Roman"/>
              </a:rPr>
              <a:t>about the family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5" dirty="0">
                <a:latin typeface="Times New Roman"/>
                <a:cs typeface="Times New Roman"/>
              </a:rPr>
              <a:t>son-father, brother-brother, cousin-  cousin, </a:t>
            </a:r>
            <a:r>
              <a:rPr sz="1069" spc="10" dirty="0">
                <a:latin typeface="Times New Roman"/>
                <a:cs typeface="Times New Roman"/>
              </a:rPr>
              <a:t>brother-sister,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deduce some more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given  relations?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a two dimensional array, </a:t>
            </a:r>
            <a:r>
              <a:rPr sz="1069" spc="5" dirty="0">
                <a:latin typeface="Times New Roman"/>
                <a:cs typeface="Times New Roman"/>
              </a:rPr>
              <a:t>write the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of persons as the </a:t>
            </a:r>
            <a:r>
              <a:rPr sz="1069" spc="10" dirty="0">
                <a:latin typeface="Times New Roman"/>
                <a:cs typeface="Times New Roman"/>
              </a:rPr>
              <a:t>columns  and rows headings. Suppose </a:t>
            </a:r>
            <a:r>
              <a:rPr sz="1069" spc="5" dirty="0">
                <a:latin typeface="Times New Roman"/>
                <a:cs typeface="Times New Roman"/>
              </a:rPr>
              <a:t>Haris is </a:t>
            </a:r>
            <a:r>
              <a:rPr sz="1069" spc="10" dirty="0">
                <a:latin typeface="Times New Roman"/>
                <a:cs typeface="Times New Roman"/>
              </a:rPr>
              <a:t>the name of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column and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row. Saad </a:t>
            </a:r>
            <a:r>
              <a:rPr sz="1069" spc="5" dirty="0">
                <a:latin typeface="Times New Roman"/>
                <a:cs typeface="Times New Roman"/>
              </a:rPr>
              <a:t>is  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5" dirty="0">
                <a:latin typeface="Times New Roman"/>
                <a:cs typeface="Times New Roman"/>
              </a:rPr>
              <a:t>col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2</a:t>
            </a:r>
            <a:r>
              <a:rPr sz="1094" baseline="37037" dirty="0">
                <a:latin typeface="Times New Roman"/>
                <a:cs typeface="Times New Roman"/>
              </a:rPr>
              <a:t>nd </a:t>
            </a:r>
            <a:r>
              <a:rPr sz="1069" spc="5" dirty="0">
                <a:latin typeface="Times New Roman"/>
                <a:cs typeface="Times New Roman"/>
              </a:rPr>
              <a:t>row. Similarly </a:t>
            </a:r>
            <a:r>
              <a:rPr sz="1069" spc="10" dirty="0">
                <a:latin typeface="Times New Roman"/>
                <a:cs typeface="Times New Roman"/>
              </a:rPr>
              <a:t>Ahmed, Omar, Asim and Qasim are in the  </a:t>
            </a:r>
            <a:r>
              <a:rPr sz="1069" spc="5" dirty="0">
                <a:latin typeface="Times New Roman"/>
                <a:cs typeface="Times New Roman"/>
              </a:rPr>
              <a:t>3</a:t>
            </a:r>
            <a:r>
              <a:rPr sz="1094" spc="7" baseline="37037" dirty="0">
                <a:latin typeface="Times New Roman"/>
                <a:cs typeface="Times New Roman"/>
              </a:rPr>
              <a:t>rd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dirty="0">
                <a:latin typeface="Times New Roman"/>
                <a:cs typeface="Times New Roman"/>
              </a:rPr>
              <a:t>4</a:t>
            </a:r>
            <a:r>
              <a:rPr sz="1094" baseline="37037" dirty="0">
                <a:latin typeface="Times New Roman"/>
                <a:cs typeface="Times New Roman"/>
              </a:rPr>
              <a:t>th</a:t>
            </a:r>
            <a:r>
              <a:rPr sz="1069" dirty="0">
                <a:latin typeface="Times New Roman"/>
                <a:cs typeface="Times New Roman"/>
              </a:rPr>
              <a:t>, 5</a:t>
            </a:r>
            <a:r>
              <a:rPr sz="1094" baseline="37037" dirty="0">
                <a:latin typeface="Times New Roman"/>
                <a:cs typeface="Times New Roman"/>
              </a:rPr>
              <a:t>th</a:t>
            </a:r>
            <a:r>
              <a:rPr sz="1069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6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columns and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5" dirty="0">
                <a:latin typeface="Times New Roman"/>
                <a:cs typeface="Times New Roman"/>
              </a:rPr>
              <a:t>respectively. </a:t>
            </a:r>
            <a:r>
              <a:rPr sz="1069" spc="10" dirty="0">
                <a:latin typeface="Times New Roman"/>
                <a:cs typeface="Times New Roman"/>
              </a:rPr>
              <a:t>The names </a:t>
            </a:r>
            <a:r>
              <a:rPr sz="1069" spc="5" dirty="0">
                <a:latin typeface="Times New Roman"/>
                <a:cs typeface="Times New Roman"/>
              </a:rPr>
              <a:t>are arranged in </a:t>
            </a:r>
            <a:r>
              <a:rPr sz="1069" spc="10" dirty="0">
                <a:latin typeface="Times New Roman"/>
                <a:cs typeface="Times New Roman"/>
              </a:rPr>
              <a:t>the  same way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columns and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rows.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29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19486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3092362"/>
          </a:xfrm>
          <a:custGeom>
            <a:avLst/>
            <a:gdLst/>
            <a:ahLst/>
            <a:cxnLst/>
            <a:rect l="l" t="t" r="r" b="b"/>
            <a:pathLst>
              <a:path h="3180715">
                <a:moveTo>
                  <a:pt x="0" y="0"/>
                </a:moveTo>
                <a:lnTo>
                  <a:pt x="0" y="3180587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4383246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3092362"/>
          </a:xfrm>
          <a:custGeom>
            <a:avLst/>
            <a:gdLst/>
            <a:ahLst/>
            <a:cxnLst/>
            <a:rect l="l" t="t" r="r" b="b"/>
            <a:pathLst>
              <a:path h="3180715">
                <a:moveTo>
                  <a:pt x="0" y="0"/>
                </a:moveTo>
                <a:lnTo>
                  <a:pt x="0" y="3180587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6152356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014" y="6149763"/>
            <a:ext cx="0" cy="3128786"/>
          </a:xfrm>
          <a:custGeom>
            <a:avLst/>
            <a:gdLst/>
            <a:ahLst/>
            <a:cxnLst/>
            <a:rect l="l" t="t" r="r" b="b"/>
            <a:pathLst>
              <a:path h="3218179">
                <a:moveTo>
                  <a:pt x="0" y="0"/>
                </a:moveTo>
                <a:lnTo>
                  <a:pt x="0" y="321792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299421" y="9275710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253373" y="6149763"/>
            <a:ext cx="0" cy="3128786"/>
          </a:xfrm>
          <a:custGeom>
            <a:avLst/>
            <a:gdLst/>
            <a:ahLst/>
            <a:cxnLst/>
            <a:rect l="l" t="t" r="r" b="b"/>
            <a:pathLst>
              <a:path h="3218179">
                <a:moveTo>
                  <a:pt x="0" y="0"/>
                </a:moveTo>
                <a:lnTo>
                  <a:pt x="0" y="321792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381162" y="7469928"/>
            <a:ext cx="234597" cy="434622"/>
          </a:xfrm>
          <a:custGeom>
            <a:avLst/>
            <a:gdLst/>
            <a:ahLst/>
            <a:cxnLst/>
            <a:rect l="l" t="t" r="r" b="b"/>
            <a:pathLst>
              <a:path w="241300" h="447040">
                <a:moveTo>
                  <a:pt x="0" y="0"/>
                </a:moveTo>
                <a:lnTo>
                  <a:pt x="240792" y="4465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19899" y="6934306"/>
            <a:ext cx="524757" cy="340783"/>
          </a:xfrm>
          <a:custGeom>
            <a:avLst/>
            <a:gdLst/>
            <a:ahLst/>
            <a:cxnLst/>
            <a:rect l="l" t="t" r="r" b="b"/>
            <a:pathLst>
              <a:path w="539750" h="350520">
                <a:moveTo>
                  <a:pt x="0" y="0"/>
                </a:moveTo>
                <a:lnTo>
                  <a:pt x="539495" y="35052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4622059" y="6939492"/>
            <a:ext cx="364860" cy="335844"/>
          </a:xfrm>
          <a:custGeom>
            <a:avLst/>
            <a:gdLst/>
            <a:ahLst/>
            <a:cxnLst/>
            <a:rect l="l" t="t" r="r" b="b"/>
            <a:pathLst>
              <a:path w="375285" h="345440">
                <a:moveTo>
                  <a:pt x="374904" y="0"/>
                </a:moveTo>
                <a:lnTo>
                  <a:pt x="0" y="345186"/>
                </a:lnTo>
              </a:path>
            </a:pathLst>
          </a:custGeom>
          <a:ln w="1791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295843" y="6939492"/>
            <a:ext cx="386468" cy="287073"/>
          </a:xfrm>
          <a:custGeom>
            <a:avLst/>
            <a:gdLst/>
            <a:ahLst/>
            <a:cxnLst/>
            <a:rect l="l" t="t" r="r" b="b"/>
            <a:pathLst>
              <a:path w="397510" h="295275">
                <a:moveTo>
                  <a:pt x="397001" y="0"/>
                </a:moveTo>
                <a:lnTo>
                  <a:pt x="0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2877396" y="6939492"/>
            <a:ext cx="392024" cy="287073"/>
          </a:xfrm>
          <a:custGeom>
            <a:avLst/>
            <a:gdLst/>
            <a:ahLst/>
            <a:cxnLst/>
            <a:rect l="l" t="t" r="r" b="b"/>
            <a:pathLst>
              <a:path w="403225" h="295275">
                <a:moveTo>
                  <a:pt x="0" y="0"/>
                </a:moveTo>
                <a:lnTo>
                  <a:pt x="403097" y="29489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981239" y="6420168"/>
            <a:ext cx="992098" cy="319793"/>
          </a:xfrm>
          <a:custGeom>
            <a:avLst/>
            <a:gdLst/>
            <a:ahLst/>
            <a:cxnLst/>
            <a:rect l="l" t="t" r="r" b="b"/>
            <a:pathLst>
              <a:path w="1020445" h="328929">
                <a:moveTo>
                  <a:pt x="0" y="0"/>
                </a:moveTo>
                <a:lnTo>
                  <a:pt x="1020317" y="3284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3067050" y="7458815"/>
            <a:ext cx="195703" cy="390790"/>
          </a:xfrm>
          <a:custGeom>
            <a:avLst/>
            <a:gdLst/>
            <a:ahLst/>
            <a:cxnLst/>
            <a:rect l="l" t="t" r="r" b="b"/>
            <a:pathLst>
              <a:path w="201295" h="401954">
                <a:moveTo>
                  <a:pt x="201168" y="0"/>
                </a:moveTo>
                <a:lnTo>
                  <a:pt x="0" y="4015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990619" y="7458815"/>
            <a:ext cx="196321" cy="390790"/>
          </a:xfrm>
          <a:custGeom>
            <a:avLst/>
            <a:gdLst/>
            <a:ahLst/>
            <a:cxnLst/>
            <a:rect l="l" t="t" r="r" b="b"/>
            <a:pathLst>
              <a:path w="201930" h="401954">
                <a:moveTo>
                  <a:pt x="201930" y="0"/>
                </a:moveTo>
                <a:lnTo>
                  <a:pt x="0" y="40157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2303992" y="7458815"/>
            <a:ext cx="235215" cy="433388"/>
          </a:xfrm>
          <a:custGeom>
            <a:avLst/>
            <a:gdLst/>
            <a:ahLst/>
            <a:cxnLst/>
            <a:rect l="l" t="t" r="r" b="b"/>
            <a:pathLst>
              <a:path w="241935" h="445770">
                <a:moveTo>
                  <a:pt x="0" y="0"/>
                </a:moveTo>
                <a:lnTo>
                  <a:pt x="241554" y="4457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3747876" y="6204585"/>
            <a:ext cx="273491" cy="303742"/>
          </a:xfrm>
          <a:custGeom>
            <a:avLst/>
            <a:gdLst/>
            <a:ahLst/>
            <a:cxnLst/>
            <a:rect l="l" t="t" r="r" b="b"/>
            <a:pathLst>
              <a:path w="281304" h="312420">
                <a:moveTo>
                  <a:pt x="140969" y="0"/>
                </a:moveTo>
                <a:lnTo>
                  <a:pt x="96463" y="7906"/>
                </a:lnTo>
                <a:lnTo>
                  <a:pt x="57771" y="29967"/>
                </a:lnTo>
                <a:lnTo>
                  <a:pt x="27236" y="63697"/>
                </a:lnTo>
                <a:lnTo>
                  <a:pt x="7199" y="106606"/>
                </a:lnTo>
                <a:lnTo>
                  <a:pt x="0" y="156209"/>
                </a:lnTo>
                <a:lnTo>
                  <a:pt x="7199" y="205520"/>
                </a:lnTo>
                <a:lnTo>
                  <a:pt x="27236" y="248393"/>
                </a:lnTo>
                <a:lnTo>
                  <a:pt x="57771" y="282232"/>
                </a:lnTo>
                <a:lnTo>
                  <a:pt x="96463" y="304440"/>
                </a:lnTo>
                <a:lnTo>
                  <a:pt x="140969" y="312419"/>
                </a:lnTo>
                <a:lnTo>
                  <a:pt x="185397" y="304440"/>
                </a:lnTo>
                <a:lnTo>
                  <a:pt x="223899" y="282232"/>
                </a:lnTo>
                <a:lnTo>
                  <a:pt x="254209" y="248393"/>
                </a:lnTo>
                <a:lnTo>
                  <a:pt x="274057" y="205520"/>
                </a:lnTo>
                <a:lnTo>
                  <a:pt x="281177" y="156209"/>
                </a:lnTo>
                <a:lnTo>
                  <a:pt x="274057" y="106606"/>
                </a:lnTo>
                <a:lnTo>
                  <a:pt x="254209" y="63697"/>
                </a:lnTo>
                <a:lnTo>
                  <a:pt x="223899" y="29967"/>
                </a:lnTo>
                <a:lnTo>
                  <a:pt x="185397" y="7906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429441" y="7178040"/>
            <a:ext cx="272874" cy="303742"/>
          </a:xfrm>
          <a:custGeom>
            <a:avLst/>
            <a:gdLst/>
            <a:ahLst/>
            <a:cxnLst/>
            <a:rect l="l" t="t" r="r" b="b"/>
            <a:pathLst>
              <a:path w="280670" h="312420">
                <a:moveTo>
                  <a:pt x="140207" y="0"/>
                </a:moveTo>
                <a:lnTo>
                  <a:pt x="95780" y="7906"/>
                </a:lnTo>
                <a:lnTo>
                  <a:pt x="57278" y="29967"/>
                </a:lnTo>
                <a:lnTo>
                  <a:pt x="26968" y="63697"/>
                </a:lnTo>
                <a:lnTo>
                  <a:pt x="7120" y="106606"/>
                </a:lnTo>
                <a:lnTo>
                  <a:pt x="0" y="156210"/>
                </a:lnTo>
                <a:lnTo>
                  <a:pt x="7120" y="205520"/>
                </a:lnTo>
                <a:lnTo>
                  <a:pt x="26968" y="248393"/>
                </a:lnTo>
                <a:lnTo>
                  <a:pt x="57278" y="282232"/>
                </a:lnTo>
                <a:lnTo>
                  <a:pt x="95780" y="304440"/>
                </a:lnTo>
                <a:lnTo>
                  <a:pt x="140207" y="312420"/>
                </a:lnTo>
                <a:lnTo>
                  <a:pt x="184635" y="304440"/>
                </a:lnTo>
                <a:lnTo>
                  <a:pt x="223137" y="282232"/>
                </a:lnTo>
                <a:lnTo>
                  <a:pt x="253447" y="248393"/>
                </a:lnTo>
                <a:lnTo>
                  <a:pt x="273295" y="205520"/>
                </a:lnTo>
                <a:lnTo>
                  <a:pt x="280415" y="156210"/>
                </a:lnTo>
                <a:lnTo>
                  <a:pt x="273295" y="106606"/>
                </a:lnTo>
                <a:lnTo>
                  <a:pt x="253447" y="63697"/>
                </a:lnTo>
                <a:lnTo>
                  <a:pt x="223137" y="29967"/>
                </a:lnTo>
                <a:lnTo>
                  <a:pt x="184635" y="7906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200400" y="7215823"/>
            <a:ext cx="273491" cy="303124"/>
          </a:xfrm>
          <a:custGeom>
            <a:avLst/>
            <a:gdLst/>
            <a:ahLst/>
            <a:cxnLst/>
            <a:rect l="l" t="t" r="r" b="b"/>
            <a:pathLst>
              <a:path w="281304" h="311784">
                <a:moveTo>
                  <a:pt x="140970" y="0"/>
                </a:moveTo>
                <a:lnTo>
                  <a:pt x="96463" y="7979"/>
                </a:lnTo>
                <a:lnTo>
                  <a:pt x="57771" y="30187"/>
                </a:lnTo>
                <a:lnTo>
                  <a:pt x="27236" y="64026"/>
                </a:lnTo>
                <a:lnTo>
                  <a:pt x="7199" y="106899"/>
                </a:lnTo>
                <a:lnTo>
                  <a:pt x="0" y="156210"/>
                </a:lnTo>
                <a:lnTo>
                  <a:pt x="7199" y="205148"/>
                </a:lnTo>
                <a:lnTo>
                  <a:pt x="27236" y="247796"/>
                </a:lnTo>
                <a:lnTo>
                  <a:pt x="57771" y="281519"/>
                </a:lnTo>
                <a:lnTo>
                  <a:pt x="96463" y="303684"/>
                </a:lnTo>
                <a:lnTo>
                  <a:pt x="140970" y="311657"/>
                </a:lnTo>
                <a:lnTo>
                  <a:pt x="185105" y="303684"/>
                </a:lnTo>
                <a:lnTo>
                  <a:pt x="223570" y="281519"/>
                </a:lnTo>
                <a:lnTo>
                  <a:pt x="253989" y="247796"/>
                </a:lnTo>
                <a:lnTo>
                  <a:pt x="273984" y="205148"/>
                </a:lnTo>
                <a:lnTo>
                  <a:pt x="281177" y="156210"/>
                </a:lnTo>
                <a:lnTo>
                  <a:pt x="273984" y="106899"/>
                </a:lnTo>
                <a:lnTo>
                  <a:pt x="253989" y="64026"/>
                </a:lnTo>
                <a:lnTo>
                  <a:pt x="223570" y="30187"/>
                </a:lnTo>
                <a:lnTo>
                  <a:pt x="185105" y="7979"/>
                </a:lnTo>
                <a:lnTo>
                  <a:pt x="1409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2880359" y="6420168"/>
            <a:ext cx="868010" cy="319793"/>
          </a:xfrm>
          <a:custGeom>
            <a:avLst/>
            <a:gdLst/>
            <a:ahLst/>
            <a:cxnLst/>
            <a:rect l="l" t="t" r="r" b="b"/>
            <a:pathLst>
              <a:path w="892810" h="328929">
                <a:moveTo>
                  <a:pt x="892302" y="0"/>
                </a:moveTo>
                <a:lnTo>
                  <a:pt x="0" y="32842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491547" y="7849234"/>
            <a:ext cx="274108" cy="302507"/>
          </a:xfrm>
          <a:custGeom>
            <a:avLst/>
            <a:gdLst/>
            <a:ahLst/>
            <a:cxnLst/>
            <a:rect l="l" t="t" r="r" b="b"/>
            <a:pathLst>
              <a:path w="281939" h="311150">
                <a:moveTo>
                  <a:pt x="140970" y="0"/>
                </a:moveTo>
                <a:lnTo>
                  <a:pt x="96463" y="7900"/>
                </a:lnTo>
                <a:lnTo>
                  <a:pt x="57771" y="29919"/>
                </a:lnTo>
                <a:lnTo>
                  <a:pt x="27236" y="63532"/>
                </a:lnTo>
                <a:lnTo>
                  <a:pt x="7199" y="106216"/>
                </a:lnTo>
                <a:lnTo>
                  <a:pt x="0" y="155447"/>
                </a:lnTo>
                <a:lnTo>
                  <a:pt x="7199" y="204679"/>
                </a:lnTo>
                <a:lnTo>
                  <a:pt x="27236" y="247363"/>
                </a:lnTo>
                <a:lnTo>
                  <a:pt x="57771" y="280976"/>
                </a:lnTo>
                <a:lnTo>
                  <a:pt x="96463" y="302995"/>
                </a:lnTo>
                <a:lnTo>
                  <a:pt x="140970" y="310895"/>
                </a:lnTo>
                <a:lnTo>
                  <a:pt x="185476" y="302995"/>
                </a:lnTo>
                <a:lnTo>
                  <a:pt x="224168" y="280976"/>
                </a:lnTo>
                <a:lnTo>
                  <a:pt x="254703" y="247363"/>
                </a:lnTo>
                <a:lnTo>
                  <a:pt x="274740" y="204679"/>
                </a:lnTo>
                <a:lnTo>
                  <a:pt x="281940" y="155447"/>
                </a:lnTo>
                <a:lnTo>
                  <a:pt x="274740" y="106216"/>
                </a:lnTo>
                <a:lnTo>
                  <a:pt x="254703" y="63532"/>
                </a:lnTo>
                <a:lnTo>
                  <a:pt x="224168" y="29919"/>
                </a:lnTo>
                <a:lnTo>
                  <a:pt x="185476" y="7900"/>
                </a:lnTo>
                <a:lnTo>
                  <a:pt x="1409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421784" y="7849234"/>
            <a:ext cx="273491" cy="302507"/>
          </a:xfrm>
          <a:custGeom>
            <a:avLst/>
            <a:gdLst/>
            <a:ahLst/>
            <a:cxnLst/>
            <a:rect l="l" t="t" r="r" b="b"/>
            <a:pathLst>
              <a:path w="281305" h="311150">
                <a:moveTo>
                  <a:pt x="140208" y="0"/>
                </a:moveTo>
                <a:lnTo>
                  <a:pt x="96072" y="7900"/>
                </a:lnTo>
                <a:lnTo>
                  <a:pt x="57607" y="29919"/>
                </a:lnTo>
                <a:lnTo>
                  <a:pt x="27188" y="63532"/>
                </a:lnTo>
                <a:lnTo>
                  <a:pt x="7193" y="106216"/>
                </a:lnTo>
                <a:lnTo>
                  <a:pt x="0" y="155447"/>
                </a:lnTo>
                <a:lnTo>
                  <a:pt x="7193" y="204679"/>
                </a:lnTo>
                <a:lnTo>
                  <a:pt x="27188" y="247363"/>
                </a:lnTo>
                <a:lnTo>
                  <a:pt x="57607" y="280976"/>
                </a:lnTo>
                <a:lnTo>
                  <a:pt x="96072" y="302995"/>
                </a:lnTo>
                <a:lnTo>
                  <a:pt x="140208" y="310895"/>
                </a:lnTo>
                <a:lnTo>
                  <a:pt x="184714" y="302995"/>
                </a:lnTo>
                <a:lnTo>
                  <a:pt x="223406" y="280976"/>
                </a:lnTo>
                <a:lnTo>
                  <a:pt x="253941" y="247363"/>
                </a:lnTo>
                <a:lnTo>
                  <a:pt x="273978" y="204679"/>
                </a:lnTo>
                <a:lnTo>
                  <a:pt x="281178" y="155447"/>
                </a:lnTo>
                <a:lnTo>
                  <a:pt x="273978" y="106216"/>
                </a:lnTo>
                <a:lnTo>
                  <a:pt x="253941" y="63532"/>
                </a:lnTo>
                <a:lnTo>
                  <a:pt x="223406" y="29919"/>
                </a:lnTo>
                <a:lnTo>
                  <a:pt x="184714" y="7900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2108411" y="7199524"/>
            <a:ext cx="272874" cy="303124"/>
          </a:xfrm>
          <a:custGeom>
            <a:avLst/>
            <a:gdLst/>
            <a:ahLst/>
            <a:cxnLst/>
            <a:rect l="l" t="t" r="r" b="b"/>
            <a:pathLst>
              <a:path w="280669" h="311784">
                <a:moveTo>
                  <a:pt x="140208" y="0"/>
                </a:moveTo>
                <a:lnTo>
                  <a:pt x="96072" y="7900"/>
                </a:lnTo>
                <a:lnTo>
                  <a:pt x="57607" y="29919"/>
                </a:lnTo>
                <a:lnTo>
                  <a:pt x="27188" y="63532"/>
                </a:lnTo>
                <a:lnTo>
                  <a:pt x="7193" y="106216"/>
                </a:lnTo>
                <a:lnTo>
                  <a:pt x="0" y="155448"/>
                </a:lnTo>
                <a:lnTo>
                  <a:pt x="7193" y="204758"/>
                </a:lnTo>
                <a:lnTo>
                  <a:pt x="27188" y="247631"/>
                </a:lnTo>
                <a:lnTo>
                  <a:pt x="57607" y="281470"/>
                </a:lnTo>
                <a:lnTo>
                  <a:pt x="96072" y="303678"/>
                </a:lnTo>
                <a:lnTo>
                  <a:pt x="140208" y="311658"/>
                </a:lnTo>
                <a:lnTo>
                  <a:pt x="184635" y="303678"/>
                </a:lnTo>
                <a:lnTo>
                  <a:pt x="223137" y="281470"/>
                </a:lnTo>
                <a:lnTo>
                  <a:pt x="253447" y="247631"/>
                </a:lnTo>
                <a:lnTo>
                  <a:pt x="273295" y="204758"/>
                </a:lnTo>
                <a:lnTo>
                  <a:pt x="280416" y="155448"/>
                </a:lnTo>
                <a:lnTo>
                  <a:pt x="273295" y="106216"/>
                </a:lnTo>
                <a:lnTo>
                  <a:pt x="253447" y="63532"/>
                </a:lnTo>
                <a:lnTo>
                  <a:pt x="223137" y="29919"/>
                </a:lnTo>
                <a:lnTo>
                  <a:pt x="184635" y="7900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795040" y="7849234"/>
            <a:ext cx="273491" cy="302507"/>
          </a:xfrm>
          <a:custGeom>
            <a:avLst/>
            <a:gdLst/>
            <a:ahLst/>
            <a:cxnLst/>
            <a:rect l="l" t="t" r="r" b="b"/>
            <a:pathLst>
              <a:path w="281305" h="311150">
                <a:moveTo>
                  <a:pt x="140969" y="0"/>
                </a:moveTo>
                <a:lnTo>
                  <a:pt x="96463" y="7900"/>
                </a:lnTo>
                <a:lnTo>
                  <a:pt x="57771" y="29919"/>
                </a:lnTo>
                <a:lnTo>
                  <a:pt x="27236" y="63532"/>
                </a:lnTo>
                <a:lnTo>
                  <a:pt x="7199" y="106216"/>
                </a:lnTo>
                <a:lnTo>
                  <a:pt x="0" y="155447"/>
                </a:lnTo>
                <a:lnTo>
                  <a:pt x="7199" y="204679"/>
                </a:lnTo>
                <a:lnTo>
                  <a:pt x="27236" y="247363"/>
                </a:lnTo>
                <a:lnTo>
                  <a:pt x="57771" y="280976"/>
                </a:lnTo>
                <a:lnTo>
                  <a:pt x="96463" y="302995"/>
                </a:lnTo>
                <a:lnTo>
                  <a:pt x="140969" y="310895"/>
                </a:lnTo>
                <a:lnTo>
                  <a:pt x="185397" y="302995"/>
                </a:lnTo>
                <a:lnTo>
                  <a:pt x="223899" y="280976"/>
                </a:lnTo>
                <a:lnTo>
                  <a:pt x="254209" y="247363"/>
                </a:lnTo>
                <a:lnTo>
                  <a:pt x="274057" y="204679"/>
                </a:lnTo>
                <a:lnTo>
                  <a:pt x="281178" y="155447"/>
                </a:lnTo>
                <a:lnTo>
                  <a:pt x="274057" y="106216"/>
                </a:lnTo>
                <a:lnTo>
                  <a:pt x="254209" y="63532"/>
                </a:lnTo>
                <a:lnTo>
                  <a:pt x="223899" y="29919"/>
                </a:lnTo>
                <a:lnTo>
                  <a:pt x="185397" y="7900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871470" y="7849234"/>
            <a:ext cx="273491" cy="302507"/>
          </a:xfrm>
          <a:custGeom>
            <a:avLst/>
            <a:gdLst/>
            <a:ahLst/>
            <a:cxnLst/>
            <a:rect l="l" t="t" r="r" b="b"/>
            <a:pathLst>
              <a:path w="281305" h="311150">
                <a:moveTo>
                  <a:pt x="140969" y="0"/>
                </a:moveTo>
                <a:lnTo>
                  <a:pt x="96463" y="7900"/>
                </a:lnTo>
                <a:lnTo>
                  <a:pt x="57771" y="29919"/>
                </a:lnTo>
                <a:lnTo>
                  <a:pt x="27236" y="63532"/>
                </a:lnTo>
                <a:lnTo>
                  <a:pt x="7199" y="106216"/>
                </a:lnTo>
                <a:lnTo>
                  <a:pt x="0" y="155447"/>
                </a:lnTo>
                <a:lnTo>
                  <a:pt x="7199" y="204679"/>
                </a:lnTo>
                <a:lnTo>
                  <a:pt x="27236" y="247363"/>
                </a:lnTo>
                <a:lnTo>
                  <a:pt x="57771" y="280976"/>
                </a:lnTo>
                <a:lnTo>
                  <a:pt x="96463" y="302995"/>
                </a:lnTo>
                <a:lnTo>
                  <a:pt x="140969" y="310895"/>
                </a:lnTo>
                <a:lnTo>
                  <a:pt x="185105" y="302995"/>
                </a:lnTo>
                <a:lnTo>
                  <a:pt x="223570" y="280976"/>
                </a:lnTo>
                <a:lnTo>
                  <a:pt x="253989" y="247363"/>
                </a:lnTo>
                <a:lnTo>
                  <a:pt x="273984" y="204679"/>
                </a:lnTo>
                <a:lnTo>
                  <a:pt x="281177" y="155447"/>
                </a:lnTo>
                <a:lnTo>
                  <a:pt x="273984" y="106216"/>
                </a:lnTo>
                <a:lnTo>
                  <a:pt x="253989" y="63532"/>
                </a:lnTo>
                <a:lnTo>
                  <a:pt x="223570" y="29919"/>
                </a:lnTo>
                <a:lnTo>
                  <a:pt x="185105" y="7900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536989" y="7199524"/>
            <a:ext cx="273491" cy="303124"/>
          </a:xfrm>
          <a:custGeom>
            <a:avLst/>
            <a:gdLst/>
            <a:ahLst/>
            <a:cxnLst/>
            <a:rect l="l" t="t" r="r" b="b"/>
            <a:pathLst>
              <a:path w="281304" h="311784">
                <a:moveTo>
                  <a:pt x="140208" y="0"/>
                </a:moveTo>
                <a:lnTo>
                  <a:pt x="95780" y="7900"/>
                </a:lnTo>
                <a:lnTo>
                  <a:pt x="57278" y="29919"/>
                </a:lnTo>
                <a:lnTo>
                  <a:pt x="26968" y="63532"/>
                </a:lnTo>
                <a:lnTo>
                  <a:pt x="7120" y="106216"/>
                </a:lnTo>
                <a:lnTo>
                  <a:pt x="0" y="155448"/>
                </a:lnTo>
                <a:lnTo>
                  <a:pt x="7120" y="204758"/>
                </a:lnTo>
                <a:lnTo>
                  <a:pt x="26968" y="247631"/>
                </a:lnTo>
                <a:lnTo>
                  <a:pt x="57278" y="281470"/>
                </a:lnTo>
                <a:lnTo>
                  <a:pt x="95780" y="303678"/>
                </a:lnTo>
                <a:lnTo>
                  <a:pt x="140208" y="311658"/>
                </a:lnTo>
                <a:lnTo>
                  <a:pt x="184714" y="303678"/>
                </a:lnTo>
                <a:lnTo>
                  <a:pt x="223406" y="281470"/>
                </a:lnTo>
                <a:lnTo>
                  <a:pt x="253941" y="247631"/>
                </a:lnTo>
                <a:lnTo>
                  <a:pt x="273978" y="204758"/>
                </a:lnTo>
                <a:lnTo>
                  <a:pt x="281177" y="155448"/>
                </a:lnTo>
                <a:lnTo>
                  <a:pt x="273978" y="106216"/>
                </a:lnTo>
                <a:lnTo>
                  <a:pt x="253941" y="63532"/>
                </a:lnTo>
                <a:lnTo>
                  <a:pt x="223406" y="29919"/>
                </a:lnTo>
                <a:lnTo>
                  <a:pt x="184714" y="7900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136814" y="7849234"/>
            <a:ext cx="273491" cy="302507"/>
          </a:xfrm>
          <a:custGeom>
            <a:avLst/>
            <a:gdLst/>
            <a:ahLst/>
            <a:cxnLst/>
            <a:rect l="l" t="t" r="r" b="b"/>
            <a:pathLst>
              <a:path w="281304" h="311150">
                <a:moveTo>
                  <a:pt x="140969" y="0"/>
                </a:moveTo>
                <a:lnTo>
                  <a:pt x="96463" y="7900"/>
                </a:lnTo>
                <a:lnTo>
                  <a:pt x="57771" y="29919"/>
                </a:lnTo>
                <a:lnTo>
                  <a:pt x="27236" y="63532"/>
                </a:lnTo>
                <a:lnTo>
                  <a:pt x="7199" y="106216"/>
                </a:lnTo>
                <a:lnTo>
                  <a:pt x="0" y="155447"/>
                </a:lnTo>
                <a:lnTo>
                  <a:pt x="7199" y="204679"/>
                </a:lnTo>
                <a:lnTo>
                  <a:pt x="27236" y="247363"/>
                </a:lnTo>
                <a:lnTo>
                  <a:pt x="57771" y="280976"/>
                </a:lnTo>
                <a:lnTo>
                  <a:pt x="96463" y="302995"/>
                </a:lnTo>
                <a:lnTo>
                  <a:pt x="140969" y="310895"/>
                </a:lnTo>
                <a:lnTo>
                  <a:pt x="185397" y="302995"/>
                </a:lnTo>
                <a:lnTo>
                  <a:pt x="223899" y="280976"/>
                </a:lnTo>
                <a:lnTo>
                  <a:pt x="254209" y="247363"/>
                </a:lnTo>
                <a:lnTo>
                  <a:pt x="274057" y="204679"/>
                </a:lnTo>
                <a:lnTo>
                  <a:pt x="281177" y="155447"/>
                </a:lnTo>
                <a:lnTo>
                  <a:pt x="274057" y="106216"/>
                </a:lnTo>
                <a:lnTo>
                  <a:pt x="254209" y="63532"/>
                </a:lnTo>
                <a:lnTo>
                  <a:pt x="223899" y="29919"/>
                </a:lnTo>
                <a:lnTo>
                  <a:pt x="185397" y="7900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5418689" y="7253111"/>
            <a:ext cx="359304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3504" dirty="0">
                <a:latin typeface="Arial"/>
                <a:cs typeface="Arial"/>
              </a:rPr>
              <a:t>7</a:t>
            </a:r>
            <a:r>
              <a:rPr sz="1896" spc="73" baseline="23504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12</a:t>
            </a:r>
            <a:endParaRPr sz="126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42258" y="7187176"/>
            <a:ext cx="28028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6</a:t>
            </a:r>
            <a:r>
              <a:rPr sz="1264" spc="141" dirty="0">
                <a:latin typeface="Arial"/>
                <a:cs typeface="Arial"/>
              </a:rPr>
              <a:t> </a:t>
            </a:r>
            <a:r>
              <a:rPr sz="1896" spc="7" baseline="-14957" dirty="0">
                <a:latin typeface="Arial"/>
                <a:cs typeface="Arial"/>
              </a:rPr>
              <a:t>5</a:t>
            </a:r>
            <a:endParaRPr sz="1896" baseline="-14957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86546" y="7269409"/>
            <a:ext cx="353748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7777" dirty="0">
                <a:latin typeface="Arial"/>
                <a:cs typeface="Arial"/>
              </a:rPr>
              <a:t>5</a:t>
            </a:r>
            <a:r>
              <a:rPr sz="1896" spc="21" baseline="2777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73827" y="7253111"/>
            <a:ext cx="374121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3504" dirty="0">
                <a:latin typeface="Arial"/>
                <a:cs typeface="Arial"/>
              </a:rPr>
              <a:t>4</a:t>
            </a:r>
            <a:r>
              <a:rPr sz="1896" spc="247" baseline="23504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13</a:t>
            </a:r>
            <a:endParaRPr sz="126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1938" y="7902081"/>
            <a:ext cx="1428574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37719" algn="l"/>
              </a:tabLst>
            </a:pPr>
            <a:r>
              <a:rPr sz="1896" spc="7" baseline="27777" dirty="0">
                <a:latin typeface="Arial"/>
                <a:cs typeface="Arial"/>
              </a:rPr>
              <a:t>8</a:t>
            </a:r>
            <a:r>
              <a:rPr sz="1896" spc="123" baseline="2777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26	</a:t>
            </a:r>
            <a:r>
              <a:rPr sz="1896" spc="7" baseline="25641" dirty="0">
                <a:latin typeface="Arial"/>
                <a:cs typeface="Arial"/>
              </a:rPr>
              <a:t>9 </a:t>
            </a:r>
            <a:r>
              <a:rPr sz="1264" spc="5" dirty="0">
                <a:latin typeface="Arial"/>
                <a:cs typeface="Arial"/>
              </a:rPr>
              <a:t>24 </a:t>
            </a:r>
            <a:r>
              <a:rPr sz="1896" spc="7" baseline="25641" dirty="0">
                <a:latin typeface="Arial"/>
                <a:cs typeface="Arial"/>
              </a:rPr>
              <a:t>10</a:t>
            </a:r>
            <a:r>
              <a:rPr sz="1896" baseline="25641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27736" y="6680201"/>
            <a:ext cx="272874" cy="303124"/>
          </a:xfrm>
          <a:custGeom>
            <a:avLst/>
            <a:gdLst/>
            <a:ahLst/>
            <a:cxnLst/>
            <a:rect l="l" t="t" r="r" b="b"/>
            <a:pathLst>
              <a:path w="280669" h="311784">
                <a:moveTo>
                  <a:pt x="140208" y="0"/>
                </a:moveTo>
                <a:lnTo>
                  <a:pt x="96072" y="7900"/>
                </a:lnTo>
                <a:lnTo>
                  <a:pt x="57607" y="29919"/>
                </a:lnTo>
                <a:lnTo>
                  <a:pt x="27188" y="63532"/>
                </a:lnTo>
                <a:lnTo>
                  <a:pt x="7193" y="106216"/>
                </a:lnTo>
                <a:lnTo>
                  <a:pt x="0" y="155448"/>
                </a:lnTo>
                <a:lnTo>
                  <a:pt x="7193" y="204758"/>
                </a:lnTo>
                <a:lnTo>
                  <a:pt x="27188" y="247631"/>
                </a:lnTo>
                <a:lnTo>
                  <a:pt x="57607" y="281470"/>
                </a:lnTo>
                <a:lnTo>
                  <a:pt x="96072" y="303678"/>
                </a:lnTo>
                <a:lnTo>
                  <a:pt x="140208" y="311658"/>
                </a:lnTo>
                <a:lnTo>
                  <a:pt x="184635" y="303678"/>
                </a:lnTo>
                <a:lnTo>
                  <a:pt x="223137" y="281470"/>
                </a:lnTo>
                <a:lnTo>
                  <a:pt x="253447" y="247631"/>
                </a:lnTo>
                <a:lnTo>
                  <a:pt x="273295" y="204758"/>
                </a:lnTo>
                <a:lnTo>
                  <a:pt x="280416" y="155448"/>
                </a:lnTo>
                <a:lnTo>
                  <a:pt x="273295" y="106216"/>
                </a:lnTo>
                <a:lnTo>
                  <a:pt x="253447" y="63532"/>
                </a:lnTo>
                <a:lnTo>
                  <a:pt x="223137" y="29919"/>
                </a:lnTo>
                <a:lnTo>
                  <a:pt x="184635" y="7900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2508696" y="6734527"/>
            <a:ext cx="35806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8547" dirty="0">
                <a:latin typeface="Arial"/>
                <a:cs typeface="Arial"/>
              </a:rPr>
              <a:t>2</a:t>
            </a:r>
            <a:r>
              <a:rPr sz="1896" spc="65" baseline="854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31</a:t>
            </a:r>
            <a:endParaRPr sz="126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66569" y="7842073"/>
            <a:ext cx="46487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11</a:t>
            </a:r>
            <a:r>
              <a:rPr sz="1264" spc="180" dirty="0">
                <a:latin typeface="Arial"/>
                <a:cs typeface="Arial"/>
              </a:rPr>
              <a:t> </a:t>
            </a:r>
            <a:r>
              <a:rPr sz="1896" spc="7" baseline="-21367" dirty="0">
                <a:latin typeface="Arial"/>
                <a:cs typeface="Arial"/>
              </a:rPr>
              <a:t>21</a:t>
            </a:r>
            <a:endParaRPr sz="1896" baseline="-21367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91647" y="7469928"/>
            <a:ext cx="195086" cy="390172"/>
          </a:xfrm>
          <a:custGeom>
            <a:avLst/>
            <a:gdLst/>
            <a:ahLst/>
            <a:cxnLst/>
            <a:rect l="l" t="t" r="r" b="b"/>
            <a:pathLst>
              <a:path w="200660" h="401320">
                <a:moveTo>
                  <a:pt x="200406" y="0"/>
                </a:moveTo>
                <a:lnTo>
                  <a:pt x="0" y="400811"/>
                </a:lnTo>
              </a:path>
            </a:pathLst>
          </a:custGeom>
          <a:ln w="1791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916170" y="6691312"/>
            <a:ext cx="274108" cy="303124"/>
          </a:xfrm>
          <a:custGeom>
            <a:avLst/>
            <a:gdLst/>
            <a:ahLst/>
            <a:cxnLst/>
            <a:rect l="l" t="t" r="r" b="b"/>
            <a:pathLst>
              <a:path w="281939" h="311784">
                <a:moveTo>
                  <a:pt x="140969" y="0"/>
                </a:moveTo>
                <a:lnTo>
                  <a:pt x="96170" y="7900"/>
                </a:lnTo>
                <a:lnTo>
                  <a:pt x="57442" y="29919"/>
                </a:lnTo>
                <a:lnTo>
                  <a:pt x="27017" y="63532"/>
                </a:lnTo>
                <a:lnTo>
                  <a:pt x="7126" y="106216"/>
                </a:lnTo>
                <a:lnTo>
                  <a:pt x="0" y="155448"/>
                </a:lnTo>
                <a:lnTo>
                  <a:pt x="7126" y="204758"/>
                </a:lnTo>
                <a:lnTo>
                  <a:pt x="27017" y="247631"/>
                </a:lnTo>
                <a:lnTo>
                  <a:pt x="57442" y="281470"/>
                </a:lnTo>
                <a:lnTo>
                  <a:pt x="96170" y="303678"/>
                </a:lnTo>
                <a:lnTo>
                  <a:pt x="140969" y="311658"/>
                </a:lnTo>
                <a:lnTo>
                  <a:pt x="185476" y="303678"/>
                </a:lnTo>
                <a:lnTo>
                  <a:pt x="224168" y="281470"/>
                </a:lnTo>
                <a:lnTo>
                  <a:pt x="254703" y="247631"/>
                </a:lnTo>
                <a:lnTo>
                  <a:pt x="274740" y="204758"/>
                </a:lnTo>
                <a:lnTo>
                  <a:pt x="281939" y="155448"/>
                </a:lnTo>
                <a:lnTo>
                  <a:pt x="274740" y="106216"/>
                </a:lnTo>
                <a:lnTo>
                  <a:pt x="254703" y="63532"/>
                </a:lnTo>
                <a:lnTo>
                  <a:pt x="224168" y="29919"/>
                </a:lnTo>
                <a:lnTo>
                  <a:pt x="185476" y="7900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4828241" y="6745639"/>
            <a:ext cx="32781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12820" dirty="0">
                <a:latin typeface="Arial"/>
                <a:cs typeface="Arial"/>
              </a:rPr>
              <a:t>3</a:t>
            </a:r>
            <a:r>
              <a:rPr sz="1896" spc="-284" baseline="12820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32</a:t>
            </a:r>
            <a:endParaRPr sz="126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00006" y="7830220"/>
            <a:ext cx="475984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12</a:t>
            </a:r>
            <a:r>
              <a:rPr sz="1264" spc="267" dirty="0">
                <a:latin typeface="Arial"/>
                <a:cs typeface="Arial"/>
              </a:rPr>
              <a:t> </a:t>
            </a:r>
            <a:r>
              <a:rPr sz="1896" spc="7" baseline="-25641" dirty="0">
                <a:latin typeface="Arial"/>
                <a:cs typeface="Arial"/>
              </a:rPr>
              <a:t>16</a:t>
            </a:r>
            <a:endParaRPr sz="1896" baseline="-25641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47248" y="7469928"/>
            <a:ext cx="234597" cy="434622"/>
          </a:xfrm>
          <a:custGeom>
            <a:avLst/>
            <a:gdLst/>
            <a:ahLst/>
            <a:cxnLst/>
            <a:rect l="l" t="t" r="r" b="b"/>
            <a:pathLst>
              <a:path w="241300" h="447040">
                <a:moveTo>
                  <a:pt x="0" y="0"/>
                </a:moveTo>
                <a:lnTo>
                  <a:pt x="240791" y="4465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757632" y="7849234"/>
            <a:ext cx="274108" cy="302507"/>
          </a:xfrm>
          <a:custGeom>
            <a:avLst/>
            <a:gdLst/>
            <a:ahLst/>
            <a:cxnLst/>
            <a:rect l="l" t="t" r="r" b="b"/>
            <a:pathLst>
              <a:path w="281939" h="311150">
                <a:moveTo>
                  <a:pt x="140970" y="0"/>
                </a:moveTo>
                <a:lnTo>
                  <a:pt x="96463" y="7900"/>
                </a:lnTo>
                <a:lnTo>
                  <a:pt x="57771" y="29919"/>
                </a:lnTo>
                <a:lnTo>
                  <a:pt x="27236" y="63532"/>
                </a:lnTo>
                <a:lnTo>
                  <a:pt x="7199" y="106216"/>
                </a:lnTo>
                <a:lnTo>
                  <a:pt x="0" y="155447"/>
                </a:lnTo>
                <a:lnTo>
                  <a:pt x="7199" y="204679"/>
                </a:lnTo>
                <a:lnTo>
                  <a:pt x="27236" y="247363"/>
                </a:lnTo>
                <a:lnTo>
                  <a:pt x="57771" y="280976"/>
                </a:lnTo>
                <a:lnTo>
                  <a:pt x="96463" y="302995"/>
                </a:lnTo>
                <a:lnTo>
                  <a:pt x="140970" y="310895"/>
                </a:lnTo>
                <a:lnTo>
                  <a:pt x="185476" y="302995"/>
                </a:lnTo>
                <a:lnTo>
                  <a:pt x="224168" y="280976"/>
                </a:lnTo>
                <a:lnTo>
                  <a:pt x="254703" y="247363"/>
                </a:lnTo>
                <a:lnTo>
                  <a:pt x="274740" y="204679"/>
                </a:lnTo>
                <a:lnTo>
                  <a:pt x="281939" y="155447"/>
                </a:lnTo>
                <a:lnTo>
                  <a:pt x="274740" y="106216"/>
                </a:lnTo>
                <a:lnTo>
                  <a:pt x="254703" y="63532"/>
                </a:lnTo>
                <a:lnTo>
                  <a:pt x="224168" y="29919"/>
                </a:lnTo>
                <a:lnTo>
                  <a:pt x="185476" y="7900"/>
                </a:lnTo>
                <a:lnTo>
                  <a:pt x="1409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256954" y="7849234"/>
            <a:ext cx="273491" cy="302507"/>
          </a:xfrm>
          <a:custGeom>
            <a:avLst/>
            <a:gdLst/>
            <a:ahLst/>
            <a:cxnLst/>
            <a:rect l="l" t="t" r="r" b="b"/>
            <a:pathLst>
              <a:path w="281304" h="311150">
                <a:moveTo>
                  <a:pt x="140208" y="0"/>
                </a:moveTo>
                <a:lnTo>
                  <a:pt x="95780" y="7900"/>
                </a:lnTo>
                <a:lnTo>
                  <a:pt x="57278" y="29919"/>
                </a:lnTo>
                <a:lnTo>
                  <a:pt x="26968" y="63532"/>
                </a:lnTo>
                <a:lnTo>
                  <a:pt x="7120" y="106216"/>
                </a:lnTo>
                <a:lnTo>
                  <a:pt x="0" y="155447"/>
                </a:lnTo>
                <a:lnTo>
                  <a:pt x="7120" y="204679"/>
                </a:lnTo>
                <a:lnTo>
                  <a:pt x="26968" y="247363"/>
                </a:lnTo>
                <a:lnTo>
                  <a:pt x="57278" y="280976"/>
                </a:lnTo>
                <a:lnTo>
                  <a:pt x="95780" y="302995"/>
                </a:lnTo>
                <a:lnTo>
                  <a:pt x="140208" y="310895"/>
                </a:lnTo>
                <a:lnTo>
                  <a:pt x="184714" y="302995"/>
                </a:lnTo>
                <a:lnTo>
                  <a:pt x="223406" y="280976"/>
                </a:lnTo>
                <a:lnTo>
                  <a:pt x="253941" y="247363"/>
                </a:lnTo>
                <a:lnTo>
                  <a:pt x="273978" y="204679"/>
                </a:lnTo>
                <a:lnTo>
                  <a:pt x="281177" y="155447"/>
                </a:lnTo>
                <a:lnTo>
                  <a:pt x="273978" y="106216"/>
                </a:lnTo>
                <a:lnTo>
                  <a:pt x="253941" y="63532"/>
                </a:lnTo>
                <a:lnTo>
                  <a:pt x="223406" y="29919"/>
                </a:lnTo>
                <a:lnTo>
                  <a:pt x="184714" y="7900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411046" y="7469928"/>
            <a:ext cx="195703" cy="390172"/>
          </a:xfrm>
          <a:custGeom>
            <a:avLst/>
            <a:gdLst/>
            <a:ahLst/>
            <a:cxnLst/>
            <a:rect l="l" t="t" r="r" b="b"/>
            <a:pathLst>
              <a:path w="201295" h="401320">
                <a:moveTo>
                  <a:pt x="201167" y="0"/>
                </a:moveTo>
                <a:lnTo>
                  <a:pt x="0" y="40081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4532666" y="7902081"/>
            <a:ext cx="96431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1367" dirty="0">
                <a:latin typeface="Arial"/>
                <a:cs typeface="Arial"/>
              </a:rPr>
              <a:t>13  </a:t>
            </a:r>
            <a:r>
              <a:rPr sz="1264" spc="10" dirty="0">
                <a:latin typeface="Arial"/>
                <a:cs typeface="Arial"/>
              </a:rPr>
              <a:t>19  </a:t>
            </a:r>
            <a:r>
              <a:rPr sz="1896" spc="7" baseline="25641" dirty="0">
                <a:latin typeface="Arial"/>
                <a:cs typeface="Arial"/>
              </a:rPr>
              <a:t>14</a:t>
            </a:r>
            <a:r>
              <a:rPr sz="1896" spc="-269" baseline="25641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70</a:t>
            </a:r>
            <a:endParaRPr sz="1264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66647" y="7469928"/>
            <a:ext cx="235215" cy="434622"/>
          </a:xfrm>
          <a:custGeom>
            <a:avLst/>
            <a:gdLst/>
            <a:ahLst/>
            <a:cxnLst/>
            <a:rect l="l" t="t" r="r" b="b"/>
            <a:pathLst>
              <a:path w="241935" h="447040">
                <a:moveTo>
                  <a:pt x="0" y="0"/>
                </a:moveTo>
                <a:lnTo>
                  <a:pt x="241553" y="4465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5877772" y="7849234"/>
            <a:ext cx="274108" cy="302507"/>
          </a:xfrm>
          <a:custGeom>
            <a:avLst/>
            <a:gdLst/>
            <a:ahLst/>
            <a:cxnLst/>
            <a:rect l="l" t="t" r="r" b="b"/>
            <a:pathLst>
              <a:path w="281939" h="311150">
                <a:moveTo>
                  <a:pt x="140969" y="0"/>
                </a:moveTo>
                <a:lnTo>
                  <a:pt x="96463" y="7900"/>
                </a:lnTo>
                <a:lnTo>
                  <a:pt x="57771" y="29919"/>
                </a:lnTo>
                <a:lnTo>
                  <a:pt x="27236" y="63532"/>
                </a:lnTo>
                <a:lnTo>
                  <a:pt x="7199" y="106216"/>
                </a:lnTo>
                <a:lnTo>
                  <a:pt x="0" y="155447"/>
                </a:lnTo>
                <a:lnTo>
                  <a:pt x="7199" y="204679"/>
                </a:lnTo>
                <a:lnTo>
                  <a:pt x="27236" y="247363"/>
                </a:lnTo>
                <a:lnTo>
                  <a:pt x="57771" y="280976"/>
                </a:lnTo>
                <a:lnTo>
                  <a:pt x="96463" y="302995"/>
                </a:lnTo>
                <a:lnTo>
                  <a:pt x="140969" y="310895"/>
                </a:lnTo>
                <a:lnTo>
                  <a:pt x="185476" y="302995"/>
                </a:lnTo>
                <a:lnTo>
                  <a:pt x="224168" y="280976"/>
                </a:lnTo>
                <a:lnTo>
                  <a:pt x="254703" y="247363"/>
                </a:lnTo>
                <a:lnTo>
                  <a:pt x="274740" y="204679"/>
                </a:lnTo>
                <a:lnTo>
                  <a:pt x="281939" y="155447"/>
                </a:lnTo>
                <a:lnTo>
                  <a:pt x="274740" y="106216"/>
                </a:lnTo>
                <a:lnTo>
                  <a:pt x="254703" y="63532"/>
                </a:lnTo>
                <a:lnTo>
                  <a:pt x="224168" y="29919"/>
                </a:lnTo>
                <a:lnTo>
                  <a:pt x="185476" y="7900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5652793" y="7842073"/>
            <a:ext cx="46549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15</a:t>
            </a:r>
            <a:r>
              <a:rPr sz="1264" spc="175" dirty="0">
                <a:latin typeface="Arial"/>
                <a:cs typeface="Arial"/>
              </a:rPr>
              <a:t> </a:t>
            </a:r>
            <a:r>
              <a:rPr sz="1896" spc="15" baseline="-21367" dirty="0">
                <a:latin typeface="Arial"/>
                <a:cs typeface="Arial"/>
              </a:rPr>
              <a:t>68</a:t>
            </a:r>
            <a:endParaRPr sz="1896" baseline="-21367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415077" y="8682759"/>
          <a:ext cx="4687006" cy="350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1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18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0783">
                <a:tc>
                  <a:txBody>
                    <a:bodyPr/>
                    <a:lstStyle/>
                    <a:p>
                      <a:endParaRPr sz="1900" baseline="-21367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32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68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1504138" y="8454742"/>
            <a:ext cx="4543160" cy="786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2439"/>
            <a:r>
              <a:rPr sz="1264" i="1" dirty="0">
                <a:latin typeface="Bookman Old Style"/>
                <a:cs typeface="Bookman Old Style"/>
              </a:rPr>
              <a:t>i</a:t>
            </a:r>
            <a:endParaRPr sz="1264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>
              <a:tabLst>
                <a:tab pos="311143" algn="l"/>
                <a:tab pos="597592" algn="l"/>
                <a:tab pos="894536" algn="l"/>
                <a:tab pos="1180985" algn="l"/>
                <a:tab pos="1472990" algn="l"/>
                <a:tab pos="1764994" algn="l"/>
                <a:tab pos="2057618" algn="l"/>
                <a:tab pos="2349623" algn="l"/>
                <a:tab pos="2642245" algn="l"/>
                <a:tab pos="2889184" algn="l"/>
              </a:tabLst>
            </a:pPr>
            <a:r>
              <a:rPr sz="1264" spc="5" dirty="0">
                <a:latin typeface="Arial"/>
                <a:cs typeface="Arial"/>
              </a:rPr>
              <a:t>0	1	2	3	4	5	6	7	8	9	10  11 </a:t>
            </a:r>
            <a:r>
              <a:rPr sz="1264" spc="360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12  13  14  </a:t>
            </a:r>
            <a:r>
              <a:rPr sz="1264" spc="34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36457" y="6712303"/>
            <a:ext cx="24817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04" dirty="0">
                <a:latin typeface="Wingdings"/>
                <a:cs typeface="Wingdings"/>
              </a:rPr>
              <a:t>€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1264" i="1" dirty="0">
                <a:latin typeface="Bookman Old Style"/>
                <a:cs typeface="Bookman Old Style"/>
              </a:rPr>
              <a:t>i</a:t>
            </a:r>
            <a:endParaRPr sz="1264">
              <a:latin typeface="Bookman Old Style"/>
              <a:cs typeface="Bookman Old Style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18204" y="2598950"/>
            <a:ext cx="232128" cy="429066"/>
          </a:xfrm>
          <a:custGeom>
            <a:avLst/>
            <a:gdLst/>
            <a:ahLst/>
            <a:cxnLst/>
            <a:rect l="l" t="t" r="r" b="b"/>
            <a:pathLst>
              <a:path w="238760" h="441325">
                <a:moveTo>
                  <a:pt x="0" y="0"/>
                </a:moveTo>
                <a:lnTo>
                  <a:pt x="238506" y="441198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5136939" y="2069252"/>
            <a:ext cx="518583" cy="337079"/>
          </a:xfrm>
          <a:custGeom>
            <a:avLst/>
            <a:gdLst/>
            <a:ahLst/>
            <a:cxnLst/>
            <a:rect l="l" t="t" r="r" b="b"/>
            <a:pathLst>
              <a:path w="533400" h="346710">
                <a:moveTo>
                  <a:pt x="0" y="0"/>
                </a:moveTo>
                <a:lnTo>
                  <a:pt x="533400" y="34671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4645025" y="2074438"/>
            <a:ext cx="361774" cy="332140"/>
          </a:xfrm>
          <a:custGeom>
            <a:avLst/>
            <a:gdLst/>
            <a:ahLst/>
            <a:cxnLst/>
            <a:rect l="l" t="t" r="r" b="b"/>
            <a:pathLst>
              <a:path w="372110" h="341630">
                <a:moveTo>
                  <a:pt x="371856" y="0"/>
                </a:moveTo>
                <a:lnTo>
                  <a:pt x="0" y="341375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345479" y="2074438"/>
            <a:ext cx="380912" cy="283986"/>
          </a:xfrm>
          <a:custGeom>
            <a:avLst/>
            <a:gdLst/>
            <a:ahLst/>
            <a:cxnLst/>
            <a:rect l="l" t="t" r="r" b="b"/>
            <a:pathLst>
              <a:path w="391794" h="292100">
                <a:moveTo>
                  <a:pt x="391668" y="0"/>
                </a:moveTo>
                <a:lnTo>
                  <a:pt x="0" y="2918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920365" y="2074438"/>
            <a:ext cx="387703" cy="283986"/>
          </a:xfrm>
          <a:custGeom>
            <a:avLst/>
            <a:gdLst/>
            <a:ahLst/>
            <a:cxnLst/>
            <a:rect l="l" t="t" r="r" b="b"/>
            <a:pathLst>
              <a:path w="398779" h="292100">
                <a:moveTo>
                  <a:pt x="0" y="0"/>
                </a:moveTo>
                <a:lnTo>
                  <a:pt x="398525" y="29184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4012353" y="1561042"/>
            <a:ext cx="980987" cy="316089"/>
          </a:xfrm>
          <a:custGeom>
            <a:avLst/>
            <a:gdLst/>
            <a:ahLst/>
            <a:cxnLst/>
            <a:rect l="l" t="t" r="r" b="b"/>
            <a:pathLst>
              <a:path w="1009014" h="325119">
                <a:moveTo>
                  <a:pt x="0" y="0"/>
                </a:moveTo>
                <a:lnTo>
                  <a:pt x="1008888" y="3246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3107795" y="2587836"/>
            <a:ext cx="193851" cy="385233"/>
          </a:xfrm>
          <a:custGeom>
            <a:avLst/>
            <a:gdLst/>
            <a:ahLst/>
            <a:cxnLst/>
            <a:rect l="l" t="t" r="r" b="b"/>
            <a:pathLst>
              <a:path w="199389" h="396239">
                <a:moveTo>
                  <a:pt x="198882" y="0"/>
                </a:moveTo>
                <a:lnTo>
                  <a:pt x="0" y="3962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2043958" y="2587836"/>
            <a:ext cx="193851" cy="385233"/>
          </a:xfrm>
          <a:custGeom>
            <a:avLst/>
            <a:gdLst/>
            <a:ahLst/>
            <a:cxnLst/>
            <a:rect l="l" t="t" r="r" b="b"/>
            <a:pathLst>
              <a:path w="199389" h="396239">
                <a:moveTo>
                  <a:pt x="198881" y="0"/>
                </a:moveTo>
                <a:lnTo>
                  <a:pt x="0" y="39624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353627" y="2587836"/>
            <a:ext cx="231510" cy="428449"/>
          </a:xfrm>
          <a:custGeom>
            <a:avLst/>
            <a:gdLst/>
            <a:ahLst/>
            <a:cxnLst/>
            <a:rect l="l" t="t" r="r" b="b"/>
            <a:pathLst>
              <a:path w="238125" h="440689">
                <a:moveTo>
                  <a:pt x="0" y="0"/>
                </a:moveTo>
                <a:lnTo>
                  <a:pt x="237744" y="44043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3780471" y="1347681"/>
            <a:ext cx="271639" cy="300038"/>
          </a:xfrm>
          <a:custGeom>
            <a:avLst/>
            <a:gdLst/>
            <a:ahLst/>
            <a:cxnLst/>
            <a:rect l="l" t="t" r="r" b="b"/>
            <a:pathLst>
              <a:path w="279400" h="308609">
                <a:moveTo>
                  <a:pt x="139446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5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6" y="308609"/>
                </a:lnTo>
                <a:lnTo>
                  <a:pt x="183501" y="300721"/>
                </a:lnTo>
                <a:lnTo>
                  <a:pt x="221778" y="278788"/>
                </a:lnTo>
                <a:lnTo>
                  <a:pt x="251972" y="245406"/>
                </a:lnTo>
                <a:lnTo>
                  <a:pt x="271777" y="203173"/>
                </a:lnTo>
                <a:lnTo>
                  <a:pt x="278891" y="154685"/>
                </a:lnTo>
                <a:lnTo>
                  <a:pt x="271777" y="105826"/>
                </a:lnTo>
                <a:lnTo>
                  <a:pt x="251972" y="63367"/>
                </a:lnTo>
                <a:lnTo>
                  <a:pt x="221778" y="29870"/>
                </a:lnTo>
                <a:lnTo>
                  <a:pt x="183501" y="7894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4454630" y="2310023"/>
            <a:ext cx="269787" cy="300038"/>
          </a:xfrm>
          <a:custGeom>
            <a:avLst/>
            <a:gdLst/>
            <a:ahLst/>
            <a:cxnLst/>
            <a:rect l="l" t="t" r="r" b="b"/>
            <a:pathLst>
              <a:path w="277495" h="308610">
                <a:moveTo>
                  <a:pt x="138684" y="0"/>
                </a:moveTo>
                <a:lnTo>
                  <a:pt x="94707" y="7894"/>
                </a:lnTo>
                <a:lnTo>
                  <a:pt x="56619" y="29870"/>
                </a:lnTo>
                <a:lnTo>
                  <a:pt x="26651" y="63367"/>
                </a:lnTo>
                <a:lnTo>
                  <a:pt x="7034" y="105826"/>
                </a:lnTo>
                <a:lnTo>
                  <a:pt x="0" y="154686"/>
                </a:lnTo>
                <a:lnTo>
                  <a:pt x="7034" y="203466"/>
                </a:lnTo>
                <a:lnTo>
                  <a:pt x="26651" y="245735"/>
                </a:lnTo>
                <a:lnTo>
                  <a:pt x="56619" y="279007"/>
                </a:lnTo>
                <a:lnTo>
                  <a:pt x="94707" y="300794"/>
                </a:lnTo>
                <a:lnTo>
                  <a:pt x="138684" y="308610"/>
                </a:lnTo>
                <a:lnTo>
                  <a:pt x="182367" y="300794"/>
                </a:lnTo>
                <a:lnTo>
                  <a:pt x="220419" y="279007"/>
                </a:lnTo>
                <a:lnTo>
                  <a:pt x="250496" y="245735"/>
                </a:lnTo>
                <a:lnTo>
                  <a:pt x="270260" y="203466"/>
                </a:lnTo>
                <a:lnTo>
                  <a:pt x="277368" y="154686"/>
                </a:lnTo>
                <a:lnTo>
                  <a:pt x="270260" y="105826"/>
                </a:lnTo>
                <a:lnTo>
                  <a:pt x="250496" y="63367"/>
                </a:lnTo>
                <a:lnTo>
                  <a:pt x="220419" y="29870"/>
                </a:lnTo>
                <a:lnTo>
                  <a:pt x="182367" y="7894"/>
                </a:lnTo>
                <a:lnTo>
                  <a:pt x="1386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3240405" y="2347806"/>
            <a:ext cx="269169" cy="299420"/>
          </a:xfrm>
          <a:custGeom>
            <a:avLst/>
            <a:gdLst/>
            <a:ahLst/>
            <a:cxnLst/>
            <a:rect l="l" t="t" r="r" b="b"/>
            <a:pathLst>
              <a:path w="276860" h="307975">
                <a:moveTo>
                  <a:pt x="138684" y="0"/>
                </a:moveTo>
                <a:lnTo>
                  <a:pt x="94707" y="7815"/>
                </a:lnTo>
                <a:lnTo>
                  <a:pt x="56619" y="29602"/>
                </a:lnTo>
                <a:lnTo>
                  <a:pt x="26651" y="62874"/>
                </a:lnTo>
                <a:lnTo>
                  <a:pt x="7034" y="105143"/>
                </a:lnTo>
                <a:lnTo>
                  <a:pt x="0" y="153924"/>
                </a:lnTo>
                <a:lnTo>
                  <a:pt x="7034" y="202704"/>
                </a:lnTo>
                <a:lnTo>
                  <a:pt x="26651" y="244973"/>
                </a:lnTo>
                <a:lnTo>
                  <a:pt x="56619" y="278245"/>
                </a:lnTo>
                <a:lnTo>
                  <a:pt x="94707" y="300032"/>
                </a:lnTo>
                <a:lnTo>
                  <a:pt x="138684" y="307848"/>
                </a:lnTo>
                <a:lnTo>
                  <a:pt x="182288" y="300032"/>
                </a:lnTo>
                <a:lnTo>
                  <a:pt x="220150" y="278245"/>
                </a:lnTo>
                <a:lnTo>
                  <a:pt x="250003" y="244973"/>
                </a:lnTo>
                <a:lnTo>
                  <a:pt x="269577" y="202704"/>
                </a:lnTo>
                <a:lnTo>
                  <a:pt x="276606" y="153924"/>
                </a:lnTo>
                <a:lnTo>
                  <a:pt x="269577" y="105143"/>
                </a:lnTo>
                <a:lnTo>
                  <a:pt x="250003" y="62874"/>
                </a:lnTo>
                <a:lnTo>
                  <a:pt x="220150" y="29602"/>
                </a:lnTo>
                <a:lnTo>
                  <a:pt x="182288" y="7815"/>
                </a:lnTo>
                <a:lnTo>
                  <a:pt x="1386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923328" y="1561042"/>
            <a:ext cx="857515" cy="316089"/>
          </a:xfrm>
          <a:custGeom>
            <a:avLst/>
            <a:gdLst/>
            <a:ahLst/>
            <a:cxnLst/>
            <a:rect l="l" t="t" r="r" b="b"/>
            <a:pathLst>
              <a:path w="882014" h="325119">
                <a:moveTo>
                  <a:pt x="881634" y="0"/>
                </a:moveTo>
                <a:lnTo>
                  <a:pt x="0" y="3246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3527848" y="2973069"/>
            <a:ext cx="270404" cy="300038"/>
          </a:xfrm>
          <a:custGeom>
            <a:avLst/>
            <a:gdLst/>
            <a:ahLst/>
            <a:cxnLst/>
            <a:rect l="l" t="t" r="r" b="b"/>
            <a:pathLst>
              <a:path w="278129" h="308610">
                <a:moveTo>
                  <a:pt x="138683" y="0"/>
                </a:moveTo>
                <a:lnTo>
                  <a:pt x="95000" y="7894"/>
                </a:lnTo>
                <a:lnTo>
                  <a:pt x="56948" y="29870"/>
                </a:lnTo>
                <a:lnTo>
                  <a:pt x="26871" y="63367"/>
                </a:lnTo>
                <a:lnTo>
                  <a:pt x="7107" y="105826"/>
                </a:lnTo>
                <a:lnTo>
                  <a:pt x="0" y="154686"/>
                </a:lnTo>
                <a:lnTo>
                  <a:pt x="7107" y="203173"/>
                </a:lnTo>
                <a:lnTo>
                  <a:pt x="26871" y="245406"/>
                </a:lnTo>
                <a:lnTo>
                  <a:pt x="56948" y="278788"/>
                </a:lnTo>
                <a:lnTo>
                  <a:pt x="95000" y="300721"/>
                </a:lnTo>
                <a:lnTo>
                  <a:pt x="138683" y="308609"/>
                </a:lnTo>
                <a:lnTo>
                  <a:pt x="182739" y="300721"/>
                </a:lnTo>
                <a:lnTo>
                  <a:pt x="221016" y="278788"/>
                </a:lnTo>
                <a:lnTo>
                  <a:pt x="251210" y="245406"/>
                </a:lnTo>
                <a:lnTo>
                  <a:pt x="271015" y="203173"/>
                </a:lnTo>
                <a:lnTo>
                  <a:pt x="278129" y="154686"/>
                </a:lnTo>
                <a:lnTo>
                  <a:pt x="271015" y="105826"/>
                </a:lnTo>
                <a:lnTo>
                  <a:pt x="251210" y="63367"/>
                </a:lnTo>
                <a:lnTo>
                  <a:pt x="221016" y="29870"/>
                </a:lnTo>
                <a:lnTo>
                  <a:pt x="182739" y="7894"/>
                </a:lnTo>
                <a:lnTo>
                  <a:pt x="1386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/>
          <p:nvPr/>
        </p:nvSpPr>
        <p:spPr>
          <a:xfrm>
            <a:off x="2469197" y="2973069"/>
            <a:ext cx="270404" cy="300038"/>
          </a:xfrm>
          <a:custGeom>
            <a:avLst/>
            <a:gdLst/>
            <a:ahLst/>
            <a:cxnLst/>
            <a:rect l="l" t="t" r="r" b="b"/>
            <a:pathLst>
              <a:path w="278130" h="308610">
                <a:moveTo>
                  <a:pt x="139446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6" y="308609"/>
                </a:lnTo>
                <a:lnTo>
                  <a:pt x="183129" y="300721"/>
                </a:lnTo>
                <a:lnTo>
                  <a:pt x="221181" y="278788"/>
                </a:lnTo>
                <a:lnTo>
                  <a:pt x="251258" y="245406"/>
                </a:lnTo>
                <a:lnTo>
                  <a:pt x="271022" y="203173"/>
                </a:lnTo>
                <a:lnTo>
                  <a:pt x="278130" y="154686"/>
                </a:lnTo>
                <a:lnTo>
                  <a:pt x="271022" y="105826"/>
                </a:lnTo>
                <a:lnTo>
                  <a:pt x="251258" y="63367"/>
                </a:lnTo>
                <a:lnTo>
                  <a:pt x="221181" y="29870"/>
                </a:lnTo>
                <a:lnTo>
                  <a:pt x="183129" y="7894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0" name="object 70"/>
          <p:cNvSpPr/>
          <p:nvPr/>
        </p:nvSpPr>
        <p:spPr>
          <a:xfrm>
            <a:off x="2159529" y="2331509"/>
            <a:ext cx="269787" cy="299420"/>
          </a:xfrm>
          <a:custGeom>
            <a:avLst/>
            <a:gdLst/>
            <a:ahLst/>
            <a:cxnLst/>
            <a:rect l="l" t="t" r="r" b="b"/>
            <a:pathLst>
              <a:path w="277494" h="307975">
                <a:moveTo>
                  <a:pt x="138683" y="0"/>
                </a:moveTo>
                <a:lnTo>
                  <a:pt x="95000" y="7888"/>
                </a:lnTo>
                <a:lnTo>
                  <a:pt x="56948" y="29821"/>
                </a:lnTo>
                <a:lnTo>
                  <a:pt x="26871" y="63203"/>
                </a:lnTo>
                <a:lnTo>
                  <a:pt x="7107" y="105436"/>
                </a:lnTo>
                <a:lnTo>
                  <a:pt x="0" y="153924"/>
                </a:lnTo>
                <a:lnTo>
                  <a:pt x="7107" y="202704"/>
                </a:lnTo>
                <a:lnTo>
                  <a:pt x="26871" y="244973"/>
                </a:lnTo>
                <a:lnTo>
                  <a:pt x="56948" y="278245"/>
                </a:lnTo>
                <a:lnTo>
                  <a:pt x="95000" y="300032"/>
                </a:lnTo>
                <a:lnTo>
                  <a:pt x="138683" y="307848"/>
                </a:lnTo>
                <a:lnTo>
                  <a:pt x="182660" y="300032"/>
                </a:lnTo>
                <a:lnTo>
                  <a:pt x="220748" y="278245"/>
                </a:lnTo>
                <a:lnTo>
                  <a:pt x="250716" y="244973"/>
                </a:lnTo>
                <a:lnTo>
                  <a:pt x="270333" y="202704"/>
                </a:lnTo>
                <a:lnTo>
                  <a:pt x="277368" y="153924"/>
                </a:lnTo>
                <a:lnTo>
                  <a:pt x="270333" y="105436"/>
                </a:lnTo>
                <a:lnTo>
                  <a:pt x="250716" y="63203"/>
                </a:lnTo>
                <a:lnTo>
                  <a:pt x="220748" y="29821"/>
                </a:lnTo>
                <a:lnTo>
                  <a:pt x="182660" y="7888"/>
                </a:lnTo>
                <a:lnTo>
                  <a:pt x="13868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1849861" y="2973069"/>
            <a:ext cx="271639" cy="300038"/>
          </a:xfrm>
          <a:custGeom>
            <a:avLst/>
            <a:gdLst/>
            <a:ahLst/>
            <a:cxnLst/>
            <a:rect l="l" t="t" r="r" b="b"/>
            <a:pathLst>
              <a:path w="279400" h="308610">
                <a:moveTo>
                  <a:pt x="139446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6" y="308609"/>
                </a:lnTo>
                <a:lnTo>
                  <a:pt x="183501" y="300721"/>
                </a:lnTo>
                <a:lnTo>
                  <a:pt x="221778" y="278788"/>
                </a:lnTo>
                <a:lnTo>
                  <a:pt x="251972" y="245406"/>
                </a:lnTo>
                <a:lnTo>
                  <a:pt x="271777" y="203173"/>
                </a:lnTo>
                <a:lnTo>
                  <a:pt x="278892" y="154686"/>
                </a:lnTo>
                <a:lnTo>
                  <a:pt x="271777" y="105826"/>
                </a:lnTo>
                <a:lnTo>
                  <a:pt x="251972" y="63367"/>
                </a:lnTo>
                <a:lnTo>
                  <a:pt x="221778" y="29870"/>
                </a:lnTo>
                <a:lnTo>
                  <a:pt x="183501" y="7894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/>
          <p:nvPr/>
        </p:nvSpPr>
        <p:spPr>
          <a:xfrm>
            <a:off x="2914437" y="2973069"/>
            <a:ext cx="270404" cy="300038"/>
          </a:xfrm>
          <a:custGeom>
            <a:avLst/>
            <a:gdLst/>
            <a:ahLst/>
            <a:cxnLst/>
            <a:rect l="l" t="t" r="r" b="b"/>
            <a:pathLst>
              <a:path w="278129" h="308610">
                <a:moveTo>
                  <a:pt x="139446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6" y="308609"/>
                </a:lnTo>
                <a:lnTo>
                  <a:pt x="183129" y="300721"/>
                </a:lnTo>
                <a:lnTo>
                  <a:pt x="221181" y="278788"/>
                </a:lnTo>
                <a:lnTo>
                  <a:pt x="251258" y="245406"/>
                </a:lnTo>
                <a:lnTo>
                  <a:pt x="271022" y="203173"/>
                </a:lnTo>
                <a:lnTo>
                  <a:pt x="278130" y="154686"/>
                </a:lnTo>
                <a:lnTo>
                  <a:pt x="271022" y="105826"/>
                </a:lnTo>
                <a:lnTo>
                  <a:pt x="251258" y="63367"/>
                </a:lnTo>
                <a:lnTo>
                  <a:pt x="221181" y="29870"/>
                </a:lnTo>
                <a:lnTo>
                  <a:pt x="183129" y="7894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3" name="object 73"/>
          <p:cNvSpPr/>
          <p:nvPr/>
        </p:nvSpPr>
        <p:spPr>
          <a:xfrm>
            <a:off x="5549581" y="2331509"/>
            <a:ext cx="271639" cy="299420"/>
          </a:xfrm>
          <a:custGeom>
            <a:avLst/>
            <a:gdLst/>
            <a:ahLst/>
            <a:cxnLst/>
            <a:rect l="l" t="t" r="r" b="b"/>
            <a:pathLst>
              <a:path w="279400" h="307975">
                <a:moveTo>
                  <a:pt x="139446" y="0"/>
                </a:moveTo>
                <a:lnTo>
                  <a:pt x="95390" y="7888"/>
                </a:lnTo>
                <a:lnTo>
                  <a:pt x="57113" y="29821"/>
                </a:lnTo>
                <a:lnTo>
                  <a:pt x="26919" y="63203"/>
                </a:lnTo>
                <a:lnTo>
                  <a:pt x="7114" y="105436"/>
                </a:lnTo>
                <a:lnTo>
                  <a:pt x="0" y="153924"/>
                </a:lnTo>
                <a:lnTo>
                  <a:pt x="7114" y="202704"/>
                </a:lnTo>
                <a:lnTo>
                  <a:pt x="26919" y="244973"/>
                </a:lnTo>
                <a:lnTo>
                  <a:pt x="57113" y="278245"/>
                </a:lnTo>
                <a:lnTo>
                  <a:pt x="95390" y="300032"/>
                </a:lnTo>
                <a:lnTo>
                  <a:pt x="139446" y="307848"/>
                </a:lnTo>
                <a:lnTo>
                  <a:pt x="183501" y="300032"/>
                </a:lnTo>
                <a:lnTo>
                  <a:pt x="221778" y="278245"/>
                </a:lnTo>
                <a:lnTo>
                  <a:pt x="251972" y="244973"/>
                </a:lnTo>
                <a:lnTo>
                  <a:pt x="271777" y="202704"/>
                </a:lnTo>
                <a:lnTo>
                  <a:pt x="278892" y="153924"/>
                </a:lnTo>
                <a:lnTo>
                  <a:pt x="271777" y="105436"/>
                </a:lnTo>
                <a:lnTo>
                  <a:pt x="251972" y="63203"/>
                </a:lnTo>
                <a:lnTo>
                  <a:pt x="221778" y="29821"/>
                </a:lnTo>
                <a:lnTo>
                  <a:pt x="183501" y="7888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4165706" y="2973069"/>
            <a:ext cx="271639" cy="300038"/>
          </a:xfrm>
          <a:custGeom>
            <a:avLst/>
            <a:gdLst/>
            <a:ahLst/>
            <a:cxnLst/>
            <a:rect l="l" t="t" r="r" b="b"/>
            <a:pathLst>
              <a:path w="279400" h="308610">
                <a:moveTo>
                  <a:pt x="139446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6" y="308609"/>
                </a:lnTo>
                <a:lnTo>
                  <a:pt x="183501" y="300721"/>
                </a:lnTo>
                <a:lnTo>
                  <a:pt x="221778" y="278788"/>
                </a:lnTo>
                <a:lnTo>
                  <a:pt x="251972" y="245406"/>
                </a:lnTo>
                <a:lnTo>
                  <a:pt x="271777" y="203173"/>
                </a:lnTo>
                <a:lnTo>
                  <a:pt x="278891" y="154686"/>
                </a:lnTo>
                <a:lnTo>
                  <a:pt x="271777" y="105826"/>
                </a:lnTo>
                <a:lnTo>
                  <a:pt x="251972" y="63367"/>
                </a:lnTo>
                <a:lnTo>
                  <a:pt x="221778" y="29870"/>
                </a:lnTo>
                <a:lnTo>
                  <a:pt x="183501" y="7894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3656999" y="1400528"/>
            <a:ext cx="363008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7777" dirty="0">
                <a:latin typeface="Arial"/>
                <a:cs typeface="Arial"/>
              </a:rPr>
              <a:t>1</a:t>
            </a:r>
            <a:r>
              <a:rPr sz="1896" spc="109" baseline="27777" dirty="0">
                <a:latin typeface="Arial"/>
                <a:cs typeface="Arial"/>
              </a:rPr>
              <a:t> </a:t>
            </a:r>
            <a:r>
              <a:rPr sz="1264" spc="10" dirty="0">
                <a:latin typeface="Arial"/>
                <a:cs typeface="Arial"/>
              </a:rPr>
              <a:t>65</a:t>
            </a:r>
            <a:endParaRPr sz="1264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432778" y="2385095"/>
            <a:ext cx="355600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3504" dirty="0">
                <a:latin typeface="Arial"/>
                <a:cs typeface="Arial"/>
              </a:rPr>
              <a:t>7</a:t>
            </a:r>
            <a:r>
              <a:rPr sz="1896" spc="29" baseline="23504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12</a:t>
            </a:r>
            <a:endParaRPr sz="1264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67471" y="2362870"/>
            <a:ext cx="32596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14957" dirty="0">
                <a:latin typeface="Arial"/>
                <a:cs typeface="Arial"/>
              </a:rPr>
              <a:t>6</a:t>
            </a:r>
            <a:r>
              <a:rPr sz="1896" spc="-328" baseline="14957" dirty="0">
                <a:latin typeface="Arial"/>
                <a:cs typeface="Arial"/>
              </a:rPr>
              <a:t> </a:t>
            </a:r>
            <a:r>
              <a:rPr sz="1264" spc="10" dirty="0">
                <a:latin typeface="Arial"/>
                <a:cs typeface="Arial"/>
              </a:rPr>
              <a:t>19</a:t>
            </a:r>
            <a:endParaRPr sz="1264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27329" y="2399912"/>
            <a:ext cx="35189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7777" dirty="0">
                <a:latin typeface="Arial"/>
                <a:cs typeface="Arial"/>
              </a:rPr>
              <a:t>5</a:t>
            </a:r>
            <a:r>
              <a:rPr sz="1896" spc="-21" baseline="27777" dirty="0">
                <a:latin typeface="Arial"/>
                <a:cs typeface="Arial"/>
              </a:rPr>
              <a:t> </a:t>
            </a:r>
            <a:r>
              <a:rPr sz="1264" spc="10" dirty="0">
                <a:latin typeface="Arial"/>
                <a:cs typeface="Arial"/>
              </a:rPr>
              <a:t>21</a:t>
            </a:r>
            <a:endParaRPr sz="1264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25710" y="2385095"/>
            <a:ext cx="37288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3504" dirty="0">
                <a:latin typeface="Arial"/>
                <a:cs typeface="Arial"/>
              </a:rPr>
              <a:t>4</a:t>
            </a:r>
            <a:r>
              <a:rPr sz="1896" spc="240" baseline="23504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26</a:t>
            </a:r>
            <a:endParaRPr sz="1264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737538" y="3025915"/>
            <a:ext cx="141499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31546" algn="l"/>
              </a:tabLst>
            </a:pPr>
            <a:r>
              <a:rPr sz="1896" spc="7" baseline="27777" dirty="0">
                <a:latin typeface="Arial"/>
                <a:cs typeface="Arial"/>
              </a:rPr>
              <a:t>8</a:t>
            </a:r>
            <a:r>
              <a:rPr sz="1896" spc="109" baseline="2777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13	</a:t>
            </a:r>
            <a:r>
              <a:rPr sz="1896" spc="7" baseline="25641" dirty="0">
                <a:latin typeface="Arial"/>
                <a:cs typeface="Arial"/>
              </a:rPr>
              <a:t>9 </a:t>
            </a:r>
            <a:r>
              <a:rPr sz="1264" spc="5" dirty="0">
                <a:latin typeface="Arial"/>
                <a:cs typeface="Arial"/>
              </a:rPr>
              <a:t>24 </a:t>
            </a:r>
            <a:r>
              <a:rPr sz="1896" spc="7" baseline="25641" dirty="0">
                <a:latin typeface="Arial"/>
                <a:cs typeface="Arial"/>
              </a:rPr>
              <a:t>10</a:t>
            </a:r>
            <a:r>
              <a:rPr sz="1896" spc="-80" baseline="25641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73667" y="1818111"/>
            <a:ext cx="269169" cy="299420"/>
          </a:xfrm>
          <a:custGeom>
            <a:avLst/>
            <a:gdLst/>
            <a:ahLst/>
            <a:cxnLst/>
            <a:rect l="l" t="t" r="r" b="b"/>
            <a:pathLst>
              <a:path w="276860" h="307975">
                <a:moveTo>
                  <a:pt x="137922" y="0"/>
                </a:moveTo>
                <a:lnTo>
                  <a:pt x="94317" y="7815"/>
                </a:lnTo>
                <a:lnTo>
                  <a:pt x="56455" y="29602"/>
                </a:lnTo>
                <a:lnTo>
                  <a:pt x="26602" y="62874"/>
                </a:lnTo>
                <a:lnTo>
                  <a:pt x="7028" y="105143"/>
                </a:lnTo>
                <a:lnTo>
                  <a:pt x="0" y="153924"/>
                </a:lnTo>
                <a:lnTo>
                  <a:pt x="7028" y="202704"/>
                </a:lnTo>
                <a:lnTo>
                  <a:pt x="26602" y="244973"/>
                </a:lnTo>
                <a:lnTo>
                  <a:pt x="56455" y="278245"/>
                </a:lnTo>
                <a:lnTo>
                  <a:pt x="94317" y="300032"/>
                </a:lnTo>
                <a:lnTo>
                  <a:pt x="137922" y="307848"/>
                </a:lnTo>
                <a:lnTo>
                  <a:pt x="181898" y="300032"/>
                </a:lnTo>
                <a:lnTo>
                  <a:pt x="219986" y="278245"/>
                </a:lnTo>
                <a:lnTo>
                  <a:pt x="249954" y="244973"/>
                </a:lnTo>
                <a:lnTo>
                  <a:pt x="269571" y="202704"/>
                </a:lnTo>
                <a:lnTo>
                  <a:pt x="276606" y="153924"/>
                </a:lnTo>
                <a:lnTo>
                  <a:pt x="269571" y="105143"/>
                </a:lnTo>
                <a:lnTo>
                  <a:pt x="249954" y="62874"/>
                </a:lnTo>
                <a:lnTo>
                  <a:pt x="219986" y="29602"/>
                </a:lnTo>
                <a:lnTo>
                  <a:pt x="181898" y="7815"/>
                </a:lnTo>
                <a:lnTo>
                  <a:pt x="137922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 txBox="1"/>
          <p:nvPr/>
        </p:nvSpPr>
        <p:spPr>
          <a:xfrm>
            <a:off x="2555393" y="1870216"/>
            <a:ext cx="35621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8547" dirty="0">
                <a:latin typeface="Arial"/>
                <a:cs typeface="Arial"/>
              </a:rPr>
              <a:t>2</a:t>
            </a:r>
            <a:r>
              <a:rPr sz="1896" spc="36" baseline="854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31</a:t>
            </a:r>
            <a:endParaRPr sz="1264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304363" y="2965908"/>
            <a:ext cx="46116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11</a:t>
            </a:r>
            <a:r>
              <a:rPr sz="1264" spc="151" dirty="0">
                <a:latin typeface="Arial"/>
                <a:cs typeface="Arial"/>
              </a:rPr>
              <a:t> </a:t>
            </a:r>
            <a:r>
              <a:rPr sz="1896" spc="7" baseline="-21367" dirty="0">
                <a:latin typeface="Arial"/>
                <a:cs typeface="Arial"/>
              </a:rPr>
              <a:t>14</a:t>
            </a:r>
            <a:endParaRPr sz="1896" baseline="-21367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318317" y="2598949"/>
            <a:ext cx="193851" cy="385233"/>
          </a:xfrm>
          <a:custGeom>
            <a:avLst/>
            <a:gdLst/>
            <a:ahLst/>
            <a:cxnLst/>
            <a:rect l="l" t="t" r="r" b="b"/>
            <a:pathLst>
              <a:path w="199389" h="396239">
                <a:moveTo>
                  <a:pt x="198881" y="0"/>
                </a:moveTo>
                <a:lnTo>
                  <a:pt x="0" y="3962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5" name="object 85"/>
          <p:cNvSpPr/>
          <p:nvPr/>
        </p:nvSpPr>
        <p:spPr>
          <a:xfrm>
            <a:off x="4935432" y="1828481"/>
            <a:ext cx="271639" cy="300038"/>
          </a:xfrm>
          <a:custGeom>
            <a:avLst/>
            <a:gdLst/>
            <a:ahLst/>
            <a:cxnLst/>
            <a:rect l="l" t="t" r="r" b="b"/>
            <a:pathLst>
              <a:path w="279400" h="308610">
                <a:moveTo>
                  <a:pt x="139445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466"/>
                </a:lnTo>
                <a:lnTo>
                  <a:pt x="26919" y="245735"/>
                </a:lnTo>
                <a:lnTo>
                  <a:pt x="57113" y="279007"/>
                </a:lnTo>
                <a:lnTo>
                  <a:pt x="95390" y="300794"/>
                </a:lnTo>
                <a:lnTo>
                  <a:pt x="139445" y="308610"/>
                </a:lnTo>
                <a:lnTo>
                  <a:pt x="183501" y="300794"/>
                </a:lnTo>
                <a:lnTo>
                  <a:pt x="221778" y="279007"/>
                </a:lnTo>
                <a:lnTo>
                  <a:pt x="251972" y="245735"/>
                </a:lnTo>
                <a:lnTo>
                  <a:pt x="271777" y="203466"/>
                </a:lnTo>
                <a:lnTo>
                  <a:pt x="278891" y="154686"/>
                </a:lnTo>
                <a:lnTo>
                  <a:pt x="271777" y="105826"/>
                </a:lnTo>
                <a:lnTo>
                  <a:pt x="251972" y="63367"/>
                </a:lnTo>
                <a:lnTo>
                  <a:pt x="221778" y="29870"/>
                </a:lnTo>
                <a:lnTo>
                  <a:pt x="183501" y="7894"/>
                </a:lnTo>
                <a:lnTo>
                  <a:pt x="139445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6" name="object 86"/>
          <p:cNvSpPr txBox="1"/>
          <p:nvPr/>
        </p:nvSpPr>
        <p:spPr>
          <a:xfrm>
            <a:off x="4849006" y="1881329"/>
            <a:ext cx="326584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12820" dirty="0">
                <a:latin typeface="Arial"/>
                <a:cs typeface="Arial"/>
              </a:rPr>
              <a:t>3</a:t>
            </a:r>
            <a:r>
              <a:rPr sz="1896" spc="-321" baseline="12820" dirty="0">
                <a:latin typeface="Arial"/>
                <a:cs typeface="Arial"/>
              </a:rPr>
              <a:t> </a:t>
            </a:r>
            <a:r>
              <a:rPr sz="1264" spc="10" dirty="0">
                <a:latin typeface="Arial"/>
                <a:cs typeface="Arial"/>
              </a:rPr>
              <a:t>32</a:t>
            </a:r>
            <a:endParaRPr sz="1264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30368" y="2954796"/>
            <a:ext cx="47413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12</a:t>
            </a:r>
            <a:r>
              <a:rPr sz="1264" spc="247" dirty="0">
                <a:latin typeface="Arial"/>
                <a:cs typeface="Arial"/>
              </a:rPr>
              <a:t> </a:t>
            </a:r>
            <a:r>
              <a:rPr sz="1896" spc="7" baseline="-25641" dirty="0">
                <a:latin typeface="Arial"/>
                <a:cs typeface="Arial"/>
              </a:rPr>
              <a:t>16</a:t>
            </a:r>
            <a:endParaRPr sz="1896" baseline="-25641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670212" y="2598950"/>
            <a:ext cx="232128" cy="429066"/>
          </a:xfrm>
          <a:custGeom>
            <a:avLst/>
            <a:gdLst/>
            <a:ahLst/>
            <a:cxnLst/>
            <a:rect l="l" t="t" r="r" b="b"/>
            <a:pathLst>
              <a:path w="238760" h="441325">
                <a:moveTo>
                  <a:pt x="0" y="0"/>
                </a:moveTo>
                <a:lnTo>
                  <a:pt x="238505" y="441198"/>
                </a:lnTo>
              </a:path>
            </a:pathLst>
          </a:custGeom>
          <a:ln w="17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9" name="object 89"/>
          <p:cNvSpPr/>
          <p:nvPr/>
        </p:nvSpPr>
        <p:spPr>
          <a:xfrm>
            <a:off x="4779115" y="2973069"/>
            <a:ext cx="271639" cy="300038"/>
          </a:xfrm>
          <a:custGeom>
            <a:avLst/>
            <a:gdLst/>
            <a:ahLst/>
            <a:cxnLst/>
            <a:rect l="l" t="t" r="r" b="b"/>
            <a:pathLst>
              <a:path w="279400" h="308610">
                <a:moveTo>
                  <a:pt x="139446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6" y="308609"/>
                </a:lnTo>
                <a:lnTo>
                  <a:pt x="183501" y="300721"/>
                </a:lnTo>
                <a:lnTo>
                  <a:pt x="221778" y="278788"/>
                </a:lnTo>
                <a:lnTo>
                  <a:pt x="251972" y="245406"/>
                </a:lnTo>
                <a:lnTo>
                  <a:pt x="271777" y="203173"/>
                </a:lnTo>
                <a:lnTo>
                  <a:pt x="278891" y="154686"/>
                </a:lnTo>
                <a:lnTo>
                  <a:pt x="271777" y="105826"/>
                </a:lnTo>
                <a:lnTo>
                  <a:pt x="251972" y="63367"/>
                </a:lnTo>
                <a:lnTo>
                  <a:pt x="221778" y="29870"/>
                </a:lnTo>
                <a:lnTo>
                  <a:pt x="183501" y="7894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0" name="object 90"/>
          <p:cNvSpPr txBox="1"/>
          <p:nvPr/>
        </p:nvSpPr>
        <p:spPr>
          <a:xfrm>
            <a:off x="4857891" y="3025915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555630" y="2965908"/>
            <a:ext cx="20619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13</a:t>
            </a:r>
            <a:endParaRPr sz="1264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273251" y="2973069"/>
            <a:ext cx="270404" cy="300038"/>
          </a:xfrm>
          <a:custGeom>
            <a:avLst/>
            <a:gdLst/>
            <a:ahLst/>
            <a:cxnLst/>
            <a:rect l="l" t="t" r="r" b="b"/>
            <a:pathLst>
              <a:path w="278129" h="308610">
                <a:moveTo>
                  <a:pt x="138684" y="0"/>
                </a:moveTo>
                <a:lnTo>
                  <a:pt x="94707" y="7894"/>
                </a:lnTo>
                <a:lnTo>
                  <a:pt x="56619" y="29870"/>
                </a:lnTo>
                <a:lnTo>
                  <a:pt x="26651" y="63367"/>
                </a:lnTo>
                <a:lnTo>
                  <a:pt x="7034" y="105826"/>
                </a:lnTo>
                <a:lnTo>
                  <a:pt x="0" y="154686"/>
                </a:lnTo>
                <a:lnTo>
                  <a:pt x="7034" y="203173"/>
                </a:lnTo>
                <a:lnTo>
                  <a:pt x="26651" y="245406"/>
                </a:lnTo>
                <a:lnTo>
                  <a:pt x="56619" y="278788"/>
                </a:lnTo>
                <a:lnTo>
                  <a:pt x="94707" y="300721"/>
                </a:lnTo>
                <a:lnTo>
                  <a:pt x="138684" y="308609"/>
                </a:lnTo>
                <a:lnTo>
                  <a:pt x="182739" y="300721"/>
                </a:lnTo>
                <a:lnTo>
                  <a:pt x="221016" y="278788"/>
                </a:lnTo>
                <a:lnTo>
                  <a:pt x="251210" y="245406"/>
                </a:lnTo>
                <a:lnTo>
                  <a:pt x="271015" y="203173"/>
                </a:lnTo>
                <a:lnTo>
                  <a:pt x="278130" y="154686"/>
                </a:lnTo>
                <a:lnTo>
                  <a:pt x="271015" y="105826"/>
                </a:lnTo>
                <a:lnTo>
                  <a:pt x="251210" y="63367"/>
                </a:lnTo>
                <a:lnTo>
                  <a:pt x="221016" y="29870"/>
                </a:lnTo>
                <a:lnTo>
                  <a:pt x="182739" y="7894"/>
                </a:lnTo>
                <a:lnTo>
                  <a:pt x="13868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3" name="object 93"/>
          <p:cNvSpPr/>
          <p:nvPr/>
        </p:nvSpPr>
        <p:spPr>
          <a:xfrm>
            <a:off x="5425123" y="2598949"/>
            <a:ext cx="193851" cy="385233"/>
          </a:xfrm>
          <a:custGeom>
            <a:avLst/>
            <a:gdLst/>
            <a:ahLst/>
            <a:cxnLst/>
            <a:rect l="l" t="t" r="r" b="b"/>
            <a:pathLst>
              <a:path w="199389" h="396239">
                <a:moveTo>
                  <a:pt x="198882" y="0"/>
                </a:moveTo>
                <a:lnTo>
                  <a:pt x="0" y="39623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4" name="object 94"/>
          <p:cNvSpPr txBox="1"/>
          <p:nvPr/>
        </p:nvSpPr>
        <p:spPr>
          <a:xfrm>
            <a:off x="5079401" y="2954796"/>
            <a:ext cx="431535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14</a:t>
            </a:r>
            <a:r>
              <a:rPr sz="1264" spc="-87" dirty="0">
                <a:latin typeface="Arial"/>
                <a:cs typeface="Arial"/>
              </a:rPr>
              <a:t> </a:t>
            </a:r>
            <a:r>
              <a:rPr sz="1896" spc="7" baseline="-25641" dirty="0">
                <a:latin typeface="Arial"/>
                <a:cs typeface="Arial"/>
              </a:rPr>
              <a:t>70</a:t>
            </a:r>
            <a:endParaRPr sz="1896" baseline="-25641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777019" y="2598950"/>
            <a:ext cx="232745" cy="429066"/>
          </a:xfrm>
          <a:custGeom>
            <a:avLst/>
            <a:gdLst/>
            <a:ahLst/>
            <a:cxnLst/>
            <a:rect l="l" t="t" r="r" b="b"/>
            <a:pathLst>
              <a:path w="239395" h="441325">
                <a:moveTo>
                  <a:pt x="0" y="0"/>
                </a:moveTo>
                <a:lnTo>
                  <a:pt x="239268" y="441198"/>
                </a:lnTo>
              </a:path>
            </a:pathLst>
          </a:custGeom>
          <a:ln w="2688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6" name="object 96"/>
          <p:cNvSpPr/>
          <p:nvPr/>
        </p:nvSpPr>
        <p:spPr>
          <a:xfrm>
            <a:off x="5886662" y="2973069"/>
            <a:ext cx="271639" cy="300038"/>
          </a:xfrm>
          <a:custGeom>
            <a:avLst/>
            <a:gdLst/>
            <a:ahLst/>
            <a:cxnLst/>
            <a:rect l="l" t="t" r="r" b="b"/>
            <a:pathLst>
              <a:path w="279400" h="308610">
                <a:moveTo>
                  <a:pt x="139446" y="0"/>
                </a:moveTo>
                <a:lnTo>
                  <a:pt x="95390" y="7894"/>
                </a:lnTo>
                <a:lnTo>
                  <a:pt x="57113" y="29870"/>
                </a:lnTo>
                <a:lnTo>
                  <a:pt x="26919" y="63367"/>
                </a:lnTo>
                <a:lnTo>
                  <a:pt x="7114" y="105826"/>
                </a:lnTo>
                <a:lnTo>
                  <a:pt x="0" y="154686"/>
                </a:lnTo>
                <a:lnTo>
                  <a:pt x="7114" y="203173"/>
                </a:lnTo>
                <a:lnTo>
                  <a:pt x="26919" y="245406"/>
                </a:lnTo>
                <a:lnTo>
                  <a:pt x="57113" y="278788"/>
                </a:lnTo>
                <a:lnTo>
                  <a:pt x="95390" y="300721"/>
                </a:lnTo>
                <a:lnTo>
                  <a:pt x="139446" y="308609"/>
                </a:lnTo>
                <a:lnTo>
                  <a:pt x="183501" y="300721"/>
                </a:lnTo>
                <a:lnTo>
                  <a:pt x="221778" y="278788"/>
                </a:lnTo>
                <a:lnTo>
                  <a:pt x="251972" y="245406"/>
                </a:lnTo>
                <a:lnTo>
                  <a:pt x="271777" y="203173"/>
                </a:lnTo>
                <a:lnTo>
                  <a:pt x="278892" y="154686"/>
                </a:lnTo>
                <a:lnTo>
                  <a:pt x="271777" y="105826"/>
                </a:lnTo>
                <a:lnTo>
                  <a:pt x="251972" y="63367"/>
                </a:lnTo>
                <a:lnTo>
                  <a:pt x="221778" y="29870"/>
                </a:lnTo>
                <a:lnTo>
                  <a:pt x="183501" y="7894"/>
                </a:lnTo>
                <a:lnTo>
                  <a:pt x="139446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7" name="object 97"/>
          <p:cNvSpPr txBox="1"/>
          <p:nvPr/>
        </p:nvSpPr>
        <p:spPr>
          <a:xfrm>
            <a:off x="5663177" y="2965908"/>
            <a:ext cx="46178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15</a:t>
            </a:r>
            <a:r>
              <a:rPr sz="1264" spc="156" dirty="0">
                <a:latin typeface="Arial"/>
                <a:cs typeface="Arial"/>
              </a:rPr>
              <a:t> </a:t>
            </a:r>
            <a:r>
              <a:rPr sz="1896" spc="7" baseline="-21367" dirty="0">
                <a:latin typeface="Arial"/>
                <a:cs typeface="Arial"/>
              </a:rPr>
              <a:t>68</a:t>
            </a:r>
            <a:endParaRPr sz="1896" baseline="-21367">
              <a:latin typeface="Arial"/>
              <a:cs typeface="Arial"/>
            </a:endParaRPr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1474344" y="3798444"/>
          <a:ext cx="4634530" cy="34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1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96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1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9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1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7079">
                <a:tc>
                  <a:txBody>
                    <a:bodyPr/>
                    <a:lstStyle/>
                    <a:p>
                      <a:endParaRPr sz="1900" baseline="-21367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32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68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object 99"/>
          <p:cNvSpPr txBox="1"/>
          <p:nvPr/>
        </p:nvSpPr>
        <p:spPr>
          <a:xfrm>
            <a:off x="1352267" y="3573392"/>
            <a:ext cx="4853076" cy="29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6077" algn="ctr"/>
            <a:r>
              <a:rPr sz="1264" i="1" dirty="0">
                <a:latin typeface="Bookman Old Style"/>
                <a:cs typeface="Bookman Old Style"/>
              </a:rPr>
              <a:t>i</a:t>
            </a:r>
            <a:endParaRPr sz="1264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1264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12">
              <a:latin typeface="Times New Roman"/>
              <a:cs typeface="Times New Roman"/>
            </a:endParaRPr>
          </a:p>
          <a:p>
            <a:pPr marL="59882" algn="ctr">
              <a:tabLst>
                <a:tab pos="354975" algn="l"/>
                <a:tab pos="637102" algn="l"/>
                <a:tab pos="931577" algn="l"/>
                <a:tab pos="1214939" algn="l"/>
                <a:tab pos="1502623" algn="l"/>
                <a:tab pos="1791541" algn="l"/>
                <a:tab pos="2080459" algn="l"/>
                <a:tab pos="2369378" algn="l"/>
                <a:tab pos="2658296" algn="l"/>
                <a:tab pos="2902148" algn="l"/>
              </a:tabLst>
            </a:pPr>
            <a:r>
              <a:rPr sz="1264" spc="5" dirty="0">
                <a:latin typeface="Arial"/>
                <a:cs typeface="Arial"/>
              </a:rPr>
              <a:t>0	1	2	3	4	5	6	7	8	9	10  11  12  13  14  </a:t>
            </a:r>
            <a:r>
              <a:rPr sz="1264" spc="272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subtree with </a:t>
            </a:r>
            <a:r>
              <a:rPr sz="1069" spc="10" dirty="0">
                <a:latin typeface="Times New Roman"/>
                <a:cs typeface="Times New Roman"/>
              </a:rPr>
              <a:t>12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root </a:t>
            </a:r>
            <a:r>
              <a:rPr sz="1069" spc="5" dirty="0">
                <a:latin typeface="Times New Roman"/>
                <a:cs typeface="Times New Roman"/>
              </a:rPr>
              <a:t>node. Its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children are </a:t>
            </a:r>
            <a:r>
              <a:rPr sz="1069" spc="5" dirty="0">
                <a:latin typeface="Times New Roman"/>
                <a:cs typeface="Times New Roman"/>
              </a:rPr>
              <a:t>smaller  than root.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subtree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minimum heap.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loop,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decreased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1, </a:t>
            </a:r>
            <a:r>
              <a:rPr sz="1069" spc="10" dirty="0">
                <a:latin typeface="Times New Roman"/>
                <a:cs typeface="Times New Roman"/>
              </a:rPr>
              <a:t>coming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mark </a:t>
            </a:r>
            <a:r>
              <a:rPr sz="1069" spc="5" dirty="0">
                <a:latin typeface="Times New Roman"/>
                <a:cs typeface="Times New Roman"/>
              </a:rPr>
              <a:t>of 6. </a:t>
            </a:r>
            <a:r>
              <a:rPr sz="1069" spc="10" dirty="0">
                <a:latin typeface="Times New Roman"/>
                <a:cs typeface="Times New Roman"/>
              </a:rPr>
              <a:t>The 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6</a:t>
            </a:r>
            <a:r>
              <a:rPr sz="1094" baseline="37037" dirty="0">
                <a:latin typeface="Times New Roman"/>
                <a:cs typeface="Times New Roman"/>
              </a:rPr>
              <a:t>th </a:t>
            </a:r>
            <a:r>
              <a:rPr sz="1069" spc="10" dirty="0">
                <a:latin typeface="Times New Roman"/>
                <a:cs typeface="Times New Roman"/>
              </a:rPr>
              <a:t>position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19 </a:t>
            </a:r>
            <a:r>
              <a:rPr sz="1069" spc="10" dirty="0">
                <a:latin typeface="Times New Roman"/>
                <a:cs typeface="Times New Roman"/>
              </a:rPr>
              <a:t>that has  been passed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10" dirty="0">
                <a:latin typeface="Times New Roman"/>
                <a:cs typeface="Times New Roman"/>
              </a:rPr>
              <a:t>percolateDown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convert </a:t>
            </a:r>
            <a:r>
              <a:rPr sz="1069" spc="5" dirty="0">
                <a:latin typeface="Times New Roman"/>
                <a:cs typeface="Times New Roman"/>
              </a:rPr>
              <a:t>this small </a:t>
            </a:r>
            <a:r>
              <a:rPr sz="1069" spc="10" dirty="0">
                <a:latin typeface="Times New Roman"/>
                <a:cs typeface="Times New Roman"/>
              </a:rPr>
              <a:t>tree into a minimum  </a:t>
            </a:r>
            <a:r>
              <a:rPr sz="1069" spc="5" dirty="0">
                <a:latin typeface="Times New Roman"/>
                <a:cs typeface="Times New Roman"/>
              </a:rPr>
              <a:t>heap.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 19 </a:t>
            </a:r>
            <a:r>
              <a:rPr sz="1069" spc="5" dirty="0">
                <a:latin typeface="Times New Roman"/>
                <a:cs typeface="Times New Roman"/>
              </a:rPr>
              <a:t>is 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both of its </a:t>
            </a:r>
            <a:r>
              <a:rPr sz="1069" spc="10" dirty="0">
                <a:latin typeface="Times New Roman"/>
                <a:cs typeface="Times New Roman"/>
              </a:rPr>
              <a:t>children i.e.16 </a:t>
            </a:r>
            <a:r>
              <a:rPr sz="1069" spc="5" dirty="0">
                <a:latin typeface="Times New Roman"/>
                <a:cs typeface="Times New Roman"/>
              </a:rPr>
              <a:t>and 5.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move up. Which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move up? The node 5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move up </a:t>
            </a:r>
            <a:r>
              <a:rPr sz="1069" spc="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19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move down. </a:t>
            </a:r>
            <a:r>
              <a:rPr sz="1069" spc="5" dirty="0">
                <a:latin typeface="Times New Roman"/>
                <a:cs typeface="Times New Roman"/>
              </a:rPr>
              <a:t>In the next repetition,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becomes </a:t>
            </a:r>
            <a:r>
              <a:rPr sz="1069" spc="5" dirty="0">
                <a:latin typeface="Times New Roman"/>
                <a:cs typeface="Times New Roman"/>
              </a:rPr>
              <a:t>5, i.e. the element </a:t>
            </a:r>
            <a:r>
              <a:rPr sz="1069" spc="10" dirty="0">
                <a:latin typeface="Times New Roman"/>
                <a:cs typeface="Times New Roman"/>
              </a:rPr>
              <a:t>21.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the </a:t>
            </a:r>
            <a:r>
              <a:rPr sz="1069" i="1" spc="10" dirty="0">
                <a:latin typeface="Times New Roman"/>
                <a:cs typeface="Times New Roman"/>
              </a:rPr>
              <a:t>percolateDown() </a:t>
            </a:r>
            <a:r>
              <a:rPr sz="1069" spc="10" dirty="0">
                <a:latin typeface="Times New Roman"/>
                <a:cs typeface="Times New Roman"/>
              </a:rPr>
              <a:t>method again and </a:t>
            </a:r>
            <a:r>
              <a:rPr sz="1069" spc="5" dirty="0">
                <a:latin typeface="Times New Roman"/>
                <a:cs typeface="Times New Roman"/>
              </a:rPr>
              <a:t>convert it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10" dirty="0">
                <a:latin typeface="Times New Roman"/>
                <a:cs typeface="Times New Roman"/>
              </a:rPr>
              <a:t>heap. Now  </a:t>
            </a:r>
            <a:r>
              <a:rPr sz="1069" spc="5" dirty="0">
                <a:latin typeface="Times New Roman"/>
                <a:cs typeface="Times New Roman"/>
              </a:rPr>
              <a:t>the subtree with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26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converted into </a:t>
            </a:r>
            <a:r>
              <a:rPr sz="1069" spc="10" dirty="0">
                <a:latin typeface="Times New Roman"/>
                <a:cs typeface="Times New Roman"/>
              </a:rPr>
              <a:t>a minimum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50621" algn="ctr">
              <a:spcBef>
                <a:spcPts val="918"/>
              </a:spcBef>
            </a:pPr>
            <a:r>
              <a:rPr sz="1896" spc="7" baseline="27777" dirty="0">
                <a:latin typeface="Arial"/>
                <a:cs typeface="Arial"/>
              </a:rPr>
              <a:t>1</a:t>
            </a:r>
            <a:r>
              <a:rPr sz="1896" spc="146" baseline="2777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65</a:t>
            </a:r>
            <a:endParaRPr sz="1264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31359" y="2369538"/>
            <a:ext cx="24817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204" dirty="0">
                <a:latin typeface="Wingdings"/>
                <a:cs typeface="Wingdings"/>
              </a:rPr>
              <a:t>€</a:t>
            </a:r>
            <a:r>
              <a:rPr sz="972" spc="-83" dirty="0">
                <a:latin typeface="Times New Roman"/>
                <a:cs typeface="Times New Roman"/>
              </a:rPr>
              <a:t> </a:t>
            </a:r>
            <a:r>
              <a:rPr sz="1264" i="1" dirty="0">
                <a:latin typeface="Bookman Old Style"/>
                <a:cs typeface="Bookman Old Style"/>
              </a:rPr>
              <a:t>i</a:t>
            </a:r>
            <a:endParaRPr sz="1264">
              <a:latin typeface="Bookman Old Style"/>
              <a:cs typeface="Bookman Old Style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064668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34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4709" y="1791910"/>
            <a:ext cx="102482" cy="49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S</a:t>
            </a:r>
            <a:endParaRPr sz="1069">
              <a:latin typeface="Times New Roman"/>
              <a:cs typeface="Times New Roman"/>
            </a:endParaRPr>
          </a:p>
          <a:p>
            <a:pPr marL="12347" marR="20372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a  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2901" y="1686724"/>
            <a:ext cx="13335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4"/>
              </a:lnSpc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h  m  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1822" y="1791169"/>
            <a:ext cx="419806" cy="49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  <a:tabLst>
                <a:tab pos="306204" algn="l"/>
              </a:tabLst>
            </a:pPr>
            <a:r>
              <a:rPr sz="1069" spc="19" dirty="0">
                <a:latin typeface="Times New Roman"/>
                <a:cs typeface="Times New Roman"/>
              </a:rPr>
              <a:t>O	A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  <a:tabLst>
                <a:tab pos="306204" algn="l"/>
              </a:tabLst>
            </a:pPr>
            <a:r>
              <a:rPr sz="1069" spc="19" dirty="0">
                <a:latin typeface="Times New Roman"/>
                <a:cs typeface="Times New Roman"/>
              </a:rPr>
              <a:t>m	</a:t>
            </a:r>
            <a:r>
              <a:rPr sz="1069" spc="10" dirty="0">
                <a:latin typeface="Times New Roman"/>
                <a:cs typeface="Times New Roman"/>
              </a:rPr>
              <a:t>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  <a:tabLst>
                <a:tab pos="306204" algn="l"/>
              </a:tabLst>
            </a:pPr>
            <a:r>
              <a:rPr sz="1069" spc="10" dirty="0">
                <a:latin typeface="Times New Roman"/>
                <a:cs typeface="Times New Roman"/>
              </a:rPr>
              <a:t>a	</a:t>
            </a:r>
            <a:r>
              <a:rPr sz="1069" spc="5" dirty="0">
                <a:latin typeface="Times New Roman"/>
                <a:cs typeface="Times New Roman"/>
              </a:rPr>
              <a:t>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8217" y="1686712"/>
            <a:ext cx="125941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4"/>
              </a:lnSpc>
            </a:pPr>
            <a:r>
              <a:rPr sz="1069" spc="19" dirty="0">
                <a:latin typeface="Times New Roman"/>
                <a:cs typeface="Times New Roman"/>
              </a:rPr>
              <a:t>Q</a:t>
            </a:r>
            <a:endParaRPr sz="1069">
              <a:latin typeface="Times New Roman"/>
              <a:cs typeface="Times New Roman"/>
            </a:endParaRPr>
          </a:p>
          <a:p>
            <a:pPr marL="12347" marR="43214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a  s  i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3587" y="2036656"/>
            <a:ext cx="627856" cy="487715"/>
          </a:xfrm>
          <a:custGeom>
            <a:avLst/>
            <a:gdLst/>
            <a:ahLst/>
            <a:cxnLst/>
            <a:rect l="l" t="t" r="r" b="b"/>
            <a:pathLst>
              <a:path w="645794" h="501650">
                <a:moveTo>
                  <a:pt x="645414" y="501396"/>
                </a:moveTo>
                <a:lnTo>
                  <a:pt x="0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94310" y="2315209"/>
          <a:ext cx="3833813" cy="2579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8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81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2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8914">
                <a:tc grid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9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6205">
                        <a:lnSpc>
                          <a:spcPts val="980"/>
                        </a:lnSpc>
                        <a:tabLst>
                          <a:tab pos="419100" algn="l"/>
                        </a:tabLst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r	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Haaris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91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Ahmed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Omar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50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Asim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932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Qasim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53">
                <a:tc grid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966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T w="89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690954" y="1373376"/>
            <a:ext cx="125941" cy="97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4"/>
              </a:lnSpc>
            </a:pPr>
            <a:r>
              <a:rPr sz="1069" spc="19" dirty="0">
                <a:latin typeface="Times New Roman"/>
                <a:cs typeface="Times New Roman"/>
              </a:rPr>
              <a:t>H</a:t>
            </a:r>
            <a:endParaRPr sz="1069">
              <a:latin typeface="Times New Roman"/>
              <a:cs typeface="Times New Roman"/>
            </a:endParaRPr>
          </a:p>
          <a:p>
            <a:pPr marL="12347" marR="43214" algn="just">
              <a:lnSpc>
                <a:spcPct val="985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a  a  r  i  </a:t>
            </a:r>
            <a:r>
              <a:rPr sz="1069" spc="10" dirty="0">
                <a:latin typeface="Times New Roman"/>
                <a:cs typeface="Times New Roman"/>
              </a:rPr>
              <a:t>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255" y="5050655"/>
            <a:ext cx="4853076" cy="4498095"/>
          </a:xfrm>
          <a:prstGeom prst="rect">
            <a:avLst/>
          </a:prstGeom>
        </p:spPr>
        <p:txBody>
          <a:bodyPr vert="horz" wrap="square" lIns="0" tIns="4322" rIns="0" bIns="0" rtlCol="0">
            <a:spAutoFit/>
          </a:bodyPr>
          <a:lstStyle/>
          <a:p>
            <a:pPr marL="12347" marR="5556" algn="just">
              <a:lnSpc>
                <a:spcPts val="1264"/>
              </a:lnSpc>
              <a:spcBef>
                <a:spcPts val="34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visit each cell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matrix. If </a:t>
            </a:r>
            <a:r>
              <a:rPr sz="1069" spc="10" dirty="0">
                <a:latin typeface="Times New Roman"/>
                <a:cs typeface="Times New Roman"/>
              </a:rPr>
              <a:t>two persons </a:t>
            </a:r>
            <a:r>
              <a:rPr sz="1069" spc="5" dirty="0">
                <a:latin typeface="Times New Roman"/>
                <a:cs typeface="Times New Roman"/>
              </a:rPr>
              <a:t>are related, store T(true)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corresponding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column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row.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Haris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Saad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related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each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other,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take the row </a:t>
            </a:r>
            <a:r>
              <a:rPr sz="1069" spc="5" dirty="0">
                <a:latin typeface="Times New Roman"/>
                <a:cs typeface="Times New Roman"/>
              </a:rPr>
              <a:t>of Haris </a:t>
            </a:r>
            <a:r>
              <a:rPr sz="1069" spc="10" dirty="0">
                <a:latin typeface="Times New Roman"/>
                <a:cs typeface="Times New Roman"/>
              </a:rPr>
              <a:t>and column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Saad and store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in that cell. </a:t>
            </a:r>
            <a:r>
              <a:rPr sz="1069" spc="10" dirty="0">
                <a:latin typeface="Times New Roman"/>
                <a:cs typeface="Times New Roman"/>
              </a:rPr>
              <a:t>Also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the row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Saad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column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Ahmed </a:t>
            </a:r>
            <a:r>
              <a:rPr sz="1069" spc="5" dirty="0">
                <a:latin typeface="Times New Roman"/>
                <a:cs typeface="Times New Roman"/>
              </a:rPr>
              <a:t>and mark it with </a:t>
            </a:r>
            <a:r>
              <a:rPr sz="1069" spc="10" dirty="0">
                <a:latin typeface="Times New Roman"/>
                <a:cs typeface="Times New Roman"/>
              </a:rPr>
              <a:t>T. By now, we do not know </a:t>
            </a:r>
            <a:r>
              <a:rPr sz="1069" spc="5" dirty="0">
                <a:latin typeface="Times New Roman"/>
                <a:cs typeface="Times New Roman"/>
              </a:rPr>
              <a:t>that Haris 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Ahmed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related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entry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regard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false.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cannot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write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T(True) here as this </a:t>
            </a:r>
            <a:r>
              <a:rPr sz="1069" spc="5" dirty="0">
                <a:latin typeface="Times New Roman"/>
                <a:cs typeface="Times New Roman"/>
              </a:rPr>
              <a:t>relationship </a:t>
            </a:r>
            <a:r>
              <a:rPr sz="1069" spc="10" dirty="0">
                <a:latin typeface="Times New Roman"/>
                <a:cs typeface="Times New Roman"/>
              </a:rPr>
              <a:t>has not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stated explicitly.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deduce that but  </a:t>
            </a:r>
            <a:r>
              <a:rPr sz="1069" spc="5" dirty="0">
                <a:latin typeface="Times New Roman"/>
                <a:cs typeface="Times New Roman"/>
              </a:rPr>
              <a:t>cannot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write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matrix.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Take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pairs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fill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matrix.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Haris </a:t>
            </a:r>
            <a:r>
              <a:rPr sz="1069" spc="5" dirty="0">
                <a:latin typeface="Times New Roman"/>
                <a:cs typeface="Times New Roman"/>
              </a:rPr>
              <a:t>is related to </a:t>
            </a:r>
            <a:r>
              <a:rPr sz="1069" spc="10" dirty="0">
                <a:latin typeface="Times New Roman"/>
                <a:cs typeface="Times New Roman"/>
              </a:rPr>
              <a:t>Haris so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write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in the Haris </a:t>
            </a:r>
            <a:r>
              <a:rPr sz="1069" spc="10" dirty="0">
                <a:latin typeface="Times New Roman"/>
                <a:cs typeface="Times New Roman"/>
              </a:rPr>
              <a:t>row and </a:t>
            </a:r>
            <a:r>
              <a:rPr sz="1069" spc="5" dirty="0">
                <a:latin typeface="Times New Roman"/>
                <a:cs typeface="Times New Roman"/>
              </a:rPr>
              <a:t>Haris </a:t>
            </a:r>
            <a:r>
              <a:rPr sz="1069" spc="10" dirty="0">
                <a:latin typeface="Times New Roman"/>
                <a:cs typeface="Times New Roman"/>
              </a:rPr>
              <a:t>column.  </a:t>
            </a:r>
            <a:r>
              <a:rPr sz="1069" spc="5" dirty="0">
                <a:latin typeface="Times New Roman"/>
                <a:cs typeface="Times New Roman"/>
              </a:rPr>
              <a:t>Similarly,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done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Saad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10" dirty="0">
                <a:latin typeface="Times New Roman"/>
                <a:cs typeface="Times New Roman"/>
              </a:rPr>
              <a:t>and Saad column and so </a:t>
            </a:r>
            <a:r>
              <a:rPr sz="1069" spc="5" dirty="0">
                <a:latin typeface="Times New Roman"/>
                <a:cs typeface="Times New Roman"/>
              </a:rPr>
              <a:t>on. This will 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square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matrix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rows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columns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equal.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All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diagonal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entries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because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person is related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himself. This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self </a:t>
            </a:r>
            <a:r>
              <a:rPr sz="1069" spc="10" dirty="0">
                <a:latin typeface="Times New Roman"/>
                <a:cs typeface="Times New Roman"/>
              </a:rPr>
              <a:t>relation. Can we find out that  Haris and </a:t>
            </a:r>
            <a:r>
              <a:rPr sz="1069" spc="15" dirty="0">
                <a:latin typeface="Times New Roman"/>
                <a:cs typeface="Times New Roman"/>
              </a:rPr>
              <a:t>Ahmed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related?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answer </a:t>
            </a:r>
            <a:r>
              <a:rPr sz="1069" spc="5" dirty="0">
                <a:latin typeface="Times New Roman"/>
                <a:cs typeface="Times New Roman"/>
              </a:rPr>
              <a:t>of this question </a:t>
            </a:r>
            <a:r>
              <a:rPr sz="1069" spc="10" dirty="0">
                <a:latin typeface="Times New Roman"/>
                <a:cs typeface="Times New Roman"/>
              </a:rPr>
              <a:t>with the help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5" dirty="0">
                <a:latin typeface="Times New Roman"/>
                <a:cs typeface="Times New Roman"/>
              </a:rPr>
              <a:t>Haris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Saad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Saad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Ahmed.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can write </a:t>
            </a:r>
            <a:r>
              <a:rPr sz="1069" spc="15" dirty="0">
                <a:latin typeface="Times New Roman"/>
                <a:cs typeface="Times New Roman"/>
              </a:rPr>
              <a:t>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 Haris row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Ahmed column.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5" dirty="0">
                <a:latin typeface="Times New Roman"/>
                <a:cs typeface="Times New Roman"/>
              </a:rPr>
              <a:t>is that this </a:t>
            </a:r>
            <a:r>
              <a:rPr sz="1069" spc="10" dirty="0">
                <a:latin typeface="Times New Roman"/>
                <a:cs typeface="Times New Roman"/>
              </a:rPr>
              <a:t>information was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initially but </a:t>
            </a:r>
            <a:r>
              <a:rPr sz="1069" spc="10" dirty="0">
                <a:latin typeface="Times New Roman"/>
                <a:cs typeface="Times New Roman"/>
              </a:rPr>
              <a:t>we deduced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from the given </a:t>
            </a:r>
            <a:r>
              <a:rPr sz="1069" spc="5" dirty="0">
                <a:latin typeface="Times New Roman"/>
                <a:cs typeface="Times New Roman"/>
              </a:rPr>
              <a:t>information.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1000 </a:t>
            </a:r>
            <a:r>
              <a:rPr sz="1069" spc="5" dirty="0">
                <a:latin typeface="Times New Roman"/>
                <a:cs typeface="Times New Roman"/>
              </a:rPr>
              <a:t>people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size of the matrix </a:t>
            </a:r>
            <a:r>
              <a:rPr sz="1069" spc="10" dirty="0">
                <a:latin typeface="Times New Roman"/>
                <a:cs typeface="Times New Roman"/>
              </a:rPr>
              <a:t>will be 1000 rows * 1000 columns. </a:t>
            </a:r>
            <a:r>
              <a:rPr sz="1069" spc="5" dirty="0">
                <a:latin typeface="Times New Roman"/>
                <a:cs typeface="Times New Roman"/>
              </a:rPr>
              <a:t>Suppose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100,000  </a:t>
            </a:r>
            <a:r>
              <a:rPr sz="1069" spc="5" dirty="0">
                <a:latin typeface="Times New Roman"/>
                <a:cs typeface="Times New Roman"/>
              </a:rPr>
              <a:t>people, then the size of the array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100,000*100,000. If each </a:t>
            </a:r>
            <a:r>
              <a:rPr sz="1069" spc="10" dirty="0">
                <a:latin typeface="Times New Roman"/>
                <a:cs typeface="Times New Roman"/>
              </a:rPr>
              <a:t>entry </a:t>
            </a:r>
            <a:r>
              <a:rPr sz="1069" spc="5" dirty="0">
                <a:latin typeface="Times New Roman"/>
                <a:cs typeface="Times New Roman"/>
              </a:rPr>
              <a:t>requires </a:t>
            </a:r>
            <a:r>
              <a:rPr sz="1069" spc="10" dirty="0">
                <a:latin typeface="Times New Roman"/>
                <a:cs typeface="Times New Roman"/>
              </a:rPr>
              <a:t>one  byte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much </a:t>
            </a:r>
            <a:r>
              <a:rPr sz="1069" spc="10" dirty="0">
                <a:latin typeface="Times New Roman"/>
                <a:cs typeface="Times New Roman"/>
              </a:rPr>
              <a:t>storage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required </a:t>
            </a:r>
            <a:r>
              <a:rPr sz="1069" spc="5" dirty="0">
                <a:latin typeface="Times New Roman"/>
                <a:cs typeface="Times New Roman"/>
              </a:rPr>
              <a:t>to store the </a:t>
            </a:r>
            <a:r>
              <a:rPr sz="1069" spc="10" dirty="0">
                <a:latin typeface="Times New Roman"/>
                <a:cs typeface="Times New Roman"/>
              </a:rPr>
              <a:t>whole </a:t>
            </a:r>
            <a:r>
              <a:rPr sz="1069" spc="5" dirty="0">
                <a:latin typeface="Times New Roman"/>
                <a:cs typeface="Times New Roman"/>
              </a:rPr>
              <a:t>array?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 have one million </a:t>
            </a:r>
            <a:r>
              <a:rPr sz="1069" spc="5" dirty="0">
                <a:latin typeface="Times New Roman"/>
                <a:cs typeface="Times New Roman"/>
              </a:rPr>
              <a:t>people,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size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10 to the power 14. </a:t>
            </a:r>
            <a:r>
              <a:rPr sz="1069" spc="19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we have as much  memory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available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computer?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solution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but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efficient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terms </a:t>
            </a:r>
            <a:r>
              <a:rPr sz="1069" spc="10" dirty="0">
                <a:latin typeface="Times New Roman"/>
                <a:cs typeface="Times New Roman"/>
              </a:rPr>
              <a:t>of memory.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always need </a:t>
            </a:r>
            <a:r>
              <a:rPr sz="1069" spc="5" dirty="0">
                <a:latin typeface="Times New Roman"/>
                <a:cs typeface="Times New Roman"/>
              </a:rPr>
              <a:t>of efficient solution in terms of space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having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fast algorithm,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compromise on the </a:t>
            </a:r>
            <a:r>
              <a:rPr sz="1069" spc="5" dirty="0">
                <a:latin typeface="Times New Roman"/>
                <a:cs typeface="Times New Roman"/>
              </a:rPr>
              <a:t>space. If </a:t>
            </a:r>
            <a:r>
              <a:rPr sz="1069" spc="10" dirty="0">
                <a:latin typeface="Times New Roman"/>
                <a:cs typeface="Times New Roman"/>
              </a:rPr>
              <a:t>we want to  conserve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memory,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slow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algorithm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algorithm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discussed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fast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but utilized </a:t>
            </a:r>
            <a:r>
              <a:rPr sz="1069" spc="10" dirty="0">
                <a:latin typeface="Times New Roman"/>
                <a:cs typeface="Times New Roman"/>
              </a:rPr>
              <a:t>too </a:t>
            </a:r>
            <a:r>
              <a:rPr sz="1069" spc="5" dirty="0">
                <a:latin typeface="Times New Roman"/>
                <a:cs typeface="Times New Roman"/>
              </a:rPr>
              <a:t>much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space.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Let’s try to </a:t>
            </a:r>
            <a:r>
              <a:rPr sz="1069" spc="5" dirty="0">
                <a:latin typeface="Times New Roman"/>
                <a:cs typeface="Times New Roman"/>
              </a:rPr>
              <a:t>find out </a:t>
            </a:r>
            <a:r>
              <a:rPr sz="1069" spc="10" dirty="0">
                <a:latin typeface="Times New Roman"/>
                <a:cs typeface="Times New Roman"/>
              </a:rPr>
              <a:t>some more </a:t>
            </a:r>
            <a:r>
              <a:rPr sz="1069" spc="5" dirty="0">
                <a:latin typeface="Times New Roman"/>
                <a:cs typeface="Times New Roman"/>
              </a:rPr>
              <a:t>efficient </a:t>
            </a:r>
            <a:r>
              <a:rPr sz="1069" spc="10" dirty="0">
                <a:latin typeface="Times New Roman"/>
                <a:cs typeface="Times New Roman"/>
              </a:rPr>
              <a:t>solution </a:t>
            </a:r>
            <a:r>
              <a:rPr sz="1069" spc="5" dirty="0">
                <a:latin typeface="Times New Roman"/>
                <a:cs typeface="Times New Roman"/>
              </a:rPr>
              <a:t>of this problem. </a:t>
            </a:r>
            <a:r>
              <a:rPr sz="1069" spc="10" dirty="0">
                <a:latin typeface="Times New Roman"/>
                <a:cs typeface="Times New Roman"/>
              </a:rPr>
              <a:t>Consider another  example.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Suppose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equivalence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defined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over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five-element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{</a:t>
            </a:r>
            <a:r>
              <a:rPr sz="1069" i="1" spc="15" dirty="0">
                <a:latin typeface="Times New Roman"/>
                <a:cs typeface="Times New Roman"/>
              </a:rPr>
              <a:t>a</a:t>
            </a:r>
            <a:r>
              <a:rPr sz="1069" spc="15" dirty="0">
                <a:latin typeface="Times New Roman"/>
                <a:cs typeface="Times New Roman"/>
              </a:rPr>
              <a:t>1,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86682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0392" y="5336328"/>
            <a:ext cx="732190" cy="522288"/>
          </a:xfrm>
          <a:custGeom>
            <a:avLst/>
            <a:gdLst/>
            <a:ahLst/>
            <a:cxnLst/>
            <a:rect l="l" t="t" r="r" b="b"/>
            <a:pathLst>
              <a:path w="753110" h="537210">
                <a:moveTo>
                  <a:pt x="0" y="0"/>
                </a:moveTo>
                <a:lnTo>
                  <a:pt x="752856" y="53720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" name="object 3"/>
          <p:cNvSpPr/>
          <p:nvPr/>
        </p:nvSpPr>
        <p:spPr>
          <a:xfrm>
            <a:off x="3007042" y="4848118"/>
            <a:ext cx="487098" cy="279047"/>
          </a:xfrm>
          <a:custGeom>
            <a:avLst/>
            <a:gdLst/>
            <a:ahLst/>
            <a:cxnLst/>
            <a:rect l="l" t="t" r="r" b="b"/>
            <a:pathLst>
              <a:path w="501014" h="287020">
                <a:moveTo>
                  <a:pt x="0" y="286512"/>
                </a:moveTo>
                <a:lnTo>
                  <a:pt x="500633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3907896" y="4813299"/>
            <a:ext cx="487098" cy="279047"/>
          </a:xfrm>
          <a:custGeom>
            <a:avLst/>
            <a:gdLst/>
            <a:ahLst/>
            <a:cxnLst/>
            <a:rect l="l" t="t" r="r" b="b"/>
            <a:pathLst>
              <a:path w="501014" h="287020">
                <a:moveTo>
                  <a:pt x="0" y="0"/>
                </a:moveTo>
                <a:lnTo>
                  <a:pt x="500634" y="2865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721822" y="5126671"/>
            <a:ext cx="425362" cy="418571"/>
          </a:xfrm>
          <a:custGeom>
            <a:avLst/>
            <a:gdLst/>
            <a:ahLst/>
            <a:cxnLst/>
            <a:rect l="l" t="t" r="r" b="b"/>
            <a:pathLst>
              <a:path w="437514" h="430529">
                <a:moveTo>
                  <a:pt x="218694" y="0"/>
                </a:moveTo>
                <a:lnTo>
                  <a:pt x="168670" y="5707"/>
                </a:lnTo>
                <a:lnTo>
                  <a:pt x="122686" y="21958"/>
                </a:lnTo>
                <a:lnTo>
                  <a:pt x="82073" y="47446"/>
                </a:lnTo>
                <a:lnTo>
                  <a:pt x="48165" y="80865"/>
                </a:lnTo>
                <a:lnTo>
                  <a:pt x="22295" y="120909"/>
                </a:lnTo>
                <a:lnTo>
                  <a:pt x="5796" y="166271"/>
                </a:lnTo>
                <a:lnTo>
                  <a:pt x="0" y="215646"/>
                </a:lnTo>
                <a:lnTo>
                  <a:pt x="5796" y="264738"/>
                </a:lnTo>
                <a:lnTo>
                  <a:pt x="22295" y="309898"/>
                </a:lnTo>
                <a:lnTo>
                  <a:pt x="48165" y="349806"/>
                </a:lnTo>
                <a:lnTo>
                  <a:pt x="82073" y="383143"/>
                </a:lnTo>
                <a:lnTo>
                  <a:pt x="122686" y="408589"/>
                </a:lnTo>
                <a:lnTo>
                  <a:pt x="168670" y="424824"/>
                </a:lnTo>
                <a:lnTo>
                  <a:pt x="218694" y="430529"/>
                </a:lnTo>
                <a:lnTo>
                  <a:pt x="268957" y="424824"/>
                </a:lnTo>
                <a:lnTo>
                  <a:pt x="315034" y="408589"/>
                </a:lnTo>
                <a:lnTo>
                  <a:pt x="355634" y="383143"/>
                </a:lnTo>
                <a:lnTo>
                  <a:pt x="389461" y="349806"/>
                </a:lnTo>
                <a:lnTo>
                  <a:pt x="415225" y="309898"/>
                </a:lnTo>
                <a:lnTo>
                  <a:pt x="431631" y="264738"/>
                </a:lnTo>
                <a:lnTo>
                  <a:pt x="437388" y="215646"/>
                </a:lnTo>
                <a:lnTo>
                  <a:pt x="431631" y="166271"/>
                </a:lnTo>
                <a:lnTo>
                  <a:pt x="415225" y="120909"/>
                </a:lnTo>
                <a:lnTo>
                  <a:pt x="389461" y="80865"/>
                </a:lnTo>
                <a:lnTo>
                  <a:pt x="355634" y="47446"/>
                </a:lnTo>
                <a:lnTo>
                  <a:pt x="315034" y="21958"/>
                </a:lnTo>
                <a:lnTo>
                  <a:pt x="268957" y="5707"/>
                </a:lnTo>
                <a:lnTo>
                  <a:pt x="2186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830230" y="5154578"/>
            <a:ext cx="216076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i="1" spc="-5" dirty="0">
                <a:latin typeface="Arial"/>
                <a:cs typeface="Arial"/>
              </a:rPr>
              <a:t>a</a:t>
            </a:r>
            <a:r>
              <a:rPr sz="1531" spc="21" baseline="-13227" dirty="0">
                <a:latin typeface="Arial"/>
                <a:cs typeface="Arial"/>
              </a:rPr>
              <a:t>2</a:t>
            </a:r>
            <a:endParaRPr sz="1531" baseline="-1322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1115" y="5858615"/>
            <a:ext cx="425362" cy="418571"/>
          </a:xfrm>
          <a:custGeom>
            <a:avLst/>
            <a:gdLst/>
            <a:ahLst/>
            <a:cxnLst/>
            <a:rect l="l" t="t" r="r" b="b"/>
            <a:pathLst>
              <a:path w="437514" h="430529">
                <a:moveTo>
                  <a:pt x="218693" y="0"/>
                </a:moveTo>
                <a:lnTo>
                  <a:pt x="168430" y="5705"/>
                </a:lnTo>
                <a:lnTo>
                  <a:pt x="122353" y="21940"/>
                </a:lnTo>
                <a:lnTo>
                  <a:pt x="81753" y="47386"/>
                </a:lnTo>
                <a:lnTo>
                  <a:pt x="47926" y="80723"/>
                </a:lnTo>
                <a:lnTo>
                  <a:pt x="22162" y="120631"/>
                </a:lnTo>
                <a:lnTo>
                  <a:pt x="5756" y="165791"/>
                </a:lnTo>
                <a:lnTo>
                  <a:pt x="0" y="214884"/>
                </a:lnTo>
                <a:lnTo>
                  <a:pt x="5756" y="264258"/>
                </a:lnTo>
                <a:lnTo>
                  <a:pt x="22162" y="309620"/>
                </a:lnTo>
                <a:lnTo>
                  <a:pt x="47926" y="349664"/>
                </a:lnTo>
                <a:lnTo>
                  <a:pt x="81753" y="383083"/>
                </a:lnTo>
                <a:lnTo>
                  <a:pt x="122353" y="408571"/>
                </a:lnTo>
                <a:lnTo>
                  <a:pt x="168430" y="424822"/>
                </a:lnTo>
                <a:lnTo>
                  <a:pt x="218693" y="430530"/>
                </a:lnTo>
                <a:lnTo>
                  <a:pt x="268717" y="424822"/>
                </a:lnTo>
                <a:lnTo>
                  <a:pt x="314701" y="408571"/>
                </a:lnTo>
                <a:lnTo>
                  <a:pt x="355314" y="383083"/>
                </a:lnTo>
                <a:lnTo>
                  <a:pt x="389222" y="349664"/>
                </a:lnTo>
                <a:lnTo>
                  <a:pt x="415092" y="309620"/>
                </a:lnTo>
                <a:lnTo>
                  <a:pt x="431591" y="264258"/>
                </a:lnTo>
                <a:lnTo>
                  <a:pt x="437388" y="214884"/>
                </a:lnTo>
                <a:lnTo>
                  <a:pt x="431591" y="165791"/>
                </a:lnTo>
                <a:lnTo>
                  <a:pt x="415092" y="120631"/>
                </a:lnTo>
                <a:lnTo>
                  <a:pt x="389222" y="80723"/>
                </a:lnTo>
                <a:lnTo>
                  <a:pt x="355314" y="47386"/>
                </a:lnTo>
                <a:lnTo>
                  <a:pt x="314701" y="21940"/>
                </a:lnTo>
                <a:lnTo>
                  <a:pt x="268717" y="5705"/>
                </a:lnTo>
                <a:lnTo>
                  <a:pt x="2186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487844" y="4604386"/>
            <a:ext cx="425362" cy="417953"/>
          </a:xfrm>
          <a:custGeom>
            <a:avLst/>
            <a:gdLst/>
            <a:ahLst/>
            <a:cxnLst/>
            <a:rect l="l" t="t" r="r" b="b"/>
            <a:pathLst>
              <a:path w="437514" h="429895">
                <a:moveTo>
                  <a:pt x="218693" y="0"/>
                </a:moveTo>
                <a:lnTo>
                  <a:pt x="168670" y="5665"/>
                </a:lnTo>
                <a:lnTo>
                  <a:pt x="122686" y="21806"/>
                </a:lnTo>
                <a:lnTo>
                  <a:pt x="82073" y="47146"/>
                </a:lnTo>
                <a:lnTo>
                  <a:pt x="48165" y="80403"/>
                </a:lnTo>
                <a:lnTo>
                  <a:pt x="22295" y="120298"/>
                </a:lnTo>
                <a:lnTo>
                  <a:pt x="5796" y="165551"/>
                </a:lnTo>
                <a:lnTo>
                  <a:pt x="0" y="214884"/>
                </a:lnTo>
                <a:lnTo>
                  <a:pt x="5796" y="264216"/>
                </a:lnTo>
                <a:lnTo>
                  <a:pt x="22295" y="309469"/>
                </a:lnTo>
                <a:lnTo>
                  <a:pt x="48165" y="349364"/>
                </a:lnTo>
                <a:lnTo>
                  <a:pt x="82073" y="382621"/>
                </a:lnTo>
                <a:lnTo>
                  <a:pt x="122686" y="407961"/>
                </a:lnTo>
                <a:lnTo>
                  <a:pt x="168670" y="424102"/>
                </a:lnTo>
                <a:lnTo>
                  <a:pt x="218693" y="429768"/>
                </a:lnTo>
                <a:lnTo>
                  <a:pt x="268957" y="424102"/>
                </a:lnTo>
                <a:lnTo>
                  <a:pt x="315034" y="407961"/>
                </a:lnTo>
                <a:lnTo>
                  <a:pt x="355634" y="382621"/>
                </a:lnTo>
                <a:lnTo>
                  <a:pt x="389461" y="349364"/>
                </a:lnTo>
                <a:lnTo>
                  <a:pt x="415225" y="309469"/>
                </a:lnTo>
                <a:lnTo>
                  <a:pt x="431631" y="264216"/>
                </a:lnTo>
                <a:lnTo>
                  <a:pt x="437388" y="214884"/>
                </a:lnTo>
                <a:lnTo>
                  <a:pt x="431631" y="165551"/>
                </a:lnTo>
                <a:lnTo>
                  <a:pt x="415225" y="120298"/>
                </a:lnTo>
                <a:lnTo>
                  <a:pt x="389461" y="80403"/>
                </a:lnTo>
                <a:lnTo>
                  <a:pt x="355634" y="47146"/>
                </a:lnTo>
                <a:lnTo>
                  <a:pt x="315034" y="21806"/>
                </a:lnTo>
                <a:lnTo>
                  <a:pt x="268957" y="5665"/>
                </a:lnTo>
                <a:lnTo>
                  <a:pt x="2186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4185709" y="5091852"/>
            <a:ext cx="425362" cy="418571"/>
          </a:xfrm>
          <a:custGeom>
            <a:avLst/>
            <a:gdLst/>
            <a:ahLst/>
            <a:cxnLst/>
            <a:rect l="l" t="t" r="r" b="b"/>
            <a:pathLst>
              <a:path w="437514" h="430529">
                <a:moveTo>
                  <a:pt x="218694" y="0"/>
                </a:moveTo>
                <a:lnTo>
                  <a:pt x="168670" y="5707"/>
                </a:lnTo>
                <a:lnTo>
                  <a:pt x="122686" y="21958"/>
                </a:lnTo>
                <a:lnTo>
                  <a:pt x="82073" y="47446"/>
                </a:lnTo>
                <a:lnTo>
                  <a:pt x="48165" y="80865"/>
                </a:lnTo>
                <a:lnTo>
                  <a:pt x="22295" y="120909"/>
                </a:lnTo>
                <a:lnTo>
                  <a:pt x="5796" y="166271"/>
                </a:lnTo>
                <a:lnTo>
                  <a:pt x="0" y="215645"/>
                </a:lnTo>
                <a:lnTo>
                  <a:pt x="5796" y="264738"/>
                </a:lnTo>
                <a:lnTo>
                  <a:pt x="22295" y="309898"/>
                </a:lnTo>
                <a:lnTo>
                  <a:pt x="48165" y="349806"/>
                </a:lnTo>
                <a:lnTo>
                  <a:pt x="82073" y="383143"/>
                </a:lnTo>
                <a:lnTo>
                  <a:pt x="122686" y="408589"/>
                </a:lnTo>
                <a:lnTo>
                  <a:pt x="168670" y="424824"/>
                </a:lnTo>
                <a:lnTo>
                  <a:pt x="218694" y="430529"/>
                </a:lnTo>
                <a:lnTo>
                  <a:pt x="268717" y="424824"/>
                </a:lnTo>
                <a:lnTo>
                  <a:pt x="314701" y="408589"/>
                </a:lnTo>
                <a:lnTo>
                  <a:pt x="355314" y="383143"/>
                </a:lnTo>
                <a:lnTo>
                  <a:pt x="389222" y="349806"/>
                </a:lnTo>
                <a:lnTo>
                  <a:pt x="415092" y="309898"/>
                </a:lnTo>
                <a:lnTo>
                  <a:pt x="431591" y="264738"/>
                </a:lnTo>
                <a:lnTo>
                  <a:pt x="437388" y="215645"/>
                </a:lnTo>
                <a:lnTo>
                  <a:pt x="431591" y="166271"/>
                </a:lnTo>
                <a:lnTo>
                  <a:pt x="415092" y="120909"/>
                </a:lnTo>
                <a:lnTo>
                  <a:pt x="389222" y="80865"/>
                </a:lnTo>
                <a:lnTo>
                  <a:pt x="355314" y="47446"/>
                </a:lnTo>
                <a:lnTo>
                  <a:pt x="314701" y="21958"/>
                </a:lnTo>
                <a:lnTo>
                  <a:pt x="268717" y="5707"/>
                </a:lnTo>
                <a:lnTo>
                  <a:pt x="218694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4287449" y="5119758"/>
            <a:ext cx="216076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i="1" spc="-5" dirty="0">
                <a:latin typeface="Arial"/>
                <a:cs typeface="Arial"/>
              </a:rPr>
              <a:t>a</a:t>
            </a:r>
            <a:r>
              <a:rPr sz="1531" spc="21" baseline="-13227" dirty="0">
                <a:latin typeface="Arial"/>
                <a:cs typeface="Arial"/>
              </a:rPr>
              <a:t>5</a:t>
            </a:r>
            <a:endParaRPr sz="1531" baseline="-1322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67879" y="5858615"/>
            <a:ext cx="424744" cy="418571"/>
          </a:xfrm>
          <a:custGeom>
            <a:avLst/>
            <a:gdLst/>
            <a:ahLst/>
            <a:cxnLst/>
            <a:rect l="l" t="t" r="r" b="b"/>
            <a:pathLst>
              <a:path w="436879" h="430529">
                <a:moveTo>
                  <a:pt x="218693" y="0"/>
                </a:moveTo>
                <a:lnTo>
                  <a:pt x="168430" y="5705"/>
                </a:lnTo>
                <a:lnTo>
                  <a:pt x="122353" y="21940"/>
                </a:lnTo>
                <a:lnTo>
                  <a:pt x="81753" y="47386"/>
                </a:lnTo>
                <a:lnTo>
                  <a:pt x="47926" y="80723"/>
                </a:lnTo>
                <a:lnTo>
                  <a:pt x="22162" y="120631"/>
                </a:lnTo>
                <a:lnTo>
                  <a:pt x="5756" y="165791"/>
                </a:lnTo>
                <a:lnTo>
                  <a:pt x="0" y="214884"/>
                </a:lnTo>
                <a:lnTo>
                  <a:pt x="5756" y="264258"/>
                </a:lnTo>
                <a:lnTo>
                  <a:pt x="22162" y="309620"/>
                </a:lnTo>
                <a:lnTo>
                  <a:pt x="47926" y="349664"/>
                </a:lnTo>
                <a:lnTo>
                  <a:pt x="81753" y="383083"/>
                </a:lnTo>
                <a:lnTo>
                  <a:pt x="122353" y="408571"/>
                </a:lnTo>
                <a:lnTo>
                  <a:pt x="168430" y="424822"/>
                </a:lnTo>
                <a:lnTo>
                  <a:pt x="218693" y="430530"/>
                </a:lnTo>
                <a:lnTo>
                  <a:pt x="268674" y="424822"/>
                </a:lnTo>
                <a:lnTo>
                  <a:pt x="314550" y="408571"/>
                </a:lnTo>
                <a:lnTo>
                  <a:pt x="355014" y="383083"/>
                </a:lnTo>
                <a:lnTo>
                  <a:pt x="388759" y="349664"/>
                </a:lnTo>
                <a:lnTo>
                  <a:pt x="414481" y="309620"/>
                </a:lnTo>
                <a:lnTo>
                  <a:pt x="430872" y="264258"/>
                </a:lnTo>
                <a:lnTo>
                  <a:pt x="436625" y="214884"/>
                </a:lnTo>
                <a:lnTo>
                  <a:pt x="430872" y="165791"/>
                </a:lnTo>
                <a:lnTo>
                  <a:pt x="414481" y="120631"/>
                </a:lnTo>
                <a:lnTo>
                  <a:pt x="388759" y="80723"/>
                </a:lnTo>
                <a:lnTo>
                  <a:pt x="355014" y="47386"/>
                </a:lnTo>
                <a:lnTo>
                  <a:pt x="314550" y="21940"/>
                </a:lnTo>
                <a:lnTo>
                  <a:pt x="268674" y="5705"/>
                </a:lnTo>
                <a:lnTo>
                  <a:pt x="218693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3426355" y="6067531"/>
            <a:ext cx="347574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377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67" y="868856"/>
            <a:ext cx="4852458" cy="4091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98300"/>
              </a:lnSpc>
              <a:spcBef>
                <a:spcPts val="796"/>
              </a:spcBef>
            </a:pP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2,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3,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4,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5}. </a:t>
            </a:r>
            <a:r>
              <a:rPr sz="1069" spc="10" dirty="0">
                <a:latin typeface="Times New Roman"/>
                <a:cs typeface="Times New Roman"/>
              </a:rPr>
              <a:t>These elements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of people, pixels, electrical  </a:t>
            </a:r>
            <a:r>
              <a:rPr sz="1069" spc="10" dirty="0">
                <a:latin typeface="Times New Roman"/>
                <a:cs typeface="Times New Roman"/>
              </a:rPr>
              <a:t>components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pairs </a:t>
            </a:r>
            <a:r>
              <a:rPr sz="1069" spc="10" dirty="0">
                <a:latin typeface="Times New Roman"/>
                <a:cs typeface="Times New Roman"/>
              </a:rPr>
              <a:t>we can have </a:t>
            </a:r>
            <a:r>
              <a:rPr sz="1069" spc="5" dirty="0">
                <a:latin typeface="Times New Roman"/>
                <a:cs typeface="Times New Roman"/>
              </a:rPr>
              <a:t>in this set?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pair </a:t>
            </a:r>
            <a:r>
              <a:rPr sz="1069" i="1" spc="10" dirty="0">
                <a:latin typeface="Times New Roman"/>
                <a:cs typeface="Times New Roman"/>
              </a:rPr>
              <a:t>a1-a1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a1-  </a:t>
            </a:r>
            <a:r>
              <a:rPr sz="1069" i="1" spc="5" dirty="0">
                <a:latin typeface="Times New Roman"/>
                <a:cs typeface="Times New Roman"/>
              </a:rPr>
              <a:t>a2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i="1" spc="10" dirty="0">
                <a:latin typeface="Times New Roman"/>
                <a:cs typeface="Times New Roman"/>
              </a:rPr>
              <a:t>a1-a3, a1-a4, a1-a5, a2-a2, </a:t>
            </a:r>
            <a:r>
              <a:rPr sz="1069" i="1" spc="5" dirty="0">
                <a:latin typeface="Times New Roman"/>
                <a:cs typeface="Times New Roman"/>
              </a:rPr>
              <a:t>a2-a3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0" dirty="0">
                <a:latin typeface="Times New Roman"/>
                <a:cs typeface="Times New Roman"/>
              </a:rPr>
              <a:t>The pair </a:t>
            </a:r>
            <a:r>
              <a:rPr sz="1069" i="1" spc="10" dirty="0">
                <a:latin typeface="Times New Roman"/>
                <a:cs typeface="Times New Roman"/>
              </a:rPr>
              <a:t>a1-a2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a2-a1 </a:t>
            </a:r>
            <a:r>
              <a:rPr sz="1069" spc="5" dirty="0">
                <a:latin typeface="Times New Roman"/>
                <a:cs typeface="Times New Roman"/>
              </a:rPr>
              <a:t>are equal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symmetric.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find some self-pairs </a:t>
            </a:r>
            <a:r>
              <a:rPr sz="1069" spc="5" dirty="0">
                <a:latin typeface="Times New Roman"/>
                <a:cs typeface="Times New Roman"/>
              </a:rPr>
              <a:t>(i.e. </a:t>
            </a:r>
            <a:r>
              <a:rPr sz="1069" i="1" spc="10" dirty="0">
                <a:latin typeface="Times New Roman"/>
                <a:cs typeface="Times New Roman"/>
              </a:rPr>
              <a:t>a1-a1, a2-a2 </a:t>
            </a:r>
            <a:r>
              <a:rPr sz="1069" spc="5" dirty="0">
                <a:latin typeface="Times New Roman"/>
                <a:cs typeface="Times New Roman"/>
              </a:rPr>
              <a:t>etc).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25 </a:t>
            </a:r>
            <a:r>
              <a:rPr sz="1069" spc="5" dirty="0">
                <a:latin typeface="Times New Roman"/>
                <a:cs typeface="Times New Roman"/>
              </a:rPr>
              <a:t>pairs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elements, each of which </a:t>
            </a:r>
            <a:r>
              <a:rPr sz="1069" spc="5" dirty="0">
                <a:latin typeface="Times New Roman"/>
                <a:cs typeface="Times New Roman"/>
              </a:rPr>
              <a:t>is related </a:t>
            </a:r>
            <a:r>
              <a:rPr sz="1069" spc="10" dirty="0">
                <a:latin typeface="Times New Roman"/>
                <a:cs typeface="Times New Roman"/>
              </a:rPr>
              <a:t>or not </a:t>
            </a:r>
            <a:r>
              <a:rPr sz="1069" spc="5" dirty="0">
                <a:latin typeface="Times New Roman"/>
                <a:cs typeface="Times New Roman"/>
              </a:rPr>
              <a:t>(30 pairs </a:t>
            </a:r>
            <a:r>
              <a:rPr sz="1069" spc="10" dirty="0">
                <a:latin typeface="Times New Roman"/>
                <a:cs typeface="Times New Roman"/>
              </a:rPr>
              <a:t>– 5 </a:t>
            </a:r>
            <a:r>
              <a:rPr sz="1069" spc="5" dirty="0">
                <a:latin typeface="Times New Roman"/>
                <a:cs typeface="Times New Roman"/>
              </a:rPr>
              <a:t>self-pairs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25). 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 total </a:t>
            </a:r>
            <a:r>
              <a:rPr sz="1069" spc="5" dirty="0">
                <a:latin typeface="Times New Roman"/>
                <a:cs typeface="Times New Roman"/>
              </a:rPr>
              <a:t>pairs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much relations. What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size of array with  five </a:t>
            </a:r>
            <a:r>
              <a:rPr sz="1069" spc="10" dirty="0">
                <a:latin typeface="Times New Roman"/>
                <a:cs typeface="Times New Roman"/>
              </a:rPr>
              <a:t>elements? The </a:t>
            </a:r>
            <a:r>
              <a:rPr sz="1069" spc="5" dirty="0">
                <a:latin typeface="Times New Roman"/>
                <a:cs typeface="Times New Roman"/>
              </a:rPr>
              <a:t>size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5*5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25.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also given relations i.e.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buFont typeface="Times New Roman"/>
              <a:buChar char="•"/>
              <a:tabLst>
                <a:tab pos="848235" algn="l"/>
                <a:tab pos="848852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2,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64"/>
              </a:lnSpc>
              <a:buFont typeface="Times New Roman"/>
              <a:buChar char="•"/>
              <a:tabLst>
                <a:tab pos="848235" algn="l"/>
                <a:tab pos="848852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4,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59"/>
              </a:lnSpc>
              <a:buFont typeface="Times New Roman"/>
              <a:buChar char="•"/>
              <a:tabLst>
                <a:tab pos="848235" algn="l"/>
                <a:tab pos="848852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1,</a:t>
            </a:r>
            <a:endParaRPr sz="1069">
              <a:latin typeface="Times New Roman"/>
              <a:cs typeface="Times New Roman"/>
            </a:endParaRPr>
          </a:p>
          <a:p>
            <a:pPr marL="848235" indent="-208662">
              <a:lnSpc>
                <a:spcPts val="1274"/>
              </a:lnSpc>
              <a:buFont typeface="Times New Roman"/>
              <a:buChar char="•"/>
              <a:tabLst>
                <a:tab pos="848235" algn="l"/>
                <a:tab pos="848852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a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15" dirty="0">
                <a:latin typeface="Times New Roman"/>
                <a:cs typeface="Times New Roman"/>
              </a:rPr>
              <a:t>R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2,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five people </a:t>
            </a:r>
            <a:r>
              <a:rPr sz="1069" spc="5" dirty="0">
                <a:latin typeface="Times New Roman"/>
                <a:cs typeface="Times New Roman"/>
              </a:rPr>
              <a:t>in the example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their relation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given in four pairs. If </a:t>
            </a:r>
            <a:r>
              <a:rPr sz="1069" spc="10" dirty="0">
                <a:latin typeface="Times New Roman"/>
                <a:cs typeface="Times New Roman"/>
              </a:rPr>
              <a:t>two  </a:t>
            </a:r>
            <a:r>
              <a:rPr sz="1069" spc="5" dirty="0">
                <a:latin typeface="Times New Roman"/>
                <a:cs typeface="Times New Roman"/>
              </a:rPr>
              <a:t>persons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brothers, </a:t>
            </a:r>
            <a:r>
              <a:rPr sz="1069" spc="10" dirty="0">
                <a:latin typeface="Times New Roman"/>
                <a:cs typeface="Times New Roman"/>
              </a:rPr>
              <a:t>then cousin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brother is also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cousin of other.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 find out this information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matrix.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would </a:t>
            </a:r>
            <a:r>
              <a:rPr sz="1069" spc="5" dirty="0">
                <a:latin typeface="Times New Roman"/>
                <a:cs typeface="Times New Roman"/>
              </a:rPr>
              <a:t>like 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able to infer  this information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quickly.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made nodes </a:t>
            </a:r>
            <a:r>
              <a:rPr sz="1069" spc="5" dirty="0">
                <a:latin typeface="Times New Roman"/>
                <a:cs typeface="Times New Roman"/>
              </a:rPr>
              <a:t>of each element. </a:t>
            </a:r>
            <a:r>
              <a:rPr sz="1069" spc="10" dirty="0">
                <a:latin typeface="Times New Roman"/>
                <a:cs typeface="Times New Roman"/>
              </a:rPr>
              <a:t>These five nodes are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a1, a2, a3, </a:t>
            </a:r>
            <a:r>
              <a:rPr sz="1069" i="1" spc="10" dirty="0">
                <a:latin typeface="Times New Roman"/>
                <a:cs typeface="Times New Roman"/>
              </a:rPr>
              <a:t>a4,</a:t>
            </a:r>
            <a:r>
              <a:rPr sz="1069" i="1" spc="39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a5.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924">
              <a:latin typeface="Times New Roman"/>
              <a:cs typeface="Times New Roman"/>
            </a:endParaRPr>
          </a:p>
          <a:p>
            <a:pPr marR="138903" algn="ctr">
              <a:spcBef>
                <a:spcPts val="5"/>
              </a:spcBef>
            </a:pPr>
            <a:r>
              <a:rPr sz="1653" i="1" spc="5" dirty="0">
                <a:latin typeface="Arial"/>
                <a:cs typeface="Arial"/>
              </a:rPr>
              <a:t>a</a:t>
            </a:r>
            <a:r>
              <a:rPr sz="1531" spc="7" baseline="-13227" dirty="0">
                <a:latin typeface="Arial"/>
                <a:cs typeface="Arial"/>
              </a:rPr>
              <a:t>1</a:t>
            </a:r>
            <a:endParaRPr sz="1531" baseline="-1322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267" y="5886521"/>
            <a:ext cx="4852458" cy="3444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8801" algn="ctr">
              <a:tabLst>
                <a:tab pos="766128" algn="l"/>
              </a:tabLst>
            </a:pPr>
            <a:r>
              <a:rPr sz="1653" i="1" spc="5" dirty="0">
                <a:latin typeface="Arial"/>
                <a:cs typeface="Arial"/>
              </a:rPr>
              <a:t>a</a:t>
            </a:r>
            <a:r>
              <a:rPr sz="1531" spc="7" baseline="-13227" dirty="0">
                <a:latin typeface="Arial"/>
                <a:cs typeface="Arial"/>
              </a:rPr>
              <a:t>3	</a:t>
            </a:r>
            <a:r>
              <a:rPr sz="1653" i="1" spc="5" dirty="0">
                <a:latin typeface="Arial"/>
                <a:cs typeface="Arial"/>
              </a:rPr>
              <a:t>a</a:t>
            </a:r>
            <a:r>
              <a:rPr sz="1531" spc="7" baseline="-13227" dirty="0">
                <a:latin typeface="Arial"/>
                <a:cs typeface="Arial"/>
              </a:rPr>
              <a:t>4</a:t>
            </a:r>
            <a:endParaRPr sz="1531" baseline="-13227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1993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a1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5" dirty="0">
                <a:latin typeface="Times New Roman"/>
                <a:cs typeface="Times New Roman"/>
              </a:rPr>
              <a:t>a2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so we link the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i="1" spc="15" dirty="0">
                <a:latin typeface="Times New Roman"/>
                <a:cs typeface="Times New Roman"/>
              </a:rPr>
              <a:t>a1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a2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Similarly </a:t>
            </a:r>
            <a:r>
              <a:rPr sz="1069" i="1" spc="10" dirty="0">
                <a:latin typeface="Times New Roman"/>
                <a:cs typeface="Times New Roman"/>
              </a:rPr>
              <a:t>a3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5" dirty="0">
                <a:latin typeface="Times New Roman"/>
                <a:cs typeface="Times New Roman"/>
              </a:rPr>
              <a:t>a4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these two nodes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also linked. Following </a:t>
            </a:r>
            <a:r>
              <a:rPr sz="1069" spc="5" dirty="0">
                <a:latin typeface="Times New Roman"/>
                <a:cs typeface="Times New Roman"/>
              </a:rPr>
              <a:t>this pattern, it is </a:t>
            </a:r>
            <a:r>
              <a:rPr sz="1069" spc="10" dirty="0">
                <a:latin typeface="Times New Roman"/>
                <a:cs typeface="Times New Roman"/>
              </a:rPr>
              <a:t>established that </a:t>
            </a:r>
            <a:r>
              <a:rPr sz="1069" i="1" spc="10" dirty="0">
                <a:latin typeface="Times New Roman"/>
                <a:cs typeface="Times New Roman"/>
              </a:rPr>
              <a:t>a5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10" dirty="0">
                <a:latin typeface="Times New Roman"/>
                <a:cs typeface="Times New Roman"/>
              </a:rPr>
              <a:t>a1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a4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5" dirty="0">
                <a:latin typeface="Times New Roman"/>
                <a:cs typeface="Times New Roman"/>
              </a:rPr>
              <a:t>a2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So we  </a:t>
            </a:r>
            <a:r>
              <a:rPr sz="1069" spc="10" dirty="0">
                <a:latin typeface="Times New Roman"/>
                <a:cs typeface="Times New Roman"/>
              </a:rPr>
              <a:t>connect these </a:t>
            </a:r>
            <a:r>
              <a:rPr sz="1069" spc="5" dirty="0">
                <a:latin typeface="Times New Roman"/>
                <a:cs typeface="Times New Roman"/>
              </a:rPr>
              <a:t>nodes too. It is clear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the figure that all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are related to  each other. If they are related to each other as cousin,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all 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five persons  belong to </a:t>
            </a:r>
            <a:r>
              <a:rPr sz="1069" spc="10" dirty="0">
                <a:latin typeface="Times New Roman"/>
                <a:cs typeface="Times New Roman"/>
              </a:rPr>
              <a:t>the same family. </a:t>
            </a:r>
            <a:r>
              <a:rPr sz="1069" spc="5" dirty="0">
                <a:latin typeface="Times New Roman"/>
                <a:cs typeface="Times New Roman"/>
              </a:rPr>
              <a:t>They need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not in disjoint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sets. </a:t>
            </a:r>
            <a:r>
              <a:rPr sz="1069" spc="10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a3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10" dirty="0">
                <a:latin typeface="Times New Roman"/>
                <a:cs typeface="Times New Roman"/>
              </a:rPr>
              <a:t>a5</a:t>
            </a:r>
            <a:r>
              <a:rPr sz="1069" spc="10" dirty="0">
                <a:latin typeface="Times New Roman"/>
                <a:cs typeface="Times New Roman"/>
              </a:rPr>
              <a:t>? You can </a:t>
            </a:r>
            <a:r>
              <a:rPr sz="1069" spc="5" dirty="0">
                <a:latin typeface="Times New Roman"/>
                <a:cs typeface="Times New Roman"/>
              </a:rPr>
              <a:t>easily say </a:t>
            </a:r>
            <a:r>
              <a:rPr sz="1069" spc="10" dirty="0">
                <a:latin typeface="Times New Roman"/>
                <a:cs typeface="Times New Roman"/>
              </a:rPr>
              <a:t>yes.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get this information? This relation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provided in </a:t>
            </a:r>
            <a:r>
              <a:rPr sz="1069" spc="10" dirty="0">
                <a:latin typeface="Times New Roman"/>
                <a:cs typeface="Times New Roman"/>
              </a:rPr>
              <a:t>the given </a:t>
            </a:r>
            <a:r>
              <a:rPr sz="1069" spc="5" dirty="0">
                <a:latin typeface="Times New Roman"/>
                <a:cs typeface="Times New Roman"/>
              </a:rPr>
              <a:t>four relations.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or graph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tell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i="1" spc="10" dirty="0">
                <a:latin typeface="Times New Roman"/>
                <a:cs typeface="Times New Roman"/>
              </a:rPr>
              <a:t>a3 </a:t>
            </a:r>
            <a:r>
              <a:rPr sz="1069" spc="5" dirty="0">
                <a:latin typeface="Times New Roman"/>
                <a:cs typeface="Times New Roman"/>
              </a:rPr>
              <a:t>is related to </a:t>
            </a:r>
            <a:r>
              <a:rPr sz="1069" i="1" spc="5" dirty="0">
                <a:latin typeface="Times New Roman"/>
                <a:cs typeface="Times New Roman"/>
              </a:rPr>
              <a:t>a5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get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information of relationship between different  </a:t>
            </a:r>
            <a:r>
              <a:rPr sz="1069" spc="5" dirty="0">
                <a:latin typeface="Times New Roman"/>
                <a:cs typeface="Times New Roman"/>
              </a:rPr>
              <a:t>persons using </a:t>
            </a:r>
            <a:r>
              <a:rPr sz="1069" spc="10" dirty="0">
                <a:latin typeface="Times New Roman"/>
                <a:cs typeface="Times New Roman"/>
              </a:rPr>
              <a:t>these nodes and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not need the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matrix.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to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information soon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availability of the </a:t>
            </a:r>
            <a:r>
              <a:rPr sz="1069" spc="10" dirty="0">
                <a:latin typeface="Times New Roman"/>
                <a:cs typeface="Times New Roman"/>
              </a:rPr>
              <a:t>input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0" dirty="0">
                <a:latin typeface="Times New Roman"/>
                <a:cs typeface="Times New Roman"/>
              </a:rPr>
              <a:t>So the 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processed </a:t>
            </a:r>
            <a:r>
              <a:rPr sz="1069" spc="10" dirty="0">
                <a:latin typeface="Times New Roman"/>
                <a:cs typeface="Times New Roman"/>
              </a:rPr>
              <a:t>immediately.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input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initially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collection of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sets, </a:t>
            </a:r>
            <a:r>
              <a:rPr sz="1069" spc="10" dirty="0">
                <a:latin typeface="Times New Roman"/>
                <a:cs typeface="Times New Roman"/>
              </a:rPr>
              <a:t>each with  one </a:t>
            </a:r>
            <a:r>
              <a:rPr sz="1069" spc="5" dirty="0">
                <a:latin typeface="Times New Roman"/>
                <a:cs typeface="Times New Roman"/>
              </a:rPr>
              <a:t>element.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1000 </a:t>
            </a:r>
            <a:r>
              <a:rPr sz="1069" spc="5" dirty="0">
                <a:latin typeface="Times New Roman"/>
                <a:cs typeface="Times New Roman"/>
              </a:rPr>
              <a:t>people,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there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1000 </a:t>
            </a:r>
            <a:r>
              <a:rPr sz="1069" spc="5" dirty="0">
                <a:latin typeface="Times New Roman"/>
                <a:cs typeface="Times New Roman"/>
              </a:rPr>
              <a:t>sets  having </a:t>
            </a:r>
            <a:r>
              <a:rPr sz="1069" spc="10" dirty="0">
                <a:latin typeface="Times New Roman"/>
                <a:cs typeface="Times New Roman"/>
              </a:rPr>
              <a:t>only one </a:t>
            </a:r>
            <a:r>
              <a:rPr sz="1069" spc="5" dirty="0">
                <a:latin typeface="Times New Roman"/>
                <a:cs typeface="Times New Roman"/>
              </a:rPr>
              <a:t>person.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these people related to each other? </a:t>
            </a:r>
            <a:r>
              <a:rPr sz="1069" spc="10" dirty="0">
                <a:latin typeface="Times New Roman"/>
                <a:cs typeface="Times New Roman"/>
              </a:rPr>
              <a:t>No, because </a:t>
            </a:r>
            <a:r>
              <a:rPr sz="1069" spc="5" dirty="0">
                <a:latin typeface="Times New Roman"/>
                <a:cs typeface="Times New Roman"/>
              </a:rPr>
              <a:t>every  person is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different set. This initial representation is that all relations </a:t>
            </a:r>
            <a:r>
              <a:rPr sz="1069" spc="10" dirty="0">
                <a:latin typeface="Times New Roman"/>
                <a:cs typeface="Times New Roman"/>
              </a:rPr>
              <a:t>(except  </a:t>
            </a:r>
            <a:r>
              <a:rPr sz="1069" spc="5" dirty="0">
                <a:latin typeface="Times New Roman"/>
                <a:cs typeface="Times New Roman"/>
              </a:rPr>
              <a:t>reflexive relations) </a:t>
            </a:r>
            <a:r>
              <a:rPr sz="1069" spc="10" dirty="0">
                <a:latin typeface="Times New Roman"/>
                <a:cs typeface="Times New Roman"/>
              </a:rPr>
              <a:t>are false.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made 1000 </a:t>
            </a:r>
            <a:r>
              <a:rPr sz="1069" spc="5" dirty="0">
                <a:latin typeface="Times New Roman"/>
                <a:cs typeface="Times New Roman"/>
              </a:rPr>
              <a:t>sets for </a:t>
            </a:r>
            <a:r>
              <a:rPr sz="1069" spc="10" dirty="0">
                <a:latin typeface="Times New Roman"/>
                <a:cs typeface="Times New Roman"/>
              </a:rPr>
              <a:t>1000 </a:t>
            </a:r>
            <a:r>
              <a:rPr sz="1069" spc="5" dirty="0">
                <a:latin typeface="Times New Roman"/>
                <a:cs typeface="Times New Roman"/>
              </a:rPr>
              <a:t>people,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only the  </a:t>
            </a:r>
            <a:r>
              <a:rPr sz="1069" spc="10" dirty="0">
                <a:latin typeface="Times New Roman"/>
                <a:cs typeface="Times New Roman"/>
              </a:rPr>
              <a:t>reflexive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(every person </a:t>
            </a:r>
            <a:r>
              <a:rPr sz="1069" spc="5" dirty="0">
                <a:latin typeface="Times New Roman"/>
                <a:cs typeface="Times New Roman"/>
              </a:rPr>
              <a:t>is related to himself) is true.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mathematically  </a:t>
            </a:r>
            <a:r>
              <a:rPr sz="1069" spc="10" dirty="0">
                <a:latin typeface="Times New Roman"/>
                <a:cs typeface="Times New Roman"/>
              </a:rPr>
              <a:t>speaking,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each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different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element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so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</a:t>
            </a:r>
            <a:r>
              <a:rPr sz="1069" spc="5" dirty="0">
                <a:latin typeface="Times New Roman"/>
                <a:cs typeface="Times New Roman"/>
              </a:rPr>
              <a:t>i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∩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</a:t>
            </a:r>
            <a:r>
              <a:rPr sz="1069" spc="5" dirty="0">
                <a:latin typeface="Times New Roman"/>
                <a:cs typeface="Times New Roman"/>
              </a:rPr>
              <a:t>j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Ø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makes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31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968233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30" y="868857"/>
            <a:ext cx="4853076" cy="8360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i="1" spc="5" dirty="0">
                <a:latin typeface="Times New Roman"/>
                <a:cs typeface="Times New Roman"/>
              </a:rPr>
              <a:t>disjoint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person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set has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relation with </a:t>
            </a:r>
            <a:r>
              <a:rPr sz="1069" spc="10" dirty="0">
                <a:latin typeface="Times New Roman"/>
                <a:cs typeface="Times New Roman"/>
              </a:rPr>
              <a:t>a person </a:t>
            </a:r>
            <a:r>
              <a:rPr sz="1069" spc="5" dirty="0">
                <a:latin typeface="Times New Roman"/>
                <a:cs typeface="Times New Roman"/>
              </a:rPr>
              <a:t>in another set, </a:t>
            </a:r>
            <a:r>
              <a:rPr sz="1069" spc="10" dirty="0">
                <a:latin typeface="Times New Roman"/>
                <a:cs typeface="Times New Roman"/>
              </a:rPr>
              <a:t>therefore  </a:t>
            </a:r>
            <a:r>
              <a:rPr sz="1069" spc="5" dirty="0">
                <a:latin typeface="Times New Roman"/>
                <a:cs typeface="Times New Roman"/>
              </a:rPr>
              <a:t>there intersection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null.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1000 </a:t>
            </a:r>
            <a:r>
              <a:rPr sz="1069" spc="5" dirty="0">
                <a:latin typeface="Times New Roman"/>
                <a:cs typeface="Times New Roman"/>
              </a:rPr>
              <a:t>sets each </a:t>
            </a:r>
            <a:r>
              <a:rPr sz="1069" spc="10" dirty="0">
                <a:latin typeface="Times New Roman"/>
                <a:cs typeface="Times New Roman"/>
              </a:rPr>
              <a:t>containing </a:t>
            </a:r>
            <a:r>
              <a:rPr sz="1069" spc="5" dirty="0">
                <a:latin typeface="Times New Roman"/>
                <a:cs typeface="Times New Roman"/>
              </a:rPr>
              <a:t>only one  person. </a:t>
            </a:r>
            <a:r>
              <a:rPr sz="1069" spc="10" dirty="0">
                <a:latin typeface="Times New Roman"/>
                <a:cs typeface="Times New Roman"/>
              </a:rPr>
              <a:t>Only the </a:t>
            </a:r>
            <a:r>
              <a:rPr sz="1069" spc="5" dirty="0">
                <a:latin typeface="Times New Roman"/>
                <a:cs typeface="Times New Roman"/>
              </a:rPr>
              <a:t>reflexive relation is </a:t>
            </a:r>
            <a:r>
              <a:rPr sz="1069" spc="10" dirty="0">
                <a:latin typeface="Times New Roman"/>
                <a:cs typeface="Times New Roman"/>
              </a:rPr>
              <a:t>true and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1000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disjoint.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 </a:t>
            </a:r>
            <a:r>
              <a:rPr sz="1069" spc="5" dirty="0">
                <a:latin typeface="Times New Roman"/>
                <a:cs typeface="Times New Roman"/>
              </a:rPr>
              <a:t>intersection of </a:t>
            </a:r>
            <a:r>
              <a:rPr sz="1069" spc="10" dirty="0">
                <a:latin typeface="Times New Roman"/>
                <a:cs typeface="Times New Roman"/>
              </a:rPr>
              <a:t>any two </a:t>
            </a:r>
            <a:r>
              <a:rPr sz="1069" spc="5" dirty="0">
                <a:latin typeface="Times New Roman"/>
                <a:cs typeface="Times New Roman"/>
              </a:rPr>
              <a:t>sets that </a:t>
            </a:r>
            <a:r>
              <a:rPr sz="1069" spc="10" dirty="0">
                <a:latin typeface="Times New Roman"/>
                <a:cs typeface="Times New Roman"/>
              </a:rPr>
              <a:t>will be null </a:t>
            </a:r>
            <a:r>
              <a:rPr sz="1069" spc="5" dirty="0">
                <a:latin typeface="Times New Roman"/>
                <a:cs typeface="Times New Roman"/>
              </a:rPr>
              <a:t>set i.e. there is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member in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them.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Sometimes, we are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binary relations </a:t>
            </a:r>
            <a:r>
              <a:rPr sz="1069" spc="10" dirty="0">
                <a:latin typeface="Times New Roman"/>
                <a:cs typeface="Times New Roman"/>
              </a:rPr>
              <a:t>and are asked </a:t>
            </a:r>
            <a:r>
              <a:rPr sz="1069" spc="5" dirty="0">
                <a:latin typeface="Times New Roman"/>
                <a:cs typeface="Times New Roman"/>
              </a:rPr>
              <a:t>to find out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relationship between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persons. In other words,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not given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details </a:t>
            </a:r>
            <a:r>
              <a:rPr sz="1069" spc="10" dirty="0">
                <a:latin typeface="Times New Roman"/>
                <a:cs typeface="Times New Roman"/>
              </a:rPr>
              <a:t>of  every </a:t>
            </a:r>
            <a:r>
              <a:rPr sz="1069" spc="5" dirty="0">
                <a:latin typeface="Times New Roman"/>
                <a:cs typeface="Times New Roman"/>
              </a:rPr>
              <a:t>pair </a:t>
            </a:r>
            <a:r>
              <a:rPr sz="1069" spc="10" dirty="0">
                <a:latin typeface="Times New Roman"/>
                <a:cs typeface="Times New Roman"/>
              </a:rPr>
              <a:t>of 1000 </a:t>
            </a:r>
            <a:r>
              <a:rPr sz="1069" spc="5" dirty="0">
                <a:latin typeface="Times New Roman"/>
                <a:cs typeface="Times New Roman"/>
              </a:rPr>
              <a:t>persons. </a:t>
            </a:r>
            <a:r>
              <a:rPr sz="1069" spc="10" dirty="0">
                <a:latin typeface="Times New Roman"/>
                <a:cs typeface="Times New Roman"/>
              </a:rPr>
              <a:t>The names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1000 </a:t>
            </a:r>
            <a:r>
              <a:rPr sz="1069" spc="5" dirty="0">
                <a:latin typeface="Times New Roman"/>
                <a:cs typeface="Times New Roman"/>
              </a:rPr>
              <a:t>persons </a:t>
            </a:r>
            <a:r>
              <a:rPr sz="1069" spc="10" dirty="0">
                <a:latin typeface="Times New Roman"/>
                <a:cs typeface="Times New Roman"/>
              </a:rPr>
              <a:t>and around 50 </a:t>
            </a:r>
            <a:r>
              <a:rPr sz="1069" spc="5" dirty="0">
                <a:latin typeface="Times New Roman"/>
                <a:cs typeface="Times New Roman"/>
              </a:rPr>
              <a:t>relations 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provided. </a:t>
            </a:r>
            <a:r>
              <a:rPr sz="1069" spc="10" dirty="0">
                <a:latin typeface="Times New Roman"/>
                <a:cs typeface="Times New Roman"/>
              </a:rPr>
              <a:t>With the help </a:t>
            </a:r>
            <a:r>
              <a:rPr sz="1069" spc="5" dirty="0">
                <a:latin typeface="Times New Roman"/>
                <a:cs typeface="Times New Roman"/>
              </a:rPr>
              <a:t>of these </a:t>
            </a:r>
            <a:r>
              <a:rPr sz="1069" spc="10" dirty="0">
                <a:latin typeface="Times New Roman"/>
                <a:cs typeface="Times New Roman"/>
              </a:rPr>
              <a:t>50 </a:t>
            </a:r>
            <a:r>
              <a:rPr sz="1069" spc="5" dirty="0">
                <a:latin typeface="Times New Roman"/>
                <a:cs typeface="Times New Roman"/>
              </a:rPr>
              <a:t>relations,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find out </a:t>
            </a:r>
            <a:r>
              <a:rPr sz="1069" spc="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relations between  </a:t>
            </a:r>
            <a:r>
              <a:rPr sz="1069" spc="5" dirty="0">
                <a:latin typeface="Times New Roman"/>
                <a:cs typeface="Times New Roman"/>
              </a:rPr>
              <a:t>other persons. </a:t>
            </a:r>
            <a:r>
              <a:rPr sz="1069" spc="10" dirty="0">
                <a:latin typeface="Times New Roman"/>
                <a:cs typeface="Times New Roman"/>
              </a:rPr>
              <a:t>Such examples were </a:t>
            </a:r>
            <a:r>
              <a:rPr sz="1069" spc="5" dirty="0">
                <a:latin typeface="Times New Roman"/>
                <a:cs typeface="Times New Roman"/>
              </a:rPr>
              <a:t>seen </a:t>
            </a:r>
            <a:r>
              <a:rPr sz="1069" spc="10" dirty="0">
                <a:latin typeface="Times New Roman"/>
                <a:cs typeface="Times New Roman"/>
              </a:rPr>
              <a:t>above while find out the </a:t>
            </a:r>
            <a:r>
              <a:rPr sz="1069" spc="5" dirty="0">
                <a:latin typeface="Times New Roman"/>
                <a:cs typeface="Times New Roman"/>
              </a:rPr>
              <a:t>relationship </a:t>
            </a:r>
            <a:r>
              <a:rPr sz="1069" spc="10" dirty="0">
                <a:latin typeface="Times New Roman"/>
                <a:cs typeface="Times New Roman"/>
              </a:rPr>
              <a:t>with the  </a:t>
            </a:r>
            <a:r>
              <a:rPr sz="1069" spc="5" dirty="0">
                <a:latin typeface="Times New Roman"/>
                <a:cs typeface="Times New Roman"/>
              </a:rPr>
              <a:t>help of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graph.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two </a:t>
            </a:r>
            <a:r>
              <a:rPr sz="1069" spc="5" dirty="0">
                <a:latin typeface="Times New Roman"/>
                <a:cs typeface="Times New Roman"/>
              </a:rPr>
              <a:t>permissible </a:t>
            </a:r>
            <a:r>
              <a:rPr sz="1069" spc="10" dirty="0">
                <a:latin typeface="Times New Roman"/>
                <a:cs typeface="Times New Roman"/>
              </a:rPr>
              <a:t>operations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sets i.e.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union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10" dirty="0">
                <a:latin typeface="Times New Roman"/>
                <a:cs typeface="Times New Roman"/>
              </a:rPr>
              <a:t>find  </a:t>
            </a:r>
            <a:r>
              <a:rPr sz="1069" spc="10" dirty="0">
                <a:latin typeface="Times New Roman"/>
                <a:cs typeface="Times New Roman"/>
              </a:rPr>
              <a:t>method,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given one element (name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person) </a:t>
            </a:r>
            <a:r>
              <a:rPr sz="1069" spc="10" dirty="0">
                <a:latin typeface="Times New Roman"/>
                <a:cs typeface="Times New Roman"/>
              </a:rPr>
              <a:t>and asked 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set it  </a:t>
            </a:r>
            <a:r>
              <a:rPr sz="1069" spc="10" dirty="0">
                <a:latin typeface="Times New Roman"/>
                <a:cs typeface="Times New Roman"/>
              </a:rPr>
              <a:t>belongs to. </a:t>
            </a:r>
            <a:r>
              <a:rPr sz="1069" spc="5" dirty="0">
                <a:latin typeface="Times New Roman"/>
                <a:cs typeface="Times New Roman"/>
              </a:rPr>
              <a:t>Initially, </a:t>
            </a:r>
            <a:r>
              <a:rPr sz="1069" spc="10" dirty="0">
                <a:latin typeface="Times New Roman"/>
                <a:cs typeface="Times New Roman"/>
              </a:rPr>
              <a:t>we have 1000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and asked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set person </a:t>
            </a:r>
            <a:r>
              <a:rPr sz="1069" spc="15" dirty="0">
                <a:latin typeface="Times New Roman"/>
                <a:cs typeface="Times New Roman"/>
              </a:rPr>
              <a:t>99 </a:t>
            </a:r>
            <a:r>
              <a:rPr sz="1069" spc="10" dirty="0">
                <a:latin typeface="Times New Roman"/>
                <a:cs typeface="Times New Roman"/>
              </a:rPr>
              <a:t>is?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5" dirty="0">
                <a:latin typeface="Times New Roman"/>
                <a:cs typeface="Times New Roman"/>
              </a:rPr>
              <a:t>say that </a:t>
            </a:r>
            <a:r>
              <a:rPr sz="1069" spc="10" dirty="0">
                <a:latin typeface="Times New Roman"/>
                <a:cs typeface="Times New Roman"/>
              </a:rPr>
              <a:t>every person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 a separate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and person 99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99. </a:t>
            </a:r>
            <a:r>
              <a:rPr sz="1069" spc="15" dirty="0">
                <a:latin typeface="Times New Roman"/>
                <a:cs typeface="Times New Roman"/>
              </a:rPr>
              <a:t>When we </a:t>
            </a:r>
            <a:r>
              <a:rPr sz="1069" spc="10" dirty="0">
                <a:latin typeface="Times New Roman"/>
                <a:cs typeface="Times New Roman"/>
              </a:rPr>
              <a:t>get the  information of </a:t>
            </a:r>
            <a:r>
              <a:rPr sz="1069" spc="5" dirty="0">
                <a:latin typeface="Times New Roman"/>
                <a:cs typeface="Times New Roman"/>
              </a:rPr>
              <a:t>relationships </a:t>
            </a:r>
            <a:r>
              <a:rPr sz="1069" spc="10" dirty="0">
                <a:latin typeface="Times New Roman"/>
                <a:cs typeface="Times New Roman"/>
              </a:rPr>
              <a:t>between different persons, the process of joining the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together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started. This is the union operation. </a:t>
            </a:r>
            <a:r>
              <a:rPr sz="1069" spc="10" dirty="0">
                <a:latin typeface="Times New Roman"/>
                <a:cs typeface="Times New Roman"/>
              </a:rPr>
              <a:t>When we apply </a:t>
            </a:r>
            <a:r>
              <a:rPr sz="1069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operation  on two </a:t>
            </a:r>
            <a:r>
              <a:rPr sz="1069" spc="5" dirty="0">
                <a:latin typeface="Times New Roman"/>
                <a:cs typeface="Times New Roman"/>
              </a:rPr>
              <a:t>sets, the </a:t>
            </a:r>
            <a:r>
              <a:rPr sz="1069" spc="10" dirty="0">
                <a:latin typeface="Times New Roman"/>
                <a:cs typeface="Times New Roman"/>
              </a:rPr>
              <a:t>members </a:t>
            </a:r>
            <a:r>
              <a:rPr sz="1069" spc="5" dirty="0">
                <a:latin typeface="Times New Roman"/>
                <a:cs typeface="Times New Roman"/>
              </a:rPr>
              <a:t>of both sets </a:t>
            </a:r>
            <a:r>
              <a:rPr sz="1069" spc="10" dirty="0">
                <a:latin typeface="Times New Roman"/>
                <a:cs typeface="Times New Roman"/>
              </a:rPr>
              <a:t>combined together and form a new </a:t>
            </a:r>
            <a:r>
              <a:rPr sz="1069" spc="5" dirty="0">
                <a:latin typeface="Times New Roman"/>
                <a:cs typeface="Times New Roman"/>
              </a:rPr>
              <a:t>set. In this  case, there will </a:t>
            </a:r>
            <a:r>
              <a:rPr sz="1069" spc="10" dirty="0">
                <a:latin typeface="Times New Roman"/>
                <a:cs typeface="Times New Roman"/>
              </a:rPr>
              <a:t>be no </a:t>
            </a:r>
            <a:r>
              <a:rPr sz="1069" spc="5" dirty="0">
                <a:latin typeface="Times New Roman"/>
                <a:cs typeface="Times New Roman"/>
              </a:rPr>
              <a:t>duplicate </a:t>
            </a:r>
            <a:r>
              <a:rPr sz="1069" spc="10" dirty="0">
                <a:latin typeface="Times New Roman"/>
                <a:cs typeface="Times New Roman"/>
              </a:rPr>
              <a:t>entry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sets as </a:t>
            </a:r>
            <a:r>
              <a:rPr sz="1069" spc="10" dirty="0">
                <a:latin typeface="Times New Roman"/>
                <a:cs typeface="Times New Roman"/>
              </a:rPr>
              <a:t>these were </a:t>
            </a:r>
            <a:r>
              <a:rPr sz="1069" spc="5" dirty="0">
                <a:latin typeface="Times New Roman"/>
                <a:cs typeface="Times New Roman"/>
              </a:rPr>
              <a:t>disjoint.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definitions of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union</a:t>
            </a:r>
            <a:r>
              <a:rPr sz="1069" i="1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marR="7408" indent="-209281">
              <a:lnSpc>
                <a:spcPts val="1264"/>
              </a:lnSpc>
              <a:buFont typeface="Wingdings"/>
              <a:buChar char=""/>
              <a:tabLst>
                <a:tab pos="430291" algn="l"/>
                <a:tab pos="431526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returns the name of the set (equivalence </a:t>
            </a:r>
            <a:r>
              <a:rPr sz="1069" spc="5" dirty="0">
                <a:latin typeface="Times New Roman"/>
                <a:cs typeface="Times New Roman"/>
              </a:rPr>
              <a:t>class) that contains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given  element, i.e., </a:t>
            </a:r>
            <a:r>
              <a:rPr sz="1069" i="1" spc="5" dirty="0">
                <a:latin typeface="Times New Roman"/>
                <a:cs typeface="Times New Roman"/>
              </a:rPr>
              <a:t>S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find(</a:t>
            </a:r>
            <a:r>
              <a:rPr sz="1069" i="1" spc="5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25"/>
              </a:lnSpc>
              <a:buFont typeface="Wingdings"/>
              <a:buChar char=""/>
              <a:tabLst>
                <a:tab pos="430291" algn="l"/>
                <a:tab pos="431526" algn="l"/>
              </a:tabLst>
            </a:pP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merges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sets to create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i="1" spc="10" dirty="0">
                <a:latin typeface="Times New Roman"/>
                <a:cs typeface="Times New Roman"/>
              </a:rPr>
              <a:t>S</a:t>
            </a:r>
            <a:r>
              <a:rPr sz="1069" spc="10" dirty="0">
                <a:latin typeface="Times New Roman"/>
                <a:cs typeface="Times New Roman"/>
              </a:rPr>
              <a:t>k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S</a:t>
            </a:r>
            <a:r>
              <a:rPr sz="1069" spc="5" dirty="0">
                <a:latin typeface="Times New Roman"/>
                <a:cs typeface="Times New Roman"/>
              </a:rPr>
              <a:t>i </a:t>
            </a:r>
            <a:r>
              <a:rPr sz="1069" spc="19" dirty="0">
                <a:latin typeface="Times New Roman"/>
                <a:cs typeface="Times New Roman"/>
              </a:rPr>
              <a:t>U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S</a:t>
            </a:r>
            <a:r>
              <a:rPr sz="1069" spc="5" dirty="0">
                <a:latin typeface="Times New Roman"/>
                <a:cs typeface="Times New Roman"/>
              </a:rPr>
              <a:t>j.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give an element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 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returns the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method 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groups the member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sets into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these two  </a:t>
            </a:r>
            <a:r>
              <a:rPr sz="1069" spc="5" dirty="0">
                <a:latin typeface="Times New Roman"/>
                <a:cs typeface="Times New Roman"/>
              </a:rPr>
              <a:t>operations in the </a:t>
            </a:r>
            <a:r>
              <a:rPr sz="1069" spc="10" dirty="0">
                <a:latin typeface="Times New Roman"/>
                <a:cs typeface="Times New Roman"/>
              </a:rPr>
              <a:t>disjoint </a:t>
            </a:r>
            <a:r>
              <a:rPr sz="1069" spc="5" dirty="0">
                <a:latin typeface="Times New Roman"/>
                <a:cs typeface="Times New Roman"/>
              </a:rPr>
              <a:t>abstract </a:t>
            </a:r>
            <a:r>
              <a:rPr sz="1069" spc="10" dirty="0">
                <a:latin typeface="Times New Roman"/>
                <a:cs typeface="Times New Roman"/>
              </a:rPr>
              <a:t>data type.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add </a:t>
            </a:r>
            <a:r>
              <a:rPr sz="1069" spc="5" dirty="0">
                <a:latin typeface="Times New Roman"/>
                <a:cs typeface="Times New Roman"/>
              </a:rPr>
              <a:t>the relation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i="1" spc="15" dirty="0">
                <a:latin typeface="Times New Roman"/>
                <a:cs typeface="Times New Roman"/>
              </a:rPr>
              <a:t>R </a:t>
            </a:r>
            <a:r>
              <a:rPr sz="1069" i="1" spc="5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there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see whether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are already related.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may be two </a:t>
            </a:r>
            <a:r>
              <a:rPr sz="1069" spc="5" dirty="0">
                <a:latin typeface="Times New Roman"/>
                <a:cs typeface="Times New Roman"/>
              </a:rPr>
              <a:t>persons  </a:t>
            </a:r>
            <a:r>
              <a:rPr sz="1069" spc="10" dirty="0">
                <a:latin typeface="Times New Roman"/>
                <a:cs typeface="Times New Roman"/>
              </a:rPr>
              <a:t>and a </a:t>
            </a:r>
            <a:r>
              <a:rPr sz="1069" spc="5" dirty="0">
                <a:latin typeface="Times New Roman"/>
                <a:cs typeface="Times New Roman"/>
              </a:rPr>
              <a:t>relation is given </a:t>
            </a:r>
            <a:r>
              <a:rPr sz="1069" spc="10" dirty="0">
                <a:latin typeface="Times New Roman"/>
                <a:cs typeface="Times New Roman"/>
              </a:rPr>
              <a:t>between them. </a:t>
            </a:r>
            <a:r>
              <a:rPr sz="1069" spc="5" dirty="0">
                <a:latin typeface="Times New Roman"/>
                <a:cs typeface="Times New Roman"/>
              </a:rPr>
              <a:t>First of all </a:t>
            </a:r>
            <a:r>
              <a:rPr sz="1069" spc="10" dirty="0">
                <a:latin typeface="Times New Roman"/>
                <a:cs typeface="Times New Roman"/>
              </a:rPr>
              <a:t>we will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already  </a:t>
            </a:r>
            <a:r>
              <a:rPr sz="1069" spc="5" dirty="0">
                <a:latin typeface="Times New Roman"/>
                <a:cs typeface="Times New Roman"/>
              </a:rPr>
              <a:t>related or not. This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by performing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both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check whether they  are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same set or not.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send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name  of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before </a:t>
            </a:r>
            <a:r>
              <a:rPr sz="1069" spc="5" dirty="0">
                <a:latin typeface="Times New Roman"/>
                <a:cs typeface="Times New Roman"/>
              </a:rPr>
              <a:t>sending </a:t>
            </a:r>
            <a:r>
              <a:rPr sz="1069" spc="10" dirty="0">
                <a:latin typeface="Times New Roman"/>
                <a:cs typeface="Times New Roman"/>
              </a:rPr>
              <a:t>b to 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both sets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same, 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means that </a:t>
            </a:r>
            <a:r>
              <a:rPr sz="1069" spc="10" dirty="0">
                <a:latin typeface="Times New Roman"/>
                <a:cs typeface="Times New Roman"/>
              </a:rPr>
              <a:t>these two </a:t>
            </a:r>
            <a:r>
              <a:rPr sz="1069" spc="5" dirty="0">
                <a:latin typeface="Times New Roman"/>
                <a:cs typeface="Times New Roman"/>
              </a:rPr>
              <a:t>belong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same set. If they are in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set, there is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between them.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did </a:t>
            </a:r>
            <a:r>
              <a:rPr sz="1069" spc="5" dirty="0">
                <a:latin typeface="Times New Roman"/>
                <a:cs typeface="Times New Roman"/>
              </a:rPr>
              <a:t>not get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useful </a:t>
            </a:r>
            <a:r>
              <a:rPr sz="1069" spc="10" dirty="0">
                <a:latin typeface="Times New Roman"/>
                <a:cs typeface="Times New Roman"/>
              </a:rPr>
              <a:t>information </a:t>
            </a:r>
            <a:r>
              <a:rPr sz="1069" spc="5" dirty="0">
                <a:latin typeface="Times New Roman"/>
                <a:cs typeface="Times New Roman"/>
              </a:rPr>
              <a:t>with this relation. </a:t>
            </a:r>
            <a:r>
              <a:rPr sz="1069" spc="10" dirty="0">
                <a:latin typeface="Times New Roman"/>
                <a:cs typeface="Times New Roman"/>
              </a:rPr>
              <a:t>Let’s  again </a:t>
            </a:r>
            <a:r>
              <a:rPr sz="1069" spc="5" dirty="0">
                <a:latin typeface="Times New Roman"/>
                <a:cs typeface="Times New Roman"/>
              </a:rPr>
              <a:t>take the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of the Haris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Saad.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Haris </a:t>
            </a:r>
            <a:r>
              <a:rPr sz="1069" spc="5" dirty="0">
                <a:latin typeface="Times New Roman"/>
                <a:cs typeface="Times New Roman"/>
              </a:rPr>
              <a:t>is the brother 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Saad,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placed into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set. Afterwards,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information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Saad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brother of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Haris.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question </a:t>
            </a:r>
            <a:r>
              <a:rPr sz="1069" spc="10" dirty="0">
                <a:latin typeface="Times New Roman"/>
                <a:cs typeface="Times New Roman"/>
              </a:rPr>
              <a:t>arises,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not in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dirty="0">
                <a:latin typeface="Times New Roman"/>
                <a:cs typeface="Times New Roman"/>
              </a:rPr>
              <a:t>set,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do?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 not waste this information and apply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merges </a:t>
            </a:r>
            <a:r>
              <a:rPr sz="1069" spc="10" dirty="0">
                <a:latin typeface="Times New Roman"/>
                <a:cs typeface="Times New Roman"/>
              </a:rPr>
              <a:t>the two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i="1" spc="10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a  new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information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helpful later </a:t>
            </a:r>
            <a:r>
              <a:rPr sz="1069" spc="10" dirty="0">
                <a:latin typeface="Times New Roman"/>
                <a:cs typeface="Times New Roman"/>
              </a:rPr>
              <a:t>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keep on </a:t>
            </a:r>
            <a:r>
              <a:rPr sz="1069" spc="5" dirty="0">
                <a:latin typeface="Times New Roman"/>
                <a:cs typeface="Times New Roman"/>
              </a:rPr>
              <a:t>building the </a:t>
            </a:r>
            <a:r>
              <a:rPr sz="1069" spc="10" dirty="0">
                <a:latin typeface="Times New Roman"/>
                <a:cs typeface="Times New Roman"/>
              </a:rPr>
              <a:t>database  with </a:t>
            </a:r>
            <a:r>
              <a:rPr sz="1069" spc="5" dirty="0">
                <a:latin typeface="Times New Roman"/>
                <a:cs typeface="Times New Roman"/>
              </a:rPr>
              <a:t>this information. Let’s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of </a:t>
            </a:r>
            <a:r>
              <a:rPr sz="1069" spc="5" dirty="0">
                <a:latin typeface="Times New Roman"/>
                <a:cs typeface="Times New Roman"/>
              </a:rPr>
              <a:t>pixels. Suppose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pixels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are told that these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belong to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region,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color </a:t>
            </a:r>
            <a:r>
              <a:rPr sz="1069" spc="10" dirty="0">
                <a:latin typeface="Times New Roman"/>
                <a:cs typeface="Times New Roman"/>
              </a:rPr>
              <a:t>or these two  </a:t>
            </a:r>
            <a:r>
              <a:rPr sz="1069" spc="5" dirty="0">
                <a:latin typeface="Times New Roman"/>
                <a:cs typeface="Times New Roman"/>
              </a:rPr>
              <a:t>pixels </a:t>
            </a:r>
            <a:r>
              <a:rPr sz="1069" spc="10" dirty="0">
                <a:latin typeface="Times New Roman"/>
                <a:cs typeface="Times New Roman"/>
              </a:rPr>
              <a:t>belong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liver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CT </a:t>
            </a:r>
            <a:r>
              <a:rPr sz="1069" spc="5" dirty="0">
                <a:latin typeface="Times New Roman"/>
                <a:cs typeface="Times New Roman"/>
              </a:rPr>
              <a:t>scan.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keep these two </a:t>
            </a:r>
            <a:r>
              <a:rPr sz="1069" spc="5" dirty="0">
                <a:latin typeface="Times New Roman"/>
                <a:cs typeface="Times New Roman"/>
              </a:rPr>
              <a:t>pixels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name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liver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union operation </a:t>
            </a:r>
            <a:r>
              <a:rPr sz="1069" spc="10" dirty="0">
                <a:latin typeface="Times New Roman"/>
                <a:cs typeface="Times New Roman"/>
              </a:rPr>
              <a:t>to merge two </a:t>
            </a:r>
            <a:r>
              <a:rPr sz="1069" spc="5" dirty="0">
                <a:latin typeface="Times New Roman"/>
                <a:cs typeface="Times New Roman"/>
              </a:rPr>
              <a:t>sets. 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algorithm 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this is frequently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i="1" spc="10" dirty="0">
                <a:latin typeface="Times New Roman"/>
                <a:cs typeface="Times New Roman"/>
              </a:rPr>
              <a:t>Union</a:t>
            </a:r>
            <a:r>
              <a:rPr sz="1069" spc="10" dirty="0">
                <a:latin typeface="Times New Roman"/>
                <a:cs typeface="Times New Roman"/>
              </a:rPr>
              <a:t>/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reason.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41910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076" cy="4792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34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There are certain points to note here.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perform any </a:t>
            </a:r>
            <a:r>
              <a:rPr sz="1069" spc="5" dirty="0">
                <a:latin typeface="Times New Roman"/>
                <a:cs typeface="Times New Roman"/>
              </a:rPr>
              <a:t>operations </a:t>
            </a:r>
            <a:r>
              <a:rPr sz="1069" spc="10" dirty="0">
                <a:latin typeface="Times New Roman"/>
                <a:cs typeface="Times New Roman"/>
              </a:rPr>
              <a:t>comparing  </a:t>
            </a:r>
            <a:r>
              <a:rPr sz="1069" spc="5" dirty="0">
                <a:latin typeface="Times New Roman"/>
                <a:cs typeface="Times New Roman"/>
              </a:rPr>
              <a:t>the relative values of set elements. That means that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considering that one  </a:t>
            </a:r>
            <a:r>
              <a:rPr sz="1069" spc="10" dirty="0">
                <a:latin typeface="Times New Roman"/>
                <a:cs typeface="Times New Roman"/>
              </a:rPr>
              <a:t>person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older than the other, younger or one </a:t>
            </a:r>
            <a:r>
              <a:rPr sz="1069" spc="5" dirty="0">
                <a:latin typeface="Times New Roman"/>
                <a:cs typeface="Times New Roman"/>
              </a:rPr>
              <a:t>electrical </a:t>
            </a:r>
            <a:r>
              <a:rPr sz="1069" spc="10" dirty="0">
                <a:latin typeface="Times New Roman"/>
                <a:cs typeface="Times New Roman"/>
              </a:rPr>
              <a:t>component </a:t>
            </a:r>
            <a:r>
              <a:rPr sz="1069" spc="5" dirty="0">
                <a:latin typeface="Times New Roman"/>
                <a:cs typeface="Times New Roman"/>
              </a:rPr>
              <a:t>is bigger </a:t>
            </a:r>
            <a:r>
              <a:rPr sz="1069" spc="10" dirty="0">
                <a:latin typeface="Times New Roman"/>
                <a:cs typeface="Times New Roman"/>
              </a:rPr>
              <a:t>than  </a:t>
            </a:r>
            <a:r>
              <a:rPr sz="1069" spc="5" dirty="0">
                <a:latin typeface="Times New Roman"/>
                <a:cs typeface="Times New Roman"/>
              </a:rPr>
              <a:t>other etc.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merely require </a:t>
            </a:r>
            <a:r>
              <a:rPr sz="1069" spc="10" dirty="0">
                <a:latin typeface="Times New Roman"/>
                <a:cs typeface="Times New Roman"/>
              </a:rPr>
              <a:t>knowledge of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location, </a:t>
            </a:r>
            <a:r>
              <a:rPr sz="1069" spc="5" dirty="0">
                <a:latin typeface="Times New Roman"/>
                <a:cs typeface="Times New Roman"/>
              </a:rPr>
              <a:t>i.e., </a:t>
            </a:r>
            <a:r>
              <a:rPr sz="1069" spc="10" dirty="0">
                <a:latin typeface="Times New Roman"/>
                <a:cs typeface="Times New Roman"/>
              </a:rPr>
              <a:t>which set an element,  </a:t>
            </a:r>
            <a:r>
              <a:rPr sz="1069" spc="5" dirty="0">
                <a:latin typeface="Times New Roman"/>
                <a:cs typeface="Times New Roman"/>
              </a:rPr>
              <a:t>belongs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Let’s talk </a:t>
            </a:r>
            <a:r>
              <a:rPr sz="1069" spc="10" dirty="0">
                <a:latin typeface="Times New Roman"/>
                <a:cs typeface="Times New Roman"/>
              </a:rPr>
              <a:t>about the algorithm building </a:t>
            </a:r>
            <a:r>
              <a:rPr sz="1069" spc="5" dirty="0">
                <a:latin typeface="Times New Roman"/>
                <a:cs typeface="Times New Roman"/>
              </a:rPr>
              <a:t>process.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assume </a:t>
            </a:r>
            <a:r>
              <a:rPr sz="1069" spc="5" dirty="0">
                <a:latin typeface="Times New Roman"/>
                <a:cs typeface="Times New Roman"/>
              </a:rPr>
              <a:t>that all </a:t>
            </a:r>
            <a:r>
              <a:rPr sz="1069" spc="10" dirty="0">
                <a:latin typeface="Times New Roman"/>
                <a:cs typeface="Times New Roman"/>
              </a:rPr>
              <a:t>elements are  numbered </a:t>
            </a:r>
            <a:r>
              <a:rPr sz="1069" spc="5" dirty="0">
                <a:latin typeface="Times New Roman"/>
                <a:cs typeface="Times New Roman"/>
              </a:rPr>
              <a:t>sequentially </a:t>
            </a:r>
            <a:r>
              <a:rPr sz="1069" spc="10" dirty="0">
                <a:latin typeface="Times New Roman"/>
                <a:cs typeface="Times New Roman"/>
              </a:rPr>
              <a:t>from 1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Initially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i="1" spc="10" dirty="0">
                <a:latin typeface="Times New Roman"/>
                <a:cs typeface="Times New Roman"/>
              </a:rPr>
              <a:t>Si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r>
              <a:rPr sz="1069" i="1" spc="10" dirty="0">
                <a:latin typeface="Times New Roman"/>
                <a:cs typeface="Times New Roman"/>
              </a:rPr>
              <a:t>i</a:t>
            </a:r>
            <a:r>
              <a:rPr sz="1069" spc="10" dirty="0">
                <a:latin typeface="Times New Roman"/>
                <a:cs typeface="Times New Roman"/>
              </a:rPr>
              <a:t>} for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1 through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give numbers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persons </a:t>
            </a:r>
            <a:r>
              <a:rPr sz="1069" spc="5" dirty="0">
                <a:latin typeface="Times New Roman"/>
                <a:cs typeface="Times New Roman"/>
              </a:rPr>
              <a:t>like person1, person2 etc. Consider </a:t>
            </a:r>
            <a:r>
              <a:rPr sz="1069" spc="10" dirty="0">
                <a:latin typeface="Times New Roman"/>
                <a:cs typeface="Times New Roman"/>
              </a:rPr>
              <a:t>the example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dirty="0">
                <a:latin typeface="Times New Roman"/>
                <a:cs typeface="Times New Roman"/>
              </a:rPr>
              <a:t>jail.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jail,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prisoner is given </a:t>
            </a:r>
            <a:r>
              <a:rPr sz="1069" spc="10" dirty="0">
                <a:latin typeface="Times New Roman"/>
                <a:cs typeface="Times New Roman"/>
              </a:rPr>
              <a:t>a number. </a:t>
            </a:r>
            <a:r>
              <a:rPr sz="1069" spc="15" dirty="0">
                <a:latin typeface="Times New Roman"/>
                <a:cs typeface="Times New Roman"/>
              </a:rPr>
              <a:t>He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identified by </a:t>
            </a:r>
            <a:r>
              <a:rPr sz="1069" spc="10" dirty="0">
                <a:latin typeface="Times New Roman"/>
                <a:cs typeface="Times New Roman"/>
              </a:rPr>
              <a:t>a number,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name. So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say </a:t>
            </a:r>
            <a:r>
              <a:rPr sz="1069" spc="5" dirty="0">
                <a:latin typeface="Times New Roman"/>
                <a:cs typeface="Times New Roman"/>
              </a:rPr>
              <a:t>that persons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cell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jail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related.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use these  numbers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our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run faster.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give numbers to every </a:t>
            </a:r>
            <a:r>
              <a:rPr sz="1069" spc="5" dirty="0">
                <a:latin typeface="Times New Roman"/>
                <a:cs typeface="Times New Roman"/>
              </a:rPr>
              <a:t>person,  </a:t>
            </a:r>
            <a:r>
              <a:rPr sz="1069" spc="10" dirty="0">
                <a:latin typeface="Times New Roman"/>
                <a:cs typeface="Times New Roman"/>
              </a:rPr>
              <a:t>every </a:t>
            </a:r>
            <a:r>
              <a:rPr sz="1069" spc="5" dirty="0">
                <a:latin typeface="Times New Roman"/>
                <a:cs typeface="Times New Roman"/>
              </a:rPr>
              <a:t>pixel, each electrical </a:t>
            </a:r>
            <a:r>
              <a:rPr sz="1069" spc="10" dirty="0">
                <a:latin typeface="Times New Roman"/>
                <a:cs typeface="Times New Roman"/>
              </a:rPr>
              <a:t>component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0" dirty="0">
                <a:latin typeface="Times New Roman"/>
                <a:cs typeface="Times New Roman"/>
              </a:rPr>
              <a:t>Under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scheme, the member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0" dirty="0">
                <a:latin typeface="Times New Roman"/>
                <a:cs typeface="Times New Roman"/>
              </a:rPr>
              <a:t>S10 </a:t>
            </a:r>
            <a:r>
              <a:rPr sz="1069" spc="-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10. That </a:t>
            </a:r>
            <a:r>
              <a:rPr sz="1069" spc="10" dirty="0">
                <a:latin typeface="Times New Roman"/>
                <a:cs typeface="Times New Roman"/>
              </a:rPr>
              <a:t>number 10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person, </a:t>
            </a:r>
            <a:r>
              <a:rPr sz="1069" spc="10" dirty="0">
                <a:latin typeface="Times New Roman"/>
                <a:cs typeface="Times New Roman"/>
              </a:rPr>
              <a:t>a pixel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electrical </a:t>
            </a:r>
            <a:r>
              <a:rPr sz="1069" spc="10" dirty="0">
                <a:latin typeface="Times New Roman"/>
                <a:cs typeface="Times New Roman"/>
              </a:rPr>
              <a:t>component.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concerned </a:t>
            </a:r>
            <a:r>
              <a:rPr sz="1069" spc="10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with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Secondly,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of </a:t>
            </a:r>
            <a:r>
              <a:rPr sz="1069" spc="5" dirty="0">
                <a:latin typeface="Times New Roman"/>
                <a:cs typeface="Times New Roman"/>
              </a:rPr>
              <a:t>the set returned by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fairly arbitrary. </a:t>
            </a:r>
            <a:r>
              <a:rPr sz="1069" spc="10" dirty="0">
                <a:latin typeface="Times New Roman"/>
                <a:cs typeface="Times New Roman"/>
              </a:rPr>
              <a:t>All </a:t>
            </a:r>
            <a:r>
              <a:rPr sz="1069" spc="5" dirty="0">
                <a:latin typeface="Times New Roman"/>
                <a:cs typeface="Times New Roman"/>
              </a:rPr>
              <a:t>that really  matters is that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y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only if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y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 </a:t>
            </a:r>
            <a:r>
              <a:rPr sz="1069" spc="5" dirty="0">
                <a:latin typeface="Times New Roman"/>
                <a:cs typeface="Times New Roman"/>
              </a:rPr>
              <a:t>discuss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solution to the </a:t>
            </a:r>
            <a:r>
              <a:rPr sz="1069" i="1" spc="5" dirty="0">
                <a:latin typeface="Times New Roman"/>
                <a:cs typeface="Times New Roman"/>
              </a:rPr>
              <a:t>union</a:t>
            </a:r>
            <a:r>
              <a:rPr sz="1069" spc="5" dirty="0">
                <a:latin typeface="Times New Roman"/>
                <a:cs typeface="Times New Roman"/>
              </a:rPr>
              <a:t>/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problem that </a:t>
            </a:r>
            <a:r>
              <a:rPr sz="1069" spc="5" dirty="0">
                <a:latin typeface="Times New Roman"/>
                <a:cs typeface="Times New Roman"/>
              </a:rPr>
              <a:t>for any </a:t>
            </a:r>
            <a:r>
              <a:rPr sz="1069" spc="10" dirty="0">
                <a:latin typeface="Times New Roman"/>
                <a:cs typeface="Times New Roman"/>
              </a:rPr>
              <a:t>sequence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most </a:t>
            </a:r>
            <a:r>
              <a:rPr sz="1069" i="1" spc="19" dirty="0">
                <a:latin typeface="Times New Roman"/>
                <a:cs typeface="Times New Roman"/>
              </a:rPr>
              <a:t>m </a:t>
            </a:r>
            <a:r>
              <a:rPr sz="1069" spc="5" dirty="0">
                <a:latin typeface="Times New Roman"/>
                <a:cs typeface="Times New Roman"/>
              </a:rPr>
              <a:t>finds  </a:t>
            </a:r>
            <a:r>
              <a:rPr sz="1069" spc="10" dirty="0">
                <a:latin typeface="Times New Roman"/>
                <a:cs typeface="Times New Roman"/>
              </a:rPr>
              <a:t>and 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-1 unions will require time proportional to </a:t>
            </a:r>
            <a:r>
              <a:rPr sz="1069" spc="15" dirty="0">
                <a:latin typeface="Times New Roman"/>
                <a:cs typeface="Times New Roman"/>
              </a:rPr>
              <a:t>(</a:t>
            </a:r>
            <a:r>
              <a:rPr sz="1069" i="1" spc="15" dirty="0">
                <a:latin typeface="Times New Roman"/>
                <a:cs typeface="Times New Roman"/>
              </a:rPr>
              <a:t>m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).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only </a:t>
            </a:r>
            <a:r>
              <a:rPr sz="1069" spc="5" dirty="0">
                <a:latin typeface="Times New Roman"/>
                <a:cs typeface="Times New Roman"/>
              </a:rPr>
              <a:t>storing  </a:t>
            </a:r>
            <a:r>
              <a:rPr sz="1069" spc="10" dirty="0">
                <a:latin typeface="Times New Roman"/>
                <a:cs typeface="Times New Roman"/>
              </a:rPr>
              <a:t>numbers in the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keeping any </a:t>
            </a:r>
            <a:r>
              <a:rPr sz="1069" spc="5" dirty="0">
                <a:latin typeface="Times New Roman"/>
                <a:cs typeface="Times New Roman"/>
              </a:rPr>
              <a:t>other relevant </a:t>
            </a:r>
            <a:r>
              <a:rPr sz="1069" spc="10" dirty="0">
                <a:latin typeface="Times New Roman"/>
                <a:cs typeface="Times New Roman"/>
              </a:rPr>
              <a:t>information about the  </a:t>
            </a:r>
            <a:r>
              <a:rPr sz="1069" spc="5" dirty="0">
                <a:latin typeface="Times New Roman"/>
                <a:cs typeface="Times New Roman"/>
              </a:rPr>
              <a:t>elements. </a:t>
            </a:r>
            <a:r>
              <a:rPr sz="1069" spc="10" dirty="0">
                <a:latin typeface="Times New Roman"/>
                <a:cs typeface="Times New Roman"/>
              </a:rPr>
              <a:t>Similarly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using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names of </a:t>
            </a:r>
            <a:r>
              <a:rPr sz="1069" spc="5" dirty="0">
                <a:latin typeface="Times New Roman"/>
                <a:cs typeface="Times New Roman"/>
              </a:rPr>
              <a:t>the sets. </a:t>
            </a:r>
            <a:r>
              <a:rPr sz="1069" spc="10" dirty="0">
                <a:latin typeface="Times New Roman"/>
                <a:cs typeface="Times New Roman"/>
              </a:rPr>
              <a:t>Therefore we may  want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method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just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i.e. </a:t>
            </a:r>
            <a:r>
              <a:rPr sz="1069" spc="10" dirty="0">
                <a:latin typeface="Times New Roman"/>
                <a:cs typeface="Times New Roman"/>
              </a:rPr>
              <a:t>the person 10 belongs  to which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number.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answer may be that the </a:t>
            </a:r>
            <a:r>
              <a:rPr sz="1069" spc="5" dirty="0">
                <a:latin typeface="Times New Roman"/>
                <a:cs typeface="Times New Roman"/>
              </a:rPr>
              <a:t>person </a:t>
            </a:r>
            <a:r>
              <a:rPr sz="1069" spc="10" dirty="0">
                <a:latin typeface="Times New Roman"/>
                <a:cs typeface="Times New Roman"/>
              </a:rPr>
              <a:t>10 </a:t>
            </a:r>
            <a:r>
              <a:rPr sz="1069" spc="5" dirty="0">
                <a:latin typeface="Times New Roman"/>
                <a:cs typeface="Times New Roman"/>
              </a:rPr>
              <a:t>belongs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number 10. 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person </a:t>
            </a:r>
            <a:r>
              <a:rPr sz="1069" spc="10" dirty="0">
                <a:latin typeface="Times New Roman"/>
                <a:cs typeface="Times New Roman"/>
              </a:rPr>
              <a:t>99 may be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99.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if the set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two  </a:t>
            </a:r>
            <a:r>
              <a:rPr sz="1069" spc="5" dirty="0">
                <a:latin typeface="Times New Roman"/>
                <a:cs typeface="Times New Roman"/>
              </a:rPr>
              <a:t>persons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equal,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decide </a:t>
            </a:r>
            <a:r>
              <a:rPr sz="1069" spc="10" dirty="0">
                <a:latin typeface="Times New Roman"/>
                <a:cs typeface="Times New Roman"/>
              </a:rPr>
              <a:t>that these two </a:t>
            </a:r>
            <a:r>
              <a:rPr sz="1069" spc="5" dirty="0">
                <a:latin typeface="Times New Roman"/>
                <a:cs typeface="Times New Roman"/>
              </a:rPr>
              <a:t>persons </a:t>
            </a:r>
            <a:r>
              <a:rPr sz="1069" spc="10" dirty="0">
                <a:latin typeface="Times New Roman"/>
                <a:cs typeface="Times New Roman"/>
              </a:rPr>
              <a:t>do not </a:t>
            </a:r>
            <a:r>
              <a:rPr sz="1069" spc="5" dirty="0">
                <a:latin typeface="Times New Roman"/>
                <a:cs typeface="Times New Roman"/>
              </a:rPr>
              <a:t>belong </a:t>
            </a:r>
            <a:r>
              <a:rPr sz="1069" spc="10" dirty="0">
                <a:latin typeface="Times New Roman"/>
                <a:cs typeface="Times New Roman"/>
              </a:rPr>
              <a:t>to the same 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help of this scheme,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develop our </a:t>
            </a:r>
            <a:r>
              <a:rPr sz="1069" spc="10" dirty="0">
                <a:latin typeface="Times New Roman"/>
                <a:cs typeface="Times New Roman"/>
              </a:rPr>
              <a:t>algorithm </a:t>
            </a:r>
            <a:r>
              <a:rPr sz="1069" spc="5" dirty="0">
                <a:latin typeface="Times New Roman"/>
                <a:cs typeface="Times New Roman"/>
              </a:rPr>
              <a:t>that will run very  fast. In </a:t>
            </a:r>
            <a:r>
              <a:rPr sz="1069" spc="10" dirty="0">
                <a:latin typeface="Times New Roman"/>
                <a:cs typeface="Times New Roman"/>
              </a:rPr>
              <a:t>the next </a:t>
            </a:r>
            <a:r>
              <a:rPr sz="1069" spc="5" dirty="0">
                <a:latin typeface="Times New Roman"/>
                <a:cs typeface="Times New Roman"/>
              </a:rPr>
              <a:t>lecture,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algorithm and the data </a:t>
            </a:r>
            <a:r>
              <a:rPr sz="1069" spc="5" dirty="0">
                <a:latin typeface="Times New Roman"/>
                <a:cs typeface="Times New Roman"/>
              </a:rPr>
              <a:t>structure in 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detail.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628020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9896"/>
            <a:ext cx="1400792" cy="1087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59000"/>
              </a:lnSpc>
            </a:pPr>
            <a:r>
              <a:rPr sz="1458" b="1" spc="-10" dirty="0">
                <a:latin typeface="Arial"/>
                <a:cs typeface="Arial"/>
              </a:rPr>
              <a:t>Data</a:t>
            </a:r>
            <a:r>
              <a:rPr sz="1458" b="1" spc="-6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Structures  Lecture </a:t>
            </a:r>
            <a:r>
              <a:rPr sz="1458" b="1" dirty="0">
                <a:latin typeface="Arial"/>
                <a:cs typeface="Arial"/>
              </a:rPr>
              <a:t>No.</a:t>
            </a:r>
            <a:r>
              <a:rPr sz="1458" b="1" spc="-58" dirty="0">
                <a:latin typeface="Arial"/>
                <a:cs typeface="Arial"/>
              </a:rPr>
              <a:t> </a:t>
            </a:r>
            <a:r>
              <a:rPr sz="1458" b="1" spc="-5" dirty="0">
                <a:latin typeface="Arial"/>
                <a:cs typeface="Arial"/>
              </a:rPr>
              <a:t>35</a:t>
            </a:r>
            <a:endParaRPr sz="1458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/>
            <a:r>
              <a:rPr sz="1167" b="1" u="heavy" spc="10" dirty="0">
                <a:latin typeface="Arial"/>
                <a:cs typeface="Arial"/>
              </a:rPr>
              <a:t>Reading</a:t>
            </a:r>
            <a:r>
              <a:rPr sz="1167" b="1" u="heavy" spc="-78" dirty="0">
                <a:latin typeface="Arial"/>
                <a:cs typeface="Arial"/>
              </a:rPr>
              <a:t> </a:t>
            </a:r>
            <a:r>
              <a:rPr sz="1167" b="1" u="heavy" spc="5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267" y="2521655"/>
            <a:ext cx="269107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Structures </a:t>
            </a:r>
            <a:r>
              <a:rPr sz="1069" spc="10" dirty="0">
                <a:latin typeface="Times New Roman"/>
                <a:cs typeface="Times New Roman"/>
              </a:rPr>
              <a:t>and Algorithm Analysis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C++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6688" y="2521655"/>
            <a:ext cx="60439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Chapter.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267" y="2842424"/>
            <a:ext cx="1314979" cy="502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9" algn="r"/>
            <a:r>
              <a:rPr sz="1069" spc="5" dirty="0">
                <a:latin typeface="Times New Roman"/>
                <a:cs typeface="Times New Roman"/>
              </a:rPr>
              <a:t>8.2,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8.3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264" b="1" i="1" spc="5" dirty="0">
                <a:latin typeface="Arial"/>
                <a:cs typeface="Arial"/>
              </a:rPr>
              <a:t>Summary</a:t>
            </a:r>
            <a:endParaRPr sz="126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0813" y="3535116"/>
            <a:ext cx="88900" cy="51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8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  <a:p>
            <a:pPr marL="12347">
              <a:spcBef>
                <a:spcPts val="53"/>
              </a:spcBef>
            </a:pPr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0789" y="4527066"/>
            <a:ext cx="8890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0776" y="5178258"/>
            <a:ext cx="8890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Symbol"/>
                <a:cs typeface="Symbol"/>
              </a:rPr>
              <a:t></a:t>
            </a:r>
            <a:endParaRPr sz="1069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8594" y="3527781"/>
            <a:ext cx="1767505" cy="1882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4500"/>
              </a:lnSpc>
            </a:pPr>
            <a:r>
              <a:rPr sz="1069" spc="10" dirty="0">
                <a:latin typeface="Times New Roman"/>
                <a:cs typeface="Times New Roman"/>
              </a:rPr>
              <a:t>Dynamic </a:t>
            </a:r>
            <a:r>
              <a:rPr sz="1069" spc="5" dirty="0">
                <a:latin typeface="Times New Roman"/>
                <a:cs typeface="Times New Roman"/>
              </a:rPr>
              <a:t>Equivalence </a:t>
            </a:r>
            <a:r>
              <a:rPr sz="1069" spc="10" dirty="0">
                <a:latin typeface="Times New Roman"/>
                <a:cs typeface="Times New Roman"/>
              </a:rPr>
              <a:t>Problem  Example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Parent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64"/>
              </a:lnSpc>
              <a:buFont typeface="Courier New"/>
              <a:buChar char="o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Initialization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64"/>
              </a:lnSpc>
              <a:buFont typeface="Courier New"/>
              <a:buChar char="o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Find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(i)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74"/>
              </a:lnSpc>
              <a:buFont typeface="Courier New"/>
              <a:buChar char="o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(i,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j)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9"/>
              </a:lnSpc>
              <a:spcBef>
                <a:spcPts val="58"/>
              </a:spcBef>
            </a:pPr>
            <a:r>
              <a:rPr sz="1069" spc="10" dirty="0">
                <a:latin typeface="Times New Roman"/>
                <a:cs typeface="Times New Roman"/>
              </a:rPr>
              <a:t>Example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59"/>
              </a:lnSpc>
              <a:buFont typeface="Courier New"/>
              <a:buChar char="o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Initialization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64"/>
              </a:lnSpc>
              <a:buFont typeface="Courier New"/>
              <a:buChar char="o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union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lnSpc>
                <a:spcPts val="1274"/>
              </a:lnSpc>
              <a:buFont typeface="Courier New"/>
              <a:buChar char="o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find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3"/>
              </a:spcBef>
            </a:pPr>
            <a:r>
              <a:rPr sz="1069" spc="10" dirty="0">
                <a:latin typeface="Times New Roman"/>
                <a:cs typeface="Times New Roman"/>
              </a:rPr>
              <a:t>Running Time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Analysis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181" y="5501057"/>
            <a:ext cx="4853693" cy="3885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300"/>
              </a:lnSpc>
            </a:pPr>
            <a:r>
              <a:rPr sz="1069" spc="5" dirty="0">
                <a:latin typeface="Times New Roman"/>
                <a:cs typeface="Times New Roman"/>
              </a:rPr>
              <a:t>Before talking </a:t>
            </a:r>
            <a:r>
              <a:rPr sz="1069" spc="10" dirty="0">
                <a:latin typeface="Times New Roman"/>
                <a:cs typeface="Times New Roman"/>
              </a:rPr>
              <a:t>about the 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in detail,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recap the  </a:t>
            </a:r>
            <a:r>
              <a:rPr sz="1069" spc="5" dirty="0">
                <a:latin typeface="Times New Roman"/>
                <a:cs typeface="Times New Roman"/>
              </a:rPr>
              <a:t>things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lecture.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concepts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came under discussion in  </a:t>
            </a:r>
            <a:r>
              <a:rPr sz="1069" spc="5" dirty="0">
                <a:latin typeface="Times New Roman"/>
                <a:cs typeface="Times New Roman"/>
              </a:rPr>
              <a:t>the last lecture included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implementation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disjoint set. 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observed that 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case of data elements,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unique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to each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from  these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numbers.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Moreover,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techniques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merger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searching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using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the operations </a:t>
            </a:r>
            <a:r>
              <a:rPr sz="1069" spc="10" dirty="0">
                <a:latin typeface="Times New Roman"/>
                <a:cs typeface="Times New Roman"/>
              </a:rPr>
              <a:t>union and </a:t>
            </a:r>
            <a:r>
              <a:rPr sz="1069" spc="5" dirty="0">
                <a:latin typeface="Times New Roman"/>
                <a:cs typeface="Times New Roman"/>
              </a:rPr>
              <a:t>find were, talked about. 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seen that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send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item 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a number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method,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tells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5" dirty="0">
                <a:latin typeface="Times New Roman"/>
                <a:cs typeface="Times New Roman"/>
              </a:rPr>
              <a:t>the set of </a:t>
            </a:r>
            <a:r>
              <a:rPr sz="1069" spc="10" dirty="0">
                <a:latin typeface="Times New Roman"/>
                <a:cs typeface="Times New Roman"/>
              </a:rPr>
              <a:t>which this item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member.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set. This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number.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talked </a:t>
            </a:r>
            <a:r>
              <a:rPr sz="1069" spc="10" dirty="0">
                <a:latin typeface="Times New Roman"/>
                <a:cs typeface="Times New Roman"/>
              </a:rPr>
              <a:t>about  the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members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join together to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a new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name or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 new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set.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39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discuss </a:t>
            </a:r>
            <a:r>
              <a:rPr sz="1069" spc="10" dirty="0">
                <a:latin typeface="Times New Roman"/>
                <a:cs typeface="Times New Roman"/>
              </a:rPr>
              <a:t>the 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the </a:t>
            </a:r>
            <a:r>
              <a:rPr sz="1069" spc="5" dirty="0">
                <a:latin typeface="Times New Roman"/>
                <a:cs typeface="Times New Roman"/>
              </a:rPr>
              <a:t>disjoint sets, besides  ascertaining </a:t>
            </a:r>
            <a:r>
              <a:rPr sz="1069" spc="10" dirty="0">
                <a:latin typeface="Times New Roman"/>
                <a:cs typeface="Times New Roman"/>
              </a:rPr>
              <a:t>whether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implements the find and union </a:t>
            </a:r>
            <a:r>
              <a:rPr sz="1069" spc="5" dirty="0">
                <a:latin typeface="Times New Roman"/>
                <a:cs typeface="Times New Roman"/>
              </a:rPr>
              <a:t>operations  </a:t>
            </a:r>
            <a:r>
              <a:rPr sz="1069" spc="10" dirty="0">
                <a:latin typeface="Times New Roman"/>
                <a:cs typeface="Times New Roman"/>
              </a:rPr>
              <a:t>efficiently.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5" dirty="0">
                <a:latin typeface="Arial"/>
                <a:cs typeface="Arial"/>
              </a:rPr>
              <a:t>Dynamic Equivalence</a:t>
            </a:r>
            <a:r>
              <a:rPr sz="1264" b="1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Problem</a:t>
            </a:r>
            <a:endParaRPr sz="1264">
              <a:latin typeface="Arial"/>
              <a:cs typeface="Arial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using </a:t>
            </a:r>
            <a:r>
              <a:rPr sz="1069" spc="5" dirty="0">
                <a:latin typeface="Times New Roman"/>
                <a:cs typeface="Times New Roman"/>
              </a:rPr>
              <a:t>sets to </a:t>
            </a:r>
            <a:r>
              <a:rPr sz="1069" spc="10" dirty="0">
                <a:latin typeface="Times New Roman"/>
                <a:cs typeface="Times New Roman"/>
              </a:rPr>
              <a:t>store </a:t>
            </a:r>
            <a:r>
              <a:rPr sz="1069" spc="5" dirty="0">
                <a:latin typeface="Times New Roman"/>
                <a:cs typeface="Times New Roman"/>
              </a:rPr>
              <a:t>the elements.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purpose, it is essential to remember 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belongs to which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in 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are unique  and a </a:t>
            </a:r>
            <a:r>
              <a:rPr sz="1069" spc="5" dirty="0">
                <a:latin typeface="Times New Roman"/>
                <a:cs typeface="Times New Roman"/>
              </a:rPr>
              <a:t>tree 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represent a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element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has 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root, </a:t>
            </a:r>
            <a:r>
              <a:rPr sz="1069" spc="10" dirty="0">
                <a:latin typeface="Times New Roman"/>
                <a:cs typeface="Times New Roman"/>
              </a:rPr>
              <a:t>so the  </a:t>
            </a:r>
            <a:r>
              <a:rPr sz="1069" spc="5" dirty="0">
                <a:latin typeface="Times New Roman"/>
                <a:cs typeface="Times New Roman"/>
              </a:rPr>
              <a:t>root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to </a:t>
            </a:r>
            <a:r>
              <a:rPr sz="1069" spc="10" dirty="0">
                <a:latin typeface="Times New Roman"/>
                <a:cs typeface="Times New Roman"/>
              </a:rPr>
              <a:t>name the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item </a:t>
            </a:r>
            <a:r>
              <a:rPr sz="1069" spc="10" dirty="0">
                <a:latin typeface="Times New Roman"/>
                <a:cs typeface="Times New Roman"/>
              </a:rPr>
              <a:t>(number)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unique as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has unique values of </a:t>
            </a:r>
            <a:r>
              <a:rPr sz="1069" spc="5" dirty="0">
                <a:latin typeface="Times New Roman"/>
                <a:cs typeface="Times New Roman"/>
              </a:rPr>
              <a:t>items.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this root as 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set for </a:t>
            </a:r>
            <a:r>
              <a:rPr sz="1069" spc="10" dirty="0">
                <a:latin typeface="Times New Roman"/>
                <a:cs typeface="Times New Roman"/>
              </a:rPr>
              <a:t>our  convenience. </a:t>
            </a:r>
            <a:r>
              <a:rPr sz="1069" spc="5" dirty="0">
                <a:latin typeface="Times New Roman"/>
                <a:cs typeface="Times New Roman"/>
              </a:rPr>
              <a:t>Otherwise,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any name of our choice. So the 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 (the </a:t>
            </a:r>
            <a:r>
              <a:rPr sz="1069" spc="10" dirty="0">
                <a:latin typeface="Times New Roman"/>
                <a:cs typeface="Times New Roman"/>
              </a:rPr>
              <a:t>number) </a:t>
            </a:r>
            <a:r>
              <a:rPr sz="1069" spc="5" dirty="0">
                <a:latin typeface="Times New Roman"/>
                <a:cs typeface="Times New Roman"/>
              </a:rPr>
              <a:t>is used as 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operation will return this  </a:t>
            </a:r>
            <a:r>
              <a:rPr sz="1069" spc="10" dirty="0">
                <a:latin typeface="Times New Roman"/>
                <a:cs typeface="Times New Roman"/>
              </a:rPr>
              <a:t>name.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presence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sets, there will </a:t>
            </a:r>
            <a:r>
              <a:rPr sz="1069" spc="10" dirty="0">
                <a:latin typeface="Times New Roman"/>
                <a:cs typeface="Times New Roman"/>
              </a:rPr>
              <a:t>be a </a:t>
            </a:r>
            <a:r>
              <a:rPr sz="1069" spc="5" dirty="0">
                <a:latin typeface="Times New Roman"/>
                <a:cs typeface="Times New Roman"/>
              </a:rPr>
              <a:t>collection of trees. In this  collection,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each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representing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set.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ten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elements,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1595721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6"/>
            <a:ext cx="4853076" cy="4159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ten sets initially.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ten </a:t>
            </a:r>
            <a:r>
              <a:rPr sz="1069" spc="5" dirty="0">
                <a:latin typeface="Times New Roman"/>
                <a:cs typeface="Times New Roman"/>
              </a:rPr>
              <a:t>trees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beginning. In general,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initially there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trees.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element.  </a:t>
            </a:r>
            <a:r>
              <a:rPr sz="1069" spc="10" dirty="0">
                <a:latin typeface="Times New Roman"/>
                <a:cs typeface="Times New Roman"/>
              </a:rPr>
              <a:t>Thus there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9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trees of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here comes a </a:t>
            </a:r>
            <a:r>
              <a:rPr sz="1069" spc="5" dirty="0">
                <a:latin typeface="Times New Roman"/>
                <a:cs typeface="Times New Roman"/>
              </a:rPr>
              <a:t>definition for this  collection of trees,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states that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collection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trees is called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forest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39"/>
              </a:spcBef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are not </a:t>
            </a:r>
            <a:r>
              <a:rPr sz="1069" spc="5" dirty="0">
                <a:latin typeface="Times New Roman"/>
                <a:cs typeface="Times New Roman"/>
              </a:rPr>
              <a:t>necessarily binary trees. That means it is not  necessary </a:t>
            </a:r>
            <a:r>
              <a:rPr sz="1069" spc="10" dirty="0">
                <a:latin typeface="Times New Roman"/>
                <a:cs typeface="Times New Roman"/>
              </a:rPr>
              <a:t>that each node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maximum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children nodes. Here a node  may have more than two </a:t>
            </a:r>
            <a:r>
              <a:rPr sz="1069" spc="5" dirty="0">
                <a:latin typeface="Times New Roman"/>
                <a:cs typeface="Times New Roman"/>
              </a:rPr>
              <a:t>children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nodes.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To execute </a:t>
            </a:r>
            <a:r>
              <a:rPr sz="1069" spc="5" dirty="0">
                <a:latin typeface="Times New Roman"/>
                <a:cs typeface="Times New Roman"/>
              </a:rPr>
              <a:t>the union operation in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sets,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merge the two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these sets in  such </a:t>
            </a:r>
            <a:r>
              <a:rPr sz="1069" spc="10" dirty="0">
                <a:latin typeface="Times New Roman"/>
                <a:cs typeface="Times New Roman"/>
              </a:rPr>
              <a:t>a manner that the root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one tree </a:t>
            </a:r>
            <a:r>
              <a:rPr sz="1069" spc="5" dirty="0">
                <a:latin typeface="Times New Roman"/>
                <a:cs typeface="Times New Roman"/>
              </a:rPr>
              <a:t>points to </a:t>
            </a:r>
            <a:r>
              <a:rPr sz="1069" spc="10" dirty="0">
                <a:latin typeface="Times New Roman"/>
                <a:cs typeface="Times New Roman"/>
              </a:rPr>
              <a:t>the root of </a:t>
            </a:r>
            <a:r>
              <a:rPr sz="1069" spc="5" dirty="0">
                <a:latin typeface="Times New Roman"/>
                <a:cs typeface="Times New Roman"/>
              </a:rPr>
              <a:t>other. </a:t>
            </a:r>
            <a:r>
              <a:rPr sz="1069" spc="10" dirty="0">
                <a:latin typeface="Times New Roman"/>
                <a:cs typeface="Times New Roman"/>
              </a:rPr>
              <a:t>So there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 one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root, resulting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merger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trees.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consider </a:t>
            </a:r>
            <a:r>
              <a:rPr sz="1069" spc="10" dirty="0">
                <a:latin typeface="Times New Roman"/>
                <a:cs typeface="Times New Roman"/>
              </a:rPr>
              <a:t>an example </a:t>
            </a:r>
            <a:r>
              <a:rPr sz="1069" spc="5" dirty="0">
                <a:latin typeface="Times New Roman"/>
                <a:cs typeface="Times New Roman"/>
              </a:rPr>
              <a:t>to explain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union operation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later.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In  the  find  operation, 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 </a:t>
            </a:r>
            <a:r>
              <a:rPr sz="1069" i="1" spc="5" dirty="0">
                <a:latin typeface="Times New Roman"/>
                <a:cs typeface="Times New Roman"/>
              </a:rPr>
              <a:t>find  (x)</a:t>
            </a:r>
            <a:r>
              <a:rPr sz="1069" spc="5" dirty="0">
                <a:latin typeface="Times New Roman"/>
                <a:cs typeface="Times New Roman"/>
              </a:rPr>
              <a:t>,  it helps  </a:t>
            </a:r>
            <a:r>
              <a:rPr sz="1069" spc="10" dirty="0">
                <a:latin typeface="Times New Roman"/>
                <a:cs typeface="Times New Roman"/>
              </a:rPr>
              <a:t>us  to  know which set  this 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x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  <a:spcBef>
                <a:spcPts val="49"/>
              </a:spcBef>
            </a:pPr>
            <a:r>
              <a:rPr sz="1069" spc="5" dirty="0">
                <a:latin typeface="Times New Roman"/>
                <a:cs typeface="Times New Roman"/>
              </a:rPr>
              <a:t>belongs to. Internally,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this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in a tree in the </a:t>
            </a:r>
            <a:r>
              <a:rPr sz="1069" i="1" spc="5" dirty="0">
                <a:latin typeface="Times New Roman"/>
                <a:cs typeface="Times New Roman"/>
              </a:rPr>
              <a:t>forest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found in a 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the number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root node (the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set) of that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lnSpc>
                <a:spcPts val="1152"/>
              </a:lnSpc>
            </a:pPr>
            <a:r>
              <a:rPr sz="972" b="1" spc="15" dirty="0">
                <a:latin typeface="Times New Roman"/>
                <a:cs typeface="Times New Roman"/>
              </a:rPr>
              <a:t>Example</a:t>
            </a:r>
            <a:r>
              <a:rPr sz="972" b="1" spc="-73" dirty="0">
                <a:latin typeface="Times New Roman"/>
                <a:cs typeface="Times New Roman"/>
              </a:rPr>
              <a:t> </a:t>
            </a:r>
            <a:r>
              <a:rPr sz="972" b="1" spc="15" dirty="0">
                <a:latin typeface="Times New Roman"/>
                <a:cs typeface="Times New Roman"/>
              </a:rPr>
              <a:t>1</a:t>
            </a:r>
            <a:endParaRPr sz="972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let’s consider an example to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this phenomenon. </a:t>
            </a:r>
            <a:r>
              <a:rPr sz="1069" spc="5" dirty="0">
                <a:latin typeface="Times New Roman"/>
                <a:cs typeface="Times New Roman"/>
              </a:rPr>
              <a:t>Suppose,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10" dirty="0">
                <a:latin typeface="Times New Roman"/>
                <a:cs typeface="Times New Roman"/>
              </a:rPr>
              <a:t>developed a </a:t>
            </a:r>
            <a:r>
              <a:rPr sz="1069" spc="5" dirty="0">
                <a:latin typeface="Times New Roman"/>
                <a:cs typeface="Times New Roman"/>
              </a:rPr>
              <a:t>data structure </a:t>
            </a:r>
            <a:r>
              <a:rPr sz="1069" spc="10" dirty="0">
                <a:latin typeface="Times New Roman"/>
                <a:cs typeface="Times New Roman"/>
              </a:rPr>
              <a:t>and apply the </a:t>
            </a:r>
            <a:r>
              <a:rPr sz="1069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find operations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There are  </a:t>
            </a:r>
            <a:r>
              <a:rPr sz="1069" spc="5" dirty="0">
                <a:latin typeface="Times New Roman"/>
                <a:cs typeface="Times New Roman"/>
              </a:rPr>
              <a:t>eight </a:t>
            </a:r>
            <a:r>
              <a:rPr sz="1069" spc="10" dirty="0">
                <a:latin typeface="Times New Roman"/>
                <a:cs typeface="Times New Roman"/>
              </a:rPr>
              <a:t>elements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i.e.1 to 8. These </a:t>
            </a:r>
            <a:r>
              <a:rPr sz="1069" spc="10" dirty="0">
                <a:latin typeface="Times New Roman"/>
                <a:cs typeface="Times New Roman"/>
              </a:rPr>
              <a:t>may be the names </a:t>
            </a:r>
            <a:r>
              <a:rPr sz="1069" spc="5" dirty="0">
                <a:latin typeface="Times New Roman"/>
                <a:cs typeface="Times New Roman"/>
              </a:rPr>
              <a:t>of people 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assigned these numbers. </a:t>
            </a:r>
            <a:r>
              <a:rPr sz="1069" spc="5" dirty="0">
                <a:latin typeface="Times New Roman"/>
                <a:cs typeface="Times New Roman"/>
              </a:rPr>
              <a:t>It may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other distinct </a:t>
            </a:r>
            <a:r>
              <a:rPr sz="1069" spc="10" dirty="0">
                <a:latin typeface="Times New Roman"/>
                <a:cs typeface="Times New Roman"/>
              </a:rPr>
              <a:t>eight elements.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proceed with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numbers and make a set of each number.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figure 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in different sets.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5108892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5105930"/>
            <a:ext cx="0" cy="1321770"/>
          </a:xfrm>
          <a:custGeom>
            <a:avLst/>
            <a:gdLst/>
            <a:ahLst/>
            <a:cxnLst/>
            <a:rect l="l" t="t" r="r" b="b"/>
            <a:pathLst>
              <a:path h="1359535">
                <a:moveTo>
                  <a:pt x="0" y="0"/>
                </a:moveTo>
                <a:lnTo>
                  <a:pt x="0" y="135940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6424982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5105930"/>
            <a:ext cx="0" cy="1321770"/>
          </a:xfrm>
          <a:custGeom>
            <a:avLst/>
            <a:gdLst/>
            <a:ahLst/>
            <a:cxnLst/>
            <a:rect l="l" t="t" r="r" b="b"/>
            <a:pathLst>
              <a:path h="1359535">
                <a:moveTo>
                  <a:pt x="0" y="0"/>
                </a:moveTo>
                <a:lnTo>
                  <a:pt x="0" y="135940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7392511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02014" y="7389917"/>
            <a:ext cx="0" cy="1684778"/>
          </a:xfrm>
          <a:custGeom>
            <a:avLst/>
            <a:gdLst/>
            <a:ahLst/>
            <a:cxnLst/>
            <a:rect l="l" t="t" r="r" b="b"/>
            <a:pathLst>
              <a:path h="1732915">
                <a:moveTo>
                  <a:pt x="0" y="0"/>
                </a:moveTo>
                <a:lnTo>
                  <a:pt x="0" y="173278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299421" y="9071609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253373" y="7389917"/>
            <a:ext cx="0" cy="1684778"/>
          </a:xfrm>
          <a:custGeom>
            <a:avLst/>
            <a:gdLst/>
            <a:ahLst/>
            <a:cxnLst/>
            <a:rect l="l" t="t" r="r" b="b"/>
            <a:pathLst>
              <a:path h="1732915">
                <a:moveTo>
                  <a:pt x="0" y="0"/>
                </a:moveTo>
                <a:lnTo>
                  <a:pt x="0" y="173278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469073" y="7604020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9540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8"/>
                </a:lnTo>
                <a:lnTo>
                  <a:pt x="10167" y="179236"/>
                </a:lnTo>
                <a:lnTo>
                  <a:pt x="37909" y="220408"/>
                </a:lnTo>
                <a:lnTo>
                  <a:pt x="79081" y="248150"/>
                </a:lnTo>
                <a:lnTo>
                  <a:pt x="129540" y="258318"/>
                </a:lnTo>
                <a:lnTo>
                  <a:pt x="179558" y="248150"/>
                </a:lnTo>
                <a:lnTo>
                  <a:pt x="220503" y="220408"/>
                </a:lnTo>
                <a:lnTo>
                  <a:pt x="248161" y="179236"/>
                </a:lnTo>
                <a:lnTo>
                  <a:pt x="258317" y="128778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572788" y="764896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2100" y="7604020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8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8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8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095075" y="764896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5128" y="7604020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5">
                <a:moveTo>
                  <a:pt x="128778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8"/>
                </a:lnTo>
                <a:lnTo>
                  <a:pt x="10048" y="179236"/>
                </a:lnTo>
                <a:lnTo>
                  <a:pt x="37528" y="220408"/>
                </a:lnTo>
                <a:lnTo>
                  <a:pt x="78438" y="248150"/>
                </a:lnTo>
                <a:lnTo>
                  <a:pt x="128778" y="258318"/>
                </a:lnTo>
                <a:lnTo>
                  <a:pt x="178796" y="248150"/>
                </a:lnTo>
                <a:lnTo>
                  <a:pt x="219741" y="220408"/>
                </a:lnTo>
                <a:lnTo>
                  <a:pt x="247399" y="179236"/>
                </a:lnTo>
                <a:lnTo>
                  <a:pt x="257556" y="128778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618104" y="764896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00387" y="7604020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5">
                <a:moveTo>
                  <a:pt x="128778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8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8" y="258318"/>
                </a:lnTo>
                <a:lnTo>
                  <a:pt x="179117" y="248150"/>
                </a:lnTo>
                <a:lnTo>
                  <a:pt x="220027" y="220408"/>
                </a:lnTo>
                <a:lnTo>
                  <a:pt x="247507" y="179236"/>
                </a:lnTo>
                <a:lnTo>
                  <a:pt x="257556" y="128778"/>
                </a:lnTo>
                <a:lnTo>
                  <a:pt x="247507" y="78759"/>
                </a:lnTo>
                <a:lnTo>
                  <a:pt x="220027" y="37814"/>
                </a:lnTo>
                <a:lnTo>
                  <a:pt x="179117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203363" y="764896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64903" y="7604020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8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8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8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767878" y="764896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64903" y="8127046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09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7" y="257555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8" y="128777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919133" y="7604020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540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8"/>
                </a:lnTo>
                <a:lnTo>
                  <a:pt x="10167" y="179236"/>
                </a:lnTo>
                <a:lnTo>
                  <a:pt x="37909" y="220408"/>
                </a:lnTo>
                <a:lnTo>
                  <a:pt x="79081" y="248150"/>
                </a:lnTo>
                <a:lnTo>
                  <a:pt x="129540" y="258318"/>
                </a:lnTo>
                <a:lnTo>
                  <a:pt x="179558" y="248150"/>
                </a:lnTo>
                <a:lnTo>
                  <a:pt x="220503" y="220408"/>
                </a:lnTo>
                <a:lnTo>
                  <a:pt x="248161" y="179236"/>
                </a:lnTo>
                <a:lnTo>
                  <a:pt x="258318" y="128778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5022849" y="764896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51076" y="7604020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8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8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7" y="128778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5754792" y="764896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2267" y="8171992"/>
            <a:ext cx="4851224" cy="1260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413" algn="ctr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12">
              <a:latin typeface="Times New Roman"/>
              <a:cs typeface="Times New Roman"/>
            </a:endParaRPr>
          </a:p>
          <a:p>
            <a:pPr marL="1476077"/>
            <a:r>
              <a:rPr sz="1069" b="1" spc="5" dirty="0">
                <a:latin typeface="Times New Roman"/>
                <a:cs typeface="Times New Roman"/>
              </a:rPr>
              <a:t>Figure 35.2</a:t>
            </a:r>
            <a:r>
              <a:rPr sz="1069" spc="5" dirty="0">
                <a:latin typeface="Times New Roman"/>
                <a:cs typeface="Times New Roman"/>
              </a:rPr>
              <a:t>: After </a:t>
            </a:r>
            <a:r>
              <a:rPr sz="1069" spc="10" dirty="0">
                <a:latin typeface="Times New Roman"/>
                <a:cs typeface="Times New Roman"/>
              </a:rPr>
              <a:t>union (5,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507">
              <a:latin typeface="Times New Roman"/>
              <a:cs typeface="Times New Roman"/>
            </a:endParaRPr>
          </a:p>
          <a:p>
            <a:pPr marL="11730" marR="4939" algn="ctr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the merger,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set contains </a:t>
            </a:r>
            <a:r>
              <a:rPr sz="1069" spc="10" dirty="0">
                <a:latin typeface="Times New Roman"/>
                <a:cs typeface="Times New Roman"/>
              </a:rPr>
              <a:t>two members 5 </a:t>
            </a:r>
            <a:r>
              <a:rPr sz="1069" spc="5" dirty="0">
                <a:latin typeface="Times New Roman"/>
                <a:cs typeface="Times New Roman"/>
              </a:rPr>
              <a:t>and 6.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question arises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set. In the </a:t>
            </a:r>
            <a:r>
              <a:rPr sz="1069" spc="10" dirty="0">
                <a:latin typeface="Times New Roman"/>
                <a:cs typeface="Times New Roman"/>
              </a:rPr>
              <a:t>above union </a:t>
            </a:r>
            <a:r>
              <a:rPr sz="1069" spc="5" dirty="0">
                <a:latin typeface="Times New Roman"/>
                <a:cs typeface="Times New Roman"/>
              </a:rPr>
              <a:t>operation, </a:t>
            </a:r>
            <a:r>
              <a:rPr sz="1069" spc="10" dirty="0">
                <a:latin typeface="Times New Roman"/>
                <a:cs typeface="Times New Roman"/>
              </a:rPr>
              <a:t>the set 6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becomes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34540" y="7812933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4" h="327659">
                <a:moveTo>
                  <a:pt x="35813" y="55625"/>
                </a:moveTo>
                <a:lnTo>
                  <a:pt x="32766" y="57150"/>
                </a:lnTo>
                <a:lnTo>
                  <a:pt x="31242" y="60197"/>
                </a:lnTo>
                <a:lnTo>
                  <a:pt x="31242" y="323088"/>
                </a:lnTo>
                <a:lnTo>
                  <a:pt x="32766" y="326135"/>
                </a:lnTo>
                <a:lnTo>
                  <a:pt x="35813" y="327659"/>
                </a:lnTo>
                <a:lnTo>
                  <a:pt x="38862" y="326135"/>
                </a:lnTo>
                <a:lnTo>
                  <a:pt x="40386" y="323088"/>
                </a:lnTo>
                <a:lnTo>
                  <a:pt x="40386" y="60197"/>
                </a:lnTo>
                <a:lnTo>
                  <a:pt x="38862" y="57150"/>
                </a:lnTo>
                <a:lnTo>
                  <a:pt x="35813" y="55625"/>
                </a:lnTo>
                <a:close/>
              </a:path>
              <a:path w="71754" h="327659">
                <a:moveTo>
                  <a:pt x="35813" y="0"/>
                </a:moveTo>
                <a:lnTo>
                  <a:pt x="0" y="71627"/>
                </a:lnTo>
                <a:lnTo>
                  <a:pt x="31242" y="71627"/>
                </a:lnTo>
                <a:lnTo>
                  <a:pt x="31242" y="60197"/>
                </a:lnTo>
                <a:lnTo>
                  <a:pt x="32766" y="57150"/>
                </a:lnTo>
                <a:lnTo>
                  <a:pt x="35813" y="55625"/>
                </a:lnTo>
                <a:lnTo>
                  <a:pt x="63627" y="55625"/>
                </a:lnTo>
                <a:lnTo>
                  <a:pt x="35813" y="0"/>
                </a:lnTo>
                <a:close/>
              </a:path>
              <a:path w="71754" h="327659">
                <a:moveTo>
                  <a:pt x="63627" y="55625"/>
                </a:moveTo>
                <a:lnTo>
                  <a:pt x="35813" y="55625"/>
                </a:lnTo>
                <a:lnTo>
                  <a:pt x="38862" y="57150"/>
                </a:lnTo>
                <a:lnTo>
                  <a:pt x="40386" y="60197"/>
                </a:lnTo>
                <a:lnTo>
                  <a:pt x="40386" y="71627"/>
                </a:lnTo>
                <a:lnTo>
                  <a:pt x="71628" y="71627"/>
                </a:lnTo>
                <a:lnTo>
                  <a:pt x="63627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469073" y="5481531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4" h="257810">
                <a:moveTo>
                  <a:pt x="129540" y="0"/>
                </a:moveTo>
                <a:lnTo>
                  <a:pt x="79081" y="10048"/>
                </a:lnTo>
                <a:lnTo>
                  <a:pt x="37909" y="37528"/>
                </a:lnTo>
                <a:lnTo>
                  <a:pt x="10167" y="78438"/>
                </a:lnTo>
                <a:lnTo>
                  <a:pt x="0" y="128777"/>
                </a:lnTo>
                <a:lnTo>
                  <a:pt x="10167" y="178796"/>
                </a:lnTo>
                <a:lnTo>
                  <a:pt x="37909" y="219741"/>
                </a:lnTo>
                <a:lnTo>
                  <a:pt x="79081" y="247399"/>
                </a:lnTo>
                <a:lnTo>
                  <a:pt x="129540" y="257555"/>
                </a:lnTo>
                <a:lnTo>
                  <a:pt x="179558" y="247399"/>
                </a:lnTo>
                <a:lnTo>
                  <a:pt x="220503" y="219741"/>
                </a:lnTo>
                <a:lnTo>
                  <a:pt x="248161" y="178796"/>
                </a:lnTo>
                <a:lnTo>
                  <a:pt x="258317" y="128777"/>
                </a:lnTo>
                <a:lnTo>
                  <a:pt x="248161" y="78438"/>
                </a:lnTo>
                <a:lnTo>
                  <a:pt x="220503" y="37528"/>
                </a:lnTo>
                <a:lnTo>
                  <a:pt x="179558" y="10048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1572788" y="552573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92100" y="5481531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4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7" y="257555"/>
                </a:lnTo>
                <a:lnTo>
                  <a:pt x="179236" y="247399"/>
                </a:lnTo>
                <a:lnTo>
                  <a:pt x="220408" y="219741"/>
                </a:lnTo>
                <a:lnTo>
                  <a:pt x="248150" y="178796"/>
                </a:lnTo>
                <a:lnTo>
                  <a:pt x="258318" y="128777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2095075" y="552573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15128" y="5481531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8" y="0"/>
                </a:moveTo>
                <a:lnTo>
                  <a:pt x="78438" y="10048"/>
                </a:lnTo>
                <a:lnTo>
                  <a:pt x="37528" y="37528"/>
                </a:lnTo>
                <a:lnTo>
                  <a:pt x="10048" y="78438"/>
                </a:lnTo>
                <a:lnTo>
                  <a:pt x="0" y="128777"/>
                </a:lnTo>
                <a:lnTo>
                  <a:pt x="10048" y="178796"/>
                </a:lnTo>
                <a:lnTo>
                  <a:pt x="37528" y="219741"/>
                </a:lnTo>
                <a:lnTo>
                  <a:pt x="78438" y="247399"/>
                </a:lnTo>
                <a:lnTo>
                  <a:pt x="128778" y="257555"/>
                </a:lnTo>
                <a:lnTo>
                  <a:pt x="178796" y="247399"/>
                </a:lnTo>
                <a:lnTo>
                  <a:pt x="219741" y="219741"/>
                </a:lnTo>
                <a:lnTo>
                  <a:pt x="247399" y="178796"/>
                </a:lnTo>
                <a:lnTo>
                  <a:pt x="257556" y="128777"/>
                </a:lnTo>
                <a:lnTo>
                  <a:pt x="247399" y="78438"/>
                </a:lnTo>
                <a:lnTo>
                  <a:pt x="219741" y="37528"/>
                </a:lnTo>
                <a:lnTo>
                  <a:pt x="178796" y="10048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2618104" y="552573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00387" y="5481531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8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8" y="257555"/>
                </a:lnTo>
                <a:lnTo>
                  <a:pt x="179117" y="247399"/>
                </a:lnTo>
                <a:lnTo>
                  <a:pt x="220027" y="219741"/>
                </a:lnTo>
                <a:lnTo>
                  <a:pt x="247507" y="178796"/>
                </a:lnTo>
                <a:lnTo>
                  <a:pt x="257556" y="128777"/>
                </a:lnTo>
                <a:lnTo>
                  <a:pt x="247507" y="78438"/>
                </a:lnTo>
                <a:lnTo>
                  <a:pt x="220027" y="37528"/>
                </a:lnTo>
                <a:lnTo>
                  <a:pt x="179117" y="10048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3203363" y="552573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64903" y="5481531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7" y="257555"/>
                </a:lnTo>
                <a:lnTo>
                  <a:pt x="179236" y="247399"/>
                </a:lnTo>
                <a:lnTo>
                  <a:pt x="220408" y="219741"/>
                </a:lnTo>
                <a:lnTo>
                  <a:pt x="248150" y="178796"/>
                </a:lnTo>
                <a:lnTo>
                  <a:pt x="258318" y="128777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767878" y="552573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50161" y="5481531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7" y="257555"/>
                </a:lnTo>
                <a:lnTo>
                  <a:pt x="179236" y="247399"/>
                </a:lnTo>
                <a:lnTo>
                  <a:pt x="220408" y="219741"/>
                </a:lnTo>
                <a:lnTo>
                  <a:pt x="248150" y="178796"/>
                </a:lnTo>
                <a:lnTo>
                  <a:pt x="258317" y="128777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4353876" y="552573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19133" y="5481531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9540" y="0"/>
                </a:moveTo>
                <a:lnTo>
                  <a:pt x="79081" y="10048"/>
                </a:lnTo>
                <a:lnTo>
                  <a:pt x="37909" y="37528"/>
                </a:lnTo>
                <a:lnTo>
                  <a:pt x="10167" y="78438"/>
                </a:lnTo>
                <a:lnTo>
                  <a:pt x="0" y="128777"/>
                </a:lnTo>
                <a:lnTo>
                  <a:pt x="10167" y="178796"/>
                </a:lnTo>
                <a:lnTo>
                  <a:pt x="37909" y="219741"/>
                </a:lnTo>
                <a:lnTo>
                  <a:pt x="79081" y="247399"/>
                </a:lnTo>
                <a:lnTo>
                  <a:pt x="129540" y="257555"/>
                </a:lnTo>
                <a:lnTo>
                  <a:pt x="179558" y="247399"/>
                </a:lnTo>
                <a:lnTo>
                  <a:pt x="220503" y="219741"/>
                </a:lnTo>
                <a:lnTo>
                  <a:pt x="248161" y="178796"/>
                </a:lnTo>
                <a:lnTo>
                  <a:pt x="258318" y="128777"/>
                </a:lnTo>
                <a:lnTo>
                  <a:pt x="248161" y="78438"/>
                </a:lnTo>
                <a:lnTo>
                  <a:pt x="220503" y="37528"/>
                </a:lnTo>
                <a:lnTo>
                  <a:pt x="179558" y="10048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5022849" y="552573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51076" y="5481531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7" y="257555"/>
                </a:lnTo>
                <a:lnTo>
                  <a:pt x="179236" y="247399"/>
                </a:lnTo>
                <a:lnTo>
                  <a:pt x="220408" y="219741"/>
                </a:lnTo>
                <a:lnTo>
                  <a:pt x="248150" y="178796"/>
                </a:lnTo>
                <a:lnTo>
                  <a:pt x="258317" y="128777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5754792" y="552573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52267" y="6147293"/>
            <a:ext cx="4851224" cy="1090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7862"/>
            <a:r>
              <a:rPr sz="1069" b="1" spc="5" dirty="0">
                <a:latin typeface="Times New Roman"/>
                <a:cs typeface="Times New Roman"/>
              </a:rPr>
              <a:t>Figure 35.1</a:t>
            </a:r>
            <a:r>
              <a:rPr sz="1069" spc="5" dirty="0">
                <a:latin typeface="Times New Roman"/>
                <a:cs typeface="Times New Roman"/>
              </a:rPr>
              <a:t>: Eight elements, initially in different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924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carry out union operation </a:t>
            </a:r>
            <a:r>
              <a:rPr sz="1069" spc="10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5 and </a:t>
            </a:r>
            <a:r>
              <a:rPr sz="1069" spc="5" dirty="0">
                <a:latin typeface="Times New Roman"/>
                <a:cs typeface="Times New Roman"/>
              </a:rPr>
              <a:t>6.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5" dirty="0">
                <a:latin typeface="Times New Roman"/>
                <a:cs typeface="Times New Roman"/>
              </a:rPr>
              <a:t>union(5,6) </a:t>
            </a:r>
            <a:r>
              <a:rPr sz="1069" spc="10" dirty="0">
                <a:latin typeface="Times New Roman"/>
                <a:cs typeface="Times New Roman"/>
              </a:rPr>
              <a:t>means,  merge the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5 and 6 and </a:t>
            </a:r>
            <a:r>
              <a:rPr sz="1069" spc="5" dirty="0">
                <a:latin typeface="Times New Roman"/>
                <a:cs typeface="Times New Roman"/>
              </a:rPr>
              <a:t>return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developed 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merger of the sets-  </a:t>
            </a:r>
            <a:r>
              <a:rPr sz="1069" spc="10" dirty="0">
                <a:latin typeface="Times New Roman"/>
                <a:cs typeface="Times New Roman"/>
              </a:rPr>
              <a:t>5 and </a:t>
            </a:r>
            <a:r>
              <a:rPr sz="1069" spc="5" dirty="0">
                <a:latin typeface="Times New Roman"/>
                <a:cs typeface="Times New Roman"/>
              </a:rPr>
              <a:t>6. In the following figure,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this union.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put 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6 below set 5,  which join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together.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495912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43" y="868857"/>
            <a:ext cx="4852458" cy="2036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5. It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reverse i.e.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could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node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6.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of 5. Moreover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arrow joining these is </a:t>
            </a:r>
            <a:r>
              <a:rPr sz="1069" spc="10" dirty="0">
                <a:latin typeface="Times New Roman"/>
                <a:cs typeface="Times New Roman"/>
              </a:rPr>
              <a:t>from 6 </a:t>
            </a:r>
            <a:r>
              <a:rPr sz="1069" spc="5" dirty="0">
                <a:latin typeface="Times New Roman"/>
                <a:cs typeface="Times New Roman"/>
              </a:rPr>
              <a:t>to 5. In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set  formed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merger of </a:t>
            </a:r>
            <a:r>
              <a:rPr sz="1069" spc="10" dirty="0">
                <a:latin typeface="Times New Roman"/>
                <a:cs typeface="Times New Roman"/>
              </a:rPr>
              <a:t>5 and </a:t>
            </a:r>
            <a:r>
              <a:rPr sz="1069" spc="5" dirty="0">
                <a:latin typeface="Times New Roman"/>
                <a:cs typeface="Times New Roman"/>
              </a:rPr>
              <a:t>6,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seems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5 has some superiority.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set is 5.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passed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arguments </a:t>
            </a:r>
            <a:r>
              <a:rPr sz="1069" spc="10" dirty="0">
                <a:latin typeface="Times New Roman"/>
                <a:cs typeface="Times New Roman"/>
              </a:rPr>
              <a:t>5 and 6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function. 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 union made 6 a member of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0" dirty="0">
                <a:latin typeface="Times New Roman"/>
                <a:cs typeface="Times New Roman"/>
              </a:rPr>
              <a:t>Thus,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pass </a:t>
            </a:r>
            <a:r>
              <a:rPr sz="1069" spc="10" dirty="0">
                <a:latin typeface="Times New Roman"/>
                <a:cs typeface="Times New Roman"/>
              </a:rPr>
              <a:t>S1 and </a:t>
            </a:r>
            <a:r>
              <a:rPr sz="1069" spc="15" dirty="0">
                <a:latin typeface="Times New Roman"/>
                <a:cs typeface="Times New Roman"/>
              </a:rPr>
              <a:t>S2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union  </a:t>
            </a:r>
            <a:r>
              <a:rPr sz="1069" spc="5" dirty="0">
                <a:latin typeface="Times New Roman"/>
                <a:cs typeface="Times New Roman"/>
              </a:rPr>
              <a:t>function,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will make </a:t>
            </a:r>
            <a:r>
              <a:rPr sz="1069" spc="15" dirty="0">
                <a:latin typeface="Times New Roman"/>
                <a:cs typeface="Times New Roman"/>
              </a:rPr>
              <a:t>S2 </a:t>
            </a:r>
            <a:r>
              <a:rPr sz="1069" spc="10" dirty="0">
                <a:latin typeface="Times New Roman"/>
                <a:cs typeface="Times New Roman"/>
              </a:rPr>
              <a:t>a member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S1.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new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will  be S1.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means the name </a:t>
            </a:r>
            <a:r>
              <a:rPr sz="1069" spc="5" dirty="0">
                <a:latin typeface="Times New Roman"/>
                <a:cs typeface="Times New Roman"/>
              </a:rPr>
              <a:t>of first </a:t>
            </a:r>
            <a:r>
              <a:rPr sz="1069" spc="10" dirty="0">
                <a:latin typeface="Times New Roman"/>
                <a:cs typeface="Times New Roman"/>
              </a:rPr>
              <a:t>argument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dirty="0">
                <a:latin typeface="Times New Roman"/>
                <a:cs typeface="Times New Roman"/>
              </a:rPr>
              <a:t> set.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5" dirty="0">
                <a:latin typeface="Times New Roman"/>
                <a:cs typeface="Times New Roman"/>
              </a:rPr>
              <a:t>union (7,8)</a:t>
            </a:r>
            <a:r>
              <a:rPr sz="1069" spc="5" dirty="0">
                <a:latin typeface="Times New Roman"/>
                <a:cs typeface="Times New Roman"/>
              </a:rPr>
              <a:t>. After this </a:t>
            </a:r>
            <a:r>
              <a:rPr sz="1069" dirty="0">
                <a:latin typeface="Times New Roman"/>
                <a:cs typeface="Times New Roman"/>
              </a:rPr>
              <a:t>call,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8 form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set in </a:t>
            </a:r>
            <a:r>
              <a:rPr sz="1069" spc="10" dirty="0">
                <a:latin typeface="Times New Roman"/>
                <a:cs typeface="Times New Roman"/>
              </a:rPr>
              <a:t>which 8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 member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7 and the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 new </a:t>
            </a:r>
            <a:r>
              <a:rPr sz="1069" spc="5" dirty="0">
                <a:latin typeface="Times New Roman"/>
                <a:cs typeface="Times New Roman"/>
              </a:rPr>
              <a:t>set is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(that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argument in </a:t>
            </a:r>
            <a:r>
              <a:rPr sz="1069" spc="5" dirty="0">
                <a:latin typeface="Times New Roman"/>
                <a:cs typeface="Times New Roman"/>
              </a:rPr>
              <a:t>the call).  In other </a:t>
            </a:r>
            <a:r>
              <a:rPr sz="1069" spc="10" dirty="0">
                <a:latin typeface="Times New Roman"/>
                <a:cs typeface="Times New Roman"/>
              </a:rPr>
              <a:t>words, 7 </a:t>
            </a:r>
            <a:r>
              <a:rPr sz="1069" spc="5" dirty="0">
                <a:latin typeface="Times New Roman"/>
                <a:cs typeface="Times New Roman"/>
              </a:rPr>
              <a:t>is root and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child.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in the following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3059748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3056784"/>
            <a:ext cx="0" cy="1684161"/>
          </a:xfrm>
          <a:custGeom>
            <a:avLst/>
            <a:gdLst/>
            <a:ahLst/>
            <a:cxnLst/>
            <a:rect l="l" t="t" r="r" b="b"/>
            <a:pathLst>
              <a:path h="1732279">
                <a:moveTo>
                  <a:pt x="0" y="0"/>
                </a:moveTo>
                <a:lnTo>
                  <a:pt x="0" y="173202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473810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3056784"/>
            <a:ext cx="0" cy="1684161"/>
          </a:xfrm>
          <a:custGeom>
            <a:avLst/>
            <a:gdLst/>
            <a:ahLst/>
            <a:cxnLst/>
            <a:rect l="l" t="t" r="r" b="b"/>
            <a:pathLst>
              <a:path h="1732279">
                <a:moveTo>
                  <a:pt x="0" y="0"/>
                </a:moveTo>
                <a:lnTo>
                  <a:pt x="0" y="173202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6026043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02014" y="6023081"/>
            <a:ext cx="0" cy="2103349"/>
          </a:xfrm>
          <a:custGeom>
            <a:avLst/>
            <a:gdLst/>
            <a:ahLst/>
            <a:cxnLst/>
            <a:rect l="l" t="t" r="r" b="b"/>
            <a:pathLst>
              <a:path h="2163445">
                <a:moveTo>
                  <a:pt x="0" y="0"/>
                </a:moveTo>
                <a:lnTo>
                  <a:pt x="0" y="216331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299421" y="8123343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253373" y="6023081"/>
            <a:ext cx="0" cy="2103349"/>
          </a:xfrm>
          <a:custGeom>
            <a:avLst/>
            <a:gdLst/>
            <a:ahLst/>
            <a:cxnLst/>
            <a:rect l="l" t="t" r="r" b="b"/>
            <a:pathLst>
              <a:path h="2163445">
                <a:moveTo>
                  <a:pt x="0" y="0"/>
                </a:moveTo>
                <a:lnTo>
                  <a:pt x="0" y="216331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469073" y="6238663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9540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7"/>
                </a:lnTo>
                <a:lnTo>
                  <a:pt x="10167" y="179236"/>
                </a:lnTo>
                <a:lnTo>
                  <a:pt x="37909" y="220408"/>
                </a:lnTo>
                <a:lnTo>
                  <a:pt x="79081" y="248150"/>
                </a:lnTo>
                <a:lnTo>
                  <a:pt x="129540" y="258317"/>
                </a:lnTo>
                <a:lnTo>
                  <a:pt x="179558" y="248150"/>
                </a:lnTo>
                <a:lnTo>
                  <a:pt x="220503" y="220408"/>
                </a:lnTo>
                <a:lnTo>
                  <a:pt x="248161" y="179236"/>
                </a:lnTo>
                <a:lnTo>
                  <a:pt x="258317" y="128777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572788" y="6283608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2100" y="6238663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7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095075" y="6283608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5128" y="6238663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5">
                <a:moveTo>
                  <a:pt x="128778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7"/>
                </a:lnTo>
                <a:lnTo>
                  <a:pt x="10048" y="179236"/>
                </a:lnTo>
                <a:lnTo>
                  <a:pt x="37528" y="220408"/>
                </a:lnTo>
                <a:lnTo>
                  <a:pt x="78438" y="248150"/>
                </a:lnTo>
                <a:lnTo>
                  <a:pt x="128778" y="258317"/>
                </a:lnTo>
                <a:lnTo>
                  <a:pt x="178796" y="248150"/>
                </a:lnTo>
                <a:lnTo>
                  <a:pt x="219741" y="220408"/>
                </a:lnTo>
                <a:lnTo>
                  <a:pt x="247399" y="179236"/>
                </a:lnTo>
                <a:lnTo>
                  <a:pt x="257556" y="128777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618104" y="6283608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00387" y="6238663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5">
                <a:moveTo>
                  <a:pt x="128778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8" y="258317"/>
                </a:lnTo>
                <a:lnTo>
                  <a:pt x="179117" y="248150"/>
                </a:lnTo>
                <a:lnTo>
                  <a:pt x="220027" y="220408"/>
                </a:lnTo>
                <a:lnTo>
                  <a:pt x="247507" y="179236"/>
                </a:lnTo>
                <a:lnTo>
                  <a:pt x="257556" y="128777"/>
                </a:lnTo>
                <a:lnTo>
                  <a:pt x="247507" y="78759"/>
                </a:lnTo>
                <a:lnTo>
                  <a:pt x="220027" y="37814"/>
                </a:lnTo>
                <a:lnTo>
                  <a:pt x="179117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203363" y="6283608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64903" y="6238663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7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767878" y="6283608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64903" y="6760951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8777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39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7" y="258317"/>
                </a:lnTo>
                <a:lnTo>
                  <a:pt x="179236" y="248161"/>
                </a:lnTo>
                <a:lnTo>
                  <a:pt x="220408" y="220503"/>
                </a:lnTo>
                <a:lnTo>
                  <a:pt x="248150" y="179558"/>
                </a:lnTo>
                <a:lnTo>
                  <a:pt x="258318" y="129539"/>
                </a:lnTo>
                <a:lnTo>
                  <a:pt x="248150" y="79081"/>
                </a:lnTo>
                <a:lnTo>
                  <a:pt x="220408" y="37909"/>
                </a:lnTo>
                <a:lnTo>
                  <a:pt x="17923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3767878" y="680663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2388" y="6760951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5">
                <a:moveTo>
                  <a:pt x="128777" y="0"/>
                </a:moveTo>
                <a:lnTo>
                  <a:pt x="78438" y="10167"/>
                </a:lnTo>
                <a:lnTo>
                  <a:pt x="37528" y="37909"/>
                </a:lnTo>
                <a:lnTo>
                  <a:pt x="10048" y="79081"/>
                </a:lnTo>
                <a:lnTo>
                  <a:pt x="0" y="129539"/>
                </a:lnTo>
                <a:lnTo>
                  <a:pt x="10048" y="179558"/>
                </a:lnTo>
                <a:lnTo>
                  <a:pt x="37528" y="220503"/>
                </a:lnTo>
                <a:lnTo>
                  <a:pt x="78438" y="248161"/>
                </a:lnTo>
                <a:lnTo>
                  <a:pt x="128777" y="258317"/>
                </a:lnTo>
                <a:lnTo>
                  <a:pt x="178796" y="248161"/>
                </a:lnTo>
                <a:lnTo>
                  <a:pt x="219741" y="220503"/>
                </a:lnTo>
                <a:lnTo>
                  <a:pt x="247399" y="179558"/>
                </a:lnTo>
                <a:lnTo>
                  <a:pt x="257556" y="129539"/>
                </a:lnTo>
                <a:lnTo>
                  <a:pt x="247399" y="79081"/>
                </a:lnTo>
                <a:lnTo>
                  <a:pt x="219741" y="37909"/>
                </a:lnTo>
                <a:lnTo>
                  <a:pt x="17879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4395364" y="680663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92388" y="7283980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5">
                <a:moveTo>
                  <a:pt x="128777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8"/>
                </a:lnTo>
                <a:lnTo>
                  <a:pt x="10048" y="179236"/>
                </a:lnTo>
                <a:lnTo>
                  <a:pt x="37528" y="220408"/>
                </a:lnTo>
                <a:lnTo>
                  <a:pt x="78438" y="248150"/>
                </a:lnTo>
                <a:lnTo>
                  <a:pt x="128777" y="258318"/>
                </a:lnTo>
                <a:lnTo>
                  <a:pt x="178796" y="248150"/>
                </a:lnTo>
                <a:lnTo>
                  <a:pt x="219741" y="220408"/>
                </a:lnTo>
                <a:lnTo>
                  <a:pt x="247399" y="179236"/>
                </a:lnTo>
                <a:lnTo>
                  <a:pt x="257556" y="128778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1352267" y="7328923"/>
            <a:ext cx="4851841" cy="162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1862" algn="ctr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12">
              <a:latin typeface="Times New Roman"/>
              <a:cs typeface="Times New Roman"/>
            </a:endParaRPr>
          </a:p>
          <a:p>
            <a:pPr marL="1476077"/>
            <a:r>
              <a:rPr sz="1069" b="1" spc="5" dirty="0">
                <a:latin typeface="Times New Roman"/>
                <a:cs typeface="Times New Roman"/>
              </a:rPr>
              <a:t>Figure 35.4</a:t>
            </a:r>
            <a:r>
              <a:rPr sz="1069" spc="5" dirty="0">
                <a:latin typeface="Times New Roman"/>
                <a:cs typeface="Times New Roman"/>
              </a:rPr>
              <a:t>: After </a:t>
            </a:r>
            <a:r>
              <a:rPr sz="1069" spc="10" dirty="0">
                <a:latin typeface="Times New Roman"/>
                <a:cs typeface="Times New Roman"/>
              </a:rPr>
              <a:t>union (5,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7)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  <a:spcBef>
                <a:spcPts val="899"/>
              </a:spcBef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four unique set </a:t>
            </a:r>
            <a:r>
              <a:rPr sz="1069" spc="10" dirty="0">
                <a:latin typeface="Times New Roman"/>
                <a:cs typeface="Times New Roman"/>
              </a:rPr>
              <a:t>members in this </a:t>
            </a:r>
            <a:r>
              <a:rPr sz="1069" spc="5" dirty="0">
                <a:latin typeface="Times New Roman"/>
                <a:cs typeface="Times New Roman"/>
              </a:rPr>
              <a:t>set (i.e.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5).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9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demonstrate the union operation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help </a:t>
            </a:r>
            <a:r>
              <a:rPr sz="1069" spc="5" dirty="0">
                <a:latin typeface="Times New Roman"/>
                <a:cs typeface="Times New Roman"/>
              </a:rPr>
              <a:t>of another </a:t>
            </a:r>
            <a:r>
              <a:rPr sz="1069" spc="10" dirty="0">
                <a:latin typeface="Times New Roman"/>
                <a:cs typeface="Times New Roman"/>
              </a:rPr>
              <a:t>example. </a:t>
            </a:r>
            <a:r>
              <a:rPr sz="1069" spc="5" dirty="0">
                <a:latin typeface="Times New Roman"/>
                <a:cs typeface="Times New Roman"/>
              </a:rPr>
              <a:t>Suppose,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made </a:t>
            </a:r>
            <a:r>
              <a:rPr sz="1069" spc="5" dirty="0">
                <a:latin typeface="Times New Roman"/>
                <a:cs typeface="Times New Roman"/>
              </a:rPr>
              <a:t>another union that is </a:t>
            </a:r>
            <a:r>
              <a:rPr sz="1069" i="1" spc="5" dirty="0">
                <a:latin typeface="Times New Roman"/>
                <a:cs typeface="Times New Roman"/>
              </a:rPr>
              <a:t>union (3,4)</a:t>
            </a:r>
            <a:r>
              <a:rPr sz="1069" spc="5" dirty="0">
                <a:latin typeface="Times New Roman"/>
                <a:cs typeface="Times New Roman"/>
              </a:rPr>
              <a:t>. This call merges the set </a:t>
            </a:r>
            <a:r>
              <a:rPr sz="1069" spc="10" dirty="0">
                <a:latin typeface="Times New Roman"/>
                <a:cs typeface="Times New Roman"/>
              </a:rPr>
              <a:t>4 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5"/>
              </a:lnSpc>
            </a:pP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dirty="0">
                <a:latin typeface="Times New Roman"/>
                <a:cs typeface="Times New Roman"/>
              </a:rPr>
              <a:t>this.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34540" y="6447579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3" y="55625"/>
                </a:moveTo>
                <a:lnTo>
                  <a:pt x="32766" y="56387"/>
                </a:lnTo>
                <a:lnTo>
                  <a:pt x="31242" y="60197"/>
                </a:lnTo>
                <a:lnTo>
                  <a:pt x="31242" y="323088"/>
                </a:lnTo>
                <a:lnTo>
                  <a:pt x="32766" y="326135"/>
                </a:lnTo>
                <a:lnTo>
                  <a:pt x="35813" y="326897"/>
                </a:lnTo>
                <a:lnTo>
                  <a:pt x="38862" y="326135"/>
                </a:lnTo>
                <a:lnTo>
                  <a:pt x="40386" y="323088"/>
                </a:lnTo>
                <a:lnTo>
                  <a:pt x="40386" y="60197"/>
                </a:lnTo>
                <a:lnTo>
                  <a:pt x="38862" y="56387"/>
                </a:lnTo>
                <a:lnTo>
                  <a:pt x="35813" y="55625"/>
                </a:lnTo>
                <a:close/>
              </a:path>
              <a:path w="71754" h="327025">
                <a:moveTo>
                  <a:pt x="35813" y="0"/>
                </a:moveTo>
                <a:lnTo>
                  <a:pt x="0" y="71627"/>
                </a:lnTo>
                <a:lnTo>
                  <a:pt x="31242" y="71627"/>
                </a:lnTo>
                <a:lnTo>
                  <a:pt x="31242" y="60197"/>
                </a:lnTo>
                <a:lnTo>
                  <a:pt x="32766" y="56387"/>
                </a:lnTo>
                <a:lnTo>
                  <a:pt x="35813" y="55625"/>
                </a:lnTo>
                <a:lnTo>
                  <a:pt x="63627" y="55625"/>
                </a:lnTo>
                <a:lnTo>
                  <a:pt x="35813" y="0"/>
                </a:lnTo>
                <a:close/>
              </a:path>
              <a:path w="71754" h="327025">
                <a:moveTo>
                  <a:pt x="63627" y="55625"/>
                </a:moveTo>
                <a:lnTo>
                  <a:pt x="35813" y="55625"/>
                </a:lnTo>
                <a:lnTo>
                  <a:pt x="38862" y="56387"/>
                </a:lnTo>
                <a:lnTo>
                  <a:pt x="40386" y="60197"/>
                </a:lnTo>
                <a:lnTo>
                  <a:pt x="40386" y="71627"/>
                </a:lnTo>
                <a:lnTo>
                  <a:pt x="71628" y="71627"/>
                </a:lnTo>
                <a:lnTo>
                  <a:pt x="63627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362026" y="6970607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4" y="54863"/>
                </a:moveTo>
                <a:lnTo>
                  <a:pt x="32766" y="56387"/>
                </a:lnTo>
                <a:lnTo>
                  <a:pt x="31242" y="59436"/>
                </a:lnTo>
                <a:lnTo>
                  <a:pt x="31242" y="322326"/>
                </a:lnTo>
                <a:lnTo>
                  <a:pt x="32766" y="325374"/>
                </a:lnTo>
                <a:lnTo>
                  <a:pt x="35814" y="326898"/>
                </a:lnTo>
                <a:lnTo>
                  <a:pt x="38862" y="325374"/>
                </a:lnTo>
                <a:lnTo>
                  <a:pt x="40386" y="322326"/>
                </a:lnTo>
                <a:lnTo>
                  <a:pt x="40386" y="59436"/>
                </a:lnTo>
                <a:lnTo>
                  <a:pt x="38862" y="56387"/>
                </a:lnTo>
                <a:lnTo>
                  <a:pt x="35814" y="54863"/>
                </a:lnTo>
                <a:close/>
              </a:path>
              <a:path w="71754" h="327025">
                <a:moveTo>
                  <a:pt x="35814" y="0"/>
                </a:moveTo>
                <a:lnTo>
                  <a:pt x="0" y="71628"/>
                </a:lnTo>
                <a:lnTo>
                  <a:pt x="31242" y="71628"/>
                </a:lnTo>
                <a:lnTo>
                  <a:pt x="31242" y="59436"/>
                </a:lnTo>
                <a:lnTo>
                  <a:pt x="32766" y="56387"/>
                </a:lnTo>
                <a:lnTo>
                  <a:pt x="35814" y="54863"/>
                </a:lnTo>
                <a:lnTo>
                  <a:pt x="63246" y="54863"/>
                </a:lnTo>
                <a:lnTo>
                  <a:pt x="35814" y="0"/>
                </a:lnTo>
                <a:close/>
              </a:path>
              <a:path w="71754" h="327025">
                <a:moveTo>
                  <a:pt x="63246" y="54863"/>
                </a:moveTo>
                <a:lnTo>
                  <a:pt x="35814" y="54863"/>
                </a:lnTo>
                <a:lnTo>
                  <a:pt x="38862" y="56387"/>
                </a:lnTo>
                <a:lnTo>
                  <a:pt x="40386" y="59436"/>
                </a:lnTo>
                <a:lnTo>
                  <a:pt x="40386" y="71628"/>
                </a:lnTo>
                <a:lnTo>
                  <a:pt x="71628" y="71628"/>
                </a:lnTo>
                <a:lnTo>
                  <a:pt x="63246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873817" y="6447579"/>
            <a:ext cx="422275" cy="317941"/>
          </a:xfrm>
          <a:custGeom>
            <a:avLst/>
            <a:gdLst/>
            <a:ahLst/>
            <a:cxnLst/>
            <a:rect l="l" t="t" r="r" b="b"/>
            <a:pathLst>
              <a:path w="434339" h="327025">
                <a:moveTo>
                  <a:pt x="60246" y="39479"/>
                </a:moveTo>
                <a:lnTo>
                  <a:pt x="54630" y="46868"/>
                </a:lnTo>
                <a:lnTo>
                  <a:pt x="427481" y="326135"/>
                </a:lnTo>
                <a:lnTo>
                  <a:pt x="430529" y="326897"/>
                </a:lnTo>
                <a:lnTo>
                  <a:pt x="433577" y="325373"/>
                </a:lnTo>
                <a:lnTo>
                  <a:pt x="434339" y="322325"/>
                </a:lnTo>
                <a:lnTo>
                  <a:pt x="432815" y="319277"/>
                </a:lnTo>
                <a:lnTo>
                  <a:pt x="60246" y="39479"/>
                </a:lnTo>
                <a:close/>
              </a:path>
              <a:path w="434339" h="327025">
                <a:moveTo>
                  <a:pt x="0" y="0"/>
                </a:moveTo>
                <a:lnTo>
                  <a:pt x="35813" y="71627"/>
                </a:lnTo>
                <a:lnTo>
                  <a:pt x="54630" y="46868"/>
                </a:lnTo>
                <a:lnTo>
                  <a:pt x="44957" y="39623"/>
                </a:lnTo>
                <a:lnTo>
                  <a:pt x="43434" y="36575"/>
                </a:lnTo>
                <a:lnTo>
                  <a:pt x="44196" y="33527"/>
                </a:lnTo>
                <a:lnTo>
                  <a:pt x="47243" y="31241"/>
                </a:lnTo>
                <a:lnTo>
                  <a:pt x="66507" y="31241"/>
                </a:lnTo>
                <a:lnTo>
                  <a:pt x="79248" y="14477"/>
                </a:lnTo>
                <a:lnTo>
                  <a:pt x="0" y="0"/>
                </a:lnTo>
                <a:close/>
              </a:path>
              <a:path w="434339" h="327025">
                <a:moveTo>
                  <a:pt x="47243" y="31241"/>
                </a:moveTo>
                <a:lnTo>
                  <a:pt x="44196" y="33527"/>
                </a:lnTo>
                <a:lnTo>
                  <a:pt x="43434" y="36575"/>
                </a:lnTo>
                <a:lnTo>
                  <a:pt x="44957" y="39623"/>
                </a:lnTo>
                <a:lnTo>
                  <a:pt x="54630" y="46868"/>
                </a:lnTo>
                <a:lnTo>
                  <a:pt x="60246" y="39479"/>
                </a:lnTo>
                <a:lnTo>
                  <a:pt x="50291" y="32003"/>
                </a:lnTo>
                <a:lnTo>
                  <a:pt x="47243" y="31241"/>
                </a:lnTo>
                <a:close/>
              </a:path>
              <a:path w="434339" h="327025">
                <a:moveTo>
                  <a:pt x="66507" y="31241"/>
                </a:moveTo>
                <a:lnTo>
                  <a:pt x="47243" y="31241"/>
                </a:lnTo>
                <a:lnTo>
                  <a:pt x="50291" y="32003"/>
                </a:lnTo>
                <a:lnTo>
                  <a:pt x="60246" y="39479"/>
                </a:lnTo>
                <a:lnTo>
                  <a:pt x="6650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469073" y="3271626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4">
                <a:moveTo>
                  <a:pt x="129540" y="0"/>
                </a:move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39"/>
                </a:lnTo>
                <a:lnTo>
                  <a:pt x="10167" y="179558"/>
                </a:lnTo>
                <a:lnTo>
                  <a:pt x="37909" y="220503"/>
                </a:lnTo>
                <a:lnTo>
                  <a:pt x="79081" y="248161"/>
                </a:lnTo>
                <a:lnTo>
                  <a:pt x="129540" y="258317"/>
                </a:lnTo>
                <a:lnTo>
                  <a:pt x="179558" y="248161"/>
                </a:lnTo>
                <a:lnTo>
                  <a:pt x="220503" y="220503"/>
                </a:lnTo>
                <a:lnTo>
                  <a:pt x="248161" y="179558"/>
                </a:lnTo>
                <a:lnTo>
                  <a:pt x="258317" y="129539"/>
                </a:lnTo>
                <a:lnTo>
                  <a:pt x="248161" y="79081"/>
                </a:lnTo>
                <a:lnTo>
                  <a:pt x="220503" y="37909"/>
                </a:lnTo>
                <a:lnTo>
                  <a:pt x="179558" y="10167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1572788" y="3316570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92100" y="3271626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4">
                <a:moveTo>
                  <a:pt x="128777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39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7" y="258317"/>
                </a:lnTo>
                <a:lnTo>
                  <a:pt x="179236" y="248161"/>
                </a:lnTo>
                <a:lnTo>
                  <a:pt x="220408" y="220503"/>
                </a:lnTo>
                <a:lnTo>
                  <a:pt x="248150" y="179558"/>
                </a:lnTo>
                <a:lnTo>
                  <a:pt x="258318" y="129539"/>
                </a:lnTo>
                <a:lnTo>
                  <a:pt x="248150" y="79081"/>
                </a:lnTo>
                <a:lnTo>
                  <a:pt x="220408" y="37909"/>
                </a:lnTo>
                <a:lnTo>
                  <a:pt x="17923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 txBox="1"/>
          <p:nvPr/>
        </p:nvSpPr>
        <p:spPr>
          <a:xfrm>
            <a:off x="2095075" y="3316570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5128" y="3271626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4">
                <a:moveTo>
                  <a:pt x="128778" y="0"/>
                </a:moveTo>
                <a:lnTo>
                  <a:pt x="78438" y="10167"/>
                </a:lnTo>
                <a:lnTo>
                  <a:pt x="37528" y="37909"/>
                </a:lnTo>
                <a:lnTo>
                  <a:pt x="10048" y="79081"/>
                </a:lnTo>
                <a:lnTo>
                  <a:pt x="0" y="129539"/>
                </a:lnTo>
                <a:lnTo>
                  <a:pt x="10048" y="179558"/>
                </a:lnTo>
                <a:lnTo>
                  <a:pt x="37528" y="220503"/>
                </a:lnTo>
                <a:lnTo>
                  <a:pt x="78438" y="248161"/>
                </a:lnTo>
                <a:lnTo>
                  <a:pt x="128778" y="258317"/>
                </a:lnTo>
                <a:lnTo>
                  <a:pt x="178796" y="248161"/>
                </a:lnTo>
                <a:lnTo>
                  <a:pt x="219741" y="220503"/>
                </a:lnTo>
                <a:lnTo>
                  <a:pt x="247399" y="179558"/>
                </a:lnTo>
                <a:lnTo>
                  <a:pt x="257556" y="129539"/>
                </a:lnTo>
                <a:lnTo>
                  <a:pt x="247399" y="79081"/>
                </a:lnTo>
                <a:lnTo>
                  <a:pt x="219741" y="37909"/>
                </a:lnTo>
                <a:lnTo>
                  <a:pt x="178796" y="10167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 txBox="1"/>
          <p:nvPr/>
        </p:nvSpPr>
        <p:spPr>
          <a:xfrm>
            <a:off x="2618104" y="3316570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00387" y="3271626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4">
                <a:moveTo>
                  <a:pt x="128778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39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8" y="258317"/>
                </a:lnTo>
                <a:lnTo>
                  <a:pt x="179117" y="248161"/>
                </a:lnTo>
                <a:lnTo>
                  <a:pt x="220027" y="220503"/>
                </a:lnTo>
                <a:lnTo>
                  <a:pt x="247507" y="179558"/>
                </a:lnTo>
                <a:lnTo>
                  <a:pt x="257556" y="129539"/>
                </a:lnTo>
                <a:lnTo>
                  <a:pt x="247507" y="79081"/>
                </a:lnTo>
                <a:lnTo>
                  <a:pt x="220027" y="37909"/>
                </a:lnTo>
                <a:lnTo>
                  <a:pt x="179117" y="10167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 txBox="1"/>
          <p:nvPr/>
        </p:nvSpPr>
        <p:spPr>
          <a:xfrm>
            <a:off x="3203363" y="3316570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64903" y="3271626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4">
                <a:moveTo>
                  <a:pt x="128777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39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7" y="258317"/>
                </a:lnTo>
                <a:lnTo>
                  <a:pt x="179236" y="248161"/>
                </a:lnTo>
                <a:lnTo>
                  <a:pt x="220408" y="220503"/>
                </a:lnTo>
                <a:lnTo>
                  <a:pt x="248150" y="179558"/>
                </a:lnTo>
                <a:lnTo>
                  <a:pt x="258318" y="129539"/>
                </a:lnTo>
                <a:lnTo>
                  <a:pt x="248150" y="79081"/>
                </a:lnTo>
                <a:lnTo>
                  <a:pt x="220408" y="37909"/>
                </a:lnTo>
                <a:lnTo>
                  <a:pt x="17923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3767878" y="3316570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64903" y="3794654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8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8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8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3767878" y="3838858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919133" y="3271626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4">
                <a:moveTo>
                  <a:pt x="129540" y="0"/>
                </a:move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39"/>
                </a:lnTo>
                <a:lnTo>
                  <a:pt x="10167" y="179558"/>
                </a:lnTo>
                <a:lnTo>
                  <a:pt x="37909" y="220503"/>
                </a:lnTo>
                <a:lnTo>
                  <a:pt x="79081" y="248161"/>
                </a:lnTo>
                <a:lnTo>
                  <a:pt x="129540" y="258317"/>
                </a:lnTo>
                <a:lnTo>
                  <a:pt x="179558" y="248161"/>
                </a:lnTo>
                <a:lnTo>
                  <a:pt x="220503" y="220503"/>
                </a:lnTo>
                <a:lnTo>
                  <a:pt x="248161" y="179558"/>
                </a:lnTo>
                <a:lnTo>
                  <a:pt x="258318" y="129539"/>
                </a:lnTo>
                <a:lnTo>
                  <a:pt x="248161" y="79081"/>
                </a:lnTo>
                <a:lnTo>
                  <a:pt x="220503" y="37909"/>
                </a:lnTo>
                <a:lnTo>
                  <a:pt x="179558" y="10167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5022849" y="3316570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919133" y="3794654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540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8"/>
                </a:lnTo>
                <a:lnTo>
                  <a:pt x="10167" y="179236"/>
                </a:lnTo>
                <a:lnTo>
                  <a:pt x="37909" y="220408"/>
                </a:lnTo>
                <a:lnTo>
                  <a:pt x="79081" y="248150"/>
                </a:lnTo>
                <a:lnTo>
                  <a:pt x="129540" y="258318"/>
                </a:lnTo>
                <a:lnTo>
                  <a:pt x="179558" y="248150"/>
                </a:lnTo>
                <a:lnTo>
                  <a:pt x="220503" y="220408"/>
                </a:lnTo>
                <a:lnTo>
                  <a:pt x="248161" y="179236"/>
                </a:lnTo>
                <a:lnTo>
                  <a:pt x="258318" y="128778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5022849" y="3838858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52267" y="4355959"/>
            <a:ext cx="4853693" cy="1515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6077"/>
            <a:r>
              <a:rPr sz="1069" b="1" spc="5" dirty="0">
                <a:latin typeface="Times New Roman"/>
                <a:cs typeface="Times New Roman"/>
              </a:rPr>
              <a:t>Figure 35.3</a:t>
            </a:r>
            <a:r>
              <a:rPr sz="1069" spc="5" dirty="0">
                <a:latin typeface="Times New Roman"/>
                <a:cs typeface="Times New Roman"/>
              </a:rPr>
              <a:t>: After </a:t>
            </a:r>
            <a:r>
              <a:rPr sz="1069" spc="10" dirty="0">
                <a:latin typeface="Times New Roman"/>
                <a:cs typeface="Times New Roman"/>
              </a:rPr>
              <a:t>union (7,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union </a:t>
            </a:r>
            <a:r>
              <a:rPr sz="1069" spc="5" dirty="0">
                <a:latin typeface="Times New Roman"/>
                <a:cs typeface="Times New Roman"/>
              </a:rPr>
              <a:t>function by passing it set </a:t>
            </a:r>
            <a:r>
              <a:rPr sz="1069" spc="10" dirty="0">
                <a:latin typeface="Times New Roman"/>
                <a:cs typeface="Times New Roman"/>
              </a:rPr>
              <a:t>5 and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7 as arguments </a:t>
            </a:r>
            <a:r>
              <a:rPr sz="1069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dirty="0">
                <a:latin typeface="Times New Roman"/>
                <a:cs typeface="Times New Roman"/>
              </a:rPr>
              <a:t>call  </a:t>
            </a:r>
            <a:r>
              <a:rPr sz="1069" i="1" spc="5" dirty="0">
                <a:latin typeface="Times New Roman"/>
                <a:cs typeface="Times New Roman"/>
              </a:rPr>
              <a:t>union (5,7)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the sets </a:t>
            </a:r>
            <a:r>
              <a:rPr sz="1069" spc="10" dirty="0">
                <a:latin typeface="Times New Roman"/>
                <a:cs typeface="Times New Roman"/>
              </a:rPr>
              <a:t>5 and 7 have two members </a:t>
            </a:r>
            <a:r>
              <a:rPr sz="1069" spc="5" dirty="0">
                <a:latin typeface="Times New Roman"/>
                <a:cs typeface="Times New Roman"/>
              </a:rPr>
              <a:t>each. </a:t>
            </a:r>
            <a:r>
              <a:rPr sz="1069" spc="10" dirty="0">
                <a:latin typeface="Times New Roman"/>
                <a:cs typeface="Times New Roman"/>
              </a:rPr>
              <a:t>5 and 6 </a:t>
            </a:r>
            <a:r>
              <a:rPr sz="1069" spc="5" dirty="0">
                <a:latin typeface="Times New Roman"/>
                <a:cs typeface="Times New Roman"/>
              </a:rPr>
              <a:t>are the </a:t>
            </a:r>
            <a:r>
              <a:rPr sz="1069" spc="10" dirty="0">
                <a:latin typeface="Times New Roman"/>
                <a:cs typeface="Times New Roman"/>
              </a:rPr>
              <a:t>members 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5 and </a:t>
            </a:r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0" dirty="0">
                <a:latin typeface="Times New Roman"/>
                <a:cs typeface="Times New Roman"/>
              </a:rPr>
              <a:t>the two members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7 and </a:t>
            </a:r>
            <a:r>
              <a:rPr sz="1069" spc="5" dirty="0">
                <a:latin typeface="Times New Roman"/>
                <a:cs typeface="Times New Roman"/>
              </a:rPr>
              <a:t>8. After </a:t>
            </a:r>
            <a:r>
              <a:rPr sz="1069" spc="10" dirty="0">
                <a:latin typeface="Times New Roman"/>
                <a:cs typeface="Times New Roman"/>
              </a:rPr>
              <a:t>merging these sets, the  name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will be 5 </a:t>
            </a:r>
            <a:r>
              <a:rPr sz="1069" spc="5" dirty="0">
                <a:latin typeface="Times New Roman"/>
                <a:cs typeface="Times New Roman"/>
              </a:rPr>
              <a:t>as stated earlier that 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set will </a:t>
            </a:r>
            <a:r>
              <a:rPr sz="1069" spc="10" dirty="0">
                <a:latin typeface="Times New Roman"/>
                <a:cs typeface="Times New Roman"/>
              </a:rPr>
              <a:t>be named </a:t>
            </a:r>
            <a:r>
              <a:rPr sz="1069" spc="5" dirty="0">
                <a:latin typeface="Times New Roman"/>
                <a:cs typeface="Times New Roman"/>
              </a:rPr>
              <a:t>after the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argument.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(figure </a:t>
            </a:r>
            <a:r>
              <a:rPr sz="1069" spc="10" dirty="0">
                <a:latin typeface="Times New Roman"/>
                <a:cs typeface="Times New Roman"/>
              </a:rPr>
              <a:t>35.4) 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5, </a:t>
            </a:r>
            <a:r>
              <a:rPr sz="1069" spc="10" dirty="0">
                <a:latin typeface="Times New Roman"/>
                <a:cs typeface="Times New Roman"/>
              </a:rPr>
              <a:t>there  are </a:t>
            </a:r>
            <a:r>
              <a:rPr sz="1069" spc="5" dirty="0">
                <a:latin typeface="Times New Roman"/>
                <a:cs typeface="Times New Roman"/>
              </a:rPr>
              <a:t>four </a:t>
            </a:r>
            <a:r>
              <a:rPr sz="1069" spc="10" dirty="0">
                <a:latin typeface="Times New Roman"/>
                <a:cs typeface="Times New Roman"/>
              </a:rPr>
              <a:t>members </a:t>
            </a:r>
            <a:r>
              <a:rPr sz="1069" spc="5" dirty="0">
                <a:latin typeface="Times New Roman"/>
                <a:cs typeface="Times New Roman"/>
              </a:rPr>
              <a:t>i.e. 5, 6, </a:t>
            </a:r>
            <a:r>
              <a:rPr sz="1069" spc="10" dirty="0">
                <a:latin typeface="Times New Roman"/>
                <a:cs typeface="Times New Roman"/>
              </a:rPr>
              <a:t>7 and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8.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34540" y="3481281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3" y="54864"/>
                </a:moveTo>
                <a:lnTo>
                  <a:pt x="32766" y="56388"/>
                </a:lnTo>
                <a:lnTo>
                  <a:pt x="31242" y="59436"/>
                </a:lnTo>
                <a:lnTo>
                  <a:pt x="31242" y="322325"/>
                </a:lnTo>
                <a:lnTo>
                  <a:pt x="32766" y="325374"/>
                </a:lnTo>
                <a:lnTo>
                  <a:pt x="35813" y="326898"/>
                </a:lnTo>
                <a:lnTo>
                  <a:pt x="38862" y="325374"/>
                </a:lnTo>
                <a:lnTo>
                  <a:pt x="40386" y="322325"/>
                </a:lnTo>
                <a:lnTo>
                  <a:pt x="40386" y="59436"/>
                </a:lnTo>
                <a:lnTo>
                  <a:pt x="38862" y="56388"/>
                </a:lnTo>
                <a:lnTo>
                  <a:pt x="35813" y="54864"/>
                </a:lnTo>
                <a:close/>
              </a:path>
              <a:path w="71754" h="327025">
                <a:moveTo>
                  <a:pt x="35813" y="0"/>
                </a:moveTo>
                <a:lnTo>
                  <a:pt x="0" y="71627"/>
                </a:lnTo>
                <a:lnTo>
                  <a:pt x="31242" y="71627"/>
                </a:lnTo>
                <a:lnTo>
                  <a:pt x="31242" y="59436"/>
                </a:lnTo>
                <a:lnTo>
                  <a:pt x="32766" y="56388"/>
                </a:lnTo>
                <a:lnTo>
                  <a:pt x="35813" y="54864"/>
                </a:lnTo>
                <a:lnTo>
                  <a:pt x="63246" y="54864"/>
                </a:lnTo>
                <a:lnTo>
                  <a:pt x="35813" y="0"/>
                </a:lnTo>
                <a:close/>
              </a:path>
              <a:path w="71754" h="327025">
                <a:moveTo>
                  <a:pt x="63246" y="54864"/>
                </a:moveTo>
                <a:lnTo>
                  <a:pt x="35813" y="54864"/>
                </a:lnTo>
                <a:lnTo>
                  <a:pt x="38862" y="56388"/>
                </a:lnTo>
                <a:lnTo>
                  <a:pt x="40386" y="59436"/>
                </a:lnTo>
                <a:lnTo>
                  <a:pt x="40386" y="71627"/>
                </a:lnTo>
                <a:lnTo>
                  <a:pt x="71628" y="71627"/>
                </a:lnTo>
                <a:lnTo>
                  <a:pt x="6324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4988772" y="3481281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3" y="54864"/>
                </a:moveTo>
                <a:lnTo>
                  <a:pt x="32765" y="56388"/>
                </a:lnTo>
                <a:lnTo>
                  <a:pt x="32003" y="59436"/>
                </a:lnTo>
                <a:lnTo>
                  <a:pt x="32003" y="322325"/>
                </a:lnTo>
                <a:lnTo>
                  <a:pt x="32765" y="325374"/>
                </a:lnTo>
                <a:lnTo>
                  <a:pt x="35813" y="326898"/>
                </a:lnTo>
                <a:lnTo>
                  <a:pt x="39624" y="325374"/>
                </a:lnTo>
                <a:lnTo>
                  <a:pt x="40386" y="322325"/>
                </a:lnTo>
                <a:lnTo>
                  <a:pt x="40386" y="59436"/>
                </a:lnTo>
                <a:lnTo>
                  <a:pt x="39624" y="56388"/>
                </a:lnTo>
                <a:lnTo>
                  <a:pt x="35813" y="54864"/>
                </a:lnTo>
                <a:close/>
              </a:path>
              <a:path w="71754" h="327025">
                <a:moveTo>
                  <a:pt x="35813" y="0"/>
                </a:moveTo>
                <a:lnTo>
                  <a:pt x="0" y="71627"/>
                </a:lnTo>
                <a:lnTo>
                  <a:pt x="32003" y="71627"/>
                </a:lnTo>
                <a:lnTo>
                  <a:pt x="32003" y="59436"/>
                </a:lnTo>
                <a:lnTo>
                  <a:pt x="32765" y="56388"/>
                </a:lnTo>
                <a:lnTo>
                  <a:pt x="35813" y="54864"/>
                </a:lnTo>
                <a:lnTo>
                  <a:pt x="63246" y="54864"/>
                </a:lnTo>
                <a:lnTo>
                  <a:pt x="35813" y="0"/>
                </a:lnTo>
                <a:close/>
              </a:path>
              <a:path w="71754" h="327025">
                <a:moveTo>
                  <a:pt x="63246" y="54864"/>
                </a:moveTo>
                <a:lnTo>
                  <a:pt x="35813" y="54864"/>
                </a:lnTo>
                <a:lnTo>
                  <a:pt x="39624" y="56388"/>
                </a:lnTo>
                <a:lnTo>
                  <a:pt x="40386" y="59436"/>
                </a:lnTo>
                <a:lnTo>
                  <a:pt x="40386" y="71627"/>
                </a:lnTo>
                <a:lnTo>
                  <a:pt x="71627" y="71627"/>
                </a:lnTo>
                <a:lnTo>
                  <a:pt x="6324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905846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2965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293601"/>
            <a:ext cx="0" cy="2102732"/>
          </a:xfrm>
          <a:custGeom>
            <a:avLst/>
            <a:gdLst/>
            <a:ahLst/>
            <a:cxnLst/>
            <a:rect l="l" t="t" r="r" b="b"/>
            <a:pathLst>
              <a:path h="2162810">
                <a:moveTo>
                  <a:pt x="0" y="0"/>
                </a:moveTo>
                <a:lnTo>
                  <a:pt x="0" y="216255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3393493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293601"/>
            <a:ext cx="0" cy="2102732"/>
          </a:xfrm>
          <a:custGeom>
            <a:avLst/>
            <a:gdLst/>
            <a:ahLst/>
            <a:cxnLst/>
            <a:rect l="l" t="t" r="r" b="b"/>
            <a:pathLst>
              <a:path h="2162810">
                <a:moveTo>
                  <a:pt x="0" y="0"/>
                </a:moveTo>
                <a:lnTo>
                  <a:pt x="0" y="216255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299421" y="4200630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302014" y="4197667"/>
            <a:ext cx="0" cy="2729971"/>
          </a:xfrm>
          <a:custGeom>
            <a:avLst/>
            <a:gdLst/>
            <a:ahLst/>
            <a:cxnLst/>
            <a:rect l="l" t="t" r="r" b="b"/>
            <a:pathLst>
              <a:path h="2807970">
                <a:moveTo>
                  <a:pt x="0" y="0"/>
                </a:moveTo>
                <a:lnTo>
                  <a:pt x="0" y="280797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299421" y="692467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253373" y="4197667"/>
            <a:ext cx="0" cy="2729971"/>
          </a:xfrm>
          <a:custGeom>
            <a:avLst/>
            <a:gdLst/>
            <a:ahLst/>
            <a:cxnLst/>
            <a:rect l="l" t="t" r="r" b="b"/>
            <a:pathLst>
              <a:path h="2807970">
                <a:moveTo>
                  <a:pt x="0" y="0"/>
                </a:moveTo>
                <a:lnTo>
                  <a:pt x="0" y="280797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469073" y="4412509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9540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8"/>
                </a:lnTo>
                <a:lnTo>
                  <a:pt x="10167" y="179236"/>
                </a:lnTo>
                <a:lnTo>
                  <a:pt x="37909" y="220408"/>
                </a:lnTo>
                <a:lnTo>
                  <a:pt x="79081" y="248150"/>
                </a:lnTo>
                <a:lnTo>
                  <a:pt x="129540" y="258318"/>
                </a:lnTo>
                <a:lnTo>
                  <a:pt x="179558" y="248150"/>
                </a:lnTo>
                <a:lnTo>
                  <a:pt x="220503" y="220408"/>
                </a:lnTo>
                <a:lnTo>
                  <a:pt x="248161" y="179236"/>
                </a:lnTo>
                <a:lnTo>
                  <a:pt x="258317" y="128778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572788" y="445745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92100" y="4412509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8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8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8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095075" y="445745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15128" y="4412509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5">
                <a:moveTo>
                  <a:pt x="128778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8"/>
                </a:lnTo>
                <a:lnTo>
                  <a:pt x="10048" y="179236"/>
                </a:lnTo>
                <a:lnTo>
                  <a:pt x="37528" y="220408"/>
                </a:lnTo>
                <a:lnTo>
                  <a:pt x="78438" y="248150"/>
                </a:lnTo>
                <a:lnTo>
                  <a:pt x="128778" y="258318"/>
                </a:lnTo>
                <a:lnTo>
                  <a:pt x="178796" y="248150"/>
                </a:lnTo>
                <a:lnTo>
                  <a:pt x="219741" y="220408"/>
                </a:lnTo>
                <a:lnTo>
                  <a:pt x="247399" y="179236"/>
                </a:lnTo>
                <a:lnTo>
                  <a:pt x="257556" y="128778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618104" y="445745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5128" y="4935537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8" y="0"/>
                </a:moveTo>
                <a:lnTo>
                  <a:pt x="78438" y="10048"/>
                </a:lnTo>
                <a:lnTo>
                  <a:pt x="37528" y="37528"/>
                </a:lnTo>
                <a:lnTo>
                  <a:pt x="10048" y="78438"/>
                </a:lnTo>
                <a:lnTo>
                  <a:pt x="0" y="128777"/>
                </a:lnTo>
                <a:lnTo>
                  <a:pt x="10048" y="178796"/>
                </a:lnTo>
                <a:lnTo>
                  <a:pt x="37528" y="219741"/>
                </a:lnTo>
                <a:lnTo>
                  <a:pt x="78438" y="247399"/>
                </a:lnTo>
                <a:lnTo>
                  <a:pt x="128778" y="257556"/>
                </a:lnTo>
                <a:lnTo>
                  <a:pt x="178796" y="247399"/>
                </a:lnTo>
                <a:lnTo>
                  <a:pt x="219741" y="219741"/>
                </a:lnTo>
                <a:lnTo>
                  <a:pt x="247399" y="178796"/>
                </a:lnTo>
                <a:lnTo>
                  <a:pt x="257556" y="128777"/>
                </a:lnTo>
                <a:lnTo>
                  <a:pt x="247399" y="78438"/>
                </a:lnTo>
                <a:lnTo>
                  <a:pt x="219741" y="37528"/>
                </a:lnTo>
                <a:lnTo>
                  <a:pt x="178796" y="10048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618104" y="4980481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41875" y="4935537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9540" y="0"/>
                </a:moveTo>
                <a:lnTo>
                  <a:pt x="79081" y="10048"/>
                </a:lnTo>
                <a:lnTo>
                  <a:pt x="37909" y="37528"/>
                </a:lnTo>
                <a:lnTo>
                  <a:pt x="10167" y="78438"/>
                </a:lnTo>
                <a:lnTo>
                  <a:pt x="0" y="128777"/>
                </a:lnTo>
                <a:lnTo>
                  <a:pt x="10167" y="178796"/>
                </a:lnTo>
                <a:lnTo>
                  <a:pt x="37909" y="219741"/>
                </a:lnTo>
                <a:lnTo>
                  <a:pt x="79081" y="247399"/>
                </a:lnTo>
                <a:lnTo>
                  <a:pt x="129540" y="257556"/>
                </a:lnTo>
                <a:lnTo>
                  <a:pt x="179558" y="247399"/>
                </a:lnTo>
                <a:lnTo>
                  <a:pt x="220503" y="219741"/>
                </a:lnTo>
                <a:lnTo>
                  <a:pt x="248161" y="178796"/>
                </a:lnTo>
                <a:lnTo>
                  <a:pt x="258318" y="128777"/>
                </a:lnTo>
                <a:lnTo>
                  <a:pt x="248161" y="78438"/>
                </a:lnTo>
                <a:lnTo>
                  <a:pt x="220503" y="37528"/>
                </a:lnTo>
                <a:lnTo>
                  <a:pt x="179558" y="10048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245590" y="4980481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41875" y="5457825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540" y="0"/>
                </a:move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39"/>
                </a:lnTo>
                <a:lnTo>
                  <a:pt x="10167" y="179558"/>
                </a:lnTo>
                <a:lnTo>
                  <a:pt x="37909" y="220503"/>
                </a:lnTo>
                <a:lnTo>
                  <a:pt x="79081" y="248161"/>
                </a:lnTo>
                <a:lnTo>
                  <a:pt x="129540" y="258317"/>
                </a:lnTo>
                <a:lnTo>
                  <a:pt x="179558" y="248161"/>
                </a:lnTo>
                <a:lnTo>
                  <a:pt x="220503" y="220503"/>
                </a:lnTo>
                <a:lnTo>
                  <a:pt x="248161" y="179558"/>
                </a:lnTo>
                <a:lnTo>
                  <a:pt x="258318" y="129539"/>
                </a:lnTo>
                <a:lnTo>
                  <a:pt x="248161" y="79081"/>
                </a:lnTo>
                <a:lnTo>
                  <a:pt x="220503" y="37909"/>
                </a:lnTo>
                <a:lnTo>
                  <a:pt x="179558" y="10167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245590" y="5502769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69360" y="5457825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8778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39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8" y="258317"/>
                </a:lnTo>
                <a:lnTo>
                  <a:pt x="179236" y="248161"/>
                </a:lnTo>
                <a:lnTo>
                  <a:pt x="220408" y="220503"/>
                </a:lnTo>
                <a:lnTo>
                  <a:pt x="248150" y="179558"/>
                </a:lnTo>
                <a:lnTo>
                  <a:pt x="258318" y="129539"/>
                </a:lnTo>
                <a:lnTo>
                  <a:pt x="248150" y="79081"/>
                </a:lnTo>
                <a:lnTo>
                  <a:pt x="220408" y="37909"/>
                </a:lnTo>
                <a:lnTo>
                  <a:pt x="179236" y="10167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3872335" y="5502769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69360" y="5980852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8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8" y="257555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8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1352267" y="6025797"/>
            <a:ext cx="4851841" cy="3364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459" algn="ctr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312">
              <a:latin typeface="Times New Roman"/>
              <a:cs typeface="Times New Roman"/>
            </a:endParaRPr>
          </a:p>
          <a:p>
            <a:pPr marL="1476077"/>
            <a:r>
              <a:rPr sz="1069" b="1" spc="5" dirty="0">
                <a:latin typeface="Times New Roman"/>
                <a:cs typeface="Times New Roman"/>
              </a:rPr>
              <a:t>Figure 35.6</a:t>
            </a:r>
            <a:r>
              <a:rPr sz="1069" spc="5" dirty="0">
                <a:latin typeface="Times New Roman"/>
                <a:cs typeface="Times New Roman"/>
              </a:rPr>
              <a:t>: After </a:t>
            </a:r>
            <a:r>
              <a:rPr sz="1069" spc="10" dirty="0">
                <a:latin typeface="Times New Roman"/>
                <a:cs typeface="Times New Roman"/>
              </a:rPr>
              <a:t>union (4,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we conclude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not necessary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caller should send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roots to union. </a:t>
            </a:r>
            <a:r>
              <a:rPr sz="1069" spc="10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necessary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union function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such </a:t>
            </a:r>
            <a:r>
              <a:rPr sz="1069" spc="5" dirty="0">
                <a:latin typeface="Times New Roman"/>
                <a:cs typeface="Times New Roman"/>
              </a:rPr>
              <a:t>that 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caller </a:t>
            </a:r>
            <a:r>
              <a:rPr sz="1069" spc="10" dirty="0">
                <a:latin typeface="Times New Roman"/>
                <a:cs typeface="Times New Roman"/>
              </a:rPr>
              <a:t>sends elements of  two </a:t>
            </a:r>
            <a:r>
              <a:rPr sz="1069" spc="5" dirty="0">
                <a:latin typeface="Times New Roman"/>
                <a:cs typeface="Times New Roman"/>
              </a:rPr>
              <a:t>sets, it should find </a:t>
            </a:r>
            <a:r>
              <a:rPr sz="1069" spc="10" dirty="0">
                <a:latin typeface="Times New Roman"/>
                <a:cs typeface="Times New Roman"/>
              </a:rPr>
              <a:t>the sets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those elements, merge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10" dirty="0">
                <a:latin typeface="Times New Roman"/>
                <a:cs typeface="Times New Roman"/>
              </a:rPr>
              <a:t>and return the name of  new </a:t>
            </a:r>
            <a:r>
              <a:rPr sz="1069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our previous </a:t>
            </a:r>
            <a:r>
              <a:rPr sz="1069" spc="10" dirty="0">
                <a:latin typeface="Times New Roman"/>
                <a:cs typeface="Times New Roman"/>
              </a:rPr>
              <a:t>call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i="1" spc="5" dirty="0">
                <a:latin typeface="Times New Roman"/>
                <a:cs typeface="Times New Roman"/>
              </a:rPr>
              <a:t>union (4,5)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actually carried out in </a:t>
            </a:r>
            <a:r>
              <a:rPr sz="1069" spc="10" dirty="0">
                <a:latin typeface="Times New Roman"/>
                <a:cs typeface="Times New Roman"/>
              </a:rPr>
              <a:t>the way </a:t>
            </a:r>
            <a:r>
              <a:rPr sz="1069" spc="5" dirty="0">
                <a:latin typeface="Times New Roman"/>
                <a:cs typeface="Times New Roman"/>
              </a:rPr>
              <a:t>that  first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finds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4 that </a:t>
            </a:r>
            <a:r>
              <a:rPr sz="1069" spc="5" dirty="0">
                <a:latin typeface="Times New Roman"/>
                <a:cs typeface="Times New Roman"/>
              </a:rPr>
              <a:t>is 3. </a:t>
            </a:r>
            <a:r>
              <a:rPr sz="1069" spc="15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it looks for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that itself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 of its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this, it merges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the trees (sets). This merger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5" dirty="0">
                <a:latin typeface="Times New Roman"/>
                <a:cs typeface="Times New Roman"/>
              </a:rPr>
              <a:t>i.e. Figure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35.6.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9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the formation of this tree is not like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 </a:t>
            </a:r>
            <a:r>
              <a:rPr sz="1069" spc="10" dirty="0">
                <a:latin typeface="Times New Roman"/>
                <a:cs typeface="Times New Roman"/>
              </a:rPr>
              <a:t>tree in which we go down ward. </a:t>
            </a:r>
            <a:r>
              <a:rPr sz="1069" spc="5" dirty="0">
                <a:latin typeface="Times New Roman"/>
                <a:cs typeface="Times New Roman"/>
              </a:rPr>
              <a:t>Moreover,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tree </a:t>
            </a:r>
            <a:r>
              <a:rPr sz="1069" spc="5" dirty="0">
                <a:latin typeface="Times New Roman"/>
                <a:cs typeface="Times New Roman"/>
              </a:rPr>
              <a:t>has left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children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not seen </a:t>
            </a:r>
            <a:r>
              <a:rPr sz="1069" spc="10" dirty="0">
                <a:latin typeface="Times New Roman"/>
                <a:cs typeface="Times New Roman"/>
              </a:rPr>
              <a:t>yet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developed.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tree like structure </a:t>
            </a:r>
            <a:r>
              <a:rPr sz="1069" spc="10" dirty="0">
                <a:latin typeface="Times New Roman"/>
                <a:cs typeface="Times New Roman"/>
              </a:rPr>
              <a:t>with some  </a:t>
            </a:r>
            <a:r>
              <a:rPr sz="1069" spc="5" dirty="0">
                <a:latin typeface="Times New Roman"/>
                <a:cs typeface="Times New Roman"/>
              </a:rPr>
              <a:t>properties.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Let’s talk </a:t>
            </a:r>
            <a:r>
              <a:rPr sz="1069" spc="10" dirty="0">
                <a:latin typeface="Times New Roman"/>
                <a:cs typeface="Times New Roman"/>
              </a:rPr>
              <a:t>about these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properties.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12254" y="5144452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3" y="54863"/>
                </a:moveTo>
                <a:lnTo>
                  <a:pt x="32765" y="56387"/>
                </a:lnTo>
                <a:lnTo>
                  <a:pt x="31241" y="59436"/>
                </a:lnTo>
                <a:lnTo>
                  <a:pt x="30479" y="322325"/>
                </a:lnTo>
                <a:lnTo>
                  <a:pt x="32003" y="325374"/>
                </a:lnTo>
                <a:lnTo>
                  <a:pt x="35051" y="326898"/>
                </a:lnTo>
                <a:lnTo>
                  <a:pt x="38100" y="325374"/>
                </a:lnTo>
                <a:lnTo>
                  <a:pt x="39623" y="322325"/>
                </a:lnTo>
                <a:lnTo>
                  <a:pt x="40385" y="59436"/>
                </a:lnTo>
                <a:lnTo>
                  <a:pt x="38862" y="56387"/>
                </a:lnTo>
                <a:lnTo>
                  <a:pt x="35813" y="54863"/>
                </a:lnTo>
                <a:close/>
              </a:path>
              <a:path w="71754" h="327025">
                <a:moveTo>
                  <a:pt x="35813" y="0"/>
                </a:moveTo>
                <a:lnTo>
                  <a:pt x="0" y="71627"/>
                </a:lnTo>
                <a:lnTo>
                  <a:pt x="31206" y="71627"/>
                </a:lnTo>
                <a:lnTo>
                  <a:pt x="31241" y="59436"/>
                </a:lnTo>
                <a:lnTo>
                  <a:pt x="32765" y="56387"/>
                </a:lnTo>
                <a:lnTo>
                  <a:pt x="35813" y="54863"/>
                </a:lnTo>
                <a:lnTo>
                  <a:pt x="63246" y="54863"/>
                </a:lnTo>
                <a:lnTo>
                  <a:pt x="35813" y="0"/>
                </a:lnTo>
                <a:close/>
              </a:path>
              <a:path w="71754" h="327025">
                <a:moveTo>
                  <a:pt x="63246" y="54863"/>
                </a:moveTo>
                <a:lnTo>
                  <a:pt x="35813" y="54863"/>
                </a:lnTo>
                <a:lnTo>
                  <a:pt x="38862" y="56387"/>
                </a:lnTo>
                <a:lnTo>
                  <a:pt x="40385" y="59436"/>
                </a:lnTo>
                <a:lnTo>
                  <a:pt x="40350" y="71627"/>
                </a:lnTo>
                <a:lnTo>
                  <a:pt x="71627" y="71627"/>
                </a:lnTo>
                <a:lnTo>
                  <a:pt x="63246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839740" y="5666740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4" h="327660">
                <a:moveTo>
                  <a:pt x="31207" y="71959"/>
                </a:moveTo>
                <a:lnTo>
                  <a:pt x="30479" y="323088"/>
                </a:lnTo>
                <a:lnTo>
                  <a:pt x="32003" y="326136"/>
                </a:lnTo>
                <a:lnTo>
                  <a:pt x="35051" y="327660"/>
                </a:lnTo>
                <a:lnTo>
                  <a:pt x="38100" y="326136"/>
                </a:lnTo>
                <a:lnTo>
                  <a:pt x="39624" y="323088"/>
                </a:lnTo>
                <a:lnTo>
                  <a:pt x="40351" y="72057"/>
                </a:lnTo>
                <a:lnTo>
                  <a:pt x="31207" y="71959"/>
                </a:lnTo>
                <a:close/>
              </a:path>
              <a:path w="71754" h="327660">
                <a:moveTo>
                  <a:pt x="63334" y="55625"/>
                </a:moveTo>
                <a:lnTo>
                  <a:pt x="35813" y="55625"/>
                </a:lnTo>
                <a:lnTo>
                  <a:pt x="38862" y="57150"/>
                </a:lnTo>
                <a:lnTo>
                  <a:pt x="40386" y="60198"/>
                </a:lnTo>
                <a:lnTo>
                  <a:pt x="40351" y="72057"/>
                </a:lnTo>
                <a:lnTo>
                  <a:pt x="71627" y="72389"/>
                </a:lnTo>
                <a:lnTo>
                  <a:pt x="63334" y="55625"/>
                </a:lnTo>
                <a:close/>
              </a:path>
              <a:path w="71754" h="327660">
                <a:moveTo>
                  <a:pt x="35813" y="55625"/>
                </a:moveTo>
                <a:lnTo>
                  <a:pt x="32765" y="57150"/>
                </a:lnTo>
                <a:lnTo>
                  <a:pt x="31241" y="60198"/>
                </a:lnTo>
                <a:lnTo>
                  <a:pt x="31207" y="71959"/>
                </a:lnTo>
                <a:lnTo>
                  <a:pt x="40351" y="72057"/>
                </a:lnTo>
                <a:lnTo>
                  <a:pt x="40386" y="60198"/>
                </a:lnTo>
                <a:lnTo>
                  <a:pt x="38862" y="57150"/>
                </a:lnTo>
                <a:lnTo>
                  <a:pt x="35813" y="55625"/>
                </a:lnTo>
                <a:close/>
              </a:path>
              <a:path w="71754" h="327660">
                <a:moveTo>
                  <a:pt x="35813" y="0"/>
                </a:moveTo>
                <a:lnTo>
                  <a:pt x="0" y="71627"/>
                </a:lnTo>
                <a:lnTo>
                  <a:pt x="31207" y="71959"/>
                </a:lnTo>
                <a:lnTo>
                  <a:pt x="31241" y="60198"/>
                </a:lnTo>
                <a:lnTo>
                  <a:pt x="32765" y="57150"/>
                </a:lnTo>
                <a:lnTo>
                  <a:pt x="35813" y="55625"/>
                </a:lnTo>
                <a:lnTo>
                  <a:pt x="63334" y="55625"/>
                </a:lnTo>
                <a:lnTo>
                  <a:pt x="35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350790" y="5144452"/>
            <a:ext cx="423509" cy="317941"/>
          </a:xfrm>
          <a:custGeom>
            <a:avLst/>
            <a:gdLst/>
            <a:ahLst/>
            <a:cxnLst/>
            <a:rect l="l" t="t" r="r" b="b"/>
            <a:pathLst>
              <a:path w="435610" h="327025">
                <a:moveTo>
                  <a:pt x="60727" y="39282"/>
                </a:moveTo>
                <a:lnTo>
                  <a:pt x="55174" y="46719"/>
                </a:lnTo>
                <a:lnTo>
                  <a:pt x="427482" y="326136"/>
                </a:lnTo>
                <a:lnTo>
                  <a:pt x="431291" y="326898"/>
                </a:lnTo>
                <a:lnTo>
                  <a:pt x="434339" y="325374"/>
                </a:lnTo>
                <a:lnTo>
                  <a:pt x="435101" y="321563"/>
                </a:lnTo>
                <a:lnTo>
                  <a:pt x="432815" y="319277"/>
                </a:lnTo>
                <a:lnTo>
                  <a:pt x="60727" y="39282"/>
                </a:lnTo>
                <a:close/>
              </a:path>
              <a:path w="435610" h="327025">
                <a:moveTo>
                  <a:pt x="0" y="0"/>
                </a:moveTo>
                <a:lnTo>
                  <a:pt x="36575" y="71627"/>
                </a:lnTo>
                <a:lnTo>
                  <a:pt x="55174" y="46719"/>
                </a:lnTo>
                <a:lnTo>
                  <a:pt x="45720" y="39624"/>
                </a:lnTo>
                <a:lnTo>
                  <a:pt x="43434" y="36575"/>
                </a:lnTo>
                <a:lnTo>
                  <a:pt x="44196" y="32765"/>
                </a:lnTo>
                <a:lnTo>
                  <a:pt x="47244" y="31241"/>
                </a:lnTo>
                <a:lnTo>
                  <a:pt x="66730" y="31241"/>
                </a:lnTo>
                <a:lnTo>
                  <a:pt x="79248" y="14477"/>
                </a:lnTo>
                <a:lnTo>
                  <a:pt x="0" y="0"/>
                </a:lnTo>
                <a:close/>
              </a:path>
              <a:path w="435610" h="327025">
                <a:moveTo>
                  <a:pt x="47244" y="31241"/>
                </a:moveTo>
                <a:lnTo>
                  <a:pt x="44196" y="32765"/>
                </a:lnTo>
                <a:lnTo>
                  <a:pt x="43434" y="36575"/>
                </a:lnTo>
                <a:lnTo>
                  <a:pt x="45720" y="39624"/>
                </a:lnTo>
                <a:lnTo>
                  <a:pt x="55174" y="46719"/>
                </a:lnTo>
                <a:lnTo>
                  <a:pt x="60727" y="39282"/>
                </a:lnTo>
                <a:lnTo>
                  <a:pt x="51053" y="32003"/>
                </a:lnTo>
                <a:lnTo>
                  <a:pt x="47244" y="31241"/>
                </a:lnTo>
                <a:close/>
              </a:path>
              <a:path w="435610" h="327025">
                <a:moveTo>
                  <a:pt x="66730" y="31241"/>
                </a:moveTo>
                <a:lnTo>
                  <a:pt x="47244" y="31241"/>
                </a:lnTo>
                <a:lnTo>
                  <a:pt x="51053" y="32003"/>
                </a:lnTo>
                <a:lnTo>
                  <a:pt x="60727" y="39282"/>
                </a:lnTo>
                <a:lnTo>
                  <a:pt x="66730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584767" y="4621424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5" h="327660">
                <a:moveTo>
                  <a:pt x="35813" y="55625"/>
                </a:moveTo>
                <a:lnTo>
                  <a:pt x="32765" y="57150"/>
                </a:lnTo>
                <a:lnTo>
                  <a:pt x="31242" y="60198"/>
                </a:lnTo>
                <a:lnTo>
                  <a:pt x="31242" y="323088"/>
                </a:lnTo>
                <a:lnTo>
                  <a:pt x="32765" y="326136"/>
                </a:lnTo>
                <a:lnTo>
                  <a:pt x="35813" y="327660"/>
                </a:lnTo>
                <a:lnTo>
                  <a:pt x="38862" y="326136"/>
                </a:lnTo>
                <a:lnTo>
                  <a:pt x="40386" y="323088"/>
                </a:lnTo>
                <a:lnTo>
                  <a:pt x="40386" y="60198"/>
                </a:lnTo>
                <a:lnTo>
                  <a:pt x="38862" y="57150"/>
                </a:lnTo>
                <a:lnTo>
                  <a:pt x="35813" y="55625"/>
                </a:lnTo>
                <a:close/>
              </a:path>
              <a:path w="71755" h="327660">
                <a:moveTo>
                  <a:pt x="35813" y="0"/>
                </a:moveTo>
                <a:lnTo>
                  <a:pt x="0" y="71627"/>
                </a:lnTo>
                <a:lnTo>
                  <a:pt x="31242" y="71627"/>
                </a:lnTo>
                <a:lnTo>
                  <a:pt x="31242" y="60198"/>
                </a:lnTo>
                <a:lnTo>
                  <a:pt x="32765" y="57150"/>
                </a:lnTo>
                <a:lnTo>
                  <a:pt x="35813" y="55625"/>
                </a:lnTo>
                <a:lnTo>
                  <a:pt x="63626" y="55625"/>
                </a:lnTo>
                <a:lnTo>
                  <a:pt x="35813" y="0"/>
                </a:lnTo>
                <a:close/>
              </a:path>
              <a:path w="71755" h="327660">
                <a:moveTo>
                  <a:pt x="63626" y="55625"/>
                </a:moveTo>
                <a:lnTo>
                  <a:pt x="35813" y="55625"/>
                </a:lnTo>
                <a:lnTo>
                  <a:pt x="38862" y="57150"/>
                </a:lnTo>
                <a:lnTo>
                  <a:pt x="40386" y="60198"/>
                </a:lnTo>
                <a:lnTo>
                  <a:pt x="40386" y="71627"/>
                </a:lnTo>
                <a:lnTo>
                  <a:pt x="71627" y="71627"/>
                </a:lnTo>
                <a:lnTo>
                  <a:pt x="63626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2724043" y="4621424"/>
            <a:ext cx="422275" cy="318558"/>
          </a:xfrm>
          <a:custGeom>
            <a:avLst/>
            <a:gdLst/>
            <a:ahLst/>
            <a:cxnLst/>
            <a:rect l="l" t="t" r="r" b="b"/>
            <a:pathLst>
              <a:path w="434339" h="327660">
                <a:moveTo>
                  <a:pt x="59616" y="39749"/>
                </a:moveTo>
                <a:lnTo>
                  <a:pt x="54419" y="46710"/>
                </a:lnTo>
                <a:lnTo>
                  <a:pt x="427481" y="326136"/>
                </a:lnTo>
                <a:lnTo>
                  <a:pt x="430530" y="327660"/>
                </a:lnTo>
                <a:lnTo>
                  <a:pt x="433577" y="325374"/>
                </a:lnTo>
                <a:lnTo>
                  <a:pt x="434339" y="322325"/>
                </a:lnTo>
                <a:lnTo>
                  <a:pt x="432815" y="319277"/>
                </a:lnTo>
                <a:lnTo>
                  <a:pt x="59616" y="39749"/>
                </a:lnTo>
                <a:close/>
              </a:path>
              <a:path w="434339" h="327660">
                <a:moveTo>
                  <a:pt x="0" y="0"/>
                </a:moveTo>
                <a:lnTo>
                  <a:pt x="35813" y="71627"/>
                </a:lnTo>
                <a:lnTo>
                  <a:pt x="54419" y="46710"/>
                </a:lnTo>
                <a:lnTo>
                  <a:pt x="44957" y="39624"/>
                </a:lnTo>
                <a:lnTo>
                  <a:pt x="43433" y="36575"/>
                </a:lnTo>
                <a:lnTo>
                  <a:pt x="44195" y="33527"/>
                </a:lnTo>
                <a:lnTo>
                  <a:pt x="47243" y="31242"/>
                </a:lnTo>
                <a:lnTo>
                  <a:pt x="65968" y="31242"/>
                </a:lnTo>
                <a:lnTo>
                  <a:pt x="78486" y="14477"/>
                </a:lnTo>
                <a:lnTo>
                  <a:pt x="0" y="0"/>
                </a:lnTo>
                <a:close/>
              </a:path>
              <a:path w="434339" h="327660">
                <a:moveTo>
                  <a:pt x="47243" y="31242"/>
                </a:moveTo>
                <a:lnTo>
                  <a:pt x="44195" y="33527"/>
                </a:lnTo>
                <a:lnTo>
                  <a:pt x="43433" y="36575"/>
                </a:lnTo>
                <a:lnTo>
                  <a:pt x="44957" y="39624"/>
                </a:lnTo>
                <a:lnTo>
                  <a:pt x="54419" y="46710"/>
                </a:lnTo>
                <a:lnTo>
                  <a:pt x="59616" y="39749"/>
                </a:lnTo>
                <a:lnTo>
                  <a:pt x="50292" y="32765"/>
                </a:lnTo>
                <a:lnTo>
                  <a:pt x="47243" y="31242"/>
                </a:lnTo>
                <a:close/>
              </a:path>
              <a:path w="434339" h="327660">
                <a:moveTo>
                  <a:pt x="65968" y="31242"/>
                </a:moveTo>
                <a:lnTo>
                  <a:pt x="47243" y="31242"/>
                </a:lnTo>
                <a:lnTo>
                  <a:pt x="50292" y="32765"/>
                </a:lnTo>
                <a:lnTo>
                  <a:pt x="59616" y="39749"/>
                </a:lnTo>
                <a:lnTo>
                  <a:pt x="65968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1469073" y="1508442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4">
                <a:moveTo>
                  <a:pt x="129540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7"/>
                </a:lnTo>
                <a:lnTo>
                  <a:pt x="10167" y="179236"/>
                </a:lnTo>
                <a:lnTo>
                  <a:pt x="37909" y="220408"/>
                </a:lnTo>
                <a:lnTo>
                  <a:pt x="79081" y="248150"/>
                </a:lnTo>
                <a:lnTo>
                  <a:pt x="129540" y="258318"/>
                </a:lnTo>
                <a:lnTo>
                  <a:pt x="179558" y="248150"/>
                </a:lnTo>
                <a:lnTo>
                  <a:pt x="220503" y="220408"/>
                </a:lnTo>
                <a:lnTo>
                  <a:pt x="248161" y="179236"/>
                </a:lnTo>
                <a:lnTo>
                  <a:pt x="258317" y="128777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1572788" y="155264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92100" y="1508442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4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8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2095075" y="155264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15128" y="1508442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4">
                <a:moveTo>
                  <a:pt x="128778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7"/>
                </a:lnTo>
                <a:lnTo>
                  <a:pt x="10048" y="179236"/>
                </a:lnTo>
                <a:lnTo>
                  <a:pt x="37528" y="220408"/>
                </a:lnTo>
                <a:lnTo>
                  <a:pt x="78438" y="248150"/>
                </a:lnTo>
                <a:lnTo>
                  <a:pt x="128778" y="258318"/>
                </a:lnTo>
                <a:lnTo>
                  <a:pt x="178796" y="248150"/>
                </a:lnTo>
                <a:lnTo>
                  <a:pt x="219741" y="220408"/>
                </a:lnTo>
                <a:lnTo>
                  <a:pt x="247399" y="179236"/>
                </a:lnTo>
                <a:lnTo>
                  <a:pt x="257556" y="128777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2618104" y="155264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15128" y="2031471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8" y="0"/>
                </a:moveTo>
                <a:lnTo>
                  <a:pt x="78438" y="10048"/>
                </a:lnTo>
                <a:lnTo>
                  <a:pt x="37528" y="37528"/>
                </a:lnTo>
                <a:lnTo>
                  <a:pt x="10048" y="78438"/>
                </a:lnTo>
                <a:lnTo>
                  <a:pt x="0" y="128777"/>
                </a:lnTo>
                <a:lnTo>
                  <a:pt x="10048" y="179117"/>
                </a:lnTo>
                <a:lnTo>
                  <a:pt x="37528" y="220027"/>
                </a:lnTo>
                <a:lnTo>
                  <a:pt x="78438" y="247507"/>
                </a:lnTo>
                <a:lnTo>
                  <a:pt x="128778" y="257555"/>
                </a:lnTo>
                <a:lnTo>
                  <a:pt x="178796" y="247507"/>
                </a:lnTo>
                <a:lnTo>
                  <a:pt x="219741" y="220027"/>
                </a:lnTo>
                <a:lnTo>
                  <a:pt x="247399" y="179117"/>
                </a:lnTo>
                <a:lnTo>
                  <a:pt x="257556" y="128777"/>
                </a:lnTo>
                <a:lnTo>
                  <a:pt x="247399" y="78438"/>
                </a:lnTo>
                <a:lnTo>
                  <a:pt x="219741" y="37528"/>
                </a:lnTo>
                <a:lnTo>
                  <a:pt x="178796" y="10048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2618104" y="207567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64903" y="1508442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4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8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3767878" y="1552645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64903" y="2031471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7" y="257555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8" y="128777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3767878" y="207567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92388" y="2031471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7" y="0"/>
                </a:moveTo>
                <a:lnTo>
                  <a:pt x="78438" y="10048"/>
                </a:lnTo>
                <a:lnTo>
                  <a:pt x="37528" y="37528"/>
                </a:lnTo>
                <a:lnTo>
                  <a:pt x="10048" y="78438"/>
                </a:lnTo>
                <a:lnTo>
                  <a:pt x="0" y="128777"/>
                </a:lnTo>
                <a:lnTo>
                  <a:pt x="10048" y="179117"/>
                </a:lnTo>
                <a:lnTo>
                  <a:pt x="37528" y="220027"/>
                </a:lnTo>
                <a:lnTo>
                  <a:pt x="78438" y="247507"/>
                </a:lnTo>
                <a:lnTo>
                  <a:pt x="128777" y="257555"/>
                </a:lnTo>
                <a:lnTo>
                  <a:pt x="178796" y="247507"/>
                </a:lnTo>
                <a:lnTo>
                  <a:pt x="219741" y="220027"/>
                </a:lnTo>
                <a:lnTo>
                  <a:pt x="247399" y="179117"/>
                </a:lnTo>
                <a:lnTo>
                  <a:pt x="257556" y="128777"/>
                </a:lnTo>
                <a:lnTo>
                  <a:pt x="247399" y="78438"/>
                </a:lnTo>
                <a:lnTo>
                  <a:pt x="219741" y="37528"/>
                </a:lnTo>
                <a:lnTo>
                  <a:pt x="17879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4395364" y="2075674"/>
            <a:ext cx="7778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8"/>
              </a:lnSpc>
            </a:pPr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92388" y="2553759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4">
                <a:moveTo>
                  <a:pt x="128777" y="0"/>
                </a:moveTo>
                <a:lnTo>
                  <a:pt x="78438" y="10167"/>
                </a:lnTo>
                <a:lnTo>
                  <a:pt x="37528" y="37909"/>
                </a:lnTo>
                <a:lnTo>
                  <a:pt x="10048" y="79081"/>
                </a:lnTo>
                <a:lnTo>
                  <a:pt x="0" y="129540"/>
                </a:lnTo>
                <a:lnTo>
                  <a:pt x="10048" y="179558"/>
                </a:lnTo>
                <a:lnTo>
                  <a:pt x="37528" y="220503"/>
                </a:lnTo>
                <a:lnTo>
                  <a:pt x="78438" y="248161"/>
                </a:lnTo>
                <a:lnTo>
                  <a:pt x="128777" y="258318"/>
                </a:lnTo>
                <a:lnTo>
                  <a:pt x="178796" y="248161"/>
                </a:lnTo>
                <a:lnTo>
                  <a:pt x="219741" y="220503"/>
                </a:lnTo>
                <a:lnTo>
                  <a:pt x="247399" y="179558"/>
                </a:lnTo>
                <a:lnTo>
                  <a:pt x="257556" y="129540"/>
                </a:lnTo>
                <a:lnTo>
                  <a:pt x="247399" y="79081"/>
                </a:lnTo>
                <a:lnTo>
                  <a:pt x="219741" y="37909"/>
                </a:lnTo>
                <a:lnTo>
                  <a:pt x="17879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1352267" y="2598703"/>
            <a:ext cx="4851224" cy="1447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2480" algn="ctr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12">
              <a:latin typeface="Times New Roman"/>
              <a:cs typeface="Times New Roman"/>
            </a:endParaRPr>
          </a:p>
          <a:p>
            <a:pPr marL="1476077">
              <a:spcBef>
                <a:spcPts val="5"/>
              </a:spcBef>
            </a:pPr>
            <a:r>
              <a:rPr sz="1069" b="1" spc="5" dirty="0">
                <a:latin typeface="Times New Roman"/>
                <a:cs typeface="Times New Roman"/>
              </a:rPr>
              <a:t>Figure 35.5</a:t>
            </a:r>
            <a:r>
              <a:rPr sz="1069" spc="5" dirty="0">
                <a:latin typeface="Times New Roman"/>
                <a:cs typeface="Times New Roman"/>
              </a:rPr>
              <a:t>: After </a:t>
            </a:r>
            <a:r>
              <a:rPr sz="1069" spc="10" dirty="0">
                <a:latin typeface="Times New Roman"/>
                <a:cs typeface="Times New Roman"/>
              </a:rPr>
              <a:t>union (3,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4)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928"/>
              </a:spcBef>
            </a:pPr>
            <a:r>
              <a:rPr sz="1069" spc="5" dirty="0">
                <a:latin typeface="Times New Roman"/>
                <a:cs typeface="Times New Roman"/>
              </a:rPr>
              <a:t>In this figure,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there </a:t>
            </a:r>
            <a:r>
              <a:rPr sz="1069" spc="10" dirty="0">
                <a:latin typeface="Times New Roman"/>
                <a:cs typeface="Times New Roman"/>
              </a:rPr>
              <a:t>are four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are 1, 2, </a:t>
            </a:r>
            <a:r>
              <a:rPr sz="1069" spc="10" dirty="0">
                <a:latin typeface="Times New Roman"/>
                <a:cs typeface="Times New Roman"/>
              </a:rPr>
              <a:t>3 and </a:t>
            </a: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unite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4 and 5 and make a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i="1" spc="5" dirty="0">
                <a:latin typeface="Times New Roman"/>
                <a:cs typeface="Times New Roman"/>
              </a:rPr>
              <a:t>(4,5)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the outcome of  </a:t>
            </a:r>
            <a:r>
              <a:rPr sz="1069" spc="5" dirty="0">
                <a:latin typeface="Times New Roman"/>
                <a:cs typeface="Times New Roman"/>
              </a:rPr>
              <a:t>this call. In this figure,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points to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whereas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made a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union</a:t>
            </a:r>
            <a:r>
              <a:rPr sz="1069" i="1" spc="5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(4,5)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4540" y="1717357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4" h="327659">
                <a:moveTo>
                  <a:pt x="35813" y="55626"/>
                </a:moveTo>
                <a:lnTo>
                  <a:pt x="32766" y="57150"/>
                </a:lnTo>
                <a:lnTo>
                  <a:pt x="31242" y="60198"/>
                </a:lnTo>
                <a:lnTo>
                  <a:pt x="31242" y="323088"/>
                </a:lnTo>
                <a:lnTo>
                  <a:pt x="32766" y="326136"/>
                </a:lnTo>
                <a:lnTo>
                  <a:pt x="35813" y="327660"/>
                </a:lnTo>
                <a:lnTo>
                  <a:pt x="38862" y="326136"/>
                </a:lnTo>
                <a:lnTo>
                  <a:pt x="40386" y="323088"/>
                </a:lnTo>
                <a:lnTo>
                  <a:pt x="40386" y="60198"/>
                </a:lnTo>
                <a:lnTo>
                  <a:pt x="38862" y="57150"/>
                </a:lnTo>
                <a:lnTo>
                  <a:pt x="35813" y="55626"/>
                </a:lnTo>
                <a:close/>
              </a:path>
              <a:path w="71754" h="327659">
                <a:moveTo>
                  <a:pt x="35813" y="0"/>
                </a:moveTo>
                <a:lnTo>
                  <a:pt x="0" y="71628"/>
                </a:lnTo>
                <a:lnTo>
                  <a:pt x="31242" y="71628"/>
                </a:lnTo>
                <a:lnTo>
                  <a:pt x="31242" y="60198"/>
                </a:lnTo>
                <a:lnTo>
                  <a:pt x="32766" y="57150"/>
                </a:lnTo>
                <a:lnTo>
                  <a:pt x="35813" y="55626"/>
                </a:lnTo>
                <a:lnTo>
                  <a:pt x="63627" y="55626"/>
                </a:lnTo>
                <a:lnTo>
                  <a:pt x="35813" y="0"/>
                </a:lnTo>
                <a:close/>
              </a:path>
              <a:path w="71754" h="327659">
                <a:moveTo>
                  <a:pt x="63627" y="55626"/>
                </a:moveTo>
                <a:lnTo>
                  <a:pt x="35813" y="55626"/>
                </a:lnTo>
                <a:lnTo>
                  <a:pt x="38862" y="57150"/>
                </a:lnTo>
                <a:lnTo>
                  <a:pt x="40386" y="60198"/>
                </a:lnTo>
                <a:lnTo>
                  <a:pt x="40386" y="71628"/>
                </a:lnTo>
                <a:lnTo>
                  <a:pt x="71628" y="71628"/>
                </a:lnTo>
                <a:lnTo>
                  <a:pt x="63627" y="55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4362026" y="2240385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4" y="54864"/>
                </a:moveTo>
                <a:lnTo>
                  <a:pt x="32766" y="56388"/>
                </a:lnTo>
                <a:lnTo>
                  <a:pt x="31242" y="59436"/>
                </a:lnTo>
                <a:lnTo>
                  <a:pt x="31242" y="322325"/>
                </a:lnTo>
                <a:lnTo>
                  <a:pt x="32766" y="325374"/>
                </a:lnTo>
                <a:lnTo>
                  <a:pt x="35814" y="326898"/>
                </a:lnTo>
                <a:lnTo>
                  <a:pt x="38862" y="325374"/>
                </a:lnTo>
                <a:lnTo>
                  <a:pt x="40386" y="322325"/>
                </a:lnTo>
                <a:lnTo>
                  <a:pt x="40386" y="59436"/>
                </a:lnTo>
                <a:lnTo>
                  <a:pt x="38862" y="56388"/>
                </a:lnTo>
                <a:lnTo>
                  <a:pt x="35814" y="54864"/>
                </a:lnTo>
                <a:close/>
              </a:path>
              <a:path w="71754" h="327025">
                <a:moveTo>
                  <a:pt x="35814" y="0"/>
                </a:moveTo>
                <a:lnTo>
                  <a:pt x="0" y="71627"/>
                </a:lnTo>
                <a:lnTo>
                  <a:pt x="31242" y="71627"/>
                </a:lnTo>
                <a:lnTo>
                  <a:pt x="31242" y="59436"/>
                </a:lnTo>
                <a:lnTo>
                  <a:pt x="32766" y="56388"/>
                </a:lnTo>
                <a:lnTo>
                  <a:pt x="35814" y="54864"/>
                </a:lnTo>
                <a:lnTo>
                  <a:pt x="63246" y="54864"/>
                </a:lnTo>
                <a:lnTo>
                  <a:pt x="35814" y="0"/>
                </a:lnTo>
                <a:close/>
              </a:path>
              <a:path w="71754" h="327025">
                <a:moveTo>
                  <a:pt x="63246" y="54864"/>
                </a:moveTo>
                <a:lnTo>
                  <a:pt x="35814" y="54864"/>
                </a:lnTo>
                <a:lnTo>
                  <a:pt x="38862" y="56388"/>
                </a:lnTo>
                <a:lnTo>
                  <a:pt x="40386" y="59436"/>
                </a:lnTo>
                <a:lnTo>
                  <a:pt x="40386" y="71627"/>
                </a:lnTo>
                <a:lnTo>
                  <a:pt x="71628" y="71627"/>
                </a:lnTo>
                <a:lnTo>
                  <a:pt x="6324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3873817" y="1717357"/>
            <a:ext cx="422275" cy="318558"/>
          </a:xfrm>
          <a:custGeom>
            <a:avLst/>
            <a:gdLst/>
            <a:ahLst/>
            <a:cxnLst/>
            <a:rect l="l" t="t" r="r" b="b"/>
            <a:pathLst>
              <a:path w="434339" h="327659">
                <a:moveTo>
                  <a:pt x="59887" y="39952"/>
                </a:moveTo>
                <a:lnTo>
                  <a:pt x="54630" y="46868"/>
                </a:lnTo>
                <a:lnTo>
                  <a:pt x="427481" y="326136"/>
                </a:lnTo>
                <a:lnTo>
                  <a:pt x="430529" y="327660"/>
                </a:lnTo>
                <a:lnTo>
                  <a:pt x="433577" y="325374"/>
                </a:lnTo>
                <a:lnTo>
                  <a:pt x="434339" y="322326"/>
                </a:lnTo>
                <a:lnTo>
                  <a:pt x="432815" y="319278"/>
                </a:lnTo>
                <a:lnTo>
                  <a:pt x="59887" y="39952"/>
                </a:lnTo>
                <a:close/>
              </a:path>
              <a:path w="434339" h="327659">
                <a:moveTo>
                  <a:pt x="0" y="0"/>
                </a:moveTo>
                <a:lnTo>
                  <a:pt x="35813" y="71628"/>
                </a:lnTo>
                <a:lnTo>
                  <a:pt x="54630" y="46868"/>
                </a:lnTo>
                <a:lnTo>
                  <a:pt x="44957" y="39624"/>
                </a:lnTo>
                <a:lnTo>
                  <a:pt x="43434" y="36576"/>
                </a:lnTo>
                <a:lnTo>
                  <a:pt x="44196" y="33528"/>
                </a:lnTo>
                <a:lnTo>
                  <a:pt x="47243" y="31242"/>
                </a:lnTo>
                <a:lnTo>
                  <a:pt x="66507" y="31242"/>
                </a:lnTo>
                <a:lnTo>
                  <a:pt x="79248" y="14478"/>
                </a:lnTo>
                <a:lnTo>
                  <a:pt x="0" y="0"/>
                </a:lnTo>
                <a:close/>
              </a:path>
              <a:path w="434339" h="327659">
                <a:moveTo>
                  <a:pt x="47243" y="31242"/>
                </a:moveTo>
                <a:lnTo>
                  <a:pt x="44196" y="33528"/>
                </a:lnTo>
                <a:lnTo>
                  <a:pt x="43434" y="36576"/>
                </a:lnTo>
                <a:lnTo>
                  <a:pt x="44957" y="39624"/>
                </a:lnTo>
                <a:lnTo>
                  <a:pt x="54630" y="46868"/>
                </a:lnTo>
                <a:lnTo>
                  <a:pt x="59887" y="39952"/>
                </a:lnTo>
                <a:lnTo>
                  <a:pt x="50291" y="32766"/>
                </a:lnTo>
                <a:lnTo>
                  <a:pt x="47243" y="31242"/>
                </a:lnTo>
                <a:close/>
              </a:path>
              <a:path w="434339" h="327659">
                <a:moveTo>
                  <a:pt x="66507" y="31242"/>
                </a:moveTo>
                <a:lnTo>
                  <a:pt x="47243" y="31242"/>
                </a:lnTo>
                <a:lnTo>
                  <a:pt x="50291" y="32766"/>
                </a:lnTo>
                <a:lnTo>
                  <a:pt x="59887" y="39952"/>
                </a:lnTo>
                <a:lnTo>
                  <a:pt x="66507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584767" y="1717357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5" h="327659">
                <a:moveTo>
                  <a:pt x="35813" y="55626"/>
                </a:moveTo>
                <a:lnTo>
                  <a:pt x="32765" y="57150"/>
                </a:lnTo>
                <a:lnTo>
                  <a:pt x="31242" y="60198"/>
                </a:lnTo>
                <a:lnTo>
                  <a:pt x="31242" y="323088"/>
                </a:lnTo>
                <a:lnTo>
                  <a:pt x="32765" y="326136"/>
                </a:lnTo>
                <a:lnTo>
                  <a:pt x="35813" y="327660"/>
                </a:lnTo>
                <a:lnTo>
                  <a:pt x="38862" y="326136"/>
                </a:lnTo>
                <a:lnTo>
                  <a:pt x="40386" y="323088"/>
                </a:lnTo>
                <a:lnTo>
                  <a:pt x="40386" y="60198"/>
                </a:lnTo>
                <a:lnTo>
                  <a:pt x="38862" y="57150"/>
                </a:lnTo>
                <a:lnTo>
                  <a:pt x="35813" y="55626"/>
                </a:lnTo>
                <a:close/>
              </a:path>
              <a:path w="71755" h="327659">
                <a:moveTo>
                  <a:pt x="35813" y="0"/>
                </a:moveTo>
                <a:lnTo>
                  <a:pt x="0" y="71628"/>
                </a:lnTo>
                <a:lnTo>
                  <a:pt x="31242" y="71628"/>
                </a:lnTo>
                <a:lnTo>
                  <a:pt x="31242" y="60198"/>
                </a:lnTo>
                <a:lnTo>
                  <a:pt x="32765" y="57150"/>
                </a:lnTo>
                <a:lnTo>
                  <a:pt x="35813" y="55626"/>
                </a:lnTo>
                <a:lnTo>
                  <a:pt x="63626" y="55626"/>
                </a:lnTo>
                <a:lnTo>
                  <a:pt x="35813" y="0"/>
                </a:lnTo>
                <a:close/>
              </a:path>
              <a:path w="71755" h="327659">
                <a:moveTo>
                  <a:pt x="63626" y="55626"/>
                </a:moveTo>
                <a:lnTo>
                  <a:pt x="35813" y="55626"/>
                </a:lnTo>
                <a:lnTo>
                  <a:pt x="38862" y="57150"/>
                </a:lnTo>
                <a:lnTo>
                  <a:pt x="40386" y="60198"/>
                </a:lnTo>
                <a:lnTo>
                  <a:pt x="40386" y="71628"/>
                </a:lnTo>
                <a:lnTo>
                  <a:pt x="71627" y="71628"/>
                </a:lnTo>
                <a:lnTo>
                  <a:pt x="63626" y="55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975195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693" cy="856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Here we see </a:t>
            </a:r>
            <a:r>
              <a:rPr sz="1069" spc="5" dirty="0">
                <a:latin typeface="Times New Roman"/>
                <a:cs typeface="Times New Roman"/>
              </a:rPr>
              <a:t>that typical tree traversal (like inorder, preorder or postorder) is not  required.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need </a:t>
            </a:r>
            <a:r>
              <a:rPr sz="1069" spc="5" dirty="0">
                <a:latin typeface="Times New Roman"/>
                <a:cs typeface="Times New Roman"/>
              </a:rPr>
              <a:t>for pointers </a:t>
            </a:r>
            <a:r>
              <a:rPr sz="1069" spc="10" dirty="0">
                <a:latin typeface="Times New Roman"/>
                <a:cs typeface="Times New Roman"/>
              </a:rPr>
              <a:t>to point to the children. </a:t>
            </a:r>
            <a:r>
              <a:rPr sz="1069" spc="5" dirty="0">
                <a:latin typeface="Times New Roman"/>
                <a:cs typeface="Times New Roman"/>
              </a:rPr>
              <a:t>Instead,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need a 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parent, </a:t>
            </a:r>
            <a:r>
              <a:rPr sz="1069" spc="5" dirty="0">
                <a:latin typeface="Times New Roman"/>
                <a:cs typeface="Times New Roman"/>
              </a:rPr>
              <a:t>as it’s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up-tree.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it up-tree </a:t>
            </a:r>
            <a:r>
              <a:rPr sz="1069" spc="10" dirty="0">
                <a:latin typeface="Times New Roman"/>
                <a:cs typeface="Times New Roman"/>
              </a:rPr>
              <a:t>due to </a:t>
            </a:r>
            <a:r>
              <a:rPr sz="1069" spc="5" dirty="0">
                <a:latin typeface="Times New Roman"/>
                <a:cs typeface="Times New Roman"/>
              </a:rPr>
              <a:t>the fact that it is </a:t>
            </a:r>
            <a:r>
              <a:rPr sz="1069" spc="10" dirty="0">
                <a:latin typeface="Times New Roman"/>
                <a:cs typeface="Times New Roman"/>
              </a:rPr>
              <a:t>such a  </a:t>
            </a:r>
            <a:r>
              <a:rPr sz="1069" spc="5" dirty="0">
                <a:latin typeface="Times New Roman"/>
                <a:cs typeface="Times New Roman"/>
              </a:rPr>
              <a:t>tree structure in </a:t>
            </a:r>
            <a:r>
              <a:rPr sz="1069" spc="10" dirty="0">
                <a:latin typeface="Times New Roman"/>
                <a:cs typeface="Times New Roman"/>
              </a:rPr>
              <a:t>which the </a:t>
            </a:r>
            <a:r>
              <a:rPr sz="1069" spc="5" dirty="0">
                <a:latin typeface="Times New Roman"/>
                <a:cs typeface="Times New Roman"/>
              </a:rPr>
              <a:t>pointers are </a:t>
            </a:r>
            <a:r>
              <a:rPr sz="1069" spc="10" dirty="0">
                <a:latin typeface="Times New Roman"/>
                <a:cs typeface="Times New Roman"/>
              </a:rPr>
              <a:t>upward. These </a:t>
            </a:r>
            <a:r>
              <a:rPr sz="1069" spc="5" dirty="0">
                <a:latin typeface="Times New Roman"/>
                <a:cs typeface="Times New Roman"/>
              </a:rPr>
              <a:t>parent pointers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stored </a:t>
            </a:r>
            <a:r>
              <a:rPr sz="1069" spc="10" dirty="0">
                <a:latin typeface="Times New Roman"/>
                <a:cs typeface="Times New Roman"/>
              </a:rPr>
              <a:t>in  an array. 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keep (and </a:t>
            </a:r>
            <a:r>
              <a:rPr sz="1069" spc="5" dirty="0">
                <a:latin typeface="Times New Roman"/>
                <a:cs typeface="Times New Roman"/>
              </a:rPr>
              <a:t>find) pointer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a node unlike a  </a:t>
            </a:r>
            <a:r>
              <a:rPr sz="1069" spc="5" dirty="0">
                <a:latin typeface="Times New Roman"/>
                <a:cs typeface="Times New Roman"/>
              </a:rPr>
              <a:t>binary tree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pointer to child nodes. In the 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set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parent of root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–1.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write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tabLst>
                <a:tab pos="1685357" algn="l"/>
              </a:tabLst>
            </a:pPr>
            <a:r>
              <a:rPr sz="1167" b="1" i="1" spc="5" dirty="0">
                <a:latin typeface="Times New Roman"/>
                <a:cs typeface="Times New Roman"/>
              </a:rPr>
              <a:t>Parent[i] </a:t>
            </a:r>
            <a:r>
              <a:rPr sz="1167" b="1" i="1" spc="10" dirty="0">
                <a:latin typeface="Times New Roman"/>
                <a:cs typeface="Times New Roman"/>
              </a:rPr>
              <a:t>=</a:t>
            </a:r>
            <a:r>
              <a:rPr sz="1167" b="1" i="1" spc="5" dirty="0">
                <a:latin typeface="Times New Roman"/>
                <a:cs typeface="Times New Roman"/>
              </a:rPr>
              <a:t> </a:t>
            </a:r>
            <a:r>
              <a:rPr sz="1167" b="1" i="1" spc="10" dirty="0">
                <a:latin typeface="Times New Roman"/>
                <a:cs typeface="Times New Roman"/>
              </a:rPr>
              <a:t>-1	</a:t>
            </a:r>
            <a:r>
              <a:rPr sz="1167" b="1" i="1" spc="5" dirty="0">
                <a:latin typeface="Times New Roman"/>
                <a:cs typeface="Times New Roman"/>
              </a:rPr>
              <a:t>// if i is </a:t>
            </a:r>
            <a:r>
              <a:rPr sz="1167" b="1" i="1" spc="10" dirty="0">
                <a:latin typeface="Times New Roman"/>
                <a:cs typeface="Times New Roman"/>
              </a:rPr>
              <a:t>the</a:t>
            </a:r>
            <a:r>
              <a:rPr sz="1167" b="1" i="1" spc="-97" dirty="0">
                <a:latin typeface="Times New Roman"/>
                <a:cs typeface="Times New Roman"/>
              </a:rPr>
              <a:t> </a:t>
            </a:r>
            <a:r>
              <a:rPr sz="1167" b="1" i="1" spc="5" dirty="0">
                <a:latin typeface="Times New Roman"/>
                <a:cs typeface="Times New Roman"/>
              </a:rPr>
              <a:t>root</a:t>
            </a:r>
            <a:endParaRPr sz="1167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marR="7408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keep these </a:t>
            </a:r>
            <a:r>
              <a:rPr sz="1069" spc="5" dirty="0">
                <a:latin typeface="Times New Roman"/>
                <a:cs typeface="Times New Roman"/>
              </a:rPr>
              <a:t>tree structures (forest) </a:t>
            </a:r>
            <a:r>
              <a:rPr sz="1069" spc="10" dirty="0">
                <a:latin typeface="Times New Roman"/>
                <a:cs typeface="Times New Roman"/>
              </a:rPr>
              <a:t>in an </a:t>
            </a:r>
            <a:r>
              <a:rPr sz="1069" spc="5" dirty="0">
                <a:latin typeface="Times New Roman"/>
                <a:cs typeface="Times New Roman"/>
              </a:rPr>
              <a:t>array in </a:t>
            </a:r>
            <a:r>
              <a:rPr sz="1069" spc="10" dirty="0">
                <a:latin typeface="Times New Roman"/>
                <a:cs typeface="Times New Roman"/>
              </a:rPr>
              <a:t>the same manner. With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merger </a:t>
            </a:r>
            <a:r>
              <a:rPr sz="1069" spc="5" dirty="0">
                <a:latin typeface="Times New Roman"/>
                <a:cs typeface="Times New Roman"/>
              </a:rPr>
              <a:t>of the trees, the parents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5" dirty="0">
                <a:latin typeface="Times New Roman"/>
                <a:cs typeface="Times New Roman"/>
              </a:rPr>
              <a:t>nodes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changed. There may be nodes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parent </a:t>
            </a:r>
            <a:r>
              <a:rPr sz="1069" spc="10" dirty="0">
                <a:latin typeface="Times New Roman"/>
                <a:cs typeface="Times New Roman"/>
              </a:rPr>
              <a:t>(we have </a:t>
            </a:r>
            <a:r>
              <a:rPr sz="1069" spc="5" dirty="0">
                <a:latin typeface="Times New Roman"/>
                <a:cs typeface="Times New Roman"/>
              </a:rPr>
              <a:t>seen this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previous </a:t>
            </a:r>
            <a:r>
              <a:rPr sz="1069" spc="10" dirty="0">
                <a:latin typeface="Times New Roman"/>
                <a:cs typeface="Times New Roman"/>
              </a:rPr>
              <a:t>example). For </a:t>
            </a:r>
            <a:r>
              <a:rPr sz="1069" spc="5" dirty="0">
                <a:latin typeface="Times New Roman"/>
                <a:cs typeface="Times New Roman"/>
              </a:rPr>
              <a:t>such </a:t>
            </a:r>
            <a:r>
              <a:rPr sz="1069" spc="10" dirty="0">
                <a:latin typeface="Times New Roman"/>
                <a:cs typeface="Times New Roman"/>
              </a:rPr>
              <a:t>nodes,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will keep –1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This </a:t>
            </a:r>
            <a:r>
              <a:rPr sz="1069" spc="10" dirty="0">
                <a:latin typeface="Times New Roman"/>
                <a:cs typeface="Times New Roman"/>
              </a:rPr>
              <a:t>shows that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node has no </a:t>
            </a:r>
            <a:r>
              <a:rPr sz="1069" spc="5" dirty="0">
                <a:latin typeface="Times New Roman"/>
                <a:cs typeface="Times New Roman"/>
              </a:rPr>
              <a:t>parent. </a:t>
            </a:r>
            <a:r>
              <a:rPr sz="1069" spc="10" dirty="0">
                <a:latin typeface="Times New Roman"/>
                <a:cs typeface="Times New Roman"/>
              </a:rPr>
              <a:t>Moreover, </a:t>
            </a:r>
            <a:r>
              <a:rPr sz="1069" spc="5" dirty="0">
                <a:latin typeface="Times New Roman"/>
                <a:cs typeface="Times New Roman"/>
              </a:rPr>
              <a:t>this node 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 that </a:t>
            </a:r>
            <a:r>
              <a:rPr sz="1069" spc="10" dirty="0">
                <a:latin typeface="Times New Roman"/>
                <a:cs typeface="Times New Roman"/>
              </a:rPr>
              <a:t>may be a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some other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node.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develop </a:t>
            </a:r>
            <a:r>
              <a:rPr sz="1069" spc="10" dirty="0">
                <a:latin typeface="Times New Roman"/>
                <a:cs typeface="Times New Roman"/>
              </a:rPr>
              <a:t>the algorithm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union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Let’s </a:t>
            </a:r>
            <a:r>
              <a:rPr sz="1069" spc="5" dirty="0">
                <a:latin typeface="Times New Roman"/>
                <a:cs typeface="Times New Roman"/>
              </a:rPr>
              <a:t>consider an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to  see </a:t>
            </a:r>
            <a:r>
              <a:rPr sz="1069" spc="10" dirty="0">
                <a:latin typeface="Times New Roman"/>
                <a:cs typeface="Times New Roman"/>
              </a:rPr>
              <a:t>the implementation 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disjoint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structure </a:t>
            </a:r>
            <a:r>
              <a:rPr sz="1069" spc="10" dirty="0">
                <a:latin typeface="Times New Roman"/>
                <a:cs typeface="Times New Roman"/>
              </a:rPr>
              <a:t>with an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array.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458" b="1" dirty="0">
                <a:latin typeface="Arial"/>
                <a:cs typeface="Arial"/>
              </a:rPr>
              <a:t>Parent</a:t>
            </a:r>
            <a:r>
              <a:rPr sz="1458" b="1" spc="-78" dirty="0">
                <a:latin typeface="Arial"/>
                <a:cs typeface="Arial"/>
              </a:rPr>
              <a:t> </a:t>
            </a:r>
            <a:r>
              <a:rPr sz="1458" b="1" dirty="0">
                <a:latin typeface="Arial"/>
                <a:cs typeface="Arial"/>
              </a:rPr>
              <a:t>Array</a:t>
            </a:r>
            <a:endParaRPr sz="1458">
              <a:latin typeface="Arial"/>
              <a:cs typeface="Arial"/>
            </a:endParaRPr>
          </a:p>
          <a:p>
            <a:pPr marL="12347" algn="just">
              <a:lnSpc>
                <a:spcPts val="1269"/>
              </a:lnSpc>
              <a:spcBef>
                <a:spcPts val="1235"/>
              </a:spcBef>
            </a:pPr>
            <a:r>
              <a:rPr sz="1069" b="1" spc="5" dirty="0">
                <a:latin typeface="Times New Roman"/>
                <a:cs typeface="Times New Roman"/>
              </a:rPr>
              <a:t>Initialization</a:t>
            </a:r>
            <a:endParaRPr sz="1069">
              <a:latin typeface="Times New Roman"/>
              <a:cs typeface="Times New Roman"/>
            </a:endParaRPr>
          </a:p>
          <a:p>
            <a:pPr marL="12347" marR="5556" indent="-617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at </a:t>
            </a:r>
            <a:r>
              <a:rPr sz="1069" spc="10" dirty="0">
                <a:latin typeface="Times New Roman"/>
                <a:cs typeface="Times New Roman"/>
              </a:rPr>
              <a:t>the start we have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elements. These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elements may be </a:t>
            </a:r>
            <a:r>
              <a:rPr sz="1069" spc="5" dirty="0">
                <a:latin typeface="Times New Roman"/>
                <a:cs typeface="Times New Roman"/>
              </a:rPr>
              <a:t>the original 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elements or </a:t>
            </a:r>
            <a:r>
              <a:rPr sz="1069" spc="10" dirty="0">
                <a:latin typeface="Times New Roman"/>
                <a:cs typeface="Times New Roman"/>
              </a:rPr>
              <a:t>unique numbers assigned to </a:t>
            </a:r>
            <a:r>
              <a:rPr sz="1069" spc="5" dirty="0">
                <a:latin typeface="Times New Roman"/>
                <a:cs typeface="Times New Roman"/>
              </a:rPr>
              <a:t>them.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and  with the </a:t>
            </a:r>
            <a:r>
              <a:rPr sz="1069" spc="5" dirty="0">
                <a:latin typeface="Times New Roman"/>
                <a:cs typeface="Times New Roman"/>
              </a:rPr>
              <a:t>help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loop, keep these </a:t>
            </a:r>
            <a:r>
              <a:rPr sz="1069" i="1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elements as </a:t>
            </a:r>
            <a:r>
              <a:rPr sz="1069" spc="10" dirty="0">
                <a:latin typeface="Times New Roman"/>
                <a:cs typeface="Times New Roman"/>
              </a:rPr>
              <a:t>root </a:t>
            </a:r>
            <a:r>
              <a:rPr sz="1069" spc="5" dirty="0">
                <a:latin typeface="Times New Roman"/>
                <a:cs typeface="Times New Roman"/>
              </a:rPr>
              <a:t>of each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spc="5" dirty="0">
                <a:latin typeface="Times New Roman"/>
                <a:cs typeface="Times New Roman"/>
              </a:rPr>
              <a:t>in the array.  </a:t>
            </a:r>
            <a:r>
              <a:rPr sz="1069" spc="10" dirty="0">
                <a:latin typeface="Times New Roman"/>
                <a:cs typeface="Times New Roman"/>
              </a:rPr>
              <a:t>These numbers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index </a:t>
            </a:r>
            <a:r>
              <a:rPr sz="1069" spc="5" dirty="0">
                <a:latin typeface="Times New Roman"/>
                <a:cs typeface="Times New Roman"/>
              </a:rPr>
              <a:t>of the array before storing </a:t>
            </a:r>
            <a:r>
              <a:rPr sz="1069" spc="10" dirty="0">
                <a:latin typeface="Times New Roman"/>
                <a:cs typeface="Times New Roman"/>
              </a:rPr>
              <a:t>–1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each location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 index zero to </a:t>
            </a:r>
            <a:r>
              <a:rPr sz="1069" i="1" spc="5" dirty="0">
                <a:latin typeface="Times New Roman"/>
                <a:cs typeface="Times New Roman"/>
              </a:rPr>
              <a:t>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keep –1 to indicate a number as </a:t>
            </a:r>
            <a:r>
              <a:rPr sz="1069" spc="5" dirty="0">
                <a:latin typeface="Times New Roman"/>
                <a:cs typeface="Times New Roman"/>
              </a:rPr>
              <a:t>root. </a:t>
            </a:r>
            <a:r>
              <a:rPr sz="1069" spc="10" dirty="0">
                <a:latin typeface="Times New Roman"/>
                <a:cs typeface="Times New Roman"/>
              </a:rPr>
              <a:t>In code, this 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loop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written as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224096" algn="ctr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for ( i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0; i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10" dirty="0">
                <a:latin typeface="Times New Roman"/>
                <a:cs typeface="Times New Roman"/>
              </a:rPr>
              <a:t>n </a:t>
            </a:r>
            <a:r>
              <a:rPr sz="1069" spc="5" dirty="0">
                <a:latin typeface="Times New Roman"/>
                <a:cs typeface="Times New Roman"/>
              </a:rPr>
              <a:t>; i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++)</a:t>
            </a:r>
            <a:endParaRPr sz="1069">
              <a:latin typeface="Times New Roman"/>
              <a:cs typeface="Times New Roman"/>
            </a:endParaRPr>
          </a:p>
          <a:p>
            <a:pPr marL="2103301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Parent [i]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-1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Find </a:t>
            </a:r>
            <a:r>
              <a:rPr sz="1069" b="1" spc="5" dirty="0">
                <a:latin typeface="Times New Roman"/>
                <a:cs typeface="Times New Roman"/>
              </a:rPr>
              <a:t>( i</a:t>
            </a:r>
            <a:r>
              <a:rPr sz="1069" b="1" spc="-7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2347" marR="206194">
              <a:lnSpc>
                <a:spcPts val="1264"/>
              </a:lnSpc>
              <a:spcBef>
                <a:spcPts val="583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look at the </a:t>
            </a:r>
            <a:r>
              <a:rPr sz="1069" spc="10" dirty="0">
                <a:latin typeface="Times New Roman"/>
                <a:cs typeface="Times New Roman"/>
              </a:rPr>
              <a:t>following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loop. This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is used to find the </a:t>
            </a:r>
            <a:r>
              <a:rPr sz="1069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of an 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the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that contains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element.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24">
              <a:latin typeface="Times New Roman"/>
              <a:cs typeface="Times New Roman"/>
            </a:endParaRPr>
          </a:p>
          <a:p>
            <a:pPr marL="1016153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// traverse to the root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(-1)</a:t>
            </a:r>
            <a:endParaRPr sz="1069">
              <a:latin typeface="Times New Roman"/>
              <a:cs typeface="Times New Roman"/>
            </a:endParaRPr>
          </a:p>
          <a:p>
            <a:pPr marL="101615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for(j=i; parent[j] </a:t>
            </a:r>
            <a:r>
              <a:rPr sz="1069" spc="15" dirty="0">
                <a:latin typeface="Times New Roman"/>
                <a:cs typeface="Times New Roman"/>
              </a:rPr>
              <a:t>&gt;=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j=parent[j])</a:t>
            </a:r>
            <a:endParaRPr sz="1069">
              <a:latin typeface="Times New Roman"/>
              <a:cs typeface="Times New Roman"/>
            </a:endParaRPr>
          </a:p>
          <a:p>
            <a:pPr marR="2272454" algn="ctr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;</a:t>
            </a:r>
            <a:endParaRPr sz="1069">
              <a:latin typeface="Times New Roman"/>
              <a:cs typeface="Times New Roman"/>
            </a:endParaRPr>
          </a:p>
          <a:p>
            <a:pPr marL="1016153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return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j;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this loop,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argument passed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find function.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execution of the loop  starts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value, passed </a:t>
            </a:r>
            <a:r>
              <a:rPr sz="1069" spc="10" dirty="0">
                <a:latin typeface="Times New Roman"/>
                <a:cs typeface="Times New Roman"/>
              </a:rPr>
              <a:t>to the </a:t>
            </a:r>
            <a:r>
              <a:rPr sz="1069" spc="5" dirty="0">
                <a:latin typeface="Times New Roman"/>
                <a:cs typeface="Times New Roman"/>
              </a:rPr>
              <a:t>find function.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assign </a:t>
            </a:r>
            <a:r>
              <a:rPr sz="1069" spc="10" dirty="0">
                <a:latin typeface="Times New Roman"/>
                <a:cs typeface="Times New Roman"/>
              </a:rPr>
              <a:t>this value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5" dirty="0">
                <a:latin typeface="Times New Roman"/>
                <a:cs typeface="Times New Roman"/>
              </a:rPr>
              <a:t>j  </a:t>
            </a:r>
            <a:r>
              <a:rPr sz="1069" spc="10" dirty="0">
                <a:latin typeface="Times New Roman"/>
                <a:cs typeface="Times New Roman"/>
              </a:rPr>
              <a:t>and check whether </a:t>
            </a:r>
            <a:r>
              <a:rPr sz="1069" spc="5" dirty="0">
                <a:latin typeface="Times New Roman"/>
                <a:cs typeface="Times New Roman"/>
              </a:rPr>
              <a:t>its parent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zero. 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that it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–1. If it </a:t>
            </a:r>
            <a:r>
              <a:rPr sz="1069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zero, its parent exists, necessitating the re-initialization of the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this  parent of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spc="5" dirty="0">
                <a:latin typeface="Times New Roman"/>
                <a:cs typeface="Times New Roman"/>
              </a:rPr>
              <a:t>for the next iteration.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continues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parent of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i="1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(parent  [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])  </a:t>
            </a:r>
            <a:r>
              <a:rPr sz="1069" spc="10" dirty="0">
                <a:latin typeface="Times New Roman"/>
                <a:cs typeface="Times New Roman"/>
              </a:rPr>
              <a:t>less  </a:t>
            </a:r>
            <a:r>
              <a:rPr sz="1069" spc="5" dirty="0">
                <a:latin typeface="Times New Roman"/>
                <a:cs typeface="Times New Roman"/>
              </a:rPr>
              <a:t>than  </a:t>
            </a:r>
            <a:r>
              <a:rPr sz="1069" spc="10" dirty="0">
                <a:latin typeface="Times New Roman"/>
                <a:cs typeface="Times New Roman"/>
              </a:rPr>
              <a:t>zero  </a:t>
            </a:r>
            <a:r>
              <a:rPr sz="1069" spc="5" dirty="0">
                <a:latin typeface="Times New Roman"/>
                <a:cs typeface="Times New Roman"/>
              </a:rPr>
              <a:t>(i.e.  </a:t>
            </a:r>
            <a:r>
              <a:rPr sz="1069" spc="10" dirty="0">
                <a:latin typeface="Times New Roman"/>
                <a:cs typeface="Times New Roman"/>
              </a:rPr>
              <a:t>-1).  This  means  that  we  come 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the  root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before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944266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286686"/>
            <a:ext cx="4852458" cy="528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returning this </a:t>
            </a:r>
            <a:r>
              <a:rPr sz="1069" spc="10" dirty="0">
                <a:latin typeface="Times New Roman"/>
                <a:cs typeface="Times New Roman"/>
              </a:rPr>
              <a:t>number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Union </a:t>
            </a:r>
            <a:r>
              <a:rPr sz="1069" b="1" spc="5" dirty="0">
                <a:latin typeface="Times New Roman"/>
                <a:cs typeface="Times New Roman"/>
              </a:rPr>
              <a:t>( i, j</a:t>
            </a:r>
            <a:r>
              <a:rPr sz="1069" b="1" spc="-73" dirty="0">
                <a:latin typeface="Times New Roman"/>
                <a:cs typeface="Times New Roman"/>
              </a:rPr>
              <a:t> </a:t>
            </a:r>
            <a:r>
              <a:rPr sz="1069" b="1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264"/>
              </a:lnSpc>
              <a:spcBef>
                <a:spcPts val="583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see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function of union. </a:t>
            </a: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pass </a:t>
            </a:r>
            <a:r>
              <a:rPr sz="1069" spc="10" dirty="0">
                <a:latin typeface="Times New Roman"/>
                <a:cs typeface="Times New Roman"/>
              </a:rPr>
              <a:t>two elements to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 </a:t>
            </a:r>
            <a:r>
              <a:rPr sz="1069" spc="10" dirty="0">
                <a:latin typeface="Times New Roman"/>
                <a:cs typeface="Times New Roman"/>
              </a:rPr>
              <a:t>union.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finds the roots of i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j. If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spc="5" dirty="0">
                <a:latin typeface="Times New Roman"/>
                <a:cs typeface="Times New Roman"/>
              </a:rPr>
              <a:t>are disjoint sets, it </a:t>
            </a:r>
            <a:r>
              <a:rPr sz="1069" spc="10" dirty="0">
                <a:latin typeface="Times New Roman"/>
                <a:cs typeface="Times New Roman"/>
              </a:rPr>
              <a:t>will  merge </a:t>
            </a:r>
            <a:r>
              <a:rPr sz="1069" spc="5" dirty="0">
                <a:latin typeface="Times New Roman"/>
                <a:cs typeface="Times New Roman"/>
              </a:rPr>
              <a:t>them.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function.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556">
              <a:latin typeface="Times New Roman"/>
              <a:cs typeface="Times New Roman"/>
            </a:endParaRPr>
          </a:p>
          <a:p>
            <a:pPr marL="1016153" marR="2952771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root_i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find(i);  root_j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find(j);</a:t>
            </a:r>
            <a:endParaRPr sz="1069">
              <a:latin typeface="Times New Roman"/>
              <a:cs typeface="Times New Roman"/>
            </a:endParaRPr>
          </a:p>
          <a:p>
            <a:pPr marL="1016153">
              <a:lnSpc>
                <a:spcPts val="1210"/>
              </a:lnSpc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(root_i !=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root_j)</a:t>
            </a:r>
            <a:endParaRPr sz="1069">
              <a:latin typeface="Times New Roman"/>
              <a:cs typeface="Times New Roman"/>
            </a:endParaRPr>
          </a:p>
          <a:p>
            <a:pPr marL="126679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parent[root_j]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root_i;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indent="-617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code,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at first it finds the </a:t>
            </a:r>
            <a:r>
              <a:rPr sz="1069" spc="10" dirty="0">
                <a:latin typeface="Times New Roman"/>
                <a:cs typeface="Times New Roman"/>
              </a:rPr>
              <a:t>root of </a:t>
            </a:r>
            <a:r>
              <a:rPr sz="1069" spc="5" dirty="0">
                <a:latin typeface="Times New Roman"/>
                <a:cs typeface="Times New Roman"/>
              </a:rPr>
              <a:t>tree 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exists </a:t>
            </a:r>
            <a:r>
              <a:rPr sz="1069" spc="10" dirty="0">
                <a:latin typeface="Times New Roman"/>
                <a:cs typeface="Times New Roman"/>
              </a:rPr>
              <a:t>by the </a:t>
            </a:r>
            <a:r>
              <a:rPr sz="1069" spc="5" dirty="0">
                <a:latin typeface="Times New Roman"/>
                <a:cs typeface="Times New Roman"/>
              </a:rPr>
              <a:t>find(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method and </a:t>
            </a:r>
            <a:r>
              <a:rPr sz="1069" spc="5" dirty="0">
                <a:latin typeface="Times New Roman"/>
                <a:cs typeface="Times New Roman"/>
              </a:rPr>
              <a:t>similarly finds </a:t>
            </a:r>
            <a:r>
              <a:rPr sz="1069" spc="10" dirty="0">
                <a:latin typeface="Times New Roman"/>
                <a:cs typeface="Times New Roman"/>
              </a:rPr>
              <a:t>the root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containing j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find(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).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a  check </a:t>
            </a:r>
            <a:r>
              <a:rPr sz="1069" spc="5" dirty="0">
                <a:latin typeface="Times New Roman"/>
                <a:cs typeface="Times New Roman"/>
              </a:rPr>
              <a:t>in if </a:t>
            </a:r>
            <a:r>
              <a:rPr sz="1069" spc="10" dirty="0">
                <a:latin typeface="Times New Roman"/>
                <a:cs typeface="Times New Roman"/>
              </a:rPr>
              <a:t>statement </a:t>
            </a:r>
            <a:r>
              <a:rPr sz="1069" spc="5" dirty="0">
                <a:latin typeface="Times New Roman"/>
                <a:cs typeface="Times New Roman"/>
              </a:rPr>
              <a:t>to see whether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sets (roots) </a:t>
            </a:r>
            <a:r>
              <a:rPr sz="1069" spc="10" dirty="0">
                <a:latin typeface="Times New Roman"/>
                <a:cs typeface="Times New Roman"/>
              </a:rPr>
              <a:t>are same </a:t>
            </a:r>
            <a:r>
              <a:rPr sz="1069" spc="5" dirty="0">
                <a:latin typeface="Times New Roman"/>
                <a:cs typeface="Times New Roman"/>
              </a:rPr>
              <a:t>or not. If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 the same,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merges them in such a </a:t>
            </a:r>
            <a:r>
              <a:rPr sz="1069" spc="5" dirty="0">
                <a:latin typeface="Times New Roman"/>
                <a:cs typeface="Times New Roman"/>
              </a:rPr>
              <a:t>fashion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as the parent of root 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Thus,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root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spc="5" dirty="0">
                <a:latin typeface="Times New Roman"/>
                <a:cs typeface="Times New Roman"/>
              </a:rPr>
              <a:t>exists,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root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becomes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there.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458" b="1" spc="-5" dirty="0">
                <a:latin typeface="Arial"/>
                <a:cs typeface="Arial"/>
              </a:rPr>
              <a:t>Example</a:t>
            </a:r>
            <a:r>
              <a:rPr sz="1458" b="1" spc="-63" dirty="0">
                <a:latin typeface="Arial"/>
                <a:cs typeface="Arial"/>
              </a:rPr>
              <a:t> </a:t>
            </a:r>
            <a:r>
              <a:rPr sz="1458" b="1" dirty="0">
                <a:latin typeface="Arial"/>
                <a:cs typeface="Arial"/>
              </a:rPr>
              <a:t>2</a:t>
            </a:r>
            <a:endParaRPr sz="1458">
              <a:latin typeface="Arial"/>
              <a:cs typeface="Arial"/>
            </a:endParaRPr>
          </a:p>
          <a:p>
            <a:pPr marL="12347" marR="6173" algn="just">
              <a:lnSpc>
                <a:spcPts val="1264"/>
              </a:lnSpc>
              <a:spcBef>
                <a:spcPts val="574"/>
              </a:spcBef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concepts, </a:t>
            </a:r>
            <a:r>
              <a:rPr sz="1069" spc="10" dirty="0">
                <a:latin typeface="Times New Roman"/>
                <a:cs typeface="Times New Roman"/>
              </a:rPr>
              <a:t>let’s consider an example.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re-consider </a:t>
            </a:r>
            <a:r>
              <a:rPr sz="1069" spc="10" dirty="0">
                <a:latin typeface="Times New Roman"/>
                <a:cs typeface="Times New Roman"/>
              </a:rPr>
              <a:t>the same  previous example of eight numbers and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the initialization, union </a:t>
            </a:r>
            <a:r>
              <a:rPr sz="1069" spc="10" dirty="0">
                <a:latin typeface="Times New Roman"/>
                <a:cs typeface="Times New Roman"/>
              </a:rPr>
              <a:t>and find  work.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495"/>
              </a:spcBef>
            </a:pPr>
            <a:r>
              <a:rPr sz="1069" b="1" spc="5" dirty="0">
                <a:latin typeface="Times New Roman"/>
                <a:cs typeface="Times New Roman"/>
              </a:rPr>
              <a:t>Initialization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40"/>
              </a:spcBef>
            </a:pPr>
            <a:r>
              <a:rPr sz="1069" spc="5" dirty="0">
                <a:latin typeface="Times New Roman"/>
                <a:cs typeface="Times New Roman"/>
              </a:rPr>
              <a:t>In the following figure (figure 35.7),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shown </a:t>
            </a:r>
            <a:r>
              <a:rPr sz="1069" spc="5" dirty="0">
                <a:latin typeface="Times New Roman"/>
                <a:cs typeface="Times New Roman"/>
              </a:rPr>
              <a:t>the initialization step.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make an </a:t>
            </a:r>
            <a:r>
              <a:rPr sz="1069" spc="5" dirty="0">
                <a:latin typeface="Times New Roman"/>
                <a:cs typeface="Times New Roman"/>
              </a:rPr>
              <a:t>array of eight locations </a:t>
            </a:r>
            <a:r>
              <a:rPr sz="1069" spc="10" dirty="0">
                <a:latin typeface="Times New Roman"/>
                <a:cs typeface="Times New Roman"/>
              </a:rPr>
              <a:t>and have </a:t>
            </a:r>
            <a:r>
              <a:rPr sz="1069" spc="5" dirty="0">
                <a:latin typeface="Times New Roman"/>
                <a:cs typeface="Times New Roman"/>
              </a:rPr>
              <a:t>initialized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–1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 roots of the eight </a:t>
            </a:r>
            <a:r>
              <a:rPr sz="1069" spc="5" dirty="0">
                <a:latin typeface="Times New Roman"/>
                <a:cs typeface="Times New Roman"/>
              </a:rPr>
              <a:t>sets. </a:t>
            </a:r>
            <a:r>
              <a:rPr sz="1069" spc="10" dirty="0">
                <a:latin typeface="Times New Roman"/>
                <a:cs typeface="Times New Roman"/>
              </a:rPr>
              <a:t>This –1 indicates that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parent 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number.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the index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array from 1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our convenience. Otherwise, we know that the  index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starts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zero.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421" y="669538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02014" y="6692794"/>
            <a:ext cx="0" cy="1850849"/>
          </a:xfrm>
          <a:custGeom>
            <a:avLst/>
            <a:gdLst/>
            <a:ahLst/>
            <a:cxnLst/>
            <a:rect l="l" t="t" r="r" b="b"/>
            <a:pathLst>
              <a:path h="1903729">
                <a:moveTo>
                  <a:pt x="0" y="0"/>
                </a:moveTo>
                <a:lnTo>
                  <a:pt x="0" y="1903475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8540432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253373" y="6692794"/>
            <a:ext cx="0" cy="1850849"/>
          </a:xfrm>
          <a:custGeom>
            <a:avLst/>
            <a:gdLst/>
            <a:ahLst/>
            <a:cxnLst/>
            <a:rect l="l" t="t" r="r" b="b"/>
            <a:pathLst>
              <a:path h="1903729">
                <a:moveTo>
                  <a:pt x="0" y="0"/>
                </a:moveTo>
                <a:lnTo>
                  <a:pt x="0" y="1903475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469073" y="6863186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4" h="257809">
                <a:moveTo>
                  <a:pt x="129540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8"/>
                </a:lnTo>
                <a:lnTo>
                  <a:pt x="10167" y="179117"/>
                </a:lnTo>
                <a:lnTo>
                  <a:pt x="37909" y="220027"/>
                </a:lnTo>
                <a:lnTo>
                  <a:pt x="79081" y="247507"/>
                </a:lnTo>
                <a:lnTo>
                  <a:pt x="129540" y="257556"/>
                </a:lnTo>
                <a:lnTo>
                  <a:pt x="179558" y="247507"/>
                </a:lnTo>
                <a:lnTo>
                  <a:pt x="220503" y="220027"/>
                </a:lnTo>
                <a:lnTo>
                  <a:pt x="248161" y="179117"/>
                </a:lnTo>
                <a:lnTo>
                  <a:pt x="258317" y="128778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1560441" y="690738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2100" y="6863186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4" h="257809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8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7" y="257556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8" y="128778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082728" y="690738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5128" y="6863186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09">
                <a:moveTo>
                  <a:pt x="128778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8"/>
                </a:lnTo>
                <a:lnTo>
                  <a:pt x="10048" y="179117"/>
                </a:lnTo>
                <a:lnTo>
                  <a:pt x="37528" y="220027"/>
                </a:lnTo>
                <a:lnTo>
                  <a:pt x="78438" y="247507"/>
                </a:lnTo>
                <a:lnTo>
                  <a:pt x="128778" y="257556"/>
                </a:lnTo>
                <a:lnTo>
                  <a:pt x="178796" y="247507"/>
                </a:lnTo>
                <a:lnTo>
                  <a:pt x="219741" y="220027"/>
                </a:lnTo>
                <a:lnTo>
                  <a:pt x="247399" y="179117"/>
                </a:lnTo>
                <a:lnTo>
                  <a:pt x="257556" y="128778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2605757" y="690738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00387" y="6863186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09">
                <a:moveTo>
                  <a:pt x="128778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8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8" y="257556"/>
                </a:lnTo>
                <a:lnTo>
                  <a:pt x="179117" y="247507"/>
                </a:lnTo>
                <a:lnTo>
                  <a:pt x="220027" y="220027"/>
                </a:lnTo>
                <a:lnTo>
                  <a:pt x="247507" y="179117"/>
                </a:lnTo>
                <a:lnTo>
                  <a:pt x="257556" y="128778"/>
                </a:lnTo>
                <a:lnTo>
                  <a:pt x="247507" y="78759"/>
                </a:lnTo>
                <a:lnTo>
                  <a:pt x="220027" y="37814"/>
                </a:lnTo>
                <a:lnTo>
                  <a:pt x="179117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191016" y="690738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64903" y="6863186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09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8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7" y="257556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8" y="128778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755531" y="690738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50161" y="6863186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09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8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7" y="257556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7" y="128778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4341529" y="690738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19133" y="6863186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09">
                <a:moveTo>
                  <a:pt x="129540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8"/>
                </a:lnTo>
                <a:lnTo>
                  <a:pt x="10167" y="179117"/>
                </a:lnTo>
                <a:lnTo>
                  <a:pt x="37909" y="220027"/>
                </a:lnTo>
                <a:lnTo>
                  <a:pt x="79081" y="247507"/>
                </a:lnTo>
                <a:lnTo>
                  <a:pt x="129540" y="257556"/>
                </a:lnTo>
                <a:lnTo>
                  <a:pt x="179558" y="247507"/>
                </a:lnTo>
                <a:lnTo>
                  <a:pt x="220503" y="220027"/>
                </a:lnTo>
                <a:lnTo>
                  <a:pt x="248161" y="179117"/>
                </a:lnTo>
                <a:lnTo>
                  <a:pt x="258318" y="128778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5010502" y="690738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51076" y="6863186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09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8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7" y="257556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7" y="128778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5742445" y="690738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405572" y="7485571"/>
          <a:ext cx="2355233" cy="302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36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352267" y="7861582"/>
            <a:ext cx="4851224" cy="142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464">
              <a:tabLst>
                <a:tab pos="1455087" algn="l"/>
                <a:tab pos="1747709" algn="l"/>
                <a:tab pos="2040332" algn="l"/>
                <a:tab pos="2332954" algn="l"/>
                <a:tab pos="2625577" algn="l"/>
                <a:tab pos="2918817" algn="l"/>
                <a:tab pos="3211439" algn="l"/>
              </a:tabLst>
            </a:pPr>
            <a:r>
              <a:rPr sz="1069" spc="10" dirty="0">
                <a:latin typeface="Times New Roman"/>
                <a:cs typeface="Times New Roman"/>
              </a:rPr>
              <a:t>1	2	3	4	5	6	7	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827862">
              <a:spcBef>
                <a:spcPts val="637"/>
              </a:spcBef>
            </a:pPr>
            <a:r>
              <a:rPr sz="1069" b="1" spc="5" dirty="0">
                <a:latin typeface="Times New Roman"/>
                <a:cs typeface="Times New Roman"/>
              </a:rPr>
              <a:t>Figure 35.7</a:t>
            </a:r>
            <a:r>
              <a:rPr sz="1069" spc="5" dirty="0">
                <a:latin typeface="Times New Roman"/>
                <a:cs typeface="Times New Roman"/>
              </a:rPr>
              <a:t>: Eight elements, initially in different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914"/>
              </a:spcBef>
            </a:pPr>
            <a:r>
              <a:rPr sz="1069" b="1" spc="10" dirty="0">
                <a:latin typeface="Times New Roman"/>
                <a:cs typeface="Times New Roman"/>
              </a:rPr>
              <a:t>Union</a:t>
            </a:r>
            <a:r>
              <a:rPr sz="1069" b="1" spc="-73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Operation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83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union </a:t>
            </a:r>
            <a:r>
              <a:rPr sz="1069" spc="5" dirty="0">
                <a:latin typeface="Times New Roman"/>
                <a:cs typeface="Times New Roman"/>
              </a:rPr>
              <a:t>operation. First of all,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(5,6). This </a:t>
            </a:r>
            <a:r>
              <a:rPr sz="1069" spc="10" dirty="0">
                <a:latin typeface="Times New Roman"/>
                <a:cs typeface="Times New Roman"/>
              </a:rPr>
              <a:t>union  </a:t>
            </a:r>
            <a:r>
              <a:rPr sz="1069" spc="5" dirty="0">
                <a:latin typeface="Times New Roman"/>
                <a:cs typeface="Times New Roman"/>
              </a:rPr>
              <a:t>operation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forms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up-tree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down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Moreover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pointing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39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93044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67" y="1449315"/>
            <a:ext cx="4852458" cy="3059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Here the value of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3. The 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3</a:t>
            </a:r>
            <a:r>
              <a:rPr sz="1094" baseline="37037" dirty="0">
                <a:latin typeface="Times New Roman"/>
                <a:cs typeface="Times New Roman"/>
              </a:rPr>
              <a:t>rd </a:t>
            </a:r>
            <a:r>
              <a:rPr sz="1069" spc="5" dirty="0">
                <a:latin typeface="Times New Roman"/>
                <a:cs typeface="Times New Roman"/>
              </a:rPr>
              <a:t>position is 32.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level of  the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node has </a:t>
            </a:r>
            <a:r>
              <a:rPr sz="1069" spc="5" dirty="0">
                <a:latin typeface="Times New Roman"/>
                <a:cs typeface="Times New Roman"/>
              </a:rPr>
              <a:t>also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been </a:t>
            </a:r>
            <a:r>
              <a:rPr sz="1069" spc="5" dirty="0">
                <a:latin typeface="Times New Roman"/>
                <a:cs typeface="Times New Roman"/>
              </a:rPr>
              <a:t>changed.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moved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level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percolateDown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will take </a:t>
            </a:r>
            <a:r>
              <a:rPr sz="1069" spc="10" dirty="0">
                <a:latin typeface="Times New Roman"/>
                <a:cs typeface="Times New Roman"/>
              </a:rPr>
              <a:t>this node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the tree. It needs to move  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at this position. </a:t>
            </a:r>
            <a:r>
              <a:rPr sz="1069" spc="10" dirty="0">
                <a:latin typeface="Times New Roman"/>
                <a:cs typeface="Times New Roman"/>
              </a:rPr>
              <a:t>The minimum value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5 so </a:t>
            </a:r>
            <a:r>
              <a:rPr sz="1069" spc="5" dirty="0">
                <a:latin typeface="Times New Roman"/>
                <a:cs typeface="Times New Roman"/>
              </a:rPr>
              <a:t>the values </a:t>
            </a:r>
            <a:r>
              <a:rPr sz="1069" spc="10" dirty="0">
                <a:latin typeface="Times New Roman"/>
                <a:cs typeface="Times New Roman"/>
              </a:rPr>
              <a:t>32 and 5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going to </a:t>
            </a:r>
            <a:r>
              <a:rPr sz="1069" spc="10" dirty="0">
                <a:latin typeface="Times New Roman"/>
                <a:cs typeface="Times New Roman"/>
              </a:rPr>
              <a:t>be exchanged with </a:t>
            </a:r>
            <a:r>
              <a:rPr sz="1069" spc="5" dirty="0">
                <a:latin typeface="Times New Roman"/>
                <a:cs typeface="Times New Roman"/>
              </a:rPr>
              <a:t>each other.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32 becomes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16 and  node 19 which </a:t>
            </a:r>
            <a:r>
              <a:rPr sz="1069" spc="5" dirty="0">
                <a:latin typeface="Times New Roman"/>
                <a:cs typeface="Times New Roman"/>
              </a:rPr>
              <a:t>are smaller </a:t>
            </a:r>
            <a:r>
              <a:rPr sz="1069" spc="10" dirty="0">
                <a:latin typeface="Times New Roman"/>
                <a:cs typeface="Times New Roman"/>
              </a:rPr>
              <a:t>values. </a:t>
            </a:r>
            <a:r>
              <a:rPr sz="1069" spc="5" dirty="0">
                <a:latin typeface="Times New Roman"/>
                <a:cs typeface="Times New Roman"/>
              </a:rPr>
              <a:t>Therefore, it will further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15" dirty="0">
                <a:latin typeface="Times New Roman"/>
                <a:cs typeface="Times New Roman"/>
              </a:rPr>
              <a:t>down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16.  The </a:t>
            </a:r>
            <a:r>
              <a:rPr sz="1069" spc="5" dirty="0">
                <a:latin typeface="Times New Roman"/>
                <a:cs typeface="Times New Roman"/>
              </a:rPr>
              <a:t>dotted line in </a:t>
            </a:r>
            <a:r>
              <a:rPr sz="1069" spc="10" dirty="0">
                <a:latin typeface="Times New Roman"/>
                <a:cs typeface="Times New Roman"/>
              </a:rPr>
              <a:t>the above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path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nodes that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replaced.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5" dirty="0">
                <a:latin typeface="Times New Roman"/>
                <a:cs typeface="Times New Roman"/>
              </a:rPr>
              <a:t>subtree has </a:t>
            </a:r>
            <a:r>
              <a:rPr sz="1069" spc="10" dirty="0">
                <a:latin typeface="Times New Roman"/>
                <a:cs typeface="Times New Roman"/>
              </a:rPr>
              <a:t>been converted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min-heap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the value of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spc="5" dirty="0">
                <a:latin typeface="Times New Roman"/>
                <a:cs typeface="Times New Roman"/>
              </a:rPr>
              <a:t>while the element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31. It will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5" dirty="0">
                <a:latin typeface="Times New Roman"/>
                <a:cs typeface="Times New Roman"/>
              </a:rPr>
              <a:t>its position with 13  first and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24. 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15" dirty="0">
                <a:latin typeface="Times New Roman"/>
                <a:cs typeface="Times New Roman"/>
              </a:rPr>
              <a:t>31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move down and become a </a:t>
            </a:r>
            <a:r>
              <a:rPr sz="1069" spc="5" dirty="0">
                <a:latin typeface="Times New Roman"/>
                <a:cs typeface="Times New Roman"/>
              </a:rPr>
              <a:t>leaf node. </a:t>
            </a:r>
            <a:r>
              <a:rPr sz="1069" spc="15" dirty="0">
                <a:latin typeface="Times New Roman"/>
                <a:cs typeface="Times New Roman"/>
              </a:rPr>
              <a:t>You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seen that </a:t>
            </a:r>
            <a:r>
              <a:rPr sz="1069" spc="10" dirty="0">
                <a:latin typeface="Times New Roman"/>
                <a:cs typeface="Times New Roman"/>
              </a:rPr>
              <a:t>some nodes are moving up and some moving downwards. </a:t>
            </a:r>
            <a:r>
              <a:rPr sz="1069" spc="5" dirty="0">
                <a:latin typeface="Times New Roman"/>
                <a:cs typeface="Times New Roman"/>
              </a:rPr>
              <a:t>This  </a:t>
            </a:r>
            <a:r>
              <a:rPr sz="1069" spc="10" dirty="0">
                <a:latin typeface="Times New Roman"/>
                <a:cs typeface="Times New Roman"/>
              </a:rPr>
              <a:t>phenomenon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percolate. Therefore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named </a:t>
            </a:r>
            <a:r>
              <a:rPr sz="1069" spc="5" dirty="0">
                <a:latin typeface="Times New Roman"/>
                <a:cs typeface="Times New Roman"/>
              </a:rPr>
              <a:t>this method as  </a:t>
            </a:r>
            <a:r>
              <a:rPr sz="1069" i="1" spc="10" dirty="0">
                <a:latin typeface="Times New Roman"/>
                <a:cs typeface="Times New Roman"/>
              </a:rPr>
              <a:t>percolateDown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makes big values move </a:t>
            </a:r>
            <a:r>
              <a:rPr sz="1069" spc="15" dirty="0">
                <a:latin typeface="Times New Roman"/>
                <a:cs typeface="Times New Roman"/>
              </a:rPr>
              <a:t>down </a:t>
            </a:r>
            <a:r>
              <a:rPr sz="1069" spc="10" dirty="0">
                <a:latin typeface="Times New Roman"/>
                <a:cs typeface="Times New Roman"/>
              </a:rPr>
              <a:t>and smaller values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upward.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500"/>
              </a:lnSpc>
            </a:pPr>
            <a:r>
              <a:rPr sz="1069" spc="5" dirty="0">
                <a:latin typeface="Times New Roman"/>
                <a:cs typeface="Times New Roman"/>
              </a:rPr>
              <a:t>Finally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is 1.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 </a:t>
            </a:r>
            <a:r>
              <a:rPr sz="1069" spc="5" dirty="0">
                <a:latin typeface="Times New Roman"/>
                <a:cs typeface="Times New Roman"/>
              </a:rPr>
              <a:t>at first position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65.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 is not </a:t>
            </a:r>
            <a:r>
              <a:rPr sz="1069" spc="10" dirty="0">
                <a:latin typeface="Times New Roman"/>
                <a:cs typeface="Times New Roman"/>
              </a:rPr>
              <a:t>the smallest  </a:t>
            </a:r>
            <a:r>
              <a:rPr sz="1069" spc="5" dirty="0">
                <a:latin typeface="Times New Roman"/>
                <a:cs typeface="Times New Roman"/>
              </a:rPr>
              <a:t>value,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move down and </a:t>
            </a:r>
            <a:r>
              <a:rPr sz="1069" spc="5" dirty="0">
                <a:latin typeface="Times New Roman"/>
                <a:cs typeface="Times New Roman"/>
              </a:rPr>
              <a:t>the smallest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5" dirty="0">
                <a:latin typeface="Times New Roman"/>
                <a:cs typeface="Times New Roman"/>
              </a:rPr>
              <a:t>up. It will </a:t>
            </a:r>
            <a:r>
              <a:rPr sz="1069" spc="10" dirty="0">
                <a:latin typeface="Times New Roman"/>
                <a:cs typeface="Times New Roman"/>
              </a:rPr>
              <a:t>move </a:t>
            </a:r>
            <a:r>
              <a:rPr sz="1069" spc="5" dirty="0">
                <a:latin typeface="Times New Roman"/>
                <a:cs typeface="Times New Roman"/>
              </a:rPr>
              <a:t>to the  position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as it is greater than </a:t>
            </a:r>
            <a:r>
              <a:rPr sz="1069" spc="10" dirty="0">
                <a:latin typeface="Times New Roman"/>
                <a:cs typeface="Times New Roman"/>
              </a:rPr>
              <a:t>68 and </a:t>
            </a:r>
            <a:r>
              <a:rPr sz="1069" spc="5" dirty="0">
                <a:latin typeface="Times New Roman"/>
                <a:cs typeface="Times New Roman"/>
              </a:rPr>
              <a:t>70.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5 will move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top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tree.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final </a:t>
            </a:r>
            <a:r>
              <a:rPr sz="1069" spc="10" dirty="0">
                <a:latin typeface="Times New Roman"/>
                <a:cs typeface="Times New Roman"/>
              </a:rPr>
              <a:t>figure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421" y="4662910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302014" y="4659948"/>
            <a:ext cx="0" cy="3198548"/>
          </a:xfrm>
          <a:custGeom>
            <a:avLst/>
            <a:gdLst/>
            <a:ahLst/>
            <a:cxnLst/>
            <a:rect l="l" t="t" r="r" b="b"/>
            <a:pathLst>
              <a:path h="3289934">
                <a:moveTo>
                  <a:pt x="0" y="0"/>
                </a:moveTo>
                <a:lnTo>
                  <a:pt x="0" y="328955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7855161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6253373" y="4659948"/>
            <a:ext cx="0" cy="3198548"/>
          </a:xfrm>
          <a:custGeom>
            <a:avLst/>
            <a:gdLst/>
            <a:ahLst/>
            <a:cxnLst/>
            <a:rect l="l" t="t" r="r" b="b"/>
            <a:pathLst>
              <a:path h="3289934">
                <a:moveTo>
                  <a:pt x="0" y="0"/>
                </a:moveTo>
                <a:lnTo>
                  <a:pt x="0" y="328955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/>
          <p:nvPr/>
        </p:nvSpPr>
        <p:spPr>
          <a:xfrm>
            <a:off x="1352268" y="7618341"/>
            <a:ext cx="4854310" cy="1715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298796" algn="l"/>
                <a:tab pos="585245" algn="l"/>
                <a:tab pos="882189" algn="l"/>
                <a:tab pos="1168638" algn="l"/>
                <a:tab pos="1460643" algn="l"/>
                <a:tab pos="1753265" algn="l"/>
                <a:tab pos="2045888" algn="l"/>
                <a:tab pos="2337276" algn="l"/>
                <a:tab pos="2629898" algn="l"/>
                <a:tab pos="2876837" algn="l"/>
              </a:tabLst>
            </a:pPr>
            <a:r>
              <a:rPr sz="1264" spc="5" dirty="0">
                <a:latin typeface="Arial"/>
                <a:cs typeface="Arial"/>
              </a:rPr>
              <a:t>0	1	2	3	4	5	6	7	8	9	10  11 </a:t>
            </a:r>
            <a:r>
              <a:rPr sz="1264" spc="360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12  13  14  </a:t>
            </a:r>
            <a:r>
              <a:rPr sz="1264" spc="34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Is this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10" dirty="0">
                <a:latin typeface="Times New Roman"/>
                <a:cs typeface="Times New Roman"/>
              </a:rPr>
              <a:t>heap? Does the heap </a:t>
            </a:r>
            <a:r>
              <a:rPr sz="1069" spc="5" dirty="0">
                <a:latin typeface="Times New Roman"/>
                <a:cs typeface="Times New Roman"/>
              </a:rPr>
              <a:t>property satisfy or not? Let’s </a:t>
            </a:r>
            <a:r>
              <a:rPr sz="1069" spc="10" dirty="0">
                <a:latin typeface="Times New Roman"/>
                <a:cs typeface="Times New Roman"/>
              </a:rPr>
              <a:t>analyze </a:t>
            </a:r>
            <a:r>
              <a:rPr sz="1069" spc="5" dirty="0">
                <a:latin typeface="Times New Roman"/>
                <a:cs typeface="Times New Roman"/>
              </a:rPr>
              <a:t>this tree.  </a:t>
            </a:r>
            <a:r>
              <a:rPr sz="1069" spc="10" dirty="0">
                <a:latin typeface="Times New Roman"/>
                <a:cs typeface="Times New Roman"/>
              </a:rPr>
              <a:t>Start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root of the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0" dirty="0">
                <a:latin typeface="Times New Roman"/>
                <a:cs typeface="Times New Roman"/>
              </a:rPr>
              <a:t>Is the value of the root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smaller than that of </a:t>
            </a:r>
            <a:r>
              <a:rPr sz="1069" spc="5" dirty="0">
                <a:latin typeface="Times New Roman"/>
                <a:cs typeface="Times New Roman"/>
              </a:rPr>
              <a:t>its left 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right children? </a:t>
            </a:r>
            <a:r>
              <a:rPr sz="1069" spc="10" dirty="0">
                <a:latin typeface="Times New Roman"/>
                <a:cs typeface="Times New Roman"/>
              </a:rPr>
              <a:t>The node 5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smaller than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13 and node </a:t>
            </a:r>
            <a:r>
              <a:rPr sz="1069" spc="5" dirty="0">
                <a:latin typeface="Times New Roman"/>
                <a:cs typeface="Times New Roman"/>
              </a:rPr>
              <a:t>12.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5" dirty="0">
                <a:latin typeface="Times New Roman"/>
                <a:cs typeface="Times New Roman"/>
              </a:rPr>
              <a:t>level.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see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values at </a:t>
            </a:r>
            <a:r>
              <a:rPr sz="1069" spc="10" dirty="0">
                <a:latin typeface="Times New Roman"/>
                <a:cs typeface="Times New Roman"/>
              </a:rPr>
              <a:t>each node are </a:t>
            </a:r>
            <a:r>
              <a:rPr sz="1069" spc="5" dirty="0">
                <a:latin typeface="Times New Roman"/>
                <a:cs typeface="Times New Roman"/>
              </a:rPr>
              <a:t>smaller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its children.  </a:t>
            </a: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satisfies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definition of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min-heap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have to </a:t>
            </a:r>
            <a:r>
              <a:rPr sz="1069" spc="5" dirty="0">
                <a:latin typeface="Times New Roman"/>
                <a:cs typeface="Times New Roman"/>
              </a:rPr>
              <a:t>understand </a:t>
            </a:r>
            <a:r>
              <a:rPr sz="1069" spc="10" dirty="0">
                <a:latin typeface="Times New Roman"/>
                <a:cs typeface="Times New Roman"/>
              </a:rPr>
              <a:t>why we have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‘for loop’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i="1" spc="15" dirty="0">
                <a:latin typeface="Times New Roman"/>
                <a:cs typeface="Times New Roman"/>
              </a:rPr>
              <a:t>= </a:t>
            </a:r>
            <a:r>
              <a:rPr sz="1069" i="1" spc="5" dirty="0">
                <a:latin typeface="Times New Roman"/>
                <a:cs typeface="Times New Roman"/>
              </a:rPr>
              <a:t>N/2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i="1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i="1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moves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from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level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tree.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start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i="1" spc="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from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N,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will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9683" y="5980112"/>
            <a:ext cx="233362" cy="434622"/>
          </a:xfrm>
          <a:custGeom>
            <a:avLst/>
            <a:gdLst/>
            <a:ahLst/>
            <a:cxnLst/>
            <a:rect l="l" t="t" r="r" b="b"/>
            <a:pathLst>
              <a:path w="240029" h="447039">
                <a:moveTo>
                  <a:pt x="0" y="0"/>
                </a:moveTo>
                <a:lnTo>
                  <a:pt x="240030" y="4465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5137679" y="5444490"/>
            <a:ext cx="524757" cy="340783"/>
          </a:xfrm>
          <a:custGeom>
            <a:avLst/>
            <a:gdLst/>
            <a:ahLst/>
            <a:cxnLst/>
            <a:rect l="l" t="t" r="r" b="b"/>
            <a:pathLst>
              <a:path w="539750" h="350520">
                <a:moveTo>
                  <a:pt x="0" y="0"/>
                </a:moveTo>
                <a:lnTo>
                  <a:pt x="539495" y="350519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4639839" y="5449675"/>
            <a:ext cx="364860" cy="335844"/>
          </a:xfrm>
          <a:custGeom>
            <a:avLst/>
            <a:gdLst/>
            <a:ahLst/>
            <a:cxnLst/>
            <a:rect l="l" t="t" r="r" b="b"/>
            <a:pathLst>
              <a:path w="375285" h="345439">
                <a:moveTo>
                  <a:pt x="374904" y="0"/>
                </a:moveTo>
                <a:lnTo>
                  <a:pt x="0" y="34518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313623" y="5449675"/>
            <a:ext cx="386468" cy="287690"/>
          </a:xfrm>
          <a:custGeom>
            <a:avLst/>
            <a:gdLst/>
            <a:ahLst/>
            <a:cxnLst/>
            <a:rect l="l" t="t" r="r" b="b"/>
            <a:pathLst>
              <a:path w="397510" h="295910">
                <a:moveTo>
                  <a:pt x="397001" y="0"/>
                </a:moveTo>
                <a:lnTo>
                  <a:pt x="0" y="29565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95176" y="5449675"/>
            <a:ext cx="392024" cy="287690"/>
          </a:xfrm>
          <a:custGeom>
            <a:avLst/>
            <a:gdLst/>
            <a:ahLst/>
            <a:cxnLst/>
            <a:rect l="l" t="t" r="r" b="b"/>
            <a:pathLst>
              <a:path w="403225" h="295910">
                <a:moveTo>
                  <a:pt x="0" y="0"/>
                </a:moveTo>
                <a:lnTo>
                  <a:pt x="403098" y="295656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4017539" y="4957762"/>
            <a:ext cx="955675" cy="264231"/>
          </a:xfrm>
          <a:custGeom>
            <a:avLst/>
            <a:gdLst/>
            <a:ahLst/>
            <a:cxnLst/>
            <a:rect l="l" t="t" r="r" b="b"/>
            <a:pathLst>
              <a:path w="982979" h="271779">
                <a:moveTo>
                  <a:pt x="0" y="0"/>
                </a:moveTo>
                <a:lnTo>
                  <a:pt x="982979" y="27127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084829" y="5968999"/>
            <a:ext cx="196321" cy="390172"/>
          </a:xfrm>
          <a:custGeom>
            <a:avLst/>
            <a:gdLst/>
            <a:ahLst/>
            <a:cxnLst/>
            <a:rect l="l" t="t" r="r" b="b"/>
            <a:pathLst>
              <a:path w="201929" h="401320">
                <a:moveTo>
                  <a:pt x="201930" y="0"/>
                </a:moveTo>
                <a:lnTo>
                  <a:pt x="0" y="4008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009141" y="5968999"/>
            <a:ext cx="195703" cy="390172"/>
          </a:xfrm>
          <a:custGeom>
            <a:avLst/>
            <a:gdLst/>
            <a:ahLst/>
            <a:cxnLst/>
            <a:rect l="l" t="t" r="r" b="b"/>
            <a:pathLst>
              <a:path w="201294" h="401320">
                <a:moveTo>
                  <a:pt x="201168" y="0"/>
                </a:moveTo>
                <a:lnTo>
                  <a:pt x="0" y="4008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321771" y="5968999"/>
            <a:ext cx="235215" cy="433388"/>
          </a:xfrm>
          <a:custGeom>
            <a:avLst/>
            <a:gdLst/>
            <a:ahLst/>
            <a:cxnLst/>
            <a:rect l="l" t="t" r="r" b="b"/>
            <a:pathLst>
              <a:path w="241935" h="445770">
                <a:moveTo>
                  <a:pt x="0" y="0"/>
                </a:moveTo>
                <a:lnTo>
                  <a:pt x="241554" y="44577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765656" y="4714769"/>
            <a:ext cx="273491" cy="303742"/>
          </a:xfrm>
          <a:custGeom>
            <a:avLst/>
            <a:gdLst/>
            <a:ahLst/>
            <a:cxnLst/>
            <a:rect l="l" t="t" r="r" b="b"/>
            <a:pathLst>
              <a:path w="281304" h="312420">
                <a:moveTo>
                  <a:pt x="140969" y="0"/>
                </a:moveTo>
                <a:lnTo>
                  <a:pt x="96463" y="7906"/>
                </a:lnTo>
                <a:lnTo>
                  <a:pt x="57771" y="29967"/>
                </a:lnTo>
                <a:lnTo>
                  <a:pt x="27236" y="63697"/>
                </a:lnTo>
                <a:lnTo>
                  <a:pt x="7199" y="106606"/>
                </a:lnTo>
                <a:lnTo>
                  <a:pt x="0" y="156210"/>
                </a:lnTo>
                <a:lnTo>
                  <a:pt x="7199" y="205520"/>
                </a:lnTo>
                <a:lnTo>
                  <a:pt x="27236" y="248393"/>
                </a:lnTo>
                <a:lnTo>
                  <a:pt x="57771" y="282232"/>
                </a:lnTo>
                <a:lnTo>
                  <a:pt x="96463" y="304440"/>
                </a:lnTo>
                <a:lnTo>
                  <a:pt x="140969" y="312420"/>
                </a:lnTo>
                <a:lnTo>
                  <a:pt x="185397" y="304440"/>
                </a:lnTo>
                <a:lnTo>
                  <a:pt x="223899" y="282232"/>
                </a:lnTo>
                <a:lnTo>
                  <a:pt x="254209" y="248393"/>
                </a:lnTo>
                <a:lnTo>
                  <a:pt x="274057" y="205520"/>
                </a:lnTo>
                <a:lnTo>
                  <a:pt x="281177" y="156210"/>
                </a:lnTo>
                <a:lnTo>
                  <a:pt x="274057" y="106606"/>
                </a:lnTo>
                <a:lnTo>
                  <a:pt x="254209" y="63697"/>
                </a:lnTo>
                <a:lnTo>
                  <a:pt x="223899" y="29967"/>
                </a:lnTo>
                <a:lnTo>
                  <a:pt x="185397" y="7906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844430" y="4767615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5</a:t>
            </a:r>
            <a:endParaRPr sz="1264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47221" y="5688224"/>
            <a:ext cx="272874" cy="303742"/>
          </a:xfrm>
          <a:custGeom>
            <a:avLst/>
            <a:gdLst/>
            <a:ahLst/>
            <a:cxnLst/>
            <a:rect l="l" t="t" r="r" b="b"/>
            <a:pathLst>
              <a:path w="280670" h="312420">
                <a:moveTo>
                  <a:pt x="140208" y="0"/>
                </a:moveTo>
                <a:lnTo>
                  <a:pt x="95780" y="7906"/>
                </a:lnTo>
                <a:lnTo>
                  <a:pt x="57278" y="29967"/>
                </a:lnTo>
                <a:lnTo>
                  <a:pt x="26968" y="63697"/>
                </a:lnTo>
                <a:lnTo>
                  <a:pt x="7120" y="106606"/>
                </a:lnTo>
                <a:lnTo>
                  <a:pt x="0" y="156209"/>
                </a:lnTo>
                <a:lnTo>
                  <a:pt x="7120" y="205520"/>
                </a:lnTo>
                <a:lnTo>
                  <a:pt x="26968" y="248393"/>
                </a:lnTo>
                <a:lnTo>
                  <a:pt x="57278" y="282232"/>
                </a:lnTo>
                <a:lnTo>
                  <a:pt x="95780" y="304440"/>
                </a:lnTo>
                <a:lnTo>
                  <a:pt x="140208" y="312419"/>
                </a:lnTo>
                <a:lnTo>
                  <a:pt x="184635" y="304440"/>
                </a:lnTo>
                <a:lnTo>
                  <a:pt x="223137" y="282232"/>
                </a:lnTo>
                <a:lnTo>
                  <a:pt x="253447" y="248393"/>
                </a:lnTo>
                <a:lnTo>
                  <a:pt x="273295" y="205520"/>
                </a:lnTo>
                <a:lnTo>
                  <a:pt x="280415" y="156209"/>
                </a:lnTo>
                <a:lnTo>
                  <a:pt x="273295" y="106606"/>
                </a:lnTo>
                <a:lnTo>
                  <a:pt x="253447" y="63697"/>
                </a:lnTo>
                <a:lnTo>
                  <a:pt x="223137" y="29967"/>
                </a:lnTo>
                <a:lnTo>
                  <a:pt x="184635" y="7906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3218921" y="5726007"/>
            <a:ext cx="272874" cy="303124"/>
          </a:xfrm>
          <a:custGeom>
            <a:avLst/>
            <a:gdLst/>
            <a:ahLst/>
            <a:cxnLst/>
            <a:rect l="l" t="t" r="r" b="b"/>
            <a:pathLst>
              <a:path w="280670" h="311785">
                <a:moveTo>
                  <a:pt x="140208" y="0"/>
                </a:moveTo>
                <a:lnTo>
                  <a:pt x="95780" y="7900"/>
                </a:lnTo>
                <a:lnTo>
                  <a:pt x="57278" y="29919"/>
                </a:lnTo>
                <a:lnTo>
                  <a:pt x="26968" y="63532"/>
                </a:lnTo>
                <a:lnTo>
                  <a:pt x="7120" y="106216"/>
                </a:lnTo>
                <a:lnTo>
                  <a:pt x="0" y="155447"/>
                </a:lnTo>
                <a:lnTo>
                  <a:pt x="7120" y="204758"/>
                </a:lnTo>
                <a:lnTo>
                  <a:pt x="26968" y="247631"/>
                </a:lnTo>
                <a:lnTo>
                  <a:pt x="57278" y="281470"/>
                </a:lnTo>
                <a:lnTo>
                  <a:pt x="95780" y="303678"/>
                </a:lnTo>
                <a:lnTo>
                  <a:pt x="140208" y="311657"/>
                </a:lnTo>
                <a:lnTo>
                  <a:pt x="184635" y="303678"/>
                </a:lnTo>
                <a:lnTo>
                  <a:pt x="223137" y="281470"/>
                </a:lnTo>
                <a:lnTo>
                  <a:pt x="253447" y="247631"/>
                </a:lnTo>
                <a:lnTo>
                  <a:pt x="273295" y="204758"/>
                </a:lnTo>
                <a:lnTo>
                  <a:pt x="280415" y="155447"/>
                </a:lnTo>
                <a:lnTo>
                  <a:pt x="273295" y="106216"/>
                </a:lnTo>
                <a:lnTo>
                  <a:pt x="253447" y="63532"/>
                </a:lnTo>
                <a:lnTo>
                  <a:pt x="223137" y="29919"/>
                </a:lnTo>
                <a:lnTo>
                  <a:pt x="184635" y="7900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898140" y="4930351"/>
            <a:ext cx="868010" cy="320410"/>
          </a:xfrm>
          <a:custGeom>
            <a:avLst/>
            <a:gdLst/>
            <a:ahLst/>
            <a:cxnLst/>
            <a:rect l="l" t="t" r="r" b="b"/>
            <a:pathLst>
              <a:path w="892810" h="329564">
                <a:moveTo>
                  <a:pt x="892302" y="0"/>
                </a:moveTo>
                <a:lnTo>
                  <a:pt x="0" y="329184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3509328" y="6358678"/>
            <a:ext cx="275343" cy="303124"/>
          </a:xfrm>
          <a:custGeom>
            <a:avLst/>
            <a:gdLst/>
            <a:ahLst/>
            <a:cxnLst/>
            <a:rect l="l" t="t" r="r" b="b"/>
            <a:pathLst>
              <a:path w="283210" h="311785">
                <a:moveTo>
                  <a:pt x="141731" y="0"/>
                </a:moveTo>
                <a:lnTo>
                  <a:pt x="96853" y="7979"/>
                </a:lnTo>
                <a:lnTo>
                  <a:pt x="57936" y="30187"/>
                </a:lnTo>
                <a:lnTo>
                  <a:pt x="27285" y="64026"/>
                </a:lnTo>
                <a:lnTo>
                  <a:pt x="7205" y="106899"/>
                </a:lnTo>
                <a:lnTo>
                  <a:pt x="0" y="156210"/>
                </a:lnTo>
                <a:lnTo>
                  <a:pt x="7205" y="205441"/>
                </a:lnTo>
                <a:lnTo>
                  <a:pt x="27285" y="248125"/>
                </a:lnTo>
                <a:lnTo>
                  <a:pt x="57936" y="281738"/>
                </a:lnTo>
                <a:lnTo>
                  <a:pt x="96853" y="303757"/>
                </a:lnTo>
                <a:lnTo>
                  <a:pt x="141731" y="311658"/>
                </a:lnTo>
                <a:lnTo>
                  <a:pt x="186238" y="303757"/>
                </a:lnTo>
                <a:lnTo>
                  <a:pt x="224930" y="281738"/>
                </a:lnTo>
                <a:lnTo>
                  <a:pt x="255465" y="248125"/>
                </a:lnTo>
                <a:lnTo>
                  <a:pt x="275502" y="205441"/>
                </a:lnTo>
                <a:lnTo>
                  <a:pt x="282701" y="156210"/>
                </a:lnTo>
                <a:lnTo>
                  <a:pt x="275502" y="106899"/>
                </a:lnTo>
                <a:lnTo>
                  <a:pt x="255465" y="64026"/>
                </a:lnTo>
                <a:lnTo>
                  <a:pt x="224930" y="30187"/>
                </a:lnTo>
                <a:lnTo>
                  <a:pt x="186238" y="7979"/>
                </a:lnTo>
                <a:lnTo>
                  <a:pt x="141731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439565" y="6358678"/>
            <a:ext cx="273491" cy="303124"/>
          </a:xfrm>
          <a:custGeom>
            <a:avLst/>
            <a:gdLst/>
            <a:ahLst/>
            <a:cxnLst/>
            <a:rect l="l" t="t" r="r" b="b"/>
            <a:pathLst>
              <a:path w="281305" h="311785">
                <a:moveTo>
                  <a:pt x="140969" y="0"/>
                </a:moveTo>
                <a:lnTo>
                  <a:pt x="96463" y="7979"/>
                </a:lnTo>
                <a:lnTo>
                  <a:pt x="57771" y="30187"/>
                </a:lnTo>
                <a:lnTo>
                  <a:pt x="27236" y="64026"/>
                </a:lnTo>
                <a:lnTo>
                  <a:pt x="7199" y="106899"/>
                </a:lnTo>
                <a:lnTo>
                  <a:pt x="0" y="156210"/>
                </a:lnTo>
                <a:lnTo>
                  <a:pt x="7199" y="205441"/>
                </a:lnTo>
                <a:lnTo>
                  <a:pt x="27236" y="248125"/>
                </a:lnTo>
                <a:lnTo>
                  <a:pt x="57771" y="281738"/>
                </a:lnTo>
                <a:lnTo>
                  <a:pt x="96463" y="303757"/>
                </a:lnTo>
                <a:lnTo>
                  <a:pt x="140969" y="311658"/>
                </a:lnTo>
                <a:lnTo>
                  <a:pt x="185105" y="303757"/>
                </a:lnTo>
                <a:lnTo>
                  <a:pt x="223570" y="281738"/>
                </a:lnTo>
                <a:lnTo>
                  <a:pt x="253989" y="248125"/>
                </a:lnTo>
                <a:lnTo>
                  <a:pt x="273984" y="205441"/>
                </a:lnTo>
                <a:lnTo>
                  <a:pt x="281177" y="156210"/>
                </a:lnTo>
                <a:lnTo>
                  <a:pt x="273984" y="106899"/>
                </a:lnTo>
                <a:lnTo>
                  <a:pt x="253989" y="64026"/>
                </a:lnTo>
                <a:lnTo>
                  <a:pt x="223570" y="30187"/>
                </a:lnTo>
                <a:lnTo>
                  <a:pt x="185105" y="7979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126932" y="5709708"/>
            <a:ext cx="272256" cy="303124"/>
          </a:xfrm>
          <a:custGeom>
            <a:avLst/>
            <a:gdLst/>
            <a:ahLst/>
            <a:cxnLst/>
            <a:rect l="l" t="t" r="r" b="b"/>
            <a:pathLst>
              <a:path w="280035" h="311785">
                <a:moveTo>
                  <a:pt x="140208" y="0"/>
                </a:moveTo>
                <a:lnTo>
                  <a:pt x="95780" y="7900"/>
                </a:lnTo>
                <a:lnTo>
                  <a:pt x="57278" y="29919"/>
                </a:lnTo>
                <a:lnTo>
                  <a:pt x="26968" y="63532"/>
                </a:lnTo>
                <a:lnTo>
                  <a:pt x="7120" y="106216"/>
                </a:lnTo>
                <a:lnTo>
                  <a:pt x="0" y="155448"/>
                </a:lnTo>
                <a:lnTo>
                  <a:pt x="7120" y="204758"/>
                </a:lnTo>
                <a:lnTo>
                  <a:pt x="26968" y="247631"/>
                </a:lnTo>
                <a:lnTo>
                  <a:pt x="57278" y="281470"/>
                </a:lnTo>
                <a:lnTo>
                  <a:pt x="95780" y="303678"/>
                </a:lnTo>
                <a:lnTo>
                  <a:pt x="140208" y="311658"/>
                </a:lnTo>
                <a:lnTo>
                  <a:pt x="184263" y="303678"/>
                </a:lnTo>
                <a:lnTo>
                  <a:pt x="222540" y="281470"/>
                </a:lnTo>
                <a:lnTo>
                  <a:pt x="252734" y="247631"/>
                </a:lnTo>
                <a:lnTo>
                  <a:pt x="272539" y="204758"/>
                </a:lnTo>
                <a:lnTo>
                  <a:pt x="279654" y="155448"/>
                </a:lnTo>
                <a:lnTo>
                  <a:pt x="272539" y="106216"/>
                </a:lnTo>
                <a:lnTo>
                  <a:pt x="252734" y="63532"/>
                </a:lnTo>
                <a:lnTo>
                  <a:pt x="222540" y="29919"/>
                </a:lnTo>
                <a:lnTo>
                  <a:pt x="184263" y="7900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812819" y="6358678"/>
            <a:ext cx="274108" cy="303124"/>
          </a:xfrm>
          <a:custGeom>
            <a:avLst/>
            <a:gdLst/>
            <a:ahLst/>
            <a:cxnLst/>
            <a:rect l="l" t="t" r="r" b="b"/>
            <a:pathLst>
              <a:path w="281939" h="311785">
                <a:moveTo>
                  <a:pt x="140969" y="0"/>
                </a:moveTo>
                <a:lnTo>
                  <a:pt x="96463" y="7979"/>
                </a:lnTo>
                <a:lnTo>
                  <a:pt x="57771" y="30187"/>
                </a:lnTo>
                <a:lnTo>
                  <a:pt x="27236" y="64026"/>
                </a:lnTo>
                <a:lnTo>
                  <a:pt x="7199" y="106899"/>
                </a:lnTo>
                <a:lnTo>
                  <a:pt x="0" y="156210"/>
                </a:lnTo>
                <a:lnTo>
                  <a:pt x="7199" y="205441"/>
                </a:lnTo>
                <a:lnTo>
                  <a:pt x="27236" y="248125"/>
                </a:lnTo>
                <a:lnTo>
                  <a:pt x="57771" y="281738"/>
                </a:lnTo>
                <a:lnTo>
                  <a:pt x="96463" y="303757"/>
                </a:lnTo>
                <a:lnTo>
                  <a:pt x="140969" y="311658"/>
                </a:lnTo>
                <a:lnTo>
                  <a:pt x="185476" y="303757"/>
                </a:lnTo>
                <a:lnTo>
                  <a:pt x="224168" y="281738"/>
                </a:lnTo>
                <a:lnTo>
                  <a:pt x="254703" y="248125"/>
                </a:lnTo>
                <a:lnTo>
                  <a:pt x="274740" y="205441"/>
                </a:lnTo>
                <a:lnTo>
                  <a:pt x="281940" y="156210"/>
                </a:lnTo>
                <a:lnTo>
                  <a:pt x="274740" y="106899"/>
                </a:lnTo>
                <a:lnTo>
                  <a:pt x="254703" y="64026"/>
                </a:lnTo>
                <a:lnTo>
                  <a:pt x="224168" y="30187"/>
                </a:lnTo>
                <a:lnTo>
                  <a:pt x="185476" y="7979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889250" y="6358678"/>
            <a:ext cx="273491" cy="303124"/>
          </a:xfrm>
          <a:custGeom>
            <a:avLst/>
            <a:gdLst/>
            <a:ahLst/>
            <a:cxnLst/>
            <a:rect l="l" t="t" r="r" b="b"/>
            <a:pathLst>
              <a:path w="281304" h="311785">
                <a:moveTo>
                  <a:pt x="140969" y="0"/>
                </a:moveTo>
                <a:lnTo>
                  <a:pt x="96463" y="7979"/>
                </a:lnTo>
                <a:lnTo>
                  <a:pt x="57771" y="30187"/>
                </a:lnTo>
                <a:lnTo>
                  <a:pt x="27236" y="64026"/>
                </a:lnTo>
                <a:lnTo>
                  <a:pt x="7199" y="106899"/>
                </a:lnTo>
                <a:lnTo>
                  <a:pt x="0" y="156210"/>
                </a:lnTo>
                <a:lnTo>
                  <a:pt x="7199" y="205441"/>
                </a:lnTo>
                <a:lnTo>
                  <a:pt x="27236" y="248125"/>
                </a:lnTo>
                <a:lnTo>
                  <a:pt x="57771" y="281738"/>
                </a:lnTo>
                <a:lnTo>
                  <a:pt x="96463" y="303757"/>
                </a:lnTo>
                <a:lnTo>
                  <a:pt x="140969" y="311658"/>
                </a:lnTo>
                <a:lnTo>
                  <a:pt x="185397" y="303757"/>
                </a:lnTo>
                <a:lnTo>
                  <a:pt x="223899" y="281738"/>
                </a:lnTo>
                <a:lnTo>
                  <a:pt x="254209" y="248125"/>
                </a:lnTo>
                <a:lnTo>
                  <a:pt x="274057" y="205441"/>
                </a:lnTo>
                <a:lnTo>
                  <a:pt x="281177" y="156210"/>
                </a:lnTo>
                <a:lnTo>
                  <a:pt x="274057" y="106899"/>
                </a:lnTo>
                <a:lnTo>
                  <a:pt x="254209" y="64026"/>
                </a:lnTo>
                <a:lnTo>
                  <a:pt x="223899" y="30187"/>
                </a:lnTo>
                <a:lnTo>
                  <a:pt x="185397" y="7979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554769" y="5709708"/>
            <a:ext cx="273491" cy="303124"/>
          </a:xfrm>
          <a:custGeom>
            <a:avLst/>
            <a:gdLst/>
            <a:ahLst/>
            <a:cxnLst/>
            <a:rect l="l" t="t" r="r" b="b"/>
            <a:pathLst>
              <a:path w="281304" h="311785">
                <a:moveTo>
                  <a:pt x="140970" y="0"/>
                </a:moveTo>
                <a:lnTo>
                  <a:pt x="96463" y="7900"/>
                </a:lnTo>
                <a:lnTo>
                  <a:pt x="57771" y="29919"/>
                </a:lnTo>
                <a:lnTo>
                  <a:pt x="27236" y="63532"/>
                </a:lnTo>
                <a:lnTo>
                  <a:pt x="7199" y="106216"/>
                </a:lnTo>
                <a:lnTo>
                  <a:pt x="0" y="155448"/>
                </a:lnTo>
                <a:lnTo>
                  <a:pt x="7199" y="204758"/>
                </a:lnTo>
                <a:lnTo>
                  <a:pt x="27236" y="247631"/>
                </a:lnTo>
                <a:lnTo>
                  <a:pt x="57771" y="281470"/>
                </a:lnTo>
                <a:lnTo>
                  <a:pt x="96463" y="303678"/>
                </a:lnTo>
                <a:lnTo>
                  <a:pt x="140970" y="311658"/>
                </a:lnTo>
                <a:lnTo>
                  <a:pt x="185397" y="303678"/>
                </a:lnTo>
                <a:lnTo>
                  <a:pt x="223899" y="281470"/>
                </a:lnTo>
                <a:lnTo>
                  <a:pt x="254209" y="247631"/>
                </a:lnTo>
                <a:lnTo>
                  <a:pt x="274057" y="204758"/>
                </a:lnTo>
                <a:lnTo>
                  <a:pt x="281177" y="155448"/>
                </a:lnTo>
                <a:lnTo>
                  <a:pt x="274057" y="106216"/>
                </a:lnTo>
                <a:lnTo>
                  <a:pt x="254209" y="63532"/>
                </a:lnTo>
                <a:lnTo>
                  <a:pt x="223899" y="29919"/>
                </a:lnTo>
                <a:lnTo>
                  <a:pt x="185397" y="7900"/>
                </a:lnTo>
                <a:lnTo>
                  <a:pt x="1409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155335" y="6358678"/>
            <a:ext cx="273491" cy="303124"/>
          </a:xfrm>
          <a:custGeom>
            <a:avLst/>
            <a:gdLst/>
            <a:ahLst/>
            <a:cxnLst/>
            <a:rect l="l" t="t" r="r" b="b"/>
            <a:pathLst>
              <a:path w="281304" h="311785">
                <a:moveTo>
                  <a:pt x="140207" y="0"/>
                </a:moveTo>
                <a:lnTo>
                  <a:pt x="95780" y="7979"/>
                </a:lnTo>
                <a:lnTo>
                  <a:pt x="57278" y="30187"/>
                </a:lnTo>
                <a:lnTo>
                  <a:pt x="26968" y="64026"/>
                </a:lnTo>
                <a:lnTo>
                  <a:pt x="7120" y="106899"/>
                </a:lnTo>
                <a:lnTo>
                  <a:pt x="0" y="156210"/>
                </a:lnTo>
                <a:lnTo>
                  <a:pt x="7120" y="205441"/>
                </a:lnTo>
                <a:lnTo>
                  <a:pt x="26968" y="248125"/>
                </a:lnTo>
                <a:lnTo>
                  <a:pt x="57278" y="281738"/>
                </a:lnTo>
                <a:lnTo>
                  <a:pt x="95780" y="303757"/>
                </a:lnTo>
                <a:lnTo>
                  <a:pt x="140207" y="311658"/>
                </a:lnTo>
                <a:lnTo>
                  <a:pt x="184714" y="303757"/>
                </a:lnTo>
                <a:lnTo>
                  <a:pt x="223406" y="281738"/>
                </a:lnTo>
                <a:lnTo>
                  <a:pt x="253941" y="248125"/>
                </a:lnTo>
                <a:lnTo>
                  <a:pt x="273978" y="205441"/>
                </a:lnTo>
                <a:lnTo>
                  <a:pt x="281177" y="156210"/>
                </a:lnTo>
                <a:lnTo>
                  <a:pt x="273978" y="106899"/>
                </a:lnTo>
                <a:lnTo>
                  <a:pt x="253941" y="64026"/>
                </a:lnTo>
                <a:lnTo>
                  <a:pt x="223406" y="30187"/>
                </a:lnTo>
                <a:lnTo>
                  <a:pt x="184714" y="7979"/>
                </a:lnTo>
                <a:lnTo>
                  <a:pt x="14020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3640690" y="4685383"/>
            <a:ext cx="115447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</a:t>
            </a:r>
            <a:endParaRPr sz="126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37198" y="5762554"/>
            <a:ext cx="35806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3504" dirty="0">
                <a:latin typeface="Arial"/>
                <a:cs typeface="Arial"/>
              </a:rPr>
              <a:t>7</a:t>
            </a:r>
            <a:r>
              <a:rPr sz="1896" spc="73" baseline="23504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65</a:t>
            </a:r>
            <a:endParaRPr sz="126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60026" y="5742551"/>
            <a:ext cx="326584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14957" dirty="0">
                <a:latin typeface="Arial"/>
                <a:cs typeface="Arial"/>
              </a:rPr>
              <a:t>6</a:t>
            </a:r>
            <a:r>
              <a:rPr sz="1896" spc="-298" baseline="1495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16</a:t>
            </a:r>
            <a:endParaRPr sz="126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05067" y="5779593"/>
            <a:ext cx="353131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7777" dirty="0">
                <a:latin typeface="Arial"/>
                <a:cs typeface="Arial"/>
              </a:rPr>
              <a:t>5</a:t>
            </a:r>
            <a:r>
              <a:rPr sz="1896" spc="15" baseline="2777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14</a:t>
            </a:r>
            <a:endParaRPr sz="126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91594" y="5762554"/>
            <a:ext cx="374121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3504" dirty="0">
                <a:latin typeface="Arial"/>
                <a:cs typeface="Arial"/>
              </a:rPr>
              <a:t>4</a:t>
            </a:r>
            <a:r>
              <a:rPr sz="1896" spc="255" baseline="23504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24</a:t>
            </a:r>
            <a:endParaRPr sz="126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99706" y="6412264"/>
            <a:ext cx="1428574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38954" algn="l"/>
              </a:tabLst>
            </a:pPr>
            <a:r>
              <a:rPr sz="1896" spc="7" baseline="27777" dirty="0">
                <a:latin typeface="Arial"/>
                <a:cs typeface="Arial"/>
              </a:rPr>
              <a:t>8</a:t>
            </a:r>
            <a:r>
              <a:rPr sz="1896" spc="123" baseline="2777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26	</a:t>
            </a:r>
            <a:r>
              <a:rPr sz="1896" spc="7" baseline="25641" dirty="0">
                <a:latin typeface="Arial"/>
                <a:cs typeface="Arial"/>
              </a:rPr>
              <a:t>9 </a:t>
            </a:r>
            <a:r>
              <a:rPr sz="1264" spc="5" dirty="0">
                <a:latin typeface="Arial"/>
                <a:cs typeface="Arial"/>
              </a:rPr>
              <a:t>31 </a:t>
            </a:r>
            <a:r>
              <a:rPr sz="1896" spc="7" baseline="25641" dirty="0">
                <a:latin typeface="Arial"/>
                <a:cs typeface="Arial"/>
              </a:rPr>
              <a:t>10</a:t>
            </a:r>
            <a:r>
              <a:rPr sz="1896" spc="-7" baseline="25641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15</a:t>
            </a:r>
            <a:endParaRPr sz="1264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46257" y="5190384"/>
            <a:ext cx="272256" cy="303124"/>
          </a:xfrm>
          <a:custGeom>
            <a:avLst/>
            <a:gdLst/>
            <a:ahLst/>
            <a:cxnLst/>
            <a:rect l="l" t="t" r="r" b="b"/>
            <a:pathLst>
              <a:path w="280035" h="311785">
                <a:moveTo>
                  <a:pt x="140208" y="0"/>
                </a:moveTo>
                <a:lnTo>
                  <a:pt x="95780" y="7900"/>
                </a:lnTo>
                <a:lnTo>
                  <a:pt x="57278" y="29919"/>
                </a:lnTo>
                <a:lnTo>
                  <a:pt x="26968" y="63532"/>
                </a:lnTo>
                <a:lnTo>
                  <a:pt x="7120" y="106216"/>
                </a:lnTo>
                <a:lnTo>
                  <a:pt x="0" y="155448"/>
                </a:lnTo>
                <a:lnTo>
                  <a:pt x="7120" y="204758"/>
                </a:lnTo>
                <a:lnTo>
                  <a:pt x="26968" y="247631"/>
                </a:lnTo>
                <a:lnTo>
                  <a:pt x="57278" y="281470"/>
                </a:lnTo>
                <a:lnTo>
                  <a:pt x="95780" y="303678"/>
                </a:lnTo>
                <a:lnTo>
                  <a:pt x="140208" y="311658"/>
                </a:lnTo>
                <a:lnTo>
                  <a:pt x="184263" y="303678"/>
                </a:lnTo>
                <a:lnTo>
                  <a:pt x="222540" y="281470"/>
                </a:lnTo>
                <a:lnTo>
                  <a:pt x="252734" y="247631"/>
                </a:lnTo>
                <a:lnTo>
                  <a:pt x="272539" y="204758"/>
                </a:lnTo>
                <a:lnTo>
                  <a:pt x="279654" y="155448"/>
                </a:lnTo>
                <a:lnTo>
                  <a:pt x="272539" y="106216"/>
                </a:lnTo>
                <a:lnTo>
                  <a:pt x="252734" y="63532"/>
                </a:lnTo>
                <a:lnTo>
                  <a:pt x="222540" y="29919"/>
                </a:lnTo>
                <a:lnTo>
                  <a:pt x="184263" y="7900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2527217" y="5243229"/>
            <a:ext cx="357452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8547" dirty="0">
                <a:latin typeface="Arial"/>
                <a:cs typeface="Arial"/>
              </a:rPr>
              <a:t>2</a:t>
            </a:r>
            <a:r>
              <a:rPr sz="1896" spc="65" baseline="8547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13</a:t>
            </a:r>
            <a:endParaRPr sz="1264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84362" y="6352245"/>
            <a:ext cx="466724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11</a:t>
            </a:r>
            <a:r>
              <a:rPr sz="1264" spc="180" dirty="0">
                <a:latin typeface="Arial"/>
                <a:cs typeface="Arial"/>
              </a:rPr>
              <a:t> </a:t>
            </a:r>
            <a:r>
              <a:rPr sz="1896" spc="15" baseline="-21367" dirty="0">
                <a:latin typeface="Arial"/>
                <a:cs typeface="Arial"/>
              </a:rPr>
              <a:t>21</a:t>
            </a:r>
            <a:endParaRPr sz="1896" baseline="-21367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09427" y="5980112"/>
            <a:ext cx="195086" cy="390172"/>
          </a:xfrm>
          <a:custGeom>
            <a:avLst/>
            <a:gdLst/>
            <a:ahLst/>
            <a:cxnLst/>
            <a:rect l="l" t="t" r="r" b="b"/>
            <a:pathLst>
              <a:path w="200660" h="401320">
                <a:moveTo>
                  <a:pt x="200406" y="0"/>
                </a:moveTo>
                <a:lnTo>
                  <a:pt x="0" y="4008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4933950" y="5201496"/>
            <a:ext cx="274108" cy="303124"/>
          </a:xfrm>
          <a:custGeom>
            <a:avLst/>
            <a:gdLst/>
            <a:ahLst/>
            <a:cxnLst/>
            <a:rect l="l" t="t" r="r" b="b"/>
            <a:pathLst>
              <a:path w="281939" h="311785">
                <a:moveTo>
                  <a:pt x="140969" y="0"/>
                </a:moveTo>
                <a:lnTo>
                  <a:pt x="96463" y="7900"/>
                </a:lnTo>
                <a:lnTo>
                  <a:pt x="57771" y="29919"/>
                </a:lnTo>
                <a:lnTo>
                  <a:pt x="27236" y="63532"/>
                </a:lnTo>
                <a:lnTo>
                  <a:pt x="7199" y="106216"/>
                </a:lnTo>
                <a:lnTo>
                  <a:pt x="0" y="155448"/>
                </a:lnTo>
                <a:lnTo>
                  <a:pt x="7199" y="204758"/>
                </a:lnTo>
                <a:lnTo>
                  <a:pt x="27236" y="247631"/>
                </a:lnTo>
                <a:lnTo>
                  <a:pt x="57771" y="281470"/>
                </a:lnTo>
                <a:lnTo>
                  <a:pt x="96463" y="303678"/>
                </a:lnTo>
                <a:lnTo>
                  <a:pt x="140969" y="311657"/>
                </a:lnTo>
                <a:lnTo>
                  <a:pt x="185476" y="303678"/>
                </a:lnTo>
                <a:lnTo>
                  <a:pt x="224168" y="281470"/>
                </a:lnTo>
                <a:lnTo>
                  <a:pt x="254703" y="247631"/>
                </a:lnTo>
                <a:lnTo>
                  <a:pt x="274740" y="204758"/>
                </a:lnTo>
                <a:lnTo>
                  <a:pt x="281939" y="155448"/>
                </a:lnTo>
                <a:lnTo>
                  <a:pt x="274740" y="106216"/>
                </a:lnTo>
                <a:lnTo>
                  <a:pt x="254703" y="63532"/>
                </a:lnTo>
                <a:lnTo>
                  <a:pt x="224168" y="29919"/>
                </a:lnTo>
                <a:lnTo>
                  <a:pt x="185476" y="7900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4846761" y="5255083"/>
            <a:ext cx="327819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12820" dirty="0">
                <a:latin typeface="Arial"/>
                <a:cs typeface="Arial"/>
              </a:rPr>
              <a:t>3</a:t>
            </a:r>
            <a:r>
              <a:rPr sz="1896" spc="-298" baseline="12820" dirty="0">
                <a:latin typeface="Arial"/>
                <a:cs typeface="Arial"/>
              </a:rPr>
              <a:t> </a:t>
            </a:r>
            <a:r>
              <a:rPr sz="1264" spc="10" dirty="0">
                <a:latin typeface="Arial"/>
                <a:cs typeface="Arial"/>
              </a:rPr>
              <a:t>12</a:t>
            </a:r>
            <a:endParaRPr sz="126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17773" y="6340405"/>
            <a:ext cx="476603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12</a:t>
            </a:r>
            <a:r>
              <a:rPr sz="1264" spc="272" dirty="0">
                <a:latin typeface="Arial"/>
                <a:cs typeface="Arial"/>
              </a:rPr>
              <a:t> </a:t>
            </a:r>
            <a:r>
              <a:rPr sz="1896" spc="7" baseline="-25641" dirty="0">
                <a:latin typeface="Arial"/>
                <a:cs typeface="Arial"/>
              </a:rPr>
              <a:t>32</a:t>
            </a:r>
            <a:endParaRPr sz="1896" baseline="-25641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65028" y="5980112"/>
            <a:ext cx="235215" cy="434622"/>
          </a:xfrm>
          <a:custGeom>
            <a:avLst/>
            <a:gdLst/>
            <a:ahLst/>
            <a:cxnLst/>
            <a:rect l="l" t="t" r="r" b="b"/>
            <a:pathLst>
              <a:path w="241935" h="447039">
                <a:moveTo>
                  <a:pt x="0" y="0"/>
                </a:moveTo>
                <a:lnTo>
                  <a:pt x="241553" y="4465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4776153" y="6358678"/>
            <a:ext cx="273491" cy="303124"/>
          </a:xfrm>
          <a:custGeom>
            <a:avLst/>
            <a:gdLst/>
            <a:ahLst/>
            <a:cxnLst/>
            <a:rect l="l" t="t" r="r" b="b"/>
            <a:pathLst>
              <a:path w="281304" h="311785">
                <a:moveTo>
                  <a:pt x="140208" y="0"/>
                </a:moveTo>
                <a:lnTo>
                  <a:pt x="95780" y="7979"/>
                </a:lnTo>
                <a:lnTo>
                  <a:pt x="57278" y="30187"/>
                </a:lnTo>
                <a:lnTo>
                  <a:pt x="26968" y="64026"/>
                </a:lnTo>
                <a:lnTo>
                  <a:pt x="7120" y="106899"/>
                </a:lnTo>
                <a:lnTo>
                  <a:pt x="0" y="156210"/>
                </a:lnTo>
                <a:lnTo>
                  <a:pt x="7120" y="205441"/>
                </a:lnTo>
                <a:lnTo>
                  <a:pt x="26968" y="248125"/>
                </a:lnTo>
                <a:lnTo>
                  <a:pt x="57278" y="281738"/>
                </a:lnTo>
                <a:lnTo>
                  <a:pt x="95780" y="303757"/>
                </a:lnTo>
                <a:lnTo>
                  <a:pt x="140208" y="311658"/>
                </a:lnTo>
                <a:lnTo>
                  <a:pt x="184714" y="303757"/>
                </a:lnTo>
                <a:lnTo>
                  <a:pt x="223406" y="281738"/>
                </a:lnTo>
                <a:lnTo>
                  <a:pt x="253941" y="248125"/>
                </a:lnTo>
                <a:lnTo>
                  <a:pt x="273978" y="205441"/>
                </a:lnTo>
                <a:lnTo>
                  <a:pt x="281177" y="156210"/>
                </a:lnTo>
                <a:lnTo>
                  <a:pt x="273978" y="106899"/>
                </a:lnTo>
                <a:lnTo>
                  <a:pt x="253941" y="64026"/>
                </a:lnTo>
                <a:lnTo>
                  <a:pt x="223406" y="30187"/>
                </a:lnTo>
                <a:lnTo>
                  <a:pt x="184714" y="7979"/>
                </a:lnTo>
                <a:lnTo>
                  <a:pt x="14020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5274734" y="6358678"/>
            <a:ext cx="273491" cy="303124"/>
          </a:xfrm>
          <a:custGeom>
            <a:avLst/>
            <a:gdLst/>
            <a:ahLst/>
            <a:cxnLst/>
            <a:rect l="l" t="t" r="r" b="b"/>
            <a:pathLst>
              <a:path w="281304" h="311785">
                <a:moveTo>
                  <a:pt x="140970" y="0"/>
                </a:moveTo>
                <a:lnTo>
                  <a:pt x="96463" y="7979"/>
                </a:lnTo>
                <a:lnTo>
                  <a:pt x="57771" y="30187"/>
                </a:lnTo>
                <a:lnTo>
                  <a:pt x="27236" y="64026"/>
                </a:lnTo>
                <a:lnTo>
                  <a:pt x="7199" y="106899"/>
                </a:lnTo>
                <a:lnTo>
                  <a:pt x="0" y="156210"/>
                </a:lnTo>
                <a:lnTo>
                  <a:pt x="7199" y="205441"/>
                </a:lnTo>
                <a:lnTo>
                  <a:pt x="27236" y="248125"/>
                </a:lnTo>
                <a:lnTo>
                  <a:pt x="57771" y="281738"/>
                </a:lnTo>
                <a:lnTo>
                  <a:pt x="96463" y="303757"/>
                </a:lnTo>
                <a:lnTo>
                  <a:pt x="140970" y="311658"/>
                </a:lnTo>
                <a:lnTo>
                  <a:pt x="185397" y="303757"/>
                </a:lnTo>
                <a:lnTo>
                  <a:pt x="223899" y="281738"/>
                </a:lnTo>
                <a:lnTo>
                  <a:pt x="254209" y="248125"/>
                </a:lnTo>
                <a:lnTo>
                  <a:pt x="274057" y="205441"/>
                </a:lnTo>
                <a:lnTo>
                  <a:pt x="281177" y="156210"/>
                </a:lnTo>
                <a:lnTo>
                  <a:pt x="274057" y="106899"/>
                </a:lnTo>
                <a:lnTo>
                  <a:pt x="254209" y="64026"/>
                </a:lnTo>
                <a:lnTo>
                  <a:pt x="223899" y="30187"/>
                </a:lnTo>
                <a:lnTo>
                  <a:pt x="185397" y="7979"/>
                </a:lnTo>
                <a:lnTo>
                  <a:pt x="14097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5429567" y="5980112"/>
            <a:ext cx="195086" cy="390172"/>
          </a:xfrm>
          <a:custGeom>
            <a:avLst/>
            <a:gdLst/>
            <a:ahLst/>
            <a:cxnLst/>
            <a:rect l="l" t="t" r="r" b="b"/>
            <a:pathLst>
              <a:path w="200660" h="401320">
                <a:moveTo>
                  <a:pt x="200405" y="0"/>
                </a:moveTo>
                <a:lnTo>
                  <a:pt x="0" y="400812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4551186" y="6412264"/>
            <a:ext cx="963701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896" spc="7" baseline="21367" dirty="0">
                <a:latin typeface="Arial"/>
                <a:cs typeface="Arial"/>
              </a:rPr>
              <a:t>13  </a:t>
            </a:r>
            <a:r>
              <a:rPr sz="1264" spc="5" dirty="0">
                <a:latin typeface="Arial"/>
                <a:cs typeface="Arial"/>
              </a:rPr>
              <a:t>19  </a:t>
            </a:r>
            <a:r>
              <a:rPr sz="1896" spc="7" baseline="25641" dirty="0">
                <a:latin typeface="Arial"/>
                <a:cs typeface="Arial"/>
              </a:rPr>
              <a:t>14</a:t>
            </a:r>
            <a:r>
              <a:rPr sz="1896" spc="-247" baseline="25641" dirty="0">
                <a:latin typeface="Arial"/>
                <a:cs typeface="Arial"/>
              </a:rPr>
              <a:t> </a:t>
            </a:r>
            <a:r>
              <a:rPr sz="1264" spc="5" dirty="0">
                <a:latin typeface="Arial"/>
                <a:cs typeface="Arial"/>
              </a:rPr>
              <a:t>70</a:t>
            </a:r>
            <a:endParaRPr sz="1264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84427" y="5980112"/>
            <a:ext cx="235215" cy="434622"/>
          </a:xfrm>
          <a:custGeom>
            <a:avLst/>
            <a:gdLst/>
            <a:ahLst/>
            <a:cxnLst/>
            <a:rect l="l" t="t" r="r" b="b"/>
            <a:pathLst>
              <a:path w="241935" h="447039">
                <a:moveTo>
                  <a:pt x="0" y="0"/>
                </a:moveTo>
                <a:lnTo>
                  <a:pt x="241553" y="446531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5895552" y="6358678"/>
            <a:ext cx="274108" cy="303124"/>
          </a:xfrm>
          <a:custGeom>
            <a:avLst/>
            <a:gdLst/>
            <a:ahLst/>
            <a:cxnLst/>
            <a:rect l="l" t="t" r="r" b="b"/>
            <a:pathLst>
              <a:path w="281939" h="311785">
                <a:moveTo>
                  <a:pt x="140969" y="0"/>
                </a:moveTo>
                <a:lnTo>
                  <a:pt x="96463" y="7979"/>
                </a:lnTo>
                <a:lnTo>
                  <a:pt x="57771" y="30187"/>
                </a:lnTo>
                <a:lnTo>
                  <a:pt x="27236" y="64026"/>
                </a:lnTo>
                <a:lnTo>
                  <a:pt x="7199" y="106899"/>
                </a:lnTo>
                <a:lnTo>
                  <a:pt x="0" y="156210"/>
                </a:lnTo>
                <a:lnTo>
                  <a:pt x="7199" y="205441"/>
                </a:lnTo>
                <a:lnTo>
                  <a:pt x="27236" y="248125"/>
                </a:lnTo>
                <a:lnTo>
                  <a:pt x="57771" y="281738"/>
                </a:lnTo>
                <a:lnTo>
                  <a:pt x="96463" y="303757"/>
                </a:lnTo>
                <a:lnTo>
                  <a:pt x="140969" y="311658"/>
                </a:lnTo>
                <a:lnTo>
                  <a:pt x="185476" y="303757"/>
                </a:lnTo>
                <a:lnTo>
                  <a:pt x="224168" y="281738"/>
                </a:lnTo>
                <a:lnTo>
                  <a:pt x="254703" y="248125"/>
                </a:lnTo>
                <a:lnTo>
                  <a:pt x="274740" y="205441"/>
                </a:lnTo>
                <a:lnTo>
                  <a:pt x="281939" y="156210"/>
                </a:lnTo>
                <a:lnTo>
                  <a:pt x="274740" y="106899"/>
                </a:lnTo>
                <a:lnTo>
                  <a:pt x="254703" y="64026"/>
                </a:lnTo>
                <a:lnTo>
                  <a:pt x="224168" y="30187"/>
                </a:lnTo>
                <a:lnTo>
                  <a:pt x="185476" y="7979"/>
                </a:lnTo>
                <a:lnTo>
                  <a:pt x="14096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5671313" y="6352258"/>
            <a:ext cx="46425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5" dirty="0">
                <a:latin typeface="Arial"/>
                <a:cs typeface="Arial"/>
              </a:rPr>
              <a:t>15</a:t>
            </a:r>
            <a:r>
              <a:rPr sz="1264" spc="175" dirty="0">
                <a:latin typeface="Arial"/>
                <a:cs typeface="Arial"/>
              </a:rPr>
              <a:t> </a:t>
            </a:r>
            <a:r>
              <a:rPr sz="1896" spc="7" baseline="-21367" dirty="0">
                <a:latin typeface="Arial"/>
                <a:cs typeface="Arial"/>
              </a:rPr>
              <a:t>68</a:t>
            </a:r>
            <a:endParaRPr sz="1896" baseline="-21367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432857" y="7192943"/>
          <a:ext cx="4687006" cy="350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18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18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0782">
                <a:tc>
                  <a:txBody>
                    <a:bodyPr/>
                    <a:lstStyle/>
                    <a:p>
                      <a:endParaRPr sz="1900" baseline="-21367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65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21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32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70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68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59186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1841" cy="1074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5.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put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instead of </a:t>
            </a:r>
            <a:r>
              <a:rPr sz="1069" spc="10" dirty="0">
                <a:latin typeface="Times New Roman"/>
                <a:cs typeface="Times New Roman"/>
              </a:rPr>
              <a:t>–1 at the </a:t>
            </a:r>
            <a:r>
              <a:rPr sz="1069" spc="5" dirty="0">
                <a:latin typeface="Times New Roman"/>
                <a:cs typeface="Times New Roman"/>
              </a:rPr>
              <a:t>position 6. </a:t>
            </a:r>
            <a:r>
              <a:rPr sz="1069" spc="10" dirty="0">
                <a:latin typeface="Times New Roman"/>
                <a:cs typeface="Times New Roman"/>
              </a:rPr>
              <a:t>This shows that now 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is 5.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other positions </a:t>
            </a:r>
            <a:r>
              <a:rPr sz="1069" spc="10" dirty="0">
                <a:latin typeface="Times New Roman"/>
                <a:cs typeface="Times New Roman"/>
              </a:rPr>
              <a:t>have –1 </a:t>
            </a:r>
            <a:r>
              <a:rPr sz="1069" spc="5" dirty="0">
                <a:latin typeface="Times New Roman"/>
                <a:cs typeface="Times New Roman"/>
              </a:rPr>
              <a:t>that indicates that these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roots </a:t>
            </a:r>
            <a:r>
              <a:rPr sz="1069" spc="10" dirty="0">
                <a:latin typeface="Times New Roman"/>
                <a:cs typeface="Times New Roman"/>
              </a:rPr>
              <a:t>of some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only number,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6. It is </a:t>
            </a:r>
            <a:r>
              <a:rPr sz="1069" spc="10" dirty="0">
                <a:latin typeface="Times New Roman"/>
                <a:cs typeface="Times New Roman"/>
              </a:rPr>
              <a:t>now the child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or in  other </a:t>
            </a:r>
            <a:r>
              <a:rPr sz="1069" spc="10" dirty="0">
                <a:latin typeface="Times New Roman"/>
                <a:cs typeface="Times New Roman"/>
              </a:rPr>
              <a:t>words,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parent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shown in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in the following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figure.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2648585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2645622"/>
            <a:ext cx="0" cy="2266950"/>
          </a:xfrm>
          <a:custGeom>
            <a:avLst/>
            <a:gdLst/>
            <a:ahLst/>
            <a:cxnLst/>
            <a:rect l="l" t="t" r="r" b="b"/>
            <a:pathLst>
              <a:path h="2331720">
                <a:moveTo>
                  <a:pt x="0" y="0"/>
                </a:moveTo>
                <a:lnTo>
                  <a:pt x="0" y="233171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4909608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2645622"/>
            <a:ext cx="0" cy="2266950"/>
          </a:xfrm>
          <a:custGeom>
            <a:avLst/>
            <a:gdLst/>
            <a:ahLst/>
            <a:cxnLst/>
            <a:rect l="l" t="t" r="r" b="b"/>
            <a:pathLst>
              <a:path h="2331720">
                <a:moveTo>
                  <a:pt x="0" y="0"/>
                </a:moveTo>
                <a:lnTo>
                  <a:pt x="0" y="233171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299421" y="578638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1302014" y="5783791"/>
            <a:ext cx="0" cy="2266333"/>
          </a:xfrm>
          <a:custGeom>
            <a:avLst/>
            <a:gdLst/>
            <a:ahLst/>
            <a:cxnLst/>
            <a:rect l="l" t="t" r="r" b="b"/>
            <a:pathLst>
              <a:path h="2331084">
                <a:moveTo>
                  <a:pt x="0" y="0"/>
                </a:moveTo>
                <a:lnTo>
                  <a:pt x="0" y="2330958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299421" y="8047407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6253373" y="5783791"/>
            <a:ext cx="0" cy="2266333"/>
          </a:xfrm>
          <a:custGeom>
            <a:avLst/>
            <a:gdLst/>
            <a:ahLst/>
            <a:cxnLst/>
            <a:rect l="l" t="t" r="r" b="b"/>
            <a:pathLst>
              <a:path h="2331084">
                <a:moveTo>
                  <a:pt x="0" y="0"/>
                </a:moveTo>
                <a:lnTo>
                  <a:pt x="0" y="2330958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405572" y="6995141"/>
          <a:ext cx="2355233" cy="30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28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52267" y="7371151"/>
            <a:ext cx="4648112" cy="119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464">
              <a:tabLst>
                <a:tab pos="1455087" algn="l"/>
                <a:tab pos="1747709" algn="l"/>
                <a:tab pos="2040332" algn="l"/>
                <a:tab pos="2332954" algn="l"/>
                <a:tab pos="2625577" algn="l"/>
                <a:tab pos="2918817" algn="l"/>
                <a:tab pos="3211439" algn="l"/>
              </a:tabLst>
            </a:pPr>
            <a:r>
              <a:rPr sz="1069" spc="10" dirty="0">
                <a:latin typeface="Times New Roman"/>
                <a:cs typeface="Times New Roman"/>
              </a:rPr>
              <a:t>1	2	3	4	5	6	7	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24816">
              <a:spcBef>
                <a:spcPts val="637"/>
              </a:spcBef>
            </a:pPr>
            <a:r>
              <a:rPr sz="1069" b="1" spc="5" dirty="0">
                <a:latin typeface="Times New Roman"/>
                <a:cs typeface="Times New Roman"/>
              </a:rPr>
              <a:t>Figure 35.9</a:t>
            </a:r>
            <a:r>
              <a:rPr sz="1069" spc="5" dirty="0">
                <a:latin typeface="Times New Roman"/>
                <a:cs typeface="Times New Roman"/>
              </a:rPr>
              <a:t>: After </a:t>
            </a:r>
            <a:r>
              <a:rPr sz="1069" spc="10" dirty="0">
                <a:latin typeface="Times New Roman"/>
                <a:cs typeface="Times New Roman"/>
              </a:rPr>
              <a:t>union (7,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8)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953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execute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i="1" spc="5" dirty="0">
                <a:latin typeface="Times New Roman"/>
                <a:cs typeface="Times New Roman"/>
              </a:rPr>
              <a:t>(5,7)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represents the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array  status </a:t>
            </a:r>
            <a:r>
              <a:rPr sz="1069" spc="10" dirty="0">
                <a:latin typeface="Times New Roman"/>
                <a:cs typeface="Times New Roman"/>
              </a:rPr>
              <a:t>after the performance 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union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78728" y="5954183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7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7"/>
                </a:lnTo>
                <a:lnTo>
                  <a:pt x="10048" y="179117"/>
                </a:lnTo>
                <a:lnTo>
                  <a:pt x="37528" y="220027"/>
                </a:lnTo>
                <a:lnTo>
                  <a:pt x="78438" y="247507"/>
                </a:lnTo>
                <a:lnTo>
                  <a:pt x="128777" y="257556"/>
                </a:lnTo>
                <a:lnTo>
                  <a:pt x="178796" y="247507"/>
                </a:lnTo>
                <a:lnTo>
                  <a:pt x="219741" y="220027"/>
                </a:lnTo>
                <a:lnTo>
                  <a:pt x="247399" y="179117"/>
                </a:lnTo>
                <a:lnTo>
                  <a:pt x="257556" y="128777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769357" y="599838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01015" y="5954183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4" h="257810">
                <a:moveTo>
                  <a:pt x="128778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8" y="257556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8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2292385" y="599838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24043" y="5954183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7" y="257556"/>
                </a:lnTo>
                <a:lnTo>
                  <a:pt x="179117" y="247507"/>
                </a:lnTo>
                <a:lnTo>
                  <a:pt x="220027" y="220027"/>
                </a:lnTo>
                <a:lnTo>
                  <a:pt x="247507" y="179117"/>
                </a:lnTo>
                <a:lnTo>
                  <a:pt x="257556" y="128777"/>
                </a:lnTo>
                <a:lnTo>
                  <a:pt x="247507" y="78759"/>
                </a:lnTo>
                <a:lnTo>
                  <a:pt x="220027" y="37814"/>
                </a:lnTo>
                <a:lnTo>
                  <a:pt x="179117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814673" y="599838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09302" y="5954183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8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8" y="257556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8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399930" y="599838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73817" y="5954183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7" y="257556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7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3965187" y="599838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73817" y="6476471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8777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39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7" y="258317"/>
                </a:lnTo>
                <a:lnTo>
                  <a:pt x="179236" y="248161"/>
                </a:lnTo>
                <a:lnTo>
                  <a:pt x="220408" y="220503"/>
                </a:lnTo>
                <a:lnTo>
                  <a:pt x="248150" y="179558"/>
                </a:lnTo>
                <a:lnTo>
                  <a:pt x="258317" y="129539"/>
                </a:lnTo>
                <a:lnTo>
                  <a:pt x="248150" y="79081"/>
                </a:lnTo>
                <a:lnTo>
                  <a:pt x="220408" y="37909"/>
                </a:lnTo>
                <a:lnTo>
                  <a:pt x="17923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3965187" y="652141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28049" y="5954183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9539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7"/>
                </a:lnTo>
                <a:lnTo>
                  <a:pt x="10167" y="179117"/>
                </a:lnTo>
                <a:lnTo>
                  <a:pt x="37909" y="220027"/>
                </a:lnTo>
                <a:lnTo>
                  <a:pt x="79081" y="247507"/>
                </a:lnTo>
                <a:lnTo>
                  <a:pt x="129539" y="257556"/>
                </a:lnTo>
                <a:lnTo>
                  <a:pt x="179558" y="247507"/>
                </a:lnTo>
                <a:lnTo>
                  <a:pt x="220503" y="220027"/>
                </a:lnTo>
                <a:lnTo>
                  <a:pt x="248161" y="179117"/>
                </a:lnTo>
                <a:lnTo>
                  <a:pt x="258318" y="128777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5219418" y="599838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28049" y="6476471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539" y="0"/>
                </a:move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39"/>
                </a:lnTo>
                <a:lnTo>
                  <a:pt x="10167" y="179558"/>
                </a:lnTo>
                <a:lnTo>
                  <a:pt x="37909" y="220503"/>
                </a:lnTo>
                <a:lnTo>
                  <a:pt x="79081" y="248161"/>
                </a:lnTo>
                <a:lnTo>
                  <a:pt x="129539" y="258317"/>
                </a:lnTo>
                <a:lnTo>
                  <a:pt x="179558" y="248161"/>
                </a:lnTo>
                <a:lnTo>
                  <a:pt x="220503" y="220503"/>
                </a:lnTo>
                <a:lnTo>
                  <a:pt x="248161" y="179558"/>
                </a:lnTo>
                <a:lnTo>
                  <a:pt x="258318" y="129539"/>
                </a:lnTo>
                <a:lnTo>
                  <a:pt x="248161" y="79081"/>
                </a:lnTo>
                <a:lnTo>
                  <a:pt x="220503" y="37909"/>
                </a:lnTo>
                <a:lnTo>
                  <a:pt x="179558" y="10167"/>
                </a:lnTo>
                <a:lnTo>
                  <a:pt x="1295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 txBox="1"/>
          <p:nvPr/>
        </p:nvSpPr>
        <p:spPr>
          <a:xfrm>
            <a:off x="5219418" y="652141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43456" y="6163098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3" y="55625"/>
                </a:moveTo>
                <a:lnTo>
                  <a:pt x="32765" y="56387"/>
                </a:lnTo>
                <a:lnTo>
                  <a:pt x="31241" y="59436"/>
                </a:lnTo>
                <a:lnTo>
                  <a:pt x="31241" y="322325"/>
                </a:lnTo>
                <a:lnTo>
                  <a:pt x="32765" y="325374"/>
                </a:lnTo>
                <a:lnTo>
                  <a:pt x="35813" y="326898"/>
                </a:lnTo>
                <a:lnTo>
                  <a:pt x="38862" y="325374"/>
                </a:lnTo>
                <a:lnTo>
                  <a:pt x="40386" y="322325"/>
                </a:lnTo>
                <a:lnTo>
                  <a:pt x="40386" y="59436"/>
                </a:lnTo>
                <a:lnTo>
                  <a:pt x="38862" y="56387"/>
                </a:lnTo>
                <a:lnTo>
                  <a:pt x="35813" y="55625"/>
                </a:lnTo>
                <a:close/>
              </a:path>
              <a:path w="71754" h="327025">
                <a:moveTo>
                  <a:pt x="35813" y="0"/>
                </a:moveTo>
                <a:lnTo>
                  <a:pt x="0" y="71627"/>
                </a:lnTo>
                <a:lnTo>
                  <a:pt x="31241" y="71627"/>
                </a:lnTo>
                <a:lnTo>
                  <a:pt x="31241" y="59436"/>
                </a:lnTo>
                <a:lnTo>
                  <a:pt x="32765" y="56387"/>
                </a:lnTo>
                <a:lnTo>
                  <a:pt x="35813" y="55625"/>
                </a:lnTo>
                <a:lnTo>
                  <a:pt x="63626" y="55625"/>
                </a:lnTo>
                <a:lnTo>
                  <a:pt x="35813" y="0"/>
                </a:lnTo>
                <a:close/>
              </a:path>
              <a:path w="71754" h="327025">
                <a:moveTo>
                  <a:pt x="63626" y="55625"/>
                </a:moveTo>
                <a:lnTo>
                  <a:pt x="35813" y="55625"/>
                </a:lnTo>
                <a:lnTo>
                  <a:pt x="38862" y="56387"/>
                </a:lnTo>
                <a:lnTo>
                  <a:pt x="40386" y="59436"/>
                </a:lnTo>
                <a:lnTo>
                  <a:pt x="40386" y="71627"/>
                </a:lnTo>
                <a:lnTo>
                  <a:pt x="71627" y="71627"/>
                </a:lnTo>
                <a:lnTo>
                  <a:pt x="63626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5198427" y="6163098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3" y="55625"/>
                </a:moveTo>
                <a:lnTo>
                  <a:pt x="32766" y="56387"/>
                </a:lnTo>
                <a:lnTo>
                  <a:pt x="31242" y="59436"/>
                </a:lnTo>
                <a:lnTo>
                  <a:pt x="31242" y="322325"/>
                </a:lnTo>
                <a:lnTo>
                  <a:pt x="32004" y="325374"/>
                </a:lnTo>
                <a:lnTo>
                  <a:pt x="35813" y="326898"/>
                </a:lnTo>
                <a:lnTo>
                  <a:pt x="38862" y="325374"/>
                </a:lnTo>
                <a:lnTo>
                  <a:pt x="40386" y="322325"/>
                </a:lnTo>
                <a:lnTo>
                  <a:pt x="40386" y="59436"/>
                </a:lnTo>
                <a:lnTo>
                  <a:pt x="38862" y="56387"/>
                </a:lnTo>
                <a:lnTo>
                  <a:pt x="35813" y="55625"/>
                </a:lnTo>
                <a:close/>
              </a:path>
              <a:path w="71754" h="327025">
                <a:moveTo>
                  <a:pt x="35813" y="0"/>
                </a:moveTo>
                <a:lnTo>
                  <a:pt x="0" y="71627"/>
                </a:lnTo>
                <a:lnTo>
                  <a:pt x="31242" y="71627"/>
                </a:lnTo>
                <a:lnTo>
                  <a:pt x="31242" y="59436"/>
                </a:lnTo>
                <a:lnTo>
                  <a:pt x="32766" y="56387"/>
                </a:lnTo>
                <a:lnTo>
                  <a:pt x="35813" y="55625"/>
                </a:lnTo>
                <a:lnTo>
                  <a:pt x="63626" y="55625"/>
                </a:lnTo>
                <a:lnTo>
                  <a:pt x="35813" y="0"/>
                </a:lnTo>
                <a:close/>
              </a:path>
              <a:path w="71754" h="327025">
                <a:moveTo>
                  <a:pt x="63626" y="55625"/>
                </a:moveTo>
                <a:lnTo>
                  <a:pt x="35813" y="55625"/>
                </a:lnTo>
                <a:lnTo>
                  <a:pt x="38862" y="56387"/>
                </a:lnTo>
                <a:lnTo>
                  <a:pt x="40386" y="59436"/>
                </a:lnTo>
                <a:lnTo>
                  <a:pt x="40386" y="71627"/>
                </a:lnTo>
                <a:lnTo>
                  <a:pt x="71628" y="71627"/>
                </a:lnTo>
                <a:lnTo>
                  <a:pt x="63626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405572" y="3857712"/>
          <a:ext cx="2355233" cy="30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28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1352267" y="4232980"/>
            <a:ext cx="4700588" cy="1329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2464">
              <a:tabLst>
                <a:tab pos="1455087" algn="l"/>
                <a:tab pos="1747709" algn="l"/>
                <a:tab pos="2040332" algn="l"/>
                <a:tab pos="2332954" algn="l"/>
                <a:tab pos="2625577" algn="l"/>
                <a:tab pos="2918817" algn="l"/>
                <a:tab pos="3211439" algn="l"/>
              </a:tabLst>
            </a:pPr>
            <a:r>
              <a:rPr sz="1069" spc="10" dirty="0">
                <a:latin typeface="Times New Roman"/>
                <a:cs typeface="Times New Roman"/>
              </a:rPr>
              <a:t>1	2	3	4	5	6	7	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24816">
              <a:spcBef>
                <a:spcPts val="637"/>
              </a:spcBef>
            </a:pPr>
            <a:r>
              <a:rPr sz="1069" b="1" spc="5" dirty="0">
                <a:latin typeface="Times New Roman"/>
                <a:cs typeface="Times New Roman"/>
              </a:rPr>
              <a:t>Figure 35.8</a:t>
            </a:r>
            <a:r>
              <a:rPr sz="1069" spc="5" dirty="0">
                <a:latin typeface="Times New Roman"/>
                <a:cs typeface="Times New Roman"/>
              </a:rPr>
              <a:t>: After </a:t>
            </a:r>
            <a:r>
              <a:rPr sz="1069" spc="10" dirty="0">
                <a:latin typeface="Times New Roman"/>
                <a:cs typeface="Times New Roman"/>
              </a:rPr>
              <a:t>union (5,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914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carry out the same process (i.e. </a:t>
            </a:r>
            <a:r>
              <a:rPr sz="1069" spc="10" dirty="0">
                <a:latin typeface="Times New Roman"/>
                <a:cs typeface="Times New Roman"/>
              </a:rPr>
              <a:t>union) </a:t>
            </a:r>
            <a:r>
              <a:rPr sz="1069" spc="5" dirty="0">
                <a:latin typeface="Times New Roman"/>
                <a:cs typeface="Times New Roman"/>
              </a:rPr>
              <a:t>with the </a:t>
            </a:r>
            <a:r>
              <a:rPr sz="1069" spc="10" dirty="0">
                <a:latin typeface="Times New Roman"/>
                <a:cs typeface="Times New Roman"/>
              </a:rPr>
              <a:t>numbers 7 and 8 </a:t>
            </a:r>
            <a:r>
              <a:rPr sz="1069" spc="15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calling  union (7,8). </a:t>
            </a:r>
            <a:r>
              <a:rPr sz="1069" spc="10" dirty="0">
                <a:latin typeface="Times New Roman"/>
                <a:cs typeface="Times New Roman"/>
              </a:rPr>
              <a:t>The following </a:t>
            </a:r>
            <a:r>
              <a:rPr sz="1069" spc="5" dirty="0">
                <a:latin typeface="Times New Roman"/>
                <a:cs typeface="Times New Roman"/>
              </a:rPr>
              <a:t>figure represents this operation. </a:t>
            </a:r>
            <a:r>
              <a:rPr sz="1069" spc="10" dirty="0">
                <a:latin typeface="Times New Roman"/>
                <a:cs typeface="Times New Roman"/>
              </a:rPr>
              <a:t>Here we can </a:t>
            </a:r>
            <a:r>
              <a:rPr sz="1069" spc="5" dirty="0">
                <a:latin typeface="Times New Roman"/>
                <a:cs typeface="Times New Roman"/>
              </a:rPr>
              <a:t>see that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7 and 7 </a:t>
            </a:r>
            <a:r>
              <a:rPr sz="1069" spc="5" dirty="0">
                <a:latin typeface="Times New Roman"/>
                <a:cs typeface="Times New Roman"/>
              </a:rPr>
              <a:t>itself is </a:t>
            </a:r>
            <a:r>
              <a:rPr sz="1069" dirty="0">
                <a:latin typeface="Times New Roman"/>
                <a:cs typeface="Times New Roman"/>
              </a:rPr>
              <a:t>still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root.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69073" y="2816754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4" h="257810">
                <a:moveTo>
                  <a:pt x="129540" y="0"/>
                </a:moveTo>
                <a:lnTo>
                  <a:pt x="79081" y="10048"/>
                </a:lnTo>
                <a:lnTo>
                  <a:pt x="37909" y="37528"/>
                </a:lnTo>
                <a:lnTo>
                  <a:pt x="10167" y="78438"/>
                </a:lnTo>
                <a:lnTo>
                  <a:pt x="0" y="128777"/>
                </a:lnTo>
                <a:lnTo>
                  <a:pt x="10167" y="178796"/>
                </a:lnTo>
                <a:lnTo>
                  <a:pt x="37909" y="219741"/>
                </a:lnTo>
                <a:lnTo>
                  <a:pt x="79081" y="247399"/>
                </a:lnTo>
                <a:lnTo>
                  <a:pt x="129540" y="257555"/>
                </a:lnTo>
                <a:lnTo>
                  <a:pt x="179558" y="247399"/>
                </a:lnTo>
                <a:lnTo>
                  <a:pt x="220503" y="219741"/>
                </a:lnTo>
                <a:lnTo>
                  <a:pt x="248161" y="178796"/>
                </a:lnTo>
                <a:lnTo>
                  <a:pt x="258317" y="128777"/>
                </a:lnTo>
                <a:lnTo>
                  <a:pt x="248161" y="78438"/>
                </a:lnTo>
                <a:lnTo>
                  <a:pt x="220503" y="37528"/>
                </a:lnTo>
                <a:lnTo>
                  <a:pt x="179558" y="10048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1560441" y="286021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92100" y="2816754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4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7" y="257555"/>
                </a:lnTo>
                <a:lnTo>
                  <a:pt x="179236" y="247399"/>
                </a:lnTo>
                <a:lnTo>
                  <a:pt x="220408" y="219741"/>
                </a:lnTo>
                <a:lnTo>
                  <a:pt x="248150" y="178796"/>
                </a:lnTo>
                <a:lnTo>
                  <a:pt x="258318" y="128777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 txBox="1"/>
          <p:nvPr/>
        </p:nvSpPr>
        <p:spPr>
          <a:xfrm>
            <a:off x="2082728" y="286021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15128" y="2816754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8" y="0"/>
                </a:moveTo>
                <a:lnTo>
                  <a:pt x="78438" y="10048"/>
                </a:lnTo>
                <a:lnTo>
                  <a:pt x="37528" y="37528"/>
                </a:lnTo>
                <a:lnTo>
                  <a:pt x="10048" y="78438"/>
                </a:lnTo>
                <a:lnTo>
                  <a:pt x="0" y="128777"/>
                </a:lnTo>
                <a:lnTo>
                  <a:pt x="10048" y="178796"/>
                </a:lnTo>
                <a:lnTo>
                  <a:pt x="37528" y="219741"/>
                </a:lnTo>
                <a:lnTo>
                  <a:pt x="78438" y="247399"/>
                </a:lnTo>
                <a:lnTo>
                  <a:pt x="128778" y="257555"/>
                </a:lnTo>
                <a:lnTo>
                  <a:pt x="178796" y="247399"/>
                </a:lnTo>
                <a:lnTo>
                  <a:pt x="219741" y="219741"/>
                </a:lnTo>
                <a:lnTo>
                  <a:pt x="247399" y="178796"/>
                </a:lnTo>
                <a:lnTo>
                  <a:pt x="257556" y="128777"/>
                </a:lnTo>
                <a:lnTo>
                  <a:pt x="247399" y="78438"/>
                </a:lnTo>
                <a:lnTo>
                  <a:pt x="219741" y="37528"/>
                </a:lnTo>
                <a:lnTo>
                  <a:pt x="178796" y="10048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2605757" y="286021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00387" y="2816754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8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8" y="257555"/>
                </a:lnTo>
                <a:lnTo>
                  <a:pt x="179117" y="247399"/>
                </a:lnTo>
                <a:lnTo>
                  <a:pt x="220027" y="219741"/>
                </a:lnTo>
                <a:lnTo>
                  <a:pt x="247507" y="178796"/>
                </a:lnTo>
                <a:lnTo>
                  <a:pt x="257556" y="128777"/>
                </a:lnTo>
                <a:lnTo>
                  <a:pt x="247507" y="78438"/>
                </a:lnTo>
                <a:lnTo>
                  <a:pt x="220027" y="37528"/>
                </a:lnTo>
                <a:lnTo>
                  <a:pt x="179117" y="10048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 txBox="1"/>
          <p:nvPr/>
        </p:nvSpPr>
        <p:spPr>
          <a:xfrm>
            <a:off x="3191016" y="286021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64903" y="2816754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7" y="257555"/>
                </a:lnTo>
                <a:lnTo>
                  <a:pt x="179236" y="247399"/>
                </a:lnTo>
                <a:lnTo>
                  <a:pt x="220408" y="219741"/>
                </a:lnTo>
                <a:lnTo>
                  <a:pt x="248150" y="178796"/>
                </a:lnTo>
                <a:lnTo>
                  <a:pt x="258318" y="128777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3755531" y="286021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64903" y="3339041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4">
                <a:moveTo>
                  <a:pt x="128777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40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7" y="258318"/>
                </a:lnTo>
                <a:lnTo>
                  <a:pt x="179236" y="248161"/>
                </a:lnTo>
                <a:lnTo>
                  <a:pt x="220408" y="220503"/>
                </a:lnTo>
                <a:lnTo>
                  <a:pt x="248150" y="179558"/>
                </a:lnTo>
                <a:lnTo>
                  <a:pt x="258318" y="129540"/>
                </a:lnTo>
                <a:lnTo>
                  <a:pt x="248150" y="79081"/>
                </a:lnTo>
                <a:lnTo>
                  <a:pt x="220408" y="37909"/>
                </a:lnTo>
                <a:lnTo>
                  <a:pt x="17923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 txBox="1"/>
          <p:nvPr/>
        </p:nvSpPr>
        <p:spPr>
          <a:xfrm>
            <a:off x="3755531" y="338324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19133" y="2816754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9540" y="0"/>
                </a:moveTo>
                <a:lnTo>
                  <a:pt x="79081" y="10048"/>
                </a:lnTo>
                <a:lnTo>
                  <a:pt x="37909" y="37528"/>
                </a:lnTo>
                <a:lnTo>
                  <a:pt x="10167" y="78438"/>
                </a:lnTo>
                <a:lnTo>
                  <a:pt x="0" y="128777"/>
                </a:lnTo>
                <a:lnTo>
                  <a:pt x="10167" y="178796"/>
                </a:lnTo>
                <a:lnTo>
                  <a:pt x="37909" y="219741"/>
                </a:lnTo>
                <a:lnTo>
                  <a:pt x="79081" y="247399"/>
                </a:lnTo>
                <a:lnTo>
                  <a:pt x="129540" y="257555"/>
                </a:lnTo>
                <a:lnTo>
                  <a:pt x="179558" y="247399"/>
                </a:lnTo>
                <a:lnTo>
                  <a:pt x="220503" y="219741"/>
                </a:lnTo>
                <a:lnTo>
                  <a:pt x="248161" y="178796"/>
                </a:lnTo>
                <a:lnTo>
                  <a:pt x="258318" y="128777"/>
                </a:lnTo>
                <a:lnTo>
                  <a:pt x="248161" y="78438"/>
                </a:lnTo>
                <a:lnTo>
                  <a:pt x="220503" y="37528"/>
                </a:lnTo>
                <a:lnTo>
                  <a:pt x="179558" y="10048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 txBox="1"/>
          <p:nvPr/>
        </p:nvSpPr>
        <p:spPr>
          <a:xfrm>
            <a:off x="5010502" y="286021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651076" y="2816754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7" y="257555"/>
                </a:lnTo>
                <a:lnTo>
                  <a:pt x="179236" y="247399"/>
                </a:lnTo>
                <a:lnTo>
                  <a:pt x="220408" y="219741"/>
                </a:lnTo>
                <a:lnTo>
                  <a:pt x="248150" y="178796"/>
                </a:lnTo>
                <a:lnTo>
                  <a:pt x="258317" y="128777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5742445" y="286021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34540" y="3025670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3" y="54864"/>
                </a:moveTo>
                <a:lnTo>
                  <a:pt x="32766" y="56388"/>
                </a:lnTo>
                <a:lnTo>
                  <a:pt x="31242" y="59436"/>
                </a:lnTo>
                <a:lnTo>
                  <a:pt x="31242" y="322325"/>
                </a:lnTo>
                <a:lnTo>
                  <a:pt x="32766" y="325374"/>
                </a:lnTo>
                <a:lnTo>
                  <a:pt x="35813" y="326898"/>
                </a:lnTo>
                <a:lnTo>
                  <a:pt x="38862" y="325374"/>
                </a:lnTo>
                <a:lnTo>
                  <a:pt x="40386" y="322325"/>
                </a:lnTo>
                <a:lnTo>
                  <a:pt x="40386" y="59436"/>
                </a:lnTo>
                <a:lnTo>
                  <a:pt x="38862" y="56388"/>
                </a:lnTo>
                <a:lnTo>
                  <a:pt x="35813" y="54864"/>
                </a:lnTo>
                <a:close/>
              </a:path>
              <a:path w="71754" h="327025">
                <a:moveTo>
                  <a:pt x="35813" y="0"/>
                </a:moveTo>
                <a:lnTo>
                  <a:pt x="0" y="71627"/>
                </a:lnTo>
                <a:lnTo>
                  <a:pt x="31242" y="71627"/>
                </a:lnTo>
                <a:lnTo>
                  <a:pt x="31242" y="59436"/>
                </a:lnTo>
                <a:lnTo>
                  <a:pt x="32766" y="56388"/>
                </a:lnTo>
                <a:lnTo>
                  <a:pt x="35813" y="54864"/>
                </a:lnTo>
                <a:lnTo>
                  <a:pt x="63246" y="54864"/>
                </a:lnTo>
                <a:lnTo>
                  <a:pt x="35813" y="0"/>
                </a:lnTo>
                <a:close/>
              </a:path>
              <a:path w="71754" h="327025">
                <a:moveTo>
                  <a:pt x="63246" y="54864"/>
                </a:moveTo>
                <a:lnTo>
                  <a:pt x="35813" y="54864"/>
                </a:lnTo>
                <a:lnTo>
                  <a:pt x="38862" y="56388"/>
                </a:lnTo>
                <a:lnTo>
                  <a:pt x="40386" y="59436"/>
                </a:lnTo>
                <a:lnTo>
                  <a:pt x="40386" y="71627"/>
                </a:lnTo>
                <a:lnTo>
                  <a:pt x="71628" y="71627"/>
                </a:lnTo>
                <a:lnTo>
                  <a:pt x="6324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40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697056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61697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614381"/>
            <a:ext cx="0" cy="2685521"/>
          </a:xfrm>
          <a:custGeom>
            <a:avLst/>
            <a:gdLst/>
            <a:ahLst/>
            <a:cxnLst/>
            <a:rect l="l" t="t" r="r" b="b"/>
            <a:pathLst>
              <a:path h="2762250">
                <a:moveTo>
                  <a:pt x="0" y="0"/>
                </a:moveTo>
                <a:lnTo>
                  <a:pt x="0" y="276225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4296938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614381"/>
            <a:ext cx="0" cy="2685521"/>
          </a:xfrm>
          <a:custGeom>
            <a:avLst/>
            <a:gdLst/>
            <a:ahLst/>
            <a:cxnLst/>
            <a:rect l="l" t="t" r="r" b="b"/>
            <a:pathLst>
              <a:path h="2762250">
                <a:moveTo>
                  <a:pt x="0" y="0"/>
                </a:moveTo>
                <a:lnTo>
                  <a:pt x="0" y="276225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352267" y="4525091"/>
            <a:ext cx="4851841" cy="1199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500"/>
              </a:lnSpc>
            </a:pP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tree in the 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points to </a:t>
            </a:r>
            <a:r>
              <a:rPr sz="1069" spc="10" dirty="0">
                <a:latin typeface="Times New Roman"/>
                <a:cs typeface="Times New Roman"/>
              </a:rPr>
              <a:t>5 now. </a:t>
            </a:r>
            <a:r>
              <a:rPr sz="1069" spc="5" dirty="0">
                <a:latin typeface="Times New Roman"/>
                <a:cs typeface="Times New Roman"/>
              </a:rPr>
              <a:t>In the 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see that the </a:t>
            </a:r>
            <a:r>
              <a:rPr sz="1069" spc="10" dirty="0">
                <a:latin typeface="Times New Roman"/>
                <a:cs typeface="Times New Roman"/>
              </a:rPr>
              <a:t>value 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is 5. </a:t>
            </a:r>
            <a:r>
              <a:rPr sz="1069" spc="10" dirty="0">
                <a:latin typeface="Times New Roman"/>
                <a:cs typeface="Times New Roman"/>
              </a:rPr>
              <a:t>This means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5 now. </a:t>
            </a:r>
            <a:r>
              <a:rPr sz="1069" spc="5" dirty="0">
                <a:latin typeface="Times New Roman"/>
                <a:cs typeface="Times New Roman"/>
              </a:rPr>
              <a:t>Whereas </a:t>
            </a:r>
            <a:r>
              <a:rPr sz="1069" spc="10" dirty="0">
                <a:latin typeface="Times New Roman"/>
                <a:cs typeface="Times New Roman"/>
              </a:rPr>
              <a:t>the parent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dirty="0">
                <a:latin typeface="Times New Roman"/>
                <a:cs typeface="Times New Roman"/>
              </a:rPr>
              <a:t>is  still </a:t>
            </a:r>
            <a:r>
              <a:rPr sz="1069" spc="10" dirty="0">
                <a:latin typeface="Times New Roman"/>
                <a:cs typeface="Times New Roman"/>
              </a:rPr>
              <a:t>–1 </a:t>
            </a:r>
            <a:r>
              <a:rPr sz="1069" spc="5" dirty="0">
                <a:latin typeface="Times New Roman"/>
                <a:cs typeface="Times New Roman"/>
              </a:rPr>
              <a:t>that means it is </a:t>
            </a:r>
            <a:r>
              <a:rPr sz="1069" dirty="0">
                <a:latin typeface="Times New Roman"/>
                <a:cs typeface="Times New Roman"/>
              </a:rPr>
              <a:t>still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root. Moreover,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see that the </a:t>
            </a:r>
            <a:r>
              <a:rPr sz="1069" spc="10" dirty="0">
                <a:latin typeface="Times New Roman"/>
                <a:cs typeface="Times New Roman"/>
              </a:rPr>
              <a:t>parent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as  before.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44"/>
              </a:spcBef>
            </a:pPr>
            <a:r>
              <a:rPr sz="1069" spc="5" dirty="0">
                <a:latin typeface="Times New Roman"/>
                <a:cs typeface="Times New Roman"/>
              </a:rPr>
              <a:t>Afterwards,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i="1" spc="10" dirty="0">
                <a:latin typeface="Times New Roman"/>
                <a:cs typeface="Times New Roman"/>
              </a:rPr>
              <a:t>union </a:t>
            </a:r>
            <a:r>
              <a:rPr sz="1069" i="1" spc="5" dirty="0">
                <a:latin typeface="Times New Roman"/>
                <a:cs typeface="Times New Roman"/>
              </a:rPr>
              <a:t>(3,4)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effect of </a:t>
            </a:r>
            <a:r>
              <a:rPr sz="1069" spc="10" dirty="0">
                <a:latin typeface="Times New Roman"/>
                <a:cs typeface="Times New Roman"/>
              </a:rPr>
              <a:t>this call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 figure. </a:t>
            </a:r>
            <a:r>
              <a:rPr sz="1069" spc="10" dirty="0">
                <a:latin typeface="Times New Roman"/>
                <a:cs typeface="Times New Roman"/>
              </a:rPr>
              <a:t>Here in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position 4, there is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instead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–1. </a:t>
            </a:r>
            <a:r>
              <a:rPr sz="1069" spc="10" dirty="0">
                <a:latin typeface="Times New Roman"/>
                <a:cs typeface="Times New Roman"/>
              </a:rPr>
              <a:t>This shows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9421" y="5954553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302014" y="5951960"/>
            <a:ext cx="0" cy="2685521"/>
          </a:xfrm>
          <a:custGeom>
            <a:avLst/>
            <a:gdLst/>
            <a:ahLst/>
            <a:cxnLst/>
            <a:rect l="l" t="t" r="r" b="b"/>
            <a:pathLst>
              <a:path h="2762250">
                <a:moveTo>
                  <a:pt x="0" y="0"/>
                </a:moveTo>
                <a:lnTo>
                  <a:pt x="0" y="276225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299421" y="8634517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253373" y="5951960"/>
            <a:ext cx="0" cy="2685521"/>
          </a:xfrm>
          <a:custGeom>
            <a:avLst/>
            <a:gdLst/>
            <a:ahLst/>
            <a:cxnLst/>
            <a:rect l="l" t="t" r="r" b="b"/>
            <a:pathLst>
              <a:path h="2762250">
                <a:moveTo>
                  <a:pt x="0" y="0"/>
                </a:moveTo>
                <a:lnTo>
                  <a:pt x="0" y="276225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352267" y="8862833"/>
            <a:ext cx="4851841" cy="4837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looking 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only, we can 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how many </a:t>
            </a:r>
            <a:r>
              <a:rPr sz="1069" spc="5" dirty="0">
                <a:latin typeface="Times New Roman"/>
                <a:cs typeface="Times New Roman"/>
              </a:rPr>
              <a:t>trees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there in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collection (forest).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trees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equal </a:t>
            </a:r>
            <a:r>
              <a:rPr sz="1069" spc="10" dirty="0">
                <a:latin typeface="Times New Roman"/>
                <a:cs typeface="Times New Roman"/>
              </a:rPr>
              <a:t>to the 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–1 in </a:t>
            </a:r>
            <a:r>
              <a:rPr sz="1069" spc="5" dirty="0">
                <a:latin typeface="Times New Roman"/>
                <a:cs typeface="Times New Roman"/>
              </a:rPr>
              <a:t>the array.  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we see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four –1 in 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so the number </a:t>
            </a:r>
            <a:r>
              <a:rPr sz="1069" spc="5" dirty="0">
                <a:latin typeface="Times New Roman"/>
                <a:cs typeface="Times New Roman"/>
              </a:rPr>
              <a:t>of trees 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987742" y="7477423"/>
          <a:ext cx="2355233" cy="30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28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084223" y="7851952"/>
            <a:ext cx="2619463" cy="575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04352" algn="l"/>
                <a:tab pos="596975" algn="l"/>
                <a:tab pos="890832" algn="l"/>
                <a:tab pos="1183454" algn="l"/>
                <a:tab pos="1476077" algn="l"/>
                <a:tab pos="1768699" algn="l"/>
                <a:tab pos="2061322" algn="l"/>
              </a:tabLst>
            </a:pPr>
            <a:r>
              <a:rPr sz="1069" spc="10" dirty="0">
                <a:latin typeface="Times New Roman"/>
                <a:cs typeface="Times New Roman"/>
              </a:rPr>
              <a:t>1	2	3	4	5	6	7	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806872">
              <a:spcBef>
                <a:spcPts val="637"/>
              </a:spcBef>
            </a:pPr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35.11</a:t>
            </a:r>
            <a:r>
              <a:rPr sz="1069" spc="10" dirty="0">
                <a:latin typeface="Times New Roman"/>
                <a:cs typeface="Times New Roman"/>
              </a:rPr>
              <a:t>: After </a:t>
            </a:r>
            <a:r>
              <a:rPr sz="1069" spc="5" dirty="0">
                <a:latin typeface="Times New Roman"/>
                <a:cs typeface="Times New Roman"/>
              </a:rPr>
              <a:t>union (3,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4)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2100" y="6122353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8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2082728" y="616729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15128" y="6122353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5">
                <a:moveTo>
                  <a:pt x="128778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7"/>
                </a:lnTo>
                <a:lnTo>
                  <a:pt x="10048" y="179236"/>
                </a:lnTo>
                <a:lnTo>
                  <a:pt x="37528" y="220408"/>
                </a:lnTo>
                <a:lnTo>
                  <a:pt x="78438" y="248150"/>
                </a:lnTo>
                <a:lnTo>
                  <a:pt x="128778" y="258318"/>
                </a:lnTo>
                <a:lnTo>
                  <a:pt x="178796" y="248150"/>
                </a:lnTo>
                <a:lnTo>
                  <a:pt x="219741" y="220408"/>
                </a:lnTo>
                <a:lnTo>
                  <a:pt x="247399" y="179236"/>
                </a:lnTo>
                <a:lnTo>
                  <a:pt x="257556" y="128777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605757" y="616729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37417" y="6122353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8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7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128785" y="616729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7417" y="6645380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09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7" y="257555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7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3128785" y="668958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87190" y="6122353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9539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7"/>
                </a:lnTo>
                <a:lnTo>
                  <a:pt x="10167" y="179236"/>
                </a:lnTo>
                <a:lnTo>
                  <a:pt x="37909" y="220408"/>
                </a:lnTo>
                <a:lnTo>
                  <a:pt x="79081" y="248150"/>
                </a:lnTo>
                <a:lnTo>
                  <a:pt x="129539" y="258318"/>
                </a:lnTo>
                <a:lnTo>
                  <a:pt x="179558" y="248150"/>
                </a:lnTo>
                <a:lnTo>
                  <a:pt x="220503" y="220408"/>
                </a:lnTo>
                <a:lnTo>
                  <a:pt x="248161" y="179236"/>
                </a:lnTo>
                <a:lnTo>
                  <a:pt x="258317" y="128777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4278558" y="616729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87190" y="6645380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09">
                <a:moveTo>
                  <a:pt x="129539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7"/>
                </a:lnTo>
                <a:lnTo>
                  <a:pt x="10167" y="179117"/>
                </a:lnTo>
                <a:lnTo>
                  <a:pt x="37909" y="220027"/>
                </a:lnTo>
                <a:lnTo>
                  <a:pt x="79081" y="247507"/>
                </a:lnTo>
                <a:lnTo>
                  <a:pt x="129539" y="257555"/>
                </a:lnTo>
                <a:lnTo>
                  <a:pt x="179558" y="247507"/>
                </a:lnTo>
                <a:lnTo>
                  <a:pt x="220503" y="220027"/>
                </a:lnTo>
                <a:lnTo>
                  <a:pt x="248161" y="179117"/>
                </a:lnTo>
                <a:lnTo>
                  <a:pt x="258317" y="128777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/>
          <p:nvPr/>
        </p:nvSpPr>
        <p:spPr>
          <a:xfrm>
            <a:off x="4278558" y="668958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14676" y="6645380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09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7" y="257555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7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906044" y="668958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14676" y="7167668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8777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39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7" y="258317"/>
                </a:lnTo>
                <a:lnTo>
                  <a:pt x="179236" y="248161"/>
                </a:lnTo>
                <a:lnTo>
                  <a:pt x="220408" y="220503"/>
                </a:lnTo>
                <a:lnTo>
                  <a:pt x="248150" y="179558"/>
                </a:lnTo>
                <a:lnTo>
                  <a:pt x="258317" y="129539"/>
                </a:lnTo>
                <a:lnTo>
                  <a:pt x="248150" y="79081"/>
                </a:lnTo>
                <a:lnTo>
                  <a:pt x="220408" y="37909"/>
                </a:lnTo>
                <a:lnTo>
                  <a:pt x="17923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/>
          <p:nvPr/>
        </p:nvSpPr>
        <p:spPr>
          <a:xfrm>
            <a:off x="4906044" y="721261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57570" y="6331267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4" h="327660">
                <a:moveTo>
                  <a:pt x="35813" y="55625"/>
                </a:moveTo>
                <a:lnTo>
                  <a:pt x="32003" y="57150"/>
                </a:lnTo>
                <a:lnTo>
                  <a:pt x="31241" y="60198"/>
                </a:lnTo>
                <a:lnTo>
                  <a:pt x="31241" y="323088"/>
                </a:lnTo>
                <a:lnTo>
                  <a:pt x="32003" y="326136"/>
                </a:lnTo>
                <a:lnTo>
                  <a:pt x="35813" y="327660"/>
                </a:lnTo>
                <a:lnTo>
                  <a:pt x="38862" y="326136"/>
                </a:lnTo>
                <a:lnTo>
                  <a:pt x="39624" y="323088"/>
                </a:lnTo>
                <a:lnTo>
                  <a:pt x="39624" y="60198"/>
                </a:lnTo>
                <a:lnTo>
                  <a:pt x="38862" y="57150"/>
                </a:lnTo>
                <a:lnTo>
                  <a:pt x="35813" y="55625"/>
                </a:lnTo>
                <a:close/>
              </a:path>
              <a:path w="71754" h="327660">
                <a:moveTo>
                  <a:pt x="35813" y="0"/>
                </a:moveTo>
                <a:lnTo>
                  <a:pt x="0" y="71627"/>
                </a:lnTo>
                <a:lnTo>
                  <a:pt x="31241" y="71627"/>
                </a:lnTo>
                <a:lnTo>
                  <a:pt x="31241" y="60198"/>
                </a:lnTo>
                <a:lnTo>
                  <a:pt x="32003" y="57150"/>
                </a:lnTo>
                <a:lnTo>
                  <a:pt x="35813" y="55625"/>
                </a:lnTo>
                <a:lnTo>
                  <a:pt x="63626" y="55625"/>
                </a:lnTo>
                <a:lnTo>
                  <a:pt x="35813" y="0"/>
                </a:lnTo>
                <a:close/>
              </a:path>
              <a:path w="71754" h="327660">
                <a:moveTo>
                  <a:pt x="63626" y="55625"/>
                </a:moveTo>
                <a:lnTo>
                  <a:pt x="35813" y="55625"/>
                </a:lnTo>
                <a:lnTo>
                  <a:pt x="38862" y="57150"/>
                </a:lnTo>
                <a:lnTo>
                  <a:pt x="39624" y="60198"/>
                </a:lnTo>
                <a:lnTo>
                  <a:pt x="39624" y="71627"/>
                </a:lnTo>
                <a:lnTo>
                  <a:pt x="71627" y="71627"/>
                </a:lnTo>
                <a:lnTo>
                  <a:pt x="63626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885055" y="6854295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3" y="54863"/>
                </a:moveTo>
                <a:lnTo>
                  <a:pt x="32766" y="56387"/>
                </a:lnTo>
                <a:lnTo>
                  <a:pt x="31242" y="59435"/>
                </a:lnTo>
                <a:lnTo>
                  <a:pt x="30480" y="322325"/>
                </a:lnTo>
                <a:lnTo>
                  <a:pt x="32004" y="325373"/>
                </a:lnTo>
                <a:lnTo>
                  <a:pt x="35051" y="326897"/>
                </a:lnTo>
                <a:lnTo>
                  <a:pt x="38100" y="325373"/>
                </a:lnTo>
                <a:lnTo>
                  <a:pt x="39624" y="322325"/>
                </a:lnTo>
                <a:lnTo>
                  <a:pt x="40386" y="59435"/>
                </a:lnTo>
                <a:lnTo>
                  <a:pt x="38862" y="56387"/>
                </a:lnTo>
                <a:lnTo>
                  <a:pt x="35813" y="54863"/>
                </a:lnTo>
                <a:close/>
              </a:path>
              <a:path w="71754" h="327025">
                <a:moveTo>
                  <a:pt x="35813" y="0"/>
                </a:moveTo>
                <a:lnTo>
                  <a:pt x="0" y="71627"/>
                </a:lnTo>
                <a:lnTo>
                  <a:pt x="31206" y="71627"/>
                </a:lnTo>
                <a:lnTo>
                  <a:pt x="31242" y="59435"/>
                </a:lnTo>
                <a:lnTo>
                  <a:pt x="32766" y="56387"/>
                </a:lnTo>
                <a:lnTo>
                  <a:pt x="35813" y="54863"/>
                </a:lnTo>
                <a:lnTo>
                  <a:pt x="63245" y="54863"/>
                </a:lnTo>
                <a:lnTo>
                  <a:pt x="35813" y="0"/>
                </a:lnTo>
                <a:close/>
              </a:path>
              <a:path w="71754" h="327025">
                <a:moveTo>
                  <a:pt x="63245" y="54863"/>
                </a:moveTo>
                <a:lnTo>
                  <a:pt x="35813" y="54863"/>
                </a:lnTo>
                <a:lnTo>
                  <a:pt x="38862" y="56387"/>
                </a:lnTo>
                <a:lnTo>
                  <a:pt x="40386" y="59435"/>
                </a:lnTo>
                <a:lnTo>
                  <a:pt x="40350" y="71627"/>
                </a:lnTo>
                <a:lnTo>
                  <a:pt x="71627" y="71627"/>
                </a:lnTo>
                <a:lnTo>
                  <a:pt x="63245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4396846" y="6331267"/>
            <a:ext cx="422275" cy="318558"/>
          </a:xfrm>
          <a:custGeom>
            <a:avLst/>
            <a:gdLst/>
            <a:ahLst/>
            <a:cxnLst/>
            <a:rect l="l" t="t" r="r" b="b"/>
            <a:pathLst>
              <a:path w="434339" h="327660">
                <a:moveTo>
                  <a:pt x="59616" y="39749"/>
                </a:moveTo>
                <a:lnTo>
                  <a:pt x="54419" y="46710"/>
                </a:lnTo>
                <a:lnTo>
                  <a:pt x="427481" y="326136"/>
                </a:lnTo>
                <a:lnTo>
                  <a:pt x="430529" y="327660"/>
                </a:lnTo>
                <a:lnTo>
                  <a:pt x="433577" y="325374"/>
                </a:lnTo>
                <a:lnTo>
                  <a:pt x="434339" y="322325"/>
                </a:lnTo>
                <a:lnTo>
                  <a:pt x="432815" y="319277"/>
                </a:lnTo>
                <a:lnTo>
                  <a:pt x="59616" y="39749"/>
                </a:lnTo>
                <a:close/>
              </a:path>
              <a:path w="434339" h="327660">
                <a:moveTo>
                  <a:pt x="0" y="0"/>
                </a:moveTo>
                <a:lnTo>
                  <a:pt x="35813" y="71627"/>
                </a:lnTo>
                <a:lnTo>
                  <a:pt x="54419" y="46710"/>
                </a:lnTo>
                <a:lnTo>
                  <a:pt x="44957" y="39624"/>
                </a:lnTo>
                <a:lnTo>
                  <a:pt x="43433" y="36575"/>
                </a:lnTo>
                <a:lnTo>
                  <a:pt x="44195" y="33527"/>
                </a:lnTo>
                <a:lnTo>
                  <a:pt x="47243" y="32003"/>
                </a:lnTo>
                <a:lnTo>
                  <a:pt x="65399" y="32003"/>
                </a:lnTo>
                <a:lnTo>
                  <a:pt x="78485" y="14477"/>
                </a:lnTo>
                <a:lnTo>
                  <a:pt x="0" y="0"/>
                </a:lnTo>
                <a:close/>
              </a:path>
              <a:path w="434339" h="327660">
                <a:moveTo>
                  <a:pt x="47243" y="32003"/>
                </a:moveTo>
                <a:lnTo>
                  <a:pt x="44195" y="33527"/>
                </a:lnTo>
                <a:lnTo>
                  <a:pt x="43433" y="36575"/>
                </a:lnTo>
                <a:lnTo>
                  <a:pt x="44957" y="39624"/>
                </a:lnTo>
                <a:lnTo>
                  <a:pt x="54419" y="46710"/>
                </a:lnTo>
                <a:lnTo>
                  <a:pt x="59616" y="39749"/>
                </a:lnTo>
                <a:lnTo>
                  <a:pt x="50291" y="32765"/>
                </a:lnTo>
                <a:lnTo>
                  <a:pt x="47243" y="32003"/>
                </a:lnTo>
                <a:close/>
              </a:path>
              <a:path w="434339" h="327660">
                <a:moveTo>
                  <a:pt x="65399" y="32003"/>
                </a:moveTo>
                <a:lnTo>
                  <a:pt x="47243" y="32003"/>
                </a:lnTo>
                <a:lnTo>
                  <a:pt x="50291" y="32765"/>
                </a:lnTo>
                <a:lnTo>
                  <a:pt x="59616" y="39749"/>
                </a:lnTo>
                <a:lnTo>
                  <a:pt x="65399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107795" y="6331267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4" h="327660">
                <a:moveTo>
                  <a:pt x="31207" y="71959"/>
                </a:moveTo>
                <a:lnTo>
                  <a:pt x="30480" y="323088"/>
                </a:lnTo>
                <a:lnTo>
                  <a:pt x="32004" y="326136"/>
                </a:lnTo>
                <a:lnTo>
                  <a:pt x="35052" y="327660"/>
                </a:lnTo>
                <a:lnTo>
                  <a:pt x="38100" y="326136"/>
                </a:lnTo>
                <a:lnTo>
                  <a:pt x="39624" y="323088"/>
                </a:lnTo>
                <a:lnTo>
                  <a:pt x="40351" y="72057"/>
                </a:lnTo>
                <a:lnTo>
                  <a:pt x="31207" y="71959"/>
                </a:lnTo>
                <a:close/>
              </a:path>
              <a:path w="71754" h="327660">
                <a:moveTo>
                  <a:pt x="63334" y="55625"/>
                </a:moveTo>
                <a:lnTo>
                  <a:pt x="35814" y="55625"/>
                </a:lnTo>
                <a:lnTo>
                  <a:pt x="38862" y="57150"/>
                </a:lnTo>
                <a:lnTo>
                  <a:pt x="40386" y="60198"/>
                </a:lnTo>
                <a:lnTo>
                  <a:pt x="40351" y="72057"/>
                </a:lnTo>
                <a:lnTo>
                  <a:pt x="71627" y="72389"/>
                </a:lnTo>
                <a:lnTo>
                  <a:pt x="63334" y="55625"/>
                </a:lnTo>
                <a:close/>
              </a:path>
              <a:path w="71754" h="327660">
                <a:moveTo>
                  <a:pt x="35814" y="55625"/>
                </a:moveTo>
                <a:lnTo>
                  <a:pt x="32766" y="57150"/>
                </a:lnTo>
                <a:lnTo>
                  <a:pt x="31242" y="60198"/>
                </a:lnTo>
                <a:lnTo>
                  <a:pt x="31207" y="71959"/>
                </a:lnTo>
                <a:lnTo>
                  <a:pt x="40351" y="72057"/>
                </a:lnTo>
                <a:lnTo>
                  <a:pt x="40386" y="60198"/>
                </a:lnTo>
                <a:lnTo>
                  <a:pt x="38862" y="57150"/>
                </a:lnTo>
                <a:lnTo>
                  <a:pt x="35814" y="55625"/>
                </a:lnTo>
                <a:close/>
              </a:path>
              <a:path w="71754" h="327660">
                <a:moveTo>
                  <a:pt x="35814" y="0"/>
                </a:moveTo>
                <a:lnTo>
                  <a:pt x="0" y="71627"/>
                </a:lnTo>
                <a:lnTo>
                  <a:pt x="31207" y="71959"/>
                </a:lnTo>
                <a:lnTo>
                  <a:pt x="31242" y="60198"/>
                </a:lnTo>
                <a:lnTo>
                  <a:pt x="32766" y="57150"/>
                </a:lnTo>
                <a:lnTo>
                  <a:pt x="35814" y="55625"/>
                </a:lnTo>
                <a:lnTo>
                  <a:pt x="63334" y="55625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987742" y="3139843"/>
          <a:ext cx="2355233" cy="30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2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2084223" y="3515113"/>
            <a:ext cx="2619463" cy="575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304352" algn="l"/>
                <a:tab pos="596975" algn="l"/>
                <a:tab pos="890832" algn="l"/>
                <a:tab pos="1183454" algn="l"/>
                <a:tab pos="1476077" algn="l"/>
                <a:tab pos="1768699" algn="l"/>
                <a:tab pos="2061322" algn="l"/>
              </a:tabLst>
            </a:pPr>
            <a:r>
              <a:rPr sz="1069" spc="10" dirty="0">
                <a:latin typeface="Times New Roman"/>
                <a:cs typeface="Times New Roman"/>
              </a:rPr>
              <a:t>1	2	3	4	5	6	7	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806872">
              <a:spcBef>
                <a:spcPts val="637"/>
              </a:spcBef>
            </a:pPr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35.10</a:t>
            </a:r>
            <a:r>
              <a:rPr sz="1069" spc="10" dirty="0">
                <a:latin typeface="Times New Roman"/>
                <a:cs typeface="Times New Roman"/>
              </a:rPr>
              <a:t>: After </a:t>
            </a:r>
            <a:r>
              <a:rPr sz="1069" spc="5" dirty="0">
                <a:latin typeface="Times New Roman"/>
                <a:cs typeface="Times New Roman"/>
              </a:rPr>
              <a:t>union (5,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7)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92100" y="1784773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4">
                <a:moveTo>
                  <a:pt x="128777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40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7" y="258318"/>
                </a:lnTo>
                <a:lnTo>
                  <a:pt x="179236" y="248161"/>
                </a:lnTo>
                <a:lnTo>
                  <a:pt x="220408" y="220503"/>
                </a:lnTo>
                <a:lnTo>
                  <a:pt x="248150" y="179558"/>
                </a:lnTo>
                <a:lnTo>
                  <a:pt x="258318" y="129540"/>
                </a:lnTo>
                <a:lnTo>
                  <a:pt x="248150" y="79081"/>
                </a:lnTo>
                <a:lnTo>
                  <a:pt x="220408" y="37909"/>
                </a:lnTo>
                <a:lnTo>
                  <a:pt x="17923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 txBox="1"/>
          <p:nvPr/>
        </p:nvSpPr>
        <p:spPr>
          <a:xfrm>
            <a:off x="2082728" y="182897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15128" y="1784773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4">
                <a:moveTo>
                  <a:pt x="128778" y="0"/>
                </a:moveTo>
                <a:lnTo>
                  <a:pt x="78438" y="10167"/>
                </a:lnTo>
                <a:lnTo>
                  <a:pt x="37528" y="37909"/>
                </a:lnTo>
                <a:lnTo>
                  <a:pt x="10048" y="79081"/>
                </a:lnTo>
                <a:lnTo>
                  <a:pt x="0" y="129540"/>
                </a:lnTo>
                <a:lnTo>
                  <a:pt x="10048" y="179558"/>
                </a:lnTo>
                <a:lnTo>
                  <a:pt x="37528" y="220503"/>
                </a:lnTo>
                <a:lnTo>
                  <a:pt x="78438" y="248161"/>
                </a:lnTo>
                <a:lnTo>
                  <a:pt x="128778" y="258318"/>
                </a:lnTo>
                <a:lnTo>
                  <a:pt x="178796" y="248161"/>
                </a:lnTo>
                <a:lnTo>
                  <a:pt x="219741" y="220503"/>
                </a:lnTo>
                <a:lnTo>
                  <a:pt x="247399" y="179558"/>
                </a:lnTo>
                <a:lnTo>
                  <a:pt x="257556" y="129540"/>
                </a:lnTo>
                <a:lnTo>
                  <a:pt x="247399" y="79081"/>
                </a:lnTo>
                <a:lnTo>
                  <a:pt x="219741" y="37909"/>
                </a:lnTo>
                <a:lnTo>
                  <a:pt x="178796" y="10167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 txBox="1"/>
          <p:nvPr/>
        </p:nvSpPr>
        <p:spPr>
          <a:xfrm>
            <a:off x="2605757" y="182897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37417" y="1784773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4">
                <a:moveTo>
                  <a:pt x="128777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40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7" y="258318"/>
                </a:lnTo>
                <a:lnTo>
                  <a:pt x="179236" y="248161"/>
                </a:lnTo>
                <a:lnTo>
                  <a:pt x="220408" y="220503"/>
                </a:lnTo>
                <a:lnTo>
                  <a:pt x="248150" y="179558"/>
                </a:lnTo>
                <a:lnTo>
                  <a:pt x="258317" y="129540"/>
                </a:lnTo>
                <a:lnTo>
                  <a:pt x="248150" y="79081"/>
                </a:lnTo>
                <a:lnTo>
                  <a:pt x="220408" y="37909"/>
                </a:lnTo>
                <a:lnTo>
                  <a:pt x="17923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 txBox="1"/>
          <p:nvPr/>
        </p:nvSpPr>
        <p:spPr>
          <a:xfrm>
            <a:off x="3128785" y="182897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22675" y="1784773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4">
                <a:moveTo>
                  <a:pt x="129540" y="0"/>
                </a:move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40"/>
                </a:lnTo>
                <a:lnTo>
                  <a:pt x="10167" y="179558"/>
                </a:lnTo>
                <a:lnTo>
                  <a:pt x="37909" y="220503"/>
                </a:lnTo>
                <a:lnTo>
                  <a:pt x="79081" y="248161"/>
                </a:lnTo>
                <a:lnTo>
                  <a:pt x="129540" y="258318"/>
                </a:lnTo>
                <a:lnTo>
                  <a:pt x="179558" y="248161"/>
                </a:lnTo>
                <a:lnTo>
                  <a:pt x="220503" y="220503"/>
                </a:lnTo>
                <a:lnTo>
                  <a:pt x="248161" y="179558"/>
                </a:lnTo>
                <a:lnTo>
                  <a:pt x="258318" y="129540"/>
                </a:lnTo>
                <a:lnTo>
                  <a:pt x="248161" y="79081"/>
                </a:lnTo>
                <a:lnTo>
                  <a:pt x="220503" y="37909"/>
                </a:lnTo>
                <a:lnTo>
                  <a:pt x="179558" y="10167"/>
                </a:lnTo>
                <a:lnTo>
                  <a:pt x="129540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3714043" y="182897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87190" y="1784773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4">
                <a:moveTo>
                  <a:pt x="129539" y="0"/>
                </a:moveTo>
                <a:lnTo>
                  <a:pt x="79081" y="10167"/>
                </a:lnTo>
                <a:lnTo>
                  <a:pt x="37909" y="37909"/>
                </a:lnTo>
                <a:lnTo>
                  <a:pt x="10167" y="79081"/>
                </a:lnTo>
                <a:lnTo>
                  <a:pt x="0" y="129540"/>
                </a:lnTo>
                <a:lnTo>
                  <a:pt x="10167" y="179558"/>
                </a:lnTo>
                <a:lnTo>
                  <a:pt x="37909" y="220503"/>
                </a:lnTo>
                <a:lnTo>
                  <a:pt x="79081" y="248161"/>
                </a:lnTo>
                <a:lnTo>
                  <a:pt x="129539" y="258318"/>
                </a:lnTo>
                <a:lnTo>
                  <a:pt x="179558" y="248161"/>
                </a:lnTo>
                <a:lnTo>
                  <a:pt x="220503" y="220503"/>
                </a:lnTo>
                <a:lnTo>
                  <a:pt x="248161" y="179558"/>
                </a:lnTo>
                <a:lnTo>
                  <a:pt x="258317" y="129540"/>
                </a:lnTo>
                <a:lnTo>
                  <a:pt x="248161" y="79081"/>
                </a:lnTo>
                <a:lnTo>
                  <a:pt x="220503" y="37909"/>
                </a:lnTo>
                <a:lnTo>
                  <a:pt x="179558" y="10167"/>
                </a:lnTo>
                <a:lnTo>
                  <a:pt x="1295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 txBox="1"/>
          <p:nvPr/>
        </p:nvSpPr>
        <p:spPr>
          <a:xfrm>
            <a:off x="4278558" y="182897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187190" y="2307801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9539" y="0"/>
                </a:moveTo>
                <a:lnTo>
                  <a:pt x="79081" y="10156"/>
                </a:lnTo>
                <a:lnTo>
                  <a:pt x="37909" y="37814"/>
                </a:lnTo>
                <a:lnTo>
                  <a:pt x="10167" y="78759"/>
                </a:lnTo>
                <a:lnTo>
                  <a:pt x="0" y="128777"/>
                </a:lnTo>
                <a:lnTo>
                  <a:pt x="10167" y="179117"/>
                </a:lnTo>
                <a:lnTo>
                  <a:pt x="37909" y="220027"/>
                </a:lnTo>
                <a:lnTo>
                  <a:pt x="79081" y="247507"/>
                </a:lnTo>
                <a:lnTo>
                  <a:pt x="129539" y="257555"/>
                </a:lnTo>
                <a:lnTo>
                  <a:pt x="179558" y="247507"/>
                </a:lnTo>
                <a:lnTo>
                  <a:pt x="220503" y="220027"/>
                </a:lnTo>
                <a:lnTo>
                  <a:pt x="248161" y="179117"/>
                </a:lnTo>
                <a:lnTo>
                  <a:pt x="258317" y="128777"/>
                </a:lnTo>
                <a:lnTo>
                  <a:pt x="248161" y="78759"/>
                </a:lnTo>
                <a:lnTo>
                  <a:pt x="220503" y="37814"/>
                </a:lnTo>
                <a:lnTo>
                  <a:pt x="179558" y="10156"/>
                </a:lnTo>
                <a:lnTo>
                  <a:pt x="129539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 txBox="1"/>
          <p:nvPr/>
        </p:nvSpPr>
        <p:spPr>
          <a:xfrm>
            <a:off x="4278558" y="235200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14676" y="2307801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117"/>
                </a:lnTo>
                <a:lnTo>
                  <a:pt x="37814" y="220027"/>
                </a:lnTo>
                <a:lnTo>
                  <a:pt x="78759" y="247507"/>
                </a:lnTo>
                <a:lnTo>
                  <a:pt x="128777" y="257555"/>
                </a:lnTo>
                <a:lnTo>
                  <a:pt x="179236" y="247507"/>
                </a:lnTo>
                <a:lnTo>
                  <a:pt x="220408" y="220027"/>
                </a:lnTo>
                <a:lnTo>
                  <a:pt x="248150" y="179117"/>
                </a:lnTo>
                <a:lnTo>
                  <a:pt x="258317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 txBox="1"/>
          <p:nvPr/>
        </p:nvSpPr>
        <p:spPr>
          <a:xfrm>
            <a:off x="4906044" y="235200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814676" y="2830089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4">
                <a:moveTo>
                  <a:pt x="128777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40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7" y="258318"/>
                </a:lnTo>
                <a:lnTo>
                  <a:pt x="179236" y="248161"/>
                </a:lnTo>
                <a:lnTo>
                  <a:pt x="220408" y="220503"/>
                </a:lnTo>
                <a:lnTo>
                  <a:pt x="248150" y="179558"/>
                </a:lnTo>
                <a:lnTo>
                  <a:pt x="258317" y="129540"/>
                </a:lnTo>
                <a:lnTo>
                  <a:pt x="248150" y="79081"/>
                </a:lnTo>
                <a:lnTo>
                  <a:pt x="220408" y="37909"/>
                </a:lnTo>
                <a:lnTo>
                  <a:pt x="17923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 txBox="1"/>
          <p:nvPr/>
        </p:nvSpPr>
        <p:spPr>
          <a:xfrm>
            <a:off x="4906044" y="2874292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57570" y="1993689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4" h="327660">
                <a:moveTo>
                  <a:pt x="35813" y="55625"/>
                </a:moveTo>
                <a:lnTo>
                  <a:pt x="32003" y="57150"/>
                </a:lnTo>
                <a:lnTo>
                  <a:pt x="31241" y="60197"/>
                </a:lnTo>
                <a:lnTo>
                  <a:pt x="31241" y="323087"/>
                </a:lnTo>
                <a:lnTo>
                  <a:pt x="32003" y="326135"/>
                </a:lnTo>
                <a:lnTo>
                  <a:pt x="35813" y="327659"/>
                </a:lnTo>
                <a:lnTo>
                  <a:pt x="38862" y="326135"/>
                </a:lnTo>
                <a:lnTo>
                  <a:pt x="39624" y="323087"/>
                </a:lnTo>
                <a:lnTo>
                  <a:pt x="39624" y="60197"/>
                </a:lnTo>
                <a:lnTo>
                  <a:pt x="38862" y="57150"/>
                </a:lnTo>
                <a:lnTo>
                  <a:pt x="35813" y="55625"/>
                </a:lnTo>
                <a:close/>
              </a:path>
              <a:path w="71754" h="327660">
                <a:moveTo>
                  <a:pt x="35813" y="0"/>
                </a:moveTo>
                <a:lnTo>
                  <a:pt x="0" y="72389"/>
                </a:lnTo>
                <a:lnTo>
                  <a:pt x="31241" y="72389"/>
                </a:lnTo>
                <a:lnTo>
                  <a:pt x="31241" y="60197"/>
                </a:lnTo>
                <a:lnTo>
                  <a:pt x="32003" y="57150"/>
                </a:lnTo>
                <a:lnTo>
                  <a:pt x="35813" y="55625"/>
                </a:lnTo>
                <a:lnTo>
                  <a:pt x="63334" y="55625"/>
                </a:lnTo>
                <a:lnTo>
                  <a:pt x="35813" y="0"/>
                </a:lnTo>
                <a:close/>
              </a:path>
              <a:path w="71754" h="327660">
                <a:moveTo>
                  <a:pt x="63334" y="55625"/>
                </a:moveTo>
                <a:lnTo>
                  <a:pt x="35813" y="55625"/>
                </a:lnTo>
                <a:lnTo>
                  <a:pt x="38862" y="57150"/>
                </a:lnTo>
                <a:lnTo>
                  <a:pt x="39624" y="60197"/>
                </a:lnTo>
                <a:lnTo>
                  <a:pt x="39624" y="72389"/>
                </a:lnTo>
                <a:lnTo>
                  <a:pt x="71627" y="72389"/>
                </a:lnTo>
                <a:lnTo>
                  <a:pt x="63334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4885055" y="2516717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3" y="55625"/>
                </a:moveTo>
                <a:lnTo>
                  <a:pt x="32766" y="56388"/>
                </a:lnTo>
                <a:lnTo>
                  <a:pt x="31242" y="59436"/>
                </a:lnTo>
                <a:lnTo>
                  <a:pt x="30480" y="322325"/>
                </a:lnTo>
                <a:lnTo>
                  <a:pt x="32004" y="326136"/>
                </a:lnTo>
                <a:lnTo>
                  <a:pt x="35051" y="326898"/>
                </a:lnTo>
                <a:lnTo>
                  <a:pt x="38100" y="326136"/>
                </a:lnTo>
                <a:lnTo>
                  <a:pt x="39624" y="322325"/>
                </a:lnTo>
                <a:lnTo>
                  <a:pt x="40386" y="59436"/>
                </a:lnTo>
                <a:lnTo>
                  <a:pt x="38862" y="56388"/>
                </a:lnTo>
                <a:lnTo>
                  <a:pt x="35813" y="55625"/>
                </a:lnTo>
                <a:close/>
              </a:path>
              <a:path w="71754" h="327025">
                <a:moveTo>
                  <a:pt x="35813" y="0"/>
                </a:moveTo>
                <a:lnTo>
                  <a:pt x="0" y="71628"/>
                </a:lnTo>
                <a:lnTo>
                  <a:pt x="31206" y="71628"/>
                </a:lnTo>
                <a:lnTo>
                  <a:pt x="31242" y="59436"/>
                </a:lnTo>
                <a:lnTo>
                  <a:pt x="32766" y="56388"/>
                </a:lnTo>
                <a:lnTo>
                  <a:pt x="35813" y="55625"/>
                </a:lnTo>
                <a:lnTo>
                  <a:pt x="63626" y="55625"/>
                </a:lnTo>
                <a:lnTo>
                  <a:pt x="35813" y="0"/>
                </a:lnTo>
                <a:close/>
              </a:path>
              <a:path w="71754" h="327025">
                <a:moveTo>
                  <a:pt x="63626" y="55625"/>
                </a:moveTo>
                <a:lnTo>
                  <a:pt x="35813" y="55625"/>
                </a:lnTo>
                <a:lnTo>
                  <a:pt x="38862" y="56388"/>
                </a:lnTo>
                <a:lnTo>
                  <a:pt x="40386" y="59436"/>
                </a:lnTo>
                <a:lnTo>
                  <a:pt x="40350" y="71628"/>
                </a:lnTo>
                <a:lnTo>
                  <a:pt x="71627" y="71628"/>
                </a:lnTo>
                <a:lnTo>
                  <a:pt x="63626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4396846" y="1993689"/>
            <a:ext cx="422275" cy="318558"/>
          </a:xfrm>
          <a:custGeom>
            <a:avLst/>
            <a:gdLst/>
            <a:ahLst/>
            <a:cxnLst/>
            <a:rect l="l" t="t" r="r" b="b"/>
            <a:pathLst>
              <a:path w="434339" h="327660">
                <a:moveTo>
                  <a:pt x="59776" y="39869"/>
                </a:moveTo>
                <a:lnTo>
                  <a:pt x="54614" y="46875"/>
                </a:lnTo>
                <a:lnTo>
                  <a:pt x="427481" y="326897"/>
                </a:lnTo>
                <a:lnTo>
                  <a:pt x="430529" y="327659"/>
                </a:lnTo>
                <a:lnTo>
                  <a:pt x="433577" y="325373"/>
                </a:lnTo>
                <a:lnTo>
                  <a:pt x="434339" y="322325"/>
                </a:lnTo>
                <a:lnTo>
                  <a:pt x="432815" y="319277"/>
                </a:lnTo>
                <a:lnTo>
                  <a:pt x="59776" y="39869"/>
                </a:lnTo>
                <a:close/>
              </a:path>
              <a:path w="434339" h="327660">
                <a:moveTo>
                  <a:pt x="0" y="0"/>
                </a:moveTo>
                <a:lnTo>
                  <a:pt x="35813" y="72389"/>
                </a:lnTo>
                <a:lnTo>
                  <a:pt x="54614" y="46875"/>
                </a:lnTo>
                <a:lnTo>
                  <a:pt x="44957" y="39623"/>
                </a:lnTo>
                <a:lnTo>
                  <a:pt x="43433" y="36575"/>
                </a:lnTo>
                <a:lnTo>
                  <a:pt x="44195" y="33527"/>
                </a:lnTo>
                <a:lnTo>
                  <a:pt x="47243" y="32003"/>
                </a:lnTo>
                <a:lnTo>
                  <a:pt x="65572" y="32003"/>
                </a:lnTo>
                <a:lnTo>
                  <a:pt x="78485" y="14477"/>
                </a:lnTo>
                <a:lnTo>
                  <a:pt x="0" y="0"/>
                </a:lnTo>
                <a:close/>
              </a:path>
              <a:path w="434339" h="327660">
                <a:moveTo>
                  <a:pt x="47243" y="32003"/>
                </a:moveTo>
                <a:lnTo>
                  <a:pt x="44195" y="33527"/>
                </a:lnTo>
                <a:lnTo>
                  <a:pt x="43433" y="36575"/>
                </a:lnTo>
                <a:lnTo>
                  <a:pt x="44957" y="39623"/>
                </a:lnTo>
                <a:lnTo>
                  <a:pt x="54614" y="46875"/>
                </a:lnTo>
                <a:lnTo>
                  <a:pt x="59776" y="39869"/>
                </a:lnTo>
                <a:lnTo>
                  <a:pt x="50291" y="32765"/>
                </a:lnTo>
                <a:lnTo>
                  <a:pt x="47243" y="32003"/>
                </a:lnTo>
                <a:close/>
              </a:path>
              <a:path w="434339" h="327660">
                <a:moveTo>
                  <a:pt x="65572" y="32003"/>
                </a:moveTo>
                <a:lnTo>
                  <a:pt x="47243" y="32003"/>
                </a:lnTo>
                <a:lnTo>
                  <a:pt x="50291" y="32765"/>
                </a:lnTo>
                <a:lnTo>
                  <a:pt x="59776" y="39869"/>
                </a:lnTo>
                <a:lnTo>
                  <a:pt x="65572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 txBox="1"/>
          <p:nvPr/>
        </p:nvSpPr>
        <p:spPr>
          <a:xfrm>
            <a:off x="5269042" y="9660483"/>
            <a:ext cx="9353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z="1069" spc="10" dirty="0">
                <a:latin typeface="Times New Roman"/>
                <a:cs typeface="Times New Roman"/>
              </a:rPr>
              <a:t>Page 400 </a:t>
            </a:r>
            <a:r>
              <a:rPr sz="1069" spc="5" dirty="0">
                <a:latin typeface="Times New Roman"/>
                <a:cs typeface="Times New Roman"/>
              </a:rPr>
              <a:t>of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505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948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7"/>
            <a:ext cx="4853693" cy="258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836"/>
              </a:spcBef>
            </a:pPr>
            <a:r>
              <a:rPr sz="1069" spc="5" dirty="0">
                <a:latin typeface="Times New Roman"/>
                <a:cs typeface="Times New Roman"/>
              </a:rPr>
              <a:t>four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 trees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confirms this.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four trees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roots 1, </a:t>
            </a:r>
            <a:r>
              <a:rPr sz="1069" spc="10" dirty="0">
                <a:latin typeface="Times New Roman"/>
                <a:cs typeface="Times New Roman"/>
              </a:rPr>
              <a:t>2 3  and 5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respectively.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10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carry out another union operation. In this operation, </a:t>
            </a:r>
            <a:r>
              <a:rPr sz="1069" spc="10" dirty="0">
                <a:latin typeface="Times New Roman"/>
                <a:cs typeface="Times New Roman"/>
              </a:rPr>
              <a:t>we do </a:t>
            </a:r>
            <a:r>
              <a:rPr sz="1069" spc="5" dirty="0">
                <a:latin typeface="Times New Roman"/>
                <a:cs typeface="Times New Roman"/>
              </a:rPr>
              <a:t>the union of </a:t>
            </a:r>
            <a:r>
              <a:rPr sz="1069" spc="10" dirty="0">
                <a:latin typeface="Times New Roman"/>
                <a:cs typeface="Times New Roman"/>
              </a:rPr>
              <a:t>4 </a:t>
            </a:r>
            <a:r>
              <a:rPr sz="1069" spc="5" dirty="0">
                <a:latin typeface="Times New Roman"/>
                <a:cs typeface="Times New Roman"/>
              </a:rPr>
              <a:t>and 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(4, </a:t>
            </a:r>
            <a:r>
              <a:rPr sz="1069" spc="10" dirty="0">
                <a:latin typeface="Times New Roman"/>
                <a:cs typeface="Times New Roman"/>
              </a:rPr>
              <a:t>5). Here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4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root. Rather, it 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element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dirty="0">
                <a:latin typeface="Times New Roman"/>
                <a:cs typeface="Times New Roman"/>
              </a:rPr>
              <a:t>set. 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already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that the union operation </a:t>
            </a:r>
            <a:r>
              <a:rPr sz="1069" spc="5" dirty="0">
                <a:latin typeface="Times New Roman"/>
                <a:cs typeface="Times New Roman"/>
              </a:rPr>
              <a:t>finds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(root) of the element  </a:t>
            </a:r>
            <a:r>
              <a:rPr sz="1069" spc="5" dirty="0">
                <a:latin typeface="Times New Roman"/>
                <a:cs typeface="Times New Roman"/>
              </a:rPr>
              <a:t>passed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it before </a:t>
            </a:r>
            <a:r>
              <a:rPr sz="1069" spc="10" dirty="0">
                <a:latin typeface="Times New Roman"/>
                <a:cs typeface="Times New Roman"/>
              </a:rPr>
              <a:t>putting </a:t>
            </a:r>
            <a:r>
              <a:rPr sz="1069" spc="5" dirty="0">
                <a:latin typeface="Times New Roman"/>
                <a:cs typeface="Times New Roman"/>
              </a:rPr>
              <a:t>together those sets.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here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union finds the set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containing </a:t>
            </a:r>
            <a:r>
              <a:rPr sz="1069" spc="10" dirty="0">
                <a:latin typeface="Times New Roman"/>
                <a:cs typeface="Times New Roman"/>
              </a:rPr>
              <a:t>4 that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3.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itself is </a:t>
            </a:r>
            <a:r>
              <a:rPr sz="1069" spc="10" dirty="0">
                <a:latin typeface="Times New Roman"/>
                <a:cs typeface="Times New Roman"/>
              </a:rPr>
              <a:t>a name </a:t>
            </a:r>
            <a:r>
              <a:rPr sz="1069" spc="5" dirty="0">
                <a:latin typeface="Times New Roman"/>
                <a:cs typeface="Times New Roman"/>
              </a:rPr>
              <a:t>(root) 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union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 merges </a:t>
            </a:r>
            <a:r>
              <a:rPr sz="1069" spc="10" dirty="0">
                <a:latin typeface="Times New Roman"/>
                <a:cs typeface="Times New Roman"/>
              </a:rPr>
              <a:t>the two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making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second set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member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set. </a:t>
            </a:r>
            <a:r>
              <a:rPr sz="1069" spc="10" dirty="0">
                <a:latin typeface="Times New Roman"/>
                <a:cs typeface="Times New Roman"/>
              </a:rPr>
              <a:t>In  this call (union </a:t>
            </a:r>
            <a:r>
              <a:rPr sz="1069" spc="5" dirty="0">
                <a:latin typeface="Times New Roman"/>
                <a:cs typeface="Times New Roman"/>
              </a:rPr>
              <a:t>(4, 5)), the first set is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(that is found for </a:t>
            </a:r>
            <a:r>
              <a:rPr sz="1069" spc="10" dirty="0">
                <a:latin typeface="Times New Roman"/>
                <a:cs typeface="Times New Roman"/>
              </a:rPr>
              <a:t>the element 4) and </a:t>
            </a:r>
            <a:r>
              <a:rPr sz="1069" spc="5" dirty="0">
                <a:latin typeface="Times New Roman"/>
                <a:cs typeface="Times New Roman"/>
              </a:rPr>
              <a:t>second 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5.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joins </a:t>
            </a:r>
            <a:r>
              <a:rPr sz="1069" spc="10" dirty="0">
                <a:latin typeface="Times New Roman"/>
                <a:cs typeface="Times New Roman"/>
              </a:rPr>
              <a:t>5 with 3 while 5 </a:t>
            </a:r>
            <a:r>
              <a:rPr sz="1069" spc="5" dirty="0">
                <a:latin typeface="Times New Roman"/>
                <a:cs typeface="Times New Roman"/>
              </a:rPr>
              <a:t>is pointing to 3. </a:t>
            </a:r>
            <a:r>
              <a:rPr sz="1069" spc="15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operation,  </a:t>
            </a:r>
            <a:r>
              <a:rPr sz="1069" spc="10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in the array, 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instead of </a:t>
            </a:r>
            <a:r>
              <a:rPr sz="1069" spc="10" dirty="0">
                <a:latin typeface="Times New Roman"/>
                <a:cs typeface="Times New Roman"/>
              </a:rPr>
              <a:t>–1. The 3 </a:t>
            </a:r>
            <a:r>
              <a:rPr sz="1069" spc="5" dirty="0">
                <a:latin typeface="Times New Roman"/>
                <a:cs typeface="Times New Roman"/>
              </a:rPr>
              <a:t>at this position </a:t>
            </a:r>
            <a:r>
              <a:rPr sz="1069" spc="10" dirty="0">
                <a:latin typeface="Times New Roman"/>
                <a:cs typeface="Times New Roman"/>
              </a:rPr>
              <a:t>5  </a:t>
            </a:r>
            <a:r>
              <a:rPr sz="1069" spc="5" dirty="0">
                <a:latin typeface="Times New Roman"/>
                <a:cs typeface="Times New Roman"/>
              </a:rPr>
              <a:t>indicates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5 </a:t>
            </a:r>
            <a:r>
              <a:rPr sz="1069" spc="5" dirty="0">
                <a:latin typeface="Times New Roman"/>
                <a:cs typeface="Times New Roman"/>
              </a:rPr>
              <a:t>is 3.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following figure </a:t>
            </a:r>
            <a:r>
              <a:rPr sz="1069" spc="10" dirty="0">
                <a:latin typeface="Times New Roman"/>
                <a:cs typeface="Times New Roman"/>
              </a:rPr>
              <a:t>shows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array after  the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5" dirty="0">
                <a:latin typeface="Times New Roman"/>
                <a:cs typeface="Times New Roman"/>
              </a:rPr>
              <a:t>union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(4,5).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9421" y="368019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/>
          <p:nvPr/>
        </p:nvSpPr>
        <p:spPr>
          <a:xfrm>
            <a:off x="1302014" y="3677601"/>
            <a:ext cx="0" cy="3312760"/>
          </a:xfrm>
          <a:custGeom>
            <a:avLst/>
            <a:gdLst/>
            <a:ahLst/>
            <a:cxnLst/>
            <a:rect l="l" t="t" r="r" b="b"/>
            <a:pathLst>
              <a:path h="3407409">
                <a:moveTo>
                  <a:pt x="0" y="0"/>
                </a:moveTo>
                <a:lnTo>
                  <a:pt x="0" y="340690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299421" y="698727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6253373" y="3677601"/>
            <a:ext cx="0" cy="3312760"/>
          </a:xfrm>
          <a:custGeom>
            <a:avLst/>
            <a:gdLst/>
            <a:ahLst/>
            <a:cxnLst/>
            <a:rect l="l" t="t" r="r" b="b"/>
            <a:pathLst>
              <a:path h="3407409">
                <a:moveTo>
                  <a:pt x="0" y="0"/>
                </a:moveTo>
                <a:lnTo>
                  <a:pt x="0" y="340690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05572" y="5934267"/>
          <a:ext cx="2355233" cy="30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28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267" y="6310277"/>
            <a:ext cx="4852458" cy="244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0041" algn="ctr">
              <a:tabLst>
                <a:tab pos="292005" algn="l"/>
                <a:tab pos="584628" algn="l"/>
                <a:tab pos="877250" algn="l"/>
                <a:tab pos="1169873" algn="l"/>
                <a:tab pos="1462495" algn="l"/>
                <a:tab pos="1756352" algn="l"/>
                <a:tab pos="2048975" algn="l"/>
              </a:tabLst>
            </a:pPr>
            <a:r>
              <a:rPr sz="1069" spc="10" dirty="0">
                <a:latin typeface="Times New Roman"/>
                <a:cs typeface="Times New Roman"/>
              </a:rPr>
              <a:t>1	2	3	4	5	6	7	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385225" algn="ctr">
              <a:spcBef>
                <a:spcPts val="637"/>
              </a:spcBef>
            </a:pPr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35.12</a:t>
            </a:r>
            <a:r>
              <a:rPr sz="1069" spc="10" dirty="0">
                <a:latin typeface="Times New Roman"/>
                <a:cs typeface="Times New Roman"/>
              </a:rPr>
              <a:t>: After union (4,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These were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union operations while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parent array.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look at the find  </a:t>
            </a:r>
            <a:r>
              <a:rPr sz="1069" spc="5" dirty="0">
                <a:latin typeface="Times New Roman"/>
                <a:cs typeface="Times New Roman"/>
              </a:rPr>
              <a:t>operation.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b="1" spc="10" dirty="0">
                <a:latin typeface="Times New Roman"/>
                <a:cs typeface="Times New Roman"/>
              </a:rPr>
              <a:t>Find</a:t>
            </a:r>
            <a:r>
              <a:rPr sz="1069" b="1" spc="-58" dirty="0">
                <a:latin typeface="Times New Roman"/>
                <a:cs typeface="Times New Roman"/>
              </a:rPr>
              <a:t> </a:t>
            </a:r>
            <a:r>
              <a:rPr sz="1069" b="1" spc="10" dirty="0">
                <a:latin typeface="Times New Roman"/>
                <a:cs typeface="Times New Roman"/>
              </a:rPr>
              <a:t>Operation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44"/>
              </a:spcBef>
            </a:pP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understand the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operation, we make a call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i="1" spc="10" dirty="0">
                <a:latin typeface="Times New Roman"/>
                <a:cs typeface="Times New Roman"/>
              </a:rPr>
              <a:t>(8)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forest. This call  means that the caller wants 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number 8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lying.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 the root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tree is also the </a:t>
            </a:r>
            <a:r>
              <a:rPr sz="1069" spc="10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dirty="0">
                <a:latin typeface="Times New Roman"/>
                <a:cs typeface="Times New Roman"/>
              </a:rPr>
              <a:t>set.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looking at the trees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figure  below,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the tree </a:t>
            </a:r>
            <a:r>
              <a:rPr sz="1069" spc="10" dirty="0">
                <a:latin typeface="Times New Roman"/>
                <a:cs typeface="Times New Roman"/>
              </a:rPr>
              <a:t>with 3 </a:t>
            </a:r>
            <a:r>
              <a:rPr sz="1069" spc="5" dirty="0">
                <a:latin typeface="Times New Roman"/>
                <a:cs typeface="Times New Roman"/>
              </a:rPr>
              <a:t>as root. This means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is in </a:t>
            </a:r>
            <a:r>
              <a:rPr sz="1069" spc="10" dirty="0">
                <a:latin typeface="Times New Roman"/>
                <a:cs typeface="Times New Roman"/>
              </a:rPr>
              <a:t>set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2100" y="3847994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5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7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082728" y="3892938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5128" y="3847994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5">
                <a:moveTo>
                  <a:pt x="128778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7"/>
                </a:lnTo>
                <a:lnTo>
                  <a:pt x="10048" y="179236"/>
                </a:lnTo>
                <a:lnTo>
                  <a:pt x="37528" y="220408"/>
                </a:lnTo>
                <a:lnTo>
                  <a:pt x="78438" y="248150"/>
                </a:lnTo>
                <a:lnTo>
                  <a:pt x="128778" y="258317"/>
                </a:lnTo>
                <a:lnTo>
                  <a:pt x="178796" y="248150"/>
                </a:lnTo>
                <a:lnTo>
                  <a:pt x="219741" y="220408"/>
                </a:lnTo>
                <a:lnTo>
                  <a:pt x="247399" y="179236"/>
                </a:lnTo>
                <a:lnTo>
                  <a:pt x="257556" y="128777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2605757" y="3892938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37417" y="3847994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7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7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3128785" y="3892938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37417" y="4371022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7" y="257555"/>
                </a:lnTo>
                <a:lnTo>
                  <a:pt x="179236" y="247399"/>
                </a:lnTo>
                <a:lnTo>
                  <a:pt x="220408" y="219741"/>
                </a:lnTo>
                <a:lnTo>
                  <a:pt x="248150" y="178796"/>
                </a:lnTo>
                <a:lnTo>
                  <a:pt x="258317" y="128777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128785" y="441522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64903" y="4371022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7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7" y="257555"/>
                </a:lnTo>
                <a:lnTo>
                  <a:pt x="179236" y="247399"/>
                </a:lnTo>
                <a:lnTo>
                  <a:pt x="220408" y="219741"/>
                </a:lnTo>
                <a:lnTo>
                  <a:pt x="248150" y="178796"/>
                </a:lnTo>
                <a:lnTo>
                  <a:pt x="258318" y="128777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3755531" y="441522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64903" y="4893310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5">
                <a:moveTo>
                  <a:pt x="128777" y="0"/>
                </a:moveTo>
                <a:lnTo>
                  <a:pt x="78759" y="10167"/>
                </a:lnTo>
                <a:lnTo>
                  <a:pt x="37814" y="37909"/>
                </a:lnTo>
                <a:lnTo>
                  <a:pt x="10156" y="79081"/>
                </a:lnTo>
                <a:lnTo>
                  <a:pt x="0" y="129540"/>
                </a:lnTo>
                <a:lnTo>
                  <a:pt x="10156" y="179558"/>
                </a:lnTo>
                <a:lnTo>
                  <a:pt x="37814" y="220503"/>
                </a:lnTo>
                <a:lnTo>
                  <a:pt x="78759" y="248161"/>
                </a:lnTo>
                <a:lnTo>
                  <a:pt x="128777" y="258318"/>
                </a:lnTo>
                <a:lnTo>
                  <a:pt x="179236" y="248161"/>
                </a:lnTo>
                <a:lnTo>
                  <a:pt x="220408" y="220503"/>
                </a:lnTo>
                <a:lnTo>
                  <a:pt x="248150" y="179558"/>
                </a:lnTo>
                <a:lnTo>
                  <a:pt x="258318" y="129540"/>
                </a:lnTo>
                <a:lnTo>
                  <a:pt x="248150" y="79081"/>
                </a:lnTo>
                <a:lnTo>
                  <a:pt x="220408" y="37909"/>
                </a:lnTo>
                <a:lnTo>
                  <a:pt x="17923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755531" y="493825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92388" y="4893310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5">
                <a:moveTo>
                  <a:pt x="128777" y="0"/>
                </a:moveTo>
                <a:lnTo>
                  <a:pt x="78438" y="10167"/>
                </a:lnTo>
                <a:lnTo>
                  <a:pt x="37528" y="37909"/>
                </a:lnTo>
                <a:lnTo>
                  <a:pt x="10048" y="79081"/>
                </a:lnTo>
                <a:lnTo>
                  <a:pt x="0" y="129540"/>
                </a:lnTo>
                <a:lnTo>
                  <a:pt x="10048" y="179558"/>
                </a:lnTo>
                <a:lnTo>
                  <a:pt x="37528" y="220503"/>
                </a:lnTo>
                <a:lnTo>
                  <a:pt x="78438" y="248161"/>
                </a:lnTo>
                <a:lnTo>
                  <a:pt x="128777" y="258318"/>
                </a:lnTo>
                <a:lnTo>
                  <a:pt x="178796" y="248161"/>
                </a:lnTo>
                <a:lnTo>
                  <a:pt x="219741" y="220503"/>
                </a:lnTo>
                <a:lnTo>
                  <a:pt x="247399" y="179558"/>
                </a:lnTo>
                <a:lnTo>
                  <a:pt x="257556" y="129540"/>
                </a:lnTo>
                <a:lnTo>
                  <a:pt x="247399" y="79081"/>
                </a:lnTo>
                <a:lnTo>
                  <a:pt x="219741" y="37909"/>
                </a:lnTo>
                <a:lnTo>
                  <a:pt x="178796" y="10167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/>
          <p:nvPr/>
        </p:nvSpPr>
        <p:spPr>
          <a:xfrm>
            <a:off x="4383017" y="4938254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92388" y="5416338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7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7"/>
                </a:lnTo>
                <a:lnTo>
                  <a:pt x="10048" y="179117"/>
                </a:lnTo>
                <a:lnTo>
                  <a:pt x="37528" y="220027"/>
                </a:lnTo>
                <a:lnTo>
                  <a:pt x="78438" y="247507"/>
                </a:lnTo>
                <a:lnTo>
                  <a:pt x="128777" y="257556"/>
                </a:lnTo>
                <a:lnTo>
                  <a:pt x="178796" y="247507"/>
                </a:lnTo>
                <a:lnTo>
                  <a:pt x="219741" y="220027"/>
                </a:lnTo>
                <a:lnTo>
                  <a:pt x="247399" y="179117"/>
                </a:lnTo>
                <a:lnTo>
                  <a:pt x="257556" y="128777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4383017" y="546128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35281" y="4579937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3" y="54864"/>
                </a:moveTo>
                <a:lnTo>
                  <a:pt x="32004" y="56387"/>
                </a:lnTo>
                <a:lnTo>
                  <a:pt x="31242" y="59436"/>
                </a:lnTo>
                <a:lnTo>
                  <a:pt x="30480" y="322325"/>
                </a:lnTo>
                <a:lnTo>
                  <a:pt x="32004" y="325374"/>
                </a:lnTo>
                <a:lnTo>
                  <a:pt x="35051" y="326898"/>
                </a:lnTo>
                <a:lnTo>
                  <a:pt x="38100" y="325374"/>
                </a:lnTo>
                <a:lnTo>
                  <a:pt x="39624" y="322325"/>
                </a:lnTo>
                <a:lnTo>
                  <a:pt x="39624" y="59436"/>
                </a:lnTo>
                <a:lnTo>
                  <a:pt x="38862" y="56387"/>
                </a:lnTo>
                <a:lnTo>
                  <a:pt x="35813" y="54864"/>
                </a:lnTo>
                <a:close/>
              </a:path>
              <a:path w="71754" h="327025">
                <a:moveTo>
                  <a:pt x="35813" y="0"/>
                </a:moveTo>
                <a:lnTo>
                  <a:pt x="0" y="71628"/>
                </a:lnTo>
                <a:lnTo>
                  <a:pt x="31206" y="71628"/>
                </a:lnTo>
                <a:lnTo>
                  <a:pt x="31242" y="59436"/>
                </a:lnTo>
                <a:lnTo>
                  <a:pt x="32004" y="56387"/>
                </a:lnTo>
                <a:lnTo>
                  <a:pt x="35813" y="54864"/>
                </a:lnTo>
                <a:lnTo>
                  <a:pt x="63246" y="54864"/>
                </a:lnTo>
                <a:lnTo>
                  <a:pt x="35813" y="0"/>
                </a:lnTo>
                <a:close/>
              </a:path>
              <a:path w="71754" h="327025">
                <a:moveTo>
                  <a:pt x="63246" y="54864"/>
                </a:moveTo>
                <a:lnTo>
                  <a:pt x="35813" y="54864"/>
                </a:lnTo>
                <a:lnTo>
                  <a:pt x="38862" y="56387"/>
                </a:lnTo>
                <a:lnTo>
                  <a:pt x="39624" y="59436"/>
                </a:lnTo>
                <a:lnTo>
                  <a:pt x="39624" y="71628"/>
                </a:lnTo>
                <a:lnTo>
                  <a:pt x="71628" y="71628"/>
                </a:lnTo>
                <a:lnTo>
                  <a:pt x="6324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362026" y="5102225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4" h="327660">
                <a:moveTo>
                  <a:pt x="31242" y="71960"/>
                </a:moveTo>
                <a:lnTo>
                  <a:pt x="31242" y="323088"/>
                </a:lnTo>
                <a:lnTo>
                  <a:pt x="32766" y="326136"/>
                </a:lnTo>
                <a:lnTo>
                  <a:pt x="35814" y="327660"/>
                </a:lnTo>
                <a:lnTo>
                  <a:pt x="38862" y="326136"/>
                </a:lnTo>
                <a:lnTo>
                  <a:pt x="40386" y="323088"/>
                </a:lnTo>
                <a:lnTo>
                  <a:pt x="40386" y="72057"/>
                </a:lnTo>
                <a:lnTo>
                  <a:pt x="31242" y="71960"/>
                </a:lnTo>
                <a:close/>
              </a:path>
              <a:path w="71754" h="327660">
                <a:moveTo>
                  <a:pt x="63334" y="55625"/>
                </a:moveTo>
                <a:lnTo>
                  <a:pt x="35814" y="55625"/>
                </a:lnTo>
                <a:lnTo>
                  <a:pt x="38862" y="57150"/>
                </a:lnTo>
                <a:lnTo>
                  <a:pt x="40386" y="60198"/>
                </a:lnTo>
                <a:lnTo>
                  <a:pt x="40386" y="72057"/>
                </a:lnTo>
                <a:lnTo>
                  <a:pt x="71628" y="72389"/>
                </a:lnTo>
                <a:lnTo>
                  <a:pt x="63334" y="55625"/>
                </a:lnTo>
                <a:close/>
              </a:path>
              <a:path w="71754" h="327660">
                <a:moveTo>
                  <a:pt x="35814" y="55625"/>
                </a:moveTo>
                <a:lnTo>
                  <a:pt x="32766" y="57150"/>
                </a:lnTo>
                <a:lnTo>
                  <a:pt x="31242" y="60198"/>
                </a:lnTo>
                <a:lnTo>
                  <a:pt x="31242" y="71960"/>
                </a:lnTo>
                <a:lnTo>
                  <a:pt x="40386" y="72057"/>
                </a:lnTo>
                <a:lnTo>
                  <a:pt x="40386" y="60198"/>
                </a:lnTo>
                <a:lnTo>
                  <a:pt x="38862" y="57150"/>
                </a:lnTo>
                <a:lnTo>
                  <a:pt x="35814" y="55625"/>
                </a:lnTo>
                <a:close/>
              </a:path>
              <a:path w="71754" h="327660">
                <a:moveTo>
                  <a:pt x="35814" y="0"/>
                </a:moveTo>
                <a:lnTo>
                  <a:pt x="0" y="71627"/>
                </a:lnTo>
                <a:lnTo>
                  <a:pt x="31242" y="71960"/>
                </a:lnTo>
                <a:lnTo>
                  <a:pt x="31242" y="60198"/>
                </a:lnTo>
                <a:lnTo>
                  <a:pt x="32766" y="57150"/>
                </a:lnTo>
                <a:lnTo>
                  <a:pt x="35814" y="55625"/>
                </a:lnTo>
                <a:lnTo>
                  <a:pt x="63334" y="55625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873817" y="4579937"/>
            <a:ext cx="422275" cy="317941"/>
          </a:xfrm>
          <a:custGeom>
            <a:avLst/>
            <a:gdLst/>
            <a:ahLst/>
            <a:cxnLst/>
            <a:rect l="l" t="t" r="r" b="b"/>
            <a:pathLst>
              <a:path w="434339" h="327025">
                <a:moveTo>
                  <a:pt x="60256" y="39467"/>
                </a:moveTo>
                <a:lnTo>
                  <a:pt x="54630" y="46868"/>
                </a:lnTo>
                <a:lnTo>
                  <a:pt x="427481" y="326136"/>
                </a:lnTo>
                <a:lnTo>
                  <a:pt x="430529" y="326898"/>
                </a:lnTo>
                <a:lnTo>
                  <a:pt x="433577" y="325374"/>
                </a:lnTo>
                <a:lnTo>
                  <a:pt x="434339" y="321564"/>
                </a:lnTo>
                <a:lnTo>
                  <a:pt x="432815" y="318516"/>
                </a:lnTo>
                <a:lnTo>
                  <a:pt x="60256" y="39467"/>
                </a:lnTo>
                <a:close/>
              </a:path>
              <a:path w="434339" h="327025">
                <a:moveTo>
                  <a:pt x="0" y="0"/>
                </a:moveTo>
                <a:lnTo>
                  <a:pt x="35813" y="71628"/>
                </a:lnTo>
                <a:lnTo>
                  <a:pt x="54630" y="46868"/>
                </a:lnTo>
                <a:lnTo>
                  <a:pt x="44957" y="39624"/>
                </a:lnTo>
                <a:lnTo>
                  <a:pt x="43434" y="36575"/>
                </a:lnTo>
                <a:lnTo>
                  <a:pt x="44196" y="32766"/>
                </a:lnTo>
                <a:lnTo>
                  <a:pt x="47243" y="31242"/>
                </a:lnTo>
                <a:lnTo>
                  <a:pt x="66507" y="31242"/>
                </a:lnTo>
                <a:lnTo>
                  <a:pt x="79248" y="14478"/>
                </a:lnTo>
                <a:lnTo>
                  <a:pt x="0" y="0"/>
                </a:lnTo>
                <a:close/>
              </a:path>
              <a:path w="434339" h="327025">
                <a:moveTo>
                  <a:pt x="47243" y="31242"/>
                </a:moveTo>
                <a:lnTo>
                  <a:pt x="44196" y="32766"/>
                </a:lnTo>
                <a:lnTo>
                  <a:pt x="43434" y="36575"/>
                </a:lnTo>
                <a:lnTo>
                  <a:pt x="44957" y="39624"/>
                </a:lnTo>
                <a:lnTo>
                  <a:pt x="54630" y="46868"/>
                </a:lnTo>
                <a:lnTo>
                  <a:pt x="60256" y="39467"/>
                </a:lnTo>
                <a:lnTo>
                  <a:pt x="50291" y="32004"/>
                </a:lnTo>
                <a:lnTo>
                  <a:pt x="47243" y="31242"/>
                </a:lnTo>
                <a:close/>
              </a:path>
              <a:path w="434339" h="327025">
                <a:moveTo>
                  <a:pt x="66507" y="31242"/>
                </a:moveTo>
                <a:lnTo>
                  <a:pt x="47243" y="31242"/>
                </a:lnTo>
                <a:lnTo>
                  <a:pt x="50291" y="32004"/>
                </a:lnTo>
                <a:lnTo>
                  <a:pt x="60256" y="39467"/>
                </a:lnTo>
                <a:lnTo>
                  <a:pt x="66507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107795" y="4056910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4" y="55625"/>
                </a:moveTo>
                <a:lnTo>
                  <a:pt x="32766" y="56387"/>
                </a:lnTo>
                <a:lnTo>
                  <a:pt x="31242" y="60197"/>
                </a:lnTo>
                <a:lnTo>
                  <a:pt x="30480" y="323088"/>
                </a:lnTo>
                <a:lnTo>
                  <a:pt x="32004" y="326136"/>
                </a:lnTo>
                <a:lnTo>
                  <a:pt x="35052" y="326897"/>
                </a:lnTo>
                <a:lnTo>
                  <a:pt x="38100" y="326136"/>
                </a:lnTo>
                <a:lnTo>
                  <a:pt x="39624" y="323088"/>
                </a:lnTo>
                <a:lnTo>
                  <a:pt x="40386" y="60197"/>
                </a:lnTo>
                <a:lnTo>
                  <a:pt x="38862" y="57150"/>
                </a:lnTo>
                <a:lnTo>
                  <a:pt x="35814" y="55625"/>
                </a:lnTo>
                <a:close/>
              </a:path>
              <a:path w="71754" h="327025">
                <a:moveTo>
                  <a:pt x="35814" y="0"/>
                </a:moveTo>
                <a:lnTo>
                  <a:pt x="0" y="71627"/>
                </a:lnTo>
                <a:lnTo>
                  <a:pt x="31208" y="71627"/>
                </a:lnTo>
                <a:lnTo>
                  <a:pt x="31242" y="60197"/>
                </a:lnTo>
                <a:lnTo>
                  <a:pt x="32766" y="56387"/>
                </a:lnTo>
                <a:lnTo>
                  <a:pt x="35814" y="55625"/>
                </a:lnTo>
                <a:lnTo>
                  <a:pt x="63627" y="55625"/>
                </a:lnTo>
                <a:lnTo>
                  <a:pt x="35814" y="0"/>
                </a:lnTo>
                <a:close/>
              </a:path>
              <a:path w="71754" h="327025">
                <a:moveTo>
                  <a:pt x="63627" y="55625"/>
                </a:moveTo>
                <a:lnTo>
                  <a:pt x="35814" y="55625"/>
                </a:lnTo>
                <a:lnTo>
                  <a:pt x="38862" y="57150"/>
                </a:lnTo>
                <a:lnTo>
                  <a:pt x="40386" y="60197"/>
                </a:lnTo>
                <a:lnTo>
                  <a:pt x="40352" y="71627"/>
                </a:lnTo>
                <a:lnTo>
                  <a:pt x="71627" y="71627"/>
                </a:lnTo>
                <a:lnTo>
                  <a:pt x="63627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246332" y="4056910"/>
            <a:ext cx="423509" cy="317941"/>
          </a:xfrm>
          <a:custGeom>
            <a:avLst/>
            <a:gdLst/>
            <a:ahLst/>
            <a:cxnLst/>
            <a:rect l="l" t="t" r="r" b="b"/>
            <a:pathLst>
              <a:path w="435610" h="327025">
                <a:moveTo>
                  <a:pt x="60156" y="39597"/>
                </a:moveTo>
                <a:lnTo>
                  <a:pt x="54900" y="46514"/>
                </a:lnTo>
                <a:lnTo>
                  <a:pt x="427481" y="326136"/>
                </a:lnTo>
                <a:lnTo>
                  <a:pt x="431291" y="326897"/>
                </a:lnTo>
                <a:lnTo>
                  <a:pt x="434339" y="325374"/>
                </a:lnTo>
                <a:lnTo>
                  <a:pt x="435101" y="322325"/>
                </a:lnTo>
                <a:lnTo>
                  <a:pt x="432815" y="319277"/>
                </a:lnTo>
                <a:lnTo>
                  <a:pt x="60156" y="39597"/>
                </a:lnTo>
                <a:close/>
              </a:path>
              <a:path w="435610" h="327025">
                <a:moveTo>
                  <a:pt x="0" y="0"/>
                </a:moveTo>
                <a:lnTo>
                  <a:pt x="35813" y="71627"/>
                </a:lnTo>
                <a:lnTo>
                  <a:pt x="54900" y="46514"/>
                </a:lnTo>
                <a:lnTo>
                  <a:pt x="45700" y="39597"/>
                </a:lnTo>
                <a:lnTo>
                  <a:pt x="43433" y="36575"/>
                </a:lnTo>
                <a:lnTo>
                  <a:pt x="44195" y="33527"/>
                </a:lnTo>
                <a:lnTo>
                  <a:pt x="47243" y="31241"/>
                </a:lnTo>
                <a:lnTo>
                  <a:pt x="66507" y="31241"/>
                </a:lnTo>
                <a:lnTo>
                  <a:pt x="79248" y="14477"/>
                </a:lnTo>
                <a:lnTo>
                  <a:pt x="0" y="0"/>
                </a:lnTo>
                <a:close/>
              </a:path>
              <a:path w="435610" h="327025">
                <a:moveTo>
                  <a:pt x="47243" y="31241"/>
                </a:moveTo>
                <a:lnTo>
                  <a:pt x="44195" y="33527"/>
                </a:lnTo>
                <a:lnTo>
                  <a:pt x="43433" y="36575"/>
                </a:lnTo>
                <a:lnTo>
                  <a:pt x="45719" y="39624"/>
                </a:lnTo>
                <a:lnTo>
                  <a:pt x="54900" y="46514"/>
                </a:lnTo>
                <a:lnTo>
                  <a:pt x="60156" y="39597"/>
                </a:lnTo>
                <a:lnTo>
                  <a:pt x="51053" y="32765"/>
                </a:lnTo>
                <a:lnTo>
                  <a:pt x="47243" y="31241"/>
                </a:lnTo>
                <a:close/>
              </a:path>
              <a:path w="435610" h="327025">
                <a:moveTo>
                  <a:pt x="66507" y="31241"/>
                </a:moveTo>
                <a:lnTo>
                  <a:pt x="47243" y="31241"/>
                </a:lnTo>
                <a:lnTo>
                  <a:pt x="51053" y="32765"/>
                </a:lnTo>
                <a:lnTo>
                  <a:pt x="60156" y="39597"/>
                </a:lnTo>
                <a:lnTo>
                  <a:pt x="66507" y="31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42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01463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421" y="1526223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302014" y="1523260"/>
            <a:ext cx="0" cy="3313377"/>
          </a:xfrm>
          <a:custGeom>
            <a:avLst/>
            <a:gdLst/>
            <a:ahLst/>
            <a:cxnLst/>
            <a:rect l="l" t="t" r="r" b="b"/>
            <a:pathLst>
              <a:path h="3408045">
                <a:moveTo>
                  <a:pt x="0" y="0"/>
                </a:moveTo>
                <a:lnTo>
                  <a:pt x="0" y="340766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299421" y="4833672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6253373" y="1523260"/>
            <a:ext cx="0" cy="3313377"/>
          </a:xfrm>
          <a:custGeom>
            <a:avLst/>
            <a:gdLst/>
            <a:ahLst/>
            <a:cxnLst/>
            <a:rect l="l" t="t" r="r" b="b"/>
            <a:pathLst>
              <a:path h="3408045">
                <a:moveTo>
                  <a:pt x="0" y="0"/>
                </a:moveTo>
                <a:lnTo>
                  <a:pt x="0" y="340766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05572" y="3780664"/>
          <a:ext cx="2355233" cy="30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6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628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-1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966">
                      <a:solidFill>
                        <a:srgbClr val="000000"/>
                      </a:solidFill>
                      <a:prstDash val="solid"/>
                    </a:lnL>
                    <a:lnR w="8966">
                      <a:solidFill>
                        <a:srgbClr val="000000"/>
                      </a:solidFill>
                      <a:prstDash val="solid"/>
                    </a:lnR>
                    <a:lnT w="8966">
                      <a:solidFill>
                        <a:srgbClr val="000000"/>
                      </a:solidFill>
                      <a:prstDash val="solid"/>
                    </a:lnT>
                    <a:lnB w="896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52267" y="4155933"/>
            <a:ext cx="4853076" cy="5252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00658" algn="ctr">
              <a:tabLst>
                <a:tab pos="292005" algn="l"/>
                <a:tab pos="584628" algn="l"/>
                <a:tab pos="877250" algn="l"/>
                <a:tab pos="1169873" algn="l"/>
                <a:tab pos="1462495" algn="l"/>
                <a:tab pos="1756352" algn="l"/>
                <a:tab pos="2048975" algn="l"/>
              </a:tabLst>
            </a:pPr>
            <a:r>
              <a:rPr sz="1069" spc="10" dirty="0">
                <a:latin typeface="Times New Roman"/>
                <a:cs typeface="Times New Roman"/>
              </a:rPr>
              <a:t>1	2	3	4	5	6	7	8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R="445106" algn="ctr">
              <a:spcBef>
                <a:spcPts val="642"/>
              </a:spcBef>
            </a:pPr>
            <a:r>
              <a:rPr sz="1069" b="1" spc="5" dirty="0">
                <a:latin typeface="Times New Roman"/>
                <a:cs typeface="Times New Roman"/>
              </a:rPr>
              <a:t>Figure </a:t>
            </a:r>
            <a:r>
              <a:rPr sz="1069" b="1" spc="10" dirty="0">
                <a:latin typeface="Times New Roman"/>
                <a:cs typeface="Times New Roman"/>
              </a:rPr>
              <a:t>35.13</a:t>
            </a:r>
            <a:r>
              <a:rPr sz="1069" spc="10" dirty="0">
                <a:latin typeface="Times New Roman"/>
                <a:cs typeface="Times New Roman"/>
              </a:rPr>
              <a:t>: find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(8)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Thus from the </a:t>
            </a:r>
            <a:r>
              <a:rPr sz="1069" spc="5" dirty="0">
                <a:latin typeface="Times New Roman"/>
                <a:cs typeface="Times New Roman"/>
              </a:rPr>
              <a:t>figure,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set </a:t>
            </a:r>
            <a:r>
              <a:rPr sz="1069" spc="5" dirty="0">
                <a:latin typeface="Times New Roman"/>
                <a:cs typeface="Times New Roman"/>
              </a:rPr>
              <a:t>containing 8.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implemented with the  </a:t>
            </a:r>
            <a:r>
              <a:rPr sz="1069" spc="5" dirty="0">
                <a:latin typeface="Times New Roman"/>
                <a:cs typeface="Times New Roman"/>
              </a:rPr>
              <a:t>parent array to ultimately find it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operation in the </a:t>
            </a:r>
            <a:r>
              <a:rPr sz="1069" spc="10" dirty="0">
                <a:latin typeface="Times New Roman"/>
                <a:cs typeface="Times New Roman"/>
              </a:rPr>
              <a:t>array,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discussed </a:t>
            </a:r>
            <a:r>
              <a:rPr sz="1069" spc="10" dirty="0">
                <a:latin typeface="Times New Roman"/>
                <a:cs typeface="Times New Roman"/>
              </a:rPr>
              <a:t>the algorithm in 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used a </a:t>
            </a:r>
            <a:r>
              <a:rPr sz="1069" spc="5" dirty="0">
                <a:latin typeface="Times New Roman"/>
                <a:cs typeface="Times New Roman"/>
              </a:rPr>
              <a:t>‘</a:t>
            </a:r>
            <a:r>
              <a:rPr sz="1069" i="1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loop. This ‘for loop’ </a:t>
            </a:r>
            <a:r>
              <a:rPr sz="1069" spc="5" dirty="0">
                <a:latin typeface="Times New Roman"/>
                <a:cs typeface="Times New Roman"/>
              </a:rPr>
              <a:t>starts </a:t>
            </a:r>
            <a:r>
              <a:rPr sz="1069" spc="15" dirty="0">
                <a:latin typeface="Times New Roman"/>
                <a:cs typeface="Times New Roman"/>
              </a:rPr>
              <a:t>from  </a:t>
            </a:r>
            <a:r>
              <a:rPr sz="1069" spc="10" dirty="0">
                <a:latin typeface="Times New Roman"/>
                <a:cs typeface="Times New Roman"/>
              </a:rPr>
              <a:t>the position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given to the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function. Here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8.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condition in the for loop  was </a:t>
            </a:r>
            <a:r>
              <a:rPr sz="1069" spc="5" dirty="0">
                <a:latin typeface="Times New Roman"/>
                <a:cs typeface="Times New Roman"/>
              </a:rPr>
              <a:t>that as long as parent [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] is greater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zero, set this parent [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]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j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execute the </a:t>
            </a:r>
            <a:r>
              <a:rPr sz="1069" spc="5" dirty="0">
                <a:latin typeface="Times New Roman"/>
                <a:cs typeface="Times New Roman"/>
              </a:rPr>
              <a:t>loop with the value of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spc="10" dirty="0">
                <a:latin typeface="Times New Roman"/>
                <a:cs typeface="Times New Roman"/>
              </a:rPr>
              <a:t>equal to 8. First of </a:t>
            </a:r>
            <a:r>
              <a:rPr sz="1069" spc="5" dirty="0">
                <a:latin typeface="Times New Roman"/>
                <a:cs typeface="Times New Roman"/>
              </a:rPr>
              <a:t>all, </a:t>
            </a:r>
            <a:r>
              <a:rPr sz="1069" spc="10" dirty="0">
                <a:latin typeface="Times New Roman"/>
                <a:cs typeface="Times New Roman"/>
              </a:rPr>
              <a:t>the loop goes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position 8  and </a:t>
            </a:r>
            <a:r>
              <a:rPr sz="1069" spc="5" dirty="0">
                <a:latin typeface="Times New Roman"/>
                <a:cs typeface="Times New Roman"/>
              </a:rPr>
              <a:t>looks for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parent of 8. This value is 7,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sets the value of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goes </a:t>
            </a:r>
            <a:r>
              <a:rPr sz="1069" spc="5" dirty="0">
                <a:latin typeface="Times New Roman"/>
                <a:cs typeface="Times New Roman"/>
              </a:rPr>
              <a:t>to position 7.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that position, </a:t>
            </a:r>
            <a:r>
              <a:rPr sz="1069" spc="10" dirty="0">
                <a:latin typeface="Times New Roman"/>
                <a:cs typeface="Times New Roman"/>
              </a:rPr>
              <a:t>the value of </a:t>
            </a:r>
            <a:r>
              <a:rPr sz="1069" spc="5" dirty="0">
                <a:latin typeface="Times New Roman"/>
                <a:cs typeface="Times New Roman"/>
              </a:rPr>
              <a:t>parent of </a:t>
            </a:r>
            <a:r>
              <a:rPr sz="1069" spc="10" dirty="0">
                <a:latin typeface="Times New Roman"/>
                <a:cs typeface="Times New Roman"/>
              </a:rPr>
              <a:t>7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5. </a:t>
            </a:r>
            <a:r>
              <a:rPr sz="1069" spc="5" dirty="0">
                <a:latin typeface="Times New Roman"/>
                <a:cs typeface="Times New Roman"/>
              </a:rPr>
              <a:t>It goes to  position 5.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position 5,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parent is 3.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loop </a:t>
            </a:r>
            <a:r>
              <a:rPr sz="1069" spc="5" dirty="0">
                <a:latin typeface="Times New Roman"/>
                <a:cs typeface="Times New Roman"/>
              </a:rPr>
              <a:t>sets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5" dirty="0">
                <a:latin typeface="Times New Roman"/>
                <a:cs typeface="Times New Roman"/>
              </a:rPr>
              <a:t>j </a:t>
            </a:r>
            <a:r>
              <a:rPr sz="1069" spc="10" dirty="0">
                <a:latin typeface="Times New Roman"/>
                <a:cs typeface="Times New Roman"/>
              </a:rPr>
              <a:t>equal  to 3 and goes to the position 3. Here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finds that the parent of 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–1 </a:t>
            </a:r>
            <a:r>
              <a:rPr sz="1069" spc="10" dirty="0">
                <a:latin typeface="Times New Roman"/>
                <a:cs typeface="Times New Roman"/>
              </a:rPr>
              <a:t>i.e.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than  </a:t>
            </a:r>
            <a:r>
              <a:rPr sz="1069" spc="5" dirty="0">
                <a:latin typeface="Times New Roman"/>
                <a:cs typeface="Times New Roman"/>
              </a:rPr>
              <a:t>zero </a:t>
            </a:r>
            <a:r>
              <a:rPr sz="1069" spc="10" dirty="0">
                <a:latin typeface="Times New Roman"/>
                <a:cs typeface="Times New Roman"/>
              </a:rPr>
              <a:t>so the </a:t>
            </a:r>
            <a:r>
              <a:rPr sz="1069" spc="5" dirty="0">
                <a:latin typeface="Times New Roman"/>
                <a:cs typeface="Times New Roman"/>
              </a:rPr>
              <a:t>loop ends.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position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and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as parent of it is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–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34"/>
              </a:spcBef>
            </a:pPr>
            <a:r>
              <a:rPr sz="1069" spc="5" dirty="0">
                <a:latin typeface="Times New Roman"/>
                <a:cs typeface="Times New Roman"/>
              </a:rPr>
              <a:t>1. </a:t>
            </a:r>
            <a:r>
              <a:rPr sz="1069" spc="10" dirty="0">
                <a:latin typeface="Times New Roman"/>
                <a:cs typeface="Times New Roman"/>
              </a:rPr>
              <a:t>Thus the name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that contains </a:t>
            </a:r>
            <a:r>
              <a:rPr sz="1069" spc="10" dirty="0">
                <a:latin typeface="Times New Roman"/>
                <a:cs typeface="Times New Roman"/>
              </a:rPr>
              <a:t>8 </a:t>
            </a:r>
            <a:r>
              <a:rPr sz="1069" spc="5" dirty="0">
                <a:latin typeface="Times New Roman"/>
                <a:cs typeface="Times New Roman"/>
              </a:rPr>
              <a:t>is 3.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find will return </a:t>
            </a:r>
            <a:r>
              <a:rPr sz="1069" spc="10" dirty="0">
                <a:latin typeface="Times New Roman"/>
                <a:cs typeface="Times New Roman"/>
              </a:rPr>
              <a:t>3 which mean that  8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member </a:t>
            </a:r>
            <a:r>
              <a:rPr sz="1069" spc="5" dirty="0">
                <a:latin typeface="Times New Roman"/>
                <a:cs typeface="Times New Roman"/>
              </a:rPr>
              <a:t>of set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3.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544"/>
              </a:spcBef>
            </a:pPr>
            <a:r>
              <a:rPr sz="1069" spc="5" dirty="0">
                <a:latin typeface="Times New Roman"/>
                <a:cs typeface="Times New Roman"/>
              </a:rPr>
              <a:t>Similarly, in 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execute the </a:t>
            </a:r>
            <a:r>
              <a:rPr sz="1069" spc="5" dirty="0">
                <a:latin typeface="Times New Roman"/>
                <a:cs typeface="Times New Roman"/>
              </a:rPr>
              <a:t>operation </a:t>
            </a:r>
            <a:r>
              <a:rPr sz="1069" i="1" spc="5" dirty="0">
                <a:latin typeface="Times New Roman"/>
                <a:cs typeface="Times New Roman"/>
              </a:rPr>
              <a:t>find (6)</a:t>
            </a:r>
            <a:r>
              <a:rPr sz="1069" spc="5" dirty="0">
                <a:latin typeface="Times New Roman"/>
                <a:cs typeface="Times New Roman"/>
              </a:rPr>
              <a:t>. This will also  return </a:t>
            </a:r>
            <a:r>
              <a:rPr sz="1069" spc="10" dirty="0">
                <a:latin typeface="Times New Roman"/>
                <a:cs typeface="Times New Roman"/>
              </a:rPr>
              <a:t>3 </a:t>
            </a:r>
            <a:r>
              <a:rPr sz="1069" spc="5" dirty="0">
                <a:latin typeface="Times New Roman"/>
                <a:cs typeface="Times New Roman"/>
              </a:rPr>
              <a:t>as the loop execution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positions </a:t>
            </a:r>
            <a:r>
              <a:rPr sz="1069" spc="10" dirty="0">
                <a:latin typeface="Times New Roman"/>
                <a:cs typeface="Times New Roman"/>
              </a:rPr>
              <a:t>6 </a:t>
            </a:r>
            <a:r>
              <a:rPr sz="1069" spc="5" dirty="0">
                <a:latin typeface="Times New Roman"/>
                <a:cs typeface="Times New Roman"/>
              </a:rPr>
              <a:t>before going to </a:t>
            </a:r>
            <a:r>
              <a:rPr sz="1069" spc="10" dirty="0">
                <a:latin typeface="Times New Roman"/>
                <a:cs typeface="Times New Roman"/>
              </a:rPr>
              <a:t>5 and </a:t>
            </a:r>
            <a:r>
              <a:rPr sz="1069" spc="5" dirty="0">
                <a:latin typeface="Times New Roman"/>
                <a:cs typeface="Times New Roman"/>
              </a:rPr>
              <a:t>finally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to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3. It will </a:t>
            </a:r>
            <a:r>
              <a:rPr sz="1069" spc="10" dirty="0">
                <a:latin typeface="Times New Roman"/>
                <a:cs typeface="Times New Roman"/>
              </a:rPr>
              <a:t>end </a:t>
            </a:r>
            <a:r>
              <a:rPr sz="1069" spc="5" dirty="0">
                <a:latin typeface="Times New Roman"/>
                <a:cs typeface="Times New Roman"/>
              </a:rPr>
              <a:t>here, as </a:t>
            </a:r>
            <a:r>
              <a:rPr sz="1069" spc="10" dirty="0">
                <a:latin typeface="Times New Roman"/>
                <a:cs typeface="Times New Roman"/>
              </a:rPr>
              <a:t>the parent of 3 </a:t>
            </a:r>
            <a:r>
              <a:rPr sz="1069" spc="5" dirty="0">
                <a:latin typeface="Times New Roman"/>
                <a:cs typeface="Times New Roman"/>
              </a:rPr>
              <a:t>is –1. </a:t>
            </a:r>
            <a:r>
              <a:rPr sz="1069" spc="10" dirty="0">
                <a:latin typeface="Times New Roman"/>
                <a:cs typeface="Times New Roman"/>
              </a:rPr>
              <a:t>Thus </a:t>
            </a:r>
            <a:r>
              <a:rPr sz="1069" i="1" spc="5" dirty="0">
                <a:latin typeface="Times New Roman"/>
                <a:cs typeface="Times New Roman"/>
              </a:rPr>
              <a:t>find </a:t>
            </a:r>
            <a:r>
              <a:rPr sz="1069" i="1" spc="10" dirty="0">
                <a:latin typeface="Times New Roman"/>
                <a:cs typeface="Times New Roman"/>
              </a:rPr>
              <a:t>(6) </a:t>
            </a:r>
            <a:r>
              <a:rPr sz="1069" spc="5" dirty="0">
                <a:latin typeface="Times New Roman"/>
                <a:cs typeface="Times New Roman"/>
              </a:rPr>
              <a:t>returns </a:t>
            </a:r>
            <a:r>
              <a:rPr sz="1069" spc="10" dirty="0">
                <a:latin typeface="Times New Roman"/>
                <a:cs typeface="Times New Roman"/>
              </a:rPr>
              <a:t>3 as 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that  contains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 algn="just">
              <a:lnSpc>
                <a:spcPts val="1735"/>
              </a:lnSpc>
            </a:pPr>
            <a:r>
              <a:rPr sz="1458" b="1" dirty="0">
                <a:latin typeface="Arial"/>
                <a:cs typeface="Arial"/>
              </a:rPr>
              <a:t>Running Time</a:t>
            </a:r>
            <a:r>
              <a:rPr sz="1458" b="1" spc="-102" dirty="0">
                <a:latin typeface="Arial"/>
                <a:cs typeface="Arial"/>
              </a:rPr>
              <a:t> </a:t>
            </a:r>
            <a:r>
              <a:rPr sz="1458" b="1" dirty="0">
                <a:latin typeface="Arial"/>
                <a:cs typeface="Arial"/>
              </a:rPr>
              <a:t>analysis</a:t>
            </a:r>
            <a:endParaRPr sz="1458">
              <a:latin typeface="Arial"/>
              <a:cs typeface="Arial"/>
            </a:endParaRPr>
          </a:p>
          <a:p>
            <a:pPr marL="12347" marR="4939" algn="just">
              <a:lnSpc>
                <a:spcPct val="98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discuss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implementation of disjoint set is better.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must  </a:t>
            </a:r>
            <a:r>
              <a:rPr sz="1069" spc="10" dirty="0">
                <a:latin typeface="Times New Roman"/>
                <a:cs typeface="Times New Roman"/>
              </a:rPr>
              <a:t>remember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while discussing the </a:t>
            </a:r>
            <a:r>
              <a:rPr sz="1069" spc="5" dirty="0">
                <a:latin typeface="Times New Roman"/>
                <a:cs typeface="Times New Roman"/>
              </a:rPr>
              <a:t>implementation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disjoint set,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talked </a:t>
            </a:r>
            <a:r>
              <a:rPr sz="1069" spc="10" dirty="0">
                <a:latin typeface="Times New Roman"/>
                <a:cs typeface="Times New Roman"/>
              </a:rPr>
              <a:t>about  Boolean </a:t>
            </a:r>
            <a:r>
              <a:rPr sz="1069" spc="5" dirty="0">
                <a:latin typeface="Times New Roman"/>
                <a:cs typeface="Times New Roman"/>
              </a:rPr>
              <a:t>matrix. This is </a:t>
            </a:r>
            <a:r>
              <a:rPr sz="1069" spc="10" dirty="0">
                <a:latin typeface="Times New Roman"/>
                <a:cs typeface="Times New Roman"/>
              </a:rPr>
              <a:t>a two </a:t>
            </a:r>
            <a:r>
              <a:rPr sz="1069" spc="5" dirty="0">
                <a:latin typeface="Times New Roman"/>
                <a:cs typeface="Times New Roman"/>
              </a:rPr>
              <a:t>dimensional structure in </a:t>
            </a:r>
            <a:r>
              <a:rPr sz="1069" spc="10" dirty="0">
                <a:latin typeface="Times New Roman"/>
                <a:cs typeface="Times New Roman"/>
              </a:rPr>
              <a:t>which the </a:t>
            </a:r>
            <a:r>
              <a:rPr sz="1069" spc="5" dirty="0">
                <a:latin typeface="Times New Roman"/>
                <a:cs typeface="Times New Roman"/>
              </a:rPr>
              <a:t>equivalence  relations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kept </a:t>
            </a:r>
            <a:r>
              <a:rPr sz="1069" spc="10" dirty="0">
                <a:latin typeface="Times New Roman"/>
                <a:cs typeface="Times New Roman"/>
              </a:rPr>
              <a:t>as a </a:t>
            </a:r>
            <a:r>
              <a:rPr sz="1069" spc="5" dirty="0">
                <a:latin typeface="Times New Roman"/>
                <a:cs typeface="Times New Roman"/>
              </a:rPr>
              <a:t>set of Boolean values.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parent </a:t>
            </a:r>
            <a:r>
              <a:rPr sz="1069" spc="5" dirty="0">
                <a:latin typeface="Times New Roman"/>
                <a:cs typeface="Times New Roman"/>
              </a:rPr>
              <a:t>array,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are  </a:t>
            </a:r>
            <a:r>
              <a:rPr sz="1069" spc="5" dirty="0">
                <a:latin typeface="Times New Roman"/>
                <a:cs typeface="Times New Roman"/>
              </a:rPr>
              <a:t>keeping </a:t>
            </a:r>
            <a:r>
              <a:rPr sz="1069" spc="10" dirty="0">
                <a:latin typeface="Times New Roman"/>
                <a:cs typeface="Times New Roman"/>
              </a:rPr>
              <a:t>the same </a:t>
            </a:r>
            <a:r>
              <a:rPr sz="1069" spc="5" dirty="0">
                <a:latin typeface="Times New Roman"/>
                <a:cs typeface="Times New Roman"/>
              </a:rPr>
              <a:t>information.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when the two items </a:t>
            </a:r>
            <a:r>
              <a:rPr sz="1069" spc="5" dirty="0">
                <a:latin typeface="Times New Roman"/>
                <a:cs typeface="Times New Roman"/>
              </a:rPr>
              <a:t>are related.  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two-dimensional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matrix,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easily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find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item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by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index.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92100" y="1694391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4" h="258444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7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082728" y="173933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1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128" y="1694391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4">
                <a:moveTo>
                  <a:pt x="128778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7"/>
                </a:lnTo>
                <a:lnTo>
                  <a:pt x="10048" y="179236"/>
                </a:lnTo>
                <a:lnTo>
                  <a:pt x="37528" y="220408"/>
                </a:lnTo>
                <a:lnTo>
                  <a:pt x="78438" y="248150"/>
                </a:lnTo>
                <a:lnTo>
                  <a:pt x="128778" y="258317"/>
                </a:lnTo>
                <a:lnTo>
                  <a:pt x="178796" y="248150"/>
                </a:lnTo>
                <a:lnTo>
                  <a:pt x="219741" y="220408"/>
                </a:lnTo>
                <a:lnTo>
                  <a:pt x="247399" y="179236"/>
                </a:lnTo>
                <a:lnTo>
                  <a:pt x="257556" y="128777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8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2605757" y="173933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2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37417" y="1694391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4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7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7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3128785" y="1739335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3</a:t>
            </a:r>
            <a:endParaRPr sz="106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37417" y="2217419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8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7" y="257556"/>
                </a:lnTo>
                <a:lnTo>
                  <a:pt x="179236" y="247399"/>
                </a:lnTo>
                <a:lnTo>
                  <a:pt x="220408" y="219741"/>
                </a:lnTo>
                <a:lnTo>
                  <a:pt x="248150" y="178796"/>
                </a:lnTo>
                <a:lnTo>
                  <a:pt x="258317" y="128778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3128785" y="2261623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4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64903" y="2217419"/>
            <a:ext cx="251266" cy="250649"/>
          </a:xfrm>
          <a:custGeom>
            <a:avLst/>
            <a:gdLst/>
            <a:ahLst/>
            <a:cxnLst/>
            <a:rect l="l" t="t" r="r" b="b"/>
            <a:pathLst>
              <a:path w="258445" h="257810">
                <a:moveTo>
                  <a:pt x="128777" y="0"/>
                </a:moveTo>
                <a:lnTo>
                  <a:pt x="78759" y="10048"/>
                </a:lnTo>
                <a:lnTo>
                  <a:pt x="37814" y="37528"/>
                </a:lnTo>
                <a:lnTo>
                  <a:pt x="10156" y="78438"/>
                </a:lnTo>
                <a:lnTo>
                  <a:pt x="0" y="128778"/>
                </a:lnTo>
                <a:lnTo>
                  <a:pt x="10156" y="178796"/>
                </a:lnTo>
                <a:lnTo>
                  <a:pt x="37814" y="219741"/>
                </a:lnTo>
                <a:lnTo>
                  <a:pt x="78759" y="247399"/>
                </a:lnTo>
                <a:lnTo>
                  <a:pt x="128777" y="257556"/>
                </a:lnTo>
                <a:lnTo>
                  <a:pt x="179236" y="247399"/>
                </a:lnTo>
                <a:lnTo>
                  <a:pt x="220408" y="219741"/>
                </a:lnTo>
                <a:lnTo>
                  <a:pt x="248150" y="178796"/>
                </a:lnTo>
                <a:lnTo>
                  <a:pt x="258318" y="128778"/>
                </a:lnTo>
                <a:lnTo>
                  <a:pt x="248150" y="78438"/>
                </a:lnTo>
                <a:lnTo>
                  <a:pt x="220408" y="37528"/>
                </a:lnTo>
                <a:lnTo>
                  <a:pt x="179236" y="10048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3755531" y="2261623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5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64903" y="2739708"/>
            <a:ext cx="251266" cy="251266"/>
          </a:xfrm>
          <a:custGeom>
            <a:avLst/>
            <a:gdLst/>
            <a:ahLst/>
            <a:cxnLst/>
            <a:rect l="l" t="t" r="r" b="b"/>
            <a:pathLst>
              <a:path w="258445" h="258444">
                <a:moveTo>
                  <a:pt x="128777" y="0"/>
                </a:moveTo>
                <a:lnTo>
                  <a:pt x="78759" y="10156"/>
                </a:lnTo>
                <a:lnTo>
                  <a:pt x="37814" y="37814"/>
                </a:lnTo>
                <a:lnTo>
                  <a:pt x="10156" y="78759"/>
                </a:lnTo>
                <a:lnTo>
                  <a:pt x="0" y="128777"/>
                </a:lnTo>
                <a:lnTo>
                  <a:pt x="10156" y="179236"/>
                </a:lnTo>
                <a:lnTo>
                  <a:pt x="37814" y="220408"/>
                </a:lnTo>
                <a:lnTo>
                  <a:pt x="78759" y="248150"/>
                </a:lnTo>
                <a:lnTo>
                  <a:pt x="128777" y="258318"/>
                </a:lnTo>
                <a:lnTo>
                  <a:pt x="179236" y="248150"/>
                </a:lnTo>
                <a:lnTo>
                  <a:pt x="220408" y="220408"/>
                </a:lnTo>
                <a:lnTo>
                  <a:pt x="248150" y="179236"/>
                </a:lnTo>
                <a:lnTo>
                  <a:pt x="258318" y="128777"/>
                </a:lnTo>
                <a:lnTo>
                  <a:pt x="248150" y="78759"/>
                </a:lnTo>
                <a:lnTo>
                  <a:pt x="220408" y="37814"/>
                </a:lnTo>
                <a:lnTo>
                  <a:pt x="17923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3755531" y="278465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6</a:t>
            </a:r>
            <a:endParaRPr sz="1069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92388" y="2739708"/>
            <a:ext cx="250649" cy="251266"/>
          </a:xfrm>
          <a:custGeom>
            <a:avLst/>
            <a:gdLst/>
            <a:ahLst/>
            <a:cxnLst/>
            <a:rect l="l" t="t" r="r" b="b"/>
            <a:pathLst>
              <a:path w="257810" h="258444">
                <a:moveTo>
                  <a:pt x="128777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7"/>
                </a:lnTo>
                <a:lnTo>
                  <a:pt x="10048" y="179236"/>
                </a:lnTo>
                <a:lnTo>
                  <a:pt x="37528" y="220408"/>
                </a:lnTo>
                <a:lnTo>
                  <a:pt x="78438" y="248150"/>
                </a:lnTo>
                <a:lnTo>
                  <a:pt x="128777" y="258318"/>
                </a:lnTo>
                <a:lnTo>
                  <a:pt x="178796" y="248150"/>
                </a:lnTo>
                <a:lnTo>
                  <a:pt x="219741" y="220408"/>
                </a:lnTo>
                <a:lnTo>
                  <a:pt x="247399" y="179236"/>
                </a:lnTo>
                <a:lnTo>
                  <a:pt x="257556" y="128777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4383017" y="2784651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7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92388" y="3262736"/>
            <a:ext cx="250649" cy="250649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777" y="0"/>
                </a:moveTo>
                <a:lnTo>
                  <a:pt x="78438" y="10156"/>
                </a:lnTo>
                <a:lnTo>
                  <a:pt x="37528" y="37814"/>
                </a:lnTo>
                <a:lnTo>
                  <a:pt x="10048" y="78759"/>
                </a:lnTo>
                <a:lnTo>
                  <a:pt x="0" y="128777"/>
                </a:lnTo>
                <a:lnTo>
                  <a:pt x="10048" y="179117"/>
                </a:lnTo>
                <a:lnTo>
                  <a:pt x="37528" y="220027"/>
                </a:lnTo>
                <a:lnTo>
                  <a:pt x="78438" y="247507"/>
                </a:lnTo>
                <a:lnTo>
                  <a:pt x="128777" y="257555"/>
                </a:lnTo>
                <a:lnTo>
                  <a:pt x="178796" y="247507"/>
                </a:lnTo>
                <a:lnTo>
                  <a:pt x="219741" y="220027"/>
                </a:lnTo>
                <a:lnTo>
                  <a:pt x="247399" y="179117"/>
                </a:lnTo>
                <a:lnTo>
                  <a:pt x="257556" y="128777"/>
                </a:lnTo>
                <a:lnTo>
                  <a:pt x="247399" y="78759"/>
                </a:lnTo>
                <a:lnTo>
                  <a:pt x="219741" y="37814"/>
                </a:lnTo>
                <a:lnTo>
                  <a:pt x="178796" y="10156"/>
                </a:lnTo>
                <a:lnTo>
                  <a:pt x="128777" y="0"/>
                </a:lnTo>
                <a:close/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4383017" y="3307679"/>
            <a:ext cx="10248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solidFill>
                  <a:srgbClr val="282828"/>
                </a:solidFill>
                <a:latin typeface="Arial"/>
                <a:cs typeface="Arial"/>
              </a:rPr>
              <a:t>8</a:t>
            </a:r>
            <a:endParaRPr sz="106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35281" y="2426335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3" y="54863"/>
                </a:moveTo>
                <a:lnTo>
                  <a:pt x="32004" y="56387"/>
                </a:lnTo>
                <a:lnTo>
                  <a:pt x="31242" y="59435"/>
                </a:lnTo>
                <a:lnTo>
                  <a:pt x="30480" y="322325"/>
                </a:lnTo>
                <a:lnTo>
                  <a:pt x="32004" y="325374"/>
                </a:lnTo>
                <a:lnTo>
                  <a:pt x="35051" y="326898"/>
                </a:lnTo>
                <a:lnTo>
                  <a:pt x="38100" y="325374"/>
                </a:lnTo>
                <a:lnTo>
                  <a:pt x="39624" y="322325"/>
                </a:lnTo>
                <a:lnTo>
                  <a:pt x="39624" y="59435"/>
                </a:lnTo>
                <a:lnTo>
                  <a:pt x="38862" y="56387"/>
                </a:lnTo>
                <a:lnTo>
                  <a:pt x="35813" y="54863"/>
                </a:lnTo>
                <a:close/>
              </a:path>
              <a:path w="71754" h="327025">
                <a:moveTo>
                  <a:pt x="35813" y="0"/>
                </a:moveTo>
                <a:lnTo>
                  <a:pt x="0" y="71627"/>
                </a:lnTo>
                <a:lnTo>
                  <a:pt x="31206" y="71627"/>
                </a:lnTo>
                <a:lnTo>
                  <a:pt x="31242" y="59435"/>
                </a:lnTo>
                <a:lnTo>
                  <a:pt x="32004" y="56387"/>
                </a:lnTo>
                <a:lnTo>
                  <a:pt x="35813" y="54863"/>
                </a:lnTo>
                <a:lnTo>
                  <a:pt x="63246" y="54863"/>
                </a:lnTo>
                <a:lnTo>
                  <a:pt x="35813" y="0"/>
                </a:lnTo>
                <a:close/>
              </a:path>
              <a:path w="71754" h="327025">
                <a:moveTo>
                  <a:pt x="63246" y="54863"/>
                </a:moveTo>
                <a:lnTo>
                  <a:pt x="35813" y="54863"/>
                </a:lnTo>
                <a:lnTo>
                  <a:pt x="38862" y="56387"/>
                </a:lnTo>
                <a:lnTo>
                  <a:pt x="39624" y="59435"/>
                </a:lnTo>
                <a:lnTo>
                  <a:pt x="39624" y="71627"/>
                </a:lnTo>
                <a:lnTo>
                  <a:pt x="71628" y="71627"/>
                </a:lnTo>
                <a:lnTo>
                  <a:pt x="63246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4362026" y="2948622"/>
            <a:ext cx="69762" cy="318558"/>
          </a:xfrm>
          <a:custGeom>
            <a:avLst/>
            <a:gdLst/>
            <a:ahLst/>
            <a:cxnLst/>
            <a:rect l="l" t="t" r="r" b="b"/>
            <a:pathLst>
              <a:path w="71754" h="327660">
                <a:moveTo>
                  <a:pt x="31242" y="71960"/>
                </a:moveTo>
                <a:lnTo>
                  <a:pt x="31242" y="323088"/>
                </a:lnTo>
                <a:lnTo>
                  <a:pt x="32766" y="326136"/>
                </a:lnTo>
                <a:lnTo>
                  <a:pt x="35814" y="327660"/>
                </a:lnTo>
                <a:lnTo>
                  <a:pt x="38862" y="326136"/>
                </a:lnTo>
                <a:lnTo>
                  <a:pt x="40386" y="323088"/>
                </a:lnTo>
                <a:lnTo>
                  <a:pt x="40386" y="72057"/>
                </a:lnTo>
                <a:lnTo>
                  <a:pt x="31242" y="71960"/>
                </a:lnTo>
                <a:close/>
              </a:path>
              <a:path w="71754" h="327660">
                <a:moveTo>
                  <a:pt x="63334" y="55625"/>
                </a:moveTo>
                <a:lnTo>
                  <a:pt x="35814" y="55625"/>
                </a:lnTo>
                <a:lnTo>
                  <a:pt x="38862" y="57150"/>
                </a:lnTo>
                <a:lnTo>
                  <a:pt x="40386" y="60198"/>
                </a:lnTo>
                <a:lnTo>
                  <a:pt x="40386" y="72057"/>
                </a:lnTo>
                <a:lnTo>
                  <a:pt x="71628" y="72390"/>
                </a:lnTo>
                <a:lnTo>
                  <a:pt x="63334" y="55625"/>
                </a:lnTo>
                <a:close/>
              </a:path>
              <a:path w="71754" h="327660">
                <a:moveTo>
                  <a:pt x="35814" y="55625"/>
                </a:moveTo>
                <a:lnTo>
                  <a:pt x="32766" y="57150"/>
                </a:lnTo>
                <a:lnTo>
                  <a:pt x="31242" y="60198"/>
                </a:lnTo>
                <a:lnTo>
                  <a:pt x="31242" y="71960"/>
                </a:lnTo>
                <a:lnTo>
                  <a:pt x="40386" y="72057"/>
                </a:lnTo>
                <a:lnTo>
                  <a:pt x="40386" y="60198"/>
                </a:lnTo>
                <a:lnTo>
                  <a:pt x="38862" y="57150"/>
                </a:lnTo>
                <a:lnTo>
                  <a:pt x="35814" y="55625"/>
                </a:lnTo>
                <a:close/>
              </a:path>
              <a:path w="71754" h="327660">
                <a:moveTo>
                  <a:pt x="35814" y="0"/>
                </a:moveTo>
                <a:lnTo>
                  <a:pt x="0" y="71627"/>
                </a:lnTo>
                <a:lnTo>
                  <a:pt x="31242" y="71960"/>
                </a:lnTo>
                <a:lnTo>
                  <a:pt x="31242" y="60198"/>
                </a:lnTo>
                <a:lnTo>
                  <a:pt x="32766" y="57150"/>
                </a:lnTo>
                <a:lnTo>
                  <a:pt x="35814" y="55625"/>
                </a:lnTo>
                <a:lnTo>
                  <a:pt x="63334" y="55625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873817" y="2426335"/>
            <a:ext cx="422275" cy="317941"/>
          </a:xfrm>
          <a:custGeom>
            <a:avLst/>
            <a:gdLst/>
            <a:ahLst/>
            <a:cxnLst/>
            <a:rect l="l" t="t" r="r" b="b"/>
            <a:pathLst>
              <a:path w="434339" h="327025">
                <a:moveTo>
                  <a:pt x="60256" y="39467"/>
                </a:moveTo>
                <a:lnTo>
                  <a:pt x="54630" y="46868"/>
                </a:lnTo>
                <a:lnTo>
                  <a:pt x="427481" y="326135"/>
                </a:lnTo>
                <a:lnTo>
                  <a:pt x="430529" y="326898"/>
                </a:lnTo>
                <a:lnTo>
                  <a:pt x="433577" y="325374"/>
                </a:lnTo>
                <a:lnTo>
                  <a:pt x="434339" y="321563"/>
                </a:lnTo>
                <a:lnTo>
                  <a:pt x="432815" y="318515"/>
                </a:lnTo>
                <a:lnTo>
                  <a:pt x="60256" y="39467"/>
                </a:lnTo>
                <a:close/>
              </a:path>
              <a:path w="434339" h="327025">
                <a:moveTo>
                  <a:pt x="0" y="0"/>
                </a:moveTo>
                <a:lnTo>
                  <a:pt x="35813" y="71627"/>
                </a:lnTo>
                <a:lnTo>
                  <a:pt x="54630" y="46868"/>
                </a:lnTo>
                <a:lnTo>
                  <a:pt x="44957" y="39624"/>
                </a:lnTo>
                <a:lnTo>
                  <a:pt x="43434" y="36575"/>
                </a:lnTo>
                <a:lnTo>
                  <a:pt x="44196" y="32765"/>
                </a:lnTo>
                <a:lnTo>
                  <a:pt x="47243" y="31242"/>
                </a:lnTo>
                <a:lnTo>
                  <a:pt x="66507" y="31242"/>
                </a:lnTo>
                <a:lnTo>
                  <a:pt x="79248" y="14477"/>
                </a:lnTo>
                <a:lnTo>
                  <a:pt x="0" y="0"/>
                </a:lnTo>
                <a:close/>
              </a:path>
              <a:path w="434339" h="327025">
                <a:moveTo>
                  <a:pt x="47243" y="31242"/>
                </a:moveTo>
                <a:lnTo>
                  <a:pt x="44196" y="32765"/>
                </a:lnTo>
                <a:lnTo>
                  <a:pt x="43434" y="36575"/>
                </a:lnTo>
                <a:lnTo>
                  <a:pt x="44957" y="39624"/>
                </a:lnTo>
                <a:lnTo>
                  <a:pt x="54630" y="46868"/>
                </a:lnTo>
                <a:lnTo>
                  <a:pt x="60256" y="39467"/>
                </a:lnTo>
                <a:lnTo>
                  <a:pt x="50291" y="32003"/>
                </a:lnTo>
                <a:lnTo>
                  <a:pt x="47243" y="31242"/>
                </a:lnTo>
                <a:close/>
              </a:path>
              <a:path w="434339" h="327025">
                <a:moveTo>
                  <a:pt x="66507" y="31242"/>
                </a:moveTo>
                <a:lnTo>
                  <a:pt x="47243" y="31242"/>
                </a:lnTo>
                <a:lnTo>
                  <a:pt x="50291" y="32003"/>
                </a:lnTo>
                <a:lnTo>
                  <a:pt x="60256" y="39467"/>
                </a:lnTo>
                <a:lnTo>
                  <a:pt x="66507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107795" y="1903307"/>
            <a:ext cx="69762" cy="317941"/>
          </a:xfrm>
          <a:custGeom>
            <a:avLst/>
            <a:gdLst/>
            <a:ahLst/>
            <a:cxnLst/>
            <a:rect l="l" t="t" r="r" b="b"/>
            <a:pathLst>
              <a:path w="71754" h="327025">
                <a:moveTo>
                  <a:pt x="35814" y="55625"/>
                </a:moveTo>
                <a:lnTo>
                  <a:pt x="32766" y="56387"/>
                </a:lnTo>
                <a:lnTo>
                  <a:pt x="31242" y="60198"/>
                </a:lnTo>
                <a:lnTo>
                  <a:pt x="30480" y="323087"/>
                </a:lnTo>
                <a:lnTo>
                  <a:pt x="32004" y="326135"/>
                </a:lnTo>
                <a:lnTo>
                  <a:pt x="35052" y="326898"/>
                </a:lnTo>
                <a:lnTo>
                  <a:pt x="38100" y="326135"/>
                </a:lnTo>
                <a:lnTo>
                  <a:pt x="39624" y="323087"/>
                </a:lnTo>
                <a:lnTo>
                  <a:pt x="40386" y="60198"/>
                </a:lnTo>
                <a:lnTo>
                  <a:pt x="38862" y="56387"/>
                </a:lnTo>
                <a:lnTo>
                  <a:pt x="35814" y="55625"/>
                </a:lnTo>
                <a:close/>
              </a:path>
              <a:path w="71754" h="327025">
                <a:moveTo>
                  <a:pt x="35814" y="0"/>
                </a:moveTo>
                <a:lnTo>
                  <a:pt x="0" y="71627"/>
                </a:lnTo>
                <a:lnTo>
                  <a:pt x="31208" y="71627"/>
                </a:lnTo>
                <a:lnTo>
                  <a:pt x="31242" y="60198"/>
                </a:lnTo>
                <a:lnTo>
                  <a:pt x="32766" y="56387"/>
                </a:lnTo>
                <a:lnTo>
                  <a:pt x="35814" y="55625"/>
                </a:lnTo>
                <a:lnTo>
                  <a:pt x="63626" y="55625"/>
                </a:lnTo>
                <a:lnTo>
                  <a:pt x="35814" y="0"/>
                </a:lnTo>
                <a:close/>
              </a:path>
              <a:path w="71754" h="327025">
                <a:moveTo>
                  <a:pt x="63626" y="55625"/>
                </a:moveTo>
                <a:lnTo>
                  <a:pt x="35814" y="55625"/>
                </a:lnTo>
                <a:lnTo>
                  <a:pt x="38862" y="56387"/>
                </a:lnTo>
                <a:lnTo>
                  <a:pt x="40386" y="60198"/>
                </a:lnTo>
                <a:lnTo>
                  <a:pt x="40352" y="71627"/>
                </a:lnTo>
                <a:lnTo>
                  <a:pt x="71627" y="71627"/>
                </a:lnTo>
                <a:lnTo>
                  <a:pt x="63626" y="55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246332" y="1903307"/>
            <a:ext cx="423509" cy="317941"/>
          </a:xfrm>
          <a:custGeom>
            <a:avLst/>
            <a:gdLst/>
            <a:ahLst/>
            <a:cxnLst/>
            <a:rect l="l" t="t" r="r" b="b"/>
            <a:pathLst>
              <a:path w="435610" h="327025">
                <a:moveTo>
                  <a:pt x="60156" y="39597"/>
                </a:moveTo>
                <a:lnTo>
                  <a:pt x="54900" y="46514"/>
                </a:lnTo>
                <a:lnTo>
                  <a:pt x="427481" y="326135"/>
                </a:lnTo>
                <a:lnTo>
                  <a:pt x="431291" y="326898"/>
                </a:lnTo>
                <a:lnTo>
                  <a:pt x="434339" y="325374"/>
                </a:lnTo>
                <a:lnTo>
                  <a:pt x="435101" y="322325"/>
                </a:lnTo>
                <a:lnTo>
                  <a:pt x="432815" y="319277"/>
                </a:lnTo>
                <a:lnTo>
                  <a:pt x="60156" y="39597"/>
                </a:lnTo>
                <a:close/>
              </a:path>
              <a:path w="435610" h="327025">
                <a:moveTo>
                  <a:pt x="0" y="0"/>
                </a:moveTo>
                <a:lnTo>
                  <a:pt x="35813" y="71627"/>
                </a:lnTo>
                <a:lnTo>
                  <a:pt x="54900" y="46514"/>
                </a:lnTo>
                <a:lnTo>
                  <a:pt x="45700" y="39597"/>
                </a:lnTo>
                <a:lnTo>
                  <a:pt x="43433" y="36575"/>
                </a:lnTo>
                <a:lnTo>
                  <a:pt x="44195" y="33527"/>
                </a:lnTo>
                <a:lnTo>
                  <a:pt x="47243" y="31242"/>
                </a:lnTo>
                <a:lnTo>
                  <a:pt x="66507" y="31242"/>
                </a:lnTo>
                <a:lnTo>
                  <a:pt x="79248" y="14477"/>
                </a:lnTo>
                <a:lnTo>
                  <a:pt x="0" y="0"/>
                </a:lnTo>
                <a:close/>
              </a:path>
              <a:path w="435610" h="327025">
                <a:moveTo>
                  <a:pt x="47243" y="31242"/>
                </a:moveTo>
                <a:lnTo>
                  <a:pt x="44195" y="33527"/>
                </a:lnTo>
                <a:lnTo>
                  <a:pt x="43433" y="36575"/>
                </a:lnTo>
                <a:lnTo>
                  <a:pt x="45719" y="39624"/>
                </a:lnTo>
                <a:lnTo>
                  <a:pt x="54900" y="46514"/>
                </a:lnTo>
                <a:lnTo>
                  <a:pt x="60156" y="39597"/>
                </a:lnTo>
                <a:lnTo>
                  <a:pt x="51053" y="32766"/>
                </a:lnTo>
                <a:lnTo>
                  <a:pt x="47243" y="31242"/>
                </a:lnTo>
                <a:close/>
              </a:path>
              <a:path w="435610" h="327025">
                <a:moveTo>
                  <a:pt x="66507" y="31242"/>
                </a:moveTo>
                <a:lnTo>
                  <a:pt x="47243" y="31242"/>
                </a:lnTo>
                <a:lnTo>
                  <a:pt x="51053" y="32766"/>
                </a:lnTo>
                <a:lnTo>
                  <a:pt x="60156" y="39597"/>
                </a:lnTo>
                <a:lnTo>
                  <a:pt x="66507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292389" y="3576109"/>
            <a:ext cx="313619" cy="209285"/>
          </a:xfrm>
          <a:custGeom>
            <a:avLst/>
            <a:gdLst/>
            <a:ahLst/>
            <a:cxnLst/>
            <a:rect l="l" t="t" r="r" b="b"/>
            <a:pathLst>
              <a:path w="322579" h="215264">
                <a:moveTo>
                  <a:pt x="322325" y="214883"/>
                </a:moveTo>
                <a:lnTo>
                  <a:pt x="306031" y="151278"/>
                </a:lnTo>
                <a:lnTo>
                  <a:pt x="288346" y="92829"/>
                </a:lnTo>
                <a:lnTo>
                  <a:pt x="268065" y="44695"/>
                </a:lnTo>
                <a:lnTo>
                  <a:pt x="243980" y="12033"/>
                </a:lnTo>
                <a:lnTo>
                  <a:pt x="214884" y="0"/>
                </a:lnTo>
                <a:lnTo>
                  <a:pt x="182668" y="13430"/>
                </a:lnTo>
                <a:lnTo>
                  <a:pt x="143086" y="47751"/>
                </a:lnTo>
                <a:lnTo>
                  <a:pt x="100583" y="94011"/>
                </a:lnTo>
                <a:lnTo>
                  <a:pt x="59605" y="143255"/>
                </a:lnTo>
                <a:lnTo>
                  <a:pt x="24595" y="186531"/>
                </a:lnTo>
                <a:lnTo>
                  <a:pt x="0" y="21488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4292389" y="3676121"/>
            <a:ext cx="109273" cy="109273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25146" y="36575"/>
                </a:moveTo>
                <a:lnTo>
                  <a:pt x="0" y="112013"/>
                </a:lnTo>
                <a:lnTo>
                  <a:pt x="75437" y="86867"/>
                </a:lnTo>
                <a:lnTo>
                  <a:pt x="63246" y="74675"/>
                </a:lnTo>
                <a:lnTo>
                  <a:pt x="41910" y="74675"/>
                </a:lnTo>
                <a:lnTo>
                  <a:pt x="38862" y="73151"/>
                </a:lnTo>
                <a:lnTo>
                  <a:pt x="37337" y="70103"/>
                </a:lnTo>
                <a:lnTo>
                  <a:pt x="38862" y="67055"/>
                </a:lnTo>
                <a:lnTo>
                  <a:pt x="47244" y="58674"/>
                </a:lnTo>
                <a:lnTo>
                  <a:pt x="25146" y="36575"/>
                </a:lnTo>
                <a:close/>
              </a:path>
              <a:path w="112395" h="112395">
                <a:moveTo>
                  <a:pt x="47244" y="58674"/>
                </a:moveTo>
                <a:lnTo>
                  <a:pt x="38862" y="67055"/>
                </a:lnTo>
                <a:lnTo>
                  <a:pt x="37337" y="70103"/>
                </a:lnTo>
                <a:lnTo>
                  <a:pt x="38862" y="73151"/>
                </a:lnTo>
                <a:lnTo>
                  <a:pt x="41910" y="74675"/>
                </a:lnTo>
                <a:lnTo>
                  <a:pt x="44958" y="73151"/>
                </a:lnTo>
                <a:lnTo>
                  <a:pt x="53340" y="64770"/>
                </a:lnTo>
                <a:lnTo>
                  <a:pt x="47244" y="58674"/>
                </a:lnTo>
                <a:close/>
              </a:path>
              <a:path w="112395" h="112395">
                <a:moveTo>
                  <a:pt x="53340" y="64770"/>
                </a:moveTo>
                <a:lnTo>
                  <a:pt x="44958" y="73151"/>
                </a:lnTo>
                <a:lnTo>
                  <a:pt x="41910" y="74675"/>
                </a:lnTo>
                <a:lnTo>
                  <a:pt x="63246" y="74675"/>
                </a:lnTo>
                <a:lnTo>
                  <a:pt x="53340" y="64770"/>
                </a:lnTo>
                <a:close/>
              </a:path>
              <a:path w="112395" h="112395">
                <a:moveTo>
                  <a:pt x="107442" y="0"/>
                </a:moveTo>
                <a:lnTo>
                  <a:pt x="104394" y="1524"/>
                </a:lnTo>
                <a:lnTo>
                  <a:pt x="47244" y="58674"/>
                </a:lnTo>
                <a:lnTo>
                  <a:pt x="53340" y="64770"/>
                </a:lnTo>
                <a:lnTo>
                  <a:pt x="110489" y="7619"/>
                </a:lnTo>
                <a:lnTo>
                  <a:pt x="112013" y="4571"/>
                </a:lnTo>
                <a:lnTo>
                  <a:pt x="110489" y="1524"/>
                </a:lnTo>
                <a:lnTo>
                  <a:pt x="107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3664903" y="3576109"/>
            <a:ext cx="627856" cy="209285"/>
          </a:xfrm>
          <a:custGeom>
            <a:avLst/>
            <a:gdLst/>
            <a:ahLst/>
            <a:cxnLst/>
            <a:rect l="l" t="t" r="r" b="b"/>
            <a:pathLst>
              <a:path w="645795" h="215264">
                <a:moveTo>
                  <a:pt x="645413" y="214883"/>
                </a:moveTo>
                <a:lnTo>
                  <a:pt x="612990" y="169150"/>
                </a:lnTo>
                <a:lnTo>
                  <a:pt x="580006" y="125296"/>
                </a:lnTo>
                <a:lnTo>
                  <a:pt x="545903" y="85201"/>
                </a:lnTo>
                <a:lnTo>
                  <a:pt x="510120" y="50745"/>
                </a:lnTo>
                <a:lnTo>
                  <a:pt x="472097" y="23806"/>
                </a:lnTo>
                <a:lnTo>
                  <a:pt x="431276" y="6264"/>
                </a:lnTo>
                <a:lnTo>
                  <a:pt x="387096" y="0"/>
                </a:lnTo>
                <a:lnTo>
                  <a:pt x="350114" y="3831"/>
                </a:lnTo>
                <a:lnTo>
                  <a:pt x="310981" y="14738"/>
                </a:lnTo>
                <a:lnTo>
                  <a:pt x="269973" y="31834"/>
                </a:lnTo>
                <a:lnTo>
                  <a:pt x="227366" y="54236"/>
                </a:lnTo>
                <a:lnTo>
                  <a:pt x="183436" y="81060"/>
                </a:lnTo>
                <a:lnTo>
                  <a:pt x="138458" y="111421"/>
                </a:lnTo>
                <a:lnTo>
                  <a:pt x="92708" y="144435"/>
                </a:lnTo>
                <a:lnTo>
                  <a:pt x="46464" y="179217"/>
                </a:lnTo>
                <a:lnTo>
                  <a:pt x="0" y="21488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3664903" y="3676121"/>
            <a:ext cx="109273" cy="109273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25146" y="36575"/>
                </a:moveTo>
                <a:lnTo>
                  <a:pt x="0" y="112013"/>
                </a:lnTo>
                <a:lnTo>
                  <a:pt x="76200" y="86867"/>
                </a:lnTo>
                <a:lnTo>
                  <a:pt x="63823" y="74675"/>
                </a:lnTo>
                <a:lnTo>
                  <a:pt x="41910" y="74675"/>
                </a:lnTo>
                <a:lnTo>
                  <a:pt x="38862" y="73151"/>
                </a:lnTo>
                <a:lnTo>
                  <a:pt x="37337" y="70103"/>
                </a:lnTo>
                <a:lnTo>
                  <a:pt x="38862" y="67055"/>
                </a:lnTo>
                <a:lnTo>
                  <a:pt x="47410" y="58507"/>
                </a:lnTo>
                <a:lnTo>
                  <a:pt x="25146" y="36575"/>
                </a:lnTo>
                <a:close/>
              </a:path>
              <a:path w="112395" h="112395">
                <a:moveTo>
                  <a:pt x="47410" y="58507"/>
                </a:moveTo>
                <a:lnTo>
                  <a:pt x="38862" y="67055"/>
                </a:lnTo>
                <a:lnTo>
                  <a:pt x="37337" y="70103"/>
                </a:lnTo>
                <a:lnTo>
                  <a:pt x="38862" y="73151"/>
                </a:lnTo>
                <a:lnTo>
                  <a:pt x="41910" y="74675"/>
                </a:lnTo>
                <a:lnTo>
                  <a:pt x="44958" y="73151"/>
                </a:lnTo>
                <a:lnTo>
                  <a:pt x="53551" y="64558"/>
                </a:lnTo>
                <a:lnTo>
                  <a:pt x="47410" y="58507"/>
                </a:lnTo>
                <a:close/>
              </a:path>
              <a:path w="112395" h="112395">
                <a:moveTo>
                  <a:pt x="53551" y="64558"/>
                </a:moveTo>
                <a:lnTo>
                  <a:pt x="44958" y="73151"/>
                </a:lnTo>
                <a:lnTo>
                  <a:pt x="41910" y="74675"/>
                </a:lnTo>
                <a:lnTo>
                  <a:pt x="63823" y="74675"/>
                </a:lnTo>
                <a:lnTo>
                  <a:pt x="53551" y="64558"/>
                </a:lnTo>
                <a:close/>
              </a:path>
              <a:path w="112395" h="112395">
                <a:moveTo>
                  <a:pt x="107441" y="0"/>
                </a:moveTo>
                <a:lnTo>
                  <a:pt x="104394" y="1524"/>
                </a:lnTo>
                <a:lnTo>
                  <a:pt x="47410" y="58507"/>
                </a:lnTo>
                <a:lnTo>
                  <a:pt x="53551" y="64558"/>
                </a:lnTo>
                <a:lnTo>
                  <a:pt x="110489" y="7619"/>
                </a:lnTo>
                <a:lnTo>
                  <a:pt x="112013" y="4571"/>
                </a:lnTo>
                <a:lnTo>
                  <a:pt x="110489" y="1524"/>
                </a:lnTo>
                <a:lnTo>
                  <a:pt x="1074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3141874" y="3576109"/>
            <a:ext cx="523522" cy="209285"/>
          </a:xfrm>
          <a:custGeom>
            <a:avLst/>
            <a:gdLst/>
            <a:ahLst/>
            <a:cxnLst/>
            <a:rect l="l" t="t" r="r" b="b"/>
            <a:pathLst>
              <a:path w="538479" h="215264">
                <a:moveTo>
                  <a:pt x="537971" y="214883"/>
                </a:moveTo>
                <a:lnTo>
                  <a:pt x="510833" y="169150"/>
                </a:lnTo>
                <a:lnTo>
                  <a:pt x="483307" y="125296"/>
                </a:lnTo>
                <a:lnTo>
                  <a:pt x="454916" y="85201"/>
                </a:lnTo>
                <a:lnTo>
                  <a:pt x="425178" y="50745"/>
                </a:lnTo>
                <a:lnTo>
                  <a:pt x="393614" y="23806"/>
                </a:lnTo>
                <a:lnTo>
                  <a:pt x="359743" y="6264"/>
                </a:lnTo>
                <a:lnTo>
                  <a:pt x="323087" y="0"/>
                </a:lnTo>
                <a:lnTo>
                  <a:pt x="288171" y="4826"/>
                </a:lnTo>
                <a:lnTo>
                  <a:pt x="251067" y="18466"/>
                </a:lnTo>
                <a:lnTo>
                  <a:pt x="212087" y="39661"/>
                </a:lnTo>
                <a:lnTo>
                  <a:pt x="171545" y="67151"/>
                </a:lnTo>
                <a:lnTo>
                  <a:pt x="129752" y="99677"/>
                </a:lnTo>
                <a:lnTo>
                  <a:pt x="87022" y="135981"/>
                </a:lnTo>
                <a:lnTo>
                  <a:pt x="43667" y="174803"/>
                </a:lnTo>
                <a:lnTo>
                  <a:pt x="0" y="214883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3141875" y="3676121"/>
            <a:ext cx="109273" cy="109273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25907" y="36575"/>
                </a:moveTo>
                <a:lnTo>
                  <a:pt x="0" y="112013"/>
                </a:lnTo>
                <a:lnTo>
                  <a:pt x="76199" y="86867"/>
                </a:lnTo>
                <a:lnTo>
                  <a:pt x="64007" y="74675"/>
                </a:lnTo>
                <a:lnTo>
                  <a:pt x="42671" y="74675"/>
                </a:lnTo>
                <a:lnTo>
                  <a:pt x="39623" y="73151"/>
                </a:lnTo>
                <a:lnTo>
                  <a:pt x="38099" y="70103"/>
                </a:lnTo>
                <a:lnTo>
                  <a:pt x="39623" y="67055"/>
                </a:lnTo>
                <a:lnTo>
                  <a:pt x="47956" y="58624"/>
                </a:lnTo>
                <a:lnTo>
                  <a:pt x="25907" y="36575"/>
                </a:lnTo>
                <a:close/>
              </a:path>
              <a:path w="112395" h="112395">
                <a:moveTo>
                  <a:pt x="47956" y="58624"/>
                </a:moveTo>
                <a:lnTo>
                  <a:pt x="39623" y="67055"/>
                </a:lnTo>
                <a:lnTo>
                  <a:pt x="38099" y="70103"/>
                </a:lnTo>
                <a:lnTo>
                  <a:pt x="39623" y="73151"/>
                </a:lnTo>
                <a:lnTo>
                  <a:pt x="42671" y="74675"/>
                </a:lnTo>
                <a:lnTo>
                  <a:pt x="45719" y="73151"/>
                </a:lnTo>
                <a:lnTo>
                  <a:pt x="54102" y="64770"/>
                </a:lnTo>
                <a:lnTo>
                  <a:pt x="47956" y="58624"/>
                </a:lnTo>
                <a:close/>
              </a:path>
              <a:path w="112395" h="112395">
                <a:moveTo>
                  <a:pt x="54102" y="64770"/>
                </a:moveTo>
                <a:lnTo>
                  <a:pt x="45719" y="73151"/>
                </a:lnTo>
                <a:lnTo>
                  <a:pt x="42671" y="74675"/>
                </a:lnTo>
                <a:lnTo>
                  <a:pt x="64007" y="74675"/>
                </a:lnTo>
                <a:lnTo>
                  <a:pt x="54102" y="64770"/>
                </a:lnTo>
                <a:close/>
              </a:path>
              <a:path w="112395" h="112395">
                <a:moveTo>
                  <a:pt x="107442" y="0"/>
                </a:moveTo>
                <a:lnTo>
                  <a:pt x="104393" y="1524"/>
                </a:lnTo>
                <a:lnTo>
                  <a:pt x="47956" y="58624"/>
                </a:lnTo>
                <a:lnTo>
                  <a:pt x="54102" y="64770"/>
                </a:lnTo>
                <a:lnTo>
                  <a:pt x="111252" y="7619"/>
                </a:lnTo>
                <a:lnTo>
                  <a:pt x="112013" y="4571"/>
                </a:lnTo>
                <a:lnTo>
                  <a:pt x="111252" y="1524"/>
                </a:lnTo>
                <a:lnTo>
                  <a:pt x="1074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43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614262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30" y="868857"/>
            <a:ext cx="4852458" cy="3559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that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single dimensional structure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seems better with respect to  space.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keep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information in </a:t>
            </a:r>
            <a:r>
              <a:rPr sz="1069" spc="5" dirty="0">
                <a:latin typeface="Times New Roman"/>
                <a:cs typeface="Times New Roman"/>
              </a:rPr>
              <a:t>this array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at first kept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matrix. </a:t>
            </a:r>
            <a:r>
              <a:rPr sz="1069" spc="10" dirty="0">
                <a:latin typeface="Times New Roman"/>
                <a:cs typeface="Times New Roman"/>
              </a:rPr>
              <a:t>Now  think about a </a:t>
            </a:r>
            <a:r>
              <a:rPr sz="1069" spc="5" dirty="0">
                <a:latin typeface="Times New Roman"/>
                <a:cs typeface="Times New Roman"/>
              </a:rPr>
              <a:t>single dimension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versus </a:t>
            </a:r>
            <a:r>
              <a:rPr sz="1069" spc="10" dirty="0">
                <a:latin typeface="Times New Roman"/>
                <a:cs typeface="Times New Roman"/>
              </a:rPr>
              <a:t>a two dimensional array. Suppose we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have 1000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members </a:t>
            </a:r>
            <a:r>
              <a:rPr sz="1069" spc="5" dirty="0">
                <a:latin typeface="Times New Roman"/>
                <a:cs typeface="Times New Roman"/>
              </a:rPr>
              <a:t>i.e. </a:t>
            </a:r>
            <a:r>
              <a:rPr sz="1069" spc="10" dirty="0">
                <a:latin typeface="Times New Roman"/>
                <a:cs typeface="Times New Roman"/>
              </a:rPr>
              <a:t>names of </a:t>
            </a:r>
            <a:r>
              <a:rPr sz="1069" spc="5" dirty="0">
                <a:latin typeface="Times New Roman"/>
                <a:cs typeface="Times New Roman"/>
              </a:rPr>
              <a:t>people.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make a </a:t>
            </a:r>
            <a:r>
              <a:rPr sz="1069" spc="5" dirty="0">
                <a:latin typeface="Times New Roman"/>
                <a:cs typeface="Times New Roman"/>
              </a:rPr>
              <a:t>Boolean </a:t>
            </a:r>
            <a:r>
              <a:rPr sz="1069" spc="10" dirty="0">
                <a:latin typeface="Times New Roman"/>
                <a:cs typeface="Times New Roman"/>
              </a:rPr>
              <a:t>matrix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1000  </a:t>
            </a:r>
            <a:r>
              <a:rPr sz="1069" spc="5" dirty="0">
                <a:latin typeface="Times New Roman"/>
                <a:cs typeface="Times New Roman"/>
              </a:rPr>
              <a:t>items, its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1000 x 1000. Thus we need </a:t>
            </a:r>
            <a:r>
              <a:rPr sz="1069" spc="15" dirty="0">
                <a:latin typeface="Times New Roman"/>
                <a:cs typeface="Times New Roman"/>
              </a:rPr>
              <a:t>1000000 </a:t>
            </a:r>
            <a:r>
              <a:rPr sz="1069" spc="10" dirty="0">
                <a:latin typeface="Times New Roman"/>
                <a:cs typeface="Times New Roman"/>
              </a:rPr>
              <a:t>locations for Boolean  </a:t>
            </a:r>
            <a:r>
              <a:rPr sz="1069" spc="5" dirty="0">
                <a:latin typeface="Times New Roman"/>
                <a:cs typeface="Times New Roman"/>
              </a:rPr>
              <a:t>values. In case of </a:t>
            </a:r>
            <a:r>
              <a:rPr sz="1069" spc="10" dirty="0">
                <a:latin typeface="Times New Roman"/>
                <a:cs typeface="Times New Roman"/>
              </a:rPr>
              <a:t>an array,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locations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1000. </a:t>
            </a:r>
            <a:r>
              <a:rPr sz="1069" spc="15" dirty="0">
                <a:latin typeface="Times New Roman"/>
                <a:cs typeface="Times New Roman"/>
              </a:rPr>
              <a:t>Thus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array </a:t>
            </a:r>
            <a:r>
              <a:rPr sz="1069" spc="5" dirty="0">
                <a:latin typeface="Times New Roman"/>
                <a:cs typeface="Times New Roman"/>
              </a:rPr>
              <a:t>i.e.tree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5" dirty="0">
                <a:latin typeface="Times New Roman"/>
                <a:cs typeface="Times New Roman"/>
              </a:rPr>
              <a:t>structure is better </a:t>
            </a:r>
            <a:r>
              <a:rPr sz="1069" spc="10" dirty="0">
                <a:latin typeface="Times New Roman"/>
                <a:cs typeface="Times New Roman"/>
              </a:rPr>
              <a:t>than two-dimensional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0" dirty="0">
                <a:latin typeface="Times New Roman"/>
                <a:cs typeface="Times New Roman"/>
              </a:rPr>
              <a:t>in terms </a:t>
            </a:r>
            <a:r>
              <a:rPr sz="1069" spc="5" dirty="0">
                <a:latin typeface="Times New Roman"/>
                <a:cs typeface="Times New Roman"/>
              </a:rPr>
              <a:t>of space </a:t>
            </a:r>
            <a:r>
              <a:rPr sz="1069" spc="10" dirty="0">
                <a:latin typeface="Times New Roman"/>
                <a:cs typeface="Times New Roman"/>
              </a:rPr>
              <a:t>to  keep </a:t>
            </a:r>
            <a:r>
              <a:rPr sz="1069" spc="5" dirty="0">
                <a:latin typeface="Times New Roman"/>
                <a:cs typeface="Times New Roman"/>
              </a:rPr>
              <a:t>disjoint sets </a:t>
            </a:r>
            <a:r>
              <a:rPr sz="1069" spc="10" dirty="0">
                <a:latin typeface="Times New Roman"/>
                <a:cs typeface="Times New Roman"/>
              </a:rPr>
              <a:t>and doing </a:t>
            </a:r>
            <a:r>
              <a:rPr sz="1069" spc="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find operations. Moreover, </a:t>
            </a:r>
            <a:r>
              <a:rPr sz="1069" spc="10" dirty="0">
                <a:latin typeface="Times New Roman"/>
                <a:cs typeface="Times New Roman"/>
              </a:rPr>
              <a:t>we do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use  </a:t>
            </a:r>
            <a:r>
              <a:rPr sz="1069" spc="5" dirty="0">
                <a:latin typeface="Times New Roman"/>
                <a:cs typeface="Times New Roman"/>
              </a:rPr>
              <a:t>pointers (addresses) that are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C++.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array indices as pointers. In </a:t>
            </a:r>
            <a:r>
              <a:rPr sz="1069" spc="10" dirty="0">
                <a:latin typeface="Times New Roman"/>
                <a:cs typeface="Times New Roman"/>
              </a:rPr>
              <a:t>case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find,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follow some indices (pointers) to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containing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particular </a:t>
            </a:r>
            <a:r>
              <a:rPr sz="1069" spc="10" dirty="0">
                <a:latin typeface="Times New Roman"/>
                <a:cs typeface="Times New Roman"/>
              </a:rPr>
              <a:t>member.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points </a:t>
            </a:r>
            <a:r>
              <a:rPr sz="1069" spc="10" dirty="0">
                <a:latin typeface="Times New Roman"/>
                <a:cs typeface="Times New Roman"/>
              </a:rPr>
              <a:t>of discussion, we conclude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 indent="-209281">
              <a:spcBef>
                <a:spcPts val="5"/>
              </a:spcBef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is clearly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constant </a:t>
            </a:r>
            <a:r>
              <a:rPr sz="1069" spc="10" dirty="0">
                <a:latin typeface="Times New Roman"/>
                <a:cs typeface="Times New Roman"/>
              </a:rPr>
              <a:t>time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operation.</a:t>
            </a:r>
            <a:endParaRPr sz="1069">
              <a:latin typeface="Times New Roman"/>
              <a:cs typeface="Times New Roman"/>
            </a:endParaRPr>
          </a:p>
          <a:p>
            <a:pPr marL="430908" marR="6791" indent="-209281">
              <a:lnSpc>
                <a:spcPts val="1264"/>
              </a:lnSpc>
              <a:spcBef>
                <a:spcPts val="107"/>
              </a:spcBef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10" dirty="0">
                <a:latin typeface="Times New Roman"/>
                <a:cs typeface="Times New Roman"/>
              </a:rPr>
              <a:t>Running </a:t>
            </a:r>
            <a:r>
              <a:rPr sz="1069" spc="5" dirty="0">
                <a:latin typeface="Times New Roman"/>
                <a:cs typeface="Times New Roman"/>
              </a:rPr>
              <a:t>time of </a:t>
            </a:r>
            <a:r>
              <a:rPr sz="1069" i="1" spc="5" dirty="0">
                <a:latin typeface="Times New Roman"/>
                <a:cs typeface="Times New Roman"/>
              </a:rPr>
              <a:t>find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) is proportional 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height of </a:t>
            </a:r>
            <a:r>
              <a:rPr sz="1069" spc="10" dirty="0">
                <a:latin typeface="Times New Roman"/>
                <a:cs typeface="Times New Roman"/>
              </a:rPr>
              <a:t>the tree containing  node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i="1" spc="5" dirty="0">
                <a:latin typeface="Times New Roman"/>
                <a:cs typeface="Times New Roman"/>
              </a:rPr>
              <a:t>i</a:t>
            </a:r>
            <a:r>
              <a:rPr sz="1069" spc="5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 marL="430908" indent="-209281">
              <a:spcBef>
                <a:spcPts val="19"/>
              </a:spcBef>
              <a:buFont typeface="Symbol"/>
              <a:buChar char=""/>
              <a:tabLst>
                <a:tab pos="430291" algn="l"/>
                <a:tab pos="431526" algn="l"/>
              </a:tabLst>
            </a:pPr>
            <a:r>
              <a:rPr sz="1069" spc="5" dirty="0">
                <a:latin typeface="Times New Roman"/>
                <a:cs typeface="Times New Roman"/>
              </a:rPr>
              <a:t>This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proportional </a:t>
            </a:r>
            <a:r>
              <a:rPr sz="1069" spc="10" dirty="0">
                <a:latin typeface="Times New Roman"/>
                <a:cs typeface="Times New Roman"/>
              </a:rPr>
              <a:t>to n in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worst case </a:t>
            </a:r>
            <a:r>
              <a:rPr sz="1069" spc="5" dirty="0">
                <a:latin typeface="Times New Roman"/>
                <a:cs typeface="Times New Roman"/>
              </a:rPr>
              <a:t>(but not</a:t>
            </a:r>
            <a:r>
              <a:rPr sz="1069" spc="10" dirty="0">
                <a:latin typeface="Times New Roman"/>
                <a:cs typeface="Times New Roman"/>
              </a:rPr>
              <a:t> always)</a:t>
            </a:r>
            <a:endParaRPr sz="1069">
              <a:latin typeface="Times New Roman"/>
              <a:cs typeface="Times New Roman"/>
            </a:endParaRPr>
          </a:p>
          <a:p>
            <a:pPr marL="465480" indent="-243852">
              <a:spcBef>
                <a:spcPts val="63"/>
              </a:spcBef>
              <a:buFont typeface="Symbol"/>
              <a:buChar char=""/>
              <a:tabLst>
                <a:tab pos="465480" algn="l"/>
                <a:tab pos="466097" algn="l"/>
              </a:tabLst>
            </a:pPr>
            <a:r>
              <a:rPr sz="1069" spc="5" dirty="0">
                <a:latin typeface="Times New Roman"/>
                <a:cs typeface="Times New Roman"/>
              </a:rPr>
              <a:t>Goal: </a:t>
            </a:r>
            <a:r>
              <a:rPr sz="1069" spc="10" dirty="0">
                <a:latin typeface="Times New Roman"/>
                <a:cs typeface="Times New Roman"/>
              </a:rPr>
              <a:t>Modify </a:t>
            </a:r>
            <a:r>
              <a:rPr sz="1069" i="1" spc="5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to ensure that heights stay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small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5" dirty="0">
                <a:latin typeface="Times New Roman"/>
                <a:cs typeface="Times New Roman"/>
              </a:rPr>
              <a:t>these points in detail in </a:t>
            </a:r>
            <a:r>
              <a:rPr sz="1069" spc="10" dirty="0">
                <a:latin typeface="Times New Roman"/>
                <a:cs typeface="Times New Roman"/>
              </a:rPr>
              <a:t>the next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44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82115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3693" cy="8388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right most </a:t>
            </a:r>
            <a:r>
              <a:rPr sz="1069" spc="10" dirty="0">
                <a:latin typeface="Times New Roman"/>
                <a:cs typeface="Times New Roman"/>
              </a:rPr>
              <a:t>leaf </a:t>
            </a:r>
            <a:r>
              <a:rPr sz="1069" spc="5" dirty="0">
                <a:latin typeface="Times New Roman"/>
                <a:cs typeface="Times New Roman"/>
              </a:rPr>
              <a:t>node. </a:t>
            </a:r>
            <a:r>
              <a:rPr sz="1069" spc="10" dirty="0">
                <a:latin typeface="Times New Roman"/>
                <a:cs typeface="Times New Roman"/>
              </a:rPr>
              <a:t>As long as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5" dirty="0">
                <a:latin typeface="Times New Roman"/>
                <a:cs typeface="Times New Roman"/>
              </a:rPr>
              <a:t>is l less </a:t>
            </a:r>
            <a:r>
              <a:rPr sz="1069" spc="10" dirty="0">
                <a:latin typeface="Times New Roman"/>
                <a:cs typeface="Times New Roman"/>
              </a:rPr>
              <a:t>than N/2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10" dirty="0">
                <a:latin typeface="Times New Roman"/>
                <a:cs typeface="Times New Roman"/>
              </a:rPr>
              <a:t>remain on </a:t>
            </a:r>
            <a:r>
              <a:rPr sz="1069" spc="5" dirty="0">
                <a:latin typeface="Times New Roman"/>
                <a:cs typeface="Times New Roman"/>
              </a:rPr>
              <a:t>leaf  </a:t>
            </a:r>
            <a:r>
              <a:rPr sz="1069" spc="10" dirty="0">
                <a:latin typeface="Times New Roman"/>
                <a:cs typeface="Times New Roman"/>
              </a:rPr>
              <a:t>nodes </a:t>
            </a:r>
            <a:r>
              <a:rPr sz="1069" spc="5" dirty="0">
                <a:latin typeface="Times New Roman"/>
                <a:cs typeface="Times New Roman"/>
              </a:rPr>
              <a:t>level. Is the </a:t>
            </a:r>
            <a:r>
              <a:rPr sz="1069" spc="10" dirty="0">
                <a:latin typeface="Times New Roman"/>
                <a:cs typeface="Times New Roman"/>
              </a:rPr>
              <a:t>leaf node alone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5" dirty="0">
                <a:latin typeface="Times New Roman"/>
                <a:cs typeface="Times New Roman"/>
              </a:rPr>
              <a:t>min-heap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not? </a:t>
            </a:r>
            <a:r>
              <a:rPr sz="1069" spc="15" dirty="0">
                <a:latin typeface="Times New Roman"/>
                <a:cs typeface="Times New Roman"/>
              </a:rPr>
              <a:t>Yes </a:t>
            </a:r>
            <a:r>
              <a:rPr sz="1069" spc="5" dirty="0">
                <a:latin typeface="Times New Roman"/>
                <a:cs typeface="Times New Roman"/>
              </a:rPr>
              <a:t>it is.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does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10" dirty="0">
                <a:latin typeface="Times New Roman"/>
                <a:cs typeface="Times New Roman"/>
              </a:rPr>
              <a:t>any </a:t>
            </a:r>
            <a:r>
              <a:rPr sz="1069" spc="5" dirty="0">
                <a:latin typeface="Times New Roman"/>
                <a:cs typeface="Times New Roman"/>
              </a:rPr>
              <a:t>left or right </a:t>
            </a:r>
            <a:r>
              <a:rPr sz="1069" spc="10" dirty="0">
                <a:latin typeface="Times New Roman"/>
                <a:cs typeface="Times New Roman"/>
              </a:rPr>
              <a:t>child to compare </a:t>
            </a:r>
            <a:r>
              <a:rPr sz="1069" spc="5" dirty="0">
                <a:latin typeface="Times New Roman"/>
                <a:cs typeface="Times New Roman"/>
              </a:rPr>
              <a:t>that it is </a:t>
            </a:r>
            <a:r>
              <a:rPr sz="1069" spc="10" dirty="0">
                <a:latin typeface="Times New Roman"/>
                <a:cs typeface="Times New Roman"/>
              </a:rPr>
              <a:t>smaller </a:t>
            </a:r>
            <a:r>
              <a:rPr sz="1069" spc="5" dirty="0">
                <a:latin typeface="Times New Roman"/>
                <a:cs typeface="Times New Roman"/>
              </a:rPr>
              <a:t>or not. </a:t>
            </a:r>
            <a:r>
              <a:rPr sz="1069" spc="10" dirty="0">
                <a:latin typeface="Times New Roman"/>
                <a:cs typeface="Times New Roman"/>
              </a:rPr>
              <a:t>All the leaf nodes </a:t>
            </a:r>
            <a:r>
              <a:rPr sz="1069" spc="5" dirty="0">
                <a:latin typeface="Times New Roman"/>
                <a:cs typeface="Times New Roman"/>
              </a:rPr>
              <a:t>satisfy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i="1" spc="10" dirty="0">
                <a:latin typeface="Times New Roman"/>
                <a:cs typeface="Times New Roman"/>
              </a:rPr>
              <a:t>min-heap </a:t>
            </a:r>
            <a:r>
              <a:rPr sz="1069" spc="5" dirty="0">
                <a:latin typeface="Times New Roman"/>
                <a:cs typeface="Times New Roman"/>
              </a:rPr>
              <a:t>definition. </a:t>
            </a:r>
            <a:r>
              <a:rPr sz="1069" spc="10" dirty="0">
                <a:latin typeface="Times New Roman"/>
                <a:cs typeface="Times New Roman"/>
              </a:rPr>
              <a:t>Therefore </a:t>
            </a:r>
            <a:r>
              <a:rPr sz="1069" spc="15" dirty="0">
                <a:latin typeface="Times New Roman"/>
                <a:cs typeface="Times New Roman"/>
              </a:rPr>
              <a:t>we do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need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do 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no reason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that.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efficiency purposes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N/2. This  </a:t>
            </a:r>
            <a:r>
              <a:rPr sz="1069" spc="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leaf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level.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applied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percolateDown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at this level.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this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nodes </a:t>
            </a:r>
            <a:r>
              <a:rPr sz="1069" spc="10" dirty="0">
                <a:latin typeface="Times New Roman"/>
                <a:cs typeface="Times New Roman"/>
              </a:rPr>
              <a:t>move down and some nodes move up.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apply this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level and reaches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root. In the </a:t>
            </a:r>
            <a:r>
              <a:rPr sz="1069" spc="10" dirty="0">
                <a:latin typeface="Times New Roman"/>
                <a:cs typeface="Times New Roman"/>
              </a:rPr>
              <a:t>end we have a </a:t>
            </a:r>
            <a:r>
              <a:rPr sz="1069" spc="15" dirty="0">
                <a:latin typeface="Times New Roman"/>
                <a:cs typeface="Times New Roman"/>
              </a:rPr>
              <a:t>minimum  </a:t>
            </a:r>
            <a:r>
              <a:rPr sz="1069" spc="5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data available, </a:t>
            </a:r>
            <a:r>
              <a:rPr sz="1069" spc="10" dirty="0">
                <a:latin typeface="Times New Roman"/>
                <a:cs typeface="Times New Roman"/>
              </a:rPr>
              <a:t>the use of </a:t>
            </a:r>
            <a:r>
              <a:rPr sz="1069" i="1" spc="10" dirty="0">
                <a:latin typeface="Times New Roman"/>
                <a:cs typeface="Times New Roman"/>
              </a:rPr>
              <a:t>BuildHeap </a:t>
            </a:r>
            <a:r>
              <a:rPr sz="1069" spc="10" dirty="0">
                <a:latin typeface="Times New Roman"/>
                <a:cs typeface="Times New Roman"/>
              </a:rPr>
              <a:t>method may be more appropriate as  compared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method. Moreover, </a:t>
            </a:r>
            <a:r>
              <a:rPr sz="1069" i="1" spc="10" dirty="0">
                <a:latin typeface="Times New Roman"/>
                <a:cs typeface="Times New Roman"/>
              </a:rPr>
              <a:t>BuildHeap </a:t>
            </a:r>
            <a:r>
              <a:rPr sz="1069" spc="10" dirty="0">
                <a:latin typeface="Times New Roman"/>
                <a:cs typeface="Times New Roman"/>
              </a:rPr>
              <a:t>method takes less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prove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BuildHeap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0" dirty="0">
                <a:latin typeface="Times New Roman"/>
                <a:cs typeface="Times New Roman"/>
              </a:rPr>
              <a:t>takes </a:t>
            </a:r>
            <a:r>
              <a:rPr sz="1069" spc="5" dirty="0">
                <a:latin typeface="Times New Roman"/>
                <a:cs typeface="Times New Roman"/>
              </a:rPr>
              <a:t>less time?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mathematical </a:t>
            </a:r>
            <a:r>
              <a:rPr sz="1069" spc="5" dirty="0">
                <a:latin typeface="Times New Roman"/>
                <a:cs typeface="Times New Roman"/>
              </a:rPr>
              <a:t>analysis </a:t>
            </a:r>
            <a:r>
              <a:rPr sz="1069" spc="10" dirty="0">
                <a:latin typeface="Times New Roman"/>
                <a:cs typeface="Times New Roman"/>
              </a:rPr>
              <a:t>can  </a:t>
            </a:r>
            <a:r>
              <a:rPr sz="1069" spc="5" dirty="0">
                <a:latin typeface="Times New Roman"/>
                <a:cs typeface="Times New Roman"/>
              </a:rPr>
              <a:t>help prove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i="1" spc="10" dirty="0">
                <a:latin typeface="Times New Roman"/>
                <a:cs typeface="Times New Roman"/>
              </a:rPr>
              <a:t>NlogN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BuildHeap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better than  that.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/>
            <a:r>
              <a:rPr sz="1264" b="1" spc="5" dirty="0">
                <a:latin typeface="Arial"/>
                <a:cs typeface="Arial"/>
              </a:rPr>
              <a:t>Other Heap</a:t>
            </a:r>
            <a:r>
              <a:rPr sz="1264" b="1" spc="-29" dirty="0">
                <a:latin typeface="Arial"/>
                <a:cs typeface="Arial"/>
              </a:rPr>
              <a:t> </a:t>
            </a:r>
            <a:r>
              <a:rPr sz="1264" b="1" spc="5" dirty="0">
                <a:latin typeface="Arial"/>
                <a:cs typeface="Arial"/>
              </a:rPr>
              <a:t>Methods</a:t>
            </a:r>
            <a:endParaRPr sz="12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Let’s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look </a:t>
            </a:r>
            <a:r>
              <a:rPr sz="1069" spc="10" dirty="0">
                <a:latin typeface="Times New Roman"/>
                <a:cs typeface="Times New Roman"/>
              </a:rPr>
              <a:t>on some more </a:t>
            </a:r>
            <a:r>
              <a:rPr sz="1069" spc="5" dirty="0">
                <a:latin typeface="Times New Roman"/>
                <a:cs typeface="Times New Roman"/>
              </a:rPr>
              <a:t>methods </a:t>
            </a:r>
            <a:r>
              <a:rPr sz="1069" spc="10" dirty="0">
                <a:latin typeface="Times New Roman"/>
                <a:cs typeface="Times New Roman"/>
              </a:rPr>
              <a:t>of heap and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C++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codes.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b="1" i="1" spc="10" dirty="0">
                <a:latin typeface="Times New Roman"/>
                <a:cs typeface="Times New Roman"/>
              </a:rPr>
              <a:t>decreaseKey(p,</a:t>
            </a:r>
            <a:r>
              <a:rPr sz="1069" b="1" i="1" spc="-58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delta)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</a:pPr>
            <a:r>
              <a:rPr sz="1069" spc="5" dirty="0">
                <a:latin typeface="Times New Roman"/>
                <a:cs typeface="Times New Roman"/>
              </a:rPr>
              <a:t>This method lowers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key </a:t>
            </a:r>
            <a:r>
              <a:rPr sz="1069" spc="5" dirty="0">
                <a:latin typeface="Times New Roman"/>
                <a:cs typeface="Times New Roman"/>
              </a:rPr>
              <a:t>at position ‘p’ by the </a:t>
            </a:r>
            <a:r>
              <a:rPr sz="1069" spc="10" dirty="0">
                <a:latin typeface="Times New Roman"/>
                <a:cs typeface="Times New Roman"/>
              </a:rPr>
              <a:t>amount </a:t>
            </a:r>
            <a:r>
              <a:rPr sz="1069" spc="5" dirty="0">
                <a:latin typeface="Times New Roman"/>
                <a:cs typeface="Times New Roman"/>
              </a:rPr>
              <a:t>‘delta’. Since  this might violate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order,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it (the </a:t>
            </a:r>
            <a:r>
              <a:rPr sz="1069" spc="10" dirty="0">
                <a:latin typeface="Times New Roman"/>
                <a:cs typeface="Times New Roman"/>
              </a:rPr>
              <a:t>heap) </a:t>
            </a:r>
            <a:r>
              <a:rPr sz="1069" spc="5" dirty="0">
                <a:latin typeface="Times New Roman"/>
                <a:cs typeface="Times New Roman"/>
              </a:rPr>
              <a:t>must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reorganized with percolate  </a:t>
            </a:r>
            <a:r>
              <a:rPr sz="1069" spc="10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(in </a:t>
            </a:r>
            <a:r>
              <a:rPr sz="1069" i="1" spc="5" dirty="0">
                <a:latin typeface="Times New Roman"/>
                <a:cs typeface="Times New Roman"/>
              </a:rPr>
              <a:t>min-heap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down </a:t>
            </a:r>
            <a:r>
              <a:rPr sz="1069" spc="10" dirty="0">
                <a:latin typeface="Times New Roman"/>
                <a:cs typeface="Times New Roman"/>
              </a:rPr>
              <a:t>(in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max-heap</a:t>
            </a:r>
            <a:r>
              <a:rPr sz="1069" spc="10" dirty="0">
                <a:latin typeface="Times New Roman"/>
                <a:cs typeface="Times New Roman"/>
              </a:rPr>
              <a:t>).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  <a:spcBef>
                <a:spcPts val="5"/>
              </a:spcBef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pointer to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that may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the array position as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implementing </a:t>
            </a:r>
            <a:r>
              <a:rPr sz="1069" spc="5" dirty="0">
                <a:latin typeface="Times New Roman"/>
                <a:cs typeface="Times New Roman"/>
              </a:rPr>
              <a:t>it as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internally.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</a:t>
            </a:r>
            <a:r>
              <a:rPr sz="1069" spc="10" dirty="0">
                <a:latin typeface="Times New Roman"/>
                <a:cs typeface="Times New Roman"/>
              </a:rPr>
              <a:t>wants </a:t>
            </a:r>
            <a:r>
              <a:rPr sz="1069" spc="5" dirty="0">
                <a:latin typeface="Times New Roman"/>
                <a:cs typeface="Times New Roman"/>
              </a:rPr>
              <a:t>to decrease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this  </a:t>
            </a:r>
            <a:r>
              <a:rPr sz="1069" spc="10" dirty="0">
                <a:latin typeface="Times New Roman"/>
                <a:cs typeface="Times New Roman"/>
              </a:rPr>
              <a:t>node by </a:t>
            </a:r>
            <a:r>
              <a:rPr sz="1069" spc="5" dirty="0">
                <a:latin typeface="Times New Roman"/>
                <a:cs typeface="Times New Roman"/>
              </a:rPr>
              <a:t>delta. Suppose </a:t>
            </a:r>
            <a:r>
              <a:rPr sz="1069" spc="10" dirty="0">
                <a:latin typeface="Times New Roman"/>
                <a:cs typeface="Times New Roman"/>
              </a:rPr>
              <a:t>we have a node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value 17 and </a:t>
            </a:r>
            <a:r>
              <a:rPr sz="1069" spc="15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decrease it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10. 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new value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10. By </a:t>
            </a:r>
            <a:r>
              <a:rPr sz="1069" spc="5" dirty="0">
                <a:latin typeface="Times New Roman"/>
                <a:cs typeface="Times New Roman"/>
              </a:rPr>
              <a:t>decreasing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value of </a:t>
            </a:r>
            <a:r>
              <a:rPr sz="1069" spc="10" dirty="0">
                <a:latin typeface="Times New Roman"/>
                <a:cs typeface="Times New Roman"/>
              </a:rPr>
              <a:t>a node, the heap </a:t>
            </a:r>
            <a:r>
              <a:rPr sz="1069" spc="5" dirty="0">
                <a:latin typeface="Times New Roman"/>
                <a:cs typeface="Times New Roman"/>
              </a:rPr>
              <a:t>order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violated. If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order is disturbed,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restore it.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not need 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build </a:t>
            </a:r>
            <a:r>
              <a:rPr sz="1069" spc="10" dirty="0">
                <a:latin typeface="Times New Roman"/>
                <a:cs typeface="Times New Roman"/>
              </a:rPr>
              <a:t>the whole </a:t>
            </a:r>
            <a:r>
              <a:rPr sz="1069" spc="5" dirty="0">
                <a:latin typeface="Times New Roman"/>
                <a:cs typeface="Times New Roman"/>
              </a:rPr>
              <a:t>tree.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node value may become </a:t>
            </a:r>
            <a:r>
              <a:rPr sz="1069" spc="5" dirty="0">
                <a:latin typeface="Times New Roman"/>
                <a:cs typeface="Times New Roman"/>
              </a:rPr>
              <a:t>smaller </a:t>
            </a:r>
            <a:r>
              <a:rPr sz="1069" spc="10" dirty="0">
                <a:latin typeface="Times New Roman"/>
                <a:cs typeface="Times New Roman"/>
              </a:rPr>
              <a:t>than </a:t>
            </a:r>
            <a:r>
              <a:rPr sz="1069" spc="5" dirty="0">
                <a:latin typeface="Times New Roman"/>
                <a:cs typeface="Times New Roman"/>
              </a:rPr>
              <a:t>that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parents, 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advisable to exchange these </a:t>
            </a:r>
            <a:r>
              <a:rPr sz="1069" spc="5" dirty="0">
                <a:latin typeface="Times New Roman"/>
                <a:cs typeface="Times New Roman"/>
              </a:rPr>
              <a:t>nodes.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i="1" spc="10" dirty="0">
                <a:latin typeface="Times New Roman"/>
                <a:cs typeface="Times New Roman"/>
              </a:rPr>
              <a:t>percolateUp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percolateDown  </a:t>
            </a:r>
            <a:r>
              <a:rPr sz="1069" spc="10" dirty="0">
                <a:latin typeface="Times New Roman"/>
                <a:cs typeface="Times New Roman"/>
              </a:rPr>
              <a:t>methods to maintain the heap order. Here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question arises why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decrease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some node?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major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in priority queues. Priority </a:t>
            </a:r>
            <a:r>
              <a:rPr sz="1069" spc="10" dirty="0">
                <a:latin typeface="Times New Roman"/>
                <a:cs typeface="Times New Roman"/>
              </a:rPr>
              <a:t>queues 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FIFO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LIFO. The </a:t>
            </a:r>
            <a:r>
              <a:rPr sz="1069" spc="5" dirty="0">
                <a:latin typeface="Times New Roman"/>
                <a:cs typeface="Times New Roman"/>
              </a:rPr>
              <a:t>elements are </a:t>
            </a:r>
            <a:r>
              <a:rPr sz="1069" spc="10" dirty="0">
                <a:latin typeface="Times New Roman"/>
                <a:cs typeface="Times New Roman"/>
              </a:rPr>
              <a:t>taken </a:t>
            </a:r>
            <a:r>
              <a:rPr sz="1069" spc="5" dirty="0">
                <a:latin typeface="Times New Roman"/>
                <a:cs typeface="Times New Roman"/>
              </a:rPr>
              <a:t>out </a:t>
            </a:r>
            <a:r>
              <a:rPr sz="1069" spc="10" dirty="0">
                <a:latin typeface="Times New Roman"/>
                <a:cs typeface="Times New Roman"/>
              </a:rPr>
              <a:t>on some key </a:t>
            </a:r>
            <a:r>
              <a:rPr sz="1069" spc="5" dirty="0">
                <a:latin typeface="Times New Roman"/>
                <a:cs typeface="Times New Roman"/>
              </a:rPr>
              <a:t>value, also </a:t>
            </a:r>
            <a:r>
              <a:rPr sz="1069" spc="10" dirty="0">
                <a:latin typeface="Times New Roman"/>
                <a:cs typeface="Times New Roman"/>
              </a:rPr>
              <a:t>known </a:t>
            </a:r>
            <a:r>
              <a:rPr sz="1069" spc="5" dirty="0">
                <a:latin typeface="Times New Roman"/>
                <a:cs typeface="Times New Roman"/>
              </a:rPr>
              <a:t>as  priority value. 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queue </a:t>
            </a:r>
            <a:r>
              <a:rPr sz="1069" spc="10" dirty="0">
                <a:latin typeface="Times New Roman"/>
                <a:cs typeface="Times New Roman"/>
              </a:rPr>
              <a:t>and want </a:t>
            </a:r>
            <a:r>
              <a:rPr sz="1069" spc="5" dirty="0">
                <a:latin typeface="Times New Roman"/>
                <a:cs typeface="Times New Roman"/>
              </a:rPr>
              <a:t>to  decrease its priority. 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using heap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queue, the priority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 some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5" dirty="0">
                <a:latin typeface="Times New Roman"/>
                <a:cs typeface="Times New Roman"/>
              </a:rPr>
              <a:t>decreased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that it </a:t>
            </a:r>
            <a:r>
              <a:rPr sz="1069" spc="10" dirty="0">
                <a:latin typeface="Times New Roman"/>
                <a:cs typeface="Times New Roman"/>
              </a:rPr>
              <a:t>could be taken </a:t>
            </a:r>
            <a:r>
              <a:rPr sz="1069" spc="5" dirty="0">
                <a:latin typeface="Times New Roman"/>
                <a:cs typeface="Times New Roman"/>
              </a:rPr>
              <a:t>out later </a:t>
            </a:r>
            <a:r>
              <a:rPr sz="1069" spc="10" dirty="0">
                <a:latin typeface="Times New Roman"/>
                <a:cs typeface="Times New Roman"/>
              </a:rPr>
              <a:t>and some other  </a:t>
            </a:r>
            <a:r>
              <a:rPr sz="1069" spc="5" dirty="0">
                <a:latin typeface="Times New Roman"/>
                <a:cs typeface="Times New Roman"/>
              </a:rPr>
              <a:t>element that </a:t>
            </a:r>
            <a:r>
              <a:rPr sz="1069" spc="10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has higher priority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taken </a:t>
            </a:r>
            <a:r>
              <a:rPr sz="1069" spc="5" dirty="0">
                <a:latin typeface="Times New Roman"/>
                <a:cs typeface="Times New Roman"/>
              </a:rPr>
              <a:t>out first. </a:t>
            </a:r>
            <a:r>
              <a:rPr sz="1069" spc="10" dirty="0">
                <a:latin typeface="Times New Roman"/>
                <a:cs typeface="Times New Roman"/>
              </a:rPr>
              <a:t>You can find </a:t>
            </a:r>
            <a:r>
              <a:rPr sz="1069" spc="5" dirty="0">
                <a:latin typeface="Times New Roman"/>
                <a:cs typeface="Times New Roman"/>
              </a:rPr>
              <a:t>many real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life </a:t>
            </a:r>
            <a:r>
              <a:rPr sz="1069" spc="10" dirty="0">
                <a:latin typeface="Times New Roman"/>
                <a:cs typeface="Times New Roman"/>
              </a:rPr>
              <a:t>examples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understand </a:t>
            </a:r>
            <a:r>
              <a:rPr sz="1069" spc="15" dirty="0">
                <a:latin typeface="Times New Roman"/>
                <a:cs typeface="Times New Roman"/>
              </a:rPr>
              <a:t>why we </a:t>
            </a:r>
            <a:r>
              <a:rPr sz="1069" spc="5" dirty="0">
                <a:latin typeface="Times New Roman"/>
                <a:cs typeface="Times New Roman"/>
              </a:rPr>
              <a:t>need to increase or decrease the priority </a:t>
            </a:r>
            <a:r>
              <a:rPr sz="1069" spc="10" dirty="0">
                <a:latin typeface="Times New Roman"/>
                <a:cs typeface="Times New Roman"/>
              </a:rPr>
              <a:t>of  elements.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examples </a:t>
            </a:r>
            <a:r>
              <a:rPr sz="1069" spc="5" dirty="0">
                <a:latin typeface="Times New Roman"/>
                <a:cs typeface="Times New Roman"/>
              </a:rPr>
              <a:t>is priorities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processes.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will read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5" dirty="0">
                <a:latin typeface="Times New Roman"/>
                <a:cs typeface="Times New Roman"/>
              </a:rPr>
              <a:t>this in </a:t>
            </a:r>
            <a:r>
              <a:rPr sz="1069" spc="10" dirty="0">
                <a:latin typeface="Times New Roman"/>
                <a:cs typeface="Times New Roman"/>
              </a:rPr>
              <a:t>the  operating system course.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priorities </a:t>
            </a:r>
            <a:r>
              <a:rPr sz="1069" spc="10" dirty="0">
                <a:latin typeface="Times New Roman"/>
                <a:cs typeface="Times New Roman"/>
              </a:rPr>
              <a:t>of the processes using the task  manager. Task manager can be activated by </a:t>
            </a:r>
            <a:r>
              <a:rPr sz="1069" spc="5" dirty="0">
                <a:latin typeface="Times New Roman"/>
                <a:cs typeface="Times New Roman"/>
              </a:rPr>
              <a:t>pressing Ctrl+Alt+Del. </a:t>
            </a:r>
            <a:r>
              <a:rPr sz="1069" spc="10" dirty="0">
                <a:latin typeface="Times New Roman"/>
                <a:cs typeface="Times New Roman"/>
              </a:rPr>
              <a:t>Under </a:t>
            </a:r>
            <a:r>
              <a:rPr sz="1069" spc="5" dirty="0">
                <a:latin typeface="Times New Roman"/>
                <a:cs typeface="Times New Roman"/>
              </a:rPr>
              <a:t>the process  </a:t>
            </a:r>
            <a:r>
              <a:rPr sz="1069" spc="10" dirty="0">
                <a:latin typeface="Times New Roman"/>
                <a:cs typeface="Times New Roman"/>
              </a:rPr>
              <a:t>tab, we may </a:t>
            </a:r>
            <a:r>
              <a:rPr sz="1069" spc="5" dirty="0">
                <a:latin typeface="Times New Roman"/>
                <a:cs typeface="Times New Roman"/>
              </a:rPr>
              <a:t>see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priority of each process. </a:t>
            </a:r>
            <a:r>
              <a:rPr sz="1069" spc="10" dirty="0">
                <a:latin typeface="Times New Roman"/>
                <a:cs typeface="Times New Roman"/>
              </a:rPr>
              <a:t>Normally,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processor in </a:t>
            </a:r>
            <a:r>
              <a:rPr sz="1069" spc="10" dirty="0">
                <a:latin typeface="Times New Roman"/>
                <a:cs typeface="Times New Roman"/>
              </a:rPr>
              <a:t>a  computer and </a:t>
            </a:r>
            <a:r>
              <a:rPr sz="1069" spc="5" dirty="0">
                <a:latin typeface="Times New Roman"/>
                <a:cs typeface="Times New Roman"/>
              </a:rPr>
              <a:t>there is </a:t>
            </a:r>
            <a:r>
              <a:rPr sz="1069" spc="10" dirty="0">
                <a:latin typeface="Times New Roman"/>
                <a:cs typeface="Times New Roman"/>
              </a:rPr>
              <a:t>lot </a:t>
            </a:r>
            <a:r>
              <a:rPr sz="1069" spc="5" dirty="0">
                <a:latin typeface="Times New Roman"/>
                <a:cs typeface="Times New Roman"/>
              </a:rPr>
              <a:t>of processes </a:t>
            </a:r>
            <a:r>
              <a:rPr sz="1069" spc="10" dirty="0">
                <a:latin typeface="Times New Roman"/>
                <a:cs typeface="Times New Roman"/>
              </a:rPr>
              <a:t>running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dirty="0">
                <a:latin typeface="Times New Roman"/>
                <a:cs typeface="Times New Roman"/>
              </a:rPr>
              <a:t>it.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we </a:t>
            </a:r>
            <a:r>
              <a:rPr sz="1069" spc="5" dirty="0">
                <a:latin typeface="Times New Roman"/>
                <a:cs typeface="Times New Roman"/>
              </a:rPr>
              <a:t>decide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process  should </a:t>
            </a:r>
            <a:r>
              <a:rPr sz="1069" spc="10" dirty="0">
                <a:latin typeface="Times New Roman"/>
                <a:cs typeface="Times New Roman"/>
              </a:rPr>
              <a:t>be given the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10" dirty="0">
                <a:latin typeface="Times New Roman"/>
                <a:cs typeface="Times New Roman"/>
              </a:rPr>
              <a:t>time and how much time </a:t>
            </a:r>
            <a:r>
              <a:rPr sz="1069" spc="5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given to </a:t>
            </a:r>
            <a:r>
              <a:rPr sz="1069" spc="5" dirty="0">
                <a:latin typeface="Times New Roman"/>
                <a:cs typeface="Times New Roman"/>
              </a:rPr>
              <a:t>this process?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cover </a:t>
            </a:r>
            <a:r>
              <a:rPr sz="1069" spc="5" dirty="0">
                <a:latin typeface="Times New Roman"/>
                <a:cs typeface="Times New Roman"/>
              </a:rPr>
              <a:t>all of these topics in the operating </a:t>
            </a:r>
            <a:r>
              <a:rPr sz="1069" spc="10" dirty="0">
                <a:latin typeface="Times New Roman"/>
                <a:cs typeface="Times New Roman"/>
              </a:rPr>
              <a:t>system </a:t>
            </a:r>
            <a:r>
              <a:rPr sz="1069" spc="5" dirty="0">
                <a:latin typeface="Times New Roman"/>
                <a:cs typeface="Times New Roman"/>
              </a:rPr>
              <a:t>course. </a:t>
            </a:r>
            <a:r>
              <a:rPr sz="1069" spc="10" dirty="0">
                <a:latin typeface="Times New Roman"/>
                <a:cs typeface="Times New Roman"/>
              </a:rPr>
              <a:t>Suppose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25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5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41518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55" y="868857"/>
            <a:ext cx="4852458" cy="8516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tabLst>
                <a:tab pos="3903484" algn="l"/>
              </a:tabLst>
            </a:pPr>
            <a:r>
              <a:rPr sz="1069" spc="10" dirty="0">
                <a:latin typeface="Times New Roman"/>
                <a:cs typeface="Times New Roman"/>
              </a:rPr>
              <a:t>CS301 –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	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796"/>
              </a:spcBef>
            </a:pPr>
            <a:r>
              <a:rPr sz="1069" spc="5" dirty="0">
                <a:latin typeface="Times New Roman"/>
                <a:cs typeface="Times New Roman"/>
              </a:rPr>
              <a:t>processes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different priorities. </a:t>
            </a:r>
            <a:r>
              <a:rPr sz="1069" spc="19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decide which </a:t>
            </a:r>
            <a:r>
              <a:rPr sz="1069" spc="5" dirty="0">
                <a:latin typeface="Times New Roman"/>
                <a:cs typeface="Times New Roman"/>
              </a:rPr>
              <a:t>process </a:t>
            </a:r>
            <a:r>
              <a:rPr sz="1069" spc="10" dirty="0">
                <a:latin typeface="Times New Roman"/>
                <a:cs typeface="Times New Roman"/>
              </a:rPr>
              <a:t>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given  the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5" dirty="0">
                <a:latin typeface="Times New Roman"/>
                <a:cs typeface="Times New Roman"/>
              </a:rPr>
              <a:t>time?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gave the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highest priority process </a:t>
            </a:r>
            <a:r>
              <a:rPr sz="1069" spc="10" dirty="0">
                <a:latin typeface="Times New Roman"/>
                <a:cs typeface="Times New Roman"/>
              </a:rPr>
              <a:t>for one </a:t>
            </a:r>
            <a:r>
              <a:rPr sz="1069" spc="5" dirty="0">
                <a:latin typeface="Times New Roman"/>
                <a:cs typeface="Times New Roman"/>
              </a:rPr>
              <a:t>second.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can schedule this by using the priority queue. For some reason,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decrease the  </a:t>
            </a:r>
            <a:r>
              <a:rPr sz="1069" spc="5" dirty="0">
                <a:latin typeface="Times New Roman"/>
                <a:cs typeface="Times New Roman"/>
              </a:rPr>
              <a:t>priority of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process.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turn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come </a:t>
            </a:r>
            <a:r>
              <a:rPr sz="1069" spc="5" dirty="0">
                <a:latin typeface="Times New Roman"/>
                <a:cs typeface="Times New Roman"/>
              </a:rPr>
              <a:t>later.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increase </a:t>
            </a:r>
            <a:r>
              <a:rPr sz="1069" spc="5" dirty="0">
                <a:latin typeface="Times New Roman"/>
                <a:cs typeface="Times New Roman"/>
              </a:rPr>
              <a:t>the priority  of </a:t>
            </a:r>
            <a:r>
              <a:rPr sz="1069" spc="10" dirty="0">
                <a:latin typeface="Times New Roman"/>
                <a:cs typeface="Times New Roman"/>
              </a:rPr>
              <a:t>some process so </a:t>
            </a:r>
            <a:r>
              <a:rPr sz="1069" spc="5" dirty="0">
                <a:latin typeface="Times New Roman"/>
                <a:cs typeface="Times New Roman"/>
              </a:rPr>
              <a:t>that it 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CPU </a:t>
            </a:r>
            <a:r>
              <a:rPr sz="1069" spc="5" dirty="0">
                <a:latin typeface="Times New Roman"/>
                <a:cs typeface="Times New Roman"/>
              </a:rPr>
              <a:t>time. Therefore,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adopt </a:t>
            </a:r>
            <a:r>
              <a:rPr sz="1069" spc="10" dirty="0">
                <a:latin typeface="Times New Roman"/>
                <a:cs typeface="Times New Roman"/>
              </a:rPr>
              <a:t>the  increase and </a:t>
            </a:r>
            <a:r>
              <a:rPr sz="1069" spc="5" dirty="0">
                <a:latin typeface="Times New Roman"/>
                <a:cs typeface="Times New Roman"/>
              </a:rPr>
              <a:t>decrease methods. 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implementing the </a:t>
            </a:r>
            <a:r>
              <a:rPr sz="1069" spc="5" dirty="0">
                <a:latin typeface="Times New Roman"/>
                <a:cs typeface="Times New Roman"/>
              </a:rPr>
              <a:t>priority </a:t>
            </a:r>
            <a:r>
              <a:rPr sz="1069" spc="10" dirty="0">
                <a:latin typeface="Times New Roman"/>
                <a:cs typeface="Times New Roman"/>
              </a:rPr>
              <a:t>queue by </a:t>
            </a:r>
            <a:r>
              <a:rPr sz="1069" spc="5" dirty="0">
                <a:latin typeface="Times New Roman"/>
                <a:cs typeface="Times New Roman"/>
              </a:rPr>
              <a:t>using  </a:t>
            </a:r>
            <a:r>
              <a:rPr sz="1069" spc="10" dirty="0">
                <a:latin typeface="Times New Roman"/>
                <a:cs typeface="Times New Roman"/>
              </a:rPr>
              <a:t>the heap, the increase or decrease method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priority </a:t>
            </a:r>
            <a:r>
              <a:rPr sz="1069" spc="5" dirty="0">
                <a:latin typeface="Times New Roman"/>
                <a:cs typeface="Times New Roman"/>
              </a:rPr>
              <a:t>queue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the increase and  </a:t>
            </a:r>
            <a:r>
              <a:rPr sz="1069" spc="5" dirty="0">
                <a:latin typeface="Times New Roman"/>
                <a:cs typeface="Times New Roman"/>
              </a:rPr>
              <a:t>decrease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heap internally. </a:t>
            </a:r>
            <a:r>
              <a:rPr sz="1069" spc="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this method, the turn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element will </a:t>
            </a:r>
            <a:r>
              <a:rPr sz="1069" spc="5" dirty="0">
                <a:latin typeface="Times New Roman"/>
                <a:cs typeface="Times New Roman"/>
              </a:rPr>
              <a:t>be  according to the </a:t>
            </a:r>
            <a:r>
              <a:rPr sz="1069" spc="15" dirty="0">
                <a:latin typeface="Times New Roman"/>
                <a:cs typeface="Times New Roman"/>
              </a:rPr>
              <a:t>new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priority.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b="1" i="1" spc="5" dirty="0">
                <a:latin typeface="Times New Roman"/>
                <a:cs typeface="Times New Roman"/>
              </a:rPr>
              <a:t>increaseKey(p,</a:t>
            </a:r>
            <a:r>
              <a:rPr sz="1069" b="1" i="1" spc="-34" dirty="0">
                <a:latin typeface="Times New Roman"/>
                <a:cs typeface="Times New Roman"/>
              </a:rPr>
              <a:t> </a:t>
            </a:r>
            <a:r>
              <a:rPr sz="1069" b="1" i="1" spc="5" dirty="0">
                <a:latin typeface="Times New Roman"/>
                <a:cs typeface="Times New Roman"/>
              </a:rPr>
              <a:t>delta)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This method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opposite of </a:t>
            </a:r>
            <a:r>
              <a:rPr sz="1069" i="1" spc="10" dirty="0">
                <a:latin typeface="Times New Roman"/>
                <a:cs typeface="Times New Roman"/>
              </a:rPr>
              <a:t>decreaseKey</a:t>
            </a:r>
            <a:r>
              <a:rPr sz="1069" spc="10" dirty="0">
                <a:latin typeface="Times New Roman"/>
                <a:cs typeface="Times New Roman"/>
              </a:rPr>
              <a:t>. It </a:t>
            </a:r>
            <a:r>
              <a:rPr sz="1069" spc="5" dirty="0">
                <a:latin typeface="Times New Roman"/>
                <a:cs typeface="Times New Roman"/>
              </a:rPr>
              <a:t>will increase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5" dirty="0">
                <a:latin typeface="Times New Roman"/>
                <a:cs typeface="Times New Roman"/>
              </a:rPr>
              <a:t>of the element  by delta. </a:t>
            </a:r>
            <a:r>
              <a:rPr sz="1069" spc="10" dirty="0">
                <a:latin typeface="Times New Roman"/>
                <a:cs typeface="Times New Roman"/>
              </a:rPr>
              <a:t>These methods are </a:t>
            </a:r>
            <a:r>
              <a:rPr sz="1069" spc="5" dirty="0">
                <a:latin typeface="Times New Roman"/>
                <a:cs typeface="Times New Roman"/>
              </a:rPr>
              <a:t>useful </a:t>
            </a:r>
            <a:r>
              <a:rPr sz="1069" spc="10" dirty="0">
                <a:latin typeface="Times New Roman"/>
                <a:cs typeface="Times New Roman"/>
              </a:rPr>
              <a:t>while implementing the </a:t>
            </a:r>
            <a:r>
              <a:rPr sz="1069" spc="5" dirty="0">
                <a:latin typeface="Times New Roman"/>
                <a:cs typeface="Times New Roman"/>
              </a:rPr>
              <a:t>priority queues using  heap.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b="1" i="1" spc="10" dirty="0">
                <a:latin typeface="Times New Roman"/>
                <a:cs typeface="Times New Roman"/>
              </a:rPr>
              <a:t>remove(p)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9100"/>
              </a:lnSpc>
            </a:pP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method removes the node </a:t>
            </a:r>
            <a:r>
              <a:rPr sz="1069" spc="5" dirty="0">
                <a:latin typeface="Times New Roman"/>
                <a:cs typeface="Times New Roman"/>
              </a:rPr>
              <a:t>at position </a:t>
            </a:r>
            <a:r>
              <a:rPr sz="1069" spc="10" dirty="0">
                <a:latin typeface="Times New Roman"/>
                <a:cs typeface="Times New Roman"/>
              </a:rPr>
              <a:t>p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heap. This is </a:t>
            </a:r>
            <a:r>
              <a:rPr sz="1069" spc="10" dirty="0">
                <a:latin typeface="Times New Roman"/>
                <a:cs typeface="Times New Roman"/>
              </a:rPr>
              <a:t>done </a:t>
            </a:r>
            <a:r>
              <a:rPr sz="1069" spc="5" dirty="0">
                <a:latin typeface="Times New Roman"/>
                <a:cs typeface="Times New Roman"/>
              </a:rPr>
              <a:t>first by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decreaseKey(p, </a:t>
            </a:r>
            <a:r>
              <a:rPr sz="1167" i="1" spc="-15" dirty="0">
                <a:latin typeface="Symbol"/>
                <a:cs typeface="Symbol"/>
              </a:rPr>
              <a:t></a:t>
            </a:r>
            <a:r>
              <a:rPr sz="1069" i="1" spc="-1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and then </a:t>
            </a:r>
            <a:r>
              <a:rPr sz="1069" spc="5" dirty="0">
                <a:latin typeface="Times New Roman"/>
                <a:cs typeface="Times New Roman"/>
              </a:rPr>
              <a:t>performing </a:t>
            </a:r>
            <a:r>
              <a:rPr sz="1069" i="1" spc="5" dirty="0">
                <a:latin typeface="Times New Roman"/>
                <a:cs typeface="Times New Roman"/>
              </a:rPr>
              <a:t>deleteMin()</a:t>
            </a:r>
            <a:r>
              <a:rPr sz="1069" spc="5" dirty="0">
                <a:latin typeface="Times New Roman"/>
                <a:cs typeface="Times New Roman"/>
              </a:rPr>
              <a:t>. First of all,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decrease </a:t>
            </a:r>
            <a:r>
              <a:rPr sz="1069" spc="10" dirty="0">
                <a:latin typeface="Times New Roman"/>
                <a:cs typeface="Times New Roman"/>
              </a:rPr>
              <a:t>the 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node by </a:t>
            </a:r>
            <a:r>
              <a:rPr sz="1069" spc="10" dirty="0">
                <a:latin typeface="Symbol"/>
                <a:cs typeface="Symbol"/>
              </a:rPr>
              <a:t></a:t>
            </a:r>
            <a:r>
              <a:rPr sz="1069" spc="10" dirty="0">
                <a:latin typeface="Times New Roman"/>
                <a:cs typeface="Times New Roman"/>
              </a:rPr>
              <a:t> and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method </a:t>
            </a:r>
            <a:r>
              <a:rPr sz="1069" i="1" spc="5" dirty="0">
                <a:latin typeface="Times New Roman"/>
                <a:cs typeface="Times New Roman"/>
              </a:rPr>
              <a:t>deleteMin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deleteMin </a:t>
            </a:r>
            <a:r>
              <a:rPr sz="1069" spc="10" dirty="0">
                <a:latin typeface="Times New Roman"/>
                <a:cs typeface="Times New Roman"/>
              </a:rPr>
              <a:t>method deletes  the </a:t>
            </a:r>
            <a:r>
              <a:rPr sz="1069" spc="5" dirty="0">
                <a:latin typeface="Times New Roman"/>
                <a:cs typeface="Times New Roman"/>
              </a:rPr>
              <a:t>root. If </a:t>
            </a:r>
            <a:r>
              <a:rPr sz="1069" spc="10" dirty="0">
                <a:latin typeface="Times New Roman"/>
                <a:cs typeface="Times New Roman"/>
              </a:rPr>
              <a:t>we have a </a:t>
            </a:r>
            <a:r>
              <a:rPr sz="1069" i="1" spc="5" dirty="0">
                <a:latin typeface="Times New Roman"/>
                <a:cs typeface="Times New Roman"/>
              </a:rPr>
              <a:t>min-heap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root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contains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smallest value of the tree.  </a:t>
            </a:r>
            <a:r>
              <a:rPr sz="1069" spc="10" dirty="0">
                <a:latin typeface="Times New Roman"/>
                <a:cs typeface="Times New Roman"/>
              </a:rPr>
              <a:t>After </a:t>
            </a:r>
            <a:r>
              <a:rPr sz="1069" spc="5" dirty="0">
                <a:latin typeface="Times New Roman"/>
                <a:cs typeface="Times New Roman"/>
              </a:rPr>
              <a:t>deleting the </a:t>
            </a:r>
            <a:r>
              <a:rPr sz="1069" spc="10" dirty="0">
                <a:latin typeface="Times New Roman"/>
                <a:cs typeface="Times New Roman"/>
              </a:rPr>
              <a:t>node,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use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percolateDown </a:t>
            </a:r>
            <a:r>
              <a:rPr sz="1069" spc="10" dirty="0">
                <a:latin typeface="Times New Roman"/>
                <a:cs typeface="Times New Roman"/>
              </a:rPr>
              <a:t>method to </a:t>
            </a:r>
            <a:r>
              <a:rPr sz="1069" spc="5" dirty="0">
                <a:latin typeface="Times New Roman"/>
                <a:cs typeface="Times New Roman"/>
              </a:rPr>
              <a:t>restore </a:t>
            </a:r>
            <a:r>
              <a:rPr sz="1069" spc="10" dirty="0">
                <a:latin typeface="Times New Roman"/>
                <a:cs typeface="Times New Roman"/>
              </a:rPr>
              <a:t>the order of 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99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user </a:t>
            </a:r>
            <a:r>
              <a:rPr sz="1069" spc="10" dirty="0">
                <a:latin typeface="Times New Roman"/>
                <a:cs typeface="Times New Roman"/>
              </a:rPr>
              <a:t>can delete any node from the tree.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write a special procedure for this  </a:t>
            </a:r>
            <a:r>
              <a:rPr sz="1069" spc="5" dirty="0">
                <a:latin typeface="Times New Roman"/>
                <a:cs typeface="Times New Roman"/>
              </a:rPr>
              <a:t>purpose. </a:t>
            </a:r>
            <a:r>
              <a:rPr sz="1069" spc="10" dirty="0">
                <a:latin typeface="Times New Roman"/>
                <a:cs typeface="Times New Roman"/>
              </a:rPr>
              <a:t>Here we </a:t>
            </a:r>
            <a:r>
              <a:rPr sz="1069" spc="5" dirty="0">
                <a:latin typeface="Times New Roman"/>
                <a:cs typeface="Times New Roman"/>
              </a:rPr>
              <a:t>will use </a:t>
            </a:r>
            <a:r>
              <a:rPr sz="1069" spc="10" dirty="0">
                <a:latin typeface="Times New Roman"/>
                <a:cs typeface="Times New Roman"/>
              </a:rPr>
              <a:t>the methods which </a:t>
            </a:r>
            <a:r>
              <a:rPr sz="1069" spc="5" dirty="0">
                <a:latin typeface="Times New Roman"/>
                <a:cs typeface="Times New Roman"/>
              </a:rPr>
              <a:t>are already available.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first,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decreaseKey </a:t>
            </a:r>
            <a:r>
              <a:rPr sz="1069" spc="10" dirty="0">
                <a:latin typeface="Times New Roman"/>
                <a:cs typeface="Times New Roman"/>
              </a:rPr>
              <a:t>method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and 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node decreased by </a:t>
            </a:r>
            <a:r>
              <a:rPr sz="1069" spc="5" dirty="0">
                <a:latin typeface="Symbol"/>
                <a:cs typeface="Symbol"/>
              </a:rPr>
              <a:t></a:t>
            </a:r>
            <a:r>
              <a:rPr sz="1069" spc="5" dirty="0">
                <a:latin typeface="Times New Roman"/>
                <a:cs typeface="Times New Roman"/>
              </a:rPr>
              <a:t>. It will result </a:t>
            </a:r>
            <a:r>
              <a:rPr sz="1069" spc="10" dirty="0">
                <a:latin typeface="Times New Roman"/>
                <a:cs typeface="Times New Roman"/>
              </a:rPr>
              <a:t>in  making the </a:t>
            </a:r>
            <a:r>
              <a:rPr sz="1069" spc="5" dirty="0">
                <a:latin typeface="Times New Roman"/>
                <a:cs typeface="Times New Roman"/>
              </a:rPr>
              <a:t>value of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smallest of </a:t>
            </a:r>
            <a:r>
              <a:rPr sz="1069" dirty="0">
                <a:latin typeface="Times New Roman"/>
                <a:cs typeface="Times New Roman"/>
              </a:rPr>
              <a:t>all </a:t>
            </a:r>
            <a:r>
              <a:rPr sz="1069" spc="5" dirty="0">
                <a:latin typeface="Times New Roman"/>
                <a:cs typeface="Times New Roman"/>
              </a:rPr>
              <a:t>the nodes. If 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is in integers, 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the smallest integer.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this node has the minimum value, so </a:t>
            </a:r>
            <a:r>
              <a:rPr sz="1069" spc="5" dirty="0">
                <a:latin typeface="Times New Roman"/>
                <a:cs typeface="Times New Roman"/>
              </a:rPr>
              <a:t>it will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become the </a:t>
            </a:r>
            <a:r>
              <a:rPr sz="1069" spc="5" dirty="0">
                <a:latin typeface="Times New Roman"/>
                <a:cs typeface="Times New Roman"/>
              </a:rPr>
              <a:t>root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heap.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call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deleteMin() </a:t>
            </a:r>
            <a:r>
              <a:rPr sz="1069" spc="10" dirty="0">
                <a:latin typeface="Times New Roman"/>
                <a:cs typeface="Times New Roman"/>
              </a:rPr>
              <a:t>and the root will be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deleted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required node.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useful for us.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Symbol"/>
                <a:cs typeface="Symbol"/>
              </a:rPr>
              <a:t>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mathematical notation. It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available in </a:t>
            </a:r>
            <a:r>
              <a:rPr sz="1069" spc="10" dirty="0">
                <a:latin typeface="Times New Roman"/>
                <a:cs typeface="Times New Roman"/>
              </a:rPr>
              <a:t>the C++. Actually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make the 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5" dirty="0">
                <a:latin typeface="Times New Roman"/>
                <a:cs typeface="Times New Roman"/>
              </a:rPr>
              <a:t>possible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this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supported </a:t>
            </a:r>
            <a:r>
              <a:rPr sz="1069" spc="10" dirty="0">
                <a:latin typeface="Times New Roman"/>
                <a:cs typeface="Times New Roman"/>
              </a:rPr>
              <a:t>by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computer.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502"/>
              </a:lnSpc>
            </a:pPr>
            <a:r>
              <a:rPr sz="1264" b="1" spc="10" dirty="0">
                <a:latin typeface="Arial"/>
                <a:cs typeface="Arial"/>
              </a:rPr>
              <a:t>C++</a:t>
            </a:r>
            <a:r>
              <a:rPr sz="1264" b="1" spc="-87" dirty="0">
                <a:latin typeface="Arial"/>
                <a:cs typeface="Arial"/>
              </a:rPr>
              <a:t> </a:t>
            </a:r>
            <a:r>
              <a:rPr sz="1264" b="1" spc="10" dirty="0">
                <a:latin typeface="Arial"/>
                <a:cs typeface="Arial"/>
              </a:rPr>
              <a:t>Code</a:t>
            </a:r>
            <a:endParaRPr sz="1264">
              <a:latin typeface="Arial"/>
              <a:cs typeface="Arial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look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C++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objects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i="1" spc="15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got  </a:t>
            </a:r>
            <a:r>
              <a:rPr sz="1069" spc="15" dirty="0">
                <a:latin typeface="Times New Roman"/>
                <a:cs typeface="Times New Roman"/>
              </a:rPr>
              <a:t>from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factory </a:t>
            </a:r>
            <a:r>
              <a:rPr sz="1069" spc="5" dirty="0">
                <a:latin typeface="Times New Roman"/>
                <a:cs typeface="Times New Roman"/>
              </a:rPr>
              <a:t>class. </a:t>
            </a:r>
            <a:r>
              <a:rPr sz="1069" spc="10" dirty="0">
                <a:latin typeface="Times New Roman"/>
                <a:cs typeface="Times New Roman"/>
              </a:rPr>
              <a:t>This class will </a:t>
            </a:r>
            <a:r>
              <a:rPr sz="1069" spc="5" dirty="0">
                <a:latin typeface="Times New Roman"/>
                <a:cs typeface="Times New Roman"/>
              </a:rPr>
              <a:t>contain the methods including those discussed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earlier and some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ones. Heap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both in </a:t>
            </a:r>
            <a:r>
              <a:rPr sz="1069" spc="5" dirty="0">
                <a:latin typeface="Times New Roman"/>
                <a:cs typeface="Times New Roman"/>
              </a:rPr>
              <a:t>priority queues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sorting.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some </a:t>
            </a:r>
            <a:r>
              <a:rPr sz="1069" spc="5" dirty="0">
                <a:latin typeface="Times New Roman"/>
                <a:cs typeface="Times New Roman"/>
              </a:rPr>
              <a:t>public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private methods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class. Let’s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look </a:t>
            </a:r>
            <a:r>
              <a:rPr sz="1069" spc="10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code.</a:t>
            </a:r>
            <a:endParaRPr sz="1069">
              <a:latin typeface="Times New Roman"/>
              <a:cs typeface="Times New Roman"/>
            </a:endParaRPr>
          </a:p>
          <a:p>
            <a:pPr marL="888362" marR="1779194">
              <a:lnSpc>
                <a:spcPct val="196800"/>
              </a:lnSpc>
            </a:pPr>
            <a:r>
              <a:rPr sz="1069" spc="5" dirty="0">
                <a:latin typeface="Times New Roman"/>
                <a:cs typeface="Times New Roman"/>
              </a:rPr>
              <a:t>/*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class. This is heap.h file </a:t>
            </a:r>
            <a:r>
              <a:rPr sz="1069" spc="10" dirty="0">
                <a:latin typeface="Times New Roman"/>
                <a:cs typeface="Times New Roman"/>
              </a:rPr>
              <a:t>*/  </a:t>
            </a:r>
            <a:r>
              <a:rPr sz="1069" spc="5" dirty="0">
                <a:latin typeface="Times New Roman"/>
                <a:cs typeface="Times New Roman"/>
              </a:rPr>
              <a:t>template </a:t>
            </a:r>
            <a:r>
              <a:rPr sz="1069" spc="10" dirty="0">
                <a:latin typeface="Times New Roman"/>
                <a:cs typeface="Times New Roman"/>
              </a:rPr>
              <a:t>&lt;class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88836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class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endParaRPr sz="1069">
              <a:latin typeface="Times New Roman"/>
              <a:cs typeface="Times New Roman"/>
            </a:endParaRPr>
          </a:p>
          <a:p>
            <a:pPr marL="888362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R="2540383" algn="ctr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public:</a:t>
            </a:r>
            <a:endParaRPr sz="1069">
              <a:latin typeface="Times New Roman"/>
              <a:cs typeface="Times New Roman"/>
            </a:endParaRPr>
          </a:p>
          <a:p>
            <a:pPr marL="1027883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Heap( int </a:t>
            </a:r>
            <a:r>
              <a:rPr sz="1069" spc="5" dirty="0">
                <a:latin typeface="Times New Roman"/>
                <a:cs typeface="Times New Roman"/>
              </a:rPr>
              <a:t>capacity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100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6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97279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286686"/>
            <a:ext cx="4853693" cy="8179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7883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Void insert( const 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027883" marR="1739066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Void deleteMin( 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minItem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10" dirty="0">
                <a:latin typeface="Times New Roman"/>
                <a:cs typeface="Times New Roman"/>
              </a:rPr>
              <a:t>Const 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getMin(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027883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Bool isEmpty(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02788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Bool </a:t>
            </a:r>
            <a:r>
              <a:rPr sz="1069" spc="5" dirty="0">
                <a:latin typeface="Times New Roman"/>
                <a:cs typeface="Times New Roman"/>
              </a:rPr>
              <a:t>isFull(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1027883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int Heap&lt;eType&gt;::getSize(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2642245" algn="ctr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private:</a:t>
            </a:r>
            <a:endParaRPr sz="1069">
              <a:latin typeface="Times New Roman"/>
              <a:cs typeface="Times New Roman"/>
            </a:endParaRPr>
          </a:p>
          <a:p>
            <a:pPr marL="1027883" marR="1200123">
              <a:lnSpc>
                <a:spcPts val="1264"/>
              </a:lnSpc>
              <a:spcBef>
                <a:spcPts val="44"/>
              </a:spcBef>
              <a:tabLst>
                <a:tab pos="1979832" algn="l"/>
              </a:tabLst>
            </a:pPr>
            <a:r>
              <a:rPr sz="1069" spc="10" dirty="0">
                <a:latin typeface="Times New Roman"/>
                <a:cs typeface="Times New Roman"/>
              </a:rPr>
              <a:t>int </a:t>
            </a:r>
            <a:r>
              <a:rPr sz="1069" spc="5" dirty="0">
                <a:latin typeface="Times New Roman"/>
                <a:cs typeface="Times New Roman"/>
              </a:rPr>
              <a:t>currentSize; // </a:t>
            </a:r>
            <a:r>
              <a:rPr sz="1069" spc="10" dirty="0">
                <a:latin typeface="Times New Roman"/>
                <a:cs typeface="Times New Roman"/>
              </a:rPr>
              <a:t>Number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elements in </a:t>
            </a:r>
            <a:r>
              <a:rPr sz="1069" spc="15" dirty="0">
                <a:latin typeface="Times New Roman"/>
                <a:cs typeface="Times New Roman"/>
              </a:rPr>
              <a:t>heap  </a:t>
            </a:r>
            <a:r>
              <a:rPr sz="1069" spc="10" dirty="0">
                <a:latin typeface="Times New Roman"/>
                <a:cs typeface="Times New Roman"/>
              </a:rPr>
              <a:t>eType*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array;	//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array</a:t>
            </a:r>
            <a:endParaRPr sz="1069">
              <a:latin typeface="Times New Roman"/>
              <a:cs typeface="Times New Roman"/>
            </a:endParaRPr>
          </a:p>
          <a:p>
            <a:pPr marL="1027883">
              <a:lnSpc>
                <a:spcPts val="1220"/>
              </a:lnSpc>
              <a:tabLst>
                <a:tab pos="1314949" algn="l"/>
              </a:tabLst>
            </a:pPr>
            <a:r>
              <a:rPr sz="1069" spc="10" dirty="0">
                <a:latin typeface="Times New Roman"/>
                <a:cs typeface="Times New Roman"/>
              </a:rPr>
              <a:t>int	capacity;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027883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percolateDown( </a:t>
            </a: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hole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888362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};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6791" algn="just">
              <a:lnSpc>
                <a:spcPct val="98500"/>
              </a:lnSpc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like to store different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of data in </a:t>
            </a:r>
            <a:r>
              <a:rPr sz="1069" spc="10" dirty="0">
                <a:latin typeface="Times New Roman"/>
                <a:cs typeface="Times New Roman"/>
              </a:rPr>
              <a:t>the heap </a:t>
            </a:r>
            <a:r>
              <a:rPr sz="1069" spc="5" dirty="0">
                <a:latin typeface="Times New Roman"/>
                <a:cs typeface="Times New Roman"/>
              </a:rPr>
              <a:t>like integers, strings, floating-  point </a:t>
            </a:r>
            <a:r>
              <a:rPr sz="1069" spc="10" dirty="0">
                <a:latin typeface="Times New Roman"/>
                <a:cs typeface="Times New Roman"/>
              </a:rPr>
              <a:t>numbers </a:t>
            </a:r>
            <a:r>
              <a:rPr sz="1069" spc="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other data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etc.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this purpose, </a:t>
            </a:r>
            <a:r>
              <a:rPr sz="1069" spc="10" dirty="0">
                <a:latin typeface="Times New Roman"/>
                <a:cs typeface="Times New Roman"/>
              </a:rPr>
              <a:t>template </a:t>
            </a:r>
            <a:r>
              <a:rPr sz="1069" spc="5" dirty="0">
                <a:latin typeface="Times New Roman"/>
                <a:cs typeface="Times New Roman"/>
              </a:rPr>
              <a:t>is used. With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 help of template, we can store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type of </a:t>
            </a:r>
            <a:r>
              <a:rPr sz="1069" spc="5" dirty="0">
                <a:latin typeface="Times New Roman"/>
                <a:cs typeface="Times New Roman"/>
              </a:rPr>
              <a:t>object in </a:t>
            </a:r>
            <a:r>
              <a:rPr sz="1069" spc="10" dirty="0">
                <a:latin typeface="Times New Roman"/>
                <a:cs typeface="Times New Roman"/>
              </a:rPr>
              <a:t>the heap. Therefore </a:t>
            </a:r>
            <a:r>
              <a:rPr sz="1069" spc="5" dirty="0">
                <a:latin typeface="Times New Roman"/>
                <a:cs typeface="Times New Roman"/>
              </a:rPr>
              <a:t>first of all 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have: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R="2657679" algn="ctr"/>
            <a:r>
              <a:rPr sz="1069" spc="5" dirty="0">
                <a:latin typeface="Times New Roman"/>
                <a:cs typeface="Times New Roman"/>
              </a:rPr>
              <a:t>template &lt;class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i="1" spc="10" dirty="0">
                <a:latin typeface="Times New Roman"/>
                <a:cs typeface="Times New Roman"/>
              </a:rPr>
              <a:t>eType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as a </a:t>
            </a:r>
            <a:r>
              <a:rPr sz="1069" spc="1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parameter.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use any meaningful name. </a:t>
            </a:r>
            <a:r>
              <a:rPr sz="1069" spc="15" dirty="0">
                <a:latin typeface="Times New Roman"/>
                <a:cs typeface="Times New Roman"/>
              </a:rPr>
              <a:t>Then  we </a:t>
            </a:r>
            <a:r>
              <a:rPr sz="1069" spc="5" dirty="0">
                <a:latin typeface="Times New Roman"/>
                <a:cs typeface="Times New Roman"/>
              </a:rPr>
              <a:t>declare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Heap </a:t>
            </a:r>
            <a:r>
              <a:rPr sz="1069" spc="10" dirty="0">
                <a:latin typeface="Times New Roman"/>
                <a:cs typeface="Times New Roman"/>
              </a:rPr>
              <a:t>class. In the public part of the </a:t>
            </a:r>
            <a:r>
              <a:rPr sz="1069" spc="5" dirty="0">
                <a:latin typeface="Times New Roman"/>
                <a:cs typeface="Times New Roman"/>
              </a:rPr>
              <a:t>class, there is </a:t>
            </a:r>
            <a:r>
              <a:rPr sz="1069" spc="10" dirty="0">
                <a:latin typeface="Times New Roman"/>
                <a:cs typeface="Times New Roman"/>
              </a:rPr>
              <a:t>a constructor </a:t>
            </a:r>
            <a:r>
              <a:rPr sz="1069" spc="5" dirty="0">
                <a:latin typeface="Times New Roman"/>
                <a:cs typeface="Times New Roman"/>
              </a:rPr>
              <a:t>as  given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1069" spc="10" dirty="0">
                <a:latin typeface="Times New Roman"/>
                <a:cs typeface="Times New Roman"/>
              </a:rPr>
              <a:t>Heap( int </a:t>
            </a:r>
            <a:r>
              <a:rPr sz="1069" spc="5" dirty="0">
                <a:latin typeface="Times New Roman"/>
                <a:cs typeface="Times New Roman"/>
              </a:rPr>
              <a:t>capacity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100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98300"/>
              </a:lnSpc>
            </a:pP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parameter </a:t>
            </a:r>
            <a:r>
              <a:rPr sz="1069" i="1" spc="10" dirty="0">
                <a:latin typeface="Times New Roman"/>
                <a:cs typeface="Times New Roman"/>
              </a:rPr>
              <a:t>capacity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constructor. Its default value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100.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without providing the </a:t>
            </a:r>
            <a:r>
              <a:rPr sz="1069" spc="5" dirty="0">
                <a:latin typeface="Times New Roman"/>
                <a:cs typeface="Times New Roman"/>
              </a:rPr>
              <a:t>parameter,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capacity 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to 100.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call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constructor by providing it </a:t>
            </a:r>
            <a:r>
              <a:rPr sz="1069" spc="10" dirty="0">
                <a:latin typeface="Times New Roman"/>
                <a:cs typeface="Times New Roman"/>
              </a:rPr>
              <a:t>some value </a:t>
            </a:r>
            <a:r>
              <a:rPr sz="1069" spc="5" dirty="0">
                <a:latin typeface="Times New Roman"/>
                <a:cs typeface="Times New Roman"/>
              </a:rPr>
              <a:t>like 200,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capacity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5" dirty="0">
                <a:latin typeface="Times New Roman"/>
                <a:cs typeface="Times New Roman"/>
              </a:rPr>
              <a:t>Heap </a:t>
            </a:r>
            <a:r>
              <a:rPr sz="1069" spc="10" dirty="0">
                <a:latin typeface="Times New Roman"/>
                <a:cs typeface="Times New Roman"/>
              </a:rPr>
              <a:t>object will  be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200.</a:t>
            </a:r>
            <a:endParaRPr sz="1069">
              <a:latin typeface="Times New Roman"/>
              <a:cs typeface="Times New Roman"/>
            </a:endParaRPr>
          </a:p>
          <a:p>
            <a:pPr marL="430291" marR="2695954" indent="-418561">
              <a:lnSpc>
                <a:spcPts val="2528"/>
              </a:lnSpc>
              <a:spcBef>
                <a:spcPts val="282"/>
              </a:spcBef>
            </a:pP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an insert method as:  </a:t>
            </a:r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insert( </a:t>
            </a:r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826">
              <a:latin typeface="Times New Roman"/>
              <a:cs typeface="Times New Roman"/>
            </a:endParaRPr>
          </a:p>
          <a:p>
            <a:pPr marL="12347" marR="6791" algn="just">
              <a:lnSpc>
                <a:spcPct val="98400"/>
              </a:lnSpc>
            </a:pP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reference </a:t>
            </a:r>
            <a:r>
              <a:rPr sz="1069" spc="10" dirty="0">
                <a:latin typeface="Times New Roman"/>
                <a:cs typeface="Times New Roman"/>
              </a:rPr>
              <a:t>element of </a:t>
            </a:r>
            <a:r>
              <a:rPr sz="1069" i="1" spc="10" dirty="0">
                <a:latin typeface="Times New Roman"/>
                <a:cs typeface="Times New Roman"/>
              </a:rPr>
              <a:t>eType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of constant nature. In this  method,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the </a:t>
            </a:r>
            <a:r>
              <a:rPr sz="1069" spc="5" dirty="0">
                <a:latin typeface="Times New Roman"/>
                <a:cs typeface="Times New Roman"/>
              </a:rPr>
              <a:t>reference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provided </a:t>
            </a:r>
            <a:r>
              <a:rPr sz="1069" spc="5" dirty="0">
                <a:latin typeface="Times New Roman"/>
                <a:cs typeface="Times New Roman"/>
              </a:rPr>
              <a:t>by the caller. </a:t>
            </a:r>
            <a:r>
              <a:rPr sz="1069" spc="10" dirty="0">
                <a:latin typeface="Times New Roman"/>
                <a:cs typeface="Times New Roman"/>
              </a:rPr>
              <a:t>The copy </a:t>
            </a:r>
            <a:r>
              <a:rPr sz="1069" spc="5" dirty="0">
                <a:latin typeface="Times New Roman"/>
                <a:cs typeface="Times New Roman"/>
              </a:rPr>
              <a:t>of  element is not provided </a:t>
            </a:r>
            <a:r>
              <a:rPr sz="1069" spc="10" dirty="0">
                <a:latin typeface="Times New Roman"/>
                <a:cs typeface="Times New Roman"/>
              </a:rPr>
              <a:t>through this method.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store </a:t>
            </a:r>
            <a:r>
              <a:rPr sz="1069" spc="10" dirty="0">
                <a:latin typeface="Times New Roman"/>
                <a:cs typeface="Times New Roman"/>
              </a:rPr>
              <a:t>this element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Heap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Similarly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method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R="1657577" algn="ctr"/>
            <a:r>
              <a:rPr sz="1069" spc="5" dirty="0">
                <a:latin typeface="Times New Roman"/>
                <a:cs typeface="Times New Roman"/>
              </a:rPr>
              <a:t>void </a:t>
            </a:r>
            <a:r>
              <a:rPr sz="1069" spc="10" dirty="0">
                <a:latin typeface="Times New Roman"/>
                <a:cs typeface="Times New Roman"/>
              </a:rPr>
              <a:t>deleteMin( 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minItem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This method is used to delete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</a:t>
            </a:r>
            <a:r>
              <a:rPr sz="1069" spc="10" dirty="0">
                <a:latin typeface="Times New Roman"/>
                <a:cs typeface="Times New Roman"/>
              </a:rPr>
              <a:t>from the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heap.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know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heap, the </a:t>
            </a:r>
            <a:r>
              <a:rPr sz="1069" i="1" spc="10" dirty="0">
                <a:latin typeface="Times New Roman"/>
                <a:cs typeface="Times New Roman"/>
              </a:rPr>
              <a:t>getMin </a:t>
            </a:r>
            <a:r>
              <a:rPr sz="1069" spc="5" dirty="0">
                <a:latin typeface="Times New Roman"/>
                <a:cs typeface="Times New Roman"/>
              </a:rPr>
              <a:t>method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useful.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7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281520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55" y="1286686"/>
            <a:ext cx="4852458" cy="8198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signatures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569811"/>
            <a:r>
              <a:rPr sz="1069" spc="5" dirty="0">
                <a:latin typeface="Times New Roman"/>
                <a:cs typeface="Times New Roman"/>
              </a:rPr>
              <a:t>const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getMin(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97541" algn="just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This method will return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reference of the </a:t>
            </a:r>
            <a:r>
              <a:rPr sz="1069" spc="10" dirty="0">
                <a:latin typeface="Times New Roman"/>
                <a:cs typeface="Times New Roman"/>
              </a:rPr>
              <a:t>minimum element </a:t>
            </a:r>
            <a:r>
              <a:rPr sz="1069" spc="5" dirty="0">
                <a:latin typeface="Times New Roman"/>
                <a:cs typeface="Times New Roman"/>
              </a:rPr>
              <a:t>in the </a:t>
            </a:r>
            <a:r>
              <a:rPr sz="1069" i="1" spc="10" dirty="0">
                <a:latin typeface="Times New Roman"/>
                <a:cs typeface="Times New Roman"/>
              </a:rPr>
              <a:t>Heap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some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methods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class to </a:t>
            </a:r>
            <a:r>
              <a:rPr sz="1069" spc="10" dirty="0">
                <a:latin typeface="Times New Roman"/>
                <a:cs typeface="Times New Roman"/>
              </a:rPr>
              <a:t>check whether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 </a:t>
            </a:r>
            <a:r>
              <a:rPr sz="1069" spc="5" dirty="0">
                <a:latin typeface="Times New Roman"/>
                <a:cs typeface="Times New Roman"/>
              </a:rPr>
              <a:t>or full. </a:t>
            </a:r>
            <a:r>
              <a:rPr sz="1069" spc="10" dirty="0">
                <a:latin typeface="Times New Roman"/>
                <a:cs typeface="Times New Roman"/>
              </a:rPr>
              <a:t>Similarly,  </a:t>
            </a:r>
            <a:r>
              <a:rPr sz="1069" spc="5" dirty="0">
                <a:latin typeface="Times New Roman"/>
                <a:cs typeface="Times New Roman"/>
              </a:rPr>
              <a:t>there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method to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its size.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signatures are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marR="3499740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bool </a:t>
            </a:r>
            <a:r>
              <a:rPr sz="1069" spc="10" dirty="0">
                <a:latin typeface="Times New Roman"/>
                <a:cs typeface="Times New Roman"/>
              </a:rPr>
              <a:t>isEmpty(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  </a:t>
            </a:r>
            <a:r>
              <a:rPr sz="1069" spc="5" dirty="0">
                <a:latin typeface="Times New Roman"/>
                <a:cs typeface="Times New Roman"/>
              </a:rPr>
              <a:t>bool </a:t>
            </a:r>
            <a:r>
              <a:rPr sz="1069" spc="10" dirty="0">
                <a:latin typeface="Times New Roman"/>
                <a:cs typeface="Times New Roman"/>
              </a:rPr>
              <a:t>isFull(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430908">
              <a:lnSpc>
                <a:spcPts val="1220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Heap&lt;eType&gt;::getSize(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i="1" spc="10" dirty="0">
                <a:latin typeface="Times New Roman"/>
                <a:cs typeface="Times New Roman"/>
              </a:rPr>
              <a:t>Heap </a:t>
            </a:r>
            <a:r>
              <a:rPr sz="1069" spc="10" dirty="0">
                <a:latin typeface="Times New Roman"/>
                <a:cs typeface="Times New Roman"/>
              </a:rPr>
              <a:t>become </a:t>
            </a:r>
            <a:r>
              <a:rPr sz="1069" spc="5" dirty="0">
                <a:latin typeface="Times New Roman"/>
                <a:cs typeface="Times New Roman"/>
              </a:rPr>
              <a:t>full? </a:t>
            </a:r>
            <a:r>
              <a:rPr sz="1069" spc="15" dirty="0">
                <a:latin typeface="Times New Roman"/>
                <a:cs typeface="Times New Roman"/>
              </a:rPr>
              <a:t>As 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implementing the </a:t>
            </a:r>
            <a:r>
              <a:rPr sz="1069" i="1" spc="10" dirty="0">
                <a:latin typeface="Times New Roman"/>
                <a:cs typeface="Times New Roman"/>
              </a:rPr>
              <a:t>Heap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of </a:t>
            </a:r>
            <a:r>
              <a:rPr sz="1069" spc="5" dirty="0">
                <a:latin typeface="Times New Roman"/>
                <a:cs typeface="Times New Roman"/>
              </a:rPr>
              <a:t>an  array, the fixed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5" dirty="0">
                <a:latin typeface="Times New Roman"/>
                <a:cs typeface="Times New Roman"/>
              </a:rPr>
              <a:t>type,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the array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get full at </a:t>
            </a:r>
            <a:r>
              <a:rPr sz="1069" spc="10" dirty="0">
                <a:latin typeface="Times New Roman"/>
                <a:cs typeface="Times New Roman"/>
              </a:rPr>
              <a:t>some time. </a:t>
            </a:r>
            <a:r>
              <a:rPr sz="1069" spc="5" dirty="0">
                <a:latin typeface="Times New Roman"/>
                <a:cs typeface="Times New Roman"/>
              </a:rPr>
              <a:t>This is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responsibility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the caller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more </a:t>
            </a:r>
            <a:r>
              <a:rPr sz="1069" spc="5" dirty="0">
                <a:latin typeface="Times New Roman"/>
                <a:cs typeface="Times New Roman"/>
              </a:rPr>
              <a:t>elements </a:t>
            </a:r>
            <a:r>
              <a:rPr sz="1069" spc="10" dirty="0">
                <a:latin typeface="Times New Roman"/>
                <a:cs typeface="Times New Roman"/>
              </a:rPr>
              <a:t>when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full. </a:t>
            </a:r>
            <a:r>
              <a:rPr sz="1069" spc="15" dirty="0">
                <a:latin typeface="Times New Roman"/>
                <a:cs typeface="Times New Roman"/>
              </a:rPr>
              <a:t>To  </a:t>
            </a:r>
            <a:r>
              <a:rPr sz="1069" spc="5" dirty="0">
                <a:latin typeface="Times New Roman"/>
                <a:cs typeface="Times New Roman"/>
              </a:rPr>
              <a:t>facilitate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caller, </a:t>
            </a:r>
            <a:r>
              <a:rPr sz="1069" spc="10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provide </a:t>
            </a:r>
            <a:r>
              <a:rPr sz="1069" spc="10" dirty="0">
                <a:latin typeface="Times New Roman"/>
                <a:cs typeface="Times New Roman"/>
              </a:rPr>
              <a:t>the methods to check whether the heap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full </a:t>
            </a:r>
            <a:r>
              <a:rPr sz="1069" spc="5" dirty="0">
                <a:latin typeface="Times New Roman"/>
                <a:cs typeface="Times New Roman"/>
              </a:rPr>
              <a:t>or  </a:t>
            </a:r>
            <a:r>
              <a:rPr sz="1069" spc="10" dirty="0">
                <a:latin typeface="Times New Roman"/>
                <a:cs typeface="Times New Roman"/>
              </a:rPr>
              <a:t>not.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call the </a:t>
            </a:r>
            <a:r>
              <a:rPr sz="1069" i="1" spc="5" dirty="0">
                <a:latin typeface="Times New Roman"/>
                <a:cs typeface="Times New Roman"/>
              </a:rPr>
              <a:t>getSize() </a:t>
            </a:r>
            <a:r>
              <a:rPr sz="1069" spc="10" dirty="0">
                <a:latin typeface="Times New Roman"/>
                <a:cs typeface="Times New Roman"/>
              </a:rPr>
              <a:t>method </a:t>
            </a:r>
            <a:r>
              <a:rPr sz="1069" spc="5" dirty="0">
                <a:latin typeface="Times New Roman"/>
                <a:cs typeface="Times New Roman"/>
              </a:rPr>
              <a:t>to ascertain the </a:t>
            </a:r>
            <a:r>
              <a:rPr sz="1069" spc="10" dirty="0">
                <a:latin typeface="Times New Roman"/>
                <a:cs typeface="Times New Roman"/>
              </a:rPr>
              <a:t>size </a:t>
            </a:r>
            <a:r>
              <a:rPr sz="1069" spc="5" dirty="0">
                <a:latin typeface="Times New Roman"/>
                <a:cs typeface="Times New Roman"/>
              </a:rPr>
              <a:t>of the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Heap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In the private part,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elements and methods.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5" dirty="0">
                <a:latin typeface="Times New Roman"/>
                <a:cs typeface="Times New Roman"/>
              </a:rPr>
              <a:t>first, </a:t>
            </a:r>
            <a:r>
              <a:rPr sz="1069" spc="15" dirty="0">
                <a:latin typeface="Times New Roman"/>
                <a:cs typeface="Times New Roman"/>
              </a:rPr>
              <a:t>we have  </a:t>
            </a:r>
            <a:r>
              <a:rPr sz="1069" i="1" spc="10" dirty="0">
                <a:latin typeface="Times New Roman"/>
                <a:cs typeface="Times New Roman"/>
              </a:rPr>
              <a:t>currentSize </a:t>
            </a:r>
            <a:r>
              <a:rPr sz="1069" spc="5" dirty="0">
                <a:latin typeface="Times New Roman"/>
                <a:cs typeface="Times New Roman"/>
              </a:rPr>
              <a:t>element. It will </a:t>
            </a:r>
            <a:r>
              <a:rPr sz="1069" spc="10" dirty="0">
                <a:latin typeface="Times New Roman"/>
                <a:cs typeface="Times New Roman"/>
              </a:rPr>
              <a:t>have the number </a:t>
            </a:r>
            <a:r>
              <a:rPr sz="1069" spc="5" dirty="0">
                <a:latin typeface="Times New Roman"/>
                <a:cs typeface="Times New Roman"/>
              </a:rPr>
              <a:t>of elements in </a:t>
            </a:r>
            <a:r>
              <a:rPr sz="1069" spc="10" dirty="0">
                <a:latin typeface="Times New Roman"/>
                <a:cs typeface="Times New Roman"/>
              </a:rPr>
              <a:t>the heap. Then we </a:t>
            </a:r>
            <a:r>
              <a:rPr sz="1069" spc="15" dirty="0">
                <a:latin typeface="Times New Roman"/>
                <a:cs typeface="Times New Roman"/>
              </a:rPr>
              <a:t>have 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of </a:t>
            </a:r>
            <a:r>
              <a:rPr sz="1069" i="1" spc="5" dirty="0">
                <a:latin typeface="Times New Roman"/>
                <a:cs typeface="Times New Roman"/>
              </a:rPr>
              <a:t>eType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array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dynamically allocated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size </a:t>
            </a:r>
            <a:r>
              <a:rPr sz="1069" spc="10" dirty="0">
                <a:latin typeface="Times New Roman"/>
                <a:cs typeface="Times New Roman"/>
              </a:rPr>
              <a:t>depends on the  </a:t>
            </a:r>
            <a:r>
              <a:rPr sz="1069" i="1" spc="5" dirty="0">
                <a:latin typeface="Times New Roman"/>
                <a:cs typeface="Times New Roman"/>
              </a:rPr>
              <a:t>capacity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Heap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one private method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percolateDown</a:t>
            </a:r>
            <a:r>
              <a:rPr sz="1069" spc="10" dirty="0">
                <a:latin typeface="Times New Roman"/>
                <a:cs typeface="Times New Roman"/>
              </a:rPr>
              <a:t>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our </a:t>
            </a:r>
            <a:r>
              <a:rPr sz="1069" i="1" spc="10" dirty="0">
                <a:latin typeface="Times New Roman"/>
                <a:cs typeface="Times New Roman"/>
              </a:rPr>
              <a:t>.h </a:t>
            </a:r>
            <a:r>
              <a:rPr sz="1069" dirty="0">
                <a:latin typeface="Times New Roman"/>
                <a:cs typeface="Times New Roman"/>
              </a:rPr>
              <a:t>file, </a:t>
            </a:r>
            <a:r>
              <a:rPr sz="1069" spc="10" dirty="0">
                <a:latin typeface="Times New Roman"/>
                <a:cs typeface="Times New Roman"/>
              </a:rPr>
              <a:t>now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implementation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methods that is in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our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i="1" spc="5" dirty="0">
                <a:latin typeface="Times New Roman"/>
                <a:cs typeface="Times New Roman"/>
              </a:rPr>
              <a:t>.cpp </a:t>
            </a:r>
            <a:r>
              <a:rPr sz="1069" spc="5" dirty="0">
                <a:latin typeface="Times New Roman"/>
                <a:cs typeface="Times New Roman"/>
              </a:rPr>
              <a:t>file.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is as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522276"/>
            <a:r>
              <a:rPr sz="1069" spc="10" dirty="0">
                <a:latin typeface="Times New Roman"/>
                <a:cs typeface="Times New Roman"/>
              </a:rPr>
              <a:t>/* </a:t>
            </a:r>
            <a:r>
              <a:rPr sz="1069" spc="5" dirty="0">
                <a:latin typeface="Times New Roman"/>
                <a:cs typeface="Times New Roman"/>
              </a:rPr>
              <a:t>heap.cpp file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 marL="522276" marR="2994750">
              <a:lnSpc>
                <a:spcPct val="196800"/>
              </a:lnSpc>
            </a:pPr>
            <a:r>
              <a:rPr sz="1069" spc="10" dirty="0">
                <a:latin typeface="Times New Roman"/>
                <a:cs typeface="Times New Roman"/>
              </a:rPr>
              <a:t>#include "Heap.h“  </a:t>
            </a:r>
            <a:r>
              <a:rPr sz="1069" spc="5" dirty="0">
                <a:latin typeface="Times New Roman"/>
                <a:cs typeface="Times New Roman"/>
              </a:rPr>
              <a:t>template </a:t>
            </a:r>
            <a:r>
              <a:rPr sz="1069" spc="10" dirty="0">
                <a:latin typeface="Times New Roman"/>
                <a:cs typeface="Times New Roman"/>
              </a:rPr>
              <a:t>&lt;class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522276">
              <a:lnSpc>
                <a:spcPts val="1249"/>
              </a:lnSpc>
            </a:pPr>
            <a:r>
              <a:rPr sz="1069" spc="10" dirty="0">
                <a:latin typeface="Times New Roman"/>
                <a:cs typeface="Times New Roman"/>
              </a:rPr>
              <a:t>Heap&lt;eType&gt;::Heap( int capacity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52227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661796" marR="2318755">
              <a:lnSpc>
                <a:spcPts val="1264"/>
              </a:lnSpc>
              <a:spcBef>
                <a:spcPts val="44"/>
              </a:spcBef>
            </a:pP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eType[capacity </a:t>
            </a:r>
            <a:r>
              <a:rPr sz="1069" spc="15" dirty="0">
                <a:latin typeface="Times New Roman"/>
                <a:cs typeface="Times New Roman"/>
              </a:rPr>
              <a:t>+ </a:t>
            </a:r>
            <a:r>
              <a:rPr sz="1069" spc="5" dirty="0">
                <a:latin typeface="Times New Roman"/>
                <a:cs typeface="Times New Roman"/>
              </a:rPr>
              <a:t>1];  </a:t>
            </a:r>
            <a:r>
              <a:rPr sz="1069" spc="10" dirty="0">
                <a:latin typeface="Times New Roman"/>
                <a:cs typeface="Times New Roman"/>
              </a:rPr>
              <a:t>currentSize=0;</a:t>
            </a:r>
            <a:endParaRPr sz="1069">
              <a:latin typeface="Times New Roman"/>
              <a:cs typeface="Times New Roman"/>
            </a:endParaRPr>
          </a:p>
          <a:p>
            <a:pPr marL="522276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522276" marR="515485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/* Insert item </a:t>
            </a:r>
            <a:r>
              <a:rPr sz="1069" spc="10" dirty="0">
                <a:latin typeface="Times New Roman"/>
                <a:cs typeface="Times New Roman"/>
              </a:rPr>
              <a:t>x into the heap, </a:t>
            </a:r>
            <a:r>
              <a:rPr sz="1069" spc="5" dirty="0">
                <a:latin typeface="Times New Roman"/>
                <a:cs typeface="Times New Roman"/>
              </a:rPr>
              <a:t>maintaining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order. Duplicates  are allowed.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*/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52227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template </a:t>
            </a:r>
            <a:r>
              <a:rPr sz="1069" spc="10" dirty="0">
                <a:latin typeface="Times New Roman"/>
                <a:cs typeface="Times New Roman"/>
              </a:rPr>
              <a:t>&lt;class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52227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bool Heap&lt;eType&gt;::insert( </a:t>
            </a:r>
            <a:r>
              <a:rPr sz="1069" spc="10" dirty="0">
                <a:latin typeface="Times New Roman"/>
                <a:cs typeface="Times New Roman"/>
              </a:rPr>
              <a:t>const 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x</a:t>
            </a:r>
            <a:r>
              <a:rPr sz="1069" spc="5" dirty="0">
                <a:latin typeface="Times New Roman"/>
                <a:cs typeface="Times New Roman"/>
              </a:rPr>
              <a:t> )</a:t>
            </a:r>
            <a:endParaRPr sz="1069">
              <a:latin typeface="Times New Roman"/>
              <a:cs typeface="Times New Roman"/>
            </a:endParaRPr>
          </a:p>
          <a:p>
            <a:pPr marL="52227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661796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if( isFull( ) )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01316" marR="1844633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cout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"insert -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is full." </a:t>
            </a:r>
            <a:r>
              <a:rPr sz="1069" spc="15" dirty="0">
                <a:latin typeface="Times New Roman"/>
                <a:cs typeface="Times New Roman"/>
              </a:rPr>
              <a:t>&lt;&lt; </a:t>
            </a:r>
            <a:r>
              <a:rPr sz="1069" spc="10" dirty="0">
                <a:latin typeface="Times New Roman"/>
                <a:cs typeface="Times New Roman"/>
              </a:rPr>
              <a:t>endl;  return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0;</a:t>
            </a:r>
            <a:endParaRPr sz="1069">
              <a:latin typeface="Times New Roman"/>
              <a:cs typeface="Times New Roman"/>
            </a:endParaRPr>
          </a:p>
          <a:p>
            <a:pPr marL="661796">
              <a:lnSpc>
                <a:spcPts val="1210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66179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// Percolate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up</a:t>
            </a:r>
            <a:endParaRPr sz="1069">
              <a:latin typeface="Times New Roman"/>
              <a:cs typeface="Times New Roman"/>
            </a:endParaRPr>
          </a:p>
          <a:p>
            <a:pPr marL="661796">
              <a:lnSpc>
                <a:spcPts val="1259"/>
              </a:lnSpc>
            </a:pPr>
            <a:r>
              <a:rPr sz="1069" spc="5" dirty="0">
                <a:latin typeface="Times New Roman"/>
                <a:cs typeface="Times New Roman"/>
              </a:rPr>
              <a:t>int </a:t>
            </a:r>
            <a:r>
              <a:rPr sz="1069" spc="10" dirty="0">
                <a:latin typeface="Times New Roman"/>
                <a:cs typeface="Times New Roman"/>
              </a:rPr>
              <a:t>hole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++currentSize;</a:t>
            </a:r>
            <a:endParaRPr sz="1069">
              <a:latin typeface="Times New Roman"/>
              <a:cs typeface="Times New Roman"/>
            </a:endParaRPr>
          </a:p>
          <a:p>
            <a:pPr marL="661796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for(; hole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1 </a:t>
            </a:r>
            <a:r>
              <a:rPr sz="1069" spc="19" dirty="0">
                <a:latin typeface="Times New Roman"/>
                <a:cs typeface="Times New Roman"/>
              </a:rPr>
              <a:t>&amp;&amp; </a:t>
            </a:r>
            <a:r>
              <a:rPr sz="1069" spc="10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&lt; </a:t>
            </a:r>
            <a:r>
              <a:rPr sz="1069" spc="5" dirty="0">
                <a:latin typeface="Times New Roman"/>
                <a:cs typeface="Times New Roman"/>
              </a:rPr>
              <a:t>array[hole/2 ]; </a:t>
            </a:r>
            <a:r>
              <a:rPr sz="1069" spc="10" dirty="0">
                <a:latin typeface="Times New Roman"/>
                <a:cs typeface="Times New Roman"/>
              </a:rPr>
              <a:t>hole </a:t>
            </a:r>
            <a:r>
              <a:rPr sz="1069" spc="5" dirty="0">
                <a:latin typeface="Times New Roman"/>
                <a:cs typeface="Times New Roman"/>
              </a:rPr>
              <a:t>/=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2)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8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27536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67" y="868856"/>
            <a:ext cx="140696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CS301 – Data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Structures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3804" y="868856"/>
            <a:ext cx="866158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0" dirty="0">
                <a:latin typeface="Times New Roman"/>
                <a:cs typeface="Times New Roman"/>
              </a:rPr>
              <a:t>No.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31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243" y="1294094"/>
            <a:ext cx="4853076" cy="8134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1796" marR="2300852" indent="138903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array[ hole ]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5" dirty="0">
                <a:latin typeface="Times New Roman"/>
                <a:cs typeface="Times New Roman"/>
              </a:rPr>
              <a:t>array[ hole / </a:t>
            </a:r>
            <a:r>
              <a:rPr sz="1069" spc="10" dirty="0">
                <a:latin typeface="Times New Roman"/>
                <a:cs typeface="Times New Roman"/>
              </a:rPr>
              <a:t>2 </a:t>
            </a:r>
            <a:r>
              <a:rPr sz="1069" dirty="0">
                <a:latin typeface="Times New Roman"/>
                <a:cs typeface="Times New Roman"/>
              </a:rPr>
              <a:t>];  </a:t>
            </a:r>
            <a:r>
              <a:rPr sz="1069" spc="10" dirty="0">
                <a:latin typeface="Times New Roman"/>
                <a:cs typeface="Times New Roman"/>
              </a:rPr>
              <a:t>array[hole] </a:t>
            </a:r>
            <a:r>
              <a:rPr sz="1069" spc="15" dirty="0">
                <a:latin typeface="Times New Roman"/>
                <a:cs typeface="Times New Roman"/>
              </a:rPr>
              <a:t>=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x;</a:t>
            </a:r>
            <a:endParaRPr sz="1069">
              <a:latin typeface="Times New Roman"/>
              <a:cs typeface="Times New Roman"/>
            </a:endParaRPr>
          </a:p>
          <a:p>
            <a:pPr marL="522276">
              <a:lnSpc>
                <a:spcPts val="121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 marL="52227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template </a:t>
            </a:r>
            <a:r>
              <a:rPr sz="1069" spc="10" dirty="0">
                <a:latin typeface="Times New Roman"/>
                <a:cs typeface="Times New Roman"/>
              </a:rPr>
              <a:t>&lt;class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eType&gt;</a:t>
            </a:r>
            <a:endParaRPr sz="1069">
              <a:latin typeface="Times New Roman"/>
              <a:cs typeface="Times New Roman"/>
            </a:endParaRPr>
          </a:p>
          <a:p>
            <a:pPr marL="52227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void Heap&lt;eType&gt;::deleteMin( </a:t>
            </a:r>
            <a:r>
              <a:rPr sz="1069" spc="10" dirty="0">
                <a:latin typeface="Times New Roman"/>
                <a:cs typeface="Times New Roman"/>
              </a:rPr>
              <a:t>eType </a:t>
            </a:r>
            <a:r>
              <a:rPr sz="1069" spc="19" dirty="0">
                <a:latin typeface="Times New Roman"/>
                <a:cs typeface="Times New Roman"/>
              </a:rPr>
              <a:t>&amp; </a:t>
            </a:r>
            <a:r>
              <a:rPr sz="1069" spc="10" dirty="0">
                <a:latin typeface="Times New Roman"/>
                <a:cs typeface="Times New Roman"/>
              </a:rPr>
              <a:t>minItem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522276">
              <a:lnSpc>
                <a:spcPts val="1259"/>
              </a:lnSpc>
            </a:pP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66179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if( </a:t>
            </a:r>
            <a:r>
              <a:rPr sz="1069" spc="10" dirty="0">
                <a:latin typeface="Times New Roman"/>
                <a:cs typeface="Times New Roman"/>
              </a:rPr>
              <a:t>isEmpty( </a:t>
            </a:r>
            <a:r>
              <a:rPr sz="1069" spc="5" dirty="0">
                <a:latin typeface="Times New Roman"/>
                <a:cs typeface="Times New Roman"/>
              </a:rPr>
              <a:t>) )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{</a:t>
            </a:r>
            <a:endParaRPr sz="1069">
              <a:latin typeface="Times New Roman"/>
              <a:cs typeface="Times New Roman"/>
            </a:endParaRPr>
          </a:p>
          <a:p>
            <a:pPr marL="801316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cout </a:t>
            </a:r>
            <a:r>
              <a:rPr sz="1069" spc="10" dirty="0">
                <a:latin typeface="Times New Roman"/>
                <a:cs typeface="Times New Roman"/>
              </a:rPr>
              <a:t>&lt;&lt; </a:t>
            </a:r>
            <a:r>
              <a:rPr sz="1069" spc="5" dirty="0">
                <a:latin typeface="Times New Roman"/>
                <a:cs typeface="Times New Roman"/>
              </a:rPr>
              <a:t>"heap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empty.“ &lt;&lt;</a:t>
            </a:r>
            <a:r>
              <a:rPr sz="1069" spc="5" dirty="0">
                <a:latin typeface="Times New Roman"/>
                <a:cs typeface="Times New Roman"/>
              </a:rPr>
              <a:t> endl;</a:t>
            </a:r>
            <a:endParaRPr sz="1069">
              <a:latin typeface="Times New Roman"/>
              <a:cs typeface="Times New Roman"/>
            </a:endParaRPr>
          </a:p>
          <a:p>
            <a:pPr marL="1428541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return;</a:t>
            </a:r>
            <a:endParaRPr sz="1069">
              <a:latin typeface="Times New Roman"/>
              <a:cs typeface="Times New Roman"/>
            </a:endParaRPr>
          </a:p>
          <a:p>
            <a:pPr marL="661796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663031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minItem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array[ 1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];</a:t>
            </a:r>
            <a:endParaRPr sz="1069">
              <a:latin typeface="Times New Roman"/>
              <a:cs typeface="Times New Roman"/>
            </a:endParaRPr>
          </a:p>
          <a:p>
            <a:pPr marL="661796" marR="2301470">
              <a:lnSpc>
                <a:spcPts val="1264"/>
              </a:lnSpc>
              <a:spcBef>
                <a:spcPts val="49"/>
              </a:spcBef>
            </a:pPr>
            <a:r>
              <a:rPr sz="1069" spc="10" dirty="0">
                <a:latin typeface="Times New Roman"/>
                <a:cs typeface="Times New Roman"/>
              </a:rPr>
              <a:t>array[ 1 </a:t>
            </a:r>
            <a:r>
              <a:rPr sz="1069" spc="5" dirty="0">
                <a:latin typeface="Times New Roman"/>
                <a:cs typeface="Times New Roman"/>
              </a:rPr>
              <a:t>] </a:t>
            </a:r>
            <a:r>
              <a:rPr sz="1069" spc="15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array[ currentSize--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];  </a:t>
            </a:r>
            <a:r>
              <a:rPr sz="1069" spc="10" dirty="0">
                <a:latin typeface="Times New Roman"/>
                <a:cs typeface="Times New Roman"/>
              </a:rPr>
              <a:t>percolateDown( 1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);</a:t>
            </a:r>
            <a:endParaRPr sz="1069">
              <a:latin typeface="Times New Roman"/>
              <a:cs typeface="Times New Roman"/>
            </a:endParaRPr>
          </a:p>
          <a:p>
            <a:pPr marL="522276">
              <a:lnSpc>
                <a:spcPts val="1225"/>
              </a:lnSpc>
            </a:pPr>
            <a:r>
              <a:rPr sz="1069" spc="10" dirty="0">
                <a:latin typeface="Times New Roman"/>
                <a:cs typeface="Times New Roman"/>
              </a:rPr>
              <a:t>}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include the </a:t>
            </a:r>
            <a:r>
              <a:rPr sz="1069" i="1" spc="10" dirty="0">
                <a:latin typeface="Times New Roman"/>
                <a:cs typeface="Times New Roman"/>
              </a:rPr>
              <a:t>heap.h </a:t>
            </a:r>
            <a:r>
              <a:rPr sz="1069" spc="5" dirty="0">
                <a:latin typeface="Times New Roman"/>
                <a:cs typeface="Times New Roman"/>
              </a:rPr>
              <a:t>file </a:t>
            </a:r>
            <a:r>
              <a:rPr sz="1069" spc="10" dirty="0">
                <a:latin typeface="Times New Roman"/>
                <a:cs typeface="Times New Roman"/>
              </a:rPr>
              <a:t>before having the constructor of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heap.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not  provide </a:t>
            </a:r>
            <a:r>
              <a:rPr sz="1069" spc="10" dirty="0">
                <a:latin typeface="Times New Roman"/>
                <a:cs typeface="Times New Roman"/>
              </a:rPr>
              <a:t>the value of </a:t>
            </a:r>
            <a:r>
              <a:rPr sz="1069" i="1" spc="10" dirty="0">
                <a:latin typeface="Times New Roman"/>
                <a:cs typeface="Times New Roman"/>
              </a:rPr>
              <a:t>capacity</a:t>
            </a:r>
            <a:r>
              <a:rPr sz="1069" spc="10" dirty="0">
                <a:latin typeface="Times New Roman"/>
                <a:cs typeface="Times New Roman"/>
              </a:rPr>
              <a:t>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will be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to 100 </a:t>
            </a:r>
            <a:r>
              <a:rPr sz="1069" spc="5" dirty="0">
                <a:latin typeface="Times New Roman"/>
                <a:cs typeface="Times New Roman"/>
              </a:rPr>
              <a:t>that is default.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constructor,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dynamically </a:t>
            </a:r>
            <a:r>
              <a:rPr sz="1069" spc="5" dirty="0">
                <a:latin typeface="Times New Roman"/>
                <a:cs typeface="Times New Roman"/>
              </a:rPr>
              <a:t>creating </a:t>
            </a:r>
            <a:r>
              <a:rPr sz="1069" spc="10" dirty="0">
                <a:latin typeface="Times New Roman"/>
                <a:cs typeface="Times New Roman"/>
              </a:rPr>
              <a:t>our array.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added 1 to the </a:t>
            </a:r>
            <a:r>
              <a:rPr sz="1069" i="1" spc="10" dirty="0">
                <a:latin typeface="Times New Roman"/>
                <a:cs typeface="Times New Roman"/>
              </a:rPr>
              <a:t>capacity </a:t>
            </a:r>
            <a:r>
              <a:rPr sz="1069" spc="5" dirty="0">
                <a:latin typeface="Times New Roman"/>
                <a:cs typeface="Times New Roman"/>
              </a:rPr>
              <a:t>of the array  as the first position 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is not in </a:t>
            </a:r>
            <a:r>
              <a:rPr sz="1069" spc="10" dirty="0">
                <a:latin typeface="Times New Roman"/>
                <a:cs typeface="Times New Roman"/>
              </a:rPr>
              <a:t>use.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initialize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currentSize </a:t>
            </a:r>
            <a:r>
              <a:rPr sz="1069" spc="10" dirty="0">
                <a:latin typeface="Times New Roman"/>
                <a:cs typeface="Times New Roman"/>
              </a:rPr>
              <a:t>to zero  because </a:t>
            </a:r>
            <a:r>
              <a:rPr sz="1069" spc="5" dirty="0">
                <a:latin typeface="Times New Roman"/>
                <a:cs typeface="Times New Roman"/>
              </a:rPr>
              <a:t>initially </a:t>
            </a:r>
            <a:r>
              <a:rPr sz="1069" i="1" spc="10" dirty="0">
                <a:latin typeface="Times New Roman"/>
                <a:cs typeface="Times New Roman"/>
              </a:rPr>
              <a:t>Heap </a:t>
            </a:r>
            <a:r>
              <a:rPr sz="1069" dirty="0">
                <a:latin typeface="Times New Roman"/>
                <a:cs typeface="Times New Roman"/>
              </a:rPr>
              <a:t>is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empty.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</a:pPr>
            <a:r>
              <a:rPr sz="1069" spc="10" dirty="0">
                <a:latin typeface="Times New Roman"/>
                <a:cs typeface="Times New Roman"/>
              </a:rPr>
              <a:t>Next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5" dirty="0">
                <a:latin typeface="Times New Roman"/>
                <a:cs typeface="Times New Roman"/>
              </a:rPr>
              <a:t>method. This </a:t>
            </a:r>
            <a:r>
              <a:rPr sz="1069" spc="10" dirty="0">
                <a:latin typeface="Times New Roman"/>
                <a:cs typeface="Times New Roman"/>
              </a:rPr>
              <a:t>method helps </a:t>
            </a:r>
            <a:r>
              <a:rPr sz="1069" spc="5" dirty="0">
                <a:latin typeface="Times New Roman"/>
                <a:cs typeface="Times New Roman"/>
              </a:rPr>
              <a:t>insert item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the heap, </a:t>
            </a:r>
            <a:r>
              <a:rPr sz="1069" spc="5" dirty="0">
                <a:latin typeface="Times New Roman"/>
                <a:cs typeface="Times New Roman"/>
              </a:rPr>
              <a:t>while  maintaining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spc="5" dirty="0">
                <a:latin typeface="Times New Roman"/>
                <a:cs typeface="Times New Roman"/>
              </a:rPr>
              <a:t>order. Duplicates are allowed. </a:t>
            </a:r>
            <a:r>
              <a:rPr sz="1069" spc="10" dirty="0">
                <a:latin typeface="Times New Roman"/>
                <a:cs typeface="Times New Roman"/>
              </a:rPr>
              <a:t>Inside the </a:t>
            </a:r>
            <a:r>
              <a:rPr sz="1069" i="1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method,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call 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isFull() </a:t>
            </a:r>
            <a:r>
              <a:rPr sz="1069" spc="10" dirty="0">
                <a:latin typeface="Times New Roman"/>
                <a:cs typeface="Times New Roman"/>
              </a:rPr>
              <a:t>method. </a:t>
            </a:r>
            <a:r>
              <a:rPr sz="1069" spc="5" dirty="0">
                <a:latin typeface="Times New Roman"/>
                <a:cs typeface="Times New Roman"/>
              </a:rPr>
              <a:t>If the </a:t>
            </a:r>
            <a:r>
              <a:rPr sz="1069" spc="10" dirty="0">
                <a:latin typeface="Times New Roman"/>
                <a:cs typeface="Times New Roman"/>
              </a:rPr>
              <a:t>heap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full,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display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message </a:t>
            </a:r>
            <a:r>
              <a:rPr sz="1069" spc="10" dirty="0">
                <a:latin typeface="Times New Roman"/>
                <a:cs typeface="Times New Roman"/>
              </a:rPr>
              <a:t>and return </a:t>
            </a:r>
            <a:r>
              <a:rPr sz="1069" spc="5" dirty="0">
                <a:latin typeface="Times New Roman"/>
                <a:cs typeface="Times New Roman"/>
              </a:rPr>
              <a:t>0. If </a:t>
            </a:r>
            <a:r>
              <a:rPr sz="1069" spc="10" dirty="0">
                <a:latin typeface="Times New Roman"/>
                <a:cs typeface="Times New Roman"/>
              </a:rPr>
              <a:t>the  heap </a:t>
            </a:r>
            <a:r>
              <a:rPr sz="1069" spc="5" dirty="0">
                <a:latin typeface="Times New Roman"/>
                <a:cs typeface="Times New Roman"/>
              </a:rPr>
              <a:t>is not full,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insert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element in </a:t>
            </a:r>
            <a:r>
              <a:rPr sz="1069" spc="10" dirty="0">
                <a:latin typeface="Times New Roman"/>
                <a:cs typeface="Times New Roman"/>
              </a:rPr>
              <a:t>the heap and take a </a:t>
            </a:r>
            <a:r>
              <a:rPr sz="1069" spc="5" dirty="0">
                <a:latin typeface="Times New Roman"/>
                <a:cs typeface="Times New Roman"/>
              </a:rPr>
              <a:t>variable </a:t>
            </a:r>
            <a:r>
              <a:rPr sz="1069" i="1" spc="10" dirty="0">
                <a:latin typeface="Times New Roman"/>
                <a:cs typeface="Times New Roman"/>
              </a:rPr>
              <a:t>hole </a:t>
            </a:r>
            <a:r>
              <a:rPr sz="1069" spc="15" dirty="0">
                <a:latin typeface="Times New Roman"/>
                <a:cs typeface="Times New Roman"/>
              </a:rPr>
              <a:t>and  </a:t>
            </a:r>
            <a:r>
              <a:rPr sz="1069" spc="10" dirty="0">
                <a:latin typeface="Times New Roman"/>
                <a:cs typeface="Times New Roman"/>
              </a:rPr>
              <a:t>assign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i="1" spc="5" dirty="0">
                <a:latin typeface="Times New Roman"/>
                <a:cs typeface="Times New Roman"/>
              </a:rPr>
              <a:t>currentSize </a:t>
            </a:r>
            <a:r>
              <a:rPr sz="1069" spc="5" dirty="0">
                <a:latin typeface="Times New Roman"/>
                <a:cs typeface="Times New Roman"/>
              </a:rPr>
              <a:t>plus </a:t>
            </a:r>
            <a:r>
              <a:rPr sz="1069" spc="10" dirty="0">
                <a:latin typeface="Times New Roman"/>
                <a:cs typeface="Times New Roman"/>
              </a:rPr>
              <a:t>one value.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a </a:t>
            </a:r>
            <a:r>
              <a:rPr sz="1069" spc="5" dirty="0">
                <a:latin typeface="Times New Roman"/>
                <a:cs typeface="Times New Roman"/>
              </a:rPr>
              <a:t>‘for loop’ which will be  </a:t>
            </a:r>
            <a:r>
              <a:rPr sz="1069" spc="10" dirty="0">
                <a:latin typeface="Times New Roman"/>
                <a:cs typeface="Times New Roman"/>
              </a:rPr>
              <a:t>executed </a:t>
            </a:r>
            <a:r>
              <a:rPr sz="1069" spc="5" dirty="0">
                <a:latin typeface="Times New Roman"/>
                <a:cs typeface="Times New Roman"/>
              </a:rPr>
              <a:t>as long as </a:t>
            </a:r>
            <a:r>
              <a:rPr sz="1069" i="1" spc="10" dirty="0">
                <a:latin typeface="Times New Roman"/>
                <a:cs typeface="Times New Roman"/>
              </a:rPr>
              <a:t>hole </a:t>
            </a:r>
            <a:r>
              <a:rPr sz="1069" spc="5" dirty="0">
                <a:latin typeface="Times New Roman"/>
                <a:cs typeface="Times New Roman"/>
              </a:rPr>
              <a:t>is greater than 1. This is </a:t>
            </a:r>
            <a:r>
              <a:rPr sz="1069" spc="10" dirty="0">
                <a:latin typeface="Times New Roman"/>
                <a:cs typeface="Times New Roman"/>
              </a:rPr>
              <a:t>due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fact that at position one,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root </a:t>
            </a:r>
            <a:r>
              <a:rPr sz="1069" spc="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array. Secondly,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element 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insert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array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smaller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array[hole/2]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5" dirty="0">
                <a:latin typeface="Times New Roman"/>
                <a:cs typeface="Times New Roman"/>
              </a:rPr>
              <a:t>In the loop,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assign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10" dirty="0">
                <a:latin typeface="Times New Roman"/>
                <a:cs typeface="Times New Roman"/>
              </a:rPr>
              <a:t>array[hole/2]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i="1" spc="10" dirty="0">
                <a:latin typeface="Times New Roman"/>
                <a:cs typeface="Times New Roman"/>
              </a:rPr>
              <a:t>array[hole]</a:t>
            </a:r>
            <a:r>
              <a:rPr sz="1069" spc="10" dirty="0">
                <a:latin typeface="Times New Roman"/>
                <a:cs typeface="Times New Roman"/>
              </a:rPr>
              <a:t>. Then we divide the </a:t>
            </a:r>
            <a:r>
              <a:rPr sz="1069" spc="5" dirty="0">
                <a:latin typeface="Times New Roman"/>
                <a:cs typeface="Times New Roman"/>
              </a:rPr>
              <a:t>hole </a:t>
            </a:r>
            <a:r>
              <a:rPr sz="1069" spc="10" dirty="0">
                <a:latin typeface="Times New Roman"/>
                <a:cs typeface="Times New Roman"/>
              </a:rPr>
              <a:t>by 2 and </a:t>
            </a:r>
            <a:r>
              <a:rPr sz="1069" spc="5" dirty="0">
                <a:latin typeface="Times New Roman"/>
                <a:cs typeface="Times New Roman"/>
              </a:rPr>
              <a:t>again </a:t>
            </a:r>
            <a:r>
              <a:rPr sz="1069" spc="10" dirty="0">
                <a:latin typeface="Times New Roman"/>
                <a:cs typeface="Times New Roman"/>
              </a:rPr>
              <a:t>check </a:t>
            </a:r>
            <a:r>
              <a:rPr sz="1069" spc="5" dirty="0">
                <a:latin typeface="Times New Roman"/>
                <a:cs typeface="Times New Roman"/>
              </a:rPr>
              <a:t>the loop condition. After  exiting </a:t>
            </a:r>
            <a:r>
              <a:rPr sz="1069" spc="10" dirty="0">
                <a:latin typeface="Times New Roman"/>
                <a:cs typeface="Times New Roman"/>
              </a:rPr>
              <a:t>from the loop,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assign </a:t>
            </a:r>
            <a:r>
              <a:rPr sz="1069" i="1" spc="10" dirty="0">
                <a:latin typeface="Times New Roman"/>
                <a:cs typeface="Times New Roman"/>
              </a:rPr>
              <a:t>x </a:t>
            </a:r>
            <a:r>
              <a:rPr sz="1069" spc="5" dirty="0">
                <a:latin typeface="Times New Roman"/>
                <a:cs typeface="Times New Roman"/>
              </a:rPr>
              <a:t>to the </a:t>
            </a:r>
            <a:r>
              <a:rPr sz="1069" i="1" spc="10" dirty="0">
                <a:latin typeface="Times New Roman"/>
                <a:cs typeface="Times New Roman"/>
              </a:rPr>
              <a:t>array[hole]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understand this </a:t>
            </a:r>
            <a:r>
              <a:rPr sz="1069" spc="10" dirty="0">
                <a:latin typeface="Times New Roman"/>
                <a:cs typeface="Times New Roman"/>
              </a:rPr>
              <a:t>insert  </a:t>
            </a:r>
            <a:r>
              <a:rPr sz="1069" spc="5" dirty="0">
                <a:latin typeface="Times New Roman"/>
                <a:cs typeface="Times New Roman"/>
              </a:rPr>
              <a:t>process, </a:t>
            </a:r>
            <a:r>
              <a:rPr sz="1069" spc="1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get </a:t>
            </a:r>
            <a:r>
              <a:rPr sz="1069" spc="10" dirty="0">
                <a:latin typeface="Times New Roman"/>
                <a:cs typeface="Times New Roman"/>
              </a:rPr>
              <a:t>help from the </a:t>
            </a:r>
            <a:r>
              <a:rPr sz="1069" spc="5" dirty="0">
                <a:latin typeface="Times New Roman"/>
                <a:cs typeface="Times New Roman"/>
              </a:rPr>
              <a:t>pictorial </a:t>
            </a:r>
            <a:r>
              <a:rPr sz="1069" spc="10" dirty="0">
                <a:latin typeface="Times New Roman"/>
                <a:cs typeface="Times New Roman"/>
              </a:rPr>
              <a:t>diagrams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insert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5" dirty="0">
                <a:latin typeface="Times New Roman"/>
                <a:cs typeface="Times New Roman"/>
              </a:rPr>
              <a:t>earlier.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a complete </a:t>
            </a:r>
            <a:r>
              <a:rPr sz="1069" spc="5" dirty="0">
                <a:latin typeface="Times New Roman"/>
                <a:cs typeface="Times New Roman"/>
              </a:rPr>
              <a:t>binary tree stored in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array and placed this </a:t>
            </a:r>
            <a:r>
              <a:rPr sz="1069" spc="10" dirty="0">
                <a:latin typeface="Times New Roman"/>
                <a:cs typeface="Times New Roman"/>
              </a:rPr>
              <a:t>new element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next available position in the array </a:t>
            </a:r>
            <a:r>
              <a:rPr sz="1069" spc="10" dirty="0">
                <a:latin typeface="Times New Roman"/>
                <a:cs typeface="Times New Roman"/>
              </a:rPr>
              <a:t>and with </a:t>
            </a:r>
            <a:r>
              <a:rPr sz="1069" spc="5" dirty="0">
                <a:latin typeface="Times New Roman"/>
                <a:cs typeface="Times New Roman"/>
              </a:rPr>
              <a:t>respect to tree it </a:t>
            </a:r>
            <a:r>
              <a:rPr sz="1069" spc="10" dirty="0">
                <a:latin typeface="Times New Roman"/>
                <a:cs typeface="Times New Roman"/>
              </a:rPr>
              <a:t>was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most </a:t>
            </a:r>
            <a:r>
              <a:rPr sz="1069" spc="5" dirty="0">
                <a:latin typeface="Times New Roman"/>
                <a:cs typeface="Times New Roman"/>
              </a:rPr>
              <a:t>leaf node.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node </a:t>
            </a:r>
            <a:r>
              <a:rPr sz="1069" spc="5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smaller </a:t>
            </a:r>
            <a:r>
              <a:rPr sz="1069" spc="10" dirty="0">
                <a:latin typeface="Times New Roman"/>
                <a:cs typeface="Times New Roman"/>
              </a:rPr>
              <a:t>value so </a:t>
            </a:r>
            <a:r>
              <a:rPr sz="1069" spc="5" dirty="0">
                <a:latin typeface="Times New Roman"/>
                <a:cs typeface="Times New Roman"/>
              </a:rPr>
              <a:t>it has </a:t>
            </a:r>
            <a:r>
              <a:rPr sz="1069" spc="10" dirty="0">
                <a:latin typeface="Times New Roman"/>
                <a:cs typeface="Times New Roman"/>
              </a:rPr>
              <a:t>to change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position. If </a:t>
            </a:r>
            <a:r>
              <a:rPr sz="1069" spc="10" dirty="0">
                <a:latin typeface="Times New Roman"/>
                <a:cs typeface="Times New Roman"/>
              </a:rPr>
              <a:t>we are  </a:t>
            </a:r>
            <a:r>
              <a:rPr sz="1069" spc="5" dirty="0">
                <a:latin typeface="Times New Roman"/>
                <a:cs typeface="Times New Roman"/>
              </a:rPr>
              <a:t>building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i="1" spc="5" dirty="0">
                <a:latin typeface="Times New Roman"/>
                <a:cs typeface="Times New Roman"/>
              </a:rPr>
              <a:t>min-heap</a:t>
            </a:r>
            <a:r>
              <a:rPr sz="1069" spc="5" dirty="0">
                <a:latin typeface="Times New Roman"/>
                <a:cs typeface="Times New Roman"/>
              </a:rPr>
              <a:t>, this value should </a:t>
            </a:r>
            <a:r>
              <a:rPr sz="1069" spc="10" dirty="0">
                <a:latin typeface="Times New Roman"/>
                <a:cs typeface="Times New Roman"/>
              </a:rPr>
              <a:t>be moved upward.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compare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 the </a:t>
            </a:r>
            <a:r>
              <a:rPr sz="1069" spc="5" dirty="0">
                <a:latin typeface="Times New Roman"/>
                <a:cs typeface="Times New Roman"/>
              </a:rPr>
              <a:t>parent. 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parent is bigger, it will </a:t>
            </a:r>
            <a:r>
              <a:rPr sz="1069" spc="10" dirty="0">
                <a:latin typeface="Times New Roman"/>
                <a:cs typeface="Times New Roman"/>
              </a:rPr>
              <a:t>move down </a:t>
            </a:r>
            <a:r>
              <a:rPr sz="1069" spc="5" dirty="0">
                <a:latin typeface="Times New Roman"/>
                <a:cs typeface="Times New Roman"/>
              </a:rPr>
              <a:t>and child will </a:t>
            </a:r>
            <a:r>
              <a:rPr sz="1069" spc="10" dirty="0">
                <a:latin typeface="Times New Roman"/>
                <a:cs typeface="Times New Roman"/>
              </a:rPr>
              <a:t>move up.  Using the </a:t>
            </a:r>
            <a:r>
              <a:rPr sz="1069" spc="5" dirty="0">
                <a:latin typeface="Times New Roman"/>
                <a:cs typeface="Times New Roman"/>
              </a:rPr>
              <a:t>array notation, the parent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5" dirty="0">
                <a:latin typeface="Times New Roman"/>
                <a:cs typeface="Times New Roman"/>
              </a:rPr>
              <a:t>child is at </a:t>
            </a:r>
            <a:r>
              <a:rPr sz="1069" i="1" spc="5" dirty="0">
                <a:latin typeface="Times New Roman"/>
                <a:cs typeface="Times New Roman"/>
              </a:rPr>
              <a:t>i/2 </a:t>
            </a:r>
            <a:r>
              <a:rPr sz="1069" spc="5" dirty="0">
                <a:latin typeface="Times New Roman"/>
                <a:cs typeface="Times New Roman"/>
              </a:rPr>
              <a:t>if child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i="1" spc="5" dirty="0">
                <a:latin typeface="Times New Roman"/>
                <a:cs typeface="Times New Roman"/>
              </a:rPr>
              <a:t>i </a:t>
            </a:r>
            <a:r>
              <a:rPr sz="1069" spc="10" dirty="0">
                <a:latin typeface="Times New Roman"/>
                <a:cs typeface="Times New Roman"/>
              </a:rPr>
              <a:t>position.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5" dirty="0">
                <a:latin typeface="Times New Roman"/>
                <a:cs typeface="Times New Roman"/>
              </a:rPr>
              <a:t>first try </a:t>
            </a:r>
            <a:r>
              <a:rPr sz="1069" spc="10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find the final position of this </a:t>
            </a:r>
            <a:r>
              <a:rPr sz="1069" spc="10" dirty="0">
                <a:latin typeface="Times New Roman"/>
                <a:cs typeface="Times New Roman"/>
              </a:rPr>
              <a:t>new node and exchange the </a:t>
            </a:r>
            <a:r>
              <a:rPr sz="1069" spc="5" dirty="0">
                <a:latin typeface="Times New Roman"/>
                <a:cs typeface="Times New Roman"/>
              </a:rPr>
              <a:t>values. </a:t>
            </a:r>
            <a:r>
              <a:rPr sz="1069" spc="10" dirty="0">
                <a:latin typeface="Times New Roman"/>
                <a:cs typeface="Times New Roman"/>
              </a:rPr>
              <a:t>You </a:t>
            </a:r>
            <a:r>
              <a:rPr sz="1069" spc="5" dirty="0">
                <a:latin typeface="Times New Roman"/>
                <a:cs typeface="Times New Roman"/>
              </a:rPr>
              <a:t>might 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remember the example </a:t>
            </a:r>
            <a:r>
              <a:rPr sz="1069" spc="5" dirty="0">
                <a:latin typeface="Times New Roman"/>
                <a:cs typeface="Times New Roman"/>
              </a:rPr>
              <a:t>of insert discussed in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earlier lecture.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 shown a </a:t>
            </a:r>
            <a:r>
              <a:rPr sz="1069" spc="5" dirty="0">
                <a:latin typeface="Times New Roman"/>
                <a:cs typeface="Times New Roman"/>
              </a:rPr>
              <a:t>hole </a:t>
            </a:r>
            <a:r>
              <a:rPr sz="1069" spc="10" dirty="0">
                <a:latin typeface="Times New Roman"/>
                <a:cs typeface="Times New Roman"/>
              </a:rPr>
              <a:t>going </a:t>
            </a:r>
            <a:r>
              <a:rPr sz="1069" spc="5" dirty="0">
                <a:latin typeface="Times New Roman"/>
                <a:cs typeface="Times New Roman"/>
              </a:rPr>
              <a:t>up.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swapping </a:t>
            </a:r>
            <a:r>
              <a:rPr sz="1069" spc="5" dirty="0">
                <a:latin typeface="Times New Roman"/>
                <a:cs typeface="Times New Roman"/>
              </a:rPr>
              <a:t>function generally contains </a:t>
            </a:r>
            <a:r>
              <a:rPr sz="1069" spc="10" dirty="0">
                <a:latin typeface="Times New Roman"/>
                <a:cs typeface="Times New Roman"/>
              </a:rPr>
              <a:t>three  </a:t>
            </a:r>
            <a:r>
              <a:rPr sz="1069" spc="5" dirty="0">
                <a:latin typeface="Times New Roman"/>
                <a:cs typeface="Times New Roman"/>
              </a:rPr>
              <a:t>statements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expensive operation.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perform </a:t>
            </a:r>
            <a:r>
              <a:rPr sz="1069" spc="5" dirty="0">
                <a:latin typeface="Times New Roman"/>
                <a:cs typeface="Times New Roman"/>
              </a:rPr>
              <a:t>swapping </a:t>
            </a:r>
            <a:r>
              <a:rPr sz="1069" spc="10" dirty="0">
                <a:latin typeface="Times New Roman"/>
                <a:cs typeface="Times New Roman"/>
              </a:rPr>
              <a:t>again and  </a:t>
            </a:r>
            <a:r>
              <a:rPr sz="1069" spc="5" dirty="0">
                <a:latin typeface="Times New Roman"/>
                <a:cs typeface="Times New Roman"/>
              </a:rPr>
              <a:t>again, it </a:t>
            </a:r>
            <a:r>
              <a:rPr sz="1069" spc="10" dirty="0">
                <a:latin typeface="Times New Roman"/>
                <a:cs typeface="Times New Roman"/>
              </a:rPr>
              <a:t>may </a:t>
            </a:r>
            <a:r>
              <a:rPr sz="1069" spc="5" dirty="0">
                <a:latin typeface="Times New Roman"/>
                <a:cs typeface="Times New Roman"/>
              </a:rPr>
              <a:t>cost </a:t>
            </a:r>
            <a:r>
              <a:rPr sz="1069" spc="10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time. </a:t>
            </a:r>
            <a:r>
              <a:rPr sz="1069" spc="10" dirty="0">
                <a:latin typeface="Times New Roman"/>
                <a:cs typeface="Times New Roman"/>
              </a:rPr>
              <a:t>Therefore we </a:t>
            </a:r>
            <a:r>
              <a:rPr sz="1069" spc="5" dirty="0">
                <a:latin typeface="Times New Roman"/>
                <a:cs typeface="Times New Roman"/>
              </a:rPr>
              <a:t>will first find the final position of the </a:t>
            </a:r>
            <a:r>
              <a:rPr sz="1069" spc="10" dirty="0">
                <a:latin typeface="Times New Roman"/>
                <a:cs typeface="Times New Roman"/>
              </a:rPr>
              <a:t>new  node and then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at that position.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‘for loop’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finding the </a:t>
            </a:r>
            <a:r>
              <a:rPr sz="1069" spc="5" dirty="0">
                <a:latin typeface="Times New Roman"/>
                <a:cs typeface="Times New Roman"/>
              </a:rPr>
              <a:t>final  position of </a:t>
            </a:r>
            <a:r>
              <a:rPr sz="1069" spc="10" dirty="0">
                <a:latin typeface="Times New Roman"/>
                <a:cs typeface="Times New Roman"/>
              </a:rPr>
              <a:t>the node and the hole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moving </a:t>
            </a:r>
            <a:r>
              <a:rPr sz="1069" spc="5" dirty="0">
                <a:latin typeface="Times New Roman"/>
                <a:cs typeface="Times New Roman"/>
              </a:rPr>
              <a:t>upwards.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statement </a:t>
            </a:r>
            <a:r>
              <a:rPr sz="1069" i="1" spc="5" dirty="0">
                <a:latin typeface="Times New Roman"/>
                <a:cs typeface="Times New Roman"/>
              </a:rPr>
              <a:t>array[hole] </a:t>
            </a:r>
            <a:r>
              <a:rPr sz="1069" i="1" spc="15" dirty="0">
                <a:latin typeface="Times New Roman"/>
                <a:cs typeface="Times New Roman"/>
              </a:rPr>
              <a:t>=  </a:t>
            </a:r>
            <a:r>
              <a:rPr sz="1069" i="1" spc="10" dirty="0">
                <a:latin typeface="Times New Roman"/>
                <a:cs typeface="Times New Roman"/>
              </a:rPr>
              <a:t>array[hole/2];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moving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parent down </a:t>
            </a:r>
            <a:r>
              <a:rPr sz="1069" dirty="0">
                <a:latin typeface="Times New Roman"/>
                <a:cs typeface="Times New Roman"/>
              </a:rPr>
              <a:t>till </a:t>
            </a:r>
            <a:r>
              <a:rPr sz="1069" spc="10" dirty="0">
                <a:latin typeface="Times New Roman"/>
                <a:cs typeface="Times New Roman"/>
              </a:rPr>
              <a:t>the time </a:t>
            </a:r>
            <a:r>
              <a:rPr sz="1069" spc="5" dirty="0">
                <a:latin typeface="Times New Roman"/>
                <a:cs typeface="Times New Roman"/>
              </a:rPr>
              <a:t>final position of the </a:t>
            </a:r>
            <a:r>
              <a:rPr sz="1069" spc="10" dirty="0">
                <a:latin typeface="Times New Roman"/>
                <a:cs typeface="Times New Roman"/>
              </a:rPr>
              <a:t>new  node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achieved. Then we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the node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5" dirty="0">
                <a:latin typeface="Times New Roman"/>
                <a:cs typeface="Times New Roman"/>
              </a:rPr>
              <a:t>final position. It is advisable to  </a:t>
            </a:r>
            <a:r>
              <a:rPr sz="1069" spc="10" dirty="0">
                <a:latin typeface="Times New Roman"/>
                <a:cs typeface="Times New Roman"/>
              </a:rPr>
              <a:t>execute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code </a:t>
            </a:r>
            <a:r>
              <a:rPr sz="1069" spc="5" dirty="0">
                <a:latin typeface="Times New Roman"/>
                <a:cs typeface="Times New Roman"/>
              </a:rPr>
              <a:t>only for actual </a:t>
            </a:r>
            <a:r>
              <a:rPr sz="1069" spc="10" dirty="0">
                <a:latin typeface="Times New Roman"/>
                <a:cs typeface="Times New Roman"/>
              </a:rPr>
              <a:t>data and see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works.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4614" y="1192017"/>
            <a:ext cx="4671572" cy="0"/>
          </a:xfrm>
          <a:custGeom>
            <a:avLst/>
            <a:gdLst/>
            <a:ahLst/>
            <a:cxnLst/>
            <a:rect l="l" t="t" r="r" b="b"/>
            <a:pathLst>
              <a:path w="4805045">
                <a:moveTo>
                  <a:pt x="0" y="0"/>
                </a:moveTo>
                <a:lnTo>
                  <a:pt x="4804923" y="0"/>
                </a:lnTo>
              </a:path>
            </a:pathLst>
          </a:custGeom>
          <a:ln w="5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196"/>
              </a:lnSpc>
            </a:pPr>
            <a:r>
              <a:rPr spc="10" dirty="0"/>
              <a:t>Page </a:t>
            </a:r>
            <a:fld id="{81D60167-4931-47E6-BA6A-407CBD079E47}" type="slidenum">
              <a:rPr spc="10" dirty="0"/>
              <a:pPr marL="12347">
                <a:lnSpc>
                  <a:spcPts val="1196"/>
                </a:lnSpc>
              </a:pPr>
              <a:t>9</a:t>
            </a:fld>
            <a:r>
              <a:rPr spc="10" dirty="0"/>
              <a:t> </a:t>
            </a:r>
            <a:r>
              <a:rPr spc="5" dirty="0"/>
              <a:t>of</a:t>
            </a:r>
            <a:r>
              <a:rPr spc="-68" dirty="0"/>
              <a:t> </a:t>
            </a:r>
            <a:r>
              <a:rPr spc="10" dirty="0"/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401285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10004</Words>
  <Application>Microsoft Office PowerPoint</Application>
  <PresentationFormat>Custom</PresentationFormat>
  <Paragraphs>1331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Bookman Old Style</vt:lpstr>
      <vt:lpstr>Calibri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2016-11-22T09:01:57Z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