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6" id="{D9DB06E5-3DEE-4458-9B2D-51E8F19FCDB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37" id="{6FB49771-5854-4122-8E93-C70D5048FBC9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38" id="{EF8505AC-FFDE-44D8-8929-AD8EB46C2D33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39" id="{1E5916A2-352A-4D3F-AB7F-12D99637455D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40" id="{9132189E-DF33-4386-90CB-E1AF61AC9404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8787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717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36</a:t>
            </a:r>
            <a:endParaRPr sz="14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187786"/>
            <a:ext cx="2691077" cy="349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85"/>
              </a:lnSpc>
            </a:pPr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 marL="12347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437" y="2361635"/>
            <a:ext cx="686506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8.4, 8.5,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8.6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2840707"/>
            <a:ext cx="766763" cy="1293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60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582" y="3102543"/>
            <a:ext cx="1496483" cy="103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142607">
              <a:lnSpc>
                <a:spcPct val="104500"/>
              </a:lnSpc>
            </a:pPr>
            <a:r>
              <a:rPr sz="1069" spc="10" dirty="0">
                <a:latin typeface="Times New Roman"/>
                <a:cs typeface="Times New Roman"/>
              </a:rPr>
              <a:t>Running Time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Analysis  Union </a:t>
            </a:r>
            <a:r>
              <a:rPr sz="1069" spc="5" dirty="0">
                <a:latin typeface="Times New Roman"/>
                <a:cs typeface="Times New Roman"/>
              </a:rPr>
              <a:t>by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Size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Analysis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by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Size</a:t>
            </a:r>
            <a:endParaRPr sz="1069">
              <a:latin typeface="Times New Roman"/>
              <a:cs typeface="Times New Roman"/>
            </a:endParaRPr>
          </a:p>
          <a:p>
            <a:pPr marL="12347" marR="539561">
              <a:lnSpc>
                <a:spcPct val="104099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by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Height  </a:t>
            </a:r>
            <a:r>
              <a:rPr sz="1069" spc="5" dirty="0">
                <a:latin typeface="Times New Roman"/>
                <a:cs typeface="Times New Roman"/>
              </a:rPr>
              <a:t>Sprucing </a:t>
            </a:r>
            <a:r>
              <a:rPr sz="1069" spc="10" dirty="0">
                <a:latin typeface="Times New Roman"/>
                <a:cs typeface="Times New Roman"/>
              </a:rPr>
              <a:t>up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find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8"/>
              </a:spcBef>
            </a:pPr>
            <a:r>
              <a:rPr sz="1069" spc="10" dirty="0">
                <a:latin typeface="Times New Roman"/>
                <a:cs typeface="Times New Roman"/>
              </a:rPr>
              <a:t>Timing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Optimization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4440166"/>
            <a:ext cx="4852458" cy="4874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Running Time</a:t>
            </a:r>
            <a:r>
              <a:rPr sz="1264" b="1" spc="-6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Analysis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the previous lecture,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constructed </a:t>
            </a:r>
            <a:r>
              <a:rPr sz="1069" spc="10" dirty="0">
                <a:latin typeface="Times New Roman"/>
                <a:cs typeface="Times New Roman"/>
              </a:rPr>
              <a:t>up trees through arrays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implement disjoint  </a:t>
            </a:r>
            <a:r>
              <a:rPr sz="1069" spc="5" dirty="0">
                <a:latin typeface="Times New Roman"/>
                <a:cs typeface="Times New Roman"/>
              </a:rPr>
              <a:t>sets. </a:t>
            </a:r>
            <a:r>
              <a:rPr sz="1069" spc="10" dirty="0">
                <a:latin typeface="Times New Roman"/>
                <a:cs typeface="Times New Roman"/>
              </a:rPr>
              <a:t>u</a:t>
            </a:r>
            <a:r>
              <a:rPr sz="1069" i="1" spc="10" dirty="0">
                <a:latin typeface="Times New Roman"/>
                <a:cs typeface="Times New Roman"/>
              </a:rPr>
              <a:t>nion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methods along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codes were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of  </a:t>
            </a:r>
            <a:r>
              <a:rPr sz="1069" spc="5" dirty="0">
                <a:latin typeface="Times New Roman"/>
                <a:cs typeface="Times New Roman"/>
              </a:rPr>
              <a:t>figures.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talked </a:t>
            </a:r>
            <a:r>
              <a:rPr sz="1069" spc="10" dirty="0">
                <a:latin typeface="Times New Roman"/>
                <a:cs typeface="Times New Roman"/>
              </a:rPr>
              <a:t>about the </a:t>
            </a:r>
            <a:r>
              <a:rPr sz="1069" spc="15" dirty="0">
                <a:latin typeface="Times New Roman"/>
                <a:cs typeface="Times New Roman"/>
              </a:rPr>
              <a:t>ways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improve these methods. As </a:t>
            </a:r>
            <a:r>
              <a:rPr sz="1069" spc="5" dirty="0">
                <a:latin typeface="Times New Roman"/>
                <a:cs typeface="Times New Roman"/>
              </a:rPr>
              <a:t>far as the </a:t>
            </a:r>
            <a:r>
              <a:rPr sz="1069" i="1" spc="10" dirty="0">
                <a:latin typeface="Times New Roman"/>
                <a:cs typeface="Times New Roman"/>
              </a:rPr>
              <a:t>union  </a:t>
            </a:r>
            <a:r>
              <a:rPr sz="1069" spc="5" dirty="0">
                <a:latin typeface="Times New Roman"/>
                <a:cs typeface="Times New Roman"/>
              </a:rPr>
              <a:t>operation is concerned, considering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array,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related </a:t>
            </a:r>
            <a:r>
              <a:rPr sz="1069" spc="10" dirty="0">
                <a:latin typeface="Times New Roman"/>
                <a:cs typeface="Times New Roman"/>
              </a:rPr>
              <a:t>to changing the  index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value </a:t>
            </a:r>
            <a:r>
              <a:rPr sz="1069" spc="10" dirty="0">
                <a:latin typeface="Times New Roman"/>
                <a:cs typeface="Times New Roman"/>
              </a:rPr>
              <a:t>of the merging tree was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into </a:t>
            </a:r>
            <a:r>
              <a:rPr sz="1069" spc="5" dirty="0">
                <a:latin typeface="Times New Roman"/>
                <a:cs typeface="Times New Roman"/>
              </a:rPr>
              <a:t>that. In case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following the </a:t>
            </a:r>
            <a:r>
              <a:rPr sz="1069" spc="15" dirty="0">
                <a:latin typeface="Times New Roman"/>
                <a:cs typeface="Times New Roman"/>
              </a:rPr>
              <a:t>up</a:t>
            </a:r>
            <a:r>
              <a:rPr sz="1069" spc="5" dirty="0">
                <a:latin typeface="Times New Roman"/>
                <a:cs typeface="Times New Roman"/>
              </a:rPr>
              <a:t> pointers.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While studying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balanced </a:t>
            </a:r>
            <a:r>
              <a:rPr sz="1069" spc="5" dirty="0">
                <a:latin typeface="Times New Roman"/>
                <a:cs typeface="Times New Roman"/>
              </a:rPr>
              <a:t>trees, </a:t>
            </a:r>
            <a:r>
              <a:rPr sz="1069" spc="10" dirty="0">
                <a:latin typeface="Times New Roman"/>
                <a:cs typeface="Times New Roman"/>
              </a:rPr>
              <a:t>we had </a:t>
            </a:r>
            <a:r>
              <a:rPr sz="1069" spc="5" dirty="0">
                <a:latin typeface="Times New Roman"/>
                <a:cs typeface="Times New Roman"/>
              </a:rPr>
              <a:t>constructed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search tree from the  </a:t>
            </a:r>
            <a:r>
              <a:rPr sz="1069" spc="5" dirty="0">
                <a:latin typeface="Times New Roman"/>
                <a:cs typeface="Times New Roman"/>
              </a:rPr>
              <a:t>already </a:t>
            </a:r>
            <a:r>
              <a:rPr sz="1069" spc="10" dirty="0">
                <a:latin typeface="Times New Roman"/>
                <a:cs typeface="Times New Roman"/>
              </a:rPr>
              <a:t>sorted </a:t>
            </a:r>
            <a:r>
              <a:rPr sz="1069" spc="5" dirty="0">
                <a:latin typeface="Times New Roman"/>
                <a:cs typeface="Times New Roman"/>
              </a:rPr>
              <a:t>data.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resultant tree </a:t>
            </a:r>
            <a:r>
              <a:rPr sz="1069" spc="10" dirty="0">
                <a:latin typeface="Times New Roman"/>
                <a:cs typeface="Times New Roman"/>
              </a:rPr>
              <a:t>becomes a linked </a:t>
            </a:r>
            <a:r>
              <a:rPr sz="1069" spc="5" dirty="0">
                <a:latin typeface="Times New Roman"/>
                <a:cs typeface="Times New Roman"/>
              </a:rPr>
              <a:t>list with height </a:t>
            </a:r>
            <a:r>
              <a:rPr sz="1069" spc="10" dirty="0">
                <a:latin typeface="Times New Roman"/>
                <a:cs typeface="Times New Roman"/>
              </a:rPr>
              <a:t>N. </a:t>
            </a:r>
            <a:r>
              <a:rPr sz="1069" spc="5" dirty="0">
                <a:latin typeface="Times New Roman"/>
                <a:cs typeface="Times New Roman"/>
              </a:rPr>
              <a:t>Similar  kind of risks involved here. </a:t>
            </a:r>
            <a:r>
              <a:rPr sz="1069" spc="10" dirty="0">
                <a:latin typeface="Times New Roman"/>
                <a:cs typeface="Times New Roman"/>
              </a:rPr>
              <a:t>Suppose, 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eight </a:t>
            </a:r>
            <a:r>
              <a:rPr sz="1069" spc="10" dirty="0">
                <a:latin typeface="Times New Roman"/>
                <a:cs typeface="Times New Roman"/>
              </a:rPr>
              <a:t>members </a:t>
            </a:r>
            <a:r>
              <a:rPr sz="1069" spc="5" dirty="0">
                <a:latin typeface="Times New Roman"/>
                <a:cs typeface="Times New Roman"/>
              </a:rPr>
              <a:t>i.e.1, 2, 3, 4, 5, 6,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8  as  </a:t>
            </a:r>
            <a:r>
              <a:rPr sz="1069" spc="5" dirty="0">
                <a:latin typeface="Times New Roman"/>
                <a:cs typeface="Times New Roman"/>
              </a:rPr>
              <a:t>discussed  in  </a:t>
            </a:r>
            <a:r>
              <a:rPr sz="1069" spc="10" dirty="0">
                <a:latin typeface="Times New Roman"/>
                <a:cs typeface="Times New Roman"/>
              </a:rPr>
              <a:t>an  example  in  the  previous  </a:t>
            </a:r>
            <a:r>
              <a:rPr sz="1069" spc="5" dirty="0">
                <a:latin typeface="Times New Roman"/>
                <a:cs typeface="Times New Roman"/>
              </a:rPr>
              <a:t>lecture.  </a:t>
            </a:r>
            <a:r>
              <a:rPr sz="1069" spc="10" dirty="0">
                <a:latin typeface="Times New Roman"/>
                <a:cs typeface="Times New Roman"/>
              </a:rPr>
              <a:t>Suppose  </a:t>
            </a:r>
            <a:r>
              <a:rPr sz="1069" spc="5" dirty="0">
                <a:latin typeface="Times New Roman"/>
                <a:cs typeface="Times New Roman"/>
              </a:rPr>
              <a:t>their  unions  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performed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union(1,2), union(2,3), union(3,4)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up to </a:t>
            </a:r>
            <a:r>
              <a:rPr sz="1069" spc="5" dirty="0">
                <a:latin typeface="Times New Roman"/>
                <a:cs typeface="Times New Roman"/>
              </a:rPr>
              <a:t>union(7,8).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trees of </a:t>
            </a:r>
            <a:r>
              <a:rPr sz="1069" spc="10" dirty="0">
                <a:latin typeface="Times New Roman"/>
                <a:cs typeface="Times New Roman"/>
              </a:rPr>
              <a:t>these unions are </a:t>
            </a:r>
            <a:r>
              <a:rPr sz="1069" spc="5" dirty="0">
                <a:latin typeface="Times New Roman"/>
                <a:cs typeface="Times New Roman"/>
              </a:rPr>
              <a:t>merged together,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longer tree of </a:t>
            </a:r>
            <a:r>
              <a:rPr sz="1069" spc="10" dirty="0">
                <a:latin typeface="Times New Roman"/>
                <a:cs typeface="Times New Roman"/>
              </a:rPr>
              <a:t>height 8.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perform a </a:t>
            </a:r>
            <a:r>
              <a:rPr sz="1069" spc="5" dirty="0">
                <a:latin typeface="Times New Roman"/>
                <a:cs typeface="Times New Roman"/>
              </a:rPr>
              <a:t>find operation for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element that is </a:t>
            </a:r>
            <a:r>
              <a:rPr sz="1069" spc="10" dirty="0">
                <a:latin typeface="Times New Roman"/>
                <a:cs typeface="Times New Roman"/>
              </a:rPr>
              <a:t>present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lowest node </a:t>
            </a:r>
            <a:r>
              <a:rPr sz="1069" spc="5" dirty="0">
                <a:latin typeface="Times New Roman"/>
                <a:cs typeface="Times New Roman"/>
              </a:rPr>
              <a:t>in the tree  then </a:t>
            </a:r>
            <a:r>
              <a:rPr sz="1069" spc="10" dirty="0">
                <a:latin typeface="Times New Roman"/>
                <a:cs typeface="Times New Roman"/>
              </a:rPr>
              <a:t>N-1 </a:t>
            </a:r>
            <a:r>
              <a:rPr sz="1069" spc="5" dirty="0">
                <a:latin typeface="Times New Roman"/>
                <a:cs typeface="Times New Roman"/>
              </a:rPr>
              <a:t>links are traversed. In this particular case, 8-1=7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links.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with </a:t>
            </a:r>
            <a:r>
              <a:rPr sz="1069" spc="10" dirty="0">
                <a:latin typeface="Times New Roman"/>
                <a:cs typeface="Times New Roman"/>
              </a:rPr>
              <a:t>reduced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(with </a:t>
            </a:r>
            <a:r>
              <a:rPr sz="1069" spc="5" dirty="0">
                <a:latin typeface="Times New Roman"/>
                <a:cs typeface="Times New Roman"/>
              </a:rPr>
              <a:t>lesser </a:t>
            </a:r>
            <a:r>
              <a:rPr sz="1069" spc="10" dirty="0">
                <a:latin typeface="Times New Roman"/>
                <a:cs typeface="Times New Roman"/>
              </a:rPr>
              <a:t>height),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time required for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find</a:t>
            </a:r>
            <a:endParaRPr sz="1069">
              <a:latin typeface="Times New Roman"/>
              <a:cs typeface="Times New Roman"/>
            </a:endParaRPr>
          </a:p>
          <a:p>
            <a:pPr marL="12347" marR="11112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operation will also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reduced.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see whether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possible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reduce the size  (in terms of height) of the resultant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(formed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unions of </a:t>
            </a:r>
            <a:r>
              <a:rPr sz="1069" spc="5" dirty="0">
                <a:latin typeface="Times New Roman"/>
                <a:cs typeface="Times New Roman"/>
              </a:rPr>
              <a:t>trees). </a:t>
            </a:r>
            <a:r>
              <a:rPr sz="1069" spc="10" dirty="0">
                <a:latin typeface="Times New Roman"/>
                <a:cs typeface="Times New Roman"/>
              </a:rPr>
              <a:t>Therefore, our  </a:t>
            </a:r>
            <a:r>
              <a:rPr sz="1069" spc="5" dirty="0">
                <a:latin typeface="Times New Roman"/>
                <a:cs typeface="Times New Roman"/>
              </a:rPr>
              <a:t>goal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buFont typeface="Symbol"/>
              <a:buChar char=""/>
              <a:tabLst>
                <a:tab pos="222245" algn="l"/>
              </a:tabLst>
            </a:pPr>
            <a:r>
              <a:rPr sz="1069" b="1" i="1" spc="5" dirty="0">
                <a:latin typeface="Times New Roman"/>
                <a:cs typeface="Times New Roman"/>
              </a:rPr>
              <a:t>Goal</a:t>
            </a:r>
            <a:r>
              <a:rPr sz="1069" spc="5" dirty="0">
                <a:latin typeface="Times New Roman"/>
                <a:cs typeface="Times New Roman"/>
              </a:rPr>
              <a:t>: </a:t>
            </a:r>
            <a:r>
              <a:rPr sz="1069" spc="10" dirty="0">
                <a:latin typeface="Times New Roman"/>
                <a:cs typeface="Times New Roman"/>
              </a:rPr>
              <a:t>Modify </a:t>
            </a:r>
            <a:r>
              <a:rPr sz="1069" i="1" spc="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ensure that </a:t>
            </a:r>
            <a:r>
              <a:rPr sz="1069" spc="10" dirty="0">
                <a:latin typeface="Times New Roman"/>
                <a:cs typeface="Times New Roman"/>
              </a:rPr>
              <a:t>heights </a:t>
            </a:r>
            <a:r>
              <a:rPr sz="1069" spc="5" dirty="0">
                <a:latin typeface="Times New Roman"/>
                <a:cs typeface="Times New Roman"/>
              </a:rPr>
              <a:t>stay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small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"/>
            </a:pPr>
            <a:endParaRPr sz="1069">
              <a:latin typeface="Times New Roman"/>
              <a:cs typeface="Times New Roman"/>
            </a:endParaRPr>
          </a:p>
          <a:p>
            <a:pPr marL="12347" marR="106184">
              <a:lnSpc>
                <a:spcPts val="1264"/>
              </a:lnSpc>
              <a:spcBef>
                <a:spcPts val="710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</a:t>
            </a:r>
            <a:r>
              <a:rPr sz="1069" spc="5" dirty="0">
                <a:latin typeface="Times New Roman"/>
                <a:cs typeface="Times New Roman"/>
              </a:rPr>
              <a:t>already seen this goal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slide of our previous lecture,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given  </a:t>
            </a:r>
            <a:r>
              <a:rPr sz="1069" spc="10" dirty="0">
                <a:latin typeface="Times New Roman"/>
                <a:cs typeface="Times New Roman"/>
              </a:rPr>
              <a:t>below in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full: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buFont typeface="Symbol"/>
              <a:buChar char=""/>
              <a:tabLst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union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clearly </a:t>
            </a:r>
            <a:r>
              <a:rPr sz="1069" spc="10" dirty="0">
                <a:latin typeface="Times New Roman"/>
                <a:cs typeface="Times New Roman"/>
              </a:rPr>
              <a:t>a constant-time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63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Running </a:t>
            </a:r>
            <a:r>
              <a:rPr sz="1069" spc="5" dirty="0">
                <a:latin typeface="Times New Roman"/>
                <a:cs typeface="Times New Roman"/>
              </a:rPr>
              <a:t>time of </a:t>
            </a:r>
            <a:r>
              <a:rPr sz="1069" i="1" spc="5" dirty="0">
                <a:latin typeface="Times New Roman"/>
                <a:cs typeface="Times New Roman"/>
              </a:rPr>
              <a:t>find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) is proportional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the tree </a:t>
            </a:r>
            <a:r>
              <a:rPr sz="1069" spc="10" dirty="0">
                <a:latin typeface="Times New Roman"/>
                <a:cs typeface="Times New Roman"/>
              </a:rPr>
              <a:t>containing node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58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This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proportional to </a:t>
            </a:r>
            <a:r>
              <a:rPr sz="1069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worst </a:t>
            </a:r>
            <a:r>
              <a:rPr sz="1069" spc="10" dirty="0">
                <a:latin typeface="Times New Roman"/>
                <a:cs typeface="Times New Roman"/>
              </a:rPr>
              <a:t>case (but not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always)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37598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3996" y="1301520"/>
            <a:ext cx="4469947" cy="3167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4708984" y="1960350"/>
            <a:ext cx="76553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Arial"/>
                <a:cs typeface="Arial"/>
              </a:rPr>
              <a:t>7</a:t>
            </a:r>
            <a:endParaRPr sz="72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4505" y="2319655"/>
            <a:ext cx="76553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Arial"/>
                <a:cs typeface="Arial"/>
              </a:rPr>
              <a:t>3</a:t>
            </a:r>
            <a:endParaRPr sz="72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8634" y="2319655"/>
            <a:ext cx="138906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39" dirty="0">
                <a:latin typeface="Arial"/>
                <a:cs typeface="Arial"/>
              </a:rPr>
              <a:t>22</a:t>
            </a:r>
            <a:endParaRPr sz="72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1484" y="2319655"/>
            <a:ext cx="76553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Arial"/>
                <a:cs typeface="Arial"/>
              </a:rPr>
              <a:t>8</a:t>
            </a:r>
            <a:endParaRPr sz="72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0547" y="2319655"/>
            <a:ext cx="76553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Arial"/>
                <a:cs typeface="Arial"/>
              </a:rPr>
              <a:t>6</a:t>
            </a:r>
            <a:endParaRPr sz="72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8634" y="2678959"/>
            <a:ext cx="138906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39" dirty="0">
                <a:latin typeface="Arial"/>
                <a:cs typeface="Arial"/>
              </a:rPr>
              <a:t>10</a:t>
            </a:r>
            <a:endParaRPr sz="72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7083" y="3038262"/>
            <a:ext cx="138906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39" dirty="0">
                <a:latin typeface="Arial"/>
                <a:cs typeface="Arial"/>
              </a:rPr>
              <a:t>20</a:t>
            </a:r>
            <a:endParaRPr sz="72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9362" y="3038262"/>
            <a:ext cx="140758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44" dirty="0">
                <a:latin typeface="Arial"/>
                <a:cs typeface="Arial"/>
              </a:rPr>
              <a:t>16</a:t>
            </a:r>
            <a:endParaRPr sz="72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9788" y="3038262"/>
            <a:ext cx="138906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39" dirty="0">
                <a:latin typeface="Arial"/>
                <a:cs typeface="Arial"/>
              </a:rPr>
              <a:t>14</a:t>
            </a:r>
            <a:endParaRPr sz="72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39469" y="3038262"/>
            <a:ext cx="140758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44" dirty="0">
                <a:latin typeface="Arial"/>
                <a:cs typeface="Arial"/>
              </a:rPr>
              <a:t>12</a:t>
            </a:r>
            <a:endParaRPr sz="72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27280" y="2274463"/>
            <a:ext cx="138906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39" dirty="0">
                <a:latin typeface="Arial"/>
                <a:cs typeface="Arial"/>
              </a:rPr>
              <a:t>13</a:t>
            </a:r>
            <a:endParaRPr sz="729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85127" y="2634509"/>
            <a:ext cx="76553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Arial"/>
                <a:cs typeface="Arial"/>
              </a:rPr>
              <a:t>5</a:t>
            </a:r>
            <a:endParaRPr sz="729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90300" y="3053820"/>
            <a:ext cx="138906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39" dirty="0">
                <a:latin typeface="Arial"/>
                <a:cs typeface="Arial"/>
              </a:rPr>
              <a:t>11</a:t>
            </a:r>
            <a:endParaRPr sz="72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87387" y="3053820"/>
            <a:ext cx="138906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39" dirty="0">
                <a:latin typeface="Arial"/>
                <a:cs typeface="Arial"/>
              </a:rPr>
              <a:t>30</a:t>
            </a:r>
            <a:endParaRPr sz="729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93150" y="2634509"/>
            <a:ext cx="76553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Arial"/>
                <a:cs typeface="Arial"/>
              </a:rPr>
              <a:t>4</a:t>
            </a:r>
            <a:endParaRPr sz="729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93954" y="3053820"/>
            <a:ext cx="138906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39" dirty="0">
                <a:latin typeface="Arial"/>
                <a:cs typeface="Arial"/>
              </a:rPr>
              <a:t>32</a:t>
            </a:r>
            <a:endParaRPr sz="729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96868" y="3053820"/>
            <a:ext cx="138906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39" dirty="0">
                <a:latin typeface="Arial"/>
                <a:cs typeface="Arial"/>
              </a:rPr>
              <a:t>31</a:t>
            </a:r>
            <a:endParaRPr sz="729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29402" y="3038262"/>
            <a:ext cx="76553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Arial"/>
                <a:cs typeface="Arial"/>
              </a:rPr>
              <a:t>9</a:t>
            </a:r>
            <a:endParaRPr sz="729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64987" y="3472392"/>
            <a:ext cx="138906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39" dirty="0">
                <a:latin typeface="Arial"/>
                <a:cs typeface="Arial"/>
              </a:rPr>
              <a:t>35</a:t>
            </a:r>
            <a:endParaRPr sz="729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4923" y="3472392"/>
            <a:ext cx="76553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Arial"/>
                <a:cs typeface="Arial"/>
              </a:rPr>
              <a:t>2</a:t>
            </a:r>
            <a:endParaRPr sz="729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33848" y="3832436"/>
            <a:ext cx="138906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39" dirty="0">
                <a:latin typeface="Arial"/>
                <a:cs typeface="Arial"/>
              </a:rPr>
              <a:t>13</a:t>
            </a:r>
            <a:endParaRPr sz="729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33043" y="3832436"/>
            <a:ext cx="76553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dirty="0">
                <a:latin typeface="Arial"/>
                <a:cs typeface="Arial"/>
              </a:rPr>
              <a:t>1</a:t>
            </a:r>
            <a:endParaRPr sz="729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67185" y="4266564"/>
            <a:ext cx="138906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39" dirty="0">
                <a:latin typeface="Arial"/>
                <a:cs typeface="Arial"/>
              </a:rPr>
              <a:t>19</a:t>
            </a:r>
            <a:endParaRPr sz="729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02695" y="4281382"/>
            <a:ext cx="140758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44" dirty="0">
                <a:latin typeface="Arial"/>
                <a:cs typeface="Arial"/>
              </a:rPr>
              <a:t>18</a:t>
            </a:r>
            <a:endParaRPr sz="729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38946" y="4281382"/>
            <a:ext cx="138906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39" dirty="0">
                <a:latin typeface="Arial"/>
                <a:cs typeface="Arial"/>
              </a:rPr>
              <a:t>17</a:t>
            </a:r>
            <a:endParaRPr sz="729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7764" y="4236190"/>
            <a:ext cx="465490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19" dirty="0">
                <a:latin typeface="Arial"/>
                <a:cs typeface="Arial"/>
              </a:rPr>
              <a:t>Fig</a:t>
            </a:r>
            <a:r>
              <a:rPr sz="729" b="1" spc="-5" dirty="0">
                <a:latin typeface="Arial"/>
                <a:cs typeface="Arial"/>
              </a:rPr>
              <a:t> </a:t>
            </a:r>
            <a:r>
              <a:rPr sz="729" b="1" spc="34" dirty="0">
                <a:latin typeface="Arial"/>
                <a:cs typeface="Arial"/>
              </a:rPr>
              <a:t>36.10</a:t>
            </a:r>
            <a:endParaRPr sz="729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91820" y="3422755"/>
            <a:ext cx="39449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29" dirty="0">
                <a:latin typeface="Arial"/>
                <a:cs typeface="Arial"/>
              </a:rPr>
              <a:t>Find</a:t>
            </a:r>
            <a:r>
              <a:rPr sz="729" b="1" spc="-34" dirty="0">
                <a:latin typeface="Arial"/>
                <a:cs typeface="Arial"/>
              </a:rPr>
              <a:t> </a:t>
            </a:r>
            <a:r>
              <a:rPr sz="729" b="1" spc="24" dirty="0">
                <a:latin typeface="Arial"/>
                <a:cs typeface="Arial"/>
              </a:rPr>
              <a:t>(1)</a:t>
            </a:r>
            <a:endParaRPr sz="729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75257" y="4964742"/>
            <a:ext cx="4985278" cy="3356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5095699" y="5662789"/>
            <a:ext cx="7964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-5" dirty="0">
                <a:latin typeface="Arial"/>
                <a:cs typeface="Arial"/>
              </a:rPr>
              <a:t>7</a:t>
            </a:r>
            <a:endParaRPr sz="77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00847" y="6043578"/>
            <a:ext cx="7964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-5" dirty="0">
                <a:latin typeface="Arial"/>
                <a:cs typeface="Arial"/>
              </a:rPr>
              <a:t>3</a:t>
            </a:r>
            <a:endParaRPr sz="778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85352" y="6043578"/>
            <a:ext cx="152488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29" dirty="0">
                <a:latin typeface="Arial"/>
                <a:cs typeface="Arial"/>
              </a:rPr>
              <a:t>22</a:t>
            </a:r>
            <a:r>
              <a:rPr sz="778" spc="-151" dirty="0"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84486" y="6043578"/>
            <a:ext cx="7964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-5" dirty="0">
                <a:latin typeface="Arial"/>
                <a:cs typeface="Arial"/>
              </a:rPr>
              <a:t>8</a:t>
            </a:r>
            <a:endParaRPr sz="778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33568" y="6043578"/>
            <a:ext cx="7964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-5" dirty="0">
                <a:latin typeface="Arial"/>
                <a:cs typeface="Arial"/>
              </a:rPr>
              <a:t>6</a:t>
            </a:r>
            <a:endParaRPr sz="778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85352" y="6424365"/>
            <a:ext cx="152488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29" dirty="0">
                <a:latin typeface="Arial"/>
                <a:cs typeface="Arial"/>
              </a:rPr>
              <a:t>10</a:t>
            </a:r>
            <a:r>
              <a:rPr sz="778" spc="-151" dirty="0"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58607" y="6805153"/>
            <a:ext cx="152488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29" dirty="0">
                <a:latin typeface="Arial"/>
                <a:cs typeface="Arial"/>
              </a:rPr>
              <a:t>20</a:t>
            </a:r>
            <a:r>
              <a:rPr sz="778" spc="-151" dirty="0"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74967" y="6805153"/>
            <a:ext cx="152488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29" dirty="0">
                <a:latin typeface="Arial"/>
                <a:cs typeface="Arial"/>
              </a:rPr>
              <a:t>16</a:t>
            </a:r>
            <a:r>
              <a:rPr sz="778" spc="-151" dirty="0"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54288" y="6805153"/>
            <a:ext cx="152488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29" dirty="0">
                <a:latin typeface="Arial"/>
                <a:cs typeface="Arial"/>
              </a:rPr>
              <a:t>14</a:t>
            </a:r>
            <a:r>
              <a:rPr sz="778" spc="-151" dirty="0"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4348" y="6805153"/>
            <a:ext cx="152488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29" dirty="0">
                <a:latin typeface="Arial"/>
                <a:cs typeface="Arial"/>
              </a:rPr>
              <a:t>12</a:t>
            </a:r>
            <a:r>
              <a:rPr sz="778" spc="-151" dirty="0"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08783" y="5996164"/>
            <a:ext cx="15372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4" dirty="0">
                <a:latin typeface="Arial"/>
                <a:cs typeface="Arial"/>
              </a:rPr>
              <a:t>13</a:t>
            </a:r>
            <a:r>
              <a:rPr sz="778" spc="-141" dirty="0"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31083" y="6376953"/>
            <a:ext cx="7964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-5" dirty="0">
                <a:latin typeface="Arial"/>
                <a:cs typeface="Arial"/>
              </a:rPr>
              <a:t>5</a:t>
            </a:r>
            <a:endParaRPr sz="778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25145" y="6821453"/>
            <a:ext cx="15372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4" dirty="0">
                <a:latin typeface="Arial"/>
                <a:cs typeface="Arial"/>
              </a:rPr>
              <a:t>11</a:t>
            </a:r>
            <a:r>
              <a:rPr sz="778" spc="-141" dirty="0"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68163" y="6821453"/>
            <a:ext cx="15372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4" dirty="0">
                <a:latin typeface="Arial"/>
                <a:cs typeface="Arial"/>
              </a:rPr>
              <a:t>30</a:t>
            </a:r>
            <a:r>
              <a:rPr sz="778" spc="-141" dirty="0"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24278" y="6376953"/>
            <a:ext cx="7964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-5" dirty="0">
                <a:latin typeface="Arial"/>
                <a:cs typeface="Arial"/>
              </a:rPr>
              <a:t>4</a:t>
            </a:r>
            <a:endParaRPr sz="778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82866" y="6821453"/>
            <a:ext cx="15372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4" dirty="0">
                <a:latin typeface="Arial"/>
                <a:cs typeface="Arial"/>
              </a:rPr>
              <a:t>32</a:t>
            </a:r>
            <a:r>
              <a:rPr sz="778" spc="-141" dirty="0"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39848" y="6821453"/>
            <a:ext cx="15372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4" dirty="0">
                <a:latin typeface="Arial"/>
                <a:cs typeface="Arial"/>
              </a:rPr>
              <a:t>31</a:t>
            </a:r>
            <a:r>
              <a:rPr sz="778" spc="-141" dirty="0"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19043" y="6805153"/>
            <a:ext cx="7964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-5" dirty="0">
                <a:latin typeface="Arial"/>
                <a:cs typeface="Arial"/>
              </a:rPr>
              <a:t>9</a:t>
            </a:r>
            <a:endParaRPr sz="778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81298" y="7265212"/>
            <a:ext cx="15372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4" dirty="0">
                <a:latin typeface="Arial"/>
                <a:cs typeface="Arial"/>
              </a:rPr>
              <a:t>35</a:t>
            </a:r>
            <a:r>
              <a:rPr sz="778" spc="-141" dirty="0"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924190" y="7265212"/>
            <a:ext cx="7964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-5" dirty="0">
                <a:latin typeface="Arial"/>
                <a:cs typeface="Arial"/>
              </a:rPr>
              <a:t>2</a:t>
            </a:r>
            <a:endParaRPr sz="778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23488" y="7646741"/>
            <a:ext cx="15372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4" dirty="0">
                <a:latin typeface="Arial"/>
                <a:cs typeface="Arial"/>
              </a:rPr>
              <a:t>13</a:t>
            </a:r>
            <a:r>
              <a:rPr sz="778" spc="-141" dirty="0"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65640" y="7646741"/>
            <a:ext cx="7964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-5" dirty="0">
                <a:latin typeface="Arial"/>
                <a:cs typeface="Arial"/>
              </a:rPr>
              <a:t>1</a:t>
            </a:r>
            <a:endParaRPr sz="778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60530" y="8106057"/>
            <a:ext cx="15372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4" dirty="0">
                <a:latin typeface="Arial"/>
                <a:cs typeface="Arial"/>
              </a:rPr>
              <a:t>19</a:t>
            </a:r>
            <a:r>
              <a:rPr sz="778" spc="-141" dirty="0"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54552" y="8122355"/>
            <a:ext cx="15372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4" dirty="0">
                <a:latin typeface="Arial"/>
                <a:cs typeface="Arial"/>
              </a:rPr>
              <a:t>18</a:t>
            </a:r>
            <a:r>
              <a:rPr sz="778" spc="-141" dirty="0"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48576" y="8122355"/>
            <a:ext cx="15372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4" dirty="0">
                <a:latin typeface="Arial"/>
                <a:cs typeface="Arial"/>
              </a:rPr>
              <a:t>17</a:t>
            </a:r>
            <a:r>
              <a:rPr sz="778" spc="-141" dirty="0"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24467" y="8074202"/>
            <a:ext cx="508088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34" dirty="0">
                <a:latin typeface="Arial"/>
                <a:cs typeface="Arial"/>
              </a:rPr>
              <a:t>Fig </a:t>
            </a:r>
            <a:r>
              <a:rPr sz="778" b="1" spc="29" dirty="0">
                <a:latin typeface="Arial"/>
                <a:cs typeface="Arial"/>
              </a:rPr>
              <a:t>36</a:t>
            </a:r>
            <a:r>
              <a:rPr sz="778" b="1" spc="-141" dirty="0">
                <a:latin typeface="Arial"/>
                <a:cs typeface="Arial"/>
              </a:rPr>
              <a:t> </a:t>
            </a:r>
            <a:r>
              <a:rPr sz="778" b="1" spc="34" dirty="0">
                <a:latin typeface="Arial"/>
                <a:cs typeface="Arial"/>
              </a:rPr>
              <a:t>.11</a:t>
            </a:r>
            <a:endParaRPr sz="778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61482" y="7211871"/>
            <a:ext cx="435856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44" dirty="0">
                <a:latin typeface="Arial"/>
                <a:cs typeface="Arial"/>
              </a:rPr>
              <a:t>Find </a:t>
            </a:r>
            <a:r>
              <a:rPr sz="778" b="1" spc="19" dirty="0">
                <a:latin typeface="Arial"/>
                <a:cs typeface="Arial"/>
              </a:rPr>
              <a:t>(1</a:t>
            </a:r>
            <a:r>
              <a:rPr sz="778" b="1" spc="-156" dirty="0">
                <a:latin typeface="Arial"/>
                <a:cs typeface="Arial"/>
              </a:rPr>
              <a:t> </a:t>
            </a:r>
            <a:r>
              <a:rPr sz="778" b="1" dirty="0">
                <a:latin typeface="Arial"/>
                <a:cs typeface="Arial"/>
              </a:rPr>
              <a:t>)</a:t>
            </a:r>
            <a:endParaRPr sz="778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52267" y="8649816"/>
            <a:ext cx="4852458" cy="648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operation is </a:t>
            </a:r>
            <a:r>
              <a:rPr sz="1069" spc="10" dirty="0">
                <a:latin typeface="Times New Roman"/>
                <a:cs typeface="Times New Roman"/>
              </a:rPr>
              <a:t>based on </a:t>
            </a:r>
            <a:r>
              <a:rPr sz="1069" spc="5" dirty="0">
                <a:latin typeface="Times New Roman"/>
                <a:cs typeface="Times New Roman"/>
              </a:rPr>
              <a:t>size or weight </a:t>
            </a:r>
            <a:r>
              <a:rPr sz="1069" spc="10" dirty="0">
                <a:latin typeface="Times New Roman"/>
                <a:cs typeface="Times New Roman"/>
              </a:rPr>
              <a:t>but the </a:t>
            </a:r>
            <a:r>
              <a:rPr sz="1069" spc="5" dirty="0">
                <a:latin typeface="Times New Roman"/>
                <a:cs typeface="Times New Roman"/>
              </a:rPr>
              <a:t>reducing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in-between links  or </a:t>
            </a:r>
            <a:r>
              <a:rPr sz="1069" spc="10" dirty="0">
                <a:latin typeface="Times New Roman"/>
                <a:cs typeface="Times New Roman"/>
              </a:rPr>
              <a:t>path compression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done 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method.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find </a:t>
            </a:r>
            <a:r>
              <a:rPr sz="1069" i="1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connect </a:t>
            </a:r>
            <a:r>
              <a:rPr sz="1069" spc="5" dirty="0">
                <a:latin typeface="Times New Roman"/>
                <a:cs typeface="Times New Roman"/>
              </a:rPr>
              <a:t>all the </a:t>
            </a:r>
            <a:r>
              <a:rPr sz="1069" spc="10" dirty="0">
                <a:latin typeface="Times New Roman"/>
                <a:cs typeface="Times New Roman"/>
              </a:rPr>
              <a:t>nodes 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path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directly.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path compression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depicted by the following</a:t>
            </a:r>
            <a:r>
              <a:rPr sz="1069" spc="5" dirty="0">
                <a:latin typeface="Times New Roman"/>
                <a:cs typeface="Times New Roman"/>
              </a:rPr>
              <a:t> tree: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53250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9037" y="1688463"/>
            <a:ext cx="358687" cy="451908"/>
          </a:xfrm>
          <a:custGeom>
            <a:avLst/>
            <a:gdLst/>
            <a:ahLst/>
            <a:cxnLst/>
            <a:rect l="l" t="t" r="r" b="b"/>
            <a:pathLst>
              <a:path w="368935" h="464819">
                <a:moveTo>
                  <a:pt x="368811" y="464821"/>
                </a:moveTo>
                <a:lnTo>
                  <a:pt x="183642" y="0"/>
                </a:lnTo>
                <a:lnTo>
                  <a:pt x="0" y="464821"/>
                </a:lnTo>
                <a:lnTo>
                  <a:pt x="368811" y="46482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4093856" y="1462509"/>
            <a:ext cx="248179" cy="225954"/>
          </a:xfrm>
          <a:custGeom>
            <a:avLst/>
            <a:gdLst/>
            <a:ahLst/>
            <a:cxnLst/>
            <a:rect l="l" t="t" r="r" b="b"/>
            <a:pathLst>
              <a:path w="255270" h="232409">
                <a:moveTo>
                  <a:pt x="255271" y="115822"/>
                </a:moveTo>
                <a:lnTo>
                  <a:pt x="255271" y="110490"/>
                </a:lnTo>
                <a:lnTo>
                  <a:pt x="254514" y="104393"/>
                </a:lnTo>
                <a:lnTo>
                  <a:pt x="253757" y="98296"/>
                </a:lnTo>
                <a:lnTo>
                  <a:pt x="252230" y="92199"/>
                </a:lnTo>
                <a:lnTo>
                  <a:pt x="251460" y="86867"/>
                </a:lnTo>
                <a:lnTo>
                  <a:pt x="249176" y="81534"/>
                </a:lnTo>
                <a:lnTo>
                  <a:pt x="247649" y="76202"/>
                </a:lnTo>
                <a:lnTo>
                  <a:pt x="245365" y="70870"/>
                </a:lnTo>
                <a:lnTo>
                  <a:pt x="242324" y="65538"/>
                </a:lnTo>
                <a:lnTo>
                  <a:pt x="240040" y="60959"/>
                </a:lnTo>
                <a:lnTo>
                  <a:pt x="217943" y="34287"/>
                </a:lnTo>
                <a:lnTo>
                  <a:pt x="213361" y="29720"/>
                </a:lnTo>
                <a:lnTo>
                  <a:pt x="208793" y="26672"/>
                </a:lnTo>
                <a:lnTo>
                  <a:pt x="204225" y="22858"/>
                </a:lnTo>
                <a:lnTo>
                  <a:pt x="198887" y="19809"/>
                </a:lnTo>
                <a:lnTo>
                  <a:pt x="194318" y="16761"/>
                </a:lnTo>
                <a:lnTo>
                  <a:pt x="188223" y="13712"/>
                </a:lnTo>
                <a:lnTo>
                  <a:pt x="182885" y="11429"/>
                </a:lnTo>
                <a:lnTo>
                  <a:pt x="176789" y="9145"/>
                </a:lnTo>
                <a:lnTo>
                  <a:pt x="166126" y="4578"/>
                </a:lnTo>
                <a:lnTo>
                  <a:pt x="159261" y="3813"/>
                </a:lnTo>
                <a:lnTo>
                  <a:pt x="153165" y="2283"/>
                </a:lnTo>
                <a:lnTo>
                  <a:pt x="147070" y="1530"/>
                </a:lnTo>
                <a:lnTo>
                  <a:pt x="140975" y="0"/>
                </a:lnTo>
                <a:lnTo>
                  <a:pt x="114309" y="0"/>
                </a:lnTo>
                <a:lnTo>
                  <a:pt x="108214" y="1530"/>
                </a:lnTo>
                <a:lnTo>
                  <a:pt x="102119" y="2283"/>
                </a:lnTo>
                <a:lnTo>
                  <a:pt x="95253" y="3813"/>
                </a:lnTo>
                <a:lnTo>
                  <a:pt x="89915" y="4578"/>
                </a:lnTo>
                <a:lnTo>
                  <a:pt x="77724" y="9145"/>
                </a:lnTo>
                <a:lnTo>
                  <a:pt x="67061" y="13712"/>
                </a:lnTo>
                <a:lnTo>
                  <a:pt x="56398" y="19809"/>
                </a:lnTo>
                <a:lnTo>
                  <a:pt x="51816" y="22858"/>
                </a:lnTo>
                <a:lnTo>
                  <a:pt x="46491" y="26672"/>
                </a:lnTo>
                <a:lnTo>
                  <a:pt x="41910" y="29720"/>
                </a:lnTo>
                <a:lnTo>
                  <a:pt x="38098" y="34287"/>
                </a:lnTo>
                <a:lnTo>
                  <a:pt x="28962" y="41915"/>
                </a:lnTo>
                <a:lnTo>
                  <a:pt x="25151" y="46482"/>
                </a:lnTo>
                <a:lnTo>
                  <a:pt x="22097" y="51061"/>
                </a:lnTo>
                <a:lnTo>
                  <a:pt x="18299" y="55627"/>
                </a:lnTo>
                <a:lnTo>
                  <a:pt x="16001" y="60959"/>
                </a:lnTo>
                <a:lnTo>
                  <a:pt x="12960" y="65538"/>
                </a:lnTo>
                <a:lnTo>
                  <a:pt x="9906" y="70870"/>
                </a:lnTo>
                <a:lnTo>
                  <a:pt x="7622" y="76202"/>
                </a:lnTo>
                <a:lnTo>
                  <a:pt x="6095" y="81534"/>
                </a:lnTo>
                <a:lnTo>
                  <a:pt x="3811" y="86867"/>
                </a:lnTo>
                <a:lnTo>
                  <a:pt x="3054" y="92199"/>
                </a:lnTo>
                <a:lnTo>
                  <a:pt x="1527" y="98296"/>
                </a:lnTo>
                <a:lnTo>
                  <a:pt x="0" y="110490"/>
                </a:lnTo>
                <a:lnTo>
                  <a:pt x="0" y="121919"/>
                </a:lnTo>
                <a:lnTo>
                  <a:pt x="770" y="128017"/>
                </a:lnTo>
                <a:lnTo>
                  <a:pt x="1527" y="133349"/>
                </a:lnTo>
                <a:lnTo>
                  <a:pt x="3054" y="139446"/>
                </a:lnTo>
                <a:lnTo>
                  <a:pt x="3811" y="144778"/>
                </a:lnTo>
                <a:lnTo>
                  <a:pt x="6095" y="150875"/>
                </a:lnTo>
                <a:lnTo>
                  <a:pt x="7622" y="156207"/>
                </a:lnTo>
                <a:lnTo>
                  <a:pt x="9906" y="160786"/>
                </a:lnTo>
                <a:lnTo>
                  <a:pt x="16001" y="171450"/>
                </a:lnTo>
                <a:lnTo>
                  <a:pt x="18299" y="176782"/>
                </a:lnTo>
                <a:lnTo>
                  <a:pt x="22097" y="181361"/>
                </a:lnTo>
                <a:lnTo>
                  <a:pt x="25151" y="185928"/>
                </a:lnTo>
                <a:lnTo>
                  <a:pt x="28962" y="190507"/>
                </a:lnTo>
                <a:lnTo>
                  <a:pt x="38098" y="198122"/>
                </a:lnTo>
                <a:lnTo>
                  <a:pt x="41910" y="201936"/>
                </a:lnTo>
                <a:lnTo>
                  <a:pt x="77724" y="223264"/>
                </a:lnTo>
                <a:lnTo>
                  <a:pt x="89915" y="227078"/>
                </a:lnTo>
                <a:lnTo>
                  <a:pt x="95253" y="228596"/>
                </a:lnTo>
                <a:lnTo>
                  <a:pt x="102119" y="230127"/>
                </a:lnTo>
                <a:lnTo>
                  <a:pt x="114309" y="231645"/>
                </a:lnTo>
                <a:lnTo>
                  <a:pt x="121162" y="232410"/>
                </a:lnTo>
                <a:lnTo>
                  <a:pt x="134122" y="232410"/>
                </a:lnTo>
                <a:lnTo>
                  <a:pt x="140975" y="231645"/>
                </a:lnTo>
                <a:lnTo>
                  <a:pt x="153165" y="230127"/>
                </a:lnTo>
                <a:lnTo>
                  <a:pt x="159261" y="228596"/>
                </a:lnTo>
                <a:lnTo>
                  <a:pt x="166126" y="227078"/>
                </a:lnTo>
                <a:lnTo>
                  <a:pt x="171451" y="225560"/>
                </a:lnTo>
                <a:lnTo>
                  <a:pt x="176789" y="223264"/>
                </a:lnTo>
                <a:lnTo>
                  <a:pt x="182885" y="220981"/>
                </a:lnTo>
                <a:lnTo>
                  <a:pt x="188223" y="218697"/>
                </a:lnTo>
                <a:lnTo>
                  <a:pt x="194318" y="215649"/>
                </a:lnTo>
                <a:lnTo>
                  <a:pt x="198887" y="212600"/>
                </a:lnTo>
                <a:lnTo>
                  <a:pt x="204225" y="209552"/>
                </a:lnTo>
                <a:lnTo>
                  <a:pt x="233944" y="181361"/>
                </a:lnTo>
                <a:lnTo>
                  <a:pt x="242324" y="166118"/>
                </a:lnTo>
                <a:lnTo>
                  <a:pt x="245365" y="160786"/>
                </a:lnTo>
                <a:lnTo>
                  <a:pt x="247649" y="156207"/>
                </a:lnTo>
                <a:lnTo>
                  <a:pt x="249176" y="150875"/>
                </a:lnTo>
                <a:lnTo>
                  <a:pt x="251460" y="144778"/>
                </a:lnTo>
                <a:lnTo>
                  <a:pt x="252230" y="139446"/>
                </a:lnTo>
                <a:lnTo>
                  <a:pt x="253757" y="133349"/>
                </a:lnTo>
                <a:lnTo>
                  <a:pt x="254514" y="128017"/>
                </a:lnTo>
                <a:lnTo>
                  <a:pt x="255271" y="121919"/>
                </a:lnTo>
                <a:lnTo>
                  <a:pt x="255271" y="1158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4188178" y="1498070"/>
            <a:ext cx="5618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dirty="0">
                <a:latin typeface="Arial"/>
                <a:cs typeface="Arial"/>
              </a:rPr>
              <a:t>f</a:t>
            </a:r>
            <a:endParaRPr sz="875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1932" y="2254467"/>
            <a:ext cx="357452" cy="451908"/>
          </a:xfrm>
          <a:custGeom>
            <a:avLst/>
            <a:gdLst/>
            <a:ahLst/>
            <a:cxnLst/>
            <a:rect l="l" t="t" r="r" b="b"/>
            <a:pathLst>
              <a:path w="367664" h="464819">
                <a:moveTo>
                  <a:pt x="367284" y="464821"/>
                </a:moveTo>
                <a:lnTo>
                  <a:pt x="183642" y="0"/>
                </a:lnTo>
                <a:lnTo>
                  <a:pt x="0" y="464821"/>
                </a:lnTo>
                <a:lnTo>
                  <a:pt x="367284" y="46482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536749" y="2027768"/>
            <a:ext cx="247562" cy="227188"/>
          </a:xfrm>
          <a:custGeom>
            <a:avLst/>
            <a:gdLst/>
            <a:ahLst/>
            <a:cxnLst/>
            <a:rect l="l" t="t" r="r" b="b"/>
            <a:pathLst>
              <a:path w="254635" h="233680">
                <a:moveTo>
                  <a:pt x="254514" y="115822"/>
                </a:moveTo>
                <a:lnTo>
                  <a:pt x="254514" y="110490"/>
                </a:lnTo>
                <a:lnTo>
                  <a:pt x="252987" y="98296"/>
                </a:lnTo>
                <a:lnTo>
                  <a:pt x="252230" y="92964"/>
                </a:lnTo>
                <a:lnTo>
                  <a:pt x="250703" y="87632"/>
                </a:lnTo>
                <a:lnTo>
                  <a:pt x="249176" y="81534"/>
                </a:lnTo>
                <a:lnTo>
                  <a:pt x="246892" y="76956"/>
                </a:lnTo>
                <a:lnTo>
                  <a:pt x="244608" y="70870"/>
                </a:lnTo>
                <a:lnTo>
                  <a:pt x="241554" y="65526"/>
                </a:lnTo>
                <a:lnTo>
                  <a:pt x="238513" y="60959"/>
                </a:lnTo>
                <a:lnTo>
                  <a:pt x="236229" y="55627"/>
                </a:lnTo>
                <a:lnTo>
                  <a:pt x="232417" y="51048"/>
                </a:lnTo>
                <a:lnTo>
                  <a:pt x="229363" y="46482"/>
                </a:lnTo>
                <a:lnTo>
                  <a:pt x="225552" y="41903"/>
                </a:lnTo>
                <a:lnTo>
                  <a:pt x="220984" y="38101"/>
                </a:lnTo>
                <a:lnTo>
                  <a:pt x="217172" y="34287"/>
                </a:lnTo>
                <a:lnTo>
                  <a:pt x="208023" y="26672"/>
                </a:lnTo>
                <a:lnTo>
                  <a:pt x="202698" y="23623"/>
                </a:lnTo>
                <a:lnTo>
                  <a:pt x="198116" y="19809"/>
                </a:lnTo>
                <a:lnTo>
                  <a:pt x="164599" y="5332"/>
                </a:lnTo>
                <a:lnTo>
                  <a:pt x="159261" y="3813"/>
                </a:lnTo>
                <a:lnTo>
                  <a:pt x="153165" y="2283"/>
                </a:lnTo>
                <a:lnTo>
                  <a:pt x="146300" y="765"/>
                </a:lnTo>
                <a:lnTo>
                  <a:pt x="140204" y="765"/>
                </a:lnTo>
                <a:lnTo>
                  <a:pt x="133352" y="0"/>
                </a:lnTo>
                <a:lnTo>
                  <a:pt x="120405" y="0"/>
                </a:lnTo>
                <a:lnTo>
                  <a:pt x="114296" y="765"/>
                </a:lnTo>
                <a:lnTo>
                  <a:pt x="107444" y="765"/>
                </a:lnTo>
                <a:lnTo>
                  <a:pt x="83063" y="6862"/>
                </a:lnTo>
                <a:lnTo>
                  <a:pt x="77724" y="9145"/>
                </a:lnTo>
                <a:lnTo>
                  <a:pt x="71629" y="11429"/>
                </a:lnTo>
                <a:lnTo>
                  <a:pt x="66291" y="14477"/>
                </a:lnTo>
                <a:lnTo>
                  <a:pt x="60966" y="16761"/>
                </a:lnTo>
                <a:lnTo>
                  <a:pt x="55627" y="19809"/>
                </a:lnTo>
                <a:lnTo>
                  <a:pt x="50289" y="23623"/>
                </a:lnTo>
                <a:lnTo>
                  <a:pt x="46478" y="26672"/>
                </a:lnTo>
                <a:lnTo>
                  <a:pt x="41153" y="30473"/>
                </a:lnTo>
                <a:lnTo>
                  <a:pt x="32003" y="38101"/>
                </a:lnTo>
                <a:lnTo>
                  <a:pt x="28962" y="41903"/>
                </a:lnTo>
                <a:lnTo>
                  <a:pt x="21340" y="51048"/>
                </a:lnTo>
                <a:lnTo>
                  <a:pt x="18285" y="55627"/>
                </a:lnTo>
                <a:lnTo>
                  <a:pt x="14474" y="60959"/>
                </a:lnTo>
                <a:lnTo>
                  <a:pt x="12190" y="65526"/>
                </a:lnTo>
                <a:lnTo>
                  <a:pt x="9906" y="70870"/>
                </a:lnTo>
                <a:lnTo>
                  <a:pt x="7622" y="76956"/>
                </a:lnTo>
                <a:lnTo>
                  <a:pt x="5338" y="81534"/>
                </a:lnTo>
                <a:lnTo>
                  <a:pt x="3811" y="87632"/>
                </a:lnTo>
                <a:lnTo>
                  <a:pt x="2284" y="92964"/>
                </a:lnTo>
                <a:lnTo>
                  <a:pt x="770" y="98296"/>
                </a:lnTo>
                <a:lnTo>
                  <a:pt x="0" y="104393"/>
                </a:lnTo>
                <a:lnTo>
                  <a:pt x="0" y="128017"/>
                </a:lnTo>
                <a:lnTo>
                  <a:pt x="770" y="134114"/>
                </a:lnTo>
                <a:lnTo>
                  <a:pt x="2284" y="139446"/>
                </a:lnTo>
                <a:lnTo>
                  <a:pt x="3811" y="145543"/>
                </a:lnTo>
                <a:lnTo>
                  <a:pt x="5338" y="150875"/>
                </a:lnTo>
                <a:lnTo>
                  <a:pt x="9906" y="161539"/>
                </a:lnTo>
                <a:lnTo>
                  <a:pt x="12190" y="166118"/>
                </a:lnTo>
                <a:lnTo>
                  <a:pt x="14474" y="171450"/>
                </a:lnTo>
                <a:lnTo>
                  <a:pt x="18285" y="176782"/>
                </a:lnTo>
                <a:lnTo>
                  <a:pt x="21340" y="181349"/>
                </a:lnTo>
                <a:lnTo>
                  <a:pt x="28962" y="190495"/>
                </a:lnTo>
                <a:lnTo>
                  <a:pt x="32003" y="194309"/>
                </a:lnTo>
                <a:lnTo>
                  <a:pt x="36571" y="198875"/>
                </a:lnTo>
                <a:lnTo>
                  <a:pt x="41153" y="202689"/>
                </a:lnTo>
                <a:lnTo>
                  <a:pt x="46478" y="205738"/>
                </a:lnTo>
                <a:lnTo>
                  <a:pt x="50289" y="209552"/>
                </a:lnTo>
                <a:lnTo>
                  <a:pt x="66291" y="218697"/>
                </a:lnTo>
                <a:lnTo>
                  <a:pt x="71629" y="220981"/>
                </a:lnTo>
                <a:lnTo>
                  <a:pt x="77724" y="224029"/>
                </a:lnTo>
                <a:lnTo>
                  <a:pt x="83063" y="225548"/>
                </a:lnTo>
                <a:lnTo>
                  <a:pt x="101349" y="230127"/>
                </a:lnTo>
                <a:lnTo>
                  <a:pt x="107444" y="230880"/>
                </a:lnTo>
                <a:lnTo>
                  <a:pt x="114296" y="231645"/>
                </a:lnTo>
                <a:lnTo>
                  <a:pt x="120405" y="232410"/>
                </a:lnTo>
                <a:lnTo>
                  <a:pt x="127257" y="233175"/>
                </a:lnTo>
                <a:lnTo>
                  <a:pt x="133352" y="232410"/>
                </a:lnTo>
                <a:lnTo>
                  <a:pt x="140204" y="231645"/>
                </a:lnTo>
                <a:lnTo>
                  <a:pt x="146300" y="230880"/>
                </a:lnTo>
                <a:lnTo>
                  <a:pt x="153165" y="230127"/>
                </a:lnTo>
                <a:lnTo>
                  <a:pt x="159261" y="228596"/>
                </a:lnTo>
                <a:lnTo>
                  <a:pt x="164599" y="227078"/>
                </a:lnTo>
                <a:lnTo>
                  <a:pt x="176789" y="224029"/>
                </a:lnTo>
                <a:lnTo>
                  <a:pt x="182115" y="220981"/>
                </a:lnTo>
                <a:lnTo>
                  <a:pt x="188223" y="218697"/>
                </a:lnTo>
                <a:lnTo>
                  <a:pt x="192791" y="215649"/>
                </a:lnTo>
                <a:lnTo>
                  <a:pt x="198116" y="212600"/>
                </a:lnTo>
                <a:lnTo>
                  <a:pt x="202698" y="209552"/>
                </a:lnTo>
                <a:lnTo>
                  <a:pt x="208023" y="205738"/>
                </a:lnTo>
                <a:lnTo>
                  <a:pt x="212604" y="202689"/>
                </a:lnTo>
                <a:lnTo>
                  <a:pt x="217172" y="198875"/>
                </a:lnTo>
                <a:lnTo>
                  <a:pt x="220984" y="194309"/>
                </a:lnTo>
                <a:lnTo>
                  <a:pt x="225552" y="190495"/>
                </a:lnTo>
                <a:lnTo>
                  <a:pt x="229363" y="185928"/>
                </a:lnTo>
                <a:lnTo>
                  <a:pt x="232417" y="181349"/>
                </a:lnTo>
                <a:lnTo>
                  <a:pt x="236229" y="176782"/>
                </a:lnTo>
                <a:lnTo>
                  <a:pt x="238513" y="171450"/>
                </a:lnTo>
                <a:lnTo>
                  <a:pt x="241554" y="166118"/>
                </a:lnTo>
                <a:lnTo>
                  <a:pt x="244608" y="161539"/>
                </a:lnTo>
                <a:lnTo>
                  <a:pt x="246892" y="156207"/>
                </a:lnTo>
                <a:lnTo>
                  <a:pt x="253744" y="128017"/>
                </a:lnTo>
                <a:lnTo>
                  <a:pt x="254514" y="122685"/>
                </a:lnTo>
                <a:lnTo>
                  <a:pt x="254514" y="1158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3613291" y="2063327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e</a:t>
            </a:r>
            <a:endParaRPr sz="875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54454" y="2819713"/>
            <a:ext cx="358069" cy="451908"/>
          </a:xfrm>
          <a:custGeom>
            <a:avLst/>
            <a:gdLst/>
            <a:ahLst/>
            <a:cxnLst/>
            <a:rect l="l" t="t" r="r" b="b"/>
            <a:pathLst>
              <a:path w="368300" h="464819">
                <a:moveTo>
                  <a:pt x="368041" y="464821"/>
                </a:moveTo>
                <a:lnTo>
                  <a:pt x="183642" y="0"/>
                </a:lnTo>
                <a:lnTo>
                  <a:pt x="0" y="464821"/>
                </a:lnTo>
                <a:lnTo>
                  <a:pt x="368041" y="46482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009273" y="2593027"/>
            <a:ext cx="248179" cy="227188"/>
          </a:xfrm>
          <a:custGeom>
            <a:avLst/>
            <a:gdLst/>
            <a:ahLst/>
            <a:cxnLst/>
            <a:rect l="l" t="t" r="r" b="b"/>
            <a:pathLst>
              <a:path w="255270" h="233680">
                <a:moveTo>
                  <a:pt x="255271" y="116587"/>
                </a:moveTo>
                <a:lnTo>
                  <a:pt x="255271" y="110490"/>
                </a:lnTo>
                <a:lnTo>
                  <a:pt x="254514" y="105146"/>
                </a:lnTo>
                <a:lnTo>
                  <a:pt x="253744" y="98296"/>
                </a:lnTo>
                <a:lnTo>
                  <a:pt x="252230" y="92964"/>
                </a:lnTo>
                <a:lnTo>
                  <a:pt x="251460" y="87632"/>
                </a:lnTo>
                <a:lnTo>
                  <a:pt x="249176" y="82288"/>
                </a:lnTo>
                <a:lnTo>
                  <a:pt x="222511" y="38101"/>
                </a:lnTo>
                <a:lnTo>
                  <a:pt x="204225" y="23623"/>
                </a:lnTo>
                <a:lnTo>
                  <a:pt x="198887" y="19809"/>
                </a:lnTo>
                <a:lnTo>
                  <a:pt x="188223" y="14477"/>
                </a:lnTo>
                <a:lnTo>
                  <a:pt x="182885" y="11429"/>
                </a:lnTo>
                <a:lnTo>
                  <a:pt x="176789" y="9145"/>
                </a:lnTo>
                <a:lnTo>
                  <a:pt x="171451" y="6850"/>
                </a:lnTo>
                <a:lnTo>
                  <a:pt x="166126" y="5332"/>
                </a:lnTo>
                <a:lnTo>
                  <a:pt x="159261" y="3801"/>
                </a:lnTo>
                <a:lnTo>
                  <a:pt x="153165" y="2283"/>
                </a:lnTo>
                <a:lnTo>
                  <a:pt x="140975" y="753"/>
                </a:lnTo>
                <a:lnTo>
                  <a:pt x="134109" y="0"/>
                </a:lnTo>
                <a:lnTo>
                  <a:pt x="121162" y="0"/>
                </a:lnTo>
                <a:lnTo>
                  <a:pt x="114309" y="753"/>
                </a:lnTo>
                <a:lnTo>
                  <a:pt x="102106" y="2283"/>
                </a:lnTo>
                <a:lnTo>
                  <a:pt x="95253" y="3801"/>
                </a:lnTo>
                <a:lnTo>
                  <a:pt x="89915" y="5332"/>
                </a:lnTo>
                <a:lnTo>
                  <a:pt x="83820" y="6850"/>
                </a:lnTo>
                <a:lnTo>
                  <a:pt x="77724" y="9145"/>
                </a:lnTo>
                <a:lnTo>
                  <a:pt x="72399" y="11429"/>
                </a:lnTo>
                <a:lnTo>
                  <a:pt x="66291" y="14477"/>
                </a:lnTo>
                <a:lnTo>
                  <a:pt x="61723" y="17526"/>
                </a:lnTo>
                <a:lnTo>
                  <a:pt x="56398" y="19809"/>
                </a:lnTo>
                <a:lnTo>
                  <a:pt x="51816" y="23623"/>
                </a:lnTo>
                <a:lnTo>
                  <a:pt x="46491" y="26660"/>
                </a:lnTo>
                <a:lnTo>
                  <a:pt x="41910" y="30473"/>
                </a:lnTo>
                <a:lnTo>
                  <a:pt x="38098" y="34287"/>
                </a:lnTo>
                <a:lnTo>
                  <a:pt x="33530" y="38101"/>
                </a:lnTo>
                <a:lnTo>
                  <a:pt x="28962" y="42668"/>
                </a:lnTo>
                <a:lnTo>
                  <a:pt x="25151" y="47235"/>
                </a:lnTo>
                <a:lnTo>
                  <a:pt x="22097" y="51814"/>
                </a:lnTo>
                <a:lnTo>
                  <a:pt x="18285" y="56380"/>
                </a:lnTo>
                <a:lnTo>
                  <a:pt x="16001" y="61712"/>
                </a:lnTo>
                <a:lnTo>
                  <a:pt x="9906" y="70858"/>
                </a:lnTo>
                <a:lnTo>
                  <a:pt x="7622" y="76956"/>
                </a:lnTo>
                <a:lnTo>
                  <a:pt x="6095" y="82288"/>
                </a:lnTo>
                <a:lnTo>
                  <a:pt x="3811" y="87632"/>
                </a:lnTo>
                <a:lnTo>
                  <a:pt x="2284" y="92964"/>
                </a:lnTo>
                <a:lnTo>
                  <a:pt x="1527" y="98296"/>
                </a:lnTo>
                <a:lnTo>
                  <a:pt x="770" y="105146"/>
                </a:lnTo>
                <a:lnTo>
                  <a:pt x="0" y="110490"/>
                </a:lnTo>
                <a:lnTo>
                  <a:pt x="0" y="122672"/>
                </a:lnTo>
                <a:lnTo>
                  <a:pt x="770" y="128017"/>
                </a:lnTo>
                <a:lnTo>
                  <a:pt x="1527" y="134114"/>
                </a:lnTo>
                <a:lnTo>
                  <a:pt x="2284" y="139446"/>
                </a:lnTo>
                <a:lnTo>
                  <a:pt x="3811" y="145543"/>
                </a:lnTo>
                <a:lnTo>
                  <a:pt x="6095" y="150875"/>
                </a:lnTo>
                <a:lnTo>
                  <a:pt x="7622" y="156207"/>
                </a:lnTo>
                <a:lnTo>
                  <a:pt x="9906" y="161539"/>
                </a:lnTo>
                <a:lnTo>
                  <a:pt x="12960" y="166871"/>
                </a:lnTo>
                <a:lnTo>
                  <a:pt x="16001" y="171450"/>
                </a:lnTo>
                <a:lnTo>
                  <a:pt x="18285" y="176782"/>
                </a:lnTo>
                <a:lnTo>
                  <a:pt x="22097" y="181349"/>
                </a:lnTo>
                <a:lnTo>
                  <a:pt x="25151" y="185928"/>
                </a:lnTo>
                <a:lnTo>
                  <a:pt x="28962" y="190495"/>
                </a:lnTo>
                <a:lnTo>
                  <a:pt x="33530" y="195062"/>
                </a:lnTo>
                <a:lnTo>
                  <a:pt x="38098" y="198875"/>
                </a:lnTo>
                <a:lnTo>
                  <a:pt x="41910" y="202689"/>
                </a:lnTo>
                <a:lnTo>
                  <a:pt x="46491" y="206503"/>
                </a:lnTo>
                <a:lnTo>
                  <a:pt x="51816" y="209552"/>
                </a:lnTo>
                <a:lnTo>
                  <a:pt x="56398" y="213353"/>
                </a:lnTo>
                <a:lnTo>
                  <a:pt x="61723" y="215637"/>
                </a:lnTo>
                <a:lnTo>
                  <a:pt x="66291" y="218685"/>
                </a:lnTo>
                <a:lnTo>
                  <a:pt x="72399" y="220981"/>
                </a:lnTo>
                <a:lnTo>
                  <a:pt x="77724" y="224029"/>
                </a:lnTo>
                <a:lnTo>
                  <a:pt x="89915" y="227066"/>
                </a:lnTo>
                <a:lnTo>
                  <a:pt x="95253" y="229361"/>
                </a:lnTo>
                <a:lnTo>
                  <a:pt x="102106" y="230114"/>
                </a:lnTo>
                <a:lnTo>
                  <a:pt x="108201" y="231645"/>
                </a:lnTo>
                <a:lnTo>
                  <a:pt x="114309" y="231645"/>
                </a:lnTo>
                <a:lnTo>
                  <a:pt x="121162" y="232410"/>
                </a:lnTo>
                <a:lnTo>
                  <a:pt x="127257" y="233163"/>
                </a:lnTo>
                <a:lnTo>
                  <a:pt x="140975" y="231645"/>
                </a:lnTo>
                <a:lnTo>
                  <a:pt x="147070" y="231645"/>
                </a:lnTo>
                <a:lnTo>
                  <a:pt x="153165" y="230114"/>
                </a:lnTo>
                <a:lnTo>
                  <a:pt x="159261" y="229361"/>
                </a:lnTo>
                <a:lnTo>
                  <a:pt x="166126" y="227066"/>
                </a:lnTo>
                <a:lnTo>
                  <a:pt x="176789" y="224029"/>
                </a:lnTo>
                <a:lnTo>
                  <a:pt x="182885" y="220981"/>
                </a:lnTo>
                <a:lnTo>
                  <a:pt x="188223" y="218685"/>
                </a:lnTo>
                <a:lnTo>
                  <a:pt x="198887" y="213353"/>
                </a:lnTo>
                <a:lnTo>
                  <a:pt x="204225" y="209552"/>
                </a:lnTo>
                <a:lnTo>
                  <a:pt x="208793" y="206503"/>
                </a:lnTo>
                <a:lnTo>
                  <a:pt x="236985" y="176782"/>
                </a:lnTo>
                <a:lnTo>
                  <a:pt x="244608" y="161539"/>
                </a:lnTo>
                <a:lnTo>
                  <a:pt x="247649" y="156207"/>
                </a:lnTo>
                <a:lnTo>
                  <a:pt x="249176" y="150875"/>
                </a:lnTo>
                <a:lnTo>
                  <a:pt x="251460" y="145543"/>
                </a:lnTo>
                <a:lnTo>
                  <a:pt x="252230" y="139446"/>
                </a:lnTo>
                <a:lnTo>
                  <a:pt x="253744" y="134114"/>
                </a:lnTo>
                <a:lnTo>
                  <a:pt x="254514" y="128017"/>
                </a:lnTo>
                <a:lnTo>
                  <a:pt x="255271" y="122672"/>
                </a:lnTo>
                <a:lnTo>
                  <a:pt x="255271" y="1165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427714" y="3384972"/>
            <a:ext cx="358069" cy="451908"/>
          </a:xfrm>
          <a:custGeom>
            <a:avLst/>
            <a:gdLst/>
            <a:ahLst/>
            <a:cxnLst/>
            <a:rect l="l" t="t" r="r" b="b"/>
            <a:pathLst>
              <a:path w="368300" h="464820">
                <a:moveTo>
                  <a:pt x="368054" y="464821"/>
                </a:moveTo>
                <a:lnTo>
                  <a:pt x="184412" y="0"/>
                </a:lnTo>
                <a:lnTo>
                  <a:pt x="0" y="464821"/>
                </a:lnTo>
                <a:lnTo>
                  <a:pt x="368054" y="46482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482545" y="3158274"/>
            <a:ext cx="248179" cy="227188"/>
          </a:xfrm>
          <a:custGeom>
            <a:avLst/>
            <a:gdLst/>
            <a:ahLst/>
            <a:cxnLst/>
            <a:rect l="l" t="t" r="r" b="b"/>
            <a:pathLst>
              <a:path w="255269" h="233680">
                <a:moveTo>
                  <a:pt x="255271" y="116587"/>
                </a:moveTo>
                <a:lnTo>
                  <a:pt x="255271" y="110490"/>
                </a:lnTo>
                <a:lnTo>
                  <a:pt x="254501" y="105158"/>
                </a:lnTo>
                <a:lnTo>
                  <a:pt x="252987" y="99061"/>
                </a:lnTo>
                <a:lnTo>
                  <a:pt x="252987" y="92964"/>
                </a:lnTo>
                <a:lnTo>
                  <a:pt x="250690" y="87632"/>
                </a:lnTo>
                <a:lnTo>
                  <a:pt x="249176" y="82300"/>
                </a:lnTo>
                <a:lnTo>
                  <a:pt x="246879" y="76968"/>
                </a:lnTo>
                <a:lnTo>
                  <a:pt x="245365" y="71636"/>
                </a:lnTo>
                <a:lnTo>
                  <a:pt x="242311" y="66304"/>
                </a:lnTo>
                <a:lnTo>
                  <a:pt x="239270" y="61725"/>
                </a:lnTo>
                <a:lnTo>
                  <a:pt x="236215" y="56393"/>
                </a:lnTo>
                <a:lnTo>
                  <a:pt x="233174" y="51826"/>
                </a:lnTo>
                <a:lnTo>
                  <a:pt x="225552" y="42680"/>
                </a:lnTo>
                <a:lnTo>
                  <a:pt x="213361" y="30486"/>
                </a:lnTo>
                <a:lnTo>
                  <a:pt x="208780" y="27437"/>
                </a:lnTo>
                <a:lnTo>
                  <a:pt x="203455" y="23623"/>
                </a:lnTo>
                <a:lnTo>
                  <a:pt x="165356" y="5344"/>
                </a:lnTo>
                <a:lnTo>
                  <a:pt x="159261" y="4578"/>
                </a:lnTo>
                <a:lnTo>
                  <a:pt x="153152" y="2295"/>
                </a:lnTo>
                <a:lnTo>
                  <a:pt x="147057" y="1530"/>
                </a:lnTo>
                <a:lnTo>
                  <a:pt x="140204" y="765"/>
                </a:lnTo>
                <a:lnTo>
                  <a:pt x="134109" y="0"/>
                </a:lnTo>
                <a:lnTo>
                  <a:pt x="121148" y="0"/>
                </a:lnTo>
                <a:lnTo>
                  <a:pt x="114296" y="765"/>
                </a:lnTo>
                <a:lnTo>
                  <a:pt x="102106" y="2295"/>
                </a:lnTo>
                <a:lnTo>
                  <a:pt x="96010" y="4578"/>
                </a:lnTo>
                <a:lnTo>
                  <a:pt x="89145" y="5344"/>
                </a:lnTo>
                <a:lnTo>
                  <a:pt x="83820" y="6862"/>
                </a:lnTo>
                <a:lnTo>
                  <a:pt x="78481" y="9145"/>
                </a:lnTo>
                <a:lnTo>
                  <a:pt x="72386" y="11441"/>
                </a:lnTo>
                <a:lnTo>
                  <a:pt x="67048" y="14477"/>
                </a:lnTo>
                <a:lnTo>
                  <a:pt x="60952" y="17526"/>
                </a:lnTo>
                <a:lnTo>
                  <a:pt x="56384" y="20575"/>
                </a:lnTo>
                <a:lnTo>
                  <a:pt x="51046" y="23623"/>
                </a:lnTo>
                <a:lnTo>
                  <a:pt x="46478" y="27437"/>
                </a:lnTo>
                <a:lnTo>
                  <a:pt x="41910" y="30486"/>
                </a:lnTo>
                <a:lnTo>
                  <a:pt x="37328" y="34299"/>
                </a:lnTo>
                <a:lnTo>
                  <a:pt x="28949" y="42680"/>
                </a:lnTo>
                <a:lnTo>
                  <a:pt x="25908" y="47247"/>
                </a:lnTo>
                <a:lnTo>
                  <a:pt x="18285" y="56393"/>
                </a:lnTo>
                <a:lnTo>
                  <a:pt x="15231" y="61725"/>
                </a:lnTo>
                <a:lnTo>
                  <a:pt x="12190" y="66304"/>
                </a:lnTo>
                <a:lnTo>
                  <a:pt x="7622" y="76968"/>
                </a:lnTo>
                <a:lnTo>
                  <a:pt x="3041" y="92964"/>
                </a:lnTo>
                <a:lnTo>
                  <a:pt x="1527" y="99061"/>
                </a:lnTo>
                <a:lnTo>
                  <a:pt x="756" y="105158"/>
                </a:lnTo>
                <a:lnTo>
                  <a:pt x="756" y="110490"/>
                </a:lnTo>
                <a:lnTo>
                  <a:pt x="0" y="116587"/>
                </a:lnTo>
                <a:lnTo>
                  <a:pt x="756" y="122685"/>
                </a:lnTo>
                <a:lnTo>
                  <a:pt x="756" y="128782"/>
                </a:lnTo>
                <a:lnTo>
                  <a:pt x="1527" y="134114"/>
                </a:lnTo>
                <a:lnTo>
                  <a:pt x="3041" y="140211"/>
                </a:lnTo>
                <a:lnTo>
                  <a:pt x="4568" y="145543"/>
                </a:lnTo>
                <a:lnTo>
                  <a:pt x="6095" y="151640"/>
                </a:lnTo>
                <a:lnTo>
                  <a:pt x="7622" y="156219"/>
                </a:lnTo>
                <a:lnTo>
                  <a:pt x="12190" y="166883"/>
                </a:lnTo>
                <a:lnTo>
                  <a:pt x="18285" y="177547"/>
                </a:lnTo>
                <a:lnTo>
                  <a:pt x="25908" y="186693"/>
                </a:lnTo>
                <a:lnTo>
                  <a:pt x="28949" y="191272"/>
                </a:lnTo>
                <a:lnTo>
                  <a:pt x="32760" y="195074"/>
                </a:lnTo>
                <a:lnTo>
                  <a:pt x="46478" y="206503"/>
                </a:lnTo>
                <a:lnTo>
                  <a:pt x="51046" y="209552"/>
                </a:lnTo>
                <a:lnTo>
                  <a:pt x="56384" y="213365"/>
                </a:lnTo>
                <a:lnTo>
                  <a:pt x="60952" y="216414"/>
                </a:lnTo>
                <a:lnTo>
                  <a:pt x="67048" y="218697"/>
                </a:lnTo>
                <a:lnTo>
                  <a:pt x="72386" y="220981"/>
                </a:lnTo>
                <a:lnTo>
                  <a:pt x="78481" y="224029"/>
                </a:lnTo>
                <a:lnTo>
                  <a:pt x="83820" y="225560"/>
                </a:lnTo>
                <a:lnTo>
                  <a:pt x="89145" y="227843"/>
                </a:lnTo>
                <a:lnTo>
                  <a:pt x="96010" y="229361"/>
                </a:lnTo>
                <a:lnTo>
                  <a:pt x="102106" y="230127"/>
                </a:lnTo>
                <a:lnTo>
                  <a:pt x="108201" y="231657"/>
                </a:lnTo>
                <a:lnTo>
                  <a:pt x="114296" y="232410"/>
                </a:lnTo>
                <a:lnTo>
                  <a:pt x="121148" y="232410"/>
                </a:lnTo>
                <a:lnTo>
                  <a:pt x="128014" y="233175"/>
                </a:lnTo>
                <a:lnTo>
                  <a:pt x="134109" y="232410"/>
                </a:lnTo>
                <a:lnTo>
                  <a:pt x="140204" y="232410"/>
                </a:lnTo>
                <a:lnTo>
                  <a:pt x="147057" y="231657"/>
                </a:lnTo>
                <a:lnTo>
                  <a:pt x="153152" y="230127"/>
                </a:lnTo>
                <a:lnTo>
                  <a:pt x="159261" y="229361"/>
                </a:lnTo>
                <a:lnTo>
                  <a:pt x="165356" y="227843"/>
                </a:lnTo>
                <a:lnTo>
                  <a:pt x="171451" y="225560"/>
                </a:lnTo>
                <a:lnTo>
                  <a:pt x="177546" y="224029"/>
                </a:lnTo>
                <a:lnTo>
                  <a:pt x="182872" y="220981"/>
                </a:lnTo>
                <a:lnTo>
                  <a:pt x="193548" y="216414"/>
                </a:lnTo>
                <a:lnTo>
                  <a:pt x="198873" y="213365"/>
                </a:lnTo>
                <a:lnTo>
                  <a:pt x="203455" y="209552"/>
                </a:lnTo>
                <a:lnTo>
                  <a:pt x="208780" y="206503"/>
                </a:lnTo>
                <a:lnTo>
                  <a:pt x="213361" y="202701"/>
                </a:lnTo>
                <a:lnTo>
                  <a:pt x="217172" y="198888"/>
                </a:lnTo>
                <a:lnTo>
                  <a:pt x="221741" y="195074"/>
                </a:lnTo>
                <a:lnTo>
                  <a:pt x="245365" y="161551"/>
                </a:lnTo>
                <a:lnTo>
                  <a:pt x="246879" y="156219"/>
                </a:lnTo>
                <a:lnTo>
                  <a:pt x="249176" y="151640"/>
                </a:lnTo>
                <a:lnTo>
                  <a:pt x="250690" y="145543"/>
                </a:lnTo>
                <a:lnTo>
                  <a:pt x="252987" y="140211"/>
                </a:lnTo>
                <a:lnTo>
                  <a:pt x="252987" y="134114"/>
                </a:lnTo>
                <a:lnTo>
                  <a:pt x="254501" y="128782"/>
                </a:lnTo>
                <a:lnTo>
                  <a:pt x="255271" y="122685"/>
                </a:lnTo>
                <a:lnTo>
                  <a:pt x="255271" y="1165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900986" y="3950230"/>
            <a:ext cx="358069" cy="451908"/>
          </a:xfrm>
          <a:custGeom>
            <a:avLst/>
            <a:gdLst/>
            <a:ahLst/>
            <a:cxnLst/>
            <a:rect l="l" t="t" r="r" b="b"/>
            <a:pathLst>
              <a:path w="368300" h="464820">
                <a:moveTo>
                  <a:pt x="368041" y="464821"/>
                </a:moveTo>
                <a:lnTo>
                  <a:pt x="183642" y="0"/>
                </a:lnTo>
                <a:lnTo>
                  <a:pt x="0" y="464821"/>
                </a:lnTo>
                <a:lnTo>
                  <a:pt x="368041" y="46482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955804" y="3724276"/>
            <a:ext cx="247562" cy="225954"/>
          </a:xfrm>
          <a:custGeom>
            <a:avLst/>
            <a:gdLst/>
            <a:ahLst/>
            <a:cxnLst/>
            <a:rect l="l" t="t" r="r" b="b"/>
            <a:pathLst>
              <a:path w="254635" h="232410">
                <a:moveTo>
                  <a:pt x="254514" y="115822"/>
                </a:moveTo>
                <a:lnTo>
                  <a:pt x="254514" y="104393"/>
                </a:lnTo>
                <a:lnTo>
                  <a:pt x="253744" y="98296"/>
                </a:lnTo>
                <a:lnTo>
                  <a:pt x="252230" y="92199"/>
                </a:lnTo>
                <a:lnTo>
                  <a:pt x="250703" y="87632"/>
                </a:lnTo>
                <a:lnTo>
                  <a:pt x="249176" y="81534"/>
                </a:lnTo>
                <a:lnTo>
                  <a:pt x="247649" y="76202"/>
                </a:lnTo>
                <a:lnTo>
                  <a:pt x="244608" y="70870"/>
                </a:lnTo>
                <a:lnTo>
                  <a:pt x="242324" y="65526"/>
                </a:lnTo>
                <a:lnTo>
                  <a:pt x="240040" y="60959"/>
                </a:lnTo>
                <a:lnTo>
                  <a:pt x="236985" y="55627"/>
                </a:lnTo>
                <a:lnTo>
                  <a:pt x="229363" y="46482"/>
                </a:lnTo>
                <a:lnTo>
                  <a:pt x="226322" y="41903"/>
                </a:lnTo>
                <a:lnTo>
                  <a:pt x="221741" y="38101"/>
                </a:lnTo>
                <a:lnTo>
                  <a:pt x="217929" y="34287"/>
                </a:lnTo>
                <a:lnTo>
                  <a:pt x="213361" y="30473"/>
                </a:lnTo>
                <a:lnTo>
                  <a:pt x="208023" y="26672"/>
                </a:lnTo>
                <a:lnTo>
                  <a:pt x="204225" y="22858"/>
                </a:lnTo>
                <a:lnTo>
                  <a:pt x="188223" y="13712"/>
                </a:lnTo>
                <a:lnTo>
                  <a:pt x="182885" y="11429"/>
                </a:lnTo>
                <a:lnTo>
                  <a:pt x="176789" y="9145"/>
                </a:lnTo>
                <a:lnTo>
                  <a:pt x="171451" y="6862"/>
                </a:lnTo>
                <a:lnTo>
                  <a:pt x="165356" y="4566"/>
                </a:lnTo>
                <a:lnTo>
                  <a:pt x="159261" y="3813"/>
                </a:lnTo>
                <a:lnTo>
                  <a:pt x="153165" y="2283"/>
                </a:lnTo>
                <a:lnTo>
                  <a:pt x="147070" y="1518"/>
                </a:lnTo>
                <a:lnTo>
                  <a:pt x="140975" y="0"/>
                </a:lnTo>
                <a:lnTo>
                  <a:pt x="114296" y="0"/>
                </a:lnTo>
                <a:lnTo>
                  <a:pt x="108201" y="1518"/>
                </a:lnTo>
                <a:lnTo>
                  <a:pt x="102106" y="2283"/>
                </a:lnTo>
                <a:lnTo>
                  <a:pt x="95253" y="3813"/>
                </a:lnTo>
                <a:lnTo>
                  <a:pt x="89915" y="4566"/>
                </a:lnTo>
                <a:lnTo>
                  <a:pt x="77724" y="9145"/>
                </a:lnTo>
                <a:lnTo>
                  <a:pt x="72386" y="11429"/>
                </a:lnTo>
                <a:lnTo>
                  <a:pt x="66291" y="13712"/>
                </a:lnTo>
                <a:lnTo>
                  <a:pt x="61723" y="16761"/>
                </a:lnTo>
                <a:lnTo>
                  <a:pt x="55627" y="19809"/>
                </a:lnTo>
                <a:lnTo>
                  <a:pt x="51059" y="22858"/>
                </a:lnTo>
                <a:lnTo>
                  <a:pt x="46478" y="26672"/>
                </a:lnTo>
                <a:lnTo>
                  <a:pt x="41153" y="30473"/>
                </a:lnTo>
                <a:lnTo>
                  <a:pt x="33530" y="38101"/>
                </a:lnTo>
                <a:lnTo>
                  <a:pt x="12960" y="65526"/>
                </a:lnTo>
                <a:lnTo>
                  <a:pt x="9906" y="70870"/>
                </a:lnTo>
                <a:lnTo>
                  <a:pt x="7622" y="76202"/>
                </a:lnTo>
                <a:lnTo>
                  <a:pt x="6095" y="81534"/>
                </a:lnTo>
                <a:lnTo>
                  <a:pt x="3811" y="87632"/>
                </a:lnTo>
                <a:lnTo>
                  <a:pt x="2284" y="92199"/>
                </a:lnTo>
                <a:lnTo>
                  <a:pt x="770" y="104393"/>
                </a:lnTo>
                <a:lnTo>
                  <a:pt x="0" y="110490"/>
                </a:lnTo>
                <a:lnTo>
                  <a:pt x="0" y="121919"/>
                </a:lnTo>
                <a:lnTo>
                  <a:pt x="770" y="128017"/>
                </a:lnTo>
                <a:lnTo>
                  <a:pt x="1527" y="133349"/>
                </a:lnTo>
                <a:lnTo>
                  <a:pt x="2284" y="139446"/>
                </a:lnTo>
                <a:lnTo>
                  <a:pt x="3811" y="145543"/>
                </a:lnTo>
                <a:lnTo>
                  <a:pt x="6095" y="150875"/>
                </a:lnTo>
                <a:lnTo>
                  <a:pt x="7622" y="156207"/>
                </a:lnTo>
                <a:lnTo>
                  <a:pt x="9906" y="161539"/>
                </a:lnTo>
                <a:lnTo>
                  <a:pt x="12960" y="166118"/>
                </a:lnTo>
                <a:lnTo>
                  <a:pt x="15244" y="171450"/>
                </a:lnTo>
                <a:lnTo>
                  <a:pt x="18285" y="176782"/>
                </a:lnTo>
                <a:lnTo>
                  <a:pt x="21340" y="181349"/>
                </a:lnTo>
                <a:lnTo>
                  <a:pt x="28962" y="190495"/>
                </a:lnTo>
                <a:lnTo>
                  <a:pt x="33530" y="194309"/>
                </a:lnTo>
                <a:lnTo>
                  <a:pt x="37341" y="198122"/>
                </a:lnTo>
                <a:lnTo>
                  <a:pt x="41153" y="202689"/>
                </a:lnTo>
                <a:lnTo>
                  <a:pt x="46478" y="205738"/>
                </a:lnTo>
                <a:lnTo>
                  <a:pt x="51059" y="209552"/>
                </a:lnTo>
                <a:lnTo>
                  <a:pt x="55627" y="212600"/>
                </a:lnTo>
                <a:lnTo>
                  <a:pt x="61723" y="215649"/>
                </a:lnTo>
                <a:lnTo>
                  <a:pt x="66291" y="218697"/>
                </a:lnTo>
                <a:lnTo>
                  <a:pt x="72386" y="220981"/>
                </a:lnTo>
                <a:lnTo>
                  <a:pt x="77724" y="223264"/>
                </a:lnTo>
                <a:lnTo>
                  <a:pt x="83820" y="225548"/>
                </a:lnTo>
                <a:lnTo>
                  <a:pt x="89915" y="227078"/>
                </a:lnTo>
                <a:lnTo>
                  <a:pt x="95253" y="228596"/>
                </a:lnTo>
                <a:lnTo>
                  <a:pt x="102106" y="230127"/>
                </a:lnTo>
                <a:lnTo>
                  <a:pt x="114296" y="231645"/>
                </a:lnTo>
                <a:lnTo>
                  <a:pt x="121162" y="232410"/>
                </a:lnTo>
                <a:lnTo>
                  <a:pt x="134109" y="232410"/>
                </a:lnTo>
                <a:lnTo>
                  <a:pt x="140975" y="231645"/>
                </a:lnTo>
                <a:lnTo>
                  <a:pt x="153165" y="230127"/>
                </a:lnTo>
                <a:lnTo>
                  <a:pt x="171451" y="225548"/>
                </a:lnTo>
                <a:lnTo>
                  <a:pt x="176789" y="223264"/>
                </a:lnTo>
                <a:lnTo>
                  <a:pt x="182885" y="220981"/>
                </a:lnTo>
                <a:lnTo>
                  <a:pt x="188223" y="218697"/>
                </a:lnTo>
                <a:lnTo>
                  <a:pt x="204225" y="209552"/>
                </a:lnTo>
                <a:lnTo>
                  <a:pt x="208023" y="205738"/>
                </a:lnTo>
                <a:lnTo>
                  <a:pt x="213361" y="202689"/>
                </a:lnTo>
                <a:lnTo>
                  <a:pt x="221741" y="194309"/>
                </a:lnTo>
                <a:lnTo>
                  <a:pt x="226322" y="190495"/>
                </a:lnTo>
                <a:lnTo>
                  <a:pt x="229363" y="185928"/>
                </a:lnTo>
                <a:lnTo>
                  <a:pt x="236985" y="176782"/>
                </a:lnTo>
                <a:lnTo>
                  <a:pt x="240040" y="171450"/>
                </a:lnTo>
                <a:lnTo>
                  <a:pt x="242324" y="166118"/>
                </a:lnTo>
                <a:lnTo>
                  <a:pt x="244608" y="161539"/>
                </a:lnTo>
                <a:lnTo>
                  <a:pt x="247649" y="156207"/>
                </a:lnTo>
                <a:lnTo>
                  <a:pt x="249176" y="150875"/>
                </a:lnTo>
                <a:lnTo>
                  <a:pt x="250703" y="145543"/>
                </a:lnTo>
                <a:lnTo>
                  <a:pt x="253744" y="133349"/>
                </a:lnTo>
                <a:lnTo>
                  <a:pt x="254514" y="128017"/>
                </a:lnTo>
                <a:lnTo>
                  <a:pt x="254514" y="1158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032353" y="3759834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b</a:t>
            </a:r>
            <a:endParaRPr sz="875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4245" y="4516221"/>
            <a:ext cx="358069" cy="451908"/>
          </a:xfrm>
          <a:custGeom>
            <a:avLst/>
            <a:gdLst/>
            <a:ahLst/>
            <a:cxnLst/>
            <a:rect l="l" t="t" r="r" b="b"/>
            <a:pathLst>
              <a:path w="368300" h="464820">
                <a:moveTo>
                  <a:pt x="368054" y="464821"/>
                </a:moveTo>
                <a:lnTo>
                  <a:pt x="184412" y="0"/>
                </a:lnTo>
                <a:lnTo>
                  <a:pt x="0" y="464821"/>
                </a:lnTo>
                <a:lnTo>
                  <a:pt x="368054" y="46482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429076" y="4289535"/>
            <a:ext cx="248179" cy="227188"/>
          </a:xfrm>
          <a:custGeom>
            <a:avLst/>
            <a:gdLst/>
            <a:ahLst/>
            <a:cxnLst/>
            <a:rect l="l" t="t" r="r" b="b"/>
            <a:pathLst>
              <a:path w="255269" h="233679">
                <a:moveTo>
                  <a:pt x="255271" y="115822"/>
                </a:moveTo>
                <a:lnTo>
                  <a:pt x="255271" y="110490"/>
                </a:lnTo>
                <a:lnTo>
                  <a:pt x="254501" y="104393"/>
                </a:lnTo>
                <a:lnTo>
                  <a:pt x="252974" y="98296"/>
                </a:lnTo>
                <a:lnTo>
                  <a:pt x="252974" y="92964"/>
                </a:lnTo>
                <a:lnTo>
                  <a:pt x="250690" y="87620"/>
                </a:lnTo>
                <a:lnTo>
                  <a:pt x="249176" y="81534"/>
                </a:lnTo>
                <a:lnTo>
                  <a:pt x="246879" y="76956"/>
                </a:lnTo>
                <a:lnTo>
                  <a:pt x="221741" y="38101"/>
                </a:lnTo>
                <a:lnTo>
                  <a:pt x="217172" y="34287"/>
                </a:lnTo>
                <a:lnTo>
                  <a:pt x="213361" y="30473"/>
                </a:lnTo>
                <a:lnTo>
                  <a:pt x="208780" y="26660"/>
                </a:lnTo>
                <a:lnTo>
                  <a:pt x="203455" y="23623"/>
                </a:lnTo>
                <a:lnTo>
                  <a:pt x="198873" y="19809"/>
                </a:lnTo>
                <a:lnTo>
                  <a:pt x="193548" y="17526"/>
                </a:lnTo>
                <a:lnTo>
                  <a:pt x="182872" y="11429"/>
                </a:lnTo>
                <a:lnTo>
                  <a:pt x="177546" y="9145"/>
                </a:lnTo>
                <a:lnTo>
                  <a:pt x="170681" y="7615"/>
                </a:lnTo>
                <a:lnTo>
                  <a:pt x="165356" y="5332"/>
                </a:lnTo>
                <a:lnTo>
                  <a:pt x="153152" y="2283"/>
                </a:lnTo>
                <a:lnTo>
                  <a:pt x="146300" y="1518"/>
                </a:lnTo>
                <a:lnTo>
                  <a:pt x="140204" y="753"/>
                </a:lnTo>
                <a:lnTo>
                  <a:pt x="134109" y="753"/>
                </a:lnTo>
                <a:lnTo>
                  <a:pt x="128014" y="0"/>
                </a:lnTo>
                <a:lnTo>
                  <a:pt x="121148" y="753"/>
                </a:lnTo>
                <a:lnTo>
                  <a:pt x="114296" y="753"/>
                </a:lnTo>
                <a:lnTo>
                  <a:pt x="102106" y="2283"/>
                </a:lnTo>
                <a:lnTo>
                  <a:pt x="96010" y="3801"/>
                </a:lnTo>
                <a:lnTo>
                  <a:pt x="89145" y="5332"/>
                </a:lnTo>
                <a:lnTo>
                  <a:pt x="83820" y="7615"/>
                </a:lnTo>
                <a:lnTo>
                  <a:pt x="77724" y="9145"/>
                </a:lnTo>
                <a:lnTo>
                  <a:pt x="71629" y="11429"/>
                </a:lnTo>
                <a:lnTo>
                  <a:pt x="67048" y="14477"/>
                </a:lnTo>
                <a:lnTo>
                  <a:pt x="56384" y="19809"/>
                </a:lnTo>
                <a:lnTo>
                  <a:pt x="51046" y="23623"/>
                </a:lnTo>
                <a:lnTo>
                  <a:pt x="21326" y="51814"/>
                </a:lnTo>
                <a:lnTo>
                  <a:pt x="7622" y="76956"/>
                </a:lnTo>
                <a:lnTo>
                  <a:pt x="5325" y="81534"/>
                </a:lnTo>
                <a:lnTo>
                  <a:pt x="3811" y="87620"/>
                </a:lnTo>
                <a:lnTo>
                  <a:pt x="2284" y="92964"/>
                </a:lnTo>
                <a:lnTo>
                  <a:pt x="1513" y="98296"/>
                </a:lnTo>
                <a:lnTo>
                  <a:pt x="0" y="104393"/>
                </a:lnTo>
                <a:lnTo>
                  <a:pt x="0" y="128017"/>
                </a:lnTo>
                <a:lnTo>
                  <a:pt x="1513" y="134102"/>
                </a:lnTo>
                <a:lnTo>
                  <a:pt x="2284" y="139446"/>
                </a:lnTo>
                <a:lnTo>
                  <a:pt x="3811" y="145543"/>
                </a:lnTo>
                <a:lnTo>
                  <a:pt x="5325" y="150875"/>
                </a:lnTo>
                <a:lnTo>
                  <a:pt x="12190" y="166871"/>
                </a:lnTo>
                <a:lnTo>
                  <a:pt x="15231" y="171450"/>
                </a:lnTo>
                <a:lnTo>
                  <a:pt x="18285" y="176782"/>
                </a:lnTo>
                <a:lnTo>
                  <a:pt x="46478" y="205738"/>
                </a:lnTo>
                <a:lnTo>
                  <a:pt x="51046" y="209552"/>
                </a:lnTo>
                <a:lnTo>
                  <a:pt x="56384" y="212588"/>
                </a:lnTo>
                <a:lnTo>
                  <a:pt x="60952" y="215637"/>
                </a:lnTo>
                <a:lnTo>
                  <a:pt x="77724" y="224029"/>
                </a:lnTo>
                <a:lnTo>
                  <a:pt x="83820" y="225548"/>
                </a:lnTo>
                <a:lnTo>
                  <a:pt x="89145" y="227066"/>
                </a:lnTo>
                <a:lnTo>
                  <a:pt x="96010" y="228596"/>
                </a:lnTo>
                <a:lnTo>
                  <a:pt x="102106" y="230114"/>
                </a:lnTo>
                <a:lnTo>
                  <a:pt x="114296" y="231645"/>
                </a:lnTo>
                <a:lnTo>
                  <a:pt x="128014" y="233163"/>
                </a:lnTo>
                <a:lnTo>
                  <a:pt x="146300" y="230880"/>
                </a:lnTo>
                <a:lnTo>
                  <a:pt x="153152" y="230114"/>
                </a:lnTo>
                <a:lnTo>
                  <a:pt x="165356" y="227066"/>
                </a:lnTo>
                <a:lnTo>
                  <a:pt x="170681" y="225548"/>
                </a:lnTo>
                <a:lnTo>
                  <a:pt x="177546" y="224029"/>
                </a:lnTo>
                <a:lnTo>
                  <a:pt x="182872" y="220981"/>
                </a:lnTo>
                <a:lnTo>
                  <a:pt x="188210" y="218685"/>
                </a:lnTo>
                <a:lnTo>
                  <a:pt x="198873" y="212588"/>
                </a:lnTo>
                <a:lnTo>
                  <a:pt x="203455" y="209552"/>
                </a:lnTo>
                <a:lnTo>
                  <a:pt x="208780" y="205738"/>
                </a:lnTo>
                <a:lnTo>
                  <a:pt x="213361" y="202689"/>
                </a:lnTo>
                <a:lnTo>
                  <a:pt x="225552" y="190495"/>
                </a:lnTo>
                <a:lnTo>
                  <a:pt x="233174" y="181349"/>
                </a:lnTo>
                <a:lnTo>
                  <a:pt x="236215" y="176782"/>
                </a:lnTo>
                <a:lnTo>
                  <a:pt x="239270" y="171450"/>
                </a:lnTo>
                <a:lnTo>
                  <a:pt x="242311" y="166871"/>
                </a:lnTo>
                <a:lnTo>
                  <a:pt x="245365" y="161539"/>
                </a:lnTo>
                <a:lnTo>
                  <a:pt x="246879" y="156207"/>
                </a:lnTo>
                <a:lnTo>
                  <a:pt x="249176" y="150875"/>
                </a:lnTo>
                <a:lnTo>
                  <a:pt x="250690" y="145543"/>
                </a:lnTo>
                <a:lnTo>
                  <a:pt x="252974" y="139446"/>
                </a:lnTo>
                <a:lnTo>
                  <a:pt x="252974" y="134102"/>
                </a:lnTo>
                <a:lnTo>
                  <a:pt x="254501" y="128017"/>
                </a:lnTo>
                <a:lnTo>
                  <a:pt x="255271" y="122672"/>
                </a:lnTo>
                <a:lnTo>
                  <a:pt x="255271" y="1158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506361" y="4325091"/>
            <a:ext cx="8766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Arial"/>
                <a:cs typeface="Arial"/>
              </a:rPr>
              <a:t>a</a:t>
            </a:r>
            <a:endParaRPr sz="875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35763" y="3965782"/>
            <a:ext cx="324115" cy="353131"/>
          </a:xfrm>
          <a:custGeom>
            <a:avLst/>
            <a:gdLst/>
            <a:ahLst/>
            <a:cxnLst/>
            <a:rect l="l" t="t" r="r" b="b"/>
            <a:pathLst>
              <a:path w="333375" h="363220">
                <a:moveTo>
                  <a:pt x="0" y="362711"/>
                </a:moveTo>
                <a:lnTo>
                  <a:pt x="332996" y="0"/>
                </a:lnTo>
              </a:path>
            </a:pathLst>
          </a:custGeom>
          <a:ln w="4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938761" y="3923558"/>
            <a:ext cx="61119" cy="59267"/>
          </a:xfrm>
          <a:custGeom>
            <a:avLst/>
            <a:gdLst/>
            <a:ahLst/>
            <a:cxnLst/>
            <a:rect l="l" t="t" r="r" b="b"/>
            <a:pathLst>
              <a:path w="62864" h="60960">
                <a:moveTo>
                  <a:pt x="62483" y="0"/>
                </a:moveTo>
                <a:lnTo>
                  <a:pt x="0" y="34289"/>
                </a:lnTo>
                <a:lnTo>
                  <a:pt x="35051" y="60960"/>
                </a:lnTo>
                <a:lnTo>
                  <a:pt x="62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162504" y="3395339"/>
            <a:ext cx="317941" cy="358069"/>
          </a:xfrm>
          <a:custGeom>
            <a:avLst/>
            <a:gdLst/>
            <a:ahLst/>
            <a:cxnLst/>
            <a:rect l="l" t="t" r="r" b="b"/>
            <a:pathLst>
              <a:path w="327025" h="368300">
                <a:moveTo>
                  <a:pt x="0" y="368055"/>
                </a:moveTo>
                <a:lnTo>
                  <a:pt x="326901" y="0"/>
                </a:lnTo>
              </a:path>
            </a:pathLst>
          </a:custGeom>
          <a:ln w="4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459566" y="3351635"/>
            <a:ext cx="59267" cy="60501"/>
          </a:xfrm>
          <a:custGeom>
            <a:avLst/>
            <a:gdLst/>
            <a:ahLst/>
            <a:cxnLst/>
            <a:rect l="l" t="t" r="r" b="b"/>
            <a:pathLst>
              <a:path w="60960" h="62230">
                <a:moveTo>
                  <a:pt x="60960" y="0"/>
                </a:moveTo>
                <a:lnTo>
                  <a:pt x="0" y="35814"/>
                </a:lnTo>
                <a:lnTo>
                  <a:pt x="35052" y="61722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675159" y="2821945"/>
            <a:ext cx="324115" cy="355600"/>
          </a:xfrm>
          <a:custGeom>
            <a:avLst/>
            <a:gdLst/>
            <a:ahLst/>
            <a:cxnLst/>
            <a:rect l="l" t="t" r="r" b="b"/>
            <a:pathLst>
              <a:path w="333375" h="365760">
                <a:moveTo>
                  <a:pt x="0" y="365759"/>
                </a:moveTo>
                <a:lnTo>
                  <a:pt x="332996" y="0"/>
                </a:lnTo>
              </a:path>
            </a:pathLst>
          </a:custGeom>
          <a:ln w="4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978149" y="2778230"/>
            <a:ext cx="60501" cy="60501"/>
          </a:xfrm>
          <a:custGeom>
            <a:avLst/>
            <a:gdLst/>
            <a:ahLst/>
            <a:cxnLst/>
            <a:rect l="l" t="t" r="r" b="b"/>
            <a:pathLst>
              <a:path w="62230" h="62230">
                <a:moveTo>
                  <a:pt x="61722" y="0"/>
                </a:moveTo>
                <a:lnTo>
                  <a:pt x="0" y="35813"/>
                </a:lnTo>
                <a:lnTo>
                  <a:pt x="35052" y="61722"/>
                </a:lnTo>
                <a:lnTo>
                  <a:pt x="61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212266" y="2256687"/>
            <a:ext cx="314237" cy="362391"/>
          </a:xfrm>
          <a:custGeom>
            <a:avLst/>
            <a:gdLst/>
            <a:ahLst/>
            <a:cxnLst/>
            <a:rect l="l" t="t" r="r" b="b"/>
            <a:pathLst>
              <a:path w="323214" h="372744">
                <a:moveTo>
                  <a:pt x="0" y="372609"/>
                </a:moveTo>
                <a:lnTo>
                  <a:pt x="323090" y="0"/>
                </a:lnTo>
              </a:path>
            </a:pathLst>
          </a:custGeom>
          <a:ln w="4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505623" y="2212234"/>
            <a:ext cx="59267" cy="61119"/>
          </a:xfrm>
          <a:custGeom>
            <a:avLst/>
            <a:gdLst/>
            <a:ahLst/>
            <a:cxnLst/>
            <a:rect l="l" t="t" r="r" b="b"/>
            <a:pathLst>
              <a:path w="60960" h="62864">
                <a:moveTo>
                  <a:pt x="60960" y="0"/>
                </a:moveTo>
                <a:lnTo>
                  <a:pt x="0" y="36575"/>
                </a:lnTo>
                <a:lnTo>
                  <a:pt x="35813" y="62483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734554" y="1696611"/>
            <a:ext cx="354983" cy="354365"/>
          </a:xfrm>
          <a:custGeom>
            <a:avLst/>
            <a:gdLst/>
            <a:ahLst/>
            <a:cxnLst/>
            <a:rect l="l" t="t" r="r" b="b"/>
            <a:pathLst>
              <a:path w="365125" h="364489">
                <a:moveTo>
                  <a:pt x="0" y="364241"/>
                </a:moveTo>
                <a:lnTo>
                  <a:pt x="365000" y="0"/>
                </a:lnTo>
              </a:path>
            </a:pathLst>
          </a:custGeom>
          <a:ln w="4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068656" y="1655126"/>
            <a:ext cx="62353" cy="59267"/>
          </a:xfrm>
          <a:custGeom>
            <a:avLst/>
            <a:gdLst/>
            <a:ahLst/>
            <a:cxnLst/>
            <a:rect l="l" t="t" r="r" b="b"/>
            <a:pathLst>
              <a:path w="64135" h="60959">
                <a:moveTo>
                  <a:pt x="64008" y="0"/>
                </a:moveTo>
                <a:lnTo>
                  <a:pt x="0" y="32003"/>
                </a:lnTo>
                <a:lnTo>
                  <a:pt x="34290" y="60960"/>
                </a:lnTo>
                <a:lnTo>
                  <a:pt x="64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1610819" y="2628582"/>
            <a:ext cx="1563776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/>
            <a:r>
              <a:rPr sz="875" spc="5" dirty="0">
                <a:latin typeface="Arial"/>
                <a:cs typeface="Arial"/>
              </a:rPr>
              <a:t>d</a:t>
            </a:r>
            <a:endParaRPr sz="875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/>
            <a:r>
              <a:rPr sz="681" b="1" spc="29" dirty="0">
                <a:latin typeface="Arial"/>
                <a:cs typeface="Arial"/>
              </a:rPr>
              <a:t>Find(a)</a:t>
            </a:r>
            <a:endParaRPr sz="681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81">
              <a:latin typeface="Times New Roman"/>
              <a:cs typeface="Times New Roman"/>
            </a:endParaRPr>
          </a:p>
          <a:p>
            <a:pPr marL="422883" algn="ctr">
              <a:spcBef>
                <a:spcPts val="437"/>
              </a:spcBef>
            </a:pPr>
            <a:r>
              <a:rPr sz="875" spc="5" dirty="0">
                <a:latin typeface="Arial"/>
                <a:cs typeface="Arial"/>
              </a:rPr>
              <a:t>c</a:t>
            </a:r>
            <a:endParaRPr sz="875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81257" y="6170517"/>
            <a:ext cx="306211" cy="447587"/>
          </a:xfrm>
          <a:custGeom>
            <a:avLst/>
            <a:gdLst/>
            <a:ahLst/>
            <a:cxnLst/>
            <a:rect l="l" t="t" r="r" b="b"/>
            <a:pathLst>
              <a:path w="314960" h="460375">
                <a:moveTo>
                  <a:pt x="314717" y="460249"/>
                </a:moveTo>
                <a:lnTo>
                  <a:pt x="157735" y="0"/>
                </a:lnTo>
                <a:lnTo>
                  <a:pt x="0" y="460249"/>
                </a:lnTo>
                <a:lnTo>
                  <a:pt x="314717" y="4602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228682" y="5946055"/>
            <a:ext cx="212372" cy="224719"/>
          </a:xfrm>
          <a:custGeom>
            <a:avLst/>
            <a:gdLst/>
            <a:ahLst/>
            <a:cxnLst/>
            <a:rect l="l" t="t" r="r" b="b"/>
            <a:pathLst>
              <a:path w="218439" h="231139">
                <a:moveTo>
                  <a:pt x="217925" y="115052"/>
                </a:moveTo>
                <a:lnTo>
                  <a:pt x="217925" y="109716"/>
                </a:lnTo>
                <a:lnTo>
                  <a:pt x="217158" y="104392"/>
                </a:lnTo>
                <a:lnTo>
                  <a:pt x="217158" y="97529"/>
                </a:lnTo>
                <a:lnTo>
                  <a:pt x="215638" y="92193"/>
                </a:lnTo>
                <a:lnTo>
                  <a:pt x="214884" y="86857"/>
                </a:lnTo>
                <a:lnTo>
                  <a:pt x="213351" y="81533"/>
                </a:lnTo>
                <a:lnTo>
                  <a:pt x="211064" y="76197"/>
                </a:lnTo>
                <a:lnTo>
                  <a:pt x="209543" y="70860"/>
                </a:lnTo>
                <a:lnTo>
                  <a:pt x="207256" y="65524"/>
                </a:lnTo>
                <a:lnTo>
                  <a:pt x="204215" y="60957"/>
                </a:lnTo>
                <a:lnTo>
                  <a:pt x="201928" y="55621"/>
                </a:lnTo>
                <a:lnTo>
                  <a:pt x="198875" y="51041"/>
                </a:lnTo>
                <a:lnTo>
                  <a:pt x="173731" y="23615"/>
                </a:lnTo>
                <a:lnTo>
                  <a:pt x="169157" y="19806"/>
                </a:lnTo>
                <a:lnTo>
                  <a:pt x="165350" y="17522"/>
                </a:lnTo>
                <a:lnTo>
                  <a:pt x="156202" y="11429"/>
                </a:lnTo>
                <a:lnTo>
                  <a:pt x="150874" y="9133"/>
                </a:lnTo>
                <a:lnTo>
                  <a:pt x="146301" y="7619"/>
                </a:lnTo>
                <a:lnTo>
                  <a:pt x="140960" y="5323"/>
                </a:lnTo>
                <a:lnTo>
                  <a:pt x="136387" y="4566"/>
                </a:lnTo>
                <a:lnTo>
                  <a:pt x="131059" y="2283"/>
                </a:lnTo>
                <a:lnTo>
                  <a:pt x="125718" y="2283"/>
                </a:lnTo>
                <a:lnTo>
                  <a:pt x="120390" y="756"/>
                </a:lnTo>
                <a:lnTo>
                  <a:pt x="114296" y="756"/>
                </a:lnTo>
                <a:lnTo>
                  <a:pt x="108956" y="0"/>
                </a:lnTo>
                <a:lnTo>
                  <a:pt x="102862" y="756"/>
                </a:lnTo>
                <a:lnTo>
                  <a:pt x="97534" y="756"/>
                </a:lnTo>
                <a:lnTo>
                  <a:pt x="92193" y="2283"/>
                </a:lnTo>
                <a:lnTo>
                  <a:pt x="86865" y="2283"/>
                </a:lnTo>
                <a:lnTo>
                  <a:pt x="81525" y="4566"/>
                </a:lnTo>
                <a:lnTo>
                  <a:pt x="76197" y="5323"/>
                </a:lnTo>
                <a:lnTo>
                  <a:pt x="70857" y="7619"/>
                </a:lnTo>
                <a:lnTo>
                  <a:pt x="66283" y="9133"/>
                </a:lnTo>
                <a:lnTo>
                  <a:pt x="61722" y="11429"/>
                </a:lnTo>
                <a:lnTo>
                  <a:pt x="56381" y="14469"/>
                </a:lnTo>
                <a:lnTo>
                  <a:pt x="51808" y="17522"/>
                </a:lnTo>
                <a:lnTo>
                  <a:pt x="47234" y="19806"/>
                </a:lnTo>
                <a:lnTo>
                  <a:pt x="43426" y="23615"/>
                </a:lnTo>
                <a:lnTo>
                  <a:pt x="38852" y="26669"/>
                </a:lnTo>
                <a:lnTo>
                  <a:pt x="27430" y="38098"/>
                </a:lnTo>
                <a:lnTo>
                  <a:pt x="24377" y="42665"/>
                </a:lnTo>
                <a:lnTo>
                  <a:pt x="21336" y="46475"/>
                </a:lnTo>
                <a:lnTo>
                  <a:pt x="15229" y="55621"/>
                </a:lnTo>
                <a:lnTo>
                  <a:pt x="12188" y="60957"/>
                </a:lnTo>
                <a:lnTo>
                  <a:pt x="10668" y="65524"/>
                </a:lnTo>
                <a:lnTo>
                  <a:pt x="7614" y="70860"/>
                </a:lnTo>
                <a:lnTo>
                  <a:pt x="3040" y="86857"/>
                </a:lnTo>
                <a:lnTo>
                  <a:pt x="1520" y="92193"/>
                </a:lnTo>
                <a:lnTo>
                  <a:pt x="754" y="97529"/>
                </a:lnTo>
                <a:lnTo>
                  <a:pt x="0" y="104392"/>
                </a:lnTo>
                <a:lnTo>
                  <a:pt x="0" y="127251"/>
                </a:lnTo>
                <a:lnTo>
                  <a:pt x="754" y="133345"/>
                </a:lnTo>
                <a:lnTo>
                  <a:pt x="1520" y="138681"/>
                </a:lnTo>
                <a:lnTo>
                  <a:pt x="3040" y="144017"/>
                </a:lnTo>
                <a:lnTo>
                  <a:pt x="4561" y="150111"/>
                </a:lnTo>
                <a:lnTo>
                  <a:pt x="6094" y="155447"/>
                </a:lnTo>
                <a:lnTo>
                  <a:pt x="7614" y="160014"/>
                </a:lnTo>
                <a:lnTo>
                  <a:pt x="10668" y="165350"/>
                </a:lnTo>
                <a:lnTo>
                  <a:pt x="12188" y="170687"/>
                </a:lnTo>
                <a:lnTo>
                  <a:pt x="38852" y="204205"/>
                </a:lnTo>
                <a:lnTo>
                  <a:pt x="43426" y="208015"/>
                </a:lnTo>
                <a:lnTo>
                  <a:pt x="47234" y="211068"/>
                </a:lnTo>
                <a:lnTo>
                  <a:pt x="56381" y="217162"/>
                </a:lnTo>
                <a:lnTo>
                  <a:pt x="61722" y="219445"/>
                </a:lnTo>
                <a:lnTo>
                  <a:pt x="70857" y="224025"/>
                </a:lnTo>
                <a:lnTo>
                  <a:pt x="86865" y="228591"/>
                </a:lnTo>
                <a:lnTo>
                  <a:pt x="102862" y="230875"/>
                </a:lnTo>
                <a:lnTo>
                  <a:pt x="114296" y="230875"/>
                </a:lnTo>
                <a:lnTo>
                  <a:pt x="120390" y="230118"/>
                </a:lnTo>
                <a:lnTo>
                  <a:pt x="131059" y="228591"/>
                </a:lnTo>
                <a:lnTo>
                  <a:pt x="136387" y="227065"/>
                </a:lnTo>
                <a:lnTo>
                  <a:pt x="140960" y="225551"/>
                </a:lnTo>
                <a:lnTo>
                  <a:pt x="146301" y="224025"/>
                </a:lnTo>
                <a:lnTo>
                  <a:pt x="150874" y="221741"/>
                </a:lnTo>
                <a:lnTo>
                  <a:pt x="156202" y="219445"/>
                </a:lnTo>
                <a:lnTo>
                  <a:pt x="160776" y="217162"/>
                </a:lnTo>
                <a:lnTo>
                  <a:pt x="165350" y="214122"/>
                </a:lnTo>
                <a:lnTo>
                  <a:pt x="169157" y="211068"/>
                </a:lnTo>
                <a:lnTo>
                  <a:pt x="173731" y="208015"/>
                </a:lnTo>
                <a:lnTo>
                  <a:pt x="178305" y="204205"/>
                </a:lnTo>
                <a:lnTo>
                  <a:pt x="182113" y="201165"/>
                </a:lnTo>
                <a:lnTo>
                  <a:pt x="185920" y="197356"/>
                </a:lnTo>
                <a:lnTo>
                  <a:pt x="189727" y="192776"/>
                </a:lnTo>
                <a:lnTo>
                  <a:pt x="193547" y="188966"/>
                </a:lnTo>
                <a:lnTo>
                  <a:pt x="196588" y="184399"/>
                </a:lnTo>
                <a:lnTo>
                  <a:pt x="198875" y="179820"/>
                </a:lnTo>
                <a:lnTo>
                  <a:pt x="201928" y="175253"/>
                </a:lnTo>
                <a:lnTo>
                  <a:pt x="204215" y="170687"/>
                </a:lnTo>
                <a:lnTo>
                  <a:pt x="207256" y="165350"/>
                </a:lnTo>
                <a:lnTo>
                  <a:pt x="209543" y="160014"/>
                </a:lnTo>
                <a:lnTo>
                  <a:pt x="211064" y="155447"/>
                </a:lnTo>
                <a:lnTo>
                  <a:pt x="213351" y="150111"/>
                </a:lnTo>
                <a:lnTo>
                  <a:pt x="214884" y="144017"/>
                </a:lnTo>
                <a:lnTo>
                  <a:pt x="215638" y="138681"/>
                </a:lnTo>
                <a:lnTo>
                  <a:pt x="217158" y="133345"/>
                </a:lnTo>
                <a:lnTo>
                  <a:pt x="217158" y="127251"/>
                </a:lnTo>
                <a:lnTo>
                  <a:pt x="217925" y="121915"/>
                </a:lnTo>
                <a:lnTo>
                  <a:pt x="217925" y="1150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1352280" y="4795013"/>
            <a:ext cx="4851841" cy="1331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3097"/>
            <a:r>
              <a:rPr sz="681" b="1" spc="24" dirty="0">
                <a:latin typeface="Arial"/>
                <a:cs typeface="Arial"/>
              </a:rPr>
              <a:t>Fig</a:t>
            </a:r>
            <a:r>
              <a:rPr sz="681" b="1" spc="-24" dirty="0">
                <a:latin typeface="Arial"/>
                <a:cs typeface="Arial"/>
              </a:rPr>
              <a:t> </a:t>
            </a:r>
            <a:r>
              <a:rPr sz="681" b="1" spc="29" dirty="0">
                <a:latin typeface="Arial"/>
                <a:cs typeface="Arial"/>
              </a:rPr>
              <a:t>36.12</a:t>
            </a:r>
            <a:endParaRPr sz="681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81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called find(a)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path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node a to 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f.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connected to </a:t>
            </a:r>
            <a:r>
              <a:rPr sz="1069" spc="10" dirty="0">
                <a:latin typeface="Times New Roman"/>
                <a:cs typeface="Times New Roman"/>
              </a:rPr>
              <a:t>root node </a:t>
            </a:r>
            <a:r>
              <a:rPr sz="1069" spc="5" dirty="0">
                <a:latin typeface="Times New Roman"/>
                <a:cs typeface="Times New Roman"/>
              </a:rPr>
              <a:t>f through b, c, </a:t>
            </a:r>
            <a:r>
              <a:rPr sz="1069" spc="10" dirty="0">
                <a:latin typeface="Times New Roman"/>
                <a:cs typeface="Times New Roman"/>
              </a:rPr>
              <a:t>d and e nodes. Notice </a:t>
            </a:r>
            <a:r>
              <a:rPr sz="1069" spc="5" dirty="0">
                <a:latin typeface="Times New Roman"/>
                <a:cs typeface="Times New Roman"/>
              </a:rPr>
              <a:t>that there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further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subtrees below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nodes. After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apply this logic of </a:t>
            </a:r>
            <a:r>
              <a:rPr sz="1069" i="1" spc="5" dirty="0">
                <a:latin typeface="Times New Roman"/>
                <a:cs typeface="Times New Roman"/>
              </a:rPr>
              <a:t>path compression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i="1" spc="10" dirty="0">
                <a:latin typeface="Times New Roman"/>
                <a:cs typeface="Times New Roman"/>
              </a:rPr>
              <a:t>find </a:t>
            </a:r>
            <a:r>
              <a:rPr sz="1069" i="1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follows: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410">
              <a:latin typeface="Times New Roman"/>
              <a:cs typeface="Times New Roman"/>
            </a:endParaRPr>
          </a:p>
          <a:p>
            <a:pPr marL="1112459" algn="ctr">
              <a:spcBef>
                <a:spcPts val="5"/>
              </a:spcBef>
            </a:pPr>
            <a:r>
              <a:rPr sz="875" dirty="0">
                <a:latin typeface="Arial"/>
                <a:cs typeface="Arial"/>
              </a:rPr>
              <a:t>f</a:t>
            </a:r>
            <a:endParaRPr sz="875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29339" y="7351406"/>
            <a:ext cx="306828" cy="448203"/>
          </a:xfrm>
          <a:custGeom>
            <a:avLst/>
            <a:gdLst/>
            <a:ahLst/>
            <a:cxnLst/>
            <a:rect l="l" t="t" r="r" b="b"/>
            <a:pathLst>
              <a:path w="315595" h="461009">
                <a:moveTo>
                  <a:pt x="315471" y="461006"/>
                </a:moveTo>
                <a:lnTo>
                  <a:pt x="157735" y="0"/>
                </a:lnTo>
                <a:lnTo>
                  <a:pt x="0" y="461006"/>
                </a:lnTo>
                <a:lnTo>
                  <a:pt x="315471" y="46100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676750" y="7126931"/>
            <a:ext cx="212990" cy="224719"/>
          </a:xfrm>
          <a:custGeom>
            <a:avLst/>
            <a:gdLst/>
            <a:ahLst/>
            <a:cxnLst/>
            <a:rect l="l" t="t" r="r" b="b"/>
            <a:pathLst>
              <a:path w="219075" h="231140">
                <a:moveTo>
                  <a:pt x="218703" y="115822"/>
                </a:moveTo>
                <a:lnTo>
                  <a:pt x="218703" y="109729"/>
                </a:lnTo>
                <a:lnTo>
                  <a:pt x="217937" y="103636"/>
                </a:lnTo>
                <a:lnTo>
                  <a:pt x="217170" y="98299"/>
                </a:lnTo>
                <a:lnTo>
                  <a:pt x="216416" y="92206"/>
                </a:lnTo>
                <a:lnTo>
                  <a:pt x="214884" y="86870"/>
                </a:lnTo>
                <a:lnTo>
                  <a:pt x="211843" y="76197"/>
                </a:lnTo>
                <a:lnTo>
                  <a:pt x="209556" y="70104"/>
                </a:lnTo>
                <a:lnTo>
                  <a:pt x="208035" y="65537"/>
                </a:lnTo>
                <a:lnTo>
                  <a:pt x="204982" y="60957"/>
                </a:lnTo>
                <a:lnTo>
                  <a:pt x="202695" y="55621"/>
                </a:lnTo>
                <a:lnTo>
                  <a:pt x="193547" y="41908"/>
                </a:lnTo>
                <a:lnTo>
                  <a:pt x="178318" y="26669"/>
                </a:lnTo>
                <a:lnTo>
                  <a:pt x="174498" y="23628"/>
                </a:lnTo>
                <a:lnTo>
                  <a:pt x="169936" y="19819"/>
                </a:lnTo>
                <a:lnTo>
                  <a:pt x="166117" y="16766"/>
                </a:lnTo>
                <a:lnTo>
                  <a:pt x="160789" y="14482"/>
                </a:lnTo>
                <a:lnTo>
                  <a:pt x="156981" y="11429"/>
                </a:lnTo>
                <a:lnTo>
                  <a:pt x="151641" y="9146"/>
                </a:lnTo>
                <a:lnTo>
                  <a:pt x="146313" y="7619"/>
                </a:lnTo>
                <a:lnTo>
                  <a:pt x="141739" y="5336"/>
                </a:lnTo>
                <a:lnTo>
                  <a:pt x="131071" y="2283"/>
                </a:lnTo>
                <a:lnTo>
                  <a:pt x="120403" y="769"/>
                </a:lnTo>
                <a:lnTo>
                  <a:pt x="115063" y="769"/>
                </a:lnTo>
                <a:lnTo>
                  <a:pt x="108968" y="0"/>
                </a:lnTo>
                <a:lnTo>
                  <a:pt x="103640" y="769"/>
                </a:lnTo>
                <a:lnTo>
                  <a:pt x="98300" y="769"/>
                </a:lnTo>
                <a:lnTo>
                  <a:pt x="87632" y="2283"/>
                </a:lnTo>
                <a:lnTo>
                  <a:pt x="82304" y="3809"/>
                </a:lnTo>
                <a:lnTo>
                  <a:pt x="76210" y="5336"/>
                </a:lnTo>
                <a:lnTo>
                  <a:pt x="71636" y="7619"/>
                </a:lnTo>
                <a:lnTo>
                  <a:pt x="66295" y="9146"/>
                </a:lnTo>
                <a:lnTo>
                  <a:pt x="61722" y="11429"/>
                </a:lnTo>
                <a:lnTo>
                  <a:pt x="57160" y="14482"/>
                </a:lnTo>
                <a:lnTo>
                  <a:pt x="52586" y="16766"/>
                </a:lnTo>
                <a:lnTo>
                  <a:pt x="48012" y="19819"/>
                </a:lnTo>
                <a:lnTo>
                  <a:pt x="43439" y="23628"/>
                </a:lnTo>
                <a:lnTo>
                  <a:pt x="39631" y="26669"/>
                </a:lnTo>
                <a:lnTo>
                  <a:pt x="28197" y="38098"/>
                </a:lnTo>
                <a:lnTo>
                  <a:pt x="25156" y="41908"/>
                </a:lnTo>
                <a:lnTo>
                  <a:pt x="21336" y="46488"/>
                </a:lnTo>
                <a:lnTo>
                  <a:pt x="18295" y="51054"/>
                </a:lnTo>
                <a:lnTo>
                  <a:pt x="16008" y="55621"/>
                </a:lnTo>
                <a:lnTo>
                  <a:pt x="12955" y="60957"/>
                </a:lnTo>
                <a:lnTo>
                  <a:pt x="8381" y="70104"/>
                </a:lnTo>
                <a:lnTo>
                  <a:pt x="6860" y="76197"/>
                </a:lnTo>
                <a:lnTo>
                  <a:pt x="4573" y="81533"/>
                </a:lnTo>
                <a:lnTo>
                  <a:pt x="3819" y="86870"/>
                </a:lnTo>
                <a:lnTo>
                  <a:pt x="1532" y="92206"/>
                </a:lnTo>
                <a:lnTo>
                  <a:pt x="1532" y="98299"/>
                </a:lnTo>
                <a:lnTo>
                  <a:pt x="0" y="103636"/>
                </a:lnTo>
                <a:lnTo>
                  <a:pt x="0" y="127251"/>
                </a:lnTo>
                <a:lnTo>
                  <a:pt x="1532" y="132588"/>
                </a:lnTo>
                <a:lnTo>
                  <a:pt x="1532" y="138681"/>
                </a:lnTo>
                <a:lnTo>
                  <a:pt x="3819" y="144017"/>
                </a:lnTo>
                <a:lnTo>
                  <a:pt x="4573" y="150111"/>
                </a:lnTo>
                <a:lnTo>
                  <a:pt x="6860" y="154690"/>
                </a:lnTo>
                <a:lnTo>
                  <a:pt x="8381" y="160783"/>
                </a:lnTo>
                <a:lnTo>
                  <a:pt x="12955" y="169930"/>
                </a:lnTo>
                <a:lnTo>
                  <a:pt x="16008" y="175266"/>
                </a:lnTo>
                <a:lnTo>
                  <a:pt x="18295" y="179833"/>
                </a:lnTo>
                <a:lnTo>
                  <a:pt x="21336" y="184399"/>
                </a:lnTo>
                <a:lnTo>
                  <a:pt x="25156" y="188979"/>
                </a:lnTo>
                <a:lnTo>
                  <a:pt x="28197" y="192789"/>
                </a:lnTo>
                <a:lnTo>
                  <a:pt x="32004" y="196599"/>
                </a:lnTo>
                <a:lnTo>
                  <a:pt x="35824" y="201165"/>
                </a:lnTo>
                <a:lnTo>
                  <a:pt x="43439" y="207259"/>
                </a:lnTo>
                <a:lnTo>
                  <a:pt x="48012" y="211068"/>
                </a:lnTo>
                <a:lnTo>
                  <a:pt x="52586" y="214122"/>
                </a:lnTo>
                <a:lnTo>
                  <a:pt x="57160" y="216405"/>
                </a:lnTo>
                <a:lnTo>
                  <a:pt x="61722" y="219458"/>
                </a:lnTo>
                <a:lnTo>
                  <a:pt x="66295" y="221741"/>
                </a:lnTo>
                <a:lnTo>
                  <a:pt x="71636" y="223268"/>
                </a:lnTo>
                <a:lnTo>
                  <a:pt x="76210" y="225551"/>
                </a:lnTo>
                <a:lnTo>
                  <a:pt x="82304" y="227078"/>
                </a:lnTo>
                <a:lnTo>
                  <a:pt x="87632" y="228604"/>
                </a:lnTo>
                <a:lnTo>
                  <a:pt x="103640" y="230888"/>
                </a:lnTo>
                <a:lnTo>
                  <a:pt x="115063" y="230888"/>
                </a:lnTo>
                <a:lnTo>
                  <a:pt x="131071" y="228604"/>
                </a:lnTo>
                <a:lnTo>
                  <a:pt x="141739" y="225551"/>
                </a:lnTo>
                <a:lnTo>
                  <a:pt x="146313" y="223268"/>
                </a:lnTo>
                <a:lnTo>
                  <a:pt x="151641" y="221741"/>
                </a:lnTo>
                <a:lnTo>
                  <a:pt x="156981" y="219458"/>
                </a:lnTo>
                <a:lnTo>
                  <a:pt x="160789" y="216405"/>
                </a:lnTo>
                <a:lnTo>
                  <a:pt x="166117" y="214122"/>
                </a:lnTo>
                <a:lnTo>
                  <a:pt x="169936" y="211068"/>
                </a:lnTo>
                <a:lnTo>
                  <a:pt x="174498" y="207259"/>
                </a:lnTo>
                <a:lnTo>
                  <a:pt x="182125" y="201165"/>
                </a:lnTo>
                <a:lnTo>
                  <a:pt x="185932" y="196599"/>
                </a:lnTo>
                <a:lnTo>
                  <a:pt x="193547" y="188979"/>
                </a:lnTo>
                <a:lnTo>
                  <a:pt x="202695" y="175266"/>
                </a:lnTo>
                <a:lnTo>
                  <a:pt x="204982" y="169930"/>
                </a:lnTo>
                <a:lnTo>
                  <a:pt x="208035" y="165350"/>
                </a:lnTo>
                <a:lnTo>
                  <a:pt x="209556" y="160783"/>
                </a:lnTo>
                <a:lnTo>
                  <a:pt x="211843" y="154690"/>
                </a:lnTo>
                <a:lnTo>
                  <a:pt x="213363" y="150111"/>
                </a:lnTo>
                <a:lnTo>
                  <a:pt x="214884" y="144017"/>
                </a:lnTo>
                <a:lnTo>
                  <a:pt x="216416" y="138681"/>
                </a:lnTo>
                <a:lnTo>
                  <a:pt x="217170" y="132588"/>
                </a:lnTo>
                <a:lnTo>
                  <a:pt x="217937" y="127251"/>
                </a:lnTo>
                <a:lnTo>
                  <a:pt x="218703" y="121158"/>
                </a:lnTo>
                <a:lnTo>
                  <a:pt x="218703" y="1158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3740714" y="7161742"/>
            <a:ext cx="8704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dirty="0">
                <a:latin typeface="Arial"/>
                <a:cs typeface="Arial"/>
              </a:rPr>
              <a:t>e</a:t>
            </a:r>
            <a:endParaRPr sz="875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98164" y="7351406"/>
            <a:ext cx="306828" cy="447587"/>
          </a:xfrm>
          <a:custGeom>
            <a:avLst/>
            <a:gdLst/>
            <a:ahLst/>
            <a:cxnLst/>
            <a:rect l="l" t="t" r="r" b="b"/>
            <a:pathLst>
              <a:path w="315595" h="460375">
                <a:moveTo>
                  <a:pt x="315471" y="460249"/>
                </a:moveTo>
                <a:lnTo>
                  <a:pt x="157735" y="0"/>
                </a:lnTo>
                <a:lnTo>
                  <a:pt x="0" y="460249"/>
                </a:lnTo>
                <a:lnTo>
                  <a:pt x="315471" y="4602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145576" y="7126931"/>
            <a:ext cx="212990" cy="224719"/>
          </a:xfrm>
          <a:custGeom>
            <a:avLst/>
            <a:gdLst/>
            <a:ahLst/>
            <a:cxnLst/>
            <a:rect l="l" t="t" r="r" b="b"/>
            <a:pathLst>
              <a:path w="219075" h="231140">
                <a:moveTo>
                  <a:pt x="218691" y="115065"/>
                </a:moveTo>
                <a:lnTo>
                  <a:pt x="217937" y="109729"/>
                </a:lnTo>
                <a:lnTo>
                  <a:pt x="217937" y="103636"/>
                </a:lnTo>
                <a:lnTo>
                  <a:pt x="217170" y="97542"/>
                </a:lnTo>
                <a:lnTo>
                  <a:pt x="216404" y="92206"/>
                </a:lnTo>
                <a:lnTo>
                  <a:pt x="214884" y="86870"/>
                </a:lnTo>
                <a:lnTo>
                  <a:pt x="214129" y="81533"/>
                </a:lnTo>
                <a:lnTo>
                  <a:pt x="211843" y="76197"/>
                </a:lnTo>
                <a:lnTo>
                  <a:pt x="210310" y="70104"/>
                </a:lnTo>
                <a:lnTo>
                  <a:pt x="208023" y="65537"/>
                </a:lnTo>
                <a:lnTo>
                  <a:pt x="204982" y="60957"/>
                </a:lnTo>
                <a:lnTo>
                  <a:pt x="202695" y="55621"/>
                </a:lnTo>
                <a:lnTo>
                  <a:pt x="193547" y="41908"/>
                </a:lnTo>
                <a:lnTo>
                  <a:pt x="190506" y="38098"/>
                </a:lnTo>
                <a:lnTo>
                  <a:pt x="179072" y="26669"/>
                </a:lnTo>
                <a:lnTo>
                  <a:pt x="174498" y="23628"/>
                </a:lnTo>
                <a:lnTo>
                  <a:pt x="169924" y="19819"/>
                </a:lnTo>
                <a:lnTo>
                  <a:pt x="166117" y="16766"/>
                </a:lnTo>
                <a:lnTo>
                  <a:pt x="160789" y="14482"/>
                </a:lnTo>
                <a:lnTo>
                  <a:pt x="156969" y="11429"/>
                </a:lnTo>
                <a:lnTo>
                  <a:pt x="146301" y="6862"/>
                </a:lnTo>
                <a:lnTo>
                  <a:pt x="141739" y="5336"/>
                </a:lnTo>
                <a:lnTo>
                  <a:pt x="131071" y="2283"/>
                </a:lnTo>
                <a:lnTo>
                  <a:pt x="115063" y="0"/>
                </a:lnTo>
                <a:lnTo>
                  <a:pt x="103628" y="0"/>
                </a:lnTo>
                <a:lnTo>
                  <a:pt x="98300" y="769"/>
                </a:lnTo>
                <a:lnTo>
                  <a:pt x="92206" y="1526"/>
                </a:lnTo>
                <a:lnTo>
                  <a:pt x="86865" y="2283"/>
                </a:lnTo>
                <a:lnTo>
                  <a:pt x="82304" y="3809"/>
                </a:lnTo>
                <a:lnTo>
                  <a:pt x="71636" y="6862"/>
                </a:lnTo>
                <a:lnTo>
                  <a:pt x="66295" y="9146"/>
                </a:lnTo>
                <a:lnTo>
                  <a:pt x="61722" y="11429"/>
                </a:lnTo>
                <a:lnTo>
                  <a:pt x="57148" y="14482"/>
                </a:lnTo>
                <a:lnTo>
                  <a:pt x="52574" y="16766"/>
                </a:lnTo>
                <a:lnTo>
                  <a:pt x="48012" y="19819"/>
                </a:lnTo>
                <a:lnTo>
                  <a:pt x="44193" y="23628"/>
                </a:lnTo>
                <a:lnTo>
                  <a:pt x="39631" y="26669"/>
                </a:lnTo>
                <a:lnTo>
                  <a:pt x="12955" y="60957"/>
                </a:lnTo>
                <a:lnTo>
                  <a:pt x="6860" y="76197"/>
                </a:lnTo>
                <a:lnTo>
                  <a:pt x="4573" y="81533"/>
                </a:lnTo>
                <a:lnTo>
                  <a:pt x="3807" y="86870"/>
                </a:lnTo>
                <a:lnTo>
                  <a:pt x="2286" y="92206"/>
                </a:lnTo>
                <a:lnTo>
                  <a:pt x="1520" y="97542"/>
                </a:lnTo>
                <a:lnTo>
                  <a:pt x="766" y="103636"/>
                </a:lnTo>
                <a:lnTo>
                  <a:pt x="766" y="109729"/>
                </a:lnTo>
                <a:lnTo>
                  <a:pt x="0" y="115065"/>
                </a:lnTo>
                <a:lnTo>
                  <a:pt x="766" y="121158"/>
                </a:lnTo>
                <a:lnTo>
                  <a:pt x="766" y="127251"/>
                </a:lnTo>
                <a:lnTo>
                  <a:pt x="1520" y="132588"/>
                </a:lnTo>
                <a:lnTo>
                  <a:pt x="2286" y="138681"/>
                </a:lnTo>
                <a:lnTo>
                  <a:pt x="3807" y="144017"/>
                </a:lnTo>
                <a:lnTo>
                  <a:pt x="4573" y="150111"/>
                </a:lnTo>
                <a:lnTo>
                  <a:pt x="6860" y="154690"/>
                </a:lnTo>
                <a:lnTo>
                  <a:pt x="8381" y="160783"/>
                </a:lnTo>
                <a:lnTo>
                  <a:pt x="12955" y="169930"/>
                </a:lnTo>
                <a:lnTo>
                  <a:pt x="16008" y="175266"/>
                </a:lnTo>
                <a:lnTo>
                  <a:pt x="25143" y="188979"/>
                </a:lnTo>
                <a:lnTo>
                  <a:pt x="28197" y="192789"/>
                </a:lnTo>
                <a:lnTo>
                  <a:pt x="32004" y="196599"/>
                </a:lnTo>
                <a:lnTo>
                  <a:pt x="35811" y="201165"/>
                </a:lnTo>
                <a:lnTo>
                  <a:pt x="39631" y="204219"/>
                </a:lnTo>
                <a:lnTo>
                  <a:pt x="44193" y="207259"/>
                </a:lnTo>
                <a:lnTo>
                  <a:pt x="48012" y="211068"/>
                </a:lnTo>
                <a:lnTo>
                  <a:pt x="52574" y="214122"/>
                </a:lnTo>
                <a:lnTo>
                  <a:pt x="57148" y="216405"/>
                </a:lnTo>
                <a:lnTo>
                  <a:pt x="61722" y="219458"/>
                </a:lnTo>
                <a:lnTo>
                  <a:pt x="66295" y="221741"/>
                </a:lnTo>
                <a:lnTo>
                  <a:pt x="71636" y="223268"/>
                </a:lnTo>
                <a:lnTo>
                  <a:pt x="76964" y="225551"/>
                </a:lnTo>
                <a:lnTo>
                  <a:pt x="82304" y="227078"/>
                </a:lnTo>
                <a:lnTo>
                  <a:pt x="86865" y="228604"/>
                </a:lnTo>
                <a:lnTo>
                  <a:pt x="92206" y="229361"/>
                </a:lnTo>
                <a:lnTo>
                  <a:pt x="98300" y="230131"/>
                </a:lnTo>
                <a:lnTo>
                  <a:pt x="103628" y="230131"/>
                </a:lnTo>
                <a:lnTo>
                  <a:pt x="108968" y="230888"/>
                </a:lnTo>
                <a:lnTo>
                  <a:pt x="115063" y="230131"/>
                </a:lnTo>
                <a:lnTo>
                  <a:pt x="120403" y="230131"/>
                </a:lnTo>
                <a:lnTo>
                  <a:pt x="131071" y="228604"/>
                </a:lnTo>
                <a:lnTo>
                  <a:pt x="141739" y="225551"/>
                </a:lnTo>
                <a:lnTo>
                  <a:pt x="146301" y="223268"/>
                </a:lnTo>
                <a:lnTo>
                  <a:pt x="151641" y="221741"/>
                </a:lnTo>
                <a:lnTo>
                  <a:pt x="156969" y="219458"/>
                </a:lnTo>
                <a:lnTo>
                  <a:pt x="160789" y="216405"/>
                </a:lnTo>
                <a:lnTo>
                  <a:pt x="166117" y="214122"/>
                </a:lnTo>
                <a:lnTo>
                  <a:pt x="169924" y="211068"/>
                </a:lnTo>
                <a:lnTo>
                  <a:pt x="174498" y="207259"/>
                </a:lnTo>
                <a:lnTo>
                  <a:pt x="179072" y="204219"/>
                </a:lnTo>
                <a:lnTo>
                  <a:pt x="182879" y="201165"/>
                </a:lnTo>
                <a:lnTo>
                  <a:pt x="186686" y="196599"/>
                </a:lnTo>
                <a:lnTo>
                  <a:pt x="190506" y="192789"/>
                </a:lnTo>
                <a:lnTo>
                  <a:pt x="193547" y="188979"/>
                </a:lnTo>
                <a:lnTo>
                  <a:pt x="202695" y="175266"/>
                </a:lnTo>
                <a:lnTo>
                  <a:pt x="204982" y="169930"/>
                </a:lnTo>
                <a:lnTo>
                  <a:pt x="208023" y="165350"/>
                </a:lnTo>
                <a:lnTo>
                  <a:pt x="210310" y="160783"/>
                </a:lnTo>
                <a:lnTo>
                  <a:pt x="211843" y="154690"/>
                </a:lnTo>
                <a:lnTo>
                  <a:pt x="214129" y="150111"/>
                </a:lnTo>
                <a:lnTo>
                  <a:pt x="214884" y="144017"/>
                </a:lnTo>
                <a:lnTo>
                  <a:pt x="216404" y="138681"/>
                </a:lnTo>
                <a:lnTo>
                  <a:pt x="217170" y="132588"/>
                </a:lnTo>
                <a:lnTo>
                  <a:pt x="217937" y="127251"/>
                </a:lnTo>
                <a:lnTo>
                  <a:pt x="217937" y="121158"/>
                </a:lnTo>
                <a:lnTo>
                  <a:pt x="218691" y="1150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3210278" y="7161742"/>
            <a:ext cx="8704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dirty="0">
                <a:latin typeface="Arial"/>
                <a:cs typeface="Arial"/>
              </a:rPr>
              <a:t>d</a:t>
            </a:r>
            <a:endParaRPr sz="875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14384" y="7351406"/>
            <a:ext cx="306828" cy="447587"/>
          </a:xfrm>
          <a:custGeom>
            <a:avLst/>
            <a:gdLst/>
            <a:ahLst/>
            <a:cxnLst/>
            <a:rect l="l" t="t" r="r" b="b"/>
            <a:pathLst>
              <a:path w="315594" h="460375">
                <a:moveTo>
                  <a:pt x="315471" y="460249"/>
                </a:moveTo>
                <a:lnTo>
                  <a:pt x="157735" y="0"/>
                </a:lnTo>
                <a:lnTo>
                  <a:pt x="0" y="460249"/>
                </a:lnTo>
                <a:lnTo>
                  <a:pt x="315471" y="4602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561796" y="7126931"/>
            <a:ext cx="212372" cy="224719"/>
          </a:xfrm>
          <a:custGeom>
            <a:avLst/>
            <a:gdLst/>
            <a:ahLst/>
            <a:cxnLst/>
            <a:rect l="l" t="t" r="r" b="b"/>
            <a:pathLst>
              <a:path w="218439" h="231140">
                <a:moveTo>
                  <a:pt x="217937" y="115065"/>
                </a:moveTo>
                <a:lnTo>
                  <a:pt x="217937" y="103636"/>
                </a:lnTo>
                <a:lnTo>
                  <a:pt x="217170" y="97542"/>
                </a:lnTo>
                <a:lnTo>
                  <a:pt x="215650" y="92206"/>
                </a:lnTo>
                <a:lnTo>
                  <a:pt x="214884" y="86870"/>
                </a:lnTo>
                <a:lnTo>
                  <a:pt x="211843" y="76197"/>
                </a:lnTo>
                <a:lnTo>
                  <a:pt x="209556" y="70104"/>
                </a:lnTo>
                <a:lnTo>
                  <a:pt x="204982" y="60957"/>
                </a:lnTo>
                <a:lnTo>
                  <a:pt x="202695" y="55621"/>
                </a:lnTo>
                <a:lnTo>
                  <a:pt x="193547" y="41908"/>
                </a:lnTo>
                <a:lnTo>
                  <a:pt x="178318" y="26669"/>
                </a:lnTo>
                <a:lnTo>
                  <a:pt x="173744" y="23628"/>
                </a:lnTo>
                <a:lnTo>
                  <a:pt x="169936" y="19819"/>
                </a:lnTo>
                <a:lnTo>
                  <a:pt x="165362" y="16766"/>
                </a:lnTo>
                <a:lnTo>
                  <a:pt x="160789" y="14482"/>
                </a:lnTo>
                <a:lnTo>
                  <a:pt x="156215" y="11429"/>
                </a:lnTo>
                <a:lnTo>
                  <a:pt x="151641" y="9146"/>
                </a:lnTo>
                <a:lnTo>
                  <a:pt x="146313" y="6862"/>
                </a:lnTo>
                <a:lnTo>
                  <a:pt x="140973" y="5336"/>
                </a:lnTo>
                <a:lnTo>
                  <a:pt x="136399" y="3809"/>
                </a:lnTo>
                <a:lnTo>
                  <a:pt x="131071" y="2283"/>
                </a:lnTo>
                <a:lnTo>
                  <a:pt x="120403" y="769"/>
                </a:lnTo>
                <a:lnTo>
                  <a:pt x="114308" y="0"/>
                </a:lnTo>
                <a:lnTo>
                  <a:pt x="102874" y="0"/>
                </a:lnTo>
                <a:lnTo>
                  <a:pt x="61722" y="11429"/>
                </a:lnTo>
                <a:lnTo>
                  <a:pt x="57160" y="14482"/>
                </a:lnTo>
                <a:lnTo>
                  <a:pt x="51820" y="16766"/>
                </a:lnTo>
                <a:lnTo>
                  <a:pt x="48012" y="19819"/>
                </a:lnTo>
                <a:lnTo>
                  <a:pt x="43439" y="23628"/>
                </a:lnTo>
                <a:lnTo>
                  <a:pt x="39631" y="26669"/>
                </a:lnTo>
                <a:lnTo>
                  <a:pt x="35057" y="30478"/>
                </a:lnTo>
                <a:lnTo>
                  <a:pt x="31250" y="34288"/>
                </a:lnTo>
                <a:lnTo>
                  <a:pt x="28197" y="38098"/>
                </a:lnTo>
                <a:lnTo>
                  <a:pt x="24389" y="41908"/>
                </a:lnTo>
                <a:lnTo>
                  <a:pt x="15242" y="55621"/>
                </a:lnTo>
                <a:lnTo>
                  <a:pt x="12955" y="60957"/>
                </a:lnTo>
                <a:lnTo>
                  <a:pt x="8393" y="70104"/>
                </a:lnTo>
                <a:lnTo>
                  <a:pt x="6106" y="76197"/>
                </a:lnTo>
                <a:lnTo>
                  <a:pt x="3053" y="86870"/>
                </a:lnTo>
                <a:lnTo>
                  <a:pt x="2286" y="92206"/>
                </a:lnTo>
                <a:lnTo>
                  <a:pt x="766" y="97542"/>
                </a:lnTo>
                <a:lnTo>
                  <a:pt x="766" y="103636"/>
                </a:lnTo>
                <a:lnTo>
                  <a:pt x="0" y="109729"/>
                </a:lnTo>
                <a:lnTo>
                  <a:pt x="0" y="121158"/>
                </a:lnTo>
                <a:lnTo>
                  <a:pt x="766" y="127251"/>
                </a:lnTo>
                <a:lnTo>
                  <a:pt x="766" y="132588"/>
                </a:lnTo>
                <a:lnTo>
                  <a:pt x="2286" y="138681"/>
                </a:lnTo>
                <a:lnTo>
                  <a:pt x="12955" y="169930"/>
                </a:lnTo>
                <a:lnTo>
                  <a:pt x="15242" y="175266"/>
                </a:lnTo>
                <a:lnTo>
                  <a:pt x="24389" y="188979"/>
                </a:lnTo>
                <a:lnTo>
                  <a:pt x="28197" y="192789"/>
                </a:lnTo>
                <a:lnTo>
                  <a:pt x="31250" y="196599"/>
                </a:lnTo>
                <a:lnTo>
                  <a:pt x="35057" y="201165"/>
                </a:lnTo>
                <a:lnTo>
                  <a:pt x="39631" y="204219"/>
                </a:lnTo>
                <a:lnTo>
                  <a:pt x="43439" y="207259"/>
                </a:lnTo>
                <a:lnTo>
                  <a:pt x="48012" y="211068"/>
                </a:lnTo>
                <a:lnTo>
                  <a:pt x="51820" y="214122"/>
                </a:lnTo>
                <a:lnTo>
                  <a:pt x="57160" y="216405"/>
                </a:lnTo>
                <a:lnTo>
                  <a:pt x="61722" y="219458"/>
                </a:lnTo>
                <a:lnTo>
                  <a:pt x="66295" y="221741"/>
                </a:lnTo>
                <a:lnTo>
                  <a:pt x="71636" y="223268"/>
                </a:lnTo>
                <a:lnTo>
                  <a:pt x="76210" y="225551"/>
                </a:lnTo>
                <a:lnTo>
                  <a:pt x="86878" y="228604"/>
                </a:lnTo>
                <a:lnTo>
                  <a:pt x="97546" y="230131"/>
                </a:lnTo>
                <a:lnTo>
                  <a:pt x="102874" y="230131"/>
                </a:lnTo>
                <a:lnTo>
                  <a:pt x="108968" y="230888"/>
                </a:lnTo>
                <a:lnTo>
                  <a:pt x="114308" y="230131"/>
                </a:lnTo>
                <a:lnTo>
                  <a:pt x="120403" y="230131"/>
                </a:lnTo>
                <a:lnTo>
                  <a:pt x="131071" y="228604"/>
                </a:lnTo>
                <a:lnTo>
                  <a:pt x="136399" y="227078"/>
                </a:lnTo>
                <a:lnTo>
                  <a:pt x="140973" y="225551"/>
                </a:lnTo>
                <a:lnTo>
                  <a:pt x="146313" y="223268"/>
                </a:lnTo>
                <a:lnTo>
                  <a:pt x="151641" y="221741"/>
                </a:lnTo>
                <a:lnTo>
                  <a:pt x="156215" y="219458"/>
                </a:lnTo>
                <a:lnTo>
                  <a:pt x="160789" y="216405"/>
                </a:lnTo>
                <a:lnTo>
                  <a:pt x="165362" y="214122"/>
                </a:lnTo>
                <a:lnTo>
                  <a:pt x="169936" y="211068"/>
                </a:lnTo>
                <a:lnTo>
                  <a:pt x="173744" y="207259"/>
                </a:lnTo>
                <a:lnTo>
                  <a:pt x="178318" y="204219"/>
                </a:lnTo>
                <a:lnTo>
                  <a:pt x="182125" y="201165"/>
                </a:lnTo>
                <a:lnTo>
                  <a:pt x="185932" y="196599"/>
                </a:lnTo>
                <a:lnTo>
                  <a:pt x="193547" y="188979"/>
                </a:lnTo>
                <a:lnTo>
                  <a:pt x="202695" y="175266"/>
                </a:lnTo>
                <a:lnTo>
                  <a:pt x="204982" y="169930"/>
                </a:lnTo>
                <a:lnTo>
                  <a:pt x="209556" y="160783"/>
                </a:lnTo>
                <a:lnTo>
                  <a:pt x="211843" y="154690"/>
                </a:lnTo>
                <a:lnTo>
                  <a:pt x="213363" y="150111"/>
                </a:lnTo>
                <a:lnTo>
                  <a:pt x="214884" y="144017"/>
                </a:lnTo>
                <a:lnTo>
                  <a:pt x="215650" y="138681"/>
                </a:lnTo>
                <a:lnTo>
                  <a:pt x="217170" y="132588"/>
                </a:lnTo>
                <a:lnTo>
                  <a:pt x="217937" y="127251"/>
                </a:lnTo>
                <a:lnTo>
                  <a:pt x="217937" y="1150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2628723" y="7161742"/>
            <a:ext cx="80874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dirty="0">
                <a:latin typeface="Arial"/>
                <a:cs typeface="Arial"/>
              </a:rPr>
              <a:t>c</a:t>
            </a:r>
            <a:endParaRPr sz="875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930616" y="7351406"/>
            <a:ext cx="306828" cy="447587"/>
          </a:xfrm>
          <a:custGeom>
            <a:avLst/>
            <a:gdLst/>
            <a:ahLst/>
            <a:cxnLst/>
            <a:rect l="l" t="t" r="r" b="b"/>
            <a:pathLst>
              <a:path w="315594" h="460375">
                <a:moveTo>
                  <a:pt x="315459" y="460249"/>
                </a:moveTo>
                <a:lnTo>
                  <a:pt x="156969" y="0"/>
                </a:lnTo>
                <a:lnTo>
                  <a:pt x="0" y="460249"/>
                </a:lnTo>
                <a:lnTo>
                  <a:pt x="315459" y="4602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977283" y="7126931"/>
            <a:ext cx="212990" cy="224719"/>
          </a:xfrm>
          <a:custGeom>
            <a:avLst/>
            <a:gdLst/>
            <a:ahLst/>
            <a:cxnLst/>
            <a:rect l="l" t="t" r="r" b="b"/>
            <a:pathLst>
              <a:path w="219075" h="231140">
                <a:moveTo>
                  <a:pt x="218691" y="115065"/>
                </a:moveTo>
                <a:lnTo>
                  <a:pt x="218691" y="109729"/>
                </a:lnTo>
                <a:lnTo>
                  <a:pt x="217937" y="103636"/>
                </a:lnTo>
                <a:lnTo>
                  <a:pt x="207269" y="65537"/>
                </a:lnTo>
                <a:lnTo>
                  <a:pt x="205736" y="60957"/>
                </a:lnTo>
                <a:lnTo>
                  <a:pt x="202695" y="55621"/>
                </a:lnTo>
                <a:lnTo>
                  <a:pt x="200408" y="51054"/>
                </a:lnTo>
                <a:lnTo>
                  <a:pt x="196601" y="46488"/>
                </a:lnTo>
                <a:lnTo>
                  <a:pt x="174498" y="23628"/>
                </a:lnTo>
                <a:lnTo>
                  <a:pt x="170690" y="19819"/>
                </a:lnTo>
                <a:lnTo>
                  <a:pt x="166117" y="16766"/>
                </a:lnTo>
                <a:lnTo>
                  <a:pt x="161543" y="14482"/>
                </a:lnTo>
                <a:lnTo>
                  <a:pt x="156215" y="11429"/>
                </a:lnTo>
                <a:lnTo>
                  <a:pt x="147067" y="6862"/>
                </a:lnTo>
                <a:lnTo>
                  <a:pt x="131059" y="2283"/>
                </a:lnTo>
                <a:lnTo>
                  <a:pt x="115063" y="0"/>
                </a:lnTo>
                <a:lnTo>
                  <a:pt x="103628" y="0"/>
                </a:lnTo>
                <a:lnTo>
                  <a:pt x="98300" y="769"/>
                </a:lnTo>
                <a:lnTo>
                  <a:pt x="92206" y="1526"/>
                </a:lnTo>
                <a:lnTo>
                  <a:pt x="86865" y="2283"/>
                </a:lnTo>
                <a:lnTo>
                  <a:pt x="81538" y="3809"/>
                </a:lnTo>
                <a:lnTo>
                  <a:pt x="76964" y="5336"/>
                </a:lnTo>
                <a:lnTo>
                  <a:pt x="71623" y="6862"/>
                </a:lnTo>
                <a:lnTo>
                  <a:pt x="67062" y="9146"/>
                </a:lnTo>
                <a:lnTo>
                  <a:pt x="61722" y="11429"/>
                </a:lnTo>
                <a:lnTo>
                  <a:pt x="57148" y="14482"/>
                </a:lnTo>
                <a:lnTo>
                  <a:pt x="52574" y="16766"/>
                </a:lnTo>
                <a:lnTo>
                  <a:pt x="48767" y="19819"/>
                </a:lnTo>
                <a:lnTo>
                  <a:pt x="44193" y="23628"/>
                </a:lnTo>
                <a:lnTo>
                  <a:pt x="39619" y="26669"/>
                </a:lnTo>
                <a:lnTo>
                  <a:pt x="32004" y="34288"/>
                </a:lnTo>
                <a:lnTo>
                  <a:pt x="28951" y="38098"/>
                </a:lnTo>
                <a:lnTo>
                  <a:pt x="25143" y="41908"/>
                </a:lnTo>
                <a:lnTo>
                  <a:pt x="21336" y="46488"/>
                </a:lnTo>
                <a:lnTo>
                  <a:pt x="19049" y="51054"/>
                </a:lnTo>
                <a:lnTo>
                  <a:pt x="16008" y="55621"/>
                </a:lnTo>
                <a:lnTo>
                  <a:pt x="13721" y="60957"/>
                </a:lnTo>
                <a:lnTo>
                  <a:pt x="10668" y="65537"/>
                </a:lnTo>
                <a:lnTo>
                  <a:pt x="8381" y="70104"/>
                </a:lnTo>
                <a:lnTo>
                  <a:pt x="6860" y="76197"/>
                </a:lnTo>
                <a:lnTo>
                  <a:pt x="4573" y="81533"/>
                </a:lnTo>
                <a:lnTo>
                  <a:pt x="3053" y="86870"/>
                </a:lnTo>
                <a:lnTo>
                  <a:pt x="2286" y="92206"/>
                </a:lnTo>
                <a:lnTo>
                  <a:pt x="1520" y="97542"/>
                </a:lnTo>
                <a:lnTo>
                  <a:pt x="0" y="109729"/>
                </a:lnTo>
                <a:lnTo>
                  <a:pt x="0" y="121158"/>
                </a:lnTo>
                <a:lnTo>
                  <a:pt x="766" y="127251"/>
                </a:lnTo>
                <a:lnTo>
                  <a:pt x="1520" y="132588"/>
                </a:lnTo>
                <a:lnTo>
                  <a:pt x="2286" y="138681"/>
                </a:lnTo>
                <a:lnTo>
                  <a:pt x="3053" y="144017"/>
                </a:lnTo>
                <a:lnTo>
                  <a:pt x="4573" y="150111"/>
                </a:lnTo>
                <a:lnTo>
                  <a:pt x="6860" y="154690"/>
                </a:lnTo>
                <a:lnTo>
                  <a:pt x="8381" y="160783"/>
                </a:lnTo>
                <a:lnTo>
                  <a:pt x="10668" y="165350"/>
                </a:lnTo>
                <a:lnTo>
                  <a:pt x="13721" y="169930"/>
                </a:lnTo>
                <a:lnTo>
                  <a:pt x="16008" y="175266"/>
                </a:lnTo>
                <a:lnTo>
                  <a:pt x="19049" y="179833"/>
                </a:lnTo>
                <a:lnTo>
                  <a:pt x="21336" y="184399"/>
                </a:lnTo>
                <a:lnTo>
                  <a:pt x="25143" y="188979"/>
                </a:lnTo>
                <a:lnTo>
                  <a:pt x="28951" y="192789"/>
                </a:lnTo>
                <a:lnTo>
                  <a:pt x="32004" y="196599"/>
                </a:lnTo>
                <a:lnTo>
                  <a:pt x="35811" y="201165"/>
                </a:lnTo>
                <a:lnTo>
                  <a:pt x="39619" y="204219"/>
                </a:lnTo>
                <a:lnTo>
                  <a:pt x="44193" y="207259"/>
                </a:lnTo>
                <a:lnTo>
                  <a:pt x="48767" y="211068"/>
                </a:lnTo>
                <a:lnTo>
                  <a:pt x="52574" y="214122"/>
                </a:lnTo>
                <a:lnTo>
                  <a:pt x="57148" y="216405"/>
                </a:lnTo>
                <a:lnTo>
                  <a:pt x="61722" y="219458"/>
                </a:lnTo>
                <a:lnTo>
                  <a:pt x="67062" y="221741"/>
                </a:lnTo>
                <a:lnTo>
                  <a:pt x="71623" y="223268"/>
                </a:lnTo>
                <a:lnTo>
                  <a:pt x="76964" y="225551"/>
                </a:lnTo>
                <a:lnTo>
                  <a:pt x="81538" y="227078"/>
                </a:lnTo>
                <a:lnTo>
                  <a:pt x="86865" y="228604"/>
                </a:lnTo>
                <a:lnTo>
                  <a:pt x="92206" y="229361"/>
                </a:lnTo>
                <a:lnTo>
                  <a:pt x="98300" y="230131"/>
                </a:lnTo>
                <a:lnTo>
                  <a:pt x="103628" y="230131"/>
                </a:lnTo>
                <a:lnTo>
                  <a:pt x="108968" y="230888"/>
                </a:lnTo>
                <a:lnTo>
                  <a:pt x="115063" y="230131"/>
                </a:lnTo>
                <a:lnTo>
                  <a:pt x="120390" y="230131"/>
                </a:lnTo>
                <a:lnTo>
                  <a:pt x="131059" y="228604"/>
                </a:lnTo>
                <a:lnTo>
                  <a:pt x="141727" y="225551"/>
                </a:lnTo>
                <a:lnTo>
                  <a:pt x="147067" y="223268"/>
                </a:lnTo>
                <a:lnTo>
                  <a:pt x="151641" y="221741"/>
                </a:lnTo>
                <a:lnTo>
                  <a:pt x="156215" y="219458"/>
                </a:lnTo>
                <a:lnTo>
                  <a:pt x="161543" y="216405"/>
                </a:lnTo>
                <a:lnTo>
                  <a:pt x="166117" y="214122"/>
                </a:lnTo>
                <a:lnTo>
                  <a:pt x="170690" y="211068"/>
                </a:lnTo>
                <a:lnTo>
                  <a:pt x="174498" y="207259"/>
                </a:lnTo>
                <a:lnTo>
                  <a:pt x="178305" y="204219"/>
                </a:lnTo>
                <a:lnTo>
                  <a:pt x="182879" y="201165"/>
                </a:lnTo>
                <a:lnTo>
                  <a:pt x="186686" y="196599"/>
                </a:lnTo>
                <a:lnTo>
                  <a:pt x="190494" y="192789"/>
                </a:lnTo>
                <a:lnTo>
                  <a:pt x="193547" y="188979"/>
                </a:lnTo>
                <a:lnTo>
                  <a:pt x="196601" y="184399"/>
                </a:lnTo>
                <a:lnTo>
                  <a:pt x="200408" y="179833"/>
                </a:lnTo>
                <a:lnTo>
                  <a:pt x="202695" y="175266"/>
                </a:lnTo>
                <a:lnTo>
                  <a:pt x="205736" y="169930"/>
                </a:lnTo>
                <a:lnTo>
                  <a:pt x="207269" y="165350"/>
                </a:lnTo>
                <a:lnTo>
                  <a:pt x="209556" y="160783"/>
                </a:lnTo>
                <a:lnTo>
                  <a:pt x="211830" y="154690"/>
                </a:lnTo>
                <a:lnTo>
                  <a:pt x="213363" y="150111"/>
                </a:lnTo>
                <a:lnTo>
                  <a:pt x="214884" y="144017"/>
                </a:lnTo>
                <a:lnTo>
                  <a:pt x="216404" y="138681"/>
                </a:lnTo>
                <a:lnTo>
                  <a:pt x="217170" y="132588"/>
                </a:lnTo>
                <a:lnTo>
                  <a:pt x="217937" y="127251"/>
                </a:lnTo>
                <a:lnTo>
                  <a:pt x="218691" y="121158"/>
                </a:lnTo>
                <a:lnTo>
                  <a:pt x="218691" y="1150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2041984" y="7161742"/>
            <a:ext cx="8704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dirty="0">
                <a:latin typeface="Arial"/>
                <a:cs typeface="Arial"/>
              </a:rPr>
              <a:t>b</a:t>
            </a:r>
            <a:endParaRPr sz="875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72761" y="7351406"/>
            <a:ext cx="306828" cy="447587"/>
          </a:xfrm>
          <a:custGeom>
            <a:avLst/>
            <a:gdLst/>
            <a:ahLst/>
            <a:cxnLst/>
            <a:rect l="l" t="t" r="r" b="b"/>
            <a:pathLst>
              <a:path w="315594" h="460375">
                <a:moveTo>
                  <a:pt x="315471" y="460249"/>
                </a:moveTo>
                <a:lnTo>
                  <a:pt x="157735" y="0"/>
                </a:lnTo>
                <a:lnTo>
                  <a:pt x="0" y="460249"/>
                </a:lnTo>
                <a:lnTo>
                  <a:pt x="315471" y="4602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446108" y="7126931"/>
            <a:ext cx="212990" cy="224719"/>
          </a:xfrm>
          <a:custGeom>
            <a:avLst/>
            <a:gdLst/>
            <a:ahLst/>
            <a:cxnLst/>
            <a:rect l="l" t="t" r="r" b="b"/>
            <a:pathLst>
              <a:path w="219075" h="231140">
                <a:moveTo>
                  <a:pt x="218691" y="115065"/>
                </a:moveTo>
                <a:lnTo>
                  <a:pt x="218691" y="109729"/>
                </a:lnTo>
                <a:lnTo>
                  <a:pt x="217170" y="97542"/>
                </a:lnTo>
                <a:lnTo>
                  <a:pt x="216404" y="92206"/>
                </a:lnTo>
                <a:lnTo>
                  <a:pt x="215638" y="86870"/>
                </a:lnTo>
                <a:lnTo>
                  <a:pt x="213363" y="81533"/>
                </a:lnTo>
                <a:lnTo>
                  <a:pt x="211830" y="76197"/>
                </a:lnTo>
                <a:lnTo>
                  <a:pt x="210310" y="70104"/>
                </a:lnTo>
                <a:lnTo>
                  <a:pt x="205736" y="60957"/>
                </a:lnTo>
                <a:lnTo>
                  <a:pt x="202695" y="55621"/>
                </a:lnTo>
                <a:lnTo>
                  <a:pt x="200408" y="51054"/>
                </a:lnTo>
                <a:lnTo>
                  <a:pt x="197355" y="46488"/>
                </a:lnTo>
                <a:lnTo>
                  <a:pt x="193547" y="41908"/>
                </a:lnTo>
                <a:lnTo>
                  <a:pt x="190494" y="38098"/>
                </a:lnTo>
                <a:lnTo>
                  <a:pt x="179072" y="26669"/>
                </a:lnTo>
                <a:lnTo>
                  <a:pt x="175252" y="23628"/>
                </a:lnTo>
                <a:lnTo>
                  <a:pt x="170690" y="19819"/>
                </a:lnTo>
                <a:lnTo>
                  <a:pt x="166117" y="16766"/>
                </a:lnTo>
                <a:lnTo>
                  <a:pt x="161543" y="14482"/>
                </a:lnTo>
                <a:lnTo>
                  <a:pt x="156969" y="11429"/>
                </a:lnTo>
                <a:lnTo>
                  <a:pt x="151641" y="9146"/>
                </a:lnTo>
                <a:lnTo>
                  <a:pt x="147067" y="6862"/>
                </a:lnTo>
                <a:lnTo>
                  <a:pt x="142493" y="5336"/>
                </a:lnTo>
                <a:lnTo>
                  <a:pt x="131825" y="2283"/>
                </a:lnTo>
                <a:lnTo>
                  <a:pt x="125731" y="1526"/>
                </a:lnTo>
                <a:lnTo>
                  <a:pt x="115063" y="0"/>
                </a:lnTo>
                <a:lnTo>
                  <a:pt x="104394" y="0"/>
                </a:lnTo>
                <a:lnTo>
                  <a:pt x="98300" y="769"/>
                </a:lnTo>
                <a:lnTo>
                  <a:pt x="57148" y="14482"/>
                </a:lnTo>
                <a:lnTo>
                  <a:pt x="44193" y="23628"/>
                </a:lnTo>
                <a:lnTo>
                  <a:pt x="40385" y="26669"/>
                </a:lnTo>
                <a:lnTo>
                  <a:pt x="25143" y="41908"/>
                </a:lnTo>
                <a:lnTo>
                  <a:pt x="15996" y="55621"/>
                </a:lnTo>
                <a:lnTo>
                  <a:pt x="13709" y="60957"/>
                </a:lnTo>
                <a:lnTo>
                  <a:pt x="10668" y="65537"/>
                </a:lnTo>
                <a:lnTo>
                  <a:pt x="9147" y="70104"/>
                </a:lnTo>
                <a:lnTo>
                  <a:pt x="6860" y="76197"/>
                </a:lnTo>
                <a:lnTo>
                  <a:pt x="2286" y="92206"/>
                </a:lnTo>
                <a:lnTo>
                  <a:pt x="1520" y="97542"/>
                </a:lnTo>
                <a:lnTo>
                  <a:pt x="766" y="103636"/>
                </a:lnTo>
                <a:lnTo>
                  <a:pt x="0" y="109729"/>
                </a:lnTo>
                <a:lnTo>
                  <a:pt x="0" y="121158"/>
                </a:lnTo>
                <a:lnTo>
                  <a:pt x="766" y="127251"/>
                </a:lnTo>
                <a:lnTo>
                  <a:pt x="1520" y="132588"/>
                </a:lnTo>
                <a:lnTo>
                  <a:pt x="2286" y="138681"/>
                </a:lnTo>
                <a:lnTo>
                  <a:pt x="3807" y="144017"/>
                </a:lnTo>
                <a:lnTo>
                  <a:pt x="5327" y="150111"/>
                </a:lnTo>
                <a:lnTo>
                  <a:pt x="6860" y="154690"/>
                </a:lnTo>
                <a:lnTo>
                  <a:pt x="9147" y="160783"/>
                </a:lnTo>
                <a:lnTo>
                  <a:pt x="10668" y="165350"/>
                </a:lnTo>
                <a:lnTo>
                  <a:pt x="13709" y="169930"/>
                </a:lnTo>
                <a:lnTo>
                  <a:pt x="15996" y="175266"/>
                </a:lnTo>
                <a:lnTo>
                  <a:pt x="25143" y="188979"/>
                </a:lnTo>
                <a:lnTo>
                  <a:pt x="32758" y="196599"/>
                </a:lnTo>
                <a:lnTo>
                  <a:pt x="36578" y="201165"/>
                </a:lnTo>
                <a:lnTo>
                  <a:pt x="44193" y="207259"/>
                </a:lnTo>
                <a:lnTo>
                  <a:pt x="48767" y="211068"/>
                </a:lnTo>
                <a:lnTo>
                  <a:pt x="53340" y="214122"/>
                </a:lnTo>
                <a:lnTo>
                  <a:pt x="57148" y="216405"/>
                </a:lnTo>
                <a:lnTo>
                  <a:pt x="62476" y="219458"/>
                </a:lnTo>
                <a:lnTo>
                  <a:pt x="67050" y="221741"/>
                </a:lnTo>
                <a:lnTo>
                  <a:pt x="71623" y="223268"/>
                </a:lnTo>
                <a:lnTo>
                  <a:pt x="76964" y="225551"/>
                </a:lnTo>
                <a:lnTo>
                  <a:pt x="87632" y="228604"/>
                </a:lnTo>
                <a:lnTo>
                  <a:pt x="98300" y="230131"/>
                </a:lnTo>
                <a:lnTo>
                  <a:pt x="104394" y="230131"/>
                </a:lnTo>
                <a:lnTo>
                  <a:pt x="109722" y="230888"/>
                </a:lnTo>
                <a:lnTo>
                  <a:pt x="115063" y="230131"/>
                </a:lnTo>
                <a:lnTo>
                  <a:pt x="120390" y="230131"/>
                </a:lnTo>
                <a:lnTo>
                  <a:pt x="125731" y="229361"/>
                </a:lnTo>
                <a:lnTo>
                  <a:pt x="131825" y="228604"/>
                </a:lnTo>
                <a:lnTo>
                  <a:pt x="142493" y="225551"/>
                </a:lnTo>
                <a:lnTo>
                  <a:pt x="147067" y="223268"/>
                </a:lnTo>
                <a:lnTo>
                  <a:pt x="151641" y="221741"/>
                </a:lnTo>
                <a:lnTo>
                  <a:pt x="156969" y="219458"/>
                </a:lnTo>
                <a:lnTo>
                  <a:pt x="161543" y="216405"/>
                </a:lnTo>
                <a:lnTo>
                  <a:pt x="166117" y="214122"/>
                </a:lnTo>
                <a:lnTo>
                  <a:pt x="170690" y="211068"/>
                </a:lnTo>
                <a:lnTo>
                  <a:pt x="175252" y="207259"/>
                </a:lnTo>
                <a:lnTo>
                  <a:pt x="182879" y="201165"/>
                </a:lnTo>
                <a:lnTo>
                  <a:pt x="186686" y="196599"/>
                </a:lnTo>
                <a:lnTo>
                  <a:pt x="190494" y="192789"/>
                </a:lnTo>
                <a:lnTo>
                  <a:pt x="193547" y="188979"/>
                </a:lnTo>
                <a:lnTo>
                  <a:pt x="197355" y="184399"/>
                </a:lnTo>
                <a:lnTo>
                  <a:pt x="200408" y="179833"/>
                </a:lnTo>
                <a:lnTo>
                  <a:pt x="202695" y="175266"/>
                </a:lnTo>
                <a:lnTo>
                  <a:pt x="205736" y="169930"/>
                </a:lnTo>
                <a:lnTo>
                  <a:pt x="210310" y="160783"/>
                </a:lnTo>
                <a:lnTo>
                  <a:pt x="211830" y="154690"/>
                </a:lnTo>
                <a:lnTo>
                  <a:pt x="213363" y="150111"/>
                </a:lnTo>
                <a:lnTo>
                  <a:pt x="215638" y="144017"/>
                </a:lnTo>
                <a:lnTo>
                  <a:pt x="216404" y="138681"/>
                </a:lnTo>
                <a:lnTo>
                  <a:pt x="217170" y="132588"/>
                </a:lnTo>
                <a:lnTo>
                  <a:pt x="217925" y="127251"/>
                </a:lnTo>
                <a:lnTo>
                  <a:pt x="218691" y="121158"/>
                </a:lnTo>
                <a:lnTo>
                  <a:pt x="218691" y="1150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1510807" y="7161742"/>
            <a:ext cx="8704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dirty="0">
                <a:latin typeface="Arial"/>
                <a:cs typeface="Arial"/>
              </a:rPr>
              <a:t>a</a:t>
            </a:r>
            <a:endParaRPr sz="875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278931" y="6149777"/>
            <a:ext cx="924807" cy="980987"/>
          </a:xfrm>
          <a:custGeom>
            <a:avLst/>
            <a:gdLst/>
            <a:ahLst/>
            <a:cxnLst/>
            <a:rect l="l" t="t" r="r" b="b"/>
            <a:pathLst>
              <a:path w="951229" h="1009015">
                <a:moveTo>
                  <a:pt x="0" y="1008882"/>
                </a:moveTo>
                <a:lnTo>
                  <a:pt x="950975" y="0"/>
                </a:lnTo>
              </a:path>
            </a:pathLst>
          </a:custGeom>
          <a:ln w="4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4185709" y="6109757"/>
            <a:ext cx="54945" cy="58032"/>
          </a:xfrm>
          <a:custGeom>
            <a:avLst/>
            <a:gdLst/>
            <a:ahLst/>
            <a:cxnLst/>
            <a:rect l="l" t="t" r="r" b="b"/>
            <a:pathLst>
              <a:path w="56514" h="59689">
                <a:moveTo>
                  <a:pt x="56387" y="0"/>
                </a:moveTo>
                <a:lnTo>
                  <a:pt x="0" y="29717"/>
                </a:lnTo>
                <a:lnTo>
                  <a:pt x="28194" y="59436"/>
                </a:lnTo>
                <a:lnTo>
                  <a:pt x="56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2166933" y="6087544"/>
            <a:ext cx="2014449" cy="1081617"/>
          </a:xfrm>
          <a:custGeom>
            <a:avLst/>
            <a:gdLst/>
            <a:ahLst/>
            <a:cxnLst/>
            <a:rect l="l" t="t" r="r" b="b"/>
            <a:pathLst>
              <a:path w="2072004" h="1112520">
                <a:moveTo>
                  <a:pt x="0" y="1112518"/>
                </a:moveTo>
                <a:lnTo>
                  <a:pt x="2071876" y="0"/>
                </a:lnTo>
              </a:path>
            </a:pathLst>
          </a:custGeom>
          <a:ln w="4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4167928" y="6062344"/>
            <a:ext cx="61119" cy="45685"/>
          </a:xfrm>
          <a:custGeom>
            <a:avLst/>
            <a:gdLst/>
            <a:ahLst/>
            <a:cxnLst/>
            <a:rect l="l" t="t" r="r" b="b"/>
            <a:pathLst>
              <a:path w="62864" h="46989">
                <a:moveTo>
                  <a:pt x="62484" y="0"/>
                </a:moveTo>
                <a:lnTo>
                  <a:pt x="0" y="9906"/>
                </a:lnTo>
                <a:lnTo>
                  <a:pt x="18287" y="46482"/>
                </a:lnTo>
                <a:lnTo>
                  <a:pt x="624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703300" y="6114221"/>
            <a:ext cx="1484136" cy="1019881"/>
          </a:xfrm>
          <a:custGeom>
            <a:avLst/>
            <a:gdLst/>
            <a:ahLst/>
            <a:cxnLst/>
            <a:rect l="l" t="t" r="r" b="b"/>
            <a:pathLst>
              <a:path w="1526539" h="1049020">
                <a:moveTo>
                  <a:pt x="0" y="1048507"/>
                </a:moveTo>
                <a:lnTo>
                  <a:pt x="1526291" y="0"/>
                </a:lnTo>
              </a:path>
            </a:pathLst>
          </a:custGeom>
          <a:ln w="4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4172374" y="6083830"/>
            <a:ext cx="58649" cy="50006"/>
          </a:xfrm>
          <a:custGeom>
            <a:avLst/>
            <a:gdLst/>
            <a:ahLst/>
            <a:cxnLst/>
            <a:rect l="l" t="t" r="r" b="b"/>
            <a:pathLst>
              <a:path w="60325" h="51435">
                <a:moveTo>
                  <a:pt x="60198" y="0"/>
                </a:moveTo>
                <a:lnTo>
                  <a:pt x="0" y="16001"/>
                </a:lnTo>
                <a:lnTo>
                  <a:pt x="21336" y="51054"/>
                </a:lnTo>
                <a:lnTo>
                  <a:pt x="60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3839744" y="6188302"/>
            <a:ext cx="398814" cy="957527"/>
          </a:xfrm>
          <a:custGeom>
            <a:avLst/>
            <a:gdLst/>
            <a:ahLst/>
            <a:cxnLst/>
            <a:rect l="l" t="t" r="r" b="b"/>
            <a:pathLst>
              <a:path w="410210" h="984884">
                <a:moveTo>
                  <a:pt x="0" y="984496"/>
                </a:moveTo>
                <a:lnTo>
                  <a:pt x="409952" y="0"/>
                </a:lnTo>
              </a:path>
            </a:pathLst>
          </a:custGeom>
          <a:ln w="4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4219047" y="6137909"/>
            <a:ext cx="40128" cy="62970"/>
          </a:xfrm>
          <a:custGeom>
            <a:avLst/>
            <a:gdLst/>
            <a:ahLst/>
            <a:cxnLst/>
            <a:rect l="l" t="t" r="r" b="b"/>
            <a:pathLst>
              <a:path w="41275" h="64770">
                <a:moveTo>
                  <a:pt x="41148" y="0"/>
                </a:moveTo>
                <a:lnTo>
                  <a:pt x="0" y="48768"/>
                </a:lnTo>
                <a:lnTo>
                  <a:pt x="35813" y="64770"/>
                </a:lnTo>
                <a:lnTo>
                  <a:pt x="41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/>
          <p:nvPr/>
        </p:nvSpPr>
        <p:spPr>
          <a:xfrm>
            <a:off x="1803434" y="6797498"/>
            <a:ext cx="300038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-19" dirty="0">
                <a:latin typeface="Arial"/>
                <a:cs typeface="Arial"/>
              </a:rPr>
              <a:t>F</a:t>
            </a:r>
            <a:r>
              <a:rPr sz="681" b="1" spc="-10" dirty="0">
                <a:latin typeface="Arial"/>
                <a:cs typeface="Arial"/>
              </a:rPr>
              <a:t>i</a:t>
            </a:r>
            <a:r>
              <a:rPr sz="681" b="1" spc="-24" dirty="0">
                <a:latin typeface="Arial"/>
                <a:cs typeface="Arial"/>
              </a:rPr>
              <a:t>nd</a:t>
            </a:r>
            <a:r>
              <a:rPr sz="681" b="1" spc="-10" dirty="0">
                <a:latin typeface="Arial"/>
                <a:cs typeface="Arial"/>
              </a:rPr>
              <a:t>(</a:t>
            </a:r>
            <a:r>
              <a:rPr sz="681" b="1" spc="-24" dirty="0">
                <a:latin typeface="Arial"/>
                <a:cs typeface="Arial"/>
              </a:rPr>
              <a:t>a)</a:t>
            </a:r>
            <a:endParaRPr sz="681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627610" y="6028279"/>
            <a:ext cx="2570074" cy="1132240"/>
          </a:xfrm>
          <a:custGeom>
            <a:avLst/>
            <a:gdLst/>
            <a:ahLst/>
            <a:cxnLst/>
            <a:rect l="l" t="t" r="r" b="b"/>
            <a:pathLst>
              <a:path w="2643504" h="1164590">
                <a:moveTo>
                  <a:pt x="0" y="1164330"/>
                </a:moveTo>
                <a:lnTo>
                  <a:pt x="264338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4187930" y="6009746"/>
            <a:ext cx="51241" cy="35807"/>
          </a:xfrm>
          <a:custGeom>
            <a:avLst/>
            <a:gdLst/>
            <a:ahLst/>
            <a:cxnLst/>
            <a:rect l="l" t="t" r="r" b="b"/>
            <a:pathLst>
              <a:path w="52704" h="36829">
                <a:moveTo>
                  <a:pt x="52577" y="0"/>
                </a:moveTo>
                <a:lnTo>
                  <a:pt x="0" y="3810"/>
                </a:lnTo>
                <a:lnTo>
                  <a:pt x="12191" y="36575"/>
                </a:lnTo>
                <a:lnTo>
                  <a:pt x="52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1352267" y="8012465"/>
            <a:ext cx="4853076" cy="1308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3097"/>
            <a:r>
              <a:rPr sz="681" b="1" spc="-10" dirty="0">
                <a:latin typeface="Arial"/>
                <a:cs typeface="Arial"/>
              </a:rPr>
              <a:t>Fig</a:t>
            </a:r>
            <a:r>
              <a:rPr sz="681" b="1" spc="-117" dirty="0">
                <a:latin typeface="Arial"/>
                <a:cs typeface="Arial"/>
              </a:rPr>
              <a:t> </a:t>
            </a:r>
            <a:r>
              <a:rPr sz="681" b="1" spc="-15" dirty="0">
                <a:latin typeface="Arial"/>
                <a:cs typeface="Arial"/>
              </a:rPr>
              <a:t>36.13</a:t>
            </a:r>
            <a:endParaRPr sz="681">
              <a:latin typeface="Arial"/>
              <a:cs typeface="Arial"/>
            </a:endParaRPr>
          </a:p>
          <a:p>
            <a:pPr marL="12347">
              <a:spcBef>
                <a:spcPts val="78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see,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much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impact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performance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by a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theorem.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/>
            <a:r>
              <a:rPr sz="1264" b="1" dirty="0">
                <a:latin typeface="Arial"/>
                <a:cs typeface="Arial"/>
              </a:rPr>
              <a:t>Timing </a:t>
            </a:r>
            <a:r>
              <a:rPr sz="1264" b="1" spc="5" dirty="0">
                <a:latin typeface="Arial"/>
                <a:cs typeface="Arial"/>
              </a:rPr>
              <a:t>with</a:t>
            </a:r>
            <a:r>
              <a:rPr sz="1264" b="1" spc="-15" dirty="0">
                <a:latin typeface="Arial"/>
                <a:cs typeface="Arial"/>
              </a:rPr>
              <a:t> </a:t>
            </a:r>
            <a:r>
              <a:rPr sz="1264" b="1" dirty="0">
                <a:latin typeface="Arial"/>
                <a:cs typeface="Arial"/>
              </a:rPr>
              <a:t>Optimization</a:t>
            </a:r>
            <a:endParaRPr sz="1264">
              <a:latin typeface="Arial"/>
              <a:cs typeface="Arial"/>
            </a:endParaRPr>
          </a:p>
          <a:p>
            <a:pPr marL="221628" marR="5556" indent="-209281" algn="just">
              <a:lnSpc>
                <a:spcPct val="101099"/>
              </a:lnSpc>
              <a:spcBef>
                <a:spcPts val="44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Theorem: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sequence of </a:t>
            </a:r>
            <a:r>
              <a:rPr sz="1069" i="1" spc="19" dirty="0">
                <a:latin typeface="Times New Roman"/>
                <a:cs typeface="Times New Roman"/>
              </a:rPr>
              <a:t>m </a:t>
            </a:r>
            <a:r>
              <a:rPr sz="1069" i="1" spc="10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operations,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of which are </a:t>
            </a:r>
            <a:r>
              <a:rPr sz="1069" i="1" spc="10" dirty="0">
                <a:latin typeface="Times New Roman"/>
                <a:cs typeface="Times New Roman"/>
              </a:rPr>
              <a:t>find  </a:t>
            </a:r>
            <a:r>
              <a:rPr sz="1069" spc="5" dirty="0">
                <a:latin typeface="Times New Roman"/>
                <a:cs typeface="Times New Roman"/>
              </a:rPr>
              <a:t>operations,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performed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disjoint-set forest with </a:t>
            </a:r>
            <a:r>
              <a:rPr sz="1069" spc="10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rank </a:t>
            </a:r>
            <a:r>
              <a:rPr sz="1069" spc="5" dirty="0">
                <a:latin typeface="Times New Roman"/>
                <a:cs typeface="Times New Roman"/>
              </a:rPr>
              <a:t>(weight or  </a:t>
            </a:r>
            <a:r>
              <a:rPr sz="1069" spc="10" dirty="0">
                <a:latin typeface="Times New Roman"/>
                <a:cs typeface="Times New Roman"/>
              </a:rPr>
              <a:t>height) and path compression in worst case time proportional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mÑ</a:t>
            </a:r>
            <a:r>
              <a:rPr sz="1069" i="1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))</a:t>
            </a:r>
            <a:r>
              <a:rPr sz="1069" spc="5" dirty="0">
                <a:latin typeface="Symbol"/>
                <a:cs typeface="Symbol"/>
              </a:rPr>
              <a:t></a:t>
            </a:r>
            <a:endParaRPr sz="1069">
              <a:latin typeface="Symbol"/>
              <a:cs typeface="Symbol"/>
            </a:endParaRPr>
          </a:p>
          <a:p>
            <a:pPr marL="221628" indent="-209281">
              <a:spcBef>
                <a:spcPts val="63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Ñ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)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inverse Ackermann’s function which </a:t>
            </a:r>
            <a:r>
              <a:rPr sz="1069" spc="15" dirty="0">
                <a:latin typeface="Times New Roman"/>
                <a:cs typeface="Times New Roman"/>
              </a:rPr>
              <a:t>grows </a:t>
            </a:r>
            <a:r>
              <a:rPr sz="1069" spc="10" dirty="0">
                <a:latin typeface="Times New Roman"/>
                <a:cs typeface="Times New Roman"/>
              </a:rPr>
              <a:t>extremely slowly. For   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95803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18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36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221628">
              <a:spcBef>
                <a:spcPts val="778"/>
              </a:spcBef>
            </a:pPr>
            <a:r>
              <a:rPr sz="1069" spc="5" dirty="0">
                <a:latin typeface="Times New Roman"/>
                <a:cs typeface="Times New Roman"/>
              </a:rPr>
              <a:t>practical purposes, </a:t>
            </a:r>
            <a:r>
              <a:rPr sz="1069" i="1" spc="10" dirty="0">
                <a:latin typeface="Times New Roman"/>
                <a:cs typeface="Times New Roman"/>
              </a:rPr>
              <a:t>Ñ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) </a:t>
            </a:r>
            <a:r>
              <a:rPr sz="1069" spc="15" dirty="0">
                <a:latin typeface="Times New Roman"/>
                <a:cs typeface="Times New Roman"/>
              </a:rPr>
              <a:t>R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4.</a:t>
            </a:r>
            <a:endParaRPr sz="1069">
              <a:latin typeface="Times New Roman"/>
              <a:cs typeface="Times New Roman"/>
            </a:endParaRPr>
          </a:p>
          <a:p>
            <a:pPr marL="221628" marR="7408" indent="-209281">
              <a:lnSpc>
                <a:spcPts val="1254"/>
              </a:lnSpc>
              <a:spcBef>
                <a:spcPts val="126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Union-find is </a:t>
            </a:r>
            <a:r>
              <a:rPr sz="1069" spc="10" dirty="0">
                <a:latin typeface="Times New Roman"/>
                <a:cs typeface="Times New Roman"/>
              </a:rPr>
              <a:t>essentially </a:t>
            </a:r>
            <a:r>
              <a:rPr sz="1069" spc="5" dirty="0">
                <a:latin typeface="Times New Roman"/>
                <a:cs typeface="Times New Roman"/>
              </a:rPr>
              <a:t>proportional to </a:t>
            </a:r>
            <a:r>
              <a:rPr sz="1069" i="1" spc="19" dirty="0">
                <a:latin typeface="Times New Roman"/>
                <a:cs typeface="Times New Roman"/>
              </a:rPr>
              <a:t>m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a sequence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9" dirty="0">
                <a:latin typeface="Times New Roman"/>
                <a:cs typeface="Times New Roman"/>
              </a:rPr>
              <a:t>m </a:t>
            </a:r>
            <a:r>
              <a:rPr sz="1069" spc="5" dirty="0">
                <a:latin typeface="Times New Roman"/>
                <a:cs typeface="Times New Roman"/>
              </a:rPr>
              <a:t>operations, linear  in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m</a:t>
            </a:r>
            <a:r>
              <a:rPr sz="1069" spc="1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There  are  </a:t>
            </a:r>
            <a:r>
              <a:rPr sz="1069" spc="10" dirty="0">
                <a:latin typeface="Times New Roman"/>
                <a:cs typeface="Times New Roman"/>
              </a:rPr>
              <a:t>number  </a:t>
            </a:r>
            <a:r>
              <a:rPr sz="1069" spc="5" dirty="0">
                <a:latin typeface="Times New Roman"/>
                <a:cs typeface="Times New Roman"/>
              </a:rPr>
              <a:t>of  things  present  in  this  </a:t>
            </a:r>
            <a:r>
              <a:rPr sz="1069" spc="10" dirty="0">
                <a:latin typeface="Times New Roman"/>
                <a:cs typeface="Times New Roman"/>
              </a:rPr>
              <a:t>theorem </a:t>
            </a:r>
            <a:r>
              <a:rPr sz="1069" spc="5" dirty="0">
                <a:latin typeface="Times New Roman"/>
                <a:cs typeface="Times New Roman"/>
              </a:rPr>
              <a:t>regarding  analysis, 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difficult to cover in this course.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sill </a:t>
            </a:r>
            <a:r>
              <a:rPr sz="1069" spc="10" dirty="0">
                <a:latin typeface="Times New Roman"/>
                <a:cs typeface="Times New Roman"/>
              </a:rPr>
              <a:t>study </a:t>
            </a:r>
            <a:r>
              <a:rPr sz="1069" spc="5" dirty="0">
                <a:latin typeface="Times New Roman"/>
                <a:cs typeface="Times New Roman"/>
              </a:rPr>
              <a:t>these in course of </a:t>
            </a:r>
            <a:r>
              <a:rPr sz="1069" spc="10" dirty="0">
                <a:latin typeface="Times New Roman"/>
                <a:cs typeface="Times New Roman"/>
              </a:rPr>
              <a:t>Algorithm Analysis. 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moment, </a:t>
            </a:r>
            <a:r>
              <a:rPr sz="1069" spc="5" dirty="0">
                <a:latin typeface="Times New Roman"/>
                <a:cs typeface="Times New Roman"/>
              </a:rPr>
              <a:t>consider if there are </a:t>
            </a:r>
            <a:r>
              <a:rPr sz="1069" spc="19" dirty="0">
                <a:latin typeface="Times New Roman"/>
                <a:cs typeface="Times New Roman"/>
              </a:rPr>
              <a:t>m </a:t>
            </a:r>
            <a:r>
              <a:rPr sz="1069" i="1" spc="5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operations </a:t>
            </a:r>
            <a:r>
              <a:rPr sz="1069" spc="10" dirty="0">
                <a:latin typeface="Times New Roman"/>
                <a:cs typeface="Times New Roman"/>
              </a:rPr>
              <a:t>out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which n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i="1" spc="5" dirty="0">
                <a:latin typeface="Times New Roman"/>
                <a:cs typeface="Times New Roman"/>
              </a:rPr>
              <a:t>find</a:t>
            </a:r>
            <a:r>
              <a:rPr sz="1069" spc="5" dirty="0">
                <a:latin typeface="Times New Roman"/>
                <a:cs typeface="Times New Roman"/>
              </a:rPr>
              <a:t>s. </a:t>
            </a:r>
            <a:r>
              <a:rPr sz="1069" spc="10" dirty="0">
                <a:latin typeface="Times New Roman"/>
                <a:cs typeface="Times New Roman"/>
              </a:rPr>
              <a:t>The  average time for </a:t>
            </a:r>
            <a:r>
              <a:rPr sz="1069" spc="5" dirty="0">
                <a:latin typeface="Times New Roman"/>
                <a:cs typeface="Times New Roman"/>
              </a:rPr>
              <a:t>union-find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linear in </a:t>
            </a:r>
            <a:r>
              <a:rPr sz="1069" spc="19" dirty="0">
                <a:latin typeface="Times New Roman"/>
                <a:cs typeface="Times New Roman"/>
              </a:rPr>
              <a:t>m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grow not quadratically or  exponentially. </a:t>
            </a:r>
            <a:r>
              <a:rPr sz="1069" i="1" spc="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operations using this data structure are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efficient  regarding </a:t>
            </a:r>
            <a:r>
              <a:rPr sz="1069" spc="10" dirty="0">
                <a:latin typeface="Times New Roman"/>
                <a:cs typeface="Times New Roman"/>
              </a:rPr>
              <a:t>both space and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time.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76532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37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37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521655"/>
            <a:ext cx="26910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688" y="2521655"/>
            <a:ext cx="60439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2979985"/>
            <a:ext cx="766763" cy="92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326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8658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8658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619" y="3214334"/>
            <a:ext cx="2111375" cy="68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Review</a:t>
            </a:r>
            <a:endParaRPr sz="1069">
              <a:latin typeface="Times New Roman"/>
              <a:cs typeface="Times New Roman"/>
            </a:endParaRPr>
          </a:p>
          <a:p>
            <a:pPr marL="12347" marR="941454">
              <a:lnSpc>
                <a:spcPct val="104500"/>
              </a:lnSpc>
            </a:pPr>
            <a:r>
              <a:rPr sz="1069" spc="10" dirty="0">
                <a:latin typeface="Times New Roman"/>
                <a:cs typeface="Times New Roman"/>
              </a:rPr>
              <a:t>Image </a:t>
            </a:r>
            <a:r>
              <a:rPr sz="1069" spc="5" dirty="0">
                <a:latin typeface="Times New Roman"/>
                <a:cs typeface="Times New Roman"/>
              </a:rPr>
              <a:t>Segmentation  </a:t>
            </a:r>
            <a:r>
              <a:rPr sz="1069" spc="10" dirty="0">
                <a:latin typeface="Times New Roman"/>
                <a:cs typeface="Times New Roman"/>
              </a:rPr>
              <a:t>Maze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8"/>
              </a:spcBef>
            </a:pPr>
            <a:r>
              <a:rPr sz="1069" spc="10" dirty="0">
                <a:latin typeface="Times New Roman"/>
                <a:cs typeface="Times New Roman"/>
              </a:rPr>
              <a:t>Pseudo 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Maze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Generation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43" y="4203841"/>
            <a:ext cx="4852458" cy="5184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dirty="0">
                <a:latin typeface="Arial"/>
                <a:cs typeface="Arial"/>
              </a:rPr>
              <a:t>Review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the last lecture,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talked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i="1" spc="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methods with </a:t>
            </a:r>
            <a:r>
              <a:rPr sz="1069" spc="5" dirty="0">
                <a:latin typeface="Times New Roman"/>
                <a:cs typeface="Times New Roman"/>
              </a:rPr>
              <a:t>special </a:t>
            </a:r>
            <a:r>
              <a:rPr sz="1069" spc="10" dirty="0">
                <a:latin typeface="Times New Roman"/>
                <a:cs typeface="Times New Roman"/>
              </a:rPr>
              <a:t>reference to  the process of optimization in </a:t>
            </a:r>
            <a:r>
              <a:rPr sz="1069" i="1" spc="10" dirty="0">
                <a:latin typeface="Times New Roman"/>
                <a:cs typeface="Times New Roman"/>
              </a:rPr>
              <a:t>union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methods were demonstrated </a:t>
            </a:r>
            <a:r>
              <a:rPr sz="1069" spc="5" dirty="0">
                <a:latin typeface="Times New Roman"/>
                <a:cs typeface="Times New Roman"/>
              </a:rPr>
              <a:t>by reducing  size of tree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techniques-union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size or union by weight.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size was reduced through path optimization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method. </a:t>
            </a:r>
            <a:r>
              <a:rPr sz="1069" spc="10" dirty="0">
                <a:latin typeface="Times New Roman"/>
                <a:cs typeface="Times New Roman"/>
              </a:rPr>
              <a:t>This  was 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fact that </a:t>
            </a:r>
            <a:r>
              <a:rPr sz="1069" spc="10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reduce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traversal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method.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time required 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find/union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proportional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m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19" dirty="0">
                <a:latin typeface="Times New Roman"/>
                <a:cs typeface="Times New Roman"/>
              </a:rPr>
              <a:t>m </a:t>
            </a:r>
            <a:r>
              <a:rPr sz="1069" spc="5" dirty="0">
                <a:latin typeface="Times New Roman"/>
                <a:cs typeface="Times New Roman"/>
              </a:rPr>
              <a:t>union and 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find, the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required by find is proportional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i="1" spc="15" dirty="0">
                <a:latin typeface="Times New Roman"/>
                <a:cs typeface="Times New Roman"/>
              </a:rPr>
              <a:t>m+n</a:t>
            </a:r>
            <a:r>
              <a:rPr sz="1069" spc="1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Union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constant </a:t>
            </a:r>
            <a:r>
              <a:rPr sz="1069" spc="10" dirty="0">
                <a:latin typeface="Times New Roman"/>
                <a:cs typeface="Times New Roman"/>
              </a:rPr>
              <a:t>time  operation. </a:t>
            </a:r>
            <a:r>
              <a:rPr sz="1069" spc="5" dirty="0">
                <a:latin typeface="Times New Roman"/>
                <a:cs typeface="Times New Roman"/>
              </a:rPr>
              <a:t>It just </a:t>
            </a:r>
            <a:r>
              <a:rPr sz="1069" spc="10" dirty="0">
                <a:latin typeface="Times New Roman"/>
                <a:cs typeface="Times New Roman"/>
              </a:rPr>
              <a:t>links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trees whereas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method tree traversal is involved.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disjoint sets are increased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forest </a:t>
            </a:r>
            <a:r>
              <a:rPr sz="1069" spc="10" dirty="0">
                <a:latin typeface="Times New Roman"/>
                <a:cs typeface="Times New Roman"/>
              </a:rPr>
              <a:t>keeps on </a:t>
            </a:r>
            <a:r>
              <a:rPr sz="1069" spc="5" dirty="0">
                <a:latin typeface="Times New Roman"/>
                <a:cs typeface="Times New Roman"/>
              </a:rPr>
              <a:t>decreasing.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operation  takes more time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unions </a:t>
            </a:r>
            <a:r>
              <a:rPr sz="1069" spc="5" dirty="0">
                <a:latin typeface="Times New Roman"/>
                <a:cs typeface="Times New Roman"/>
              </a:rPr>
              <a:t>are increased. </a:t>
            </a:r>
            <a:r>
              <a:rPr sz="1069" spc="10" dirty="0">
                <a:latin typeface="Times New Roman"/>
                <a:cs typeface="Times New Roman"/>
              </a:rPr>
              <a:t>But on </a:t>
            </a:r>
            <a:r>
              <a:rPr sz="1069" spc="5" dirty="0">
                <a:latin typeface="Times New Roman"/>
                <a:cs typeface="Times New Roman"/>
              </a:rPr>
              <a:t>the average,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required by </a:t>
            </a:r>
            <a:r>
              <a:rPr sz="1069" i="1" spc="10" dirty="0">
                <a:latin typeface="Times New Roman"/>
                <a:cs typeface="Times New Roman"/>
              </a:rPr>
              <a:t>find  </a:t>
            </a:r>
            <a:r>
              <a:rPr sz="1069" spc="5" dirty="0">
                <a:latin typeface="Times New Roman"/>
                <a:cs typeface="Times New Roman"/>
              </a:rPr>
              <a:t>is proportional to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m+n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will see some </a:t>
            </a:r>
            <a:r>
              <a:rPr sz="1069" spc="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examples of disjoint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union/find </a:t>
            </a:r>
            <a:r>
              <a:rPr sz="1069" spc="5" dirty="0">
                <a:latin typeface="Times New Roman"/>
                <a:cs typeface="Times New Roman"/>
              </a:rPr>
              <a:t>methods to  </a:t>
            </a:r>
            <a:r>
              <a:rPr sz="1069" spc="10" dirty="0">
                <a:latin typeface="Times New Roman"/>
                <a:cs typeface="Times New Roman"/>
              </a:rPr>
              <a:t>understand their benefits. In </a:t>
            </a:r>
            <a:r>
              <a:rPr sz="1069" spc="5" dirty="0">
                <a:latin typeface="Times New Roman"/>
                <a:cs typeface="Times New Roman"/>
              </a:rPr>
              <a:t>the start, it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told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disjoint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image  </a:t>
            </a:r>
            <a:r>
              <a:rPr sz="1069" spc="5" dirty="0">
                <a:latin typeface="Times New Roman"/>
                <a:cs typeface="Times New Roman"/>
              </a:rPr>
              <a:t>segmentation.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the picture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boat in this regard.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also talked  about the </a:t>
            </a:r>
            <a:r>
              <a:rPr sz="1069" spc="10" dirty="0">
                <a:latin typeface="Times New Roman"/>
                <a:cs typeface="Times New Roman"/>
              </a:rPr>
              <a:t>medical </a:t>
            </a:r>
            <a:r>
              <a:rPr sz="1069" spc="5" dirty="0">
                <a:latin typeface="Times New Roman"/>
                <a:cs typeface="Times New Roman"/>
              </a:rPr>
              <a:t>scanning to find the </a:t>
            </a:r>
            <a:r>
              <a:rPr sz="1069" spc="10" dirty="0">
                <a:latin typeface="Times New Roman"/>
                <a:cs typeface="Times New Roman"/>
              </a:rPr>
              <a:t>human </a:t>
            </a:r>
            <a:r>
              <a:rPr sz="1069" spc="5" dirty="0">
                <a:latin typeface="Times New Roman"/>
                <a:cs typeface="Times New Roman"/>
              </a:rPr>
              <a:t>organs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help of </a:t>
            </a:r>
            <a:r>
              <a:rPr sz="1069" spc="10" dirty="0">
                <a:latin typeface="Times New Roman"/>
                <a:cs typeface="Times New Roman"/>
              </a:rPr>
              <a:t>image  segmentation.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usage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union/find </a:t>
            </a:r>
            <a:r>
              <a:rPr sz="1069" spc="10" dirty="0">
                <a:latin typeface="Times New Roman"/>
                <a:cs typeface="Times New Roman"/>
              </a:rPr>
              <a:t>in image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segmentation.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Image segmentation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major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image </a:t>
            </a:r>
            <a:r>
              <a:rPr sz="1069" spc="5" dirty="0">
                <a:latin typeface="Times New Roman"/>
                <a:cs typeface="Times New Roman"/>
              </a:rPr>
              <a:t>processing. </a:t>
            </a:r>
            <a:r>
              <a:rPr sz="1069" spc="19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image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collection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pixels.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value associated with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pixel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its intensity.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take images </a:t>
            </a:r>
            <a:r>
              <a:rPr sz="1069" spc="5" dirty="0">
                <a:latin typeface="Times New Roman"/>
                <a:cs typeface="Times New Roman"/>
              </a:rPr>
              <a:t>by  </a:t>
            </a:r>
            <a:r>
              <a:rPr sz="1069" spc="10" dirty="0">
                <a:latin typeface="Times New Roman"/>
                <a:cs typeface="Times New Roman"/>
              </a:rPr>
              <a:t>cameras </a:t>
            </a:r>
            <a:r>
              <a:rPr sz="1069" spc="5" dirty="0">
                <a:latin typeface="Times New Roman"/>
                <a:cs typeface="Times New Roman"/>
              </a:rPr>
              <a:t>or digital </a:t>
            </a:r>
            <a:r>
              <a:rPr sz="1069" spc="10" dirty="0">
                <a:latin typeface="Times New Roman"/>
                <a:cs typeface="Times New Roman"/>
              </a:rPr>
              <a:t>cameras and </a:t>
            </a:r>
            <a:r>
              <a:rPr sz="1069" spc="5" dirty="0">
                <a:latin typeface="Times New Roman"/>
                <a:cs typeface="Times New Roman"/>
              </a:rPr>
              <a:t>transfer it into </a:t>
            </a:r>
            <a:r>
              <a:rPr sz="1069" spc="10" dirty="0">
                <a:latin typeface="Times New Roman"/>
                <a:cs typeface="Times New Roman"/>
              </a:rPr>
              <a:t>the computer.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computer, images are  </a:t>
            </a:r>
            <a:r>
              <a:rPr sz="1069" spc="5" dirty="0">
                <a:latin typeface="Times New Roman"/>
                <a:cs typeface="Times New Roman"/>
              </a:rPr>
              <a:t>represented as </a:t>
            </a:r>
            <a:r>
              <a:rPr sz="1069" spc="10" dirty="0">
                <a:latin typeface="Times New Roman"/>
                <a:cs typeface="Times New Roman"/>
              </a:rPr>
              <a:t>numbers. These numbers may </a:t>
            </a:r>
            <a:r>
              <a:rPr sz="1069" spc="5" dirty="0">
                <a:latin typeface="Times New Roman"/>
                <a:cs typeface="Times New Roman"/>
              </a:rPr>
              <a:t>represent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gray level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image.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zero </a:t>
            </a:r>
            <a:r>
              <a:rPr sz="1069" spc="10" dirty="0">
                <a:latin typeface="Times New Roman"/>
                <a:cs typeface="Times New Roman"/>
              </a:rPr>
              <a:t>gray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represent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black </a:t>
            </a:r>
            <a:r>
              <a:rPr sz="1069" spc="10" dirty="0">
                <a:latin typeface="Times New Roman"/>
                <a:cs typeface="Times New Roman"/>
              </a:rPr>
              <a:t>and 255 </a:t>
            </a:r>
            <a:r>
              <a:rPr sz="1069" spc="5" dirty="0">
                <a:latin typeface="Times New Roman"/>
                <a:cs typeface="Times New Roman"/>
              </a:rPr>
              <a:t>gray level as white. </a:t>
            </a:r>
            <a:r>
              <a:rPr sz="1069" spc="10" dirty="0">
                <a:latin typeface="Times New Roman"/>
                <a:cs typeface="Times New Roman"/>
              </a:rPr>
              <a:t>The numbers  between 0 and 255 </a:t>
            </a:r>
            <a:r>
              <a:rPr sz="1069" spc="5" dirty="0">
                <a:latin typeface="Times New Roman"/>
                <a:cs typeface="Times New Roman"/>
              </a:rPr>
              <a:t>will represent </a:t>
            </a:r>
            <a:r>
              <a:rPr sz="1069" spc="10" dirty="0">
                <a:latin typeface="Times New Roman"/>
                <a:cs typeface="Times New Roman"/>
              </a:rPr>
              <a:t>the gray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between </a:t>
            </a:r>
            <a:r>
              <a:rPr sz="1069" spc="5" dirty="0">
                <a:latin typeface="Times New Roman"/>
                <a:cs typeface="Times New Roman"/>
              </a:rPr>
              <a:t>black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white. In </a:t>
            </a:r>
            <a:r>
              <a:rPr sz="1069" spc="10" dirty="0">
                <a:latin typeface="Times New Roman"/>
                <a:cs typeface="Times New Roman"/>
              </a:rPr>
              <a:t>the color  images,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store three colors i.e. </a:t>
            </a:r>
            <a:r>
              <a:rPr sz="1069" spc="15" dirty="0">
                <a:latin typeface="Times New Roman"/>
                <a:cs typeface="Times New Roman"/>
              </a:rPr>
              <a:t>RGB </a:t>
            </a:r>
            <a:r>
              <a:rPr sz="1069" spc="5" dirty="0">
                <a:latin typeface="Times New Roman"/>
                <a:cs typeface="Times New Roman"/>
              </a:rPr>
              <a:t>(Red, </a:t>
            </a:r>
            <a:r>
              <a:rPr sz="1069" spc="10" dirty="0">
                <a:latin typeface="Times New Roman"/>
                <a:cs typeface="Times New Roman"/>
              </a:rPr>
              <a:t>Green, </a:t>
            </a:r>
            <a:r>
              <a:rPr sz="1069" spc="5" dirty="0">
                <a:latin typeface="Times New Roman"/>
                <a:cs typeface="Times New Roman"/>
              </a:rPr>
              <a:t>Blue). </a:t>
            </a:r>
            <a:r>
              <a:rPr sz="1069" spc="10" dirty="0">
                <a:latin typeface="Times New Roman"/>
                <a:cs typeface="Times New Roman"/>
              </a:rPr>
              <a:t>By combining these three  </a:t>
            </a:r>
            <a:r>
              <a:rPr sz="1069" spc="5" dirty="0">
                <a:latin typeface="Times New Roman"/>
                <a:cs typeface="Times New Roman"/>
              </a:rPr>
              <a:t>colors,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ones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obtained.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Image</a:t>
            </a:r>
            <a:r>
              <a:rPr sz="1264" b="1" spc="-87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Segmentation</a:t>
            </a:r>
            <a:endParaRPr sz="1264">
              <a:latin typeface="Arial"/>
              <a:cs typeface="Arial"/>
            </a:endParaRPr>
          </a:p>
          <a:p>
            <a:pPr marL="12347" algn="just">
              <a:lnSpc>
                <a:spcPts val="1269"/>
              </a:lnSpc>
            </a:pP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image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segmentation,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divide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image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into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different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parts.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image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2533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2458" cy="2534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37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be segmented with regard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intensity of the pixels.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have groups </a:t>
            </a:r>
            <a:r>
              <a:rPr sz="1069" spc="5" dirty="0">
                <a:latin typeface="Times New Roman"/>
                <a:cs typeface="Times New Roman"/>
              </a:rPr>
              <a:t>of pixels  having high intensity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those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pixels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low </a:t>
            </a:r>
            <a:r>
              <a:rPr sz="1069" spc="5" dirty="0">
                <a:latin typeface="Times New Roman"/>
                <a:cs typeface="Times New Roman"/>
              </a:rPr>
              <a:t>intensity.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pixels </a:t>
            </a:r>
            <a:r>
              <a:rPr sz="1069" spc="10" dirty="0">
                <a:latin typeface="Times New Roman"/>
                <a:cs typeface="Times New Roman"/>
              </a:rPr>
              <a:t>are divided  on </a:t>
            </a:r>
            <a:r>
              <a:rPr sz="1069" spc="5" dirty="0">
                <a:latin typeface="Times New Roman"/>
                <a:cs typeface="Times New Roman"/>
              </a:rPr>
              <a:t>the basis of their threshold </a:t>
            </a:r>
            <a:r>
              <a:rPr sz="1069" spc="10" dirty="0">
                <a:latin typeface="Times New Roman"/>
                <a:cs typeface="Times New Roman"/>
              </a:rPr>
              <a:t>value.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pixels of gray level less than </a:t>
            </a:r>
            <a:r>
              <a:rPr sz="1069" spc="10" dirty="0">
                <a:latin typeface="Times New Roman"/>
                <a:cs typeface="Times New Roman"/>
              </a:rPr>
              <a:t>50 can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combined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group, followed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pixels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gray level less </a:t>
            </a:r>
            <a:r>
              <a:rPr sz="1069" spc="10" dirty="0">
                <a:latin typeface="Times New Roman"/>
                <a:cs typeface="Times New Roman"/>
              </a:rPr>
              <a:t>between 50 and 100  in another </a:t>
            </a:r>
            <a:r>
              <a:rPr sz="1069" spc="5" dirty="0">
                <a:latin typeface="Times New Roman"/>
                <a:cs typeface="Times New Roman"/>
              </a:rPr>
              <a:t>group </a:t>
            </a:r>
            <a:r>
              <a:rPr sz="1069" spc="10" dirty="0">
                <a:latin typeface="Times New Roman"/>
                <a:cs typeface="Times New Roman"/>
              </a:rPr>
              <a:t>and so </a:t>
            </a:r>
            <a:r>
              <a:rPr sz="1069" spc="5" dirty="0">
                <a:latin typeface="Times New Roman"/>
                <a:cs typeface="Times New Roman"/>
              </a:rPr>
              <a:t>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pixels can </a:t>
            </a:r>
            <a:r>
              <a:rPr sz="1069" spc="10" dirty="0">
                <a:latin typeface="Times New Roman"/>
                <a:cs typeface="Times New Roman"/>
              </a:rPr>
              <a:t>be grouped on the </a:t>
            </a:r>
            <a:r>
              <a:rPr sz="1069" spc="5" dirty="0">
                <a:latin typeface="Times New Roman"/>
                <a:cs typeface="Times New Roman"/>
              </a:rPr>
              <a:t>basis of threshold </a:t>
            </a:r>
            <a:r>
              <a:rPr sz="1069" spc="10" dirty="0">
                <a:latin typeface="Times New Roman"/>
                <a:cs typeface="Times New Roman"/>
              </a:rPr>
              <a:t>for  </a:t>
            </a:r>
            <a:r>
              <a:rPr sz="1069" spc="5" dirty="0">
                <a:latin typeface="Times New Roman"/>
                <a:cs typeface="Times New Roman"/>
              </a:rPr>
              <a:t>difference in intensity of neighbors. 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eight </a:t>
            </a:r>
            <a:r>
              <a:rPr sz="1069" spc="10" dirty="0">
                <a:latin typeface="Times New Roman"/>
                <a:cs typeface="Times New Roman"/>
              </a:rPr>
              <a:t>neighbors </a:t>
            </a:r>
            <a:r>
              <a:rPr sz="1069" spc="5" dirty="0">
                <a:latin typeface="Times New Roman"/>
                <a:cs typeface="Times New Roman"/>
              </a:rPr>
              <a:t>of the pixel i.e. </a:t>
            </a:r>
            <a:r>
              <a:rPr sz="1069" spc="10" dirty="0">
                <a:latin typeface="Times New Roman"/>
                <a:cs typeface="Times New Roman"/>
              </a:rPr>
              <a:t>top,  bottom, </a:t>
            </a:r>
            <a:r>
              <a:rPr sz="1069" spc="5" dirty="0">
                <a:latin typeface="Times New Roman"/>
                <a:cs typeface="Times New Roman"/>
              </a:rPr>
              <a:t>left, </a:t>
            </a:r>
            <a:r>
              <a:rPr sz="1069" spc="10" dirty="0">
                <a:latin typeface="Times New Roman"/>
                <a:cs typeface="Times New Roman"/>
              </a:rPr>
              <a:t>right, </a:t>
            </a:r>
            <a:r>
              <a:rPr sz="1069" spc="5" dirty="0">
                <a:latin typeface="Times New Roman"/>
                <a:cs typeface="Times New Roman"/>
              </a:rPr>
              <a:t>top-left, </a:t>
            </a:r>
            <a:r>
              <a:rPr sz="1069" spc="10" dirty="0">
                <a:latin typeface="Times New Roman"/>
                <a:cs typeface="Times New Roman"/>
              </a:rPr>
              <a:t>top-right, bottom-left and bottom-right.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will see  the </a:t>
            </a:r>
            <a:r>
              <a:rPr sz="1069" spc="5" dirty="0">
                <a:latin typeface="Times New Roman"/>
                <a:cs typeface="Times New Roman"/>
              </a:rPr>
              <a:t>difference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threshold of </a:t>
            </a:r>
            <a:r>
              <a:rPr sz="1069" spc="10" dirty="0">
                <a:latin typeface="Times New Roman"/>
                <a:cs typeface="Times New Roman"/>
              </a:rPr>
              <a:t>a pixel and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neighbors. </a:t>
            </a:r>
            <a:r>
              <a:rPr sz="1069" spc="5" dirty="0">
                <a:latin typeface="Times New Roman"/>
                <a:cs typeface="Times New Roman"/>
              </a:rPr>
              <a:t>Depending </a:t>
            </a:r>
            <a:r>
              <a:rPr sz="1069" spc="10" dirty="0">
                <a:latin typeface="Times New Roman"/>
                <a:cs typeface="Times New Roman"/>
              </a:rPr>
              <a:t>on the  </a:t>
            </a:r>
            <a:r>
              <a:rPr sz="1069" spc="5" dirty="0">
                <a:latin typeface="Times New Roman"/>
                <a:cs typeface="Times New Roman"/>
              </a:rPr>
              <a:t>difference </a:t>
            </a:r>
            <a:r>
              <a:rPr sz="1069" spc="10" dirty="0">
                <a:latin typeface="Times New Roman"/>
                <a:cs typeface="Times New Roman"/>
              </a:rPr>
              <a:t>value, we </a:t>
            </a:r>
            <a:r>
              <a:rPr sz="1069" spc="5" dirty="0">
                <a:latin typeface="Times New Roman"/>
                <a:cs typeface="Times New Roman"/>
              </a:rPr>
              <a:t>will group the pixels.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pixels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grouped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basis of  texture (i.e. </a:t>
            </a:r>
            <a:r>
              <a:rPr sz="1069" spc="10" dirty="0">
                <a:latin typeface="Times New Roman"/>
                <a:cs typeface="Times New Roman"/>
              </a:rPr>
              <a:t>a pattern of </a:t>
            </a:r>
            <a:r>
              <a:rPr sz="1069" spc="5" dirty="0">
                <a:latin typeface="Times New Roman"/>
                <a:cs typeface="Times New Roman"/>
              </a:rPr>
              <a:t>pixel intensities).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study </a:t>
            </a:r>
            <a:r>
              <a:rPr sz="1069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in detail in </a:t>
            </a:r>
            <a:r>
              <a:rPr sz="1069" spc="10" dirty="0">
                <a:latin typeface="Times New Roman"/>
                <a:cs typeface="Times New Roman"/>
              </a:rPr>
              <a:t>the  image processing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subject.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an example. Consider the diagram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67" y="5063050"/>
            <a:ext cx="4853076" cy="97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seems a sketch or a square of black, gray and white portions. These </a:t>
            </a:r>
            <a:r>
              <a:rPr sz="1069" spc="5" dirty="0">
                <a:latin typeface="Times New Roman"/>
                <a:cs typeface="Times New Roman"/>
              </a:rPr>
              <a:t>small </a:t>
            </a:r>
            <a:r>
              <a:rPr sz="1069" spc="10" dirty="0">
                <a:latin typeface="Times New Roman"/>
                <a:cs typeface="Times New Roman"/>
              </a:rPr>
              <a:t>squares  </a:t>
            </a:r>
            <a:r>
              <a:rPr sz="1069" spc="5" dirty="0">
                <a:latin typeface="Times New Roman"/>
                <a:cs typeface="Times New Roman"/>
              </a:rPr>
              <a:t>represent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pixel or </a:t>
            </a:r>
            <a:r>
              <a:rPr sz="1069" spc="10" dirty="0">
                <a:latin typeface="Times New Roman"/>
                <a:cs typeface="Times New Roman"/>
              </a:rPr>
              <a:t>picture element. The </a:t>
            </a:r>
            <a:r>
              <a:rPr sz="1069" spc="5" dirty="0">
                <a:latin typeface="Times New Roman"/>
                <a:cs typeface="Times New Roman"/>
              </a:rPr>
              <a:t>color 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picture elements </a:t>
            </a:r>
            <a:r>
              <a:rPr sz="1069" spc="10" dirty="0">
                <a:latin typeface="Times New Roman"/>
                <a:cs typeface="Times New Roman"/>
              </a:rPr>
              <a:t>may be white,  </a:t>
            </a:r>
            <a:r>
              <a:rPr sz="1069" spc="5" dirty="0">
                <a:latin typeface="Times New Roman"/>
                <a:cs typeface="Times New Roman"/>
              </a:rPr>
              <a:t>gray or black. It has five </a:t>
            </a:r>
            <a:r>
              <a:rPr sz="1069" spc="10" dirty="0">
                <a:latin typeface="Times New Roman"/>
                <a:cs typeface="Times New Roman"/>
              </a:rPr>
              <a:t>rows and columns each.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a 5 * 5 image.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 a matrix </a:t>
            </a:r>
            <a:r>
              <a:rPr sz="1069" spc="5" dirty="0">
                <a:latin typeface="Times New Roman"/>
                <a:cs typeface="Times New Roman"/>
              </a:rPr>
              <a:t>of five </a:t>
            </a:r>
            <a:r>
              <a:rPr sz="1069" spc="10" dirty="0">
                <a:latin typeface="Times New Roman"/>
                <a:cs typeface="Times New Roman"/>
              </a:rPr>
              <a:t>rows and </a:t>
            </a:r>
            <a:r>
              <a:rPr sz="1069" spc="5" dirty="0">
                <a:latin typeface="Times New Roman"/>
                <a:cs typeface="Times New Roman"/>
              </a:rPr>
              <a:t>five </a:t>
            </a:r>
            <a:r>
              <a:rPr sz="1069" spc="10" dirty="0">
                <a:latin typeface="Times New Roman"/>
                <a:cs typeface="Times New Roman"/>
              </a:rPr>
              <a:t>columns.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assign the values to the 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matrix </a:t>
            </a:r>
            <a:r>
              <a:rPr sz="1069" spc="10" dirty="0">
                <a:latin typeface="Times New Roman"/>
                <a:cs typeface="Times New Roman"/>
              </a:rPr>
              <a:t>depending on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color. For </a:t>
            </a:r>
            <a:r>
              <a:rPr sz="1069" spc="5" dirty="0">
                <a:latin typeface="Times New Roman"/>
                <a:cs typeface="Times New Roman"/>
              </a:rPr>
              <a:t>white </a:t>
            </a:r>
            <a:r>
              <a:rPr sz="1069" spc="10" dirty="0">
                <a:latin typeface="Times New Roman"/>
                <a:cs typeface="Times New Roman"/>
              </a:rPr>
              <a:t>color, we </a:t>
            </a:r>
            <a:r>
              <a:rPr sz="1069" spc="5" dirty="0">
                <a:latin typeface="Times New Roman"/>
                <a:cs typeface="Times New Roman"/>
              </a:rPr>
              <a:t>use 0,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for black  </a:t>
            </a:r>
            <a:r>
              <a:rPr sz="1069" spc="10" dirty="0">
                <a:latin typeface="Times New Roman"/>
                <a:cs typeface="Times New Roman"/>
              </a:rPr>
              <a:t>and 2 for gray </a:t>
            </a:r>
            <a:r>
              <a:rPr sz="1069" spc="5" dirty="0">
                <a:latin typeface="Times New Roman"/>
                <a:cs typeface="Times New Roman"/>
              </a:rPr>
              <a:t>color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respectively.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18909" y="6189027"/>
          <a:ext cx="1318066" cy="991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3354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88">
                <a:tc>
                  <a:txBody>
                    <a:bodyPr/>
                    <a:lstStyle/>
                    <a:p>
                      <a:pPr marL="254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T w="533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3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3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3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33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L="254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L="254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L="254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339">
                <a:tc>
                  <a:txBody>
                    <a:bodyPr/>
                    <a:lstStyle/>
                    <a:p>
                      <a:pPr marL="254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52267" y="7336868"/>
            <a:ext cx="4851841" cy="1338063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When we get the image from a </a:t>
            </a:r>
            <a:r>
              <a:rPr sz="1069" spc="5" dirty="0">
                <a:latin typeface="Times New Roman"/>
                <a:cs typeface="Times New Roman"/>
              </a:rPr>
              <a:t>digital </a:t>
            </a:r>
            <a:r>
              <a:rPr sz="1069" spc="10" dirty="0">
                <a:latin typeface="Times New Roman"/>
                <a:cs typeface="Times New Roman"/>
              </a:rPr>
              <a:t>device, </a:t>
            </a:r>
            <a:r>
              <a:rPr sz="1069" spc="5" dirty="0">
                <a:latin typeface="Times New Roman"/>
                <a:cs typeface="Times New Roman"/>
              </a:rPr>
              <a:t>it is stored </a:t>
            </a:r>
            <a:r>
              <a:rPr sz="1069" spc="10" dirty="0">
                <a:latin typeface="Times New Roman"/>
                <a:cs typeface="Times New Roman"/>
              </a:rPr>
              <a:t>in numbers.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 </a:t>
            </a:r>
            <a:r>
              <a:rPr sz="1069" spc="5" dirty="0">
                <a:latin typeface="Times New Roman"/>
                <a:cs typeface="Times New Roman"/>
              </a:rPr>
              <a:t>matrix,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4.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can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between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255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may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more depending upon the </a:t>
            </a:r>
            <a:r>
              <a:rPr sz="1069" spc="5" dirty="0">
                <a:latin typeface="Times New Roman"/>
                <a:cs typeface="Times New Roman"/>
              </a:rPr>
              <a:t>digital </a:t>
            </a:r>
            <a:r>
              <a:rPr sz="1069" spc="10" dirty="0">
                <a:latin typeface="Times New Roman"/>
                <a:cs typeface="Times New Roman"/>
              </a:rPr>
              <a:t>capturing device.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raw </a:t>
            </a:r>
            <a:r>
              <a:rPr sz="1069" spc="5" dirty="0">
                <a:latin typeface="Times New Roman"/>
                <a:cs typeface="Times New Roman"/>
              </a:rPr>
              <a:t>digital </a:t>
            </a:r>
            <a:r>
              <a:rPr sz="1069" spc="10" dirty="0">
                <a:latin typeface="Times New Roman"/>
                <a:cs typeface="Times New Roman"/>
              </a:rPr>
              <a:t>image. 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apply some scheme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segmentation. </a:t>
            </a:r>
            <a:r>
              <a:rPr sz="1069" spc="5" dirty="0">
                <a:latin typeface="Times New Roman"/>
                <a:cs typeface="Times New Roman"/>
              </a:rPr>
              <a:t>Suppose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need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pixels </a:t>
            </a:r>
            <a:r>
              <a:rPr sz="1069" spc="10" dirty="0">
                <a:latin typeface="Times New Roman"/>
                <a:cs typeface="Times New Roman"/>
              </a:rPr>
              <a:t>having  value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more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pixels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less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separately.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After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finding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such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pixels, put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those that have values more than 4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put 0 </a:t>
            </a:r>
            <a:r>
              <a:rPr sz="1069" spc="5" dirty="0">
                <a:latin typeface="Times New Roman"/>
                <a:cs typeface="Times New Roman"/>
              </a:rPr>
              <a:t>for pixels having </a:t>
            </a:r>
            <a:r>
              <a:rPr sz="1069" spc="10" dirty="0">
                <a:latin typeface="Times New Roman"/>
                <a:cs typeface="Times New Roman"/>
              </a:rPr>
              <a:t>less  </a:t>
            </a:r>
            <a:r>
              <a:rPr sz="1069" spc="5" dirty="0">
                <a:latin typeface="Times New Roman"/>
                <a:cs typeface="Times New Roman"/>
              </a:rPr>
              <a:t>than </a:t>
            </a:r>
            <a:r>
              <a:rPr sz="1069" spc="10" dirty="0">
                <a:latin typeface="Times New Roman"/>
                <a:cs typeface="Times New Roman"/>
              </a:rPr>
              <a:t>4 values.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make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array </a:t>
            </a:r>
            <a:r>
              <a:rPr sz="1069" spc="10" dirty="0">
                <a:latin typeface="Times New Roman"/>
                <a:cs typeface="Times New Roman"/>
              </a:rPr>
              <a:t>by applying </a:t>
            </a:r>
            <a:r>
              <a:rPr sz="1069" spc="5" dirty="0">
                <a:latin typeface="Times New Roman"/>
                <a:cs typeface="Times New Roman"/>
              </a:rPr>
              <a:t>the threshold. Let’s </a:t>
            </a:r>
            <a:r>
              <a:rPr sz="1069" spc="10" dirty="0">
                <a:latin typeface="Times New Roman"/>
                <a:cs typeface="Times New Roman"/>
              </a:rPr>
              <a:t>apply 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scheme on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4358" y="9097229"/>
            <a:ext cx="75688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0   1   2   3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488" y="9104207"/>
            <a:ext cx="0" cy="159279"/>
          </a:xfrm>
          <a:custGeom>
            <a:avLst/>
            <a:gdLst/>
            <a:ahLst/>
            <a:cxnLst/>
            <a:rect l="l" t="t" r="r" b="b"/>
            <a:pathLst>
              <a:path h="163829">
                <a:moveTo>
                  <a:pt x="0" y="0"/>
                </a:moveTo>
                <a:lnTo>
                  <a:pt x="0" y="16383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944938" y="3542770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0" y="279653"/>
                </a:moveTo>
                <a:lnTo>
                  <a:pt x="279653" y="279653"/>
                </a:lnTo>
                <a:lnTo>
                  <a:pt x="279653" y="0"/>
                </a:lnTo>
                <a:lnTo>
                  <a:pt x="0" y="0"/>
                </a:lnTo>
                <a:lnTo>
                  <a:pt x="0" y="27965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944938" y="3542770"/>
            <a:ext cx="272256" cy="271639"/>
          </a:xfrm>
          <a:custGeom>
            <a:avLst/>
            <a:gdLst/>
            <a:ahLst/>
            <a:cxnLst/>
            <a:rect l="l" t="t" r="r" b="b"/>
            <a:pathLst>
              <a:path w="280035" h="279400">
                <a:moveTo>
                  <a:pt x="279653" y="0"/>
                </a:moveTo>
                <a:lnTo>
                  <a:pt x="0" y="0"/>
                </a:lnTo>
                <a:lnTo>
                  <a:pt x="0" y="278892"/>
                </a:lnTo>
                <a:lnTo>
                  <a:pt x="279653" y="278892"/>
                </a:lnTo>
                <a:lnTo>
                  <a:pt x="279653" y="0"/>
                </a:lnTo>
                <a:close/>
              </a:path>
            </a:pathLst>
          </a:custGeom>
          <a:ln w="8966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216823" y="3542770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0" y="279653"/>
                </a:moveTo>
                <a:lnTo>
                  <a:pt x="279653" y="279653"/>
                </a:lnTo>
                <a:lnTo>
                  <a:pt x="279653" y="0"/>
                </a:lnTo>
                <a:lnTo>
                  <a:pt x="0" y="0"/>
                </a:lnTo>
                <a:lnTo>
                  <a:pt x="0" y="27965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216823" y="3542770"/>
            <a:ext cx="272256" cy="271639"/>
          </a:xfrm>
          <a:custGeom>
            <a:avLst/>
            <a:gdLst/>
            <a:ahLst/>
            <a:cxnLst/>
            <a:rect l="l" t="t" r="r" b="b"/>
            <a:pathLst>
              <a:path w="280035" h="279400">
                <a:moveTo>
                  <a:pt x="279653" y="0"/>
                </a:moveTo>
                <a:lnTo>
                  <a:pt x="0" y="0"/>
                </a:lnTo>
                <a:lnTo>
                  <a:pt x="0" y="278892"/>
                </a:lnTo>
                <a:lnTo>
                  <a:pt x="279653" y="278892"/>
                </a:lnTo>
                <a:lnTo>
                  <a:pt x="279653" y="0"/>
                </a:lnTo>
                <a:close/>
              </a:path>
            </a:pathLst>
          </a:custGeom>
          <a:ln w="8966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130021" y="3814657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0" y="279654"/>
                </a:moveTo>
                <a:lnTo>
                  <a:pt x="279653" y="279654"/>
                </a:lnTo>
                <a:lnTo>
                  <a:pt x="279653" y="0"/>
                </a:lnTo>
                <a:lnTo>
                  <a:pt x="0" y="0"/>
                </a:lnTo>
                <a:lnTo>
                  <a:pt x="0" y="279654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130021" y="3813915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279654" y="0"/>
                </a:moveTo>
                <a:lnTo>
                  <a:pt x="0" y="0"/>
                </a:lnTo>
                <a:lnTo>
                  <a:pt x="0" y="279653"/>
                </a:lnTo>
                <a:lnTo>
                  <a:pt x="279654" y="279653"/>
                </a:lnTo>
                <a:lnTo>
                  <a:pt x="279654" y="0"/>
                </a:lnTo>
                <a:close/>
              </a:path>
            </a:pathLst>
          </a:custGeom>
          <a:ln w="896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673792" y="3814657"/>
            <a:ext cx="271639" cy="272256"/>
          </a:xfrm>
          <a:custGeom>
            <a:avLst/>
            <a:gdLst/>
            <a:ahLst/>
            <a:cxnLst/>
            <a:rect l="l" t="t" r="r" b="b"/>
            <a:pathLst>
              <a:path w="279400" h="280035">
                <a:moveTo>
                  <a:pt x="0" y="279654"/>
                </a:moveTo>
                <a:lnTo>
                  <a:pt x="278891" y="279654"/>
                </a:lnTo>
                <a:lnTo>
                  <a:pt x="278891" y="0"/>
                </a:lnTo>
                <a:lnTo>
                  <a:pt x="0" y="0"/>
                </a:lnTo>
                <a:lnTo>
                  <a:pt x="0" y="279654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673792" y="3813915"/>
            <a:ext cx="271639" cy="272256"/>
          </a:xfrm>
          <a:custGeom>
            <a:avLst/>
            <a:gdLst/>
            <a:ahLst/>
            <a:cxnLst/>
            <a:rect l="l" t="t" r="r" b="b"/>
            <a:pathLst>
              <a:path w="279400" h="280035">
                <a:moveTo>
                  <a:pt x="278891" y="0"/>
                </a:moveTo>
                <a:lnTo>
                  <a:pt x="0" y="0"/>
                </a:lnTo>
                <a:lnTo>
                  <a:pt x="0" y="279653"/>
                </a:lnTo>
                <a:lnTo>
                  <a:pt x="278891" y="279653"/>
                </a:lnTo>
                <a:lnTo>
                  <a:pt x="278891" y="0"/>
                </a:lnTo>
                <a:close/>
              </a:path>
            </a:pathLst>
          </a:custGeom>
          <a:ln w="8966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944938" y="3814657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0" y="279654"/>
                </a:moveTo>
                <a:lnTo>
                  <a:pt x="279653" y="279654"/>
                </a:lnTo>
                <a:lnTo>
                  <a:pt x="279653" y="0"/>
                </a:lnTo>
                <a:lnTo>
                  <a:pt x="0" y="0"/>
                </a:lnTo>
                <a:lnTo>
                  <a:pt x="0" y="279654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944938" y="3813915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279653" y="0"/>
                </a:moveTo>
                <a:lnTo>
                  <a:pt x="0" y="0"/>
                </a:lnTo>
                <a:lnTo>
                  <a:pt x="0" y="279653"/>
                </a:lnTo>
                <a:lnTo>
                  <a:pt x="279653" y="279653"/>
                </a:lnTo>
                <a:lnTo>
                  <a:pt x="279653" y="0"/>
                </a:lnTo>
                <a:close/>
              </a:path>
            </a:pathLst>
          </a:custGeom>
          <a:ln w="8966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130021" y="4086543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0" y="279653"/>
                </a:moveTo>
                <a:lnTo>
                  <a:pt x="279653" y="279653"/>
                </a:lnTo>
                <a:lnTo>
                  <a:pt x="279653" y="0"/>
                </a:lnTo>
                <a:lnTo>
                  <a:pt x="0" y="0"/>
                </a:lnTo>
                <a:lnTo>
                  <a:pt x="0" y="27965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130021" y="4085802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279654" y="0"/>
                </a:moveTo>
                <a:lnTo>
                  <a:pt x="0" y="0"/>
                </a:lnTo>
                <a:lnTo>
                  <a:pt x="0" y="279653"/>
                </a:lnTo>
                <a:lnTo>
                  <a:pt x="279654" y="279653"/>
                </a:lnTo>
                <a:lnTo>
                  <a:pt x="279654" y="0"/>
                </a:lnTo>
                <a:close/>
              </a:path>
            </a:pathLst>
          </a:custGeom>
          <a:ln w="8966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401906" y="4086543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0" y="279653"/>
                </a:moveTo>
                <a:lnTo>
                  <a:pt x="279653" y="279653"/>
                </a:lnTo>
                <a:lnTo>
                  <a:pt x="279653" y="0"/>
                </a:lnTo>
                <a:lnTo>
                  <a:pt x="0" y="0"/>
                </a:lnTo>
                <a:lnTo>
                  <a:pt x="0" y="27965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401906" y="4085802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279653" y="0"/>
                </a:moveTo>
                <a:lnTo>
                  <a:pt x="0" y="0"/>
                </a:lnTo>
                <a:lnTo>
                  <a:pt x="0" y="279653"/>
                </a:lnTo>
                <a:lnTo>
                  <a:pt x="279653" y="279653"/>
                </a:lnTo>
                <a:lnTo>
                  <a:pt x="279653" y="0"/>
                </a:lnTo>
                <a:close/>
              </a:path>
            </a:pathLst>
          </a:custGeom>
          <a:ln w="896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673792" y="4086543"/>
            <a:ext cx="271639" cy="272256"/>
          </a:xfrm>
          <a:custGeom>
            <a:avLst/>
            <a:gdLst/>
            <a:ahLst/>
            <a:cxnLst/>
            <a:rect l="l" t="t" r="r" b="b"/>
            <a:pathLst>
              <a:path w="279400" h="280035">
                <a:moveTo>
                  <a:pt x="0" y="279653"/>
                </a:moveTo>
                <a:lnTo>
                  <a:pt x="278891" y="279653"/>
                </a:lnTo>
                <a:lnTo>
                  <a:pt x="278891" y="0"/>
                </a:lnTo>
                <a:lnTo>
                  <a:pt x="0" y="0"/>
                </a:lnTo>
                <a:lnTo>
                  <a:pt x="0" y="27965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673792" y="4085802"/>
            <a:ext cx="271639" cy="272256"/>
          </a:xfrm>
          <a:custGeom>
            <a:avLst/>
            <a:gdLst/>
            <a:ahLst/>
            <a:cxnLst/>
            <a:rect l="l" t="t" r="r" b="b"/>
            <a:pathLst>
              <a:path w="279400" h="280035">
                <a:moveTo>
                  <a:pt x="278891" y="0"/>
                </a:moveTo>
                <a:lnTo>
                  <a:pt x="0" y="0"/>
                </a:lnTo>
                <a:lnTo>
                  <a:pt x="0" y="279653"/>
                </a:lnTo>
                <a:lnTo>
                  <a:pt x="278891" y="279653"/>
                </a:lnTo>
                <a:lnTo>
                  <a:pt x="278891" y="0"/>
                </a:lnTo>
                <a:close/>
              </a:path>
            </a:pathLst>
          </a:custGeom>
          <a:ln w="896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944938" y="4086543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0" y="279653"/>
                </a:moveTo>
                <a:lnTo>
                  <a:pt x="279653" y="279653"/>
                </a:lnTo>
                <a:lnTo>
                  <a:pt x="279653" y="0"/>
                </a:lnTo>
                <a:lnTo>
                  <a:pt x="0" y="0"/>
                </a:lnTo>
                <a:lnTo>
                  <a:pt x="0" y="27965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944938" y="4085802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279653" y="0"/>
                </a:moveTo>
                <a:lnTo>
                  <a:pt x="0" y="0"/>
                </a:lnTo>
                <a:lnTo>
                  <a:pt x="0" y="279653"/>
                </a:lnTo>
                <a:lnTo>
                  <a:pt x="279653" y="279653"/>
                </a:lnTo>
                <a:lnTo>
                  <a:pt x="279653" y="0"/>
                </a:lnTo>
                <a:close/>
              </a:path>
            </a:pathLst>
          </a:custGeom>
          <a:ln w="8966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216823" y="4086543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0" y="279653"/>
                </a:moveTo>
                <a:lnTo>
                  <a:pt x="279653" y="279653"/>
                </a:lnTo>
                <a:lnTo>
                  <a:pt x="279653" y="0"/>
                </a:lnTo>
                <a:lnTo>
                  <a:pt x="0" y="0"/>
                </a:lnTo>
                <a:lnTo>
                  <a:pt x="0" y="27965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216823" y="4085802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279653" y="0"/>
                </a:moveTo>
                <a:lnTo>
                  <a:pt x="0" y="0"/>
                </a:lnTo>
                <a:lnTo>
                  <a:pt x="0" y="279653"/>
                </a:lnTo>
                <a:lnTo>
                  <a:pt x="279653" y="279653"/>
                </a:lnTo>
                <a:lnTo>
                  <a:pt x="279653" y="0"/>
                </a:lnTo>
                <a:close/>
              </a:path>
            </a:pathLst>
          </a:custGeom>
          <a:ln w="8966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130021" y="4358428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0" y="279653"/>
                </a:moveTo>
                <a:lnTo>
                  <a:pt x="279653" y="279653"/>
                </a:lnTo>
                <a:lnTo>
                  <a:pt x="279653" y="0"/>
                </a:lnTo>
                <a:lnTo>
                  <a:pt x="0" y="0"/>
                </a:lnTo>
                <a:lnTo>
                  <a:pt x="0" y="27965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130021" y="4357687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279654" y="0"/>
                </a:moveTo>
                <a:lnTo>
                  <a:pt x="0" y="0"/>
                </a:lnTo>
                <a:lnTo>
                  <a:pt x="0" y="279653"/>
                </a:lnTo>
                <a:lnTo>
                  <a:pt x="279654" y="279653"/>
                </a:lnTo>
                <a:lnTo>
                  <a:pt x="279654" y="0"/>
                </a:lnTo>
                <a:close/>
              </a:path>
            </a:pathLst>
          </a:custGeom>
          <a:ln w="8966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401906" y="4358428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0" y="279653"/>
                </a:moveTo>
                <a:lnTo>
                  <a:pt x="279653" y="279653"/>
                </a:lnTo>
                <a:lnTo>
                  <a:pt x="279653" y="0"/>
                </a:lnTo>
                <a:lnTo>
                  <a:pt x="0" y="0"/>
                </a:lnTo>
                <a:lnTo>
                  <a:pt x="0" y="27965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401906" y="4357687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279653" y="0"/>
                </a:moveTo>
                <a:lnTo>
                  <a:pt x="0" y="0"/>
                </a:lnTo>
                <a:lnTo>
                  <a:pt x="0" y="279653"/>
                </a:lnTo>
                <a:lnTo>
                  <a:pt x="279653" y="279653"/>
                </a:lnTo>
                <a:lnTo>
                  <a:pt x="279653" y="0"/>
                </a:lnTo>
                <a:close/>
              </a:path>
            </a:pathLst>
          </a:custGeom>
          <a:ln w="8966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944938" y="4358428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0" y="279653"/>
                </a:moveTo>
                <a:lnTo>
                  <a:pt x="279653" y="279653"/>
                </a:lnTo>
                <a:lnTo>
                  <a:pt x="279653" y="0"/>
                </a:lnTo>
                <a:lnTo>
                  <a:pt x="0" y="0"/>
                </a:lnTo>
                <a:lnTo>
                  <a:pt x="0" y="27965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944938" y="4357687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279653" y="0"/>
                </a:moveTo>
                <a:lnTo>
                  <a:pt x="0" y="0"/>
                </a:lnTo>
                <a:lnTo>
                  <a:pt x="0" y="279653"/>
                </a:lnTo>
                <a:lnTo>
                  <a:pt x="279653" y="279653"/>
                </a:lnTo>
                <a:lnTo>
                  <a:pt x="279653" y="0"/>
                </a:lnTo>
                <a:close/>
              </a:path>
            </a:pathLst>
          </a:custGeom>
          <a:ln w="8966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216823" y="4358428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0" y="279653"/>
                </a:moveTo>
                <a:lnTo>
                  <a:pt x="279653" y="279653"/>
                </a:lnTo>
                <a:lnTo>
                  <a:pt x="279653" y="0"/>
                </a:lnTo>
                <a:lnTo>
                  <a:pt x="0" y="0"/>
                </a:lnTo>
                <a:lnTo>
                  <a:pt x="0" y="27965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216823" y="4357687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279653" y="0"/>
                </a:moveTo>
                <a:lnTo>
                  <a:pt x="0" y="0"/>
                </a:lnTo>
                <a:lnTo>
                  <a:pt x="0" y="279653"/>
                </a:lnTo>
                <a:lnTo>
                  <a:pt x="279653" y="279653"/>
                </a:lnTo>
                <a:lnTo>
                  <a:pt x="279653" y="0"/>
                </a:lnTo>
                <a:close/>
              </a:path>
            </a:pathLst>
          </a:custGeom>
          <a:ln w="8966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401906" y="4630314"/>
            <a:ext cx="272256" cy="271639"/>
          </a:xfrm>
          <a:custGeom>
            <a:avLst/>
            <a:gdLst/>
            <a:ahLst/>
            <a:cxnLst/>
            <a:rect l="l" t="t" r="r" b="b"/>
            <a:pathLst>
              <a:path w="280035" h="279400">
                <a:moveTo>
                  <a:pt x="0" y="278891"/>
                </a:moveTo>
                <a:lnTo>
                  <a:pt x="279653" y="278891"/>
                </a:lnTo>
                <a:lnTo>
                  <a:pt x="279653" y="0"/>
                </a:lnTo>
                <a:lnTo>
                  <a:pt x="0" y="0"/>
                </a:lnTo>
                <a:lnTo>
                  <a:pt x="0" y="27889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401906" y="4629574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279653" y="0"/>
                </a:moveTo>
                <a:lnTo>
                  <a:pt x="0" y="0"/>
                </a:lnTo>
                <a:lnTo>
                  <a:pt x="0" y="279653"/>
                </a:lnTo>
                <a:lnTo>
                  <a:pt x="279653" y="279653"/>
                </a:lnTo>
                <a:lnTo>
                  <a:pt x="279653" y="0"/>
                </a:lnTo>
                <a:close/>
              </a:path>
            </a:pathLst>
          </a:custGeom>
          <a:ln w="896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673792" y="4630314"/>
            <a:ext cx="271639" cy="271639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0" y="278891"/>
                </a:moveTo>
                <a:lnTo>
                  <a:pt x="278891" y="278891"/>
                </a:lnTo>
                <a:lnTo>
                  <a:pt x="278891" y="0"/>
                </a:lnTo>
                <a:lnTo>
                  <a:pt x="0" y="0"/>
                </a:lnTo>
                <a:lnTo>
                  <a:pt x="0" y="27889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673792" y="4629574"/>
            <a:ext cx="271639" cy="272256"/>
          </a:xfrm>
          <a:custGeom>
            <a:avLst/>
            <a:gdLst/>
            <a:ahLst/>
            <a:cxnLst/>
            <a:rect l="l" t="t" r="r" b="b"/>
            <a:pathLst>
              <a:path w="279400" h="280035">
                <a:moveTo>
                  <a:pt x="278891" y="0"/>
                </a:moveTo>
                <a:lnTo>
                  <a:pt x="0" y="0"/>
                </a:lnTo>
                <a:lnTo>
                  <a:pt x="0" y="279653"/>
                </a:lnTo>
                <a:lnTo>
                  <a:pt x="278891" y="279653"/>
                </a:lnTo>
                <a:lnTo>
                  <a:pt x="278891" y="0"/>
                </a:lnTo>
                <a:close/>
              </a:path>
            </a:pathLst>
          </a:custGeom>
          <a:ln w="896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944938" y="4630314"/>
            <a:ext cx="272256" cy="271639"/>
          </a:xfrm>
          <a:custGeom>
            <a:avLst/>
            <a:gdLst/>
            <a:ahLst/>
            <a:cxnLst/>
            <a:rect l="l" t="t" r="r" b="b"/>
            <a:pathLst>
              <a:path w="280035" h="279400">
                <a:moveTo>
                  <a:pt x="0" y="278891"/>
                </a:moveTo>
                <a:lnTo>
                  <a:pt x="279653" y="278891"/>
                </a:lnTo>
                <a:lnTo>
                  <a:pt x="279653" y="0"/>
                </a:lnTo>
                <a:lnTo>
                  <a:pt x="0" y="0"/>
                </a:lnTo>
                <a:lnTo>
                  <a:pt x="0" y="278891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944938" y="4629574"/>
            <a:ext cx="272256" cy="272256"/>
          </a:xfrm>
          <a:custGeom>
            <a:avLst/>
            <a:gdLst/>
            <a:ahLst/>
            <a:cxnLst/>
            <a:rect l="l" t="t" r="r" b="b"/>
            <a:pathLst>
              <a:path w="280035" h="280035">
                <a:moveTo>
                  <a:pt x="279653" y="0"/>
                </a:moveTo>
                <a:lnTo>
                  <a:pt x="0" y="0"/>
                </a:lnTo>
                <a:lnTo>
                  <a:pt x="0" y="279653"/>
                </a:lnTo>
                <a:lnTo>
                  <a:pt x="279653" y="279653"/>
                </a:lnTo>
                <a:lnTo>
                  <a:pt x="279653" y="0"/>
                </a:lnTo>
                <a:close/>
              </a:path>
            </a:pathLst>
          </a:custGeom>
          <a:ln w="8966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29919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5357" y="86885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7032" y="7879774"/>
            <a:ext cx="601927" cy="812447"/>
          </a:xfrm>
          <a:custGeom>
            <a:avLst/>
            <a:gdLst/>
            <a:ahLst/>
            <a:cxnLst/>
            <a:rect l="l" t="t" r="r" b="b"/>
            <a:pathLst>
              <a:path w="619125" h="835659">
                <a:moveTo>
                  <a:pt x="307273" y="0"/>
                </a:moveTo>
                <a:lnTo>
                  <a:pt x="256265" y="3344"/>
                </a:lnTo>
                <a:lnTo>
                  <a:pt x="217300" y="12022"/>
                </a:lnTo>
                <a:lnTo>
                  <a:pt x="184249" y="39966"/>
                </a:lnTo>
                <a:lnTo>
                  <a:pt x="168342" y="80697"/>
                </a:lnTo>
                <a:lnTo>
                  <a:pt x="157293" y="122715"/>
                </a:lnTo>
                <a:lnTo>
                  <a:pt x="138814" y="154516"/>
                </a:lnTo>
                <a:lnTo>
                  <a:pt x="105572" y="170363"/>
                </a:lnTo>
                <a:lnTo>
                  <a:pt x="66043" y="177281"/>
                </a:lnTo>
                <a:lnTo>
                  <a:pt x="29944" y="182913"/>
                </a:lnTo>
                <a:lnTo>
                  <a:pt x="6988" y="194902"/>
                </a:lnTo>
                <a:lnTo>
                  <a:pt x="0" y="217381"/>
                </a:lnTo>
                <a:lnTo>
                  <a:pt x="3655" y="245575"/>
                </a:lnTo>
                <a:lnTo>
                  <a:pt x="15454" y="273769"/>
                </a:lnTo>
                <a:lnTo>
                  <a:pt x="32896" y="296248"/>
                </a:lnTo>
                <a:lnTo>
                  <a:pt x="60459" y="309214"/>
                </a:lnTo>
                <a:lnTo>
                  <a:pt x="135016" y="324002"/>
                </a:lnTo>
                <a:lnTo>
                  <a:pt x="164722" y="337396"/>
                </a:lnTo>
                <a:lnTo>
                  <a:pt x="199298" y="368924"/>
                </a:lnTo>
                <a:lnTo>
                  <a:pt x="217300" y="438742"/>
                </a:lnTo>
                <a:lnTo>
                  <a:pt x="219020" y="478017"/>
                </a:lnTo>
                <a:lnTo>
                  <a:pt x="217434" y="528636"/>
                </a:lnTo>
                <a:lnTo>
                  <a:pt x="214181" y="585799"/>
                </a:lnTo>
                <a:lnTo>
                  <a:pt x="210902" y="644709"/>
                </a:lnTo>
                <a:lnTo>
                  <a:pt x="209236" y="700566"/>
                </a:lnTo>
                <a:lnTo>
                  <a:pt x="210822" y="748572"/>
                </a:lnTo>
                <a:lnTo>
                  <a:pt x="217300" y="783928"/>
                </a:lnTo>
                <a:lnTo>
                  <a:pt x="242935" y="820040"/>
                </a:lnTo>
                <a:lnTo>
                  <a:pt x="280070" y="835077"/>
                </a:lnTo>
                <a:lnTo>
                  <a:pt x="318777" y="834827"/>
                </a:lnTo>
                <a:lnTo>
                  <a:pt x="349126" y="825076"/>
                </a:lnTo>
                <a:lnTo>
                  <a:pt x="365271" y="800668"/>
                </a:lnTo>
                <a:lnTo>
                  <a:pt x="373701" y="761259"/>
                </a:lnTo>
                <a:lnTo>
                  <a:pt x="382988" y="718134"/>
                </a:lnTo>
                <a:lnTo>
                  <a:pt x="401704" y="682582"/>
                </a:lnTo>
                <a:lnTo>
                  <a:pt x="436221" y="662234"/>
                </a:lnTo>
                <a:lnTo>
                  <a:pt x="480667" y="649530"/>
                </a:lnTo>
                <a:lnTo>
                  <a:pt x="525256" y="632969"/>
                </a:lnTo>
                <a:lnTo>
                  <a:pt x="560200" y="601048"/>
                </a:lnTo>
                <a:lnTo>
                  <a:pt x="577748" y="564955"/>
                </a:lnTo>
                <a:lnTo>
                  <a:pt x="594152" y="517793"/>
                </a:lnTo>
                <a:lnTo>
                  <a:pt x="607635" y="465507"/>
                </a:lnTo>
                <a:lnTo>
                  <a:pt x="616419" y="414048"/>
                </a:lnTo>
                <a:lnTo>
                  <a:pt x="618726" y="369361"/>
                </a:lnTo>
                <a:lnTo>
                  <a:pt x="612778" y="337396"/>
                </a:lnTo>
                <a:lnTo>
                  <a:pt x="585075" y="319072"/>
                </a:lnTo>
                <a:lnTo>
                  <a:pt x="470796" y="319072"/>
                </a:lnTo>
                <a:lnTo>
                  <a:pt x="428374" y="316822"/>
                </a:lnTo>
                <a:lnTo>
                  <a:pt x="390370" y="290057"/>
                </a:lnTo>
                <a:lnTo>
                  <a:pt x="368831" y="235514"/>
                </a:lnTo>
                <a:lnTo>
                  <a:pt x="364081" y="212523"/>
                </a:lnTo>
                <a:lnTo>
                  <a:pt x="365188" y="190818"/>
                </a:lnTo>
                <a:lnTo>
                  <a:pt x="375796" y="174328"/>
                </a:lnTo>
                <a:lnTo>
                  <a:pt x="400990" y="166946"/>
                </a:lnTo>
                <a:lnTo>
                  <a:pt x="437899" y="165565"/>
                </a:lnTo>
                <a:lnTo>
                  <a:pt x="476523" y="163613"/>
                </a:lnTo>
                <a:lnTo>
                  <a:pt x="528375" y="133204"/>
                </a:lnTo>
                <a:lnTo>
                  <a:pt x="556260" y="75435"/>
                </a:lnTo>
                <a:lnTo>
                  <a:pt x="560200" y="52408"/>
                </a:lnTo>
                <a:lnTo>
                  <a:pt x="559903" y="37097"/>
                </a:lnTo>
                <a:lnTo>
                  <a:pt x="506860" y="12022"/>
                </a:lnTo>
                <a:lnTo>
                  <a:pt x="420444" y="3725"/>
                </a:lnTo>
                <a:lnTo>
                  <a:pt x="364081" y="592"/>
                </a:lnTo>
                <a:lnTo>
                  <a:pt x="307273" y="0"/>
                </a:lnTo>
                <a:close/>
              </a:path>
              <a:path w="619125" h="835659">
                <a:moveTo>
                  <a:pt x="527149" y="314250"/>
                </a:moveTo>
                <a:lnTo>
                  <a:pt x="470796" y="319072"/>
                </a:lnTo>
                <a:lnTo>
                  <a:pt x="585075" y="319072"/>
                </a:lnTo>
                <a:lnTo>
                  <a:pt x="580215" y="315858"/>
                </a:lnTo>
                <a:lnTo>
                  <a:pt x="527149" y="3142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3586292" y="8177053"/>
            <a:ext cx="362391" cy="310533"/>
          </a:xfrm>
          <a:custGeom>
            <a:avLst/>
            <a:gdLst/>
            <a:ahLst/>
            <a:cxnLst/>
            <a:rect l="l" t="t" r="r" b="b"/>
            <a:pathLst>
              <a:path w="372745" h="319404">
                <a:moveTo>
                  <a:pt x="59234" y="0"/>
                </a:moveTo>
                <a:lnTo>
                  <a:pt x="19812" y="52817"/>
                </a:lnTo>
                <a:lnTo>
                  <a:pt x="9821" y="98058"/>
                </a:lnTo>
                <a:lnTo>
                  <a:pt x="1989" y="150494"/>
                </a:lnTo>
                <a:lnTo>
                  <a:pt x="0" y="203185"/>
                </a:lnTo>
                <a:lnTo>
                  <a:pt x="7535" y="249188"/>
                </a:lnTo>
                <a:lnTo>
                  <a:pt x="28278" y="281558"/>
                </a:lnTo>
                <a:lnTo>
                  <a:pt x="63059" y="298687"/>
                </a:lnTo>
                <a:lnTo>
                  <a:pt x="114315" y="310443"/>
                </a:lnTo>
                <a:lnTo>
                  <a:pt x="174915" y="317148"/>
                </a:lnTo>
                <a:lnTo>
                  <a:pt x="237728" y="319121"/>
                </a:lnTo>
                <a:lnTo>
                  <a:pt x="295622" y="316682"/>
                </a:lnTo>
                <a:lnTo>
                  <a:pt x="341467" y="310150"/>
                </a:lnTo>
                <a:lnTo>
                  <a:pt x="368130" y="299846"/>
                </a:lnTo>
                <a:lnTo>
                  <a:pt x="372208" y="274518"/>
                </a:lnTo>
                <a:lnTo>
                  <a:pt x="349915" y="236204"/>
                </a:lnTo>
                <a:lnTo>
                  <a:pt x="312553" y="192039"/>
                </a:lnTo>
                <a:lnTo>
                  <a:pt x="271423" y="149153"/>
                </a:lnTo>
                <a:lnTo>
                  <a:pt x="237828" y="114680"/>
                </a:lnTo>
                <a:lnTo>
                  <a:pt x="203633" y="82796"/>
                </a:lnTo>
                <a:lnTo>
                  <a:pt x="168867" y="56768"/>
                </a:lnTo>
                <a:lnTo>
                  <a:pt x="135815" y="36456"/>
                </a:lnTo>
                <a:lnTo>
                  <a:pt x="81535" y="9286"/>
                </a:lnTo>
                <a:lnTo>
                  <a:pt x="5923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267" y="2273860"/>
            <a:ext cx="4853076" cy="5303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applied threshold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4.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replaced all 4’s </a:t>
            </a:r>
            <a:r>
              <a:rPr sz="1069" spc="10" dirty="0">
                <a:latin typeface="Times New Roman"/>
                <a:cs typeface="Times New Roman"/>
              </a:rPr>
              <a:t>with 1 and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 values less than </a:t>
            </a:r>
            <a:r>
              <a:rPr sz="1069" spc="5" dirty="0">
                <a:latin typeface="Times New Roman"/>
                <a:cs typeface="Times New Roman"/>
              </a:rPr>
              <a:t>4,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been substituted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zero. </a:t>
            </a:r>
            <a:r>
              <a:rPr sz="1069" spc="10" dirty="0">
                <a:latin typeface="Times New Roman"/>
                <a:cs typeface="Times New Roman"/>
              </a:rPr>
              <a:t>Now the image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5" dirty="0">
                <a:latin typeface="Times New Roman"/>
                <a:cs typeface="Times New Roman"/>
              </a:rPr>
              <a:t>been </a:t>
            </a:r>
            <a:r>
              <a:rPr sz="1069" spc="10" dirty="0">
                <a:latin typeface="Times New Roman"/>
                <a:cs typeface="Times New Roman"/>
              </a:rPr>
              <a:t>converted  into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binary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form.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may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represent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points,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blood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present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The value 4 may </a:t>
            </a:r>
            <a:r>
              <a:rPr sz="1069" spc="5" dirty="0">
                <a:latin typeface="Times New Roman"/>
                <a:cs typeface="Times New Roman"/>
              </a:rPr>
              <a:t>represent that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blood at this </a:t>
            </a:r>
            <a:r>
              <a:rPr sz="1069" spc="10" dirty="0">
                <a:latin typeface="Times New Roman"/>
                <a:cs typeface="Times New Roman"/>
              </a:rPr>
              <a:t>point 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less than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represents that there is </a:t>
            </a:r>
            <a:r>
              <a:rPr sz="1069" spc="10" dirty="0">
                <a:latin typeface="Times New Roman"/>
                <a:cs typeface="Times New Roman"/>
              </a:rPr>
              <a:t>no blood. </a:t>
            </a:r>
            <a:r>
              <a:rPr sz="1069" spc="5" dirty="0">
                <a:latin typeface="Times New Roman"/>
                <a:cs typeface="Times New Roman"/>
              </a:rPr>
              <a:t>It is very easy to </a:t>
            </a:r>
            <a:r>
              <a:rPr sz="1069" spc="10" dirty="0">
                <a:latin typeface="Times New Roman"/>
                <a:cs typeface="Times New Roman"/>
              </a:rPr>
              <a:t>a program for this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algorithm.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objective </a:t>
            </a:r>
            <a:r>
              <a:rPr sz="1069" spc="10" dirty="0">
                <a:latin typeface="Times New Roman"/>
                <a:cs typeface="Times New Roman"/>
              </a:rPr>
              <a:t>was to do image </a:t>
            </a:r>
            <a:r>
              <a:rPr sz="1069" spc="5" dirty="0">
                <a:latin typeface="Times New Roman"/>
                <a:cs typeface="Times New Roman"/>
              </a:rPr>
              <a:t>segmentation.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robot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captures  </a:t>
            </a:r>
            <a:r>
              <a:rPr sz="1069" spc="10" dirty="0">
                <a:latin typeface="Times New Roman"/>
                <a:cs typeface="Times New Roman"/>
              </a:rPr>
              <a:t>an image.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image </a:t>
            </a:r>
            <a:r>
              <a:rPr sz="1069" spc="10" dirty="0">
                <a:latin typeface="Times New Roman"/>
                <a:cs typeface="Times New Roman"/>
              </a:rPr>
              <a:t>obtained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spc="10" dirty="0">
                <a:latin typeface="Times New Roman"/>
                <a:cs typeface="Times New Roman"/>
              </a:rPr>
              <a:t>0, 2 and 4 </a:t>
            </a:r>
            <a:r>
              <a:rPr sz="1069" spc="5" dirty="0">
                <a:latin typeface="Times New Roman"/>
                <a:cs typeface="Times New Roman"/>
              </a:rPr>
              <a:t>values.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the values </a:t>
            </a:r>
            <a:r>
              <a:rPr sz="1069" spc="10" dirty="0">
                <a:latin typeface="Times New Roman"/>
                <a:cs typeface="Times New Roman"/>
              </a:rPr>
              <a:t>above  and below the </a:t>
            </a:r>
            <a:r>
              <a:rPr sz="1069" spc="5" dirty="0">
                <a:latin typeface="Times New Roman"/>
                <a:cs typeface="Times New Roman"/>
              </a:rPr>
              <a:t>threshold,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use our program </a:t>
            </a:r>
            <a:r>
              <a:rPr sz="1069" spc="10" dirty="0">
                <a:latin typeface="Times New Roman"/>
                <a:cs typeface="Times New Roman"/>
              </a:rPr>
              <a:t>to get a binary </a:t>
            </a:r>
            <a:r>
              <a:rPr sz="1069" spc="5" dirty="0">
                <a:latin typeface="Times New Roman"/>
                <a:cs typeface="Times New Roman"/>
              </a:rPr>
              <a:t>matrix. Similarly, for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having </a:t>
            </a:r>
            <a:r>
              <a:rPr sz="1069" spc="10" dirty="0">
                <a:latin typeface="Times New Roman"/>
                <a:cs typeface="Times New Roman"/>
              </a:rPr>
              <a:t>the knowledge </a:t>
            </a:r>
            <a:r>
              <a:rPr sz="1069" spc="5" dirty="0">
                <a:latin typeface="Times New Roman"/>
                <a:cs typeface="Times New Roman"/>
              </a:rPr>
              <a:t>regarding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region of 1’s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region of 0’s,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robot </a:t>
            </a:r>
            <a:r>
              <a:rPr sz="1069" spc="10" dirty="0">
                <a:latin typeface="Times New Roman"/>
                <a:cs typeface="Times New Roman"/>
              </a:rPr>
              <a:t>can use  the algorithm </a:t>
            </a:r>
            <a:r>
              <a:rPr sz="1069" spc="5" dirty="0">
                <a:latin typeface="Times New Roman"/>
                <a:cs typeface="Times New Roman"/>
              </a:rPr>
              <a:t>of disjoint sets.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above,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see </a:t>
            </a:r>
            <a:r>
              <a:rPr sz="1069" spc="5" dirty="0">
                <a:latin typeface="Times New Roman"/>
                <a:cs typeface="Times New Roman"/>
              </a:rPr>
              <a:t>that most of the 1’s are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right side 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matrix.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visit each </a:t>
            </a:r>
            <a:r>
              <a:rPr sz="1069" spc="10" dirty="0">
                <a:latin typeface="Times New Roman"/>
                <a:cs typeface="Times New Roman"/>
              </a:rPr>
              <a:t>row </a:t>
            </a:r>
            <a:r>
              <a:rPr sz="1069" spc="5" dirty="0">
                <a:latin typeface="Times New Roman"/>
                <a:cs typeface="Times New Roman"/>
              </a:rPr>
              <a:t>of the matrix.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far, there are </a:t>
            </a:r>
            <a:r>
              <a:rPr sz="1069" spc="10" dirty="0">
                <a:latin typeface="Times New Roman"/>
                <a:cs typeface="Times New Roman"/>
              </a:rPr>
              <a:t>25 </a:t>
            </a:r>
            <a:r>
              <a:rPr sz="1069" spc="5" dirty="0">
                <a:latin typeface="Times New Roman"/>
                <a:cs typeface="Times New Roman"/>
              </a:rPr>
              <a:t>sets containing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single 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each. </a:t>
            </a:r>
            <a:r>
              <a:rPr sz="1069" spc="10" dirty="0">
                <a:latin typeface="Times New Roman"/>
                <a:cs typeface="Times New Roman"/>
              </a:rPr>
              <a:t>Keep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mind the example discussed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i="1" spc="5" dirty="0">
                <a:latin typeface="Times New Roman"/>
                <a:cs typeface="Times New Roman"/>
              </a:rPr>
              <a:t>union/find </a:t>
            </a:r>
            <a:r>
              <a:rPr sz="1069" spc="5" dirty="0">
                <a:latin typeface="Times New Roman"/>
                <a:cs typeface="Times New Roman"/>
              </a:rPr>
              <a:t>algorithm. In </a:t>
            </a:r>
            <a:r>
              <a:rPr sz="1069" spc="10" dirty="0">
                <a:latin typeface="Times New Roman"/>
                <a:cs typeface="Times New Roman"/>
              </a:rPr>
              <a:t>the  zeroth </a:t>
            </a:r>
            <a:r>
              <a:rPr sz="1069" spc="5" dirty="0">
                <a:latin typeface="Times New Roman"/>
                <a:cs typeface="Times New Roman"/>
              </a:rPr>
              <a:t>row,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three </a:t>
            </a:r>
            <a:r>
              <a:rPr sz="1069" spc="5" dirty="0">
                <a:latin typeface="Times New Roman"/>
                <a:cs typeface="Times New Roman"/>
              </a:rPr>
              <a:t>0’s.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apply </a:t>
            </a:r>
            <a:r>
              <a:rPr sz="1069" spc="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0’s. </a:t>
            </a:r>
            <a:r>
              <a:rPr sz="1069" spc="10" dirty="0">
                <a:latin typeface="Times New Roman"/>
                <a:cs typeface="Times New Roman"/>
              </a:rPr>
              <a:t>Yet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interested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1’s.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3rd </a:t>
            </a:r>
            <a:r>
              <a:rPr sz="1069" spc="10" dirty="0">
                <a:latin typeface="Times New Roman"/>
                <a:cs typeface="Times New Roman"/>
              </a:rPr>
              <a:t>column, 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entry </a:t>
            </a:r>
            <a:r>
              <a:rPr sz="1069" spc="5" dirty="0">
                <a:latin typeface="Times New Roman"/>
                <a:cs typeface="Times New Roman"/>
              </a:rPr>
              <a:t>of 1.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neighbor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0 so we 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apply </a:t>
            </a:r>
            <a:r>
              <a:rPr sz="1069" spc="5" dirty="0">
                <a:latin typeface="Times New Roman"/>
                <a:cs typeface="Times New Roman"/>
              </a:rPr>
              <a:t>union here </a:t>
            </a:r>
            <a:r>
              <a:rPr sz="1069" spc="10" dirty="0">
                <a:latin typeface="Times New Roman"/>
                <a:cs typeface="Times New Roman"/>
              </a:rPr>
              <a:t>and move </a:t>
            </a:r>
            <a:r>
              <a:rPr sz="1069" spc="5" dirty="0">
                <a:latin typeface="Times New Roman"/>
                <a:cs typeface="Times New Roman"/>
              </a:rPr>
              <a:t>to the next </a:t>
            </a:r>
            <a:r>
              <a:rPr sz="1069" spc="10" dirty="0">
                <a:latin typeface="Times New Roman"/>
                <a:cs typeface="Times New Roman"/>
              </a:rPr>
              <a:t>column. </a:t>
            </a:r>
            <a:r>
              <a:rPr sz="1069" spc="5" dirty="0">
                <a:latin typeface="Times New Roman"/>
                <a:cs typeface="Times New Roman"/>
              </a:rPr>
              <a:t>Here,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entry is </a:t>
            </a:r>
            <a:r>
              <a:rPr sz="1069" spc="10" dirty="0">
                <a:latin typeface="Times New Roman"/>
                <a:cs typeface="Times New Roman"/>
              </a:rPr>
              <a:t>1.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neighbor </a:t>
            </a:r>
            <a:r>
              <a:rPr sz="1069" spc="5" dirty="0">
                <a:latin typeface="Times New Roman"/>
                <a:cs typeface="Times New Roman"/>
              </a:rPr>
              <a:t>is also 1.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apply union </a:t>
            </a:r>
            <a:r>
              <a:rPr sz="1069" spc="10" dirty="0">
                <a:latin typeface="Times New Roman"/>
                <a:cs typeface="Times New Roman"/>
              </a:rPr>
              <a:t>here and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a set of two </a:t>
            </a:r>
            <a:r>
              <a:rPr sz="1069" spc="5" dirty="0">
                <a:latin typeface="Times New Roman"/>
                <a:cs typeface="Times New Roman"/>
              </a:rPr>
              <a:t>elements. </a:t>
            </a:r>
            <a:r>
              <a:rPr sz="1069" spc="15" dirty="0">
                <a:latin typeface="Times New Roman"/>
                <a:cs typeface="Times New Roman"/>
              </a:rPr>
              <a:t>We have  </a:t>
            </a:r>
            <a:r>
              <a:rPr sz="1069" spc="5" dirty="0">
                <a:latin typeface="Times New Roman"/>
                <a:cs typeface="Times New Roman"/>
              </a:rPr>
              <a:t>traversed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row </a:t>
            </a:r>
            <a:r>
              <a:rPr sz="1069" spc="5" dirty="0">
                <a:latin typeface="Times New Roman"/>
                <a:cs typeface="Times New Roman"/>
              </a:rPr>
              <a:t>completely </a:t>
            </a:r>
            <a:r>
              <a:rPr sz="1069" spc="10" dirty="0">
                <a:latin typeface="Times New Roman"/>
                <a:cs typeface="Times New Roman"/>
              </a:rPr>
              <a:t>and moved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next row.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in the 0</a:t>
            </a:r>
            <a:r>
              <a:rPr sz="1094" spc="7" baseline="37037" dirty="0">
                <a:latin typeface="Times New Roman"/>
                <a:cs typeface="Times New Roman"/>
              </a:rPr>
              <a:t>th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1st </a:t>
            </a:r>
            <a:r>
              <a:rPr sz="1069" spc="10" dirty="0">
                <a:latin typeface="Times New Roman"/>
                <a:cs typeface="Times New Roman"/>
              </a:rPr>
              <a:t>column </a:t>
            </a:r>
            <a:r>
              <a:rPr sz="1069" spc="5" dirty="0">
                <a:latin typeface="Times New Roman"/>
                <a:cs typeface="Times New Roman"/>
              </a:rPr>
              <a:t>while in the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nd </a:t>
            </a:r>
            <a:r>
              <a:rPr sz="1069" spc="10" dirty="0">
                <a:latin typeface="Times New Roman"/>
                <a:cs typeface="Times New Roman"/>
              </a:rPr>
              <a:t>column;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an </a:t>
            </a:r>
            <a:r>
              <a:rPr sz="1069" spc="5" dirty="0">
                <a:latin typeface="Times New Roman"/>
                <a:cs typeface="Times New Roman"/>
              </a:rPr>
              <a:t>entry of 1. Its left neighbor is </a:t>
            </a:r>
            <a:r>
              <a:rPr sz="1069" spc="10" dirty="0">
                <a:latin typeface="Times New Roman"/>
                <a:cs typeface="Times New Roman"/>
              </a:rPr>
              <a:t>0 so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move </a:t>
            </a:r>
            <a:r>
              <a:rPr sz="1069" spc="5" dirty="0">
                <a:latin typeface="Times New Roman"/>
                <a:cs typeface="Times New Roman"/>
              </a:rPr>
              <a:t>to the next </a:t>
            </a:r>
            <a:r>
              <a:rPr sz="1069" spc="10" dirty="0">
                <a:latin typeface="Times New Roman"/>
                <a:cs typeface="Times New Roman"/>
              </a:rPr>
              <a:t>column where </a:t>
            </a:r>
            <a:r>
              <a:rPr sz="1069" spc="5" dirty="0">
                <a:latin typeface="Times New Roman"/>
                <a:cs typeface="Times New Roman"/>
              </a:rPr>
              <a:t>entry is also 1.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apply </a:t>
            </a:r>
            <a:r>
              <a:rPr sz="1069" spc="5" dirty="0">
                <a:latin typeface="Times New Roman"/>
                <a:cs typeface="Times New Roman"/>
              </a:rPr>
              <a:t>union here.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 1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top of this set also. </a:t>
            </a:r>
            <a:r>
              <a:rPr sz="1069" spc="15" dirty="0">
                <a:latin typeface="Times New Roman"/>
                <a:cs typeface="Times New Roman"/>
              </a:rPr>
              <a:t>So we </a:t>
            </a:r>
            <a:r>
              <a:rPr sz="1069" spc="10" dirty="0">
                <a:latin typeface="Times New Roman"/>
                <a:cs typeface="Times New Roman"/>
              </a:rPr>
              <a:t>take union </a:t>
            </a:r>
            <a:r>
              <a:rPr sz="1069" spc="5" dirty="0">
                <a:latin typeface="Times New Roman"/>
                <a:cs typeface="Times New Roman"/>
              </a:rPr>
              <a:t>of these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sets and </a:t>
            </a:r>
            <a:r>
              <a:rPr sz="1069" spc="10" dirty="0">
                <a:latin typeface="Times New Roman"/>
                <a:cs typeface="Times New Roman"/>
              </a:rPr>
              <a:t>combine them. 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set of four 1’s, </a:t>
            </a:r>
            <a:r>
              <a:rPr sz="1069" spc="10" dirty="0">
                <a:latin typeface="Times New Roman"/>
                <a:cs typeface="Times New Roman"/>
              </a:rPr>
              <a:t>two from row 0 and two from </a:t>
            </a:r>
            <a:r>
              <a:rPr sz="1069" spc="15" dirty="0">
                <a:latin typeface="Times New Roman"/>
                <a:cs typeface="Times New Roman"/>
              </a:rPr>
              <a:t>row </a:t>
            </a:r>
            <a:r>
              <a:rPr sz="1069" spc="5" dirty="0">
                <a:latin typeface="Times New Roman"/>
                <a:cs typeface="Times New Roman"/>
              </a:rPr>
              <a:t>1.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next row,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1, 0, 0, 1, 1. In </a:t>
            </a:r>
            <a:r>
              <a:rPr sz="1069" spc="10" dirty="0">
                <a:latin typeface="Times New Roman"/>
                <a:cs typeface="Times New Roman"/>
              </a:rPr>
              <a:t>the row 2 column </a:t>
            </a:r>
            <a:r>
              <a:rPr sz="1069" spc="5" dirty="0">
                <a:latin typeface="Times New Roman"/>
                <a:cs typeface="Times New Roman"/>
              </a:rPr>
              <a:t>3, there is 1.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top of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element,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1.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apply union </a:t>
            </a:r>
            <a:r>
              <a:rPr sz="1069" spc="10" dirty="0">
                <a:latin typeface="Times New Roman"/>
                <a:cs typeface="Times New Roman"/>
              </a:rPr>
              <a:t>to this 1 and the previous </a:t>
            </a:r>
            <a:r>
              <a:rPr sz="1069" spc="5" dirty="0">
                <a:latin typeface="Times New Roman"/>
                <a:cs typeface="Times New Roman"/>
              </a:rPr>
              <a:t>set of </a:t>
            </a:r>
            <a:r>
              <a:rPr sz="1069" spc="10" dirty="0">
                <a:latin typeface="Times New Roman"/>
                <a:cs typeface="Times New Roman"/>
              </a:rPr>
              <a:t>four </a:t>
            </a:r>
            <a:r>
              <a:rPr sz="1069" spc="5" dirty="0">
                <a:latin typeface="Times New Roman"/>
                <a:cs typeface="Times New Roman"/>
              </a:rPr>
              <a:t>1’s.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set  of five 1’s. In the </a:t>
            </a:r>
            <a:r>
              <a:rPr sz="1069" spc="10" dirty="0">
                <a:latin typeface="Times New Roman"/>
                <a:cs typeface="Times New Roman"/>
              </a:rPr>
              <a:t>next column again,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1,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included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as the sixth  element.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row </a:t>
            </a:r>
            <a:r>
              <a:rPr sz="1069" spc="10" dirty="0">
                <a:latin typeface="Times New Roman"/>
                <a:cs typeface="Times New Roman"/>
              </a:rPr>
              <a:t>3,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1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0 column.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 at the top of this so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set of these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1’s.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row 3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again 1,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included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left side set of 1’s.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another set of 1’s having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elements.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1’s  at </a:t>
            </a:r>
            <a:r>
              <a:rPr sz="1069" spc="10" dirty="0">
                <a:latin typeface="Times New Roman"/>
                <a:cs typeface="Times New Roman"/>
              </a:rPr>
              <a:t>column 3 and column 4 </a:t>
            </a:r>
            <a:r>
              <a:rPr sz="1069" spc="5" dirty="0">
                <a:latin typeface="Times New Roman"/>
                <a:cs typeface="Times New Roman"/>
              </a:rPr>
              <a:t>are included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of six </a:t>
            </a:r>
            <a:r>
              <a:rPr sz="1069" spc="10" dirty="0">
                <a:latin typeface="Times New Roman"/>
                <a:cs typeface="Times New Roman"/>
              </a:rPr>
              <a:t>1’s </a:t>
            </a:r>
            <a:r>
              <a:rPr sz="1069" spc="5" dirty="0">
                <a:latin typeface="Times New Roman"/>
                <a:cs typeface="Times New Roman"/>
              </a:rPr>
              <a:t>making it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set of eight  elements.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row, we have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column 3 which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included  with the eight </a:t>
            </a:r>
            <a:r>
              <a:rPr sz="1069" spc="5" dirty="0">
                <a:latin typeface="Times New Roman"/>
                <a:cs typeface="Times New Roman"/>
              </a:rPr>
              <a:t>element set.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sets of 1’s in this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matrix.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2280" y="8876069"/>
            <a:ext cx="4851841" cy="48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two </a:t>
            </a:r>
            <a:r>
              <a:rPr sz="1069" spc="5" dirty="0">
                <a:latin typeface="Times New Roman"/>
                <a:cs typeface="Times New Roman"/>
              </a:rPr>
              <a:t>disjoint sets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 is clearly visible that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entries of </a:t>
            </a:r>
            <a:r>
              <a:rPr sz="1069" spc="10" dirty="0">
                <a:latin typeface="Times New Roman"/>
                <a:cs typeface="Times New Roman"/>
              </a:rPr>
              <a:t>1’s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0’s.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situation </a:t>
            </a:r>
            <a:r>
              <a:rPr sz="1069" spc="10" dirty="0">
                <a:latin typeface="Times New Roman"/>
                <a:cs typeface="Times New Roman"/>
              </a:rPr>
              <a:t>when we have set the </a:t>
            </a:r>
            <a:r>
              <a:rPr sz="1069" spc="5" dirty="0">
                <a:latin typeface="Times New Roman"/>
                <a:cs typeface="Times New Roman"/>
              </a:rPr>
              <a:t>threshold of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to obtain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image. 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change this </a:t>
            </a:r>
            <a:r>
              <a:rPr sz="1069" spc="5" dirty="0">
                <a:latin typeface="Times New Roman"/>
                <a:cs typeface="Times New Roman"/>
              </a:rPr>
              <a:t>threshold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93016" y="7729220"/>
          <a:ext cx="1153848" cy="991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34">
                      <a:solidFill>
                        <a:srgbClr val="000000"/>
                      </a:solidFill>
                      <a:prstDash val="solid"/>
                    </a:lnR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29">
                <a:tc>
                  <a:txBody>
                    <a:bodyPr/>
                    <a:lstStyle/>
                    <a:p>
                      <a:pPr marL="64135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09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09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096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096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13">
                <a:tc>
                  <a:txBody>
                    <a:bodyPr/>
                    <a:lstStyle/>
                    <a:p>
                      <a:pPr marL="64135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3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L="64135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3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L="64135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3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339">
                <a:tc>
                  <a:txBody>
                    <a:bodyPr/>
                    <a:lstStyle/>
                    <a:p>
                      <a:pPr marL="64135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3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43006" y="830770"/>
          <a:ext cx="4693179" cy="1287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5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124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CS301 – Data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Structures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3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3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3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3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3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2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Lecture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No.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3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09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3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  <a:lnT w="573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T w="573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3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3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3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96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88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37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2670" y="3687851"/>
            <a:ext cx="901347" cy="814299"/>
          </a:xfrm>
          <a:custGeom>
            <a:avLst/>
            <a:gdLst/>
            <a:ahLst/>
            <a:cxnLst/>
            <a:rect l="l" t="t" r="r" b="b"/>
            <a:pathLst>
              <a:path w="927100" h="837564">
                <a:moveTo>
                  <a:pt x="30642" y="146144"/>
                </a:moveTo>
                <a:lnTo>
                  <a:pt x="12925" y="195960"/>
                </a:lnTo>
                <a:lnTo>
                  <a:pt x="5960" y="283233"/>
                </a:lnTo>
                <a:lnTo>
                  <a:pt x="2812" y="342148"/>
                </a:lnTo>
                <a:lnTo>
                  <a:pt x="638" y="405510"/>
                </a:lnTo>
                <a:lnTo>
                  <a:pt x="0" y="469015"/>
                </a:lnTo>
                <a:lnTo>
                  <a:pt x="1460" y="528359"/>
                </a:lnTo>
                <a:lnTo>
                  <a:pt x="5581" y="579237"/>
                </a:lnTo>
                <a:lnTo>
                  <a:pt x="12925" y="617346"/>
                </a:lnTo>
                <a:lnTo>
                  <a:pt x="33902" y="651941"/>
                </a:lnTo>
                <a:lnTo>
                  <a:pt x="99226" y="668095"/>
                </a:lnTo>
                <a:lnTo>
                  <a:pt x="131944" y="669772"/>
                </a:lnTo>
                <a:lnTo>
                  <a:pt x="156943" y="680592"/>
                </a:lnTo>
                <a:lnTo>
                  <a:pt x="169147" y="710429"/>
                </a:lnTo>
                <a:lnTo>
                  <a:pt x="169992" y="746696"/>
                </a:lnTo>
                <a:lnTo>
                  <a:pt x="176124" y="781533"/>
                </a:lnTo>
                <a:lnTo>
                  <a:pt x="243204" y="816867"/>
                </a:lnTo>
                <a:lnTo>
                  <a:pt x="295853" y="822606"/>
                </a:lnTo>
                <a:lnTo>
                  <a:pt x="355825" y="825467"/>
                </a:lnTo>
                <a:lnTo>
                  <a:pt x="472510" y="827210"/>
                </a:lnTo>
                <a:lnTo>
                  <a:pt x="516607" y="828420"/>
                </a:lnTo>
                <a:lnTo>
                  <a:pt x="561553" y="832599"/>
                </a:lnTo>
                <a:lnTo>
                  <a:pt x="592712" y="837278"/>
                </a:lnTo>
                <a:lnTo>
                  <a:pt x="615727" y="837528"/>
                </a:lnTo>
                <a:lnTo>
                  <a:pt x="636241" y="828420"/>
                </a:lnTo>
                <a:lnTo>
                  <a:pt x="651672" y="804048"/>
                </a:lnTo>
                <a:lnTo>
                  <a:pt x="660244" y="768889"/>
                </a:lnTo>
                <a:lnTo>
                  <a:pt x="668817" y="731872"/>
                </a:lnTo>
                <a:lnTo>
                  <a:pt x="684247" y="701928"/>
                </a:lnTo>
                <a:lnTo>
                  <a:pt x="711513" y="681009"/>
                </a:lnTo>
                <a:lnTo>
                  <a:pt x="745779" y="664876"/>
                </a:lnTo>
                <a:lnTo>
                  <a:pt x="779188" y="651458"/>
                </a:lnTo>
                <a:lnTo>
                  <a:pt x="803881" y="638682"/>
                </a:lnTo>
                <a:lnTo>
                  <a:pt x="828265" y="596772"/>
                </a:lnTo>
                <a:lnTo>
                  <a:pt x="832659" y="552219"/>
                </a:lnTo>
                <a:lnTo>
                  <a:pt x="837123" y="492378"/>
                </a:lnTo>
                <a:lnTo>
                  <a:pt x="837159" y="431966"/>
                </a:lnTo>
                <a:lnTo>
                  <a:pt x="828265" y="385698"/>
                </a:lnTo>
                <a:lnTo>
                  <a:pt x="804738" y="360493"/>
                </a:lnTo>
                <a:lnTo>
                  <a:pt x="770925" y="347503"/>
                </a:lnTo>
                <a:lnTo>
                  <a:pt x="735682" y="337799"/>
                </a:lnTo>
                <a:lnTo>
                  <a:pt x="713501" y="325560"/>
                </a:lnTo>
                <a:lnTo>
                  <a:pt x="283971" y="325560"/>
                </a:lnTo>
                <a:lnTo>
                  <a:pt x="265814" y="323881"/>
                </a:lnTo>
                <a:lnTo>
                  <a:pt x="246943" y="316344"/>
                </a:lnTo>
                <a:lnTo>
                  <a:pt x="228571" y="301878"/>
                </a:lnTo>
                <a:lnTo>
                  <a:pt x="210950" y="274934"/>
                </a:lnTo>
                <a:lnTo>
                  <a:pt x="193900" y="238346"/>
                </a:lnTo>
                <a:lnTo>
                  <a:pt x="176279" y="201901"/>
                </a:lnTo>
                <a:lnTo>
                  <a:pt x="156943" y="175386"/>
                </a:lnTo>
                <a:lnTo>
                  <a:pt x="133369" y="161444"/>
                </a:lnTo>
                <a:lnTo>
                  <a:pt x="107223" y="155288"/>
                </a:lnTo>
                <a:lnTo>
                  <a:pt x="85487" y="154050"/>
                </a:lnTo>
                <a:lnTo>
                  <a:pt x="60931" y="154050"/>
                </a:lnTo>
                <a:lnTo>
                  <a:pt x="44215" y="149776"/>
                </a:lnTo>
                <a:lnTo>
                  <a:pt x="30642" y="146144"/>
                </a:lnTo>
                <a:close/>
              </a:path>
              <a:path w="927100" h="837564">
                <a:moveTo>
                  <a:pt x="651010" y="0"/>
                </a:moveTo>
                <a:lnTo>
                  <a:pt x="601620" y="1446"/>
                </a:lnTo>
                <a:lnTo>
                  <a:pt x="528335" y="30166"/>
                </a:lnTo>
                <a:lnTo>
                  <a:pt x="513273" y="66134"/>
                </a:lnTo>
                <a:lnTo>
                  <a:pt x="505784" y="103961"/>
                </a:lnTo>
                <a:lnTo>
                  <a:pt x="492223" y="132714"/>
                </a:lnTo>
                <a:lnTo>
                  <a:pt x="468756" y="148276"/>
                </a:lnTo>
                <a:lnTo>
                  <a:pt x="442788" y="156622"/>
                </a:lnTo>
                <a:lnTo>
                  <a:pt x="417535" y="163682"/>
                </a:lnTo>
                <a:lnTo>
                  <a:pt x="396211" y="175386"/>
                </a:lnTo>
                <a:lnTo>
                  <a:pt x="380995" y="193734"/>
                </a:lnTo>
                <a:lnTo>
                  <a:pt x="369351" y="215867"/>
                </a:lnTo>
                <a:lnTo>
                  <a:pt x="359135" y="238715"/>
                </a:lnTo>
                <a:lnTo>
                  <a:pt x="348205" y="259206"/>
                </a:lnTo>
                <a:lnTo>
                  <a:pt x="336847" y="278732"/>
                </a:lnTo>
                <a:lnTo>
                  <a:pt x="325917" y="297687"/>
                </a:lnTo>
                <a:lnTo>
                  <a:pt x="314130" y="313213"/>
                </a:lnTo>
                <a:lnTo>
                  <a:pt x="300199" y="322452"/>
                </a:lnTo>
                <a:lnTo>
                  <a:pt x="283971" y="325560"/>
                </a:lnTo>
                <a:lnTo>
                  <a:pt x="713501" y="325560"/>
                </a:lnTo>
                <a:lnTo>
                  <a:pt x="707869" y="322452"/>
                </a:lnTo>
                <a:lnTo>
                  <a:pt x="686545" y="298092"/>
                </a:lnTo>
                <a:lnTo>
                  <a:pt x="667578" y="269874"/>
                </a:lnTo>
                <a:lnTo>
                  <a:pt x="656756" y="241656"/>
                </a:lnTo>
                <a:lnTo>
                  <a:pt x="659863" y="217296"/>
                </a:lnTo>
                <a:lnTo>
                  <a:pt x="683545" y="197984"/>
                </a:lnTo>
                <a:lnTo>
                  <a:pt x="723014" y="181673"/>
                </a:lnTo>
                <a:lnTo>
                  <a:pt x="766912" y="167361"/>
                </a:lnTo>
                <a:lnTo>
                  <a:pt x="803881" y="154050"/>
                </a:lnTo>
                <a:lnTo>
                  <a:pt x="833671" y="143001"/>
                </a:lnTo>
                <a:lnTo>
                  <a:pt x="861031" y="134238"/>
                </a:lnTo>
                <a:lnTo>
                  <a:pt x="883820" y="124904"/>
                </a:lnTo>
                <a:lnTo>
                  <a:pt x="899893" y="112140"/>
                </a:lnTo>
                <a:lnTo>
                  <a:pt x="914574" y="92388"/>
                </a:lnTo>
                <a:lnTo>
                  <a:pt x="927039" y="68420"/>
                </a:lnTo>
                <a:lnTo>
                  <a:pt x="925932" y="45167"/>
                </a:lnTo>
                <a:lnTo>
                  <a:pt x="867365" y="19940"/>
                </a:lnTo>
                <a:lnTo>
                  <a:pt x="820961" y="12616"/>
                </a:lnTo>
                <a:lnTo>
                  <a:pt x="765932" y="6344"/>
                </a:lnTo>
                <a:lnTo>
                  <a:pt x="707532" y="1886"/>
                </a:lnTo>
                <a:lnTo>
                  <a:pt x="651010" y="0"/>
                </a:lnTo>
                <a:close/>
              </a:path>
              <a:path w="927100" h="837564">
                <a:moveTo>
                  <a:pt x="81934" y="153848"/>
                </a:moveTo>
                <a:lnTo>
                  <a:pt x="60931" y="154050"/>
                </a:lnTo>
                <a:lnTo>
                  <a:pt x="85487" y="154050"/>
                </a:lnTo>
                <a:lnTo>
                  <a:pt x="81934" y="1538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3669995" y="4207946"/>
            <a:ext cx="201260" cy="195086"/>
          </a:xfrm>
          <a:custGeom>
            <a:avLst/>
            <a:gdLst/>
            <a:ahLst/>
            <a:cxnLst/>
            <a:rect l="l" t="t" r="r" b="b"/>
            <a:pathLst>
              <a:path w="207010" h="200660">
                <a:moveTo>
                  <a:pt x="135064" y="0"/>
                </a:moveTo>
                <a:lnTo>
                  <a:pt x="82391" y="10001"/>
                </a:lnTo>
                <a:lnTo>
                  <a:pt x="38766" y="26384"/>
                </a:lnTo>
                <a:lnTo>
                  <a:pt x="7715" y="56483"/>
                </a:lnTo>
                <a:lnTo>
                  <a:pt x="0" y="115443"/>
                </a:lnTo>
                <a:lnTo>
                  <a:pt x="2464" y="147673"/>
                </a:lnTo>
                <a:lnTo>
                  <a:pt x="15454" y="184225"/>
                </a:lnTo>
                <a:lnTo>
                  <a:pt x="57245" y="194405"/>
                </a:lnTo>
                <a:lnTo>
                  <a:pt x="79902" y="197727"/>
                </a:lnTo>
                <a:lnTo>
                  <a:pt x="107061" y="200406"/>
                </a:lnTo>
                <a:lnTo>
                  <a:pt x="134076" y="200084"/>
                </a:lnTo>
                <a:lnTo>
                  <a:pt x="156305" y="194405"/>
                </a:lnTo>
                <a:lnTo>
                  <a:pt x="189071" y="167259"/>
                </a:lnTo>
                <a:lnTo>
                  <a:pt x="205835" y="125825"/>
                </a:lnTo>
                <a:lnTo>
                  <a:pt x="206847" y="97333"/>
                </a:lnTo>
                <a:lnTo>
                  <a:pt x="203073" y="63627"/>
                </a:lnTo>
                <a:lnTo>
                  <a:pt x="194583" y="32063"/>
                </a:lnTo>
                <a:lnTo>
                  <a:pt x="181451" y="10001"/>
                </a:lnTo>
                <a:lnTo>
                  <a:pt x="161365" y="892"/>
                </a:lnTo>
                <a:lnTo>
                  <a:pt x="135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3669995" y="4207946"/>
            <a:ext cx="201260" cy="195086"/>
          </a:xfrm>
          <a:custGeom>
            <a:avLst/>
            <a:gdLst/>
            <a:ahLst/>
            <a:cxnLst/>
            <a:rect l="l" t="t" r="r" b="b"/>
            <a:pathLst>
              <a:path w="207010" h="200660">
                <a:moveTo>
                  <a:pt x="82391" y="10001"/>
                </a:moveTo>
                <a:lnTo>
                  <a:pt x="38766" y="26384"/>
                </a:lnTo>
                <a:lnTo>
                  <a:pt x="7715" y="56483"/>
                </a:lnTo>
                <a:lnTo>
                  <a:pt x="0" y="115443"/>
                </a:lnTo>
                <a:lnTo>
                  <a:pt x="2464" y="147673"/>
                </a:lnTo>
                <a:lnTo>
                  <a:pt x="15454" y="184225"/>
                </a:lnTo>
                <a:lnTo>
                  <a:pt x="57245" y="194405"/>
                </a:lnTo>
                <a:lnTo>
                  <a:pt x="79902" y="197727"/>
                </a:lnTo>
                <a:lnTo>
                  <a:pt x="107061" y="200406"/>
                </a:lnTo>
                <a:lnTo>
                  <a:pt x="134076" y="200084"/>
                </a:lnTo>
                <a:lnTo>
                  <a:pt x="156305" y="194405"/>
                </a:lnTo>
                <a:lnTo>
                  <a:pt x="189071" y="167259"/>
                </a:lnTo>
                <a:lnTo>
                  <a:pt x="205835" y="125825"/>
                </a:lnTo>
                <a:lnTo>
                  <a:pt x="206847" y="97333"/>
                </a:lnTo>
                <a:lnTo>
                  <a:pt x="203073" y="63627"/>
                </a:lnTo>
                <a:lnTo>
                  <a:pt x="194583" y="32063"/>
                </a:lnTo>
                <a:lnTo>
                  <a:pt x="181451" y="10001"/>
                </a:lnTo>
                <a:lnTo>
                  <a:pt x="161365" y="892"/>
                </a:lnTo>
                <a:lnTo>
                  <a:pt x="135064" y="0"/>
                </a:lnTo>
                <a:lnTo>
                  <a:pt x="107191" y="4107"/>
                </a:lnTo>
                <a:lnTo>
                  <a:pt x="82391" y="10001"/>
                </a:lnTo>
                <a:close/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67" y="1454115"/>
            <a:ext cx="485245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2 </a:t>
            </a:r>
            <a:r>
              <a:rPr sz="1069" spc="5" dirty="0">
                <a:latin typeface="Times New Roman"/>
                <a:cs typeface="Times New Roman"/>
              </a:rPr>
              <a:t>as threshold value. It means that if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pixel is </a:t>
            </a:r>
            <a:r>
              <a:rPr sz="1069" spc="10" dirty="0">
                <a:latin typeface="Times New Roman"/>
                <a:cs typeface="Times New Roman"/>
              </a:rPr>
              <a:t>2 or  more than </a:t>
            </a:r>
            <a:r>
              <a:rPr sz="1069" spc="5" dirty="0">
                <a:latin typeface="Times New Roman"/>
                <a:cs typeface="Times New Roman"/>
              </a:rPr>
              <a:t>2, replace it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otherwise 0. </a:t>
            </a:r>
            <a:r>
              <a:rPr sz="1069" spc="15" dirty="0">
                <a:latin typeface="Times New Roman"/>
                <a:cs typeface="Times New Roman"/>
              </a:rPr>
              <a:t>The new </a:t>
            </a:r>
            <a:r>
              <a:rPr sz="1069" spc="10" dirty="0">
                <a:latin typeface="Times New Roman"/>
                <a:cs typeface="Times New Roman"/>
              </a:rPr>
              <a:t>image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18909" y="1935162"/>
          <a:ext cx="1318066" cy="990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759">
                <a:tc>
                  <a:txBody>
                    <a:bodyPr/>
                    <a:lstStyle/>
                    <a:p>
                      <a:pPr marL="254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T w="533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3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3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3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33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254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78">
                <a:tc>
                  <a:txBody>
                    <a:bodyPr/>
                    <a:lstStyle/>
                    <a:p>
                      <a:pPr marL="254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90">
                <a:tc>
                  <a:txBody>
                    <a:bodyPr/>
                    <a:lstStyle/>
                    <a:p>
                      <a:pPr marL="254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333">
                <a:tc>
                  <a:txBody>
                    <a:bodyPr/>
                    <a:lstStyle/>
                    <a:p>
                      <a:pPr marL="254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52267" y="3086911"/>
            <a:ext cx="485184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apply </a:t>
            </a:r>
            <a:r>
              <a:rPr sz="1069" spc="5" dirty="0">
                <a:latin typeface="Times New Roman"/>
                <a:cs typeface="Times New Roman"/>
              </a:rPr>
              <a:t>the union </a:t>
            </a:r>
            <a:r>
              <a:rPr sz="1069" spc="10" dirty="0">
                <a:latin typeface="Times New Roman"/>
                <a:cs typeface="Times New Roman"/>
              </a:rPr>
              <a:t>scheme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it to 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region of 1’s. </a:t>
            </a:r>
            <a:r>
              <a:rPr sz="1069" spc="10" dirty="0">
                <a:latin typeface="Times New Roman"/>
                <a:cs typeface="Times New Roman"/>
              </a:rPr>
              <a:t>Here we have a </a:t>
            </a:r>
            <a:r>
              <a:rPr sz="1069" spc="5" dirty="0">
                <a:latin typeface="Times New Roman"/>
                <a:cs typeface="Times New Roman"/>
              </a:rPr>
              <a:t>blob of  1.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18909" y="3566477"/>
          <a:ext cx="1318066" cy="991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35">
                <a:tc>
                  <a:txBody>
                    <a:bodyPr/>
                    <a:lstStyle/>
                    <a:p>
                      <a:pPr marL="254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L="254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L="254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90">
                <a:tc>
                  <a:txBody>
                    <a:bodyPr/>
                    <a:lstStyle/>
                    <a:p>
                      <a:pPr marL="254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956">
                <a:tc>
                  <a:txBody>
                    <a:bodyPr/>
                    <a:lstStyle/>
                    <a:p>
                      <a:pPr marL="254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352267" y="4713426"/>
            <a:ext cx="4852458" cy="1802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region is shaded. </a:t>
            </a:r>
            <a:r>
              <a:rPr sz="1069" spc="10" dirty="0">
                <a:latin typeface="Times New Roman"/>
                <a:cs typeface="Times New Roman"/>
              </a:rPr>
              <a:t>The image has been segmented. 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union/find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algorithm,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very quickly </a:t>
            </a:r>
            <a:r>
              <a:rPr sz="1069" spc="10" dirty="0">
                <a:latin typeface="Times New Roman"/>
                <a:cs typeface="Times New Roman"/>
              </a:rPr>
              <a:t>segment the image. The </a:t>
            </a:r>
            <a:r>
              <a:rPr sz="1069" i="1" spc="10" dirty="0">
                <a:latin typeface="Times New Roman"/>
                <a:cs typeface="Times New Roman"/>
              </a:rPr>
              <a:t>union/find </a:t>
            </a:r>
            <a:r>
              <a:rPr sz="1069" spc="10" dirty="0">
                <a:latin typeface="Times New Roman"/>
                <a:cs typeface="Times New Roman"/>
              </a:rPr>
              <a:t>algorithm does not  </a:t>
            </a:r>
            <a:r>
              <a:rPr sz="1069" spc="5" dirty="0">
                <a:latin typeface="Times New Roman"/>
                <a:cs typeface="Times New Roman"/>
              </a:rPr>
              <a:t>require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much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storage.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Initially,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25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stored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i.e.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up-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processing in this array without requiring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extra </a:t>
            </a:r>
            <a:r>
              <a:rPr sz="1069" spc="10" dirty="0">
                <a:latin typeface="Times New Roman"/>
                <a:cs typeface="Times New Roman"/>
              </a:rPr>
              <a:t>memory. For  the image segmentation, </a:t>
            </a:r>
            <a:r>
              <a:rPr sz="1069" spc="5" dirty="0">
                <a:latin typeface="Times New Roman"/>
                <a:cs typeface="Times New Roman"/>
              </a:rPr>
              <a:t>disjoint sets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union-find </a:t>
            </a:r>
            <a:r>
              <a:rPr sz="1069" spc="10" dirty="0">
                <a:latin typeface="Times New Roman"/>
                <a:cs typeface="Times New Roman"/>
              </a:rPr>
              <a:t>algorithm are very useful. In the  image </a:t>
            </a:r>
            <a:r>
              <a:rPr sz="1069" spc="5" dirty="0">
                <a:latin typeface="Times New Roman"/>
                <a:cs typeface="Times New Roman"/>
              </a:rPr>
              <a:t>analysis course,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actually apply these </a:t>
            </a:r>
            <a:r>
              <a:rPr sz="1069" spc="10" dirty="0">
                <a:latin typeface="Times New Roman"/>
                <a:cs typeface="Times New Roman"/>
              </a:rPr>
              <a:t>on 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images.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Maze</a:t>
            </a:r>
            <a:r>
              <a:rPr sz="1264" b="1" spc="-4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Example</a:t>
            </a:r>
            <a:endParaRPr sz="1264">
              <a:latin typeface="Arial"/>
              <a:cs typeface="Arial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maze </a:t>
            </a:r>
            <a:r>
              <a:rPr sz="1069" spc="10" dirty="0">
                <a:latin typeface="Times New Roman"/>
                <a:cs typeface="Times New Roman"/>
              </a:rPr>
              <a:t>game </a:t>
            </a:r>
            <a:r>
              <a:rPr sz="1069" spc="5" dirty="0">
                <a:latin typeface="Times New Roman"/>
                <a:cs typeface="Times New Roman"/>
              </a:rPr>
              <a:t>in the newspapers. This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puzzle </a:t>
            </a:r>
            <a:r>
              <a:rPr sz="1069" spc="10" dirty="0">
                <a:latin typeface="Times New Roman"/>
                <a:cs typeface="Times New Roman"/>
              </a:rPr>
              <a:t>game.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user  </a:t>
            </a:r>
            <a:r>
              <a:rPr sz="1069" spc="5" dirty="0">
                <a:latin typeface="Times New Roman"/>
                <a:cs typeface="Times New Roman"/>
              </a:rPr>
              <a:t>enters </a:t>
            </a:r>
            <a:r>
              <a:rPr sz="1069" spc="10" dirty="0">
                <a:latin typeface="Times New Roman"/>
                <a:cs typeface="Times New Roman"/>
              </a:rPr>
              <a:t>from one side and </a:t>
            </a:r>
            <a:r>
              <a:rPr sz="1069" spc="5" dirty="0">
                <a:latin typeface="Times New Roman"/>
                <a:cs typeface="Times New Roman"/>
              </a:rPr>
              <a:t>has to </a:t>
            </a:r>
            <a:r>
              <a:rPr sz="1069" spc="10" dirty="0">
                <a:latin typeface="Times New Roman"/>
                <a:cs typeface="Times New Roman"/>
              </a:rPr>
              <a:t>find the path to </a:t>
            </a:r>
            <a:r>
              <a:rPr sz="1069" spc="5" dirty="0">
                <a:latin typeface="Times New Roman"/>
                <a:cs typeface="Times New Roman"/>
              </a:rPr>
              <a:t>exit. </a:t>
            </a:r>
            <a:r>
              <a:rPr sz="1069" spc="10" dirty="0">
                <a:latin typeface="Times New Roman"/>
                <a:cs typeface="Times New Roman"/>
              </a:rPr>
              <a:t>Most of the paths </a:t>
            </a:r>
            <a:r>
              <a:rPr sz="1069" spc="5" dirty="0">
                <a:latin typeface="Times New Roman"/>
                <a:cs typeface="Times New Roman"/>
              </a:rPr>
              <a:t>lead to </a:t>
            </a:r>
            <a:r>
              <a:rPr sz="1069" spc="10" dirty="0">
                <a:latin typeface="Times New Roman"/>
                <a:cs typeface="Times New Roman"/>
              </a:rPr>
              <a:t>blind  </a:t>
            </a:r>
            <a:r>
              <a:rPr sz="1069" spc="5" dirty="0">
                <a:latin typeface="Times New Roman"/>
                <a:cs typeface="Times New Roman"/>
              </a:rPr>
              <a:t>alley, forcing the user to </a:t>
            </a:r>
            <a:r>
              <a:rPr sz="1069" spc="10" dirty="0">
                <a:latin typeface="Times New Roman"/>
                <a:cs typeface="Times New Roman"/>
              </a:rPr>
              <a:t>go back </a:t>
            </a:r>
            <a:r>
              <a:rPr sz="1069" spc="5" dirty="0">
                <a:latin typeface="Times New Roman"/>
                <a:cs typeface="Times New Roman"/>
              </a:rPr>
              <a:t>to square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one.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2255" y="7641927"/>
            <a:ext cx="4852458" cy="147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useful in robotics. If the </a:t>
            </a:r>
            <a:r>
              <a:rPr sz="1069" spc="10" dirty="0">
                <a:latin typeface="Times New Roman"/>
                <a:cs typeface="Times New Roman"/>
              </a:rPr>
              <a:t>robot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some room,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finds its path </a:t>
            </a:r>
            <a:r>
              <a:rPr sz="1069" spc="10" dirty="0">
                <a:latin typeface="Times New Roman"/>
                <a:cs typeface="Times New Roman"/>
              </a:rPr>
              <a:t>between  </a:t>
            </a:r>
            <a:r>
              <a:rPr sz="1069" spc="5" dirty="0">
                <a:latin typeface="Times New Roman"/>
                <a:cs typeface="Times New Roman"/>
              </a:rPr>
              <a:t>the different things. If </a:t>
            </a:r>
            <a:r>
              <a:rPr sz="1069" spc="10" dirty="0">
                <a:latin typeface="Times New Roman"/>
                <a:cs typeface="Times New Roman"/>
              </a:rPr>
              <a:t>you are </a:t>
            </a:r>
            <a:r>
              <a:rPr sz="1069" spc="5" dirty="0">
                <a:latin typeface="Times New Roman"/>
                <a:cs typeface="Times New Roman"/>
              </a:rPr>
              <a:t>told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build </a:t>
            </a:r>
            <a:r>
              <a:rPr sz="1069" spc="10" dirty="0">
                <a:latin typeface="Times New Roman"/>
                <a:cs typeface="Times New Roman"/>
              </a:rPr>
              <a:t>mazes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published in </a:t>
            </a:r>
            <a:r>
              <a:rPr sz="1069" spc="10" dirty="0">
                <a:latin typeface="Times New Roman"/>
                <a:cs typeface="Times New Roman"/>
              </a:rPr>
              <a:t>the newspaper, a  new maze has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developed daily.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you do </a:t>
            </a:r>
            <a:r>
              <a:rPr sz="1069" spc="5" dirty="0">
                <a:latin typeface="Times New Roman"/>
                <a:cs typeface="Times New Roman"/>
              </a:rPr>
              <a:t>that?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done </a:t>
            </a:r>
            <a:r>
              <a:rPr sz="1069" spc="10" dirty="0">
                <a:latin typeface="Times New Roman"/>
                <a:cs typeface="Times New Roman"/>
              </a:rPr>
              <a:t>like </a:t>
            </a:r>
            <a:r>
              <a:rPr sz="1069" spc="5" dirty="0">
                <a:latin typeface="Times New Roman"/>
                <a:cs typeface="Times New Roman"/>
              </a:rPr>
              <a:t>this  before? </a:t>
            </a:r>
            <a:r>
              <a:rPr sz="1069" spc="10" dirty="0">
                <a:latin typeface="Times New Roman"/>
                <a:cs typeface="Times New Roman"/>
              </a:rPr>
              <a:t>Did anyone </a:t>
            </a:r>
            <a:r>
              <a:rPr sz="1069" spc="5" dirty="0">
                <a:latin typeface="Times New Roman"/>
                <a:cs typeface="Times New Roman"/>
              </a:rPr>
              <a:t>told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like this?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you have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knowledge </a:t>
            </a:r>
            <a:r>
              <a:rPr sz="1069" spc="5" dirty="0">
                <a:latin typeface="Times New Roman"/>
                <a:cs typeface="Times New Roman"/>
              </a:rPr>
              <a:t>of disjoint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union-find </a:t>
            </a:r>
            <a:r>
              <a:rPr sz="1069" spc="5" dirty="0">
                <a:latin typeface="Times New Roman"/>
                <a:cs typeface="Times New Roman"/>
              </a:rPr>
              <a:t>algorithm.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the </a:t>
            </a:r>
            <a:r>
              <a:rPr sz="1069" spc="10" dirty="0">
                <a:latin typeface="Times New Roman"/>
                <a:cs typeface="Times New Roman"/>
              </a:rPr>
              <a:t>maze </a:t>
            </a:r>
            <a:r>
              <a:rPr sz="1069" spc="5" dirty="0">
                <a:latin typeface="Times New Roman"/>
                <a:cs typeface="Times New Roman"/>
              </a:rPr>
              <a:t>generation is very simple  </a:t>
            </a:r>
            <a:r>
              <a:rPr sz="1069" spc="10" dirty="0">
                <a:latin typeface="Times New Roman"/>
                <a:cs typeface="Times New Roman"/>
              </a:rPr>
              <a:t>with the help </a:t>
            </a:r>
            <a:r>
              <a:rPr sz="1069" spc="5" dirty="0">
                <a:latin typeface="Times New Roman"/>
                <a:cs typeface="Times New Roman"/>
              </a:rPr>
              <a:t>of this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algorithm.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Let’s take </a:t>
            </a:r>
            <a:r>
              <a:rPr sz="1069" spc="10" dirty="0">
                <a:latin typeface="Times New Roman"/>
                <a:cs typeface="Times New Roman"/>
              </a:rPr>
              <a:t>a 5 * 5 </a:t>
            </a:r>
            <a:r>
              <a:rPr sz="1069" spc="5" dirty="0">
                <a:latin typeface="Times New Roman"/>
                <a:cs typeface="Times New Roman"/>
              </a:rPr>
              <a:t>grid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generate </a:t>
            </a:r>
            <a:r>
              <a:rPr sz="1069" spc="10" dirty="0">
                <a:latin typeface="Times New Roman"/>
                <a:cs typeface="Times New Roman"/>
              </a:rPr>
              <a:t>a 5 * 5 maze.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random maze generator can use  </a:t>
            </a:r>
            <a:r>
              <a:rPr sz="1069" i="1" spc="5" dirty="0">
                <a:latin typeface="Times New Roman"/>
                <a:cs typeface="Times New Roman"/>
              </a:rPr>
              <a:t>union-find </a:t>
            </a:r>
            <a:r>
              <a:rPr sz="1069" spc="5" dirty="0">
                <a:latin typeface="Times New Roman"/>
                <a:cs typeface="Times New Roman"/>
              </a:rPr>
              <a:t>algorithm. </a:t>
            </a:r>
            <a:r>
              <a:rPr sz="1069" spc="10" dirty="0">
                <a:latin typeface="Times New Roman"/>
                <a:cs typeface="Times New Roman"/>
              </a:rPr>
              <a:t>Random </a:t>
            </a:r>
            <a:r>
              <a:rPr sz="1069" spc="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that 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maze 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generated </a:t>
            </a:r>
            <a:r>
              <a:rPr sz="1069" spc="10" dirty="0">
                <a:latin typeface="Times New Roman"/>
                <a:cs typeface="Times New Roman"/>
              </a:rPr>
              <a:t>every  </a:t>
            </a:r>
            <a:r>
              <a:rPr sz="1069" spc="5" dirty="0">
                <a:latin typeface="Times New Roman"/>
                <a:cs typeface="Times New Roman"/>
              </a:rPr>
              <a:t>time.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58850" y="6667607"/>
            <a:ext cx="2092360" cy="816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565352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37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446706"/>
            <a:ext cx="123657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Consider a 5x5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maze: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12981" y="1774401"/>
          <a:ext cx="1332883" cy="83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947"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317">
                <a:tc>
                  <a:txBody>
                    <a:bodyPr/>
                    <a:lstStyle/>
                    <a:p>
                      <a:pPr marR="6350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2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2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2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2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2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47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12610" y="5976409"/>
          <a:ext cx="1333500" cy="83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6688">
                <a:tc>
                  <a:txBody>
                    <a:bodyPr/>
                    <a:lstStyle/>
                    <a:p>
                      <a:pPr marR="6096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576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2267" y="2767269"/>
            <a:ext cx="4853076" cy="3349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Here we have 25 cells. Each cell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isolated by walls from the </a:t>
            </a:r>
            <a:r>
              <a:rPr sz="1069" spc="5" dirty="0">
                <a:latin typeface="Times New Roman"/>
                <a:cs typeface="Times New Roman"/>
              </a:rPr>
              <a:t>others.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cells </a:t>
            </a:r>
            <a:r>
              <a:rPr sz="1069" spc="15" dirty="0">
                <a:latin typeface="Times New Roman"/>
                <a:cs typeface="Times New Roman"/>
              </a:rPr>
              <a:t>are  </a:t>
            </a:r>
            <a:r>
              <a:rPr sz="1069" spc="10" dirty="0">
                <a:latin typeface="Times New Roman"/>
                <a:cs typeface="Times New Roman"/>
              </a:rPr>
              <a:t>numbered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to 24.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spc="10" dirty="0">
                <a:latin typeface="Times New Roman"/>
                <a:cs typeface="Times New Roman"/>
              </a:rPr>
              <a:t>between 0 and 1 </a:t>
            </a:r>
            <a:r>
              <a:rPr sz="1069" spc="5" dirty="0">
                <a:latin typeface="Times New Roman"/>
                <a:cs typeface="Times New Roman"/>
              </a:rPr>
              <a:t>means that 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wall </a:t>
            </a:r>
            <a:r>
              <a:rPr sz="1069" spc="10" dirty="0">
                <a:latin typeface="Times New Roman"/>
                <a:cs typeface="Times New Roman"/>
              </a:rPr>
              <a:t>between  them, </a:t>
            </a:r>
            <a:r>
              <a:rPr sz="1069" spc="5" dirty="0">
                <a:latin typeface="Times New Roman"/>
                <a:cs typeface="Times New Roman"/>
              </a:rPr>
              <a:t>inhibiting </a:t>
            </a:r>
            <a:r>
              <a:rPr sz="1069" spc="10" dirty="0">
                <a:latin typeface="Times New Roman"/>
                <a:cs typeface="Times New Roman"/>
              </a:rPr>
              <a:t>movement from 0 to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0" dirty="0">
                <a:latin typeface="Times New Roman"/>
                <a:cs typeface="Times New Roman"/>
              </a:rPr>
              <a:t>Similarly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wall between 0 and </a:t>
            </a:r>
            <a:r>
              <a:rPr sz="1069" spc="5" dirty="0">
                <a:latin typeface="Times New Roman"/>
                <a:cs typeface="Times New Roman"/>
              </a:rPr>
              <a:t>5.  </a:t>
            </a:r>
            <a:r>
              <a:rPr sz="1069" spc="10" dirty="0">
                <a:latin typeface="Times New Roman"/>
                <a:cs typeface="Times New Roman"/>
              </a:rPr>
              <a:t>Take the </a:t>
            </a:r>
            <a:r>
              <a:rPr sz="1069" spc="5" dirty="0">
                <a:latin typeface="Times New Roman"/>
                <a:cs typeface="Times New Roman"/>
              </a:rPr>
              <a:t>cell 6, it </a:t>
            </a:r>
            <a:r>
              <a:rPr sz="1069" spc="10" dirty="0">
                <a:latin typeface="Times New Roman"/>
                <a:cs typeface="Times New Roman"/>
              </a:rPr>
              <a:t>has walls on 4 </a:t>
            </a:r>
            <a:r>
              <a:rPr sz="1069" spc="5" dirty="0">
                <a:latin typeface="Times New Roman"/>
                <a:cs typeface="Times New Roman"/>
              </a:rPr>
              <a:t>sides restricting to </a:t>
            </a:r>
            <a:r>
              <a:rPr sz="1069" spc="10" dirty="0">
                <a:latin typeface="Times New Roman"/>
                <a:cs typeface="Times New Roman"/>
              </a:rPr>
              <a:t>move from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anywhere. The  </a:t>
            </a:r>
            <a:r>
              <a:rPr sz="1069" spc="5" dirty="0">
                <a:latin typeface="Times New Roman"/>
                <a:cs typeface="Times New Roman"/>
              </a:rPr>
              <a:t>internal cells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walls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all sides.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remove these walls randomly to  </a:t>
            </a:r>
            <a:r>
              <a:rPr sz="1069" spc="5" dirty="0">
                <a:latin typeface="Times New Roman"/>
                <a:cs typeface="Times New Roman"/>
              </a:rPr>
              <a:t>establish </a:t>
            </a:r>
            <a:r>
              <a:rPr sz="1069" spc="10" dirty="0">
                <a:latin typeface="Times New Roman"/>
                <a:cs typeface="Times New Roman"/>
              </a:rPr>
              <a:t>a path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first cell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cell.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This corresponds to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equivalence relation i.e.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cells are equivalent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reached from each </a:t>
            </a:r>
            <a:r>
              <a:rPr sz="1069" spc="5" dirty="0">
                <a:latin typeface="Times New Roman"/>
                <a:cs typeface="Times New Roman"/>
              </a:rPr>
              <a:t>other (walls </a:t>
            </a:r>
            <a:r>
              <a:rPr sz="1069" spc="10" dirty="0">
                <a:latin typeface="Times New Roman"/>
                <a:cs typeface="Times New Roman"/>
              </a:rPr>
              <a:t>been removed so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path </a:t>
            </a:r>
            <a:r>
              <a:rPr sz="1069" spc="10" dirty="0">
                <a:latin typeface="Times New Roman"/>
                <a:cs typeface="Times New Roman"/>
              </a:rPr>
              <a:t>from one </a:t>
            </a:r>
            <a:r>
              <a:rPr sz="1069" spc="5" dirty="0">
                <a:latin typeface="Times New Roman"/>
                <a:cs typeface="Times New Roman"/>
              </a:rPr>
              <a:t>to the other). 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remove the wall </a:t>
            </a:r>
            <a:r>
              <a:rPr sz="1069" spc="5" dirty="0">
                <a:latin typeface="Times New Roman"/>
                <a:cs typeface="Times New Roman"/>
              </a:rPr>
              <a:t>between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cells,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can be movement from one </a:t>
            </a:r>
            <a:r>
              <a:rPr sz="1069" spc="5" dirty="0">
                <a:latin typeface="Times New Roman"/>
                <a:cs typeface="Times New Roman"/>
              </a:rPr>
              <a:t>cell </a:t>
            </a:r>
            <a:r>
              <a:rPr sz="1069" spc="10" dirty="0">
                <a:latin typeface="Times New Roman"/>
                <a:cs typeface="Times New Roman"/>
              </a:rPr>
              <a:t>to  </a:t>
            </a:r>
            <a:r>
              <a:rPr sz="1069" spc="5" dirty="0">
                <a:latin typeface="Times New Roman"/>
                <a:cs typeface="Times New Roman"/>
              </a:rPr>
              <a:t>the other.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way,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have established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equivalence relationship </a:t>
            </a:r>
            <a:r>
              <a:rPr sz="1069" spc="10" dirty="0">
                <a:latin typeface="Times New Roman"/>
                <a:cs typeface="Times New Roman"/>
              </a:rPr>
              <a:t>between  </a:t>
            </a:r>
            <a:r>
              <a:rPr sz="1069" spc="5" dirty="0">
                <a:latin typeface="Times New Roman"/>
                <a:cs typeface="Times New Roman"/>
              </a:rPr>
              <a:t>them. </a:t>
            </a:r>
            <a:r>
              <a:rPr sz="1069" spc="10" dirty="0">
                <a:latin typeface="Times New Roman"/>
                <a:cs typeface="Times New Roman"/>
              </a:rPr>
              <a:t>This can be </a:t>
            </a:r>
            <a:r>
              <a:rPr sz="1069" spc="5" dirty="0">
                <a:latin typeface="Times New Roman"/>
                <a:cs typeface="Times New Roman"/>
              </a:rPr>
              <a:t>understood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daily life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separation  </a:t>
            </a:r>
            <a:r>
              <a:rPr sz="1069" spc="10" dirty="0">
                <a:latin typeface="Times New Roman"/>
                <a:cs typeface="Times New Roman"/>
              </a:rPr>
              <a:t>wall of two persons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removed, they become related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other. </a:t>
            </a:r>
            <a:r>
              <a:rPr sz="1069" spc="10" dirty="0">
                <a:latin typeface="Times New Roman"/>
                <a:cs typeface="Times New Roman"/>
              </a:rPr>
              <a:t>In maze  </a:t>
            </a:r>
            <a:r>
              <a:rPr sz="1069" spc="5" dirty="0">
                <a:latin typeface="Times New Roman"/>
                <a:cs typeface="Times New Roman"/>
              </a:rPr>
              <a:t>generation,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remove the </a:t>
            </a:r>
            <a:r>
              <a:rPr sz="1069" spc="5" dirty="0">
                <a:latin typeface="Times New Roman"/>
                <a:cs typeface="Times New Roman"/>
              </a:rPr>
              <a:t>walls, attaching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cells to each other in </a:t>
            </a:r>
            <a:r>
              <a:rPr sz="1069" spc="10" dirty="0">
                <a:latin typeface="Times New Roman"/>
                <a:cs typeface="Times New Roman"/>
              </a:rPr>
              <a:t>some  </a:t>
            </a:r>
            <a:r>
              <a:rPr sz="1069" spc="5" dirty="0">
                <a:latin typeface="Times New Roman"/>
                <a:cs typeface="Times New Roman"/>
              </a:rPr>
              <a:t>sequence. In the end,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path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start cell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the end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cell.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ct val="98200"/>
              </a:lnSpc>
            </a:pPr>
            <a:r>
              <a:rPr sz="1069" spc="5" dirty="0">
                <a:latin typeface="Times New Roman"/>
                <a:cs typeface="Times New Roman"/>
              </a:rPr>
              <a:t>First of </a:t>
            </a:r>
            <a:r>
              <a:rPr sz="1069" dirty="0">
                <a:latin typeface="Times New Roman"/>
                <a:cs typeface="Times New Roman"/>
              </a:rPr>
              <a:t>all,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decide an </a:t>
            </a:r>
            <a:r>
              <a:rPr sz="1069" spc="5" dirty="0">
                <a:latin typeface="Times New Roman"/>
                <a:cs typeface="Times New Roman"/>
              </a:rPr>
              <a:t>entrance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an exit.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entrance,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move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the maze and have </a:t>
            </a:r>
            <a:r>
              <a:rPr sz="1069" spc="5" dirty="0">
                <a:latin typeface="Times New Roman"/>
                <a:cs typeface="Times New Roman"/>
              </a:rPr>
              <a:t>to reach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exit point. In our </a:t>
            </a:r>
            <a:r>
              <a:rPr sz="1069" spc="10" dirty="0">
                <a:latin typeface="Times New Roman"/>
                <a:cs typeface="Times New Roman"/>
              </a:rPr>
              <a:t>example, the entrance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cell </a:t>
            </a:r>
            <a:r>
              <a:rPr sz="1069" spc="10" dirty="0">
                <a:latin typeface="Times New Roman"/>
                <a:cs typeface="Times New Roman"/>
              </a:rPr>
              <a:t>0 and the </a:t>
            </a:r>
            <a:r>
              <a:rPr sz="1069" spc="5" dirty="0">
                <a:latin typeface="Times New Roman"/>
                <a:cs typeface="Times New Roman"/>
              </a:rPr>
              <a:t>exit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cell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24.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875">
              <a:latin typeface="Times New Roman"/>
              <a:cs typeface="Times New Roman"/>
            </a:endParaRPr>
          </a:p>
          <a:p>
            <a:pPr marL="1559419">
              <a:spcBef>
                <a:spcPts val="5"/>
              </a:spcBef>
            </a:pPr>
            <a:r>
              <a:rPr sz="1069" spc="214" dirty="0">
                <a:solidFill>
                  <a:srgbClr val="282828"/>
                </a:solidFill>
                <a:latin typeface="Wingdings"/>
                <a:cs typeface="Wingdings"/>
              </a:rPr>
              <a:t>€</a:t>
            </a:r>
            <a:endParaRPr sz="1069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230" y="6649541"/>
            <a:ext cx="4853076" cy="2645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8097"/>
            <a:r>
              <a:rPr sz="1069" spc="214" dirty="0">
                <a:solidFill>
                  <a:srgbClr val="282828"/>
                </a:solidFill>
                <a:latin typeface="Wingdings"/>
                <a:cs typeface="Wingdings"/>
              </a:rPr>
              <a:t>€</a:t>
            </a:r>
            <a:endParaRPr sz="1069">
              <a:latin typeface="Wingdings"/>
              <a:cs typeface="Wingdings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we </a:t>
            </a:r>
            <a:r>
              <a:rPr sz="1069" spc="5" dirty="0">
                <a:latin typeface="Times New Roman"/>
                <a:cs typeface="Times New Roman"/>
              </a:rPr>
              <a:t>generate </a:t>
            </a:r>
            <a:r>
              <a:rPr sz="1069" spc="10" dirty="0">
                <a:latin typeface="Times New Roman"/>
                <a:cs typeface="Times New Roman"/>
              </a:rPr>
              <a:t>maze? The algorithm </a:t>
            </a:r>
            <a:r>
              <a:rPr sz="1069" spc="5" dirty="0">
                <a:latin typeface="Times New Roman"/>
                <a:cs typeface="Times New Roman"/>
              </a:rPr>
              <a:t>is as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follows: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 indent="-209281">
              <a:spcBef>
                <a:spcPts val="5"/>
              </a:spcBef>
              <a:buFont typeface="Symbol"/>
              <a:buChar char=""/>
              <a:tabLst>
                <a:tab pos="430291" algn="l"/>
                <a:tab pos="431526" algn="l"/>
              </a:tabLst>
            </a:pPr>
            <a:r>
              <a:rPr sz="1069" spc="10" dirty="0">
                <a:latin typeface="Times New Roman"/>
                <a:cs typeface="Times New Roman"/>
              </a:rPr>
              <a:t>Randomly remove walls </a:t>
            </a:r>
            <a:r>
              <a:rPr sz="1069" spc="5" dirty="0">
                <a:latin typeface="Times New Roman"/>
                <a:cs typeface="Times New Roman"/>
              </a:rPr>
              <a:t>until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entrance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exit cells </a:t>
            </a:r>
            <a:r>
              <a:rPr sz="1069" spc="10" dirty="0">
                <a:latin typeface="Times New Roman"/>
                <a:cs typeface="Times New Roman"/>
              </a:rPr>
              <a:t>are 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set.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spcBef>
                <a:spcPts val="58"/>
              </a:spcBef>
              <a:buFont typeface="Symbol"/>
              <a:buChar char=""/>
              <a:tabLst>
                <a:tab pos="430291" algn="l"/>
                <a:tab pos="431526" algn="l"/>
              </a:tabLst>
            </a:pPr>
            <a:r>
              <a:rPr sz="1069" spc="10" dirty="0">
                <a:latin typeface="Times New Roman"/>
                <a:cs typeface="Times New Roman"/>
              </a:rPr>
              <a:t>Removal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wall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same as </a:t>
            </a:r>
            <a:r>
              <a:rPr sz="1069" spc="10" dirty="0">
                <a:latin typeface="Times New Roman"/>
                <a:cs typeface="Times New Roman"/>
              </a:rPr>
              <a:t>doing a union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operation.</a:t>
            </a:r>
            <a:endParaRPr sz="1069">
              <a:latin typeface="Times New Roman"/>
              <a:cs typeface="Times New Roman"/>
            </a:endParaRPr>
          </a:p>
          <a:p>
            <a:pPr marL="430908" marR="5556" indent="-209281">
              <a:lnSpc>
                <a:spcPts val="1254"/>
              </a:lnSpc>
              <a:spcBef>
                <a:spcPts val="122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a randomly </a:t>
            </a:r>
            <a:r>
              <a:rPr sz="1069" spc="5" dirty="0">
                <a:latin typeface="Times New Roman"/>
                <a:cs typeface="Times New Roman"/>
              </a:rPr>
              <a:t>chosen </a:t>
            </a:r>
            <a:r>
              <a:rPr sz="1069" spc="10" dirty="0">
                <a:latin typeface="Times New Roman"/>
                <a:cs typeface="Times New Roman"/>
              </a:rPr>
              <a:t>wall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cells it separates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already in  the </a:t>
            </a:r>
            <a:r>
              <a:rPr sz="1069" spc="10" dirty="0">
                <a:latin typeface="Times New Roman"/>
                <a:cs typeface="Times New Roman"/>
              </a:rPr>
              <a:t>same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take </a:t>
            </a:r>
            <a:r>
              <a:rPr sz="1069" spc="5" dirty="0">
                <a:latin typeface="Times New Roman"/>
                <a:cs typeface="Times New Roman"/>
              </a:rPr>
              <a:t>cells </a:t>
            </a:r>
            <a:r>
              <a:rPr sz="1069" spc="10" dirty="0">
                <a:latin typeface="Times New Roman"/>
                <a:cs typeface="Times New Roman"/>
              </a:rPr>
              <a:t>randomly.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the probability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each cell is equal. After  selecting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cell,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choose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of its surrounding walls.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internal cells </a:t>
            </a:r>
            <a:r>
              <a:rPr sz="1069" spc="15" dirty="0">
                <a:latin typeface="Times New Roman"/>
                <a:cs typeface="Times New Roman"/>
              </a:rPr>
              <a:t>have  </a:t>
            </a:r>
            <a:r>
              <a:rPr sz="1069" spc="5" dirty="0">
                <a:latin typeface="Times New Roman"/>
                <a:cs typeface="Times New Roman"/>
              </a:rPr>
              <a:t>four </a:t>
            </a:r>
            <a:r>
              <a:rPr sz="1069" spc="10" dirty="0">
                <a:latin typeface="Times New Roman"/>
                <a:cs typeface="Times New Roman"/>
              </a:rPr>
              <a:t>walls around </a:t>
            </a:r>
            <a:r>
              <a:rPr sz="1069" spc="5" dirty="0">
                <a:latin typeface="Times New Roman"/>
                <a:cs typeface="Times New Roman"/>
              </a:rPr>
              <a:t>them.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will </a:t>
            </a:r>
            <a:r>
              <a:rPr sz="1069" spc="5" dirty="0">
                <a:latin typeface="Times New Roman"/>
                <a:cs typeface="Times New Roman"/>
              </a:rPr>
              <a:t>randomly </a:t>
            </a:r>
            <a:r>
              <a:rPr sz="1069" spc="10" dirty="0">
                <a:latin typeface="Times New Roman"/>
                <a:cs typeface="Times New Roman"/>
              </a:rPr>
              <a:t>choose one wall.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5" dirty="0">
                <a:latin typeface="Times New Roman"/>
                <a:cs typeface="Times New Roman"/>
              </a:rPr>
              <a:t>way, we </a:t>
            </a:r>
            <a:r>
              <a:rPr sz="1069" spc="5" dirty="0">
                <a:latin typeface="Times New Roman"/>
                <a:cs typeface="Times New Roman"/>
              </a:rPr>
              <a:t>will  choose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neighboring cell. Initially </a:t>
            </a:r>
            <a:r>
              <a:rPr sz="1069" spc="10" dirty="0">
                <a:latin typeface="Times New Roman"/>
                <a:cs typeface="Times New Roman"/>
              </a:rPr>
              <a:t>we have 25 </a:t>
            </a:r>
            <a:r>
              <a:rPr sz="1069" spc="5" dirty="0">
                <a:latin typeface="Times New Roman"/>
                <a:cs typeface="Times New Roman"/>
              </a:rPr>
              <a:t>sets.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removing a </a:t>
            </a:r>
            <a:r>
              <a:rPr sz="1069" spc="15" dirty="0">
                <a:latin typeface="Times New Roman"/>
                <a:cs typeface="Times New Roman"/>
              </a:rPr>
              <a:t>wall  </a:t>
            </a:r>
            <a:r>
              <a:rPr sz="1069" spc="10" dirty="0">
                <a:latin typeface="Times New Roman"/>
                <a:cs typeface="Times New Roman"/>
              </a:rPr>
              <a:t>between 2 </a:t>
            </a:r>
            <a:r>
              <a:rPr sz="1069" spc="5" dirty="0">
                <a:latin typeface="Times New Roman"/>
                <a:cs typeface="Times New Roman"/>
              </a:rPr>
              <a:t>cells,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combined these two </a:t>
            </a:r>
            <a:r>
              <a:rPr sz="1069" spc="5" dirty="0">
                <a:latin typeface="Times New Roman"/>
                <a:cs typeface="Times New Roman"/>
              </a:rPr>
              <a:t>cells </a:t>
            </a:r>
            <a:r>
              <a:rPr sz="1069" spc="10" dirty="0">
                <a:latin typeface="Times New Roman"/>
                <a:cs typeface="Times New Roman"/>
              </a:rPr>
              <a:t>into one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0" dirty="0">
                <a:latin typeface="Times New Roman"/>
                <a:cs typeface="Times New Roman"/>
              </a:rPr>
              <a:t>Here the </a:t>
            </a:r>
            <a:r>
              <a:rPr sz="1069" spc="5" dirty="0">
                <a:latin typeface="Times New Roman"/>
                <a:cs typeface="Times New Roman"/>
              </a:rPr>
              <a:t>union  </a:t>
            </a:r>
            <a:r>
              <a:rPr sz="1069" spc="10" dirty="0">
                <a:latin typeface="Times New Roman"/>
                <a:cs typeface="Times New Roman"/>
              </a:rPr>
              <a:t>method has been applied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combine these two </a:t>
            </a:r>
            <a:r>
              <a:rPr sz="1069" spc="5" dirty="0">
                <a:latin typeface="Times New Roman"/>
                <a:cs typeface="Times New Roman"/>
              </a:rPr>
              <a:t>cells. If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cells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already in the 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set,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do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nothing.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66772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37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1449314"/>
            <a:ext cx="4852458" cy="7985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keep on randomly </a:t>
            </a:r>
            <a:r>
              <a:rPr sz="1069" spc="5" dirty="0">
                <a:latin typeface="Times New Roman"/>
                <a:cs typeface="Times New Roman"/>
              </a:rPr>
              <a:t>choosing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cells </a:t>
            </a:r>
            <a:r>
              <a:rPr sz="1069" spc="10" dirty="0">
                <a:latin typeface="Times New Roman"/>
                <a:cs typeface="Times New Roman"/>
              </a:rPr>
              <a:t>and removing the </a:t>
            </a:r>
            <a:r>
              <a:rPr sz="1069" spc="5" dirty="0">
                <a:latin typeface="Times New Roman"/>
                <a:cs typeface="Times New Roman"/>
              </a:rPr>
              <a:t>walls.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cells will  </a:t>
            </a:r>
            <a:r>
              <a:rPr sz="1069" spc="10" dirty="0">
                <a:latin typeface="Times New Roman"/>
                <a:cs typeface="Times New Roman"/>
              </a:rPr>
              <a:t>merge together.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set will </a:t>
            </a:r>
            <a:r>
              <a:rPr sz="1069" spc="15" dirty="0">
                <a:latin typeface="Times New Roman"/>
                <a:cs typeface="Times New Roman"/>
              </a:rPr>
              <a:t>keep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growing </a:t>
            </a:r>
            <a:r>
              <a:rPr sz="1069" spc="10" dirty="0">
                <a:latin typeface="Times New Roman"/>
                <a:cs typeface="Times New Roman"/>
              </a:rPr>
              <a:t>and at some </a:t>
            </a:r>
            <a:r>
              <a:rPr sz="1069" spc="5" dirty="0">
                <a:latin typeface="Times New Roman"/>
                <a:cs typeface="Times New Roman"/>
              </a:rPr>
              <a:t>point,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may have the </a:t>
            </a:r>
            <a:r>
              <a:rPr sz="1069" spc="5" dirty="0">
                <a:latin typeface="Times New Roman"/>
                <a:cs typeface="Times New Roman"/>
              </a:rPr>
              <a:t>entrance cell (cell 0) </a:t>
            </a:r>
            <a:r>
              <a:rPr sz="1069" spc="10" dirty="0">
                <a:latin typeface="Times New Roman"/>
                <a:cs typeface="Times New Roman"/>
              </a:rPr>
              <a:t>and the exit </a:t>
            </a:r>
            <a:r>
              <a:rPr sz="1069" spc="5" dirty="0">
                <a:latin typeface="Times New Roman"/>
                <a:cs typeface="Times New Roman"/>
              </a:rPr>
              <a:t>cell (cell </a:t>
            </a:r>
            <a:r>
              <a:rPr sz="1069" spc="10" dirty="0">
                <a:latin typeface="Times New Roman"/>
                <a:cs typeface="Times New Roman"/>
              </a:rPr>
              <a:t>24)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5" dirty="0">
                <a:latin typeface="Times New Roman"/>
                <a:cs typeface="Times New Roman"/>
              </a:rPr>
              <a:t>When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entrance cell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exit cell are in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set, 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set in </a:t>
            </a:r>
            <a:r>
              <a:rPr sz="1069" spc="10" dirty="0">
                <a:latin typeface="Times New Roman"/>
                <a:cs typeface="Times New Roman"/>
              </a:rPr>
              <a:t>which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are related to </a:t>
            </a:r>
            <a:r>
              <a:rPr sz="1069" spc="10" dirty="0">
                <a:latin typeface="Times New Roman"/>
                <a:cs typeface="Times New Roman"/>
              </a:rPr>
              <a:t>each other and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no wall between them.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such 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situation, </a:t>
            </a:r>
            <a:r>
              <a:rPr sz="1069" spc="10" dirty="0">
                <a:latin typeface="Times New Roman"/>
                <a:cs typeface="Times New Roman"/>
              </a:rPr>
              <a:t>we can move from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to the end </a:t>
            </a:r>
            <a:r>
              <a:rPr sz="1069" spc="5" dirty="0">
                <a:latin typeface="Times New Roman"/>
                <a:cs typeface="Times New Roman"/>
              </a:rPr>
              <a:t>going </a:t>
            </a:r>
            <a:r>
              <a:rPr sz="1069" spc="10" dirty="0">
                <a:latin typeface="Times New Roman"/>
                <a:cs typeface="Times New Roman"/>
              </a:rPr>
              <a:t>through some </a:t>
            </a:r>
            <a:r>
              <a:rPr sz="1069" spc="5" dirty="0">
                <a:latin typeface="Times New Roman"/>
                <a:cs typeface="Times New Roman"/>
              </a:rPr>
              <a:t>cells of this set. </a:t>
            </a:r>
            <a:r>
              <a:rPr sz="1069" spc="10" dirty="0">
                <a:latin typeface="Times New Roman"/>
                <a:cs typeface="Times New Roman"/>
              </a:rPr>
              <a:t>Now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at </a:t>
            </a:r>
            <a:r>
              <a:rPr sz="1069" spc="5" dirty="0">
                <a:latin typeface="Times New Roman"/>
                <a:cs typeface="Times New Roman"/>
              </a:rPr>
              <a:t>least </a:t>
            </a:r>
            <a:r>
              <a:rPr sz="1069" spc="10" dirty="0">
                <a:latin typeface="Times New Roman"/>
                <a:cs typeface="Times New Roman"/>
              </a:rPr>
              <a:t>one path from entrance </a:t>
            </a:r>
            <a:r>
              <a:rPr sz="1069" spc="5" dirty="0">
                <a:latin typeface="Times New Roman"/>
                <a:cs typeface="Times New Roman"/>
              </a:rPr>
              <a:t>to exit. There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other paths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the </a:t>
            </a:r>
            <a:r>
              <a:rPr sz="1069" spc="5" dirty="0">
                <a:latin typeface="Times New Roman"/>
                <a:cs typeface="Times New Roman"/>
              </a:rPr>
              <a:t>entrance cell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exit.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following this path,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not reach at  the exit as these paths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dead end.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disjoint sets, </a:t>
            </a:r>
            <a:r>
              <a:rPr sz="1069" spc="10" dirty="0">
                <a:latin typeface="Times New Roman"/>
                <a:cs typeface="Times New Roman"/>
              </a:rPr>
              <a:t>so unless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entrance and exit </a:t>
            </a:r>
            <a:r>
              <a:rPr sz="1069" spc="5" dirty="0">
                <a:latin typeface="Times New Roman"/>
                <a:cs typeface="Times New Roman"/>
              </a:rPr>
              <a:t>cell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set,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not be </a:t>
            </a:r>
            <a:r>
              <a:rPr sz="1069" spc="5" dirty="0">
                <a:latin typeface="Times New Roman"/>
                <a:cs typeface="Times New Roman"/>
              </a:rPr>
              <a:t>able to find the solution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 the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maze.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Pseudo </a:t>
            </a:r>
            <a:r>
              <a:rPr sz="1264" b="1" spc="10" dirty="0">
                <a:latin typeface="Arial"/>
                <a:cs typeface="Arial"/>
              </a:rPr>
              <a:t>Code </a:t>
            </a:r>
            <a:r>
              <a:rPr sz="1264" b="1" spc="5" dirty="0">
                <a:latin typeface="Arial"/>
                <a:cs typeface="Arial"/>
              </a:rPr>
              <a:t>of the Maze</a:t>
            </a:r>
            <a:r>
              <a:rPr sz="1264" b="1" spc="-10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Generation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take a </a:t>
            </a:r>
            <a:r>
              <a:rPr sz="1069" spc="5" dirty="0">
                <a:latin typeface="Times New Roman"/>
                <a:cs typeface="Times New Roman"/>
              </a:rPr>
              <a:t>look at </a:t>
            </a:r>
            <a:r>
              <a:rPr sz="1069" spc="10" dirty="0">
                <a:latin typeface="Times New Roman"/>
                <a:cs typeface="Times New Roman"/>
              </a:rPr>
              <a:t>the pseudo code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maze generation.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pass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size  argument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make </a:t>
            </a:r>
            <a:r>
              <a:rPr sz="1069" spc="10" dirty="0">
                <a:latin typeface="Times New Roman"/>
                <a:cs typeface="Times New Roman"/>
              </a:rPr>
              <a:t>a maze </a:t>
            </a:r>
            <a:r>
              <a:rPr sz="1069" spc="5" dirty="0">
                <a:latin typeface="Times New Roman"/>
                <a:cs typeface="Times New Roman"/>
              </a:rPr>
              <a:t>of this size.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use the entrance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and exit as </a:t>
            </a:r>
            <a:r>
              <a:rPr sz="1069" i="1" spc="10" dirty="0">
                <a:latin typeface="Times New Roman"/>
                <a:cs typeface="Times New Roman"/>
              </a:rPr>
              <a:t>size-1  </a:t>
            </a:r>
            <a:r>
              <a:rPr sz="1069" spc="10" dirty="0">
                <a:latin typeface="Times New Roman"/>
                <a:cs typeface="Times New Roman"/>
              </a:rPr>
              <a:t>by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default.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784031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MakeMaze(int </a:t>
            </a:r>
            <a:r>
              <a:rPr sz="1069" spc="5" dirty="0">
                <a:latin typeface="Times New Roman"/>
                <a:cs typeface="Times New Roman"/>
              </a:rPr>
              <a:t>size)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20197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entrance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0; </a:t>
            </a:r>
            <a:r>
              <a:rPr sz="1069" spc="5" dirty="0">
                <a:latin typeface="Times New Roman"/>
                <a:cs typeface="Times New Roman"/>
              </a:rPr>
              <a:t>exit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size-1;</a:t>
            </a:r>
            <a:endParaRPr sz="1069">
              <a:latin typeface="Times New Roman"/>
              <a:cs typeface="Times New Roman"/>
            </a:endParaRPr>
          </a:p>
          <a:p>
            <a:pPr marL="1620536" marR="1592137" indent="-418561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(find(entrance) </a:t>
            </a:r>
            <a:r>
              <a:rPr sz="1069" spc="10" dirty="0">
                <a:latin typeface="Times New Roman"/>
                <a:cs typeface="Times New Roman"/>
              </a:rPr>
              <a:t>!= </a:t>
            </a:r>
            <a:r>
              <a:rPr sz="1069" spc="5" dirty="0">
                <a:latin typeface="Times New Roman"/>
                <a:cs typeface="Times New Roman"/>
              </a:rPr>
              <a:t>find(exit)) </a:t>
            </a:r>
            <a:r>
              <a:rPr sz="1069" spc="10" dirty="0">
                <a:latin typeface="Times New Roman"/>
                <a:cs typeface="Times New Roman"/>
              </a:rPr>
              <a:t>{  </a:t>
            </a:r>
            <a:r>
              <a:rPr sz="1069" spc="5" dirty="0">
                <a:latin typeface="Times New Roman"/>
                <a:cs typeface="Times New Roman"/>
              </a:rPr>
              <a:t>cell1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randomly chosen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cell</a:t>
            </a:r>
            <a:endParaRPr sz="1069">
              <a:latin typeface="Times New Roman"/>
              <a:cs typeface="Times New Roman"/>
            </a:endParaRPr>
          </a:p>
          <a:p>
            <a:pPr marL="1620536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cell2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randomly chosen </a:t>
            </a:r>
            <a:r>
              <a:rPr sz="1069" i="1" spc="5" dirty="0">
                <a:latin typeface="Times New Roman"/>
                <a:cs typeface="Times New Roman"/>
              </a:rPr>
              <a:t>adjacent</a:t>
            </a:r>
            <a:r>
              <a:rPr sz="1069" i="1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cell</a:t>
            </a:r>
            <a:endParaRPr sz="1069">
              <a:latin typeface="Times New Roman"/>
              <a:cs typeface="Times New Roman"/>
            </a:endParaRPr>
          </a:p>
          <a:p>
            <a:pPr marL="162053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 (find(cell1) </a:t>
            </a:r>
            <a:r>
              <a:rPr sz="1069" spc="10" dirty="0">
                <a:latin typeface="Times New Roman"/>
                <a:cs typeface="Times New Roman"/>
              </a:rPr>
              <a:t>!= find(cell2)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2038480" marR="1055663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knock </a:t>
            </a:r>
            <a:r>
              <a:rPr sz="1069" spc="15" dirty="0">
                <a:latin typeface="Times New Roman"/>
                <a:cs typeface="Times New Roman"/>
              </a:rPr>
              <a:t>down </a:t>
            </a:r>
            <a:r>
              <a:rPr sz="1069" spc="10" dirty="0">
                <a:latin typeface="Times New Roman"/>
                <a:cs typeface="Times New Roman"/>
              </a:rPr>
              <a:t>wall between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cells  </a:t>
            </a:r>
            <a:r>
              <a:rPr sz="1069" spc="10" dirty="0">
                <a:latin typeface="Times New Roman"/>
                <a:cs typeface="Times New Roman"/>
              </a:rPr>
              <a:t>union(cell1,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cell2)</a:t>
            </a:r>
            <a:endParaRPr sz="1069">
              <a:latin typeface="Times New Roman"/>
              <a:cs typeface="Times New Roman"/>
            </a:endParaRPr>
          </a:p>
          <a:p>
            <a:pPr marR="1536577" algn="ctr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20197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784031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initializing the entrance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exit, </a:t>
            </a:r>
            <a:r>
              <a:rPr sz="1069" spc="10" dirty="0">
                <a:latin typeface="Times New Roman"/>
                <a:cs typeface="Times New Roman"/>
              </a:rPr>
              <a:t>we have a while </a:t>
            </a:r>
            <a:r>
              <a:rPr sz="1069" spc="5" dirty="0">
                <a:latin typeface="Times New Roman"/>
                <a:cs typeface="Times New Roman"/>
              </a:rPr>
              <a:t>loop. </a:t>
            </a:r>
            <a:r>
              <a:rPr sz="1069" spc="10" dirty="0">
                <a:latin typeface="Times New Roman"/>
                <a:cs typeface="Times New Roman"/>
              </a:rPr>
              <a:t>The loop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keep </a:t>
            </a:r>
            <a:r>
              <a:rPr sz="1069" spc="5" dirty="0">
                <a:latin typeface="Times New Roman"/>
                <a:cs typeface="Times New Roman"/>
              </a:rPr>
              <a:t>on  executing till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find(entrance)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equal to </a:t>
            </a:r>
            <a:r>
              <a:rPr sz="1069" i="1" spc="5" dirty="0">
                <a:latin typeface="Times New Roman"/>
                <a:cs typeface="Times New Roman"/>
              </a:rPr>
              <a:t>find(exit)</a:t>
            </a:r>
            <a:r>
              <a:rPr sz="1069" spc="5" dirty="0">
                <a:latin typeface="Times New Roman"/>
                <a:cs typeface="Times New Roman"/>
              </a:rPr>
              <a:t>. It </a:t>
            </a:r>
            <a:r>
              <a:rPr sz="1069" spc="10" dirty="0">
                <a:latin typeface="Times New Roman"/>
                <a:cs typeface="Times New Roman"/>
              </a:rPr>
              <a:t>means that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loop will continue </a:t>
            </a:r>
            <a:r>
              <a:rPr sz="1069" dirty="0">
                <a:latin typeface="Times New Roman"/>
                <a:cs typeface="Times New Roman"/>
              </a:rPr>
              <a:t>till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set returned 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find(entrance)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find(exit)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 </a:t>
            </a:r>
            <a:r>
              <a:rPr sz="1069" spc="5" dirty="0">
                <a:latin typeface="Times New Roman"/>
                <a:cs typeface="Times New Roman"/>
              </a:rPr>
              <a:t>same. </a:t>
            </a:r>
            <a:r>
              <a:rPr sz="1069" spc="10" dirty="0">
                <a:latin typeface="Times New Roman"/>
                <a:cs typeface="Times New Roman"/>
              </a:rPr>
              <a:t>When the entrance and </a:t>
            </a:r>
            <a:r>
              <a:rPr sz="1069" spc="5" dirty="0">
                <a:latin typeface="Times New Roman"/>
                <a:cs typeface="Times New Roman"/>
              </a:rPr>
              <a:t>exit cells </a:t>
            </a:r>
            <a:r>
              <a:rPr sz="1069" spc="10" dirty="0">
                <a:latin typeface="Times New Roman"/>
                <a:cs typeface="Times New Roman"/>
              </a:rPr>
              <a:t>are 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set, </a:t>
            </a:r>
            <a:r>
              <a:rPr sz="1069" spc="10" dirty="0">
                <a:latin typeface="Times New Roman"/>
                <a:cs typeface="Times New Roman"/>
              </a:rPr>
              <a:t>the loop </a:t>
            </a:r>
            <a:r>
              <a:rPr sz="1069" spc="5" dirty="0">
                <a:latin typeface="Times New Roman"/>
                <a:cs typeface="Times New Roman"/>
              </a:rPr>
              <a:t>will stop. If </a:t>
            </a:r>
            <a:r>
              <a:rPr sz="1069" spc="10" dirty="0">
                <a:latin typeface="Times New Roman"/>
                <a:cs typeface="Times New Roman"/>
              </a:rPr>
              <a:t>these  </a:t>
            </a:r>
            <a:r>
              <a:rPr sz="1069" spc="5" dirty="0">
                <a:latin typeface="Times New Roman"/>
                <a:cs typeface="Times New Roman"/>
              </a:rPr>
              <a:t>cells are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set,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enter into the loop.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dirty="0">
                <a:latin typeface="Times New Roman"/>
                <a:cs typeface="Times New Roman"/>
              </a:rPr>
              <a:t>first,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randomly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choose a cell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available cells e.g.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0 to 24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our example.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 </a:t>
            </a:r>
            <a:r>
              <a:rPr sz="1069" spc="5" dirty="0">
                <a:latin typeface="Times New Roman"/>
                <a:cs typeface="Times New Roman"/>
              </a:rPr>
              <a:t>discussing </a:t>
            </a:r>
            <a:r>
              <a:rPr sz="1069" spc="10" dirty="0">
                <a:latin typeface="Times New Roman"/>
                <a:cs typeface="Times New Roman"/>
              </a:rPr>
              <a:t>here how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randomly choose a </a:t>
            </a:r>
            <a:r>
              <a:rPr sz="1069" spc="5" dirty="0">
                <a:latin typeface="Times New Roman"/>
                <a:cs typeface="Times New Roman"/>
              </a:rPr>
              <a:t>cell in </a:t>
            </a:r>
            <a:r>
              <a:rPr sz="1069" spc="10" dirty="0">
                <a:latin typeface="Times New Roman"/>
                <a:cs typeface="Times New Roman"/>
              </a:rPr>
              <a:t>C++.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may be some </a:t>
            </a:r>
            <a:r>
              <a:rPr sz="1069" spc="5" dirty="0">
                <a:latin typeface="Times New Roman"/>
                <a:cs typeface="Times New Roman"/>
              </a:rPr>
              <a:t>function  </a:t>
            </a:r>
            <a:r>
              <a:rPr sz="1069" spc="10" dirty="0">
                <a:latin typeface="Times New Roman"/>
                <a:cs typeface="Times New Roman"/>
              </a:rPr>
              <a:t>available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this.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store this value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5" dirty="0">
                <a:latin typeface="Times New Roman"/>
                <a:cs typeface="Times New Roman"/>
              </a:rPr>
              <a:t>cell1 </a:t>
            </a:r>
            <a:r>
              <a:rPr sz="1069" i="1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choose </a:t>
            </a:r>
            <a:r>
              <a:rPr sz="1069" spc="10" dirty="0">
                <a:latin typeface="Times New Roman"/>
                <a:cs typeface="Times New Roman"/>
              </a:rPr>
              <a:t>randomly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neighboring cell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store it in </a:t>
            </a:r>
            <a:r>
              <a:rPr sz="1069" i="1" spc="5" dirty="0">
                <a:latin typeface="Times New Roman"/>
                <a:cs typeface="Times New Roman"/>
              </a:rPr>
              <a:t>cell2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cell may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its top, </a:t>
            </a:r>
            <a:r>
              <a:rPr sz="1069" spc="10" dirty="0">
                <a:latin typeface="Times New Roman"/>
                <a:cs typeface="Times New Roman"/>
              </a:rPr>
              <a:t>bottom, left or right  </a:t>
            </a:r>
            <a:r>
              <a:rPr sz="1069" spc="5" dirty="0">
                <a:latin typeface="Times New Roman"/>
                <a:cs typeface="Times New Roman"/>
              </a:rPr>
              <a:t>cell, if it is internal cell. If the cell is at the top </a:t>
            </a:r>
            <a:r>
              <a:rPr sz="1069" spc="10" dirty="0">
                <a:latin typeface="Times New Roman"/>
                <a:cs typeface="Times New Roman"/>
              </a:rPr>
              <a:t>row </a:t>
            </a:r>
            <a:r>
              <a:rPr sz="1069" spc="5" dirty="0">
                <a:latin typeface="Times New Roman"/>
                <a:cs typeface="Times New Roman"/>
              </a:rPr>
              <a:t>or top bottom, 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have four  </a:t>
            </a:r>
            <a:r>
              <a:rPr sz="1069" spc="5" dirty="0">
                <a:latin typeface="Times New Roman"/>
                <a:cs typeface="Times New Roman"/>
              </a:rPr>
              <a:t>neighbors. 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being </a:t>
            </a:r>
            <a:r>
              <a:rPr sz="1069" spc="10" dirty="0">
                <a:latin typeface="Times New Roman"/>
                <a:cs typeface="Times New Roman"/>
              </a:rPr>
              <a:t>a corner </a:t>
            </a:r>
            <a:r>
              <a:rPr sz="1069" spc="5" dirty="0">
                <a:latin typeface="Times New Roman"/>
                <a:cs typeface="Times New Roman"/>
              </a:rPr>
              <a:t>cell, it 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neighboring cells. </a:t>
            </a:r>
            <a:r>
              <a:rPr sz="1069" spc="15" dirty="0">
                <a:latin typeface="Times New Roman"/>
                <a:cs typeface="Times New Roman"/>
              </a:rPr>
              <a:t>Then  we </a:t>
            </a:r>
            <a:r>
              <a:rPr sz="1069" spc="5" dirty="0">
                <a:latin typeface="Times New Roman"/>
                <a:cs typeface="Times New Roman"/>
              </a:rPr>
              <a:t>try to </a:t>
            </a:r>
            <a:r>
              <a:rPr sz="1069" spc="10" dirty="0">
                <a:latin typeface="Times New Roman"/>
                <a:cs typeface="Times New Roman"/>
              </a:rPr>
              <a:t>combine these two </a:t>
            </a:r>
            <a:r>
              <a:rPr sz="1069" spc="5" dirty="0">
                <a:latin typeface="Times New Roman"/>
                <a:cs typeface="Times New Roman"/>
              </a:rPr>
              <a:t>cells </a:t>
            </a:r>
            <a:r>
              <a:rPr sz="1069" spc="10" dirty="0">
                <a:latin typeface="Times New Roman"/>
                <a:cs typeface="Times New Roman"/>
              </a:rPr>
              <a:t>into one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an </a:t>
            </a:r>
            <a:r>
              <a:rPr sz="1069" spc="5" dirty="0">
                <a:latin typeface="Times New Roman"/>
                <a:cs typeface="Times New Roman"/>
              </a:rPr>
              <a:t>if statement </a:t>
            </a:r>
            <a:r>
              <a:rPr sz="1069" spc="10" dirty="0">
                <a:latin typeface="Times New Roman"/>
                <a:cs typeface="Times New Roman"/>
              </a:rPr>
              <a:t>which checks 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set </a:t>
            </a:r>
            <a:r>
              <a:rPr sz="1069" spc="5" dirty="0">
                <a:latin typeface="Times New Roman"/>
                <a:cs typeface="Times New Roman"/>
              </a:rPr>
              <a:t>returned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i="1" spc="10" dirty="0">
                <a:latin typeface="Times New Roman"/>
                <a:cs typeface="Times New Roman"/>
              </a:rPr>
              <a:t>find(cell1)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different than the set returned by </a:t>
            </a:r>
            <a:r>
              <a:rPr sz="1069" i="1" spc="5" dirty="0">
                <a:latin typeface="Times New Roman"/>
                <a:cs typeface="Times New Roman"/>
              </a:rPr>
              <a:t>find(cell2)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In  this </a:t>
            </a:r>
            <a:r>
              <a:rPr sz="1069" spc="5" dirty="0">
                <a:latin typeface="Times New Roman"/>
                <a:cs typeface="Times New Roman"/>
              </a:rPr>
              <a:t>case, </a:t>
            </a:r>
            <a:r>
              <a:rPr sz="1069" spc="10" dirty="0">
                <a:latin typeface="Times New Roman"/>
                <a:cs typeface="Times New Roman"/>
              </a:rPr>
              <a:t>we remove the </a:t>
            </a:r>
            <a:r>
              <a:rPr sz="1069" spc="5" dirty="0">
                <a:latin typeface="Times New Roman"/>
                <a:cs typeface="Times New Roman"/>
              </a:rPr>
              <a:t>wall </a:t>
            </a:r>
            <a:r>
              <a:rPr sz="1069" spc="10" dirty="0">
                <a:latin typeface="Times New Roman"/>
                <a:cs typeface="Times New Roman"/>
              </a:rPr>
              <a:t>between them.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apply </a:t>
            </a:r>
            <a:r>
              <a:rPr sz="1069" spc="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cells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combine them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randomly </a:t>
            </a:r>
            <a:r>
              <a:rPr sz="1069" spc="5" dirty="0">
                <a:latin typeface="Times New Roman"/>
                <a:cs typeface="Times New Roman"/>
              </a:rPr>
              <a:t>choose cells. </a:t>
            </a:r>
            <a:r>
              <a:rPr sz="1069" spc="10" dirty="0">
                <a:latin typeface="Times New Roman"/>
                <a:cs typeface="Times New Roman"/>
              </a:rPr>
              <a:t>By applying union on them, the </a:t>
            </a:r>
            <a:r>
              <a:rPr sz="1069" spc="5" dirty="0">
                <a:latin typeface="Times New Roman"/>
                <a:cs typeface="Times New Roman"/>
              </a:rPr>
              <a:t>sets are joined together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form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sets. </a:t>
            </a:r>
            <a:r>
              <a:rPr sz="1069" spc="10" dirty="0">
                <a:latin typeface="Times New Roman"/>
                <a:cs typeface="Times New Roman"/>
              </a:rPr>
              <a:t>This loop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continue </a:t>
            </a:r>
            <a:r>
              <a:rPr sz="1069" spc="5" dirty="0">
                <a:latin typeface="Times New Roman"/>
                <a:cs typeface="Times New Roman"/>
              </a:rPr>
              <a:t>till </a:t>
            </a:r>
            <a:r>
              <a:rPr sz="1069" spc="10" dirty="0">
                <a:latin typeface="Times New Roman"/>
                <a:cs typeface="Times New Roman"/>
              </a:rPr>
              <a:t>we have a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which contains both  </a:t>
            </a:r>
            <a:r>
              <a:rPr sz="1069" spc="5" dirty="0">
                <a:latin typeface="Times New Roman"/>
                <a:cs typeface="Times New Roman"/>
              </a:rPr>
              <a:t>entrance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exit cell. This is </a:t>
            </a:r>
            <a:r>
              <a:rPr sz="1069" spc="10" dirty="0">
                <a:latin typeface="Times New Roman"/>
                <a:cs typeface="Times New Roman"/>
              </a:rPr>
              <a:t>a very </a:t>
            </a:r>
            <a:r>
              <a:rPr sz="1069" spc="5" dirty="0">
                <a:latin typeface="Times New Roman"/>
                <a:cs typeface="Times New Roman"/>
              </a:rPr>
              <a:t>small </a:t>
            </a:r>
            <a:r>
              <a:rPr sz="1069" spc="10" dirty="0">
                <a:latin typeface="Times New Roman"/>
                <a:cs typeface="Times New Roman"/>
              </a:rPr>
              <a:t>and easy </a:t>
            </a:r>
            <a:r>
              <a:rPr sz="1069" spc="5" dirty="0">
                <a:latin typeface="Times New Roman"/>
                <a:cs typeface="Times New Roman"/>
              </a:rPr>
              <a:t>algorithm. If </a:t>
            </a:r>
            <a:r>
              <a:rPr sz="1069" spc="10" dirty="0">
                <a:latin typeface="Times New Roman"/>
                <a:cs typeface="Times New Roman"/>
              </a:rPr>
              <a:t>we have the </a:t>
            </a:r>
            <a:r>
              <a:rPr sz="1069" i="1" spc="10" dirty="0">
                <a:latin typeface="Times New Roman"/>
                <a:cs typeface="Times New Roman"/>
              </a:rPr>
              <a:t>union-  </a:t>
            </a:r>
            <a:r>
              <a:rPr sz="1069" i="1" spc="5" dirty="0">
                <a:latin typeface="Times New Roman"/>
                <a:cs typeface="Times New Roman"/>
              </a:rPr>
              <a:t>find</a:t>
            </a:r>
            <a:r>
              <a:rPr sz="1069" i="1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methods,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small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piece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generate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maze.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Let’s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take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pictorial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240306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12611" y="2255203"/>
          <a:ext cx="1333500" cy="83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946">
                <a:tc>
                  <a:txBody>
                    <a:bodyPr/>
                    <a:lstStyle/>
                    <a:p>
                      <a:pPr marR="6096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R="6350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47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75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12611" y="3893186"/>
          <a:ext cx="1333500" cy="83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947">
                <a:tc>
                  <a:txBody>
                    <a:bodyPr/>
                    <a:lstStyle/>
                    <a:p>
                      <a:pPr marR="6096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11 </a:t>
                      </a:r>
                      <a:r>
                        <a:rPr sz="1100" b="1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76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12611" y="5851208"/>
          <a:ext cx="1333500" cy="83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6316">
                <a:tc>
                  <a:txBody>
                    <a:bodyPr/>
                    <a:lstStyle/>
                    <a:p>
                      <a:pPr marR="6096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47">
                <a:tc>
                  <a:txBody>
                    <a:bodyPr/>
                    <a:lstStyle/>
                    <a:p>
                      <a:pPr marR="6350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1594">
                        <a:lnSpc>
                          <a:spcPts val="1290"/>
                        </a:lnSpc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11 </a:t>
                      </a:r>
                      <a:r>
                        <a:rPr sz="1100" b="1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52267" y="868856"/>
            <a:ext cx="4853693" cy="1543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37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look at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stages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maze </a:t>
            </a:r>
            <a:r>
              <a:rPr sz="1069" spc="5" dirty="0">
                <a:latin typeface="Times New Roman"/>
                <a:cs typeface="Times New Roman"/>
              </a:rPr>
              <a:t>generation.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better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algorithm  </a:t>
            </a:r>
            <a:r>
              <a:rPr sz="1069" spc="10" dirty="0">
                <a:latin typeface="Times New Roman"/>
                <a:cs typeface="Times New Roman"/>
              </a:rPr>
              <a:t>with the help </a:t>
            </a:r>
            <a:r>
              <a:rPr sz="1069" spc="5" dirty="0">
                <a:latin typeface="Times New Roman"/>
                <a:cs typeface="Times New Roman"/>
              </a:rPr>
              <a:t>of these figures.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disjoint sets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union-find </a:t>
            </a:r>
            <a:r>
              <a:rPr sz="1069" spc="10" dirty="0">
                <a:latin typeface="Times New Roman"/>
                <a:cs typeface="Times New Roman"/>
              </a:rPr>
              <a:t>algorithm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solve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problem.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Initially, there are </a:t>
            </a:r>
            <a:r>
              <a:rPr sz="1069" spc="10" dirty="0">
                <a:latin typeface="Times New Roman"/>
                <a:cs typeface="Times New Roman"/>
              </a:rPr>
              <a:t>25 </a:t>
            </a:r>
            <a:r>
              <a:rPr sz="1069" spc="5" dirty="0">
                <a:latin typeface="Times New Roman"/>
                <a:cs typeface="Times New Roman"/>
              </a:rPr>
              <a:t>cells.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generate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maze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these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cells.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875">
              <a:latin typeface="Times New Roman"/>
              <a:cs typeface="Times New Roman"/>
            </a:endParaRPr>
          </a:p>
          <a:p>
            <a:pPr marL="1559419"/>
            <a:r>
              <a:rPr sz="1069" spc="214" dirty="0">
                <a:solidFill>
                  <a:srgbClr val="282828"/>
                </a:solidFill>
                <a:latin typeface="Wingdings"/>
                <a:cs typeface="Wingdings"/>
              </a:rPr>
              <a:t>€</a:t>
            </a:r>
            <a:endParaRPr sz="1069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67" y="2928337"/>
            <a:ext cx="4851841" cy="1104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8097"/>
            <a:r>
              <a:rPr sz="1069" spc="214" dirty="0">
                <a:solidFill>
                  <a:srgbClr val="282828"/>
                </a:solidFill>
                <a:latin typeface="Wingdings"/>
                <a:cs typeface="Wingdings"/>
              </a:rPr>
              <a:t>€</a:t>
            </a:r>
            <a:endParaRPr sz="1069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Apply the </a:t>
            </a:r>
            <a:r>
              <a:rPr sz="1069" spc="5" dirty="0">
                <a:latin typeface="Times New Roman"/>
                <a:cs typeface="Times New Roman"/>
              </a:rPr>
              <a:t>algorithm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randomly </a:t>
            </a:r>
            <a:r>
              <a:rPr sz="1069" spc="5" dirty="0">
                <a:latin typeface="Times New Roman"/>
                <a:cs typeface="Times New Roman"/>
              </a:rPr>
              <a:t>choose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cell. Suppose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i="1" spc="5" dirty="0">
                <a:latin typeface="Times New Roman"/>
                <a:cs typeface="Times New Roman"/>
              </a:rPr>
              <a:t>cell 11</a:t>
            </a:r>
            <a:r>
              <a:rPr sz="1069" spc="5" dirty="0">
                <a:latin typeface="Times New Roman"/>
                <a:cs typeface="Times New Roman"/>
              </a:rPr>
              <a:t>. After  this,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randomly </a:t>
            </a:r>
            <a:r>
              <a:rPr sz="1069" spc="5" dirty="0">
                <a:latin typeface="Times New Roman"/>
                <a:cs typeface="Times New Roman"/>
              </a:rPr>
              <a:t>choose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of its walls.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the right wall. </a:t>
            </a:r>
            <a:r>
              <a:rPr sz="1069" spc="10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5" dirty="0">
                <a:latin typeface="Times New Roman"/>
                <a:cs typeface="Times New Roman"/>
              </a:rPr>
              <a:t>cell </a:t>
            </a:r>
            <a:r>
              <a:rPr sz="1069" i="1" spc="10" dirty="0">
                <a:latin typeface="Times New Roman"/>
                <a:cs typeface="Times New Roman"/>
              </a:rPr>
              <a:t>11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5" dirty="0">
                <a:latin typeface="Times New Roman"/>
                <a:cs typeface="Times New Roman"/>
              </a:rPr>
              <a:t>cell1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cell </a:t>
            </a:r>
            <a:r>
              <a:rPr sz="1069" i="1" spc="10" dirty="0">
                <a:latin typeface="Times New Roman"/>
                <a:cs typeface="Times New Roman"/>
              </a:rPr>
              <a:t>12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cell2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875">
              <a:latin typeface="Times New Roman"/>
              <a:cs typeface="Times New Roman"/>
            </a:endParaRPr>
          </a:p>
          <a:p>
            <a:pPr marL="1559419"/>
            <a:r>
              <a:rPr sz="1069" spc="214" dirty="0">
                <a:solidFill>
                  <a:srgbClr val="282828"/>
                </a:solidFill>
                <a:latin typeface="Wingdings"/>
                <a:cs typeface="Wingdings"/>
              </a:rPr>
              <a:t>€</a:t>
            </a:r>
            <a:endParaRPr sz="1069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4566306"/>
            <a:ext cx="4852458" cy="142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8097"/>
            <a:r>
              <a:rPr sz="1069" spc="214" dirty="0">
                <a:solidFill>
                  <a:srgbClr val="282828"/>
                </a:solidFill>
                <a:latin typeface="Wingdings"/>
                <a:cs typeface="Wingdings"/>
              </a:rPr>
              <a:t>€</a:t>
            </a:r>
            <a:endParaRPr sz="1069">
              <a:latin typeface="Wingdings"/>
              <a:cs typeface="Wingdings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200"/>
              </a:lnSpc>
            </a:pPr>
            <a:r>
              <a:rPr sz="1069" spc="10" dirty="0">
                <a:latin typeface="Times New Roman"/>
                <a:cs typeface="Times New Roman"/>
              </a:rPr>
              <a:t>By now, </a:t>
            </a:r>
            <a:r>
              <a:rPr sz="1069" spc="5" dirty="0">
                <a:latin typeface="Times New Roman"/>
                <a:cs typeface="Times New Roman"/>
              </a:rPr>
              <a:t>each cell is in its </a:t>
            </a:r>
            <a:r>
              <a:rPr sz="1069" spc="15" dirty="0">
                <a:latin typeface="Times New Roman"/>
                <a:cs typeface="Times New Roman"/>
              </a:rPr>
              <a:t>own </a:t>
            </a:r>
            <a:r>
              <a:rPr sz="1069" spc="5" dirty="0">
                <a:latin typeface="Times New Roman"/>
                <a:cs typeface="Times New Roman"/>
              </a:rPr>
              <a:t>set. Therefore </a:t>
            </a:r>
            <a:r>
              <a:rPr sz="1069" i="1" spc="5" dirty="0">
                <a:latin typeface="Times New Roman"/>
                <a:cs typeface="Times New Roman"/>
              </a:rPr>
              <a:t>find(cell </a:t>
            </a:r>
            <a:r>
              <a:rPr sz="1069" i="1" spc="10" dirty="0">
                <a:latin typeface="Times New Roman"/>
                <a:cs typeface="Times New Roman"/>
              </a:rPr>
              <a:t>11) </a:t>
            </a:r>
            <a:r>
              <a:rPr sz="1069" spc="5" dirty="0">
                <a:latin typeface="Times New Roman"/>
                <a:cs typeface="Times New Roman"/>
              </a:rPr>
              <a:t>will return </a:t>
            </a:r>
            <a:r>
              <a:rPr sz="1069" i="1" spc="5" dirty="0">
                <a:latin typeface="Times New Roman"/>
                <a:cs typeface="Times New Roman"/>
              </a:rPr>
              <a:t>set_11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i="1" spc="5" dirty="0">
                <a:latin typeface="Times New Roman"/>
                <a:cs typeface="Times New Roman"/>
              </a:rPr>
              <a:t>find(cell </a:t>
            </a:r>
            <a:r>
              <a:rPr sz="1069" i="1" spc="15" dirty="0">
                <a:latin typeface="Times New Roman"/>
                <a:cs typeface="Times New Roman"/>
              </a:rPr>
              <a:t>12) </a:t>
            </a:r>
            <a:r>
              <a:rPr sz="1069" spc="10" dirty="0">
                <a:latin typeface="Times New Roman"/>
                <a:cs typeface="Times New Roman"/>
              </a:rPr>
              <a:t>will return </a:t>
            </a:r>
            <a:r>
              <a:rPr sz="1069" i="1" spc="5" dirty="0">
                <a:latin typeface="Times New Roman"/>
                <a:cs typeface="Times New Roman"/>
              </a:rPr>
              <a:t>set_12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wall between them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removed and </a:t>
            </a:r>
            <a:r>
              <a:rPr sz="1069" spc="5" dirty="0">
                <a:latin typeface="Times New Roman"/>
                <a:cs typeface="Times New Roman"/>
              </a:rPr>
              <a:t>union is  </a:t>
            </a:r>
            <a:r>
              <a:rPr sz="1069" spc="10" dirty="0">
                <a:latin typeface="Times New Roman"/>
                <a:cs typeface="Times New Roman"/>
              </a:rPr>
              <a:t>applied on them.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can move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i="1" spc="5" dirty="0">
                <a:latin typeface="Times New Roman"/>
                <a:cs typeface="Times New Roman"/>
              </a:rPr>
              <a:t>cell </a:t>
            </a:r>
            <a:r>
              <a:rPr sz="1069" i="1" spc="10" dirty="0">
                <a:latin typeface="Times New Roman"/>
                <a:cs typeface="Times New Roman"/>
              </a:rPr>
              <a:t>11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cell </a:t>
            </a:r>
            <a:r>
              <a:rPr sz="1069" i="1" spc="15" dirty="0">
                <a:latin typeface="Times New Roman"/>
                <a:cs typeface="Times New Roman"/>
              </a:rPr>
              <a:t>12 </a:t>
            </a:r>
            <a:r>
              <a:rPr sz="1069" spc="10" dirty="0">
                <a:latin typeface="Times New Roman"/>
                <a:cs typeface="Times New Roman"/>
              </a:rPr>
              <a:t>and vice versa 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 symmetry condition </a:t>
            </a:r>
            <a:r>
              <a:rPr sz="1069" spc="5" dirty="0">
                <a:latin typeface="Times New Roman"/>
                <a:cs typeface="Times New Roman"/>
              </a:rPr>
              <a:t>of disjoint sets.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created 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set ( set_11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{11,12} </a:t>
            </a:r>
            <a:r>
              <a:rPr sz="1069" spc="5" dirty="0">
                <a:latin typeface="Times New Roman"/>
                <a:cs typeface="Times New Roman"/>
              </a:rPr>
              <a:t>)  </a:t>
            </a:r>
            <a:r>
              <a:rPr sz="1069" spc="10" dirty="0">
                <a:latin typeface="Times New Roman"/>
                <a:cs typeface="Times New Roman"/>
              </a:rPr>
              <a:t>that  contains </a:t>
            </a:r>
            <a:r>
              <a:rPr sz="1069" i="1" spc="5" dirty="0">
                <a:latin typeface="Times New Roman"/>
                <a:cs typeface="Times New Roman"/>
              </a:rPr>
              <a:t>cell </a:t>
            </a:r>
            <a:r>
              <a:rPr sz="1069" i="1" spc="10" dirty="0">
                <a:latin typeface="Times New Roman"/>
                <a:cs typeface="Times New Roman"/>
              </a:rPr>
              <a:t>11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cell </a:t>
            </a:r>
            <a:r>
              <a:rPr sz="1069" i="1" spc="10" dirty="0">
                <a:latin typeface="Times New Roman"/>
                <a:cs typeface="Times New Roman"/>
              </a:rPr>
              <a:t>12 </a:t>
            </a:r>
            <a:r>
              <a:rPr sz="1069" spc="5" dirty="0">
                <a:latin typeface="Times New Roman"/>
                <a:cs typeface="Times New Roman"/>
              </a:rPr>
              <a:t>and all other cells are in their </a:t>
            </a:r>
            <a:r>
              <a:rPr sz="1069" spc="10" dirty="0">
                <a:latin typeface="Times New Roman"/>
                <a:cs typeface="Times New Roman"/>
              </a:rPr>
              <a:t>own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cells.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875">
              <a:latin typeface="Times New Roman"/>
              <a:cs typeface="Times New Roman"/>
            </a:endParaRPr>
          </a:p>
          <a:p>
            <a:pPr marL="1559419">
              <a:spcBef>
                <a:spcPts val="5"/>
              </a:spcBef>
            </a:pPr>
            <a:r>
              <a:rPr sz="1069" spc="214" dirty="0">
                <a:solidFill>
                  <a:srgbClr val="282828"/>
                </a:solidFill>
                <a:latin typeface="Wingdings"/>
                <a:cs typeface="Wingdings"/>
              </a:rPr>
              <a:t>€</a:t>
            </a:r>
            <a:endParaRPr sz="1069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256" y="6524329"/>
            <a:ext cx="4851841" cy="2897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8097"/>
            <a:r>
              <a:rPr sz="1069" spc="214" dirty="0">
                <a:solidFill>
                  <a:srgbClr val="282828"/>
                </a:solidFill>
                <a:latin typeface="Wingdings"/>
                <a:cs typeface="Wingdings"/>
              </a:rPr>
              <a:t>€</a:t>
            </a:r>
            <a:endParaRPr sz="1069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randomly </a:t>
            </a:r>
            <a:r>
              <a:rPr sz="1069" spc="5" dirty="0">
                <a:latin typeface="Times New Roman"/>
                <a:cs typeface="Times New Roman"/>
              </a:rPr>
              <a:t>choose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cell </a:t>
            </a:r>
            <a:r>
              <a:rPr sz="1069" i="1" spc="10" dirty="0">
                <a:latin typeface="Times New Roman"/>
                <a:cs typeface="Times New Roman"/>
              </a:rPr>
              <a:t>6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bottom </a:t>
            </a:r>
            <a:r>
              <a:rPr sz="1069" spc="5" dirty="0">
                <a:latin typeface="Times New Roman"/>
                <a:cs typeface="Times New Roman"/>
              </a:rPr>
              <a:t>wall.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find(cell </a:t>
            </a:r>
            <a:r>
              <a:rPr sz="1069" i="1" spc="10" dirty="0">
                <a:latin typeface="Times New Roman"/>
                <a:cs typeface="Times New Roman"/>
              </a:rPr>
              <a:t>6) </a:t>
            </a:r>
            <a:r>
              <a:rPr sz="1069" spc="10" dirty="0">
                <a:latin typeface="Times New Roman"/>
                <a:cs typeface="Times New Roman"/>
              </a:rPr>
              <a:t>will 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i="1" spc="5" dirty="0">
                <a:latin typeface="Times New Roman"/>
                <a:cs typeface="Times New Roman"/>
              </a:rPr>
              <a:t>set_6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find(cell 11)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return </a:t>
            </a:r>
            <a:r>
              <a:rPr sz="1069" i="1" spc="5" dirty="0">
                <a:latin typeface="Times New Roman"/>
                <a:cs typeface="Times New Roman"/>
              </a:rPr>
              <a:t>set_11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i="1" spc="5" dirty="0">
                <a:latin typeface="Times New Roman"/>
                <a:cs typeface="Times New Roman"/>
              </a:rPr>
              <a:t>cell </a:t>
            </a:r>
            <a:r>
              <a:rPr sz="1069" i="1" spc="10" dirty="0">
                <a:latin typeface="Times New Roman"/>
                <a:cs typeface="Times New Roman"/>
              </a:rPr>
              <a:t>11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cell 12</a:t>
            </a:r>
            <a:r>
              <a:rPr sz="1069" spc="10" dirty="0">
                <a:latin typeface="Times New Roman"/>
                <a:cs typeface="Times New Roman"/>
              </a:rPr>
              <a:t>.  The </a:t>
            </a:r>
            <a:r>
              <a:rPr sz="1069" spc="5" dirty="0">
                <a:latin typeface="Times New Roman"/>
                <a:cs typeface="Times New Roman"/>
              </a:rPr>
              <a:t>sets returned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i="1" spc="10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calls </a:t>
            </a:r>
            <a:r>
              <a:rPr sz="1069" spc="10" dirty="0">
                <a:latin typeface="Times New Roman"/>
                <a:cs typeface="Times New Roman"/>
              </a:rPr>
              <a:t>are different so </a:t>
            </a:r>
            <a:r>
              <a:rPr sz="1069" spc="5" dirty="0">
                <a:latin typeface="Times New Roman"/>
                <a:cs typeface="Times New Roman"/>
              </a:rPr>
              <a:t>the wall </a:t>
            </a:r>
            <a:r>
              <a:rPr sz="1069" spc="10" dirty="0">
                <a:latin typeface="Times New Roman"/>
                <a:cs typeface="Times New Roman"/>
              </a:rPr>
              <a:t>between them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removed and </a:t>
            </a:r>
            <a:r>
              <a:rPr sz="1069" spc="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applied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them.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i="1" spc="10" dirty="0">
                <a:latin typeface="Times New Roman"/>
                <a:cs typeface="Times New Roman"/>
              </a:rPr>
              <a:t>set_11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spc="10" dirty="0">
                <a:latin typeface="Times New Roman"/>
                <a:cs typeface="Times New Roman"/>
              </a:rPr>
              <a:t>three  elements </a:t>
            </a:r>
            <a:r>
              <a:rPr sz="1069" i="1" spc="5" dirty="0">
                <a:latin typeface="Times New Roman"/>
                <a:cs typeface="Times New Roman"/>
              </a:rPr>
              <a:t>cell </a:t>
            </a:r>
            <a:r>
              <a:rPr sz="1069" i="1" spc="10" dirty="0">
                <a:latin typeface="Times New Roman"/>
                <a:cs typeface="Times New Roman"/>
              </a:rPr>
              <a:t>11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cell </a:t>
            </a:r>
            <a:r>
              <a:rPr sz="1069" i="1" spc="10" dirty="0">
                <a:latin typeface="Times New Roman"/>
                <a:cs typeface="Times New Roman"/>
              </a:rPr>
              <a:t>12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cell 6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three cells are </a:t>
            </a:r>
            <a:r>
              <a:rPr sz="1069" spc="10" dirty="0">
                <a:latin typeface="Times New Roman"/>
                <a:cs typeface="Times New Roman"/>
              </a:rPr>
              <a:t>joined together and we can  move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cells.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randomly </a:t>
            </a:r>
            <a:r>
              <a:rPr sz="1069" spc="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cell 8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cell is not </a:t>
            </a:r>
            <a:r>
              <a:rPr sz="1069" spc="10" dirty="0">
                <a:latin typeface="Times New Roman"/>
                <a:cs typeface="Times New Roman"/>
              </a:rPr>
              <a:t>neighbor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set_11 </a:t>
            </a:r>
            <a:r>
              <a:rPr sz="1069" spc="5" dirty="0">
                <a:latin typeface="Times New Roman"/>
                <a:cs typeface="Times New Roman"/>
              </a:rPr>
              <a:t>elements.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can randomly </a:t>
            </a:r>
            <a:r>
              <a:rPr sz="1069" spc="5" dirty="0">
                <a:latin typeface="Times New Roman"/>
                <a:cs typeface="Times New Roman"/>
              </a:rPr>
              <a:t>choose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cell </a:t>
            </a:r>
            <a:r>
              <a:rPr sz="1069" i="1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again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bottom </a:t>
            </a:r>
            <a:r>
              <a:rPr sz="1069" spc="5" dirty="0">
                <a:latin typeface="Times New Roman"/>
                <a:cs typeface="Times New Roman"/>
              </a:rPr>
              <a:t>wall. However, they are already 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same set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do nothing </a:t>
            </a:r>
            <a:r>
              <a:rPr sz="1069" spc="5" dirty="0">
                <a:latin typeface="Times New Roman"/>
                <a:cs typeface="Times New Roman"/>
              </a:rPr>
              <a:t>in that case.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randomly </a:t>
            </a:r>
            <a:r>
              <a:rPr sz="1069" spc="5" dirty="0">
                <a:latin typeface="Times New Roman"/>
                <a:cs typeface="Times New Roman"/>
              </a:rPr>
              <a:t>choose the </a:t>
            </a:r>
            <a:r>
              <a:rPr sz="1069" i="1" spc="5" dirty="0">
                <a:latin typeface="Times New Roman"/>
                <a:cs typeface="Times New Roman"/>
              </a:rPr>
              <a:t>cell </a:t>
            </a:r>
            <a:r>
              <a:rPr sz="1069" i="1" spc="10" dirty="0">
                <a:latin typeface="Times New Roman"/>
                <a:cs typeface="Times New Roman"/>
              </a:rPr>
              <a:t>8 </a:t>
            </a:r>
            <a:r>
              <a:rPr sz="1069" spc="15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its top </a:t>
            </a:r>
            <a:r>
              <a:rPr sz="1069" spc="10" dirty="0">
                <a:latin typeface="Times New Roman"/>
                <a:cs typeface="Times New Roman"/>
              </a:rPr>
              <a:t>wall </a:t>
            </a:r>
            <a:r>
              <a:rPr sz="1069" spc="5" dirty="0">
                <a:latin typeface="Times New Roman"/>
                <a:cs typeface="Times New Roman"/>
              </a:rPr>
              <a:t>(cell 3).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cells are in different sets,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wall </a:t>
            </a:r>
            <a:r>
              <a:rPr sz="1069" spc="10" dirty="0">
                <a:latin typeface="Times New Roman"/>
                <a:cs typeface="Times New Roman"/>
              </a:rPr>
              <a:t>between them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removed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union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could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applied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combine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them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into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(set_8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{8,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3}).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875">
              <a:latin typeface="Times New Roman"/>
              <a:cs typeface="Times New Roman"/>
            </a:endParaRPr>
          </a:p>
          <a:p>
            <a:pPr marL="1559419"/>
            <a:r>
              <a:rPr sz="1069" spc="214" dirty="0">
                <a:solidFill>
                  <a:srgbClr val="282828"/>
                </a:solidFill>
                <a:latin typeface="Wingdings"/>
                <a:cs typeface="Wingdings"/>
              </a:rPr>
              <a:t>€</a:t>
            </a:r>
            <a:endParaRPr sz="1069">
              <a:latin typeface="Wingdings"/>
              <a:cs typeface="Wingding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18392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18" y="1297058"/>
            <a:ext cx="4853693" cy="7530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628" indent="-209281" algn="just"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Goal: Modify </a:t>
            </a:r>
            <a:r>
              <a:rPr sz="1069" i="1" spc="5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to ensure that heights stay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small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  <a:buFont typeface="Symbol"/>
              <a:buChar char=""/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might </a:t>
            </a:r>
            <a:r>
              <a:rPr sz="1069" spc="10" dirty="0">
                <a:latin typeface="Times New Roman"/>
                <a:cs typeface="Times New Roman"/>
              </a:rPr>
              <a:t>be thinking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employing the balancing technique </a:t>
            </a:r>
            <a:r>
              <a:rPr sz="1069" spc="5" dirty="0">
                <a:latin typeface="Times New Roman"/>
                <a:cs typeface="Times New Roman"/>
              </a:rPr>
              <a:t>here.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sagacious to apply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here.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use </a:t>
            </a:r>
            <a:r>
              <a:rPr sz="1069" spc="5" dirty="0">
                <a:latin typeface="Times New Roman"/>
                <a:cs typeface="Times New Roman"/>
              </a:rPr>
              <a:t>of array, the ‘balancing’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prove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error-  </a:t>
            </a:r>
            <a:r>
              <a:rPr sz="1069" spc="10" dirty="0">
                <a:latin typeface="Times New Roman"/>
                <a:cs typeface="Times New Roman"/>
              </a:rPr>
              <a:t>prone </a:t>
            </a:r>
            <a:r>
              <a:rPr sz="1069" spc="5" dirty="0">
                <a:latin typeface="Times New Roman"/>
                <a:cs typeface="Times New Roman"/>
              </a:rPr>
              <a:t>operation and is likely to </a:t>
            </a:r>
            <a:r>
              <a:rPr sz="1069" spc="10" dirty="0">
                <a:latin typeface="Times New Roman"/>
                <a:cs typeface="Times New Roman"/>
              </a:rPr>
              <a:t>decrease the performance </a:t>
            </a:r>
            <a:r>
              <a:rPr sz="1069" spc="5" dirty="0">
                <a:latin typeface="Times New Roman"/>
                <a:cs typeface="Times New Roman"/>
              </a:rPr>
              <a:t>too.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an easier </a:t>
            </a:r>
            <a:r>
              <a:rPr sz="1069" spc="10" dirty="0">
                <a:latin typeface="Times New Roman"/>
                <a:cs typeface="Times New Roman"/>
              </a:rPr>
              <a:t>and  appropriate method, called </a:t>
            </a:r>
            <a:r>
              <a:rPr sz="1069" i="1" spc="10" dirty="0">
                <a:latin typeface="Times New Roman"/>
                <a:cs typeface="Times New Roman"/>
              </a:rPr>
              <a:t>Union </a:t>
            </a:r>
            <a:r>
              <a:rPr sz="1069" i="1" spc="15" dirty="0">
                <a:latin typeface="Times New Roman"/>
                <a:cs typeface="Times New Roman"/>
              </a:rPr>
              <a:t>by </a:t>
            </a:r>
            <a:r>
              <a:rPr sz="1069" i="1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10" dirty="0">
                <a:latin typeface="Times New Roman"/>
                <a:cs typeface="Times New Roman"/>
              </a:rPr>
              <a:t>Union by</a:t>
            </a:r>
            <a:r>
              <a:rPr sz="1069" i="1" spc="-4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Weight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Union </a:t>
            </a:r>
            <a:r>
              <a:rPr sz="1264" b="1" spc="10" dirty="0">
                <a:latin typeface="Arial"/>
                <a:cs typeface="Arial"/>
              </a:rPr>
              <a:t>by</a:t>
            </a:r>
            <a:r>
              <a:rPr sz="1264" b="1" spc="-87" dirty="0">
                <a:latin typeface="Arial"/>
                <a:cs typeface="Arial"/>
              </a:rPr>
              <a:t> </a:t>
            </a:r>
            <a:r>
              <a:rPr sz="1264" b="1" dirty="0">
                <a:latin typeface="Arial"/>
                <a:cs typeface="Arial"/>
              </a:rPr>
              <a:t>Size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salient characteristics of this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5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Maintain </a:t>
            </a:r>
            <a:r>
              <a:rPr sz="1069" spc="5" dirty="0">
                <a:latin typeface="Times New Roman"/>
                <a:cs typeface="Times New Roman"/>
              </a:rPr>
              <a:t>sizes </a:t>
            </a:r>
            <a:r>
              <a:rPr sz="1069" spc="10" dirty="0">
                <a:latin typeface="Times New Roman"/>
                <a:cs typeface="Times New Roman"/>
              </a:rPr>
              <a:t>(number </a:t>
            </a:r>
            <a:r>
              <a:rPr sz="1069" spc="5" dirty="0">
                <a:latin typeface="Times New Roman"/>
                <a:cs typeface="Times New Roman"/>
              </a:rPr>
              <a:t>of nodes) of all trees,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during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union.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58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Make smaller </a:t>
            </a:r>
            <a:r>
              <a:rPr sz="1069" spc="5" dirty="0">
                <a:latin typeface="Times New Roman"/>
                <a:cs typeface="Times New Roman"/>
              </a:rPr>
              <a:t>tree, the subtree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larger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one.</a:t>
            </a:r>
            <a:endParaRPr sz="1069">
              <a:latin typeface="Times New Roman"/>
              <a:cs typeface="Times New Roman"/>
            </a:endParaRPr>
          </a:p>
          <a:p>
            <a:pPr marL="221628" marR="6791" indent="-209281">
              <a:lnSpc>
                <a:spcPct val="105000"/>
              </a:lnSpc>
              <a:spcBef>
                <a:spcPts val="24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Implementation: for each root node </a:t>
            </a:r>
            <a:r>
              <a:rPr sz="1069" spc="10" dirty="0">
                <a:latin typeface="Courier New"/>
                <a:cs typeface="Courier New"/>
              </a:rPr>
              <a:t>i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instead of setting </a:t>
            </a:r>
            <a:r>
              <a:rPr sz="1069" spc="15" dirty="0">
                <a:latin typeface="Courier New"/>
                <a:cs typeface="Courier New"/>
              </a:rPr>
              <a:t>parent[i]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Courier New"/>
                <a:cs typeface="Courier New"/>
              </a:rPr>
              <a:t>-1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Courier New"/>
                <a:cs typeface="Courier New"/>
              </a:rPr>
              <a:t>-k</a:t>
            </a:r>
            <a:r>
              <a:rPr sz="1069" spc="-374" dirty="0">
                <a:latin typeface="Courier New"/>
                <a:cs typeface="Courier New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rooted at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Courier New"/>
                <a:cs typeface="Courier New"/>
              </a:rPr>
              <a:t>i</a:t>
            </a:r>
            <a:r>
              <a:rPr sz="1069" spc="-369" dirty="0">
                <a:latin typeface="Courier New"/>
                <a:cs typeface="Courier New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has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Courier New"/>
                <a:cs typeface="Courier New"/>
              </a:rPr>
              <a:t>k</a:t>
            </a:r>
            <a:r>
              <a:rPr sz="1069" spc="-374" dirty="0">
                <a:latin typeface="Courier New"/>
                <a:cs typeface="Courier New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126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also called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union-by-weight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681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to </a:t>
            </a:r>
            <a:r>
              <a:rPr sz="1069" spc="5" dirty="0">
                <a:latin typeface="Times New Roman"/>
                <a:cs typeface="Times New Roman"/>
              </a:rPr>
              <a:t>maintain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sizes of </a:t>
            </a:r>
            <a:r>
              <a:rPr sz="1069" spc="10" dirty="0">
                <a:latin typeface="Times New Roman"/>
                <a:cs typeface="Times New Roman"/>
              </a:rPr>
              <a:t>the trees as given in the </a:t>
            </a:r>
            <a:r>
              <a:rPr sz="1069" spc="5" dirty="0">
                <a:latin typeface="Times New Roman"/>
                <a:cs typeface="Times New Roman"/>
              </a:rPr>
              <a:t>first point. </a:t>
            </a:r>
            <a:r>
              <a:rPr sz="1069" spc="10" dirty="0">
                <a:latin typeface="Times New Roman"/>
                <a:cs typeface="Times New Roman"/>
              </a:rPr>
              <a:t>Until </a:t>
            </a:r>
            <a:r>
              <a:rPr sz="1069" spc="15" dirty="0">
                <a:latin typeface="Times New Roman"/>
                <a:cs typeface="Times New Roman"/>
              </a:rPr>
              <a:t>now, we </a:t>
            </a:r>
            <a:r>
              <a:rPr sz="1069" spc="10" dirty="0">
                <a:latin typeface="Times New Roman"/>
                <a:cs typeface="Times New Roman"/>
              </a:rPr>
              <a:t>are  </a:t>
            </a:r>
            <a:r>
              <a:rPr sz="1069" spc="5" dirty="0">
                <a:latin typeface="Times New Roman"/>
                <a:cs typeface="Times New Roman"/>
              </a:rPr>
              <a:t>not maintaining the size but only the </a:t>
            </a:r>
            <a:r>
              <a:rPr sz="1069" i="1" spc="10" dirty="0">
                <a:latin typeface="Times New Roman"/>
                <a:cs typeface="Times New Roman"/>
              </a:rPr>
              <a:t>parent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If the value for </a:t>
            </a:r>
            <a:r>
              <a:rPr sz="1069" i="1" spc="5" dirty="0">
                <a:latin typeface="Times New Roman"/>
                <a:cs typeface="Times New Roman"/>
              </a:rPr>
              <a:t>parent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–  </a:t>
            </a:r>
            <a:r>
              <a:rPr sz="1069" spc="5" dirty="0">
                <a:latin typeface="Times New Roman"/>
                <a:cs typeface="Times New Roman"/>
              </a:rPr>
              <a:t>1, then this indicates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Consider the 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find  </a:t>
            </a:r>
            <a:r>
              <a:rPr sz="1069" spc="5" dirty="0">
                <a:latin typeface="Times New Roman"/>
                <a:cs typeface="Times New Roman"/>
              </a:rPr>
              <a:t>operation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again: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74"/>
              </a:lnSpc>
              <a:spcBef>
                <a:spcPts val="5"/>
              </a:spcBef>
            </a:pPr>
            <a:r>
              <a:rPr sz="1069" i="1" spc="5" dirty="0">
                <a:latin typeface="Times New Roman"/>
                <a:cs typeface="Times New Roman"/>
              </a:rPr>
              <a:t>//</a:t>
            </a:r>
            <a:r>
              <a:rPr sz="1069" i="1" spc="-7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find(i):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59"/>
              </a:lnSpc>
            </a:pPr>
            <a:r>
              <a:rPr sz="1069" i="1" spc="5" dirty="0">
                <a:latin typeface="Times New Roman"/>
                <a:cs typeface="Times New Roman"/>
              </a:rPr>
              <a:t>// traverse to the </a:t>
            </a:r>
            <a:r>
              <a:rPr sz="1069" i="1" spc="10" dirty="0">
                <a:latin typeface="Times New Roman"/>
                <a:cs typeface="Times New Roman"/>
              </a:rPr>
              <a:t>root</a:t>
            </a:r>
            <a:r>
              <a:rPr sz="1069" i="1" spc="-2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(-1)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for(j=i; </a:t>
            </a:r>
            <a:r>
              <a:rPr sz="1069" i="1" spc="5" dirty="0">
                <a:latin typeface="Times New Roman"/>
                <a:cs typeface="Times New Roman"/>
              </a:rPr>
              <a:t>parent[j] </a:t>
            </a:r>
            <a:r>
              <a:rPr sz="1069" i="1" spc="15" dirty="0">
                <a:latin typeface="Times New Roman"/>
                <a:cs typeface="Times New Roman"/>
              </a:rPr>
              <a:t>&gt;= </a:t>
            </a:r>
            <a:r>
              <a:rPr sz="1069" i="1" spc="5" dirty="0">
                <a:latin typeface="Times New Roman"/>
                <a:cs typeface="Times New Roman"/>
              </a:rPr>
              <a:t>0;</a:t>
            </a:r>
            <a:r>
              <a:rPr sz="1069" i="1" spc="-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j=parent[j])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64"/>
              </a:lnSpc>
            </a:pPr>
            <a:r>
              <a:rPr sz="1069" i="1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74"/>
              </a:lnSpc>
            </a:pPr>
            <a:r>
              <a:rPr sz="1069" i="1" spc="5" dirty="0">
                <a:latin typeface="Times New Roman"/>
                <a:cs typeface="Times New Roman"/>
              </a:rPr>
              <a:t>return</a:t>
            </a:r>
            <a:r>
              <a:rPr sz="1069" i="1" spc="-63" dirty="0">
                <a:latin typeface="Times New Roman"/>
                <a:cs typeface="Times New Roman"/>
              </a:rPr>
              <a:t> </a:t>
            </a:r>
            <a:r>
              <a:rPr sz="1069" i="1" dirty="0">
                <a:latin typeface="Times New Roman"/>
                <a:cs typeface="Times New Roman"/>
              </a:rPr>
              <a:t>j;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terminating condition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loop is </a:t>
            </a:r>
            <a:r>
              <a:rPr sz="1069" spc="10" dirty="0">
                <a:latin typeface="Times New Roman"/>
                <a:cs typeface="Times New Roman"/>
              </a:rPr>
              <a:t>checking </a:t>
            </a:r>
            <a:r>
              <a:rPr sz="1069" spc="5" dirty="0">
                <a:latin typeface="Times New Roman"/>
                <a:cs typeface="Times New Roman"/>
              </a:rPr>
              <a:t>for non-negative values.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any point  </a:t>
            </a:r>
            <a:r>
              <a:rPr sz="1069" spc="10" dirty="0">
                <a:latin typeface="Times New Roman"/>
                <a:cs typeface="Times New Roman"/>
              </a:rPr>
              <a:t>when 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parent[j] </a:t>
            </a:r>
            <a:r>
              <a:rPr sz="1069" spc="5" dirty="0">
                <a:latin typeface="Times New Roman"/>
                <a:cs typeface="Times New Roman"/>
              </a:rPr>
              <a:t>gets negative, </a:t>
            </a:r>
            <a:r>
              <a:rPr sz="1069" spc="10" dirty="0">
                <a:latin typeface="Times New Roman"/>
                <a:cs typeface="Times New Roman"/>
              </a:rPr>
              <a:t>the loop </a:t>
            </a:r>
            <a:r>
              <a:rPr sz="1069" spc="5" dirty="0">
                <a:latin typeface="Times New Roman"/>
                <a:cs typeface="Times New Roman"/>
              </a:rPr>
              <a:t>terminates. </a:t>
            </a:r>
            <a:r>
              <a:rPr sz="1069" spc="10" dirty="0">
                <a:latin typeface="Times New Roman"/>
                <a:cs typeface="Times New Roman"/>
              </a:rPr>
              <a:t>Note </a:t>
            </a:r>
            <a:r>
              <a:rPr sz="1069" spc="5" dirty="0">
                <a:latin typeface="Times New Roman"/>
                <a:cs typeface="Times New Roman"/>
              </a:rPr>
              <a:t>that the </a:t>
            </a:r>
            <a:r>
              <a:rPr sz="1069" spc="10" dirty="0">
                <a:latin typeface="Times New Roman"/>
                <a:cs typeface="Times New Roman"/>
              </a:rPr>
              <a:t>condition  </a:t>
            </a:r>
            <a:r>
              <a:rPr sz="1069" spc="5" dirty="0">
                <a:latin typeface="Times New Roman"/>
                <a:cs typeface="Times New Roman"/>
              </a:rPr>
              <a:t>does not specify exactly the </a:t>
            </a:r>
            <a:r>
              <a:rPr sz="1069" spc="10" dirty="0">
                <a:latin typeface="Times New Roman"/>
                <a:cs typeface="Times New Roman"/>
              </a:rPr>
              <a:t>negative number.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–1, </a:t>
            </a:r>
            <a:r>
              <a:rPr sz="1069" spc="10" dirty="0">
                <a:latin typeface="Times New Roman"/>
                <a:cs typeface="Times New Roman"/>
              </a:rPr>
              <a:t>–2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–3 </a:t>
            </a:r>
            <a:r>
              <a:rPr sz="1069" spc="5" dirty="0">
                <a:latin typeface="Times New Roman"/>
                <a:cs typeface="Times New Roman"/>
              </a:rPr>
              <a:t>or  </a:t>
            </a:r>
            <a:r>
              <a:rPr sz="1069" spc="10" dirty="0">
                <a:latin typeface="Times New Roman"/>
                <a:cs typeface="Times New Roman"/>
              </a:rPr>
              <a:t>some other </a:t>
            </a:r>
            <a:r>
              <a:rPr sz="1069" spc="5" dirty="0">
                <a:latin typeface="Times New Roman"/>
                <a:cs typeface="Times New Roman"/>
              </a:rPr>
              <a:t>negative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can cause the </a:t>
            </a:r>
            <a:r>
              <a:rPr sz="1069" spc="5" dirty="0">
                <a:latin typeface="Times New Roman"/>
                <a:cs typeface="Times New Roman"/>
              </a:rPr>
              <a:t>loop 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terminated. </a:t>
            </a:r>
            <a:r>
              <a:rPr sz="1069" spc="10" dirty="0">
                <a:latin typeface="Times New Roman"/>
                <a:cs typeface="Times New Roman"/>
              </a:rPr>
              <a:t>That means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put the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nodes (size)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this place.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put the 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in the negative form.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 that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tree  consists of six nodes,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–6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i="1" spc="5" dirty="0">
                <a:latin typeface="Times New Roman"/>
                <a:cs typeface="Times New Roman"/>
              </a:rPr>
              <a:t>parent</a:t>
            </a:r>
            <a:r>
              <a:rPr sz="1069" spc="5" dirty="0">
                <a:latin typeface="Times New Roman"/>
                <a:cs typeface="Times New Roman"/>
              </a:rPr>
              <a:t>. Therefore, </a:t>
            </a:r>
            <a:r>
              <a:rPr sz="1069" spc="10" dirty="0">
                <a:latin typeface="Times New Roman"/>
                <a:cs typeface="Times New Roman"/>
              </a:rPr>
              <a:t>the  node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identified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being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negative number 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magnitude (the  </a:t>
            </a:r>
            <a:r>
              <a:rPr sz="1069" spc="5" dirty="0">
                <a:latin typeface="Times New Roman"/>
                <a:cs typeface="Times New Roman"/>
              </a:rPr>
              <a:t>absolute </a:t>
            </a:r>
            <a:r>
              <a:rPr sz="1069" spc="10" dirty="0">
                <a:latin typeface="Times New Roman"/>
                <a:cs typeface="Times New Roman"/>
              </a:rPr>
              <a:t>value)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size (the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nodes) </a:t>
            </a:r>
            <a:r>
              <a:rPr sz="1069" spc="5" dirty="0">
                <a:latin typeface="Times New Roman"/>
                <a:cs typeface="Times New Roman"/>
              </a:rPr>
              <a:t>of the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When the two trees would be combined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union operation, the tree with smaller size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part of the larger one. This will </a:t>
            </a:r>
            <a:r>
              <a:rPr sz="1069" spc="10" dirty="0">
                <a:latin typeface="Times New Roman"/>
                <a:cs typeface="Times New Roman"/>
              </a:rPr>
              <a:t>cause the </a:t>
            </a:r>
            <a:r>
              <a:rPr sz="1069" spc="5" dirty="0">
                <a:latin typeface="Times New Roman"/>
                <a:cs typeface="Times New Roman"/>
              </a:rPr>
              <a:t>reduction in tree size.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why </a:t>
            </a:r>
            <a:r>
              <a:rPr sz="1069" spc="5" dirty="0">
                <a:latin typeface="Times New Roman"/>
                <a:cs typeface="Times New Roman"/>
              </a:rPr>
              <a:t>it is called </a:t>
            </a:r>
            <a:r>
              <a:rPr sz="1069" spc="10" dirty="0">
                <a:latin typeface="Times New Roman"/>
                <a:cs typeface="Times New Roman"/>
              </a:rPr>
              <a:t>union-by-size or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union-by-weight.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8643" algn="just">
              <a:lnSpc>
                <a:spcPts val="1264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the pseudo-code </a:t>
            </a:r>
            <a:r>
              <a:rPr sz="1069" spc="5" dirty="0">
                <a:latin typeface="Times New Roman"/>
                <a:cs typeface="Times New Roman"/>
              </a:rPr>
              <a:t>of this union </a:t>
            </a: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spc="5" dirty="0">
                <a:latin typeface="Times New Roman"/>
                <a:cs typeface="Times New Roman"/>
              </a:rPr>
              <a:t>(quite </a:t>
            </a:r>
            <a:r>
              <a:rPr sz="1069" spc="10" dirty="0">
                <a:latin typeface="Times New Roman"/>
                <a:cs typeface="Times New Roman"/>
              </a:rPr>
              <a:t>close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C++ </a:t>
            </a:r>
            <a:r>
              <a:rPr sz="1069" spc="5" dirty="0">
                <a:latin typeface="Times New Roman"/>
                <a:cs typeface="Times New Roman"/>
              </a:rPr>
              <a:t>language).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spc="10" dirty="0">
                <a:latin typeface="Times New Roman"/>
                <a:cs typeface="Times New Roman"/>
              </a:rPr>
              <a:t>the logic </a:t>
            </a:r>
            <a:r>
              <a:rPr sz="1069" spc="5" dirty="0">
                <a:latin typeface="Times New Roman"/>
                <a:cs typeface="Times New Roman"/>
              </a:rPr>
              <a:t>for reducing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as discussed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above: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30" y="9003057"/>
            <a:ext cx="129646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1.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2.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0794" y="8847039"/>
            <a:ext cx="885913" cy="48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98000"/>
              </a:lnSpc>
            </a:pPr>
            <a:r>
              <a:rPr sz="1069" i="1" spc="5" dirty="0">
                <a:latin typeface="Times New Roman"/>
                <a:cs typeface="Times New Roman"/>
              </a:rPr>
              <a:t>//union(i,j):  root1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-6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find(i);  </a:t>
            </a:r>
            <a:r>
              <a:rPr sz="1069" i="1" spc="5" dirty="0">
                <a:latin typeface="Times New Roman"/>
                <a:cs typeface="Times New Roman"/>
              </a:rPr>
              <a:t>root2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-7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find(j);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29077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37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12611" y="1293601"/>
          <a:ext cx="1333500" cy="83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576">
                <a:tc>
                  <a:txBody>
                    <a:bodyPr/>
                    <a:lstStyle/>
                    <a:p>
                      <a:pPr marR="6096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1594">
                        <a:lnSpc>
                          <a:spcPts val="126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ts val="131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R="6350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1594">
                        <a:lnSpc>
                          <a:spcPts val="1290"/>
                        </a:lnSpc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11 </a:t>
                      </a:r>
                      <a:r>
                        <a:rPr sz="1100" b="1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47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317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T w="5333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12981" y="2771563"/>
          <a:ext cx="1332883" cy="83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575">
                <a:tc>
                  <a:txBody>
                    <a:bodyPr/>
                    <a:lstStyle/>
                    <a:p>
                      <a:pPr marR="6096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1594">
                        <a:lnSpc>
                          <a:spcPts val="126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ts val="131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47"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1594">
                        <a:lnSpc>
                          <a:spcPts val="126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ts val="1310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1594">
                        <a:lnSpc>
                          <a:spcPts val="1300"/>
                        </a:lnSpc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11 </a:t>
                      </a:r>
                      <a:r>
                        <a:rPr sz="1100" b="1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12981" y="4248785"/>
          <a:ext cx="1332883" cy="83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946">
                <a:tc rowSpan="2">
                  <a:txBody>
                    <a:bodyPr/>
                    <a:lstStyle/>
                    <a:p>
                      <a:pPr marL="64135">
                        <a:lnSpc>
                          <a:spcPts val="126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ts val="131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1594">
                        <a:lnSpc>
                          <a:spcPts val="126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ts val="131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5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1594">
                        <a:lnSpc>
                          <a:spcPts val="126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ts val="1310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1594">
                        <a:lnSpc>
                          <a:spcPts val="1295"/>
                        </a:lnSpc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11 </a:t>
                      </a:r>
                      <a:r>
                        <a:rPr sz="1100" b="1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47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2267" y="1966017"/>
            <a:ext cx="4851224" cy="95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8097"/>
            <a:r>
              <a:rPr sz="1069" spc="214" dirty="0">
                <a:solidFill>
                  <a:srgbClr val="282828"/>
                </a:solidFill>
                <a:latin typeface="Wingdings"/>
                <a:cs typeface="Wingdings"/>
              </a:rPr>
              <a:t>€</a:t>
            </a:r>
            <a:endParaRPr sz="1069">
              <a:latin typeface="Wingdings"/>
              <a:cs typeface="Wingdings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randomly </a:t>
            </a:r>
            <a:r>
              <a:rPr sz="1069" spc="5" dirty="0">
                <a:latin typeface="Times New Roman"/>
                <a:cs typeface="Times New Roman"/>
              </a:rPr>
              <a:t>choose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cell </a:t>
            </a:r>
            <a:r>
              <a:rPr sz="1069" i="1" spc="10" dirty="0">
                <a:latin typeface="Times New Roman"/>
                <a:cs typeface="Times New Roman"/>
              </a:rPr>
              <a:t>14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its top i.e. </a:t>
            </a:r>
            <a:r>
              <a:rPr sz="1069" i="1" spc="5" dirty="0">
                <a:latin typeface="Times New Roman"/>
                <a:cs typeface="Times New Roman"/>
              </a:rPr>
              <a:t>cell 9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keep on  combining </a:t>
            </a:r>
            <a:r>
              <a:rPr sz="1069" spc="5" dirty="0">
                <a:latin typeface="Times New Roman"/>
                <a:cs typeface="Times New Roman"/>
              </a:rPr>
              <a:t>cells </a:t>
            </a:r>
            <a:r>
              <a:rPr sz="1069" spc="10" dirty="0">
                <a:latin typeface="Times New Roman"/>
                <a:cs typeface="Times New Roman"/>
              </a:rPr>
              <a:t>together but so </a:t>
            </a:r>
            <a:r>
              <a:rPr sz="1069" spc="5" dirty="0">
                <a:latin typeface="Times New Roman"/>
                <a:cs typeface="Times New Roman"/>
              </a:rPr>
              <a:t>far </a:t>
            </a:r>
            <a:r>
              <a:rPr sz="1069" spc="10" dirty="0">
                <a:latin typeface="Times New Roman"/>
                <a:cs typeface="Times New Roman"/>
              </a:rPr>
              <a:t>entrance and </a:t>
            </a:r>
            <a:r>
              <a:rPr sz="1069" spc="5" dirty="0">
                <a:latin typeface="Times New Roman"/>
                <a:cs typeface="Times New Roman"/>
              </a:rPr>
              <a:t>exit cells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not in the </a:t>
            </a:r>
            <a:r>
              <a:rPr sz="1069" spc="10" dirty="0">
                <a:latin typeface="Times New Roman"/>
                <a:cs typeface="Times New Roman"/>
              </a:rPr>
              <a:t>same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826">
              <a:latin typeface="Times New Roman"/>
              <a:cs typeface="Times New Roman"/>
            </a:endParaRPr>
          </a:p>
          <a:p>
            <a:pPr marL="1559419"/>
            <a:r>
              <a:rPr sz="1069" spc="214" dirty="0">
                <a:solidFill>
                  <a:srgbClr val="282828"/>
                </a:solidFill>
                <a:latin typeface="Wingdings"/>
                <a:cs typeface="Wingdings"/>
              </a:rPr>
              <a:t>€</a:t>
            </a:r>
            <a:endParaRPr sz="1069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267" y="3443993"/>
            <a:ext cx="4850606" cy="95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8097"/>
            <a:r>
              <a:rPr sz="1069" spc="214" dirty="0">
                <a:solidFill>
                  <a:srgbClr val="282828"/>
                </a:solidFill>
                <a:latin typeface="Wingdings"/>
                <a:cs typeface="Wingdings"/>
              </a:rPr>
              <a:t>€</a:t>
            </a:r>
            <a:endParaRPr sz="1069">
              <a:latin typeface="Wingdings"/>
              <a:cs typeface="Wingdings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randomly </a:t>
            </a:r>
            <a:r>
              <a:rPr sz="1069" spc="5" dirty="0">
                <a:latin typeface="Times New Roman"/>
                <a:cs typeface="Times New Roman"/>
              </a:rPr>
              <a:t>choose </a:t>
            </a:r>
            <a:r>
              <a:rPr sz="1069" i="1" spc="5" dirty="0">
                <a:latin typeface="Times New Roman"/>
                <a:cs typeface="Times New Roman"/>
              </a:rPr>
              <a:t>cell </a:t>
            </a:r>
            <a:r>
              <a:rPr sz="1069" i="1" spc="10" dirty="0">
                <a:latin typeface="Times New Roman"/>
                <a:cs typeface="Times New Roman"/>
              </a:rPr>
              <a:t>0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bottom wall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cell </a:t>
            </a:r>
            <a:r>
              <a:rPr sz="1069" i="1" spc="10" dirty="0">
                <a:latin typeface="Times New Roman"/>
                <a:cs typeface="Times New Roman"/>
              </a:rPr>
              <a:t>0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cell </a:t>
            </a:r>
            <a:r>
              <a:rPr sz="1069" i="1" spc="10" dirty="0">
                <a:latin typeface="Times New Roman"/>
                <a:cs typeface="Times New Roman"/>
              </a:rPr>
              <a:t>5 </a:t>
            </a:r>
            <a:r>
              <a:rPr sz="1069" spc="10" dirty="0">
                <a:latin typeface="Times New Roman"/>
                <a:cs typeface="Times New Roman"/>
              </a:rPr>
              <a:t>are combined  </a:t>
            </a:r>
            <a:r>
              <a:rPr sz="1069" spc="5" dirty="0">
                <a:latin typeface="Times New Roman"/>
                <a:cs typeface="Times New Roman"/>
              </a:rPr>
              <a:t>together.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826">
              <a:latin typeface="Times New Roman"/>
              <a:cs typeface="Times New Roman"/>
            </a:endParaRPr>
          </a:p>
          <a:p>
            <a:pPr marL="1559419"/>
            <a:r>
              <a:rPr sz="1069" spc="214" dirty="0">
                <a:solidFill>
                  <a:srgbClr val="282828"/>
                </a:solidFill>
                <a:latin typeface="Wingdings"/>
                <a:cs typeface="Wingdings"/>
              </a:rPr>
              <a:t>€</a:t>
            </a:r>
            <a:endParaRPr sz="1069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4921956"/>
            <a:ext cx="4852458" cy="145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8097"/>
            <a:r>
              <a:rPr sz="1069" spc="214" dirty="0">
                <a:solidFill>
                  <a:srgbClr val="282828"/>
                </a:solidFill>
                <a:latin typeface="Wingdings"/>
                <a:cs typeface="Wingdings"/>
              </a:rPr>
              <a:t>€</a:t>
            </a:r>
            <a:endParaRPr sz="1069">
              <a:latin typeface="Wingdings"/>
              <a:cs typeface="Wingdings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you keep on using this </a:t>
            </a:r>
            <a:r>
              <a:rPr sz="1069" spc="5" dirty="0">
                <a:latin typeface="Times New Roman"/>
                <a:cs typeface="Times New Roman"/>
              </a:rPr>
              <a:t>algorithm, </a:t>
            </a:r>
            <a:r>
              <a:rPr sz="1069" spc="10" dirty="0">
                <a:latin typeface="Times New Roman"/>
                <a:cs typeface="Times New Roman"/>
              </a:rPr>
              <a:t>the walls between </a:t>
            </a:r>
            <a:r>
              <a:rPr sz="1069" spc="5" dirty="0">
                <a:latin typeface="Times New Roman"/>
                <a:cs typeface="Times New Roman"/>
              </a:rPr>
              <a:t>cells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keep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vanishing,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resulting in the </a:t>
            </a:r>
            <a:r>
              <a:rPr sz="1069" spc="10" dirty="0">
                <a:latin typeface="Times New Roman"/>
                <a:cs typeface="Times New Roman"/>
              </a:rPr>
              <a:t>growth </a:t>
            </a:r>
            <a:r>
              <a:rPr sz="1069" spc="5" dirty="0">
                <a:latin typeface="Times New Roman"/>
                <a:cs typeface="Times New Roman"/>
              </a:rPr>
              <a:t>of set elements.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point,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entrance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exit cell will  </a:t>
            </a:r>
            <a:r>
              <a:rPr sz="1069" spc="10" dirty="0">
                <a:latin typeface="Times New Roman"/>
                <a:cs typeface="Times New Roman"/>
              </a:rPr>
              <a:t>come into one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path </a:t>
            </a:r>
            <a:r>
              <a:rPr sz="1069" spc="10" dirty="0">
                <a:latin typeface="Times New Roman"/>
                <a:cs typeface="Times New Roman"/>
              </a:rPr>
              <a:t>taking us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start to exit. </a:t>
            </a:r>
            <a:r>
              <a:rPr sz="1069" spc="10" dirty="0">
                <a:latin typeface="Times New Roman"/>
                <a:cs typeface="Times New Roman"/>
              </a:rPr>
              <a:t>There may  be some other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0" dirty="0">
                <a:latin typeface="Times New Roman"/>
                <a:cs typeface="Times New Roman"/>
              </a:rPr>
              <a:t>which do </a:t>
            </a:r>
            <a:r>
              <a:rPr sz="1069" spc="5" dirty="0">
                <a:latin typeface="Times New Roman"/>
                <a:cs typeface="Times New Roman"/>
              </a:rPr>
              <a:t>not contain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exit cell. </a:t>
            </a:r>
            <a:r>
              <a:rPr sz="1069" spc="15" dirty="0">
                <a:latin typeface="Times New Roman"/>
                <a:cs typeface="Times New Roman"/>
              </a:rPr>
              <a:t>Take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programming  exercise and do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interesting exercise. Find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information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 internet regarding maze generation.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talk about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i.e.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92056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8563"/>
            <a:ext cx="1400792" cy="1029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6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 </a:t>
            </a:r>
            <a:r>
              <a:rPr sz="1458" b="1" spc="-5" dirty="0">
                <a:latin typeface="Arial"/>
                <a:cs typeface="Arial"/>
              </a:rPr>
              <a:t>38  </a:t>
            </a:r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0813" y="2525360"/>
            <a:ext cx="88900" cy="506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0789" y="3356549"/>
            <a:ext cx="8890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8607" y="2518351"/>
            <a:ext cx="1936662" cy="1013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55602">
              <a:lnSpc>
                <a:spcPct val="104299"/>
              </a:lnSpc>
            </a:pP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Dictionaries  Operations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9" dirty="0">
                <a:latin typeface="Times New Roman"/>
                <a:cs typeface="Times New Roman"/>
              </a:rPr>
              <a:t>ADT  </a:t>
            </a:r>
            <a:r>
              <a:rPr sz="1069" spc="10" dirty="0">
                <a:latin typeface="Times New Roman"/>
                <a:cs typeface="Times New Roman"/>
              </a:rPr>
              <a:t>Implementation of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49"/>
              </a:lnSpc>
              <a:buFont typeface="Courier New"/>
              <a:buChar char="o"/>
              <a:tabLst>
                <a:tab pos="430291" algn="l"/>
                <a:tab pos="431526" algn="l"/>
              </a:tabLst>
            </a:pPr>
            <a:r>
              <a:rPr sz="1069" spc="5" dirty="0">
                <a:latin typeface="Times New Roman"/>
                <a:cs typeface="Times New Roman"/>
              </a:rPr>
              <a:t>Unsorted Sequential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74"/>
              </a:lnSpc>
              <a:buFont typeface="Courier New"/>
              <a:buChar char="o"/>
              <a:tabLst>
                <a:tab pos="430291" algn="l"/>
                <a:tab pos="431526" algn="l"/>
              </a:tabLst>
            </a:pPr>
            <a:r>
              <a:rPr sz="1069" spc="10" dirty="0">
                <a:latin typeface="Times New Roman"/>
                <a:cs typeface="Times New Roman"/>
              </a:rPr>
              <a:t>Sorted Sequential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Array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8"/>
              </a:spcBef>
            </a:pPr>
            <a:r>
              <a:rPr sz="1069" spc="10" dirty="0">
                <a:latin typeface="Times New Roman"/>
                <a:cs typeface="Times New Roman"/>
              </a:rPr>
              <a:t>Binary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Search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193" y="3683986"/>
            <a:ext cx="4853693" cy="3278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7408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discuss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concepts of Tables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Dictionaries in this lecture with special  reference to the operations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5" dirty="0">
                <a:latin typeface="Times New Roman"/>
                <a:cs typeface="Times New Roman"/>
              </a:rPr>
              <a:t>ADT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implementation.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Tables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Dictionaries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272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table, </a:t>
            </a:r>
            <a:r>
              <a:rPr sz="1069" spc="10" dirty="0">
                <a:latin typeface="Times New Roman"/>
                <a:cs typeface="Times New Roman"/>
              </a:rPr>
              <a:t>an abstract data type,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collection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rows and columns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information. 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rows and columns,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understand </a:t>
            </a:r>
            <a:r>
              <a:rPr sz="1069" spc="10" dirty="0">
                <a:latin typeface="Times New Roman"/>
                <a:cs typeface="Times New Roman"/>
              </a:rPr>
              <a:t>that this </a:t>
            </a:r>
            <a:r>
              <a:rPr sz="1069" spc="5" dirty="0">
                <a:latin typeface="Times New Roman"/>
                <a:cs typeface="Times New Roman"/>
              </a:rPr>
              <a:t>is like </a:t>
            </a:r>
            <a:r>
              <a:rPr sz="1069" spc="10" dirty="0">
                <a:latin typeface="Times New Roman"/>
                <a:cs typeface="Times New Roman"/>
              </a:rPr>
              <a:t>a two dimensional </a:t>
            </a:r>
            <a:r>
              <a:rPr sz="1069" spc="5" dirty="0">
                <a:latin typeface="Times New Roman"/>
                <a:cs typeface="Times New Roman"/>
              </a:rPr>
              <a:t>array. 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not always a two </a:t>
            </a:r>
            <a:r>
              <a:rPr sz="1069" spc="5" dirty="0">
                <a:latin typeface="Times New Roman"/>
                <a:cs typeface="Times New Roman"/>
              </a:rPr>
              <a:t>dimensional array of same data </a:t>
            </a:r>
            <a:r>
              <a:rPr sz="1069" spc="10" dirty="0">
                <a:latin typeface="Times New Roman"/>
                <a:cs typeface="Times New Roman"/>
              </a:rPr>
              <a:t>type. Here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table,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of information in </a:t>
            </a:r>
            <a:r>
              <a:rPr sz="1069" spc="10" dirty="0">
                <a:latin typeface="Times New Roman"/>
                <a:cs typeface="Times New Roman"/>
              </a:rPr>
              <a:t>columns may be </a:t>
            </a:r>
            <a:r>
              <a:rPr sz="1069" spc="5" dirty="0">
                <a:latin typeface="Times New Roman"/>
                <a:cs typeface="Times New Roman"/>
              </a:rPr>
              <a:t>different. </a:t>
            </a:r>
            <a:r>
              <a:rPr sz="1069" spc="10" dirty="0">
                <a:latin typeface="Times New Roman"/>
                <a:cs typeface="Times New Roman"/>
              </a:rPr>
              <a:t>The data type </a:t>
            </a:r>
            <a:r>
              <a:rPr sz="1069" spc="5" dirty="0">
                <a:latin typeface="Times New Roman"/>
                <a:cs typeface="Times New Roman"/>
              </a:rPr>
              <a:t>of first </a:t>
            </a:r>
            <a:r>
              <a:rPr sz="1069" spc="10" dirty="0">
                <a:latin typeface="Times New Roman"/>
                <a:cs typeface="Times New Roman"/>
              </a:rPr>
              <a:t>column may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integer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the type </a:t>
            </a:r>
            <a:r>
              <a:rPr sz="1069" spc="5" dirty="0">
                <a:latin typeface="Times New Roman"/>
                <a:cs typeface="Times New Roman"/>
              </a:rPr>
              <a:t>of second </a:t>
            </a:r>
            <a:r>
              <a:rPr sz="1069" spc="10" dirty="0">
                <a:latin typeface="Times New Roman"/>
                <a:cs typeface="Times New Roman"/>
              </a:rPr>
              <a:t>column </a:t>
            </a:r>
            <a:r>
              <a:rPr sz="1069" spc="5" dirty="0">
                <a:latin typeface="Times New Roman"/>
                <a:cs typeface="Times New Roman"/>
              </a:rPr>
              <a:t>is likely </a:t>
            </a:r>
            <a:r>
              <a:rPr sz="1069" spc="10" dirty="0">
                <a:latin typeface="Times New Roman"/>
                <a:cs typeface="Times New Roman"/>
              </a:rPr>
              <a:t>to be </a:t>
            </a:r>
            <a:r>
              <a:rPr sz="1069" spc="5" dirty="0">
                <a:latin typeface="Times New Roman"/>
                <a:cs typeface="Times New Roman"/>
              </a:rPr>
              <a:t>string. Similarly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may be  other different </a:t>
            </a:r>
            <a:r>
              <a:rPr sz="1069" spc="10" dirty="0">
                <a:latin typeface="Times New Roman"/>
                <a:cs typeface="Times New Roman"/>
              </a:rPr>
              <a:t>data types in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columns. So the two-dimensional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used for  table will have </a:t>
            </a:r>
            <a:r>
              <a:rPr sz="1069" spc="5" dirty="0">
                <a:latin typeface="Times New Roman"/>
                <a:cs typeface="Times New Roman"/>
              </a:rPr>
              <a:t>different data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types.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table consists of several </a:t>
            </a:r>
            <a:r>
              <a:rPr sz="1069" spc="10" dirty="0">
                <a:latin typeface="Times New Roman"/>
                <a:cs typeface="Times New Roman"/>
              </a:rPr>
              <a:t>columns, known as </a:t>
            </a:r>
            <a:r>
              <a:rPr sz="1069" spc="5" dirty="0">
                <a:latin typeface="Times New Roman"/>
                <a:cs typeface="Times New Roman"/>
              </a:rPr>
              <a:t>fields.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fields are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type of  </a:t>
            </a:r>
            <a:r>
              <a:rPr sz="1069" spc="5" dirty="0">
                <a:latin typeface="Times New Roman"/>
                <a:cs typeface="Times New Roman"/>
              </a:rPr>
              <a:t>information. </a:t>
            </a:r>
            <a:r>
              <a:rPr sz="1069" spc="10" dirty="0">
                <a:latin typeface="Times New Roman"/>
                <a:cs typeface="Times New Roman"/>
              </a:rPr>
              <a:t>For example a </a:t>
            </a:r>
            <a:r>
              <a:rPr sz="1069" spc="5" dirty="0">
                <a:latin typeface="Times New Roman"/>
                <a:cs typeface="Times New Roman"/>
              </a:rPr>
              <a:t>telephone directory may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three fields i.e. </a:t>
            </a:r>
            <a:r>
              <a:rPr sz="1069" i="1" spc="10" dirty="0">
                <a:latin typeface="Times New Roman"/>
                <a:cs typeface="Times New Roman"/>
              </a:rPr>
              <a:t>name</a:t>
            </a:r>
            <a:r>
              <a:rPr sz="1069" spc="10" dirty="0">
                <a:latin typeface="Times New Roman"/>
                <a:cs typeface="Times New Roman"/>
              </a:rPr>
              <a:t>,  </a:t>
            </a:r>
            <a:r>
              <a:rPr sz="1069" i="1" spc="10" dirty="0">
                <a:latin typeface="Times New Roman"/>
                <a:cs typeface="Times New Roman"/>
              </a:rPr>
              <a:t>address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phone number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computer system, the user account may have </a:t>
            </a:r>
            <a:r>
              <a:rPr sz="1069" spc="5" dirty="0">
                <a:latin typeface="Times New Roman"/>
                <a:cs typeface="Times New Roman"/>
              </a:rPr>
              <a:t>fields-  </a:t>
            </a:r>
            <a:r>
              <a:rPr sz="1069" i="1" spc="10" dirty="0">
                <a:latin typeface="Times New Roman"/>
                <a:cs typeface="Times New Roman"/>
              </a:rPr>
              <a:t>user ID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password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home </a:t>
            </a:r>
            <a:r>
              <a:rPr sz="1069" i="1" spc="5" dirty="0">
                <a:latin typeface="Times New Roman"/>
                <a:cs typeface="Times New Roman"/>
              </a:rPr>
              <a:t>folder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Similarly a bank account may have </a:t>
            </a:r>
            <a:r>
              <a:rPr sz="1069" spc="5" dirty="0">
                <a:latin typeface="Times New Roman"/>
                <a:cs typeface="Times New Roman"/>
              </a:rPr>
              <a:t>fields </a:t>
            </a:r>
            <a:r>
              <a:rPr sz="1069" spc="10" dirty="0">
                <a:latin typeface="Times New Roman"/>
                <a:cs typeface="Times New Roman"/>
              </a:rPr>
              <a:t>like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account </a:t>
            </a:r>
            <a:r>
              <a:rPr sz="1069" i="1" spc="10" dirty="0">
                <a:latin typeface="Times New Roman"/>
                <a:cs typeface="Times New Roman"/>
              </a:rPr>
              <a:t>number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account </a:t>
            </a:r>
            <a:r>
              <a:rPr sz="1069" i="1" spc="5" dirty="0">
                <a:latin typeface="Times New Roman"/>
                <a:cs typeface="Times New Roman"/>
              </a:rPr>
              <a:t>title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account type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balance </a:t>
            </a:r>
            <a:r>
              <a:rPr sz="1069" i="1" spc="10" dirty="0">
                <a:latin typeface="Times New Roman"/>
                <a:cs typeface="Times New Roman"/>
              </a:rPr>
              <a:t>of</a:t>
            </a:r>
            <a:r>
              <a:rPr sz="1069" i="1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account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table that contains three fields </a:t>
            </a:r>
            <a:r>
              <a:rPr sz="1069" spc="10" dirty="0">
                <a:latin typeface="Times New Roman"/>
                <a:cs typeface="Times New Roman"/>
              </a:rPr>
              <a:t>(We </a:t>
            </a:r>
            <a:r>
              <a:rPr sz="1069" spc="5" dirty="0">
                <a:latin typeface="Times New Roman"/>
                <a:cs typeface="Times New Roman"/>
              </a:rPr>
              <a:t>are calling </a:t>
            </a:r>
            <a:r>
              <a:rPr sz="1069" spc="10" dirty="0">
                <a:latin typeface="Times New Roman"/>
                <a:cs typeface="Times New Roman"/>
              </a:rPr>
              <a:t>columns </a:t>
            </a:r>
            <a:r>
              <a:rPr sz="1069" spc="5" dirty="0">
                <a:latin typeface="Times New Roman"/>
                <a:cs typeface="Times New Roman"/>
              </a:rPr>
              <a:t>as fields).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three fields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i="1" spc="10" dirty="0">
                <a:latin typeface="Times New Roman"/>
                <a:cs typeface="Times New Roman"/>
              </a:rPr>
              <a:t>name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address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phone</a:t>
            </a:r>
            <a:r>
              <a:rPr sz="1069" spc="10" dirty="0">
                <a:latin typeface="Times New Roman"/>
                <a:cs typeface="Times New Roman"/>
              </a:rPr>
              <a:t>. Moreover,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three </a:t>
            </a:r>
            <a:r>
              <a:rPr sz="1069" spc="10" dirty="0">
                <a:latin typeface="Times New Roman"/>
                <a:cs typeface="Times New Roman"/>
              </a:rPr>
              <a:t>rows  shown </a:t>
            </a:r>
            <a:r>
              <a:rPr sz="1069" spc="5" dirty="0">
                <a:latin typeface="Times New Roman"/>
                <a:cs typeface="Times New Roman"/>
              </a:rPr>
              <a:t>in the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75765" y="7063211"/>
          <a:ext cx="4295599" cy="670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687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one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47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Aslam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50 Zahoor Elahi Rd, Gulberg-4,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Lahore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67-4567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57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Imran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Ahmad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30-T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Phase-IV,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LCCHS,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Lahore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17-2349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Salman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Akhtar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131-D Model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Town,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Lahore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56-5678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352255" y="7888251"/>
            <a:ext cx="4852458" cy="1463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algn="ctr"/>
            <a:r>
              <a:rPr sz="1069" b="1" spc="10" dirty="0">
                <a:latin typeface="Times New Roman"/>
                <a:cs typeface="Times New Roman"/>
              </a:rPr>
              <a:t>Figure 38.1: </a:t>
            </a:r>
            <a:r>
              <a:rPr sz="1069" b="1" spc="19" dirty="0">
                <a:latin typeface="Times New Roman"/>
                <a:cs typeface="Times New Roman"/>
              </a:rPr>
              <a:t>A </a:t>
            </a:r>
            <a:r>
              <a:rPr sz="1069" b="1" spc="5" dirty="0">
                <a:latin typeface="Times New Roman"/>
                <a:cs typeface="Times New Roman"/>
              </a:rPr>
              <a:t>table </a:t>
            </a:r>
            <a:r>
              <a:rPr sz="1069" b="1" spc="10" dirty="0">
                <a:latin typeface="Times New Roman"/>
                <a:cs typeface="Times New Roman"/>
              </a:rPr>
              <a:t>having </a:t>
            </a:r>
            <a:r>
              <a:rPr sz="1069" b="1" spc="5" dirty="0">
                <a:latin typeface="Times New Roman"/>
                <a:cs typeface="Times New Roman"/>
              </a:rPr>
              <a:t>three</a:t>
            </a:r>
            <a:r>
              <a:rPr sz="1069" b="1" spc="-44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fields.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Each row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table has a </a:t>
            </a:r>
            <a:r>
              <a:rPr sz="1069" spc="5" dirty="0">
                <a:latin typeface="Times New Roman"/>
                <a:cs typeface="Times New Roman"/>
              </a:rPr>
              <a:t>set of information in the three fields.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fields of </a:t>
            </a:r>
            <a:r>
              <a:rPr sz="1069" spc="10" dirty="0">
                <a:latin typeface="Times New Roman"/>
                <a:cs typeface="Times New Roman"/>
              </a:rPr>
              <a:t>a row  </a:t>
            </a:r>
            <a:r>
              <a:rPr sz="1069" spc="5" dirty="0">
                <a:latin typeface="Times New Roman"/>
                <a:cs typeface="Times New Roman"/>
              </a:rPr>
              <a:t>are linked </a:t>
            </a:r>
            <a:r>
              <a:rPr sz="1069" spc="10" dirty="0">
                <a:latin typeface="Times New Roman"/>
                <a:cs typeface="Times New Roman"/>
              </a:rPr>
              <a:t>to each other. The row of a table </a:t>
            </a:r>
            <a:r>
              <a:rPr sz="1069" spc="5" dirty="0">
                <a:latin typeface="Times New Roman"/>
                <a:cs typeface="Times New Roman"/>
              </a:rPr>
              <a:t>is called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record. </a:t>
            </a:r>
            <a:r>
              <a:rPr sz="1069" spc="10" dirty="0">
                <a:latin typeface="Times New Roman"/>
                <a:cs typeface="Times New Roman"/>
              </a:rPr>
              <a:t>Thus the above table  contains three records.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resembles to the </a:t>
            </a:r>
            <a:r>
              <a:rPr sz="1069" spc="5" dirty="0">
                <a:latin typeface="Times New Roman"/>
                <a:cs typeface="Times New Roman"/>
              </a:rPr>
              <a:t>telephone </a:t>
            </a:r>
            <a:r>
              <a:rPr sz="1069" spc="10" dirty="0">
                <a:latin typeface="Times New Roman"/>
                <a:cs typeface="Times New Roman"/>
              </a:rPr>
              <a:t>directory.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fields in </a:t>
            </a:r>
            <a:r>
              <a:rPr sz="1069" spc="10" dirty="0">
                <a:latin typeface="Times New Roman"/>
                <a:cs typeface="Times New Roman"/>
              </a:rPr>
              <a:t>the phone </a:t>
            </a:r>
            <a:r>
              <a:rPr sz="1069" spc="5" dirty="0">
                <a:latin typeface="Times New Roman"/>
                <a:cs typeface="Times New Roman"/>
              </a:rPr>
              <a:t>directory like </a:t>
            </a:r>
            <a:r>
              <a:rPr sz="1069" i="1" spc="10" dirty="0">
                <a:latin typeface="Times New Roman"/>
                <a:cs typeface="Times New Roman"/>
              </a:rPr>
              <a:t>father’s name </a:t>
            </a:r>
            <a:r>
              <a:rPr sz="1069" spc="5" dirty="0">
                <a:latin typeface="Times New Roman"/>
                <a:cs typeface="Times New Roman"/>
              </a:rPr>
              <a:t>or the </a:t>
            </a:r>
            <a:r>
              <a:rPr sz="1069" i="1" spc="5" dirty="0">
                <a:latin typeface="Times New Roman"/>
                <a:cs typeface="Times New Roman"/>
              </a:rPr>
              <a:t>occupation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user. </a:t>
            </a:r>
            <a:r>
              <a:rPr sz="1069" spc="10" dirty="0">
                <a:latin typeface="Times New Roman"/>
                <a:cs typeface="Times New Roman"/>
              </a:rPr>
              <a:t>Thus the  data structure that we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10" dirty="0">
                <a:latin typeface="Times New Roman"/>
                <a:cs typeface="Times New Roman"/>
              </a:rPr>
              <a:t>by keeping information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rows and columns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called  </a:t>
            </a:r>
            <a:r>
              <a:rPr sz="1069" spc="5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During  </a:t>
            </a:r>
            <a:r>
              <a:rPr sz="1069" spc="5" dirty="0">
                <a:latin typeface="Times New Roman"/>
                <a:cs typeface="Times New Roman"/>
              </a:rPr>
              <a:t>the  discussion 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concept  </a:t>
            </a:r>
            <a:r>
              <a:rPr sz="1069" spc="5" dirty="0">
                <a:latin typeface="Times New Roman"/>
                <a:cs typeface="Times New Roman"/>
              </a:rPr>
              <a:t>of  table,  </a:t>
            </a:r>
            <a:r>
              <a:rPr sz="1069" spc="10" dirty="0">
                <a:latin typeface="Times New Roman"/>
                <a:cs typeface="Times New Roman"/>
              </a:rPr>
              <a:t>we  have  come  </a:t>
            </a:r>
            <a:r>
              <a:rPr sz="1069" spc="5" dirty="0">
                <a:latin typeface="Times New Roman"/>
                <a:cs typeface="Times New Roman"/>
              </a:rPr>
              <a:t>across  the  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word,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652406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868856"/>
            <a:ext cx="4853076" cy="6877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dictionary.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familiar </a:t>
            </a:r>
            <a:r>
              <a:rPr sz="1069" spc="10" dirty="0">
                <a:latin typeface="Times New Roman"/>
                <a:cs typeface="Times New Roman"/>
              </a:rPr>
              <a:t>with the language dictionary, used to look for different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words and </a:t>
            </a:r>
            <a:r>
              <a:rPr sz="1069" spc="5" dirty="0">
                <a:latin typeface="Times New Roman"/>
                <a:cs typeface="Times New Roman"/>
              </a:rPr>
              <a:t>their meanings.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programmer,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dictionary is </a:t>
            </a:r>
            <a:r>
              <a:rPr sz="1069" spc="10" dirty="0">
                <a:latin typeface="Times New Roman"/>
                <a:cs typeface="Times New Roman"/>
              </a:rPr>
              <a:t>a data type. This  data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fields. 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fields </a:t>
            </a:r>
            <a:r>
              <a:rPr sz="1069" spc="10" dirty="0">
                <a:latin typeface="Times New Roman"/>
                <a:cs typeface="Times New Roman"/>
              </a:rPr>
              <a:t>comprise data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items.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major 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of  table  is  in  Databases  </a:t>
            </a:r>
            <a:r>
              <a:rPr sz="1069" spc="10" dirty="0">
                <a:latin typeface="Times New Roman"/>
                <a:cs typeface="Times New Roman"/>
              </a:rPr>
              <a:t>where  we  </a:t>
            </a:r>
            <a:r>
              <a:rPr sz="1069" spc="5" dirty="0">
                <a:latin typeface="Times New Roman"/>
                <a:cs typeface="Times New Roman"/>
              </a:rPr>
              <a:t>build  </a:t>
            </a:r>
            <a:r>
              <a:rPr sz="1069" spc="10" dirty="0">
                <a:latin typeface="Times New Roman"/>
                <a:cs typeface="Times New Roman"/>
              </a:rPr>
              <a:t>and use  </a:t>
            </a:r>
            <a:r>
              <a:rPr sz="1069" spc="5" dirty="0">
                <a:latin typeface="Times New Roman"/>
                <a:cs typeface="Times New Roman"/>
              </a:rPr>
              <a:t>tables  for 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keeping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information. </a:t>
            </a:r>
            <a:r>
              <a:rPr sz="1069" spc="10" dirty="0">
                <a:latin typeface="Times New Roman"/>
                <a:cs typeface="Times New Roman"/>
              </a:rPr>
              <a:t>Suppose 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developing payroll </a:t>
            </a:r>
            <a:r>
              <a:rPr sz="1069" spc="5" dirty="0">
                <a:latin typeface="Times New Roman"/>
                <a:cs typeface="Times New Roman"/>
              </a:rPr>
              <a:t>software for </a:t>
            </a:r>
            <a:r>
              <a:rPr sz="1069" spc="10" dirty="0">
                <a:latin typeface="Times New Roman"/>
                <a:cs typeface="Times New Roman"/>
              </a:rPr>
              <a:t>a company. </a:t>
            </a:r>
            <a:r>
              <a:rPr sz="1069" spc="5" dirty="0">
                <a:latin typeface="Times New Roman"/>
                <a:cs typeface="Times New Roman"/>
              </a:rPr>
              <a:t>In this case, 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table for </a:t>
            </a:r>
            <a:r>
              <a:rPr sz="1069" spc="10" dirty="0">
                <a:latin typeface="Times New Roman"/>
                <a:cs typeface="Times New Roman"/>
              </a:rPr>
              <a:t>employees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prepared. </a:t>
            </a:r>
            <a:r>
              <a:rPr sz="1069" spc="10" dirty="0">
                <a:latin typeface="Times New Roman"/>
                <a:cs typeface="Times New Roman"/>
              </a:rPr>
              <a:t>This table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employees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the name, </a:t>
            </a:r>
            <a:r>
              <a:rPr sz="1069" spc="5" dirty="0">
                <a:latin typeface="Times New Roman"/>
                <a:cs typeface="Times New Roman"/>
              </a:rPr>
              <a:t>id  </a:t>
            </a:r>
            <a:r>
              <a:rPr sz="1069" spc="10" dirty="0">
                <a:latin typeface="Times New Roman"/>
                <a:cs typeface="Times New Roman"/>
              </a:rPr>
              <a:t>number, </a:t>
            </a:r>
            <a:r>
              <a:rPr sz="1069" spc="5" dirty="0">
                <a:latin typeface="Times New Roman"/>
                <a:cs typeface="Times New Roman"/>
              </a:rPr>
              <a:t>designation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salary etc of the </a:t>
            </a:r>
            <a:r>
              <a:rPr sz="1069" spc="10" dirty="0">
                <a:latin typeface="Times New Roman"/>
                <a:cs typeface="Times New Roman"/>
              </a:rPr>
              <a:t>employees. </a:t>
            </a:r>
            <a:r>
              <a:rPr sz="1069" spc="5" dirty="0">
                <a:latin typeface="Times New Roman"/>
                <a:cs typeface="Times New Roman"/>
              </a:rPr>
              <a:t>Similarly there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other  tables in this </a:t>
            </a:r>
            <a:r>
              <a:rPr sz="1069" spc="10" dirty="0">
                <a:latin typeface="Times New Roman"/>
                <a:cs typeface="Times New Roman"/>
              </a:rPr>
              <a:t>database </a:t>
            </a:r>
            <a:r>
              <a:rPr sz="1069" spc="5" dirty="0">
                <a:latin typeface="Times New Roman"/>
                <a:cs typeface="Times New Roman"/>
              </a:rPr>
              <a:t>e.g. to </a:t>
            </a:r>
            <a:r>
              <a:rPr sz="1069" spc="10" dirty="0">
                <a:latin typeface="Times New Roman"/>
                <a:cs typeface="Times New Roman"/>
              </a:rPr>
              <a:t>keep the leave record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employees.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 table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keep </a:t>
            </a:r>
            <a:r>
              <a:rPr sz="1069" spc="5" dirty="0">
                <a:latin typeface="Times New Roman"/>
                <a:cs typeface="Times New Roman"/>
              </a:rPr>
              <a:t>the personal information </a:t>
            </a:r>
            <a:r>
              <a:rPr sz="1069" spc="10" dirty="0">
                <a:latin typeface="Times New Roman"/>
                <a:cs typeface="Times New Roman"/>
              </a:rPr>
              <a:t>of an employee.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5" dirty="0">
                <a:latin typeface="Times New Roman"/>
                <a:cs typeface="Times New Roman"/>
              </a:rPr>
              <a:t>SQL </a:t>
            </a:r>
            <a:r>
              <a:rPr sz="1069" spc="5" dirty="0">
                <a:latin typeface="Times New Roman"/>
                <a:cs typeface="Times New Roman"/>
              </a:rPr>
              <a:t>(Structured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Query </a:t>
            </a:r>
            <a:r>
              <a:rPr sz="1069" spc="5" dirty="0">
                <a:latin typeface="Times New Roman"/>
                <a:cs typeface="Times New Roman"/>
              </a:rPr>
              <a:t>Language) to </a:t>
            </a:r>
            <a:r>
              <a:rPr sz="1069" spc="10" dirty="0">
                <a:latin typeface="Times New Roman"/>
                <a:cs typeface="Times New Roman"/>
              </a:rPr>
              <a:t>append, </a:t>
            </a:r>
            <a:r>
              <a:rPr sz="1069" spc="5" dirty="0">
                <a:latin typeface="Times New Roman"/>
                <a:cs typeface="Times New Roman"/>
              </a:rPr>
              <a:t>select, search </a:t>
            </a:r>
            <a:r>
              <a:rPr sz="1069" spc="10" dirty="0">
                <a:latin typeface="Times New Roman"/>
                <a:cs typeface="Times New Roman"/>
              </a:rPr>
              <a:t>and delete information (records)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a  table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database.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Another application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 compilers.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case, symbol </a:t>
            </a:r>
            <a:r>
              <a:rPr sz="1069" spc="5" dirty="0">
                <a:latin typeface="Times New Roman"/>
                <a:cs typeface="Times New Roman"/>
              </a:rPr>
              <a:t>tables   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 used.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in compilers </a:t>
            </a:r>
            <a:r>
              <a:rPr sz="1069" spc="10" dirty="0">
                <a:latin typeface="Times New Roman"/>
                <a:cs typeface="Times New Roman"/>
              </a:rPr>
              <a:t>course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symbol table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important structure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compiler.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program, each variable </a:t>
            </a:r>
            <a:r>
              <a:rPr sz="1069" spc="10" dirty="0">
                <a:latin typeface="Times New Roman"/>
                <a:cs typeface="Times New Roman"/>
              </a:rPr>
              <a:t>declared has </a:t>
            </a:r>
            <a:r>
              <a:rPr sz="1069" spc="5" dirty="0">
                <a:latin typeface="Times New Roman"/>
                <a:cs typeface="Times New Roman"/>
              </a:rPr>
              <a:t>a, </a:t>
            </a:r>
            <a:r>
              <a:rPr sz="1069" spc="10" dirty="0">
                <a:latin typeface="Times New Roman"/>
                <a:cs typeface="Times New Roman"/>
              </a:rPr>
              <a:t>type and </a:t>
            </a:r>
            <a:r>
              <a:rPr sz="1069" spc="5" dirty="0">
                <a:latin typeface="Times New Roman"/>
                <a:cs typeface="Times New Roman"/>
              </a:rPr>
              <a:t>scope.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compiler  compiles a </a:t>
            </a:r>
            <a:r>
              <a:rPr sz="1069" spc="5" dirty="0">
                <a:latin typeface="Times New Roman"/>
                <a:cs typeface="Times New Roman"/>
              </a:rPr>
              <a:t>program, it </a:t>
            </a:r>
            <a:r>
              <a:rPr sz="1069" spc="10" dirty="0">
                <a:latin typeface="Times New Roman"/>
                <a:cs typeface="Times New Roman"/>
              </a:rPr>
              <a:t>makes a </a:t>
            </a:r>
            <a:r>
              <a:rPr sz="1069" spc="5" dirty="0">
                <a:latin typeface="Times New Roman"/>
                <a:cs typeface="Times New Roman"/>
              </a:rPr>
              <a:t>table of all the variables in the program. In this table,  the </a:t>
            </a:r>
            <a:r>
              <a:rPr sz="1069" spc="10" dirty="0">
                <a:latin typeface="Times New Roman"/>
                <a:cs typeface="Times New Roman"/>
              </a:rPr>
              <a:t>compiler </a:t>
            </a:r>
            <a:r>
              <a:rPr sz="1069" spc="5" dirty="0">
                <a:latin typeface="Times New Roman"/>
                <a:cs typeface="Times New Roman"/>
              </a:rPr>
              <a:t>keeps </a:t>
            </a:r>
            <a:r>
              <a:rPr sz="1069" spc="10" dirty="0">
                <a:latin typeface="Times New Roman"/>
                <a:cs typeface="Times New Roman"/>
              </a:rPr>
              <a:t>the name, type and </a:t>
            </a:r>
            <a:r>
              <a:rPr sz="1069" spc="5" dirty="0">
                <a:latin typeface="Times New Roman"/>
                <a:cs typeface="Times New Roman"/>
              </a:rPr>
              <a:t>scope of variables. There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other fields  </a:t>
            </a:r>
            <a:r>
              <a:rPr sz="1069" spc="10" dirty="0">
                <a:latin typeface="Times New Roman"/>
                <a:cs typeface="Times New Roman"/>
              </a:rPr>
              <a:t>in this </a:t>
            </a:r>
            <a:r>
              <a:rPr sz="1069" spc="5" dirty="0">
                <a:latin typeface="Times New Roman"/>
                <a:cs typeface="Times New Roman"/>
              </a:rPr>
              <a:t>table like </a:t>
            </a:r>
            <a:r>
              <a:rPr sz="1069" spc="10" dirty="0">
                <a:latin typeface="Times New Roman"/>
                <a:cs typeface="Times New Roman"/>
              </a:rPr>
              <a:t>function names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addresses.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compiler construction </a:t>
            </a:r>
            <a:r>
              <a:rPr sz="1069" spc="5" dirty="0">
                <a:latin typeface="Times New Roman"/>
                <a:cs typeface="Times New Roman"/>
              </a:rPr>
              <a:t>course,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symbol </a:t>
            </a:r>
            <a:r>
              <a:rPr sz="1069" spc="5" dirty="0">
                <a:latin typeface="Times New Roman"/>
                <a:cs typeface="Times New Roman"/>
              </a:rPr>
              <a:t>table is </a:t>
            </a:r>
            <a:r>
              <a:rPr sz="1069" spc="10" dirty="0">
                <a:latin typeface="Times New Roman"/>
                <a:cs typeface="Times New Roman"/>
              </a:rPr>
              <a:t>a core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compiler.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When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put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information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table,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order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such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each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row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record of information.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word </a:t>
            </a:r>
            <a:r>
              <a:rPr sz="1069" i="1" spc="5" dirty="0">
                <a:latin typeface="Times New Roman"/>
                <a:cs typeface="Times New Roman"/>
              </a:rPr>
              <a:t>tuple </a:t>
            </a:r>
            <a:r>
              <a:rPr sz="1069" spc="5" dirty="0">
                <a:latin typeface="Times New Roman"/>
                <a:cs typeface="Times New Roman"/>
              </a:rPr>
              <a:t>is used for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in databases. Thus </a:t>
            </a:r>
            <a:r>
              <a:rPr sz="1069" spc="10" dirty="0">
                <a:latin typeface="Times New Roman"/>
                <a:cs typeface="Times New Roman"/>
              </a:rPr>
              <a:t>a row </a:t>
            </a:r>
            <a:r>
              <a:rPr sz="1069" spc="5" dirty="0">
                <a:latin typeface="Times New Roman"/>
                <a:cs typeface="Times New Roman"/>
              </a:rPr>
              <a:t>is called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record or tuple.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see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rows </a:t>
            </a:r>
            <a:r>
              <a:rPr sz="1069" spc="5" dirty="0">
                <a:latin typeface="Times New Roman"/>
                <a:cs typeface="Times New Roman"/>
              </a:rPr>
              <a:t>(records)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0" dirty="0">
                <a:latin typeface="Times New Roman"/>
                <a:cs typeface="Times New Roman"/>
              </a:rPr>
              <a:t>And a  </a:t>
            </a:r>
            <a:r>
              <a:rPr sz="1069" spc="5" dirty="0">
                <a:latin typeface="Times New Roman"/>
                <a:cs typeface="Times New Roman"/>
              </a:rPr>
              <a:t>record has </a:t>
            </a:r>
            <a:r>
              <a:rPr sz="1069" spc="15" dirty="0">
                <a:latin typeface="Times New Roman"/>
                <a:cs typeface="Times New Roman"/>
              </a:rPr>
              <a:t>some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fields.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here are </a:t>
            </a:r>
            <a:r>
              <a:rPr sz="1069" spc="10" dirty="0">
                <a:latin typeface="Times New Roman"/>
                <a:cs typeface="Times New Roman"/>
              </a:rPr>
              <a:t>some things </a:t>
            </a:r>
            <a:r>
              <a:rPr sz="1069" spc="5" dirty="0">
                <a:latin typeface="Times New Roman"/>
                <a:cs typeface="Times New Roman"/>
              </a:rPr>
              <a:t>about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an </a:t>
            </a:r>
            <a:r>
              <a:rPr sz="1069" i="1" spc="5" dirty="0">
                <a:latin typeface="Times New Roman"/>
                <a:cs typeface="Times New Roman"/>
              </a:rPr>
              <a:t>entry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table, </a:t>
            </a:r>
            <a:r>
              <a:rPr sz="1069" spc="10" dirty="0">
                <a:latin typeface="Times New Roman"/>
                <a:cs typeface="Times New Roman"/>
              </a:rPr>
              <a:t>we only 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the contents of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of the fields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(not all of </a:t>
            </a:r>
            <a:r>
              <a:rPr sz="1069" spc="10" dirty="0">
                <a:latin typeface="Times New Roman"/>
                <a:cs typeface="Times New Roman"/>
              </a:rPr>
              <a:t>them). This field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called </a:t>
            </a:r>
            <a:r>
              <a:rPr sz="1069" i="1" spc="5" dirty="0">
                <a:latin typeface="Times New Roman"/>
                <a:cs typeface="Times New Roman"/>
              </a:rPr>
              <a:t>key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Suppose we </a:t>
            </a:r>
            <a:r>
              <a:rPr sz="1069" spc="15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see </a:t>
            </a:r>
            <a:r>
              <a:rPr sz="1069" spc="10" dirty="0">
                <a:latin typeface="Times New Roman"/>
                <a:cs typeface="Times New Roman"/>
              </a:rPr>
              <a:t>information </a:t>
            </a:r>
            <a:r>
              <a:rPr sz="1069" spc="5" dirty="0">
                <a:latin typeface="Times New Roman"/>
                <a:cs typeface="Times New Roman"/>
              </a:rPr>
              <a:t>(of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record)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dictionary.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out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record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dictionary,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usually </a:t>
            </a:r>
            <a:r>
              <a:rPr sz="1069" spc="10" dirty="0">
                <a:latin typeface="Times New Roman"/>
                <a:cs typeface="Times New Roman"/>
              </a:rPr>
              <a:t>know the  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person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15" dirty="0">
                <a:latin typeface="Times New Roman"/>
                <a:cs typeface="Times New Roman"/>
              </a:rPr>
              <a:t>whom </a:t>
            </a:r>
            <a:r>
              <a:rPr sz="1069" spc="10" dirty="0">
                <a:latin typeface="Times New Roman"/>
                <a:cs typeface="Times New Roman"/>
              </a:rPr>
              <a:t>information </a:t>
            </a:r>
            <a:r>
              <a:rPr sz="1069" spc="5" dirty="0">
                <a:latin typeface="Times New Roman"/>
                <a:cs typeface="Times New Roman"/>
              </a:rPr>
              <a:t>is required.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by finding </a:t>
            </a:r>
            <a:r>
              <a:rPr sz="1069" spc="10" dirty="0">
                <a:latin typeface="Times New Roman"/>
                <a:cs typeface="Times New Roman"/>
              </a:rPr>
              <a:t>the 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person,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reach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particular </a:t>
            </a:r>
            <a:r>
              <a:rPr sz="1069" spc="10" dirty="0">
                <a:latin typeface="Times New Roman"/>
                <a:cs typeface="Times New Roman"/>
              </a:rPr>
              <a:t>record and </a:t>
            </a:r>
            <a:r>
              <a:rPr sz="1069" spc="5" dirty="0">
                <a:latin typeface="Times New Roman"/>
                <a:cs typeface="Times New Roman"/>
              </a:rPr>
              <a:t>get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fields (information) </a:t>
            </a:r>
            <a:r>
              <a:rPr sz="1069" spc="10" dirty="0">
                <a:latin typeface="Times New Roman"/>
                <a:cs typeface="Times New Roman"/>
              </a:rPr>
              <a:t>about that  </a:t>
            </a:r>
            <a:r>
              <a:rPr sz="1069" spc="5" dirty="0">
                <a:latin typeface="Times New Roman"/>
                <a:cs typeface="Times New Roman"/>
              </a:rPr>
              <a:t>person.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fields </a:t>
            </a:r>
            <a:r>
              <a:rPr sz="1069" spc="10" dirty="0">
                <a:latin typeface="Times New Roman"/>
                <a:cs typeface="Times New Roman"/>
              </a:rPr>
              <a:t>may be the address and phone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person. </a:t>
            </a:r>
            <a:r>
              <a:rPr sz="1069" spc="10" dirty="0">
                <a:latin typeface="Times New Roman"/>
                <a:cs typeface="Times New Roman"/>
              </a:rPr>
              <a:t>Thus in  </a:t>
            </a:r>
            <a:r>
              <a:rPr sz="1069" spc="5" dirty="0">
                <a:latin typeface="Times New Roman"/>
                <a:cs typeface="Times New Roman"/>
              </a:rPr>
              <a:t>telephone directory, the </a:t>
            </a:r>
            <a:r>
              <a:rPr sz="1069" i="1" spc="10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i="1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field. </a:t>
            </a:r>
            <a:r>
              <a:rPr sz="1069" spc="10" dirty="0">
                <a:latin typeface="Times New Roman"/>
                <a:cs typeface="Times New Roman"/>
              </a:rPr>
              <a:t>Similarly in a user account </a:t>
            </a:r>
            <a:r>
              <a:rPr sz="1069" spc="5" dirty="0">
                <a:latin typeface="Times New Roman"/>
                <a:cs typeface="Times New Roman"/>
              </a:rPr>
              <a:t>table,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usually </a:t>
            </a:r>
            <a:r>
              <a:rPr sz="1069" i="1" spc="5" dirty="0">
                <a:latin typeface="Times New Roman"/>
                <a:cs typeface="Times New Roman"/>
              </a:rPr>
              <a:t>user id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getting </a:t>
            </a:r>
            <a:r>
              <a:rPr sz="1069" spc="10" dirty="0">
                <a:latin typeface="Times New Roman"/>
                <a:cs typeface="Times New Roman"/>
              </a:rPr>
              <a:t>a user </a:t>
            </a:r>
            <a:r>
              <a:rPr sz="1069" spc="5" dirty="0">
                <a:latin typeface="Times New Roman"/>
                <a:cs typeface="Times New Roman"/>
              </a:rPr>
              <a:t>id, </a:t>
            </a:r>
            <a:r>
              <a:rPr sz="1069" spc="10" dirty="0">
                <a:latin typeface="Times New Roman"/>
                <a:cs typeface="Times New Roman"/>
              </a:rPr>
              <a:t>we can </a:t>
            </a:r>
            <a:r>
              <a:rPr sz="1069" spc="5" dirty="0">
                <a:latin typeface="Times New Roman"/>
                <a:cs typeface="Times New Roman"/>
              </a:rPr>
              <a:t>find its information that consists </a:t>
            </a:r>
            <a:r>
              <a:rPr sz="1069" spc="10" dirty="0">
                <a:latin typeface="Times New Roman"/>
                <a:cs typeface="Times New Roman"/>
              </a:rPr>
              <a:t>of  other fields from the table.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unique so </a:t>
            </a:r>
            <a:r>
              <a:rPr sz="1069" spc="5" dirty="0">
                <a:latin typeface="Times New Roman"/>
                <a:cs typeface="Times New Roman"/>
              </a:rPr>
              <a:t>that there is </a:t>
            </a:r>
            <a:r>
              <a:rPr sz="1069" spc="10" dirty="0">
                <a:latin typeface="Times New Roman"/>
                <a:cs typeface="Times New Roman"/>
              </a:rPr>
              <a:t>only one </a:t>
            </a:r>
            <a:r>
              <a:rPr sz="1069" spc="5" dirty="0">
                <a:latin typeface="Times New Roman"/>
                <a:cs typeface="Times New Roman"/>
              </a:rPr>
              <a:t>record  </a:t>
            </a:r>
            <a:r>
              <a:rPr sz="1069" spc="10" dirty="0">
                <a:latin typeface="Times New Roman"/>
                <a:cs typeface="Times New Roman"/>
              </a:rPr>
              <a:t>for a </a:t>
            </a:r>
            <a:r>
              <a:rPr sz="1069" spc="5" dirty="0">
                <a:latin typeface="Times New Roman"/>
                <a:cs typeface="Times New Roman"/>
              </a:rPr>
              <a:t>particular </a:t>
            </a:r>
            <a:r>
              <a:rPr sz="1069" spc="10" dirty="0">
                <a:latin typeface="Times New Roman"/>
                <a:cs typeface="Times New Roman"/>
              </a:rPr>
              <a:t>value of </a:t>
            </a:r>
            <a:r>
              <a:rPr sz="1069" i="1" spc="5" dirty="0">
                <a:latin typeface="Times New Roman"/>
                <a:cs typeface="Times New Roman"/>
              </a:rPr>
              <a:t>key</a:t>
            </a:r>
            <a:r>
              <a:rPr sz="1069" spc="5" dirty="0">
                <a:latin typeface="Times New Roman"/>
                <a:cs typeface="Times New Roman"/>
              </a:rPr>
              <a:t>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databases, it is </a:t>
            </a:r>
            <a:r>
              <a:rPr sz="1069" spc="10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5" dirty="0">
                <a:latin typeface="Times New Roman"/>
                <a:cs typeface="Times New Roman"/>
              </a:rPr>
              <a:t>primary </a:t>
            </a:r>
            <a:r>
              <a:rPr sz="1069" i="1" spc="10" dirty="0">
                <a:latin typeface="Times New Roman"/>
                <a:cs typeface="Times New Roman"/>
              </a:rPr>
              <a:t>key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Thus, in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table, </a:t>
            </a:r>
            <a:r>
              <a:rPr sz="1069" spc="10" dirty="0">
                <a:latin typeface="Times New Roman"/>
                <a:cs typeface="Times New Roman"/>
              </a:rPr>
              <a:t>a key </a:t>
            </a:r>
            <a:r>
              <a:rPr sz="1069" spc="5" dirty="0">
                <a:latin typeface="Times New Roman"/>
                <a:cs typeface="Times New Roman"/>
              </a:rPr>
              <a:t>uniquely identifies an </a:t>
            </a:r>
            <a:r>
              <a:rPr sz="1069" spc="10" dirty="0">
                <a:latin typeface="Times New Roman"/>
                <a:cs typeface="Times New Roman"/>
              </a:rPr>
              <a:t>entry. </a:t>
            </a:r>
            <a:r>
              <a:rPr sz="1069" spc="5" dirty="0">
                <a:latin typeface="Times New Roman"/>
                <a:cs typeface="Times New Roman"/>
              </a:rPr>
              <a:t>Suppose if </a:t>
            </a:r>
            <a:r>
              <a:rPr sz="1069" spc="10" dirty="0">
                <a:latin typeface="Times New Roman"/>
                <a:cs typeface="Times New Roman"/>
              </a:rPr>
              <a:t>the name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in telephone  </a:t>
            </a:r>
            <a:r>
              <a:rPr sz="1069" spc="10" dirty="0">
                <a:latin typeface="Times New Roman"/>
                <a:cs typeface="Times New Roman"/>
              </a:rPr>
              <a:t>book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two entries in </a:t>
            </a:r>
            <a:r>
              <a:rPr sz="1069" spc="5" dirty="0">
                <a:latin typeface="Times New Roman"/>
                <a:cs typeface="Times New Roman"/>
              </a:rPr>
              <a:t>the telephone </a:t>
            </a:r>
            <a:r>
              <a:rPr sz="1069" spc="10" dirty="0">
                <a:latin typeface="Times New Roman"/>
                <a:cs typeface="Times New Roman"/>
              </a:rPr>
              <a:t>book have the same name.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uniquely  identifies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entries. </a:t>
            </a:r>
            <a:r>
              <a:rPr sz="1069" spc="10" dirty="0">
                <a:latin typeface="Times New Roman"/>
                <a:cs typeface="Times New Roman"/>
              </a:rPr>
              <a:t>For example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the </a:t>
            </a:r>
            <a:r>
              <a:rPr sz="1069" i="1" spc="10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“imran ahmed”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following  table </a:t>
            </a:r>
            <a:r>
              <a:rPr sz="1069" spc="5" dirty="0">
                <a:latin typeface="Times New Roman"/>
                <a:cs typeface="Times New Roman"/>
              </a:rPr>
              <a:t>that contains three entries, </a:t>
            </a:r>
            <a:r>
              <a:rPr sz="1069" spc="10" dirty="0">
                <a:latin typeface="Times New Roman"/>
                <a:cs typeface="Times New Roman"/>
              </a:rPr>
              <a:t>the name “imran ahmed” </a:t>
            </a:r>
            <a:r>
              <a:rPr sz="1069" spc="5" dirty="0">
                <a:latin typeface="Times New Roman"/>
                <a:cs typeface="Times New Roman"/>
              </a:rPr>
              <a:t>is there </a:t>
            </a:r>
            <a:r>
              <a:rPr sz="1069" spc="10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one place in  </a:t>
            </a:r>
            <a:r>
              <a:rPr sz="1069" spc="5" dirty="0">
                <a:latin typeface="Times New Roman"/>
                <a:cs typeface="Times New Roman"/>
              </a:rPr>
              <a:t>the following table. In this record, </a:t>
            </a:r>
            <a:r>
              <a:rPr sz="1069" spc="10" dirty="0">
                <a:latin typeface="Times New Roman"/>
                <a:cs typeface="Times New Roman"/>
              </a:rPr>
              <a:t>we 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see the address and phone number of  “imran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ahmed”.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5765" y="7865533"/>
          <a:ext cx="4295599" cy="670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688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one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57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Aslam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50 Zahoor Elahi Rd, Gulberg-4,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Lahore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67-4567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Imran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Ahmad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30-T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Phase-IV,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LCCHS,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Lahore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17-2349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Salman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Akhtar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131-D Model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Town,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Lahore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56-5678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52267" y="8690574"/>
            <a:ext cx="4851841" cy="669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6796"/>
            <a:r>
              <a:rPr sz="1069" b="1" spc="10" dirty="0">
                <a:latin typeface="Times New Roman"/>
                <a:cs typeface="Times New Roman"/>
              </a:rPr>
              <a:t>Figure 38.2: </a:t>
            </a:r>
            <a:r>
              <a:rPr sz="1069" b="1" spc="19" dirty="0">
                <a:latin typeface="Times New Roman"/>
                <a:cs typeface="Times New Roman"/>
              </a:rPr>
              <a:t>A </a:t>
            </a:r>
            <a:r>
              <a:rPr sz="1069" b="1" spc="5" dirty="0">
                <a:latin typeface="Times New Roman"/>
                <a:cs typeface="Times New Roman"/>
              </a:rPr>
              <a:t>table </a:t>
            </a:r>
            <a:r>
              <a:rPr sz="1069" b="1" spc="10" dirty="0">
                <a:latin typeface="Times New Roman"/>
                <a:cs typeface="Times New Roman"/>
              </a:rPr>
              <a:t>having </a:t>
            </a:r>
            <a:r>
              <a:rPr sz="1069" b="1" spc="5" dirty="0">
                <a:latin typeface="Times New Roman"/>
                <a:cs typeface="Times New Roman"/>
              </a:rPr>
              <a:t>three</a:t>
            </a:r>
            <a:r>
              <a:rPr sz="1069" b="1" spc="-44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fields.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“salman </a:t>
            </a:r>
            <a:r>
              <a:rPr sz="1069" spc="10" dirty="0">
                <a:latin typeface="Times New Roman"/>
                <a:cs typeface="Times New Roman"/>
              </a:rPr>
              <a:t>akhtar”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key we </a:t>
            </a:r>
            <a:r>
              <a:rPr sz="1069" spc="5" dirty="0">
                <a:latin typeface="Times New Roman"/>
                <a:cs typeface="Times New Roman"/>
              </a:rPr>
              <a:t>find out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record for this key in the  table.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782483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193" y="868856"/>
            <a:ext cx="4853076" cy="8353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purpose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spc="10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is to find data. Before finding data,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to add data. </a:t>
            </a:r>
            <a:r>
              <a:rPr sz="1069" spc="19" dirty="0">
                <a:latin typeface="Times New Roman"/>
                <a:cs typeface="Times New Roman"/>
              </a:rPr>
              <a:t>On  </a:t>
            </a:r>
            <a:r>
              <a:rPr sz="1069" spc="10" dirty="0">
                <a:latin typeface="Times New Roman"/>
                <a:cs typeface="Times New Roman"/>
              </a:rPr>
              <a:t>the addition of the 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table, the </a:t>
            </a:r>
            <a:r>
              <a:rPr sz="1069" spc="5" dirty="0">
                <a:latin typeface="Times New Roman"/>
                <a:cs typeface="Times New Roman"/>
              </a:rPr>
              <a:t>finding </a:t>
            </a:r>
            <a:r>
              <a:rPr sz="1069" spc="10" dirty="0">
                <a:latin typeface="Times New Roman"/>
                <a:cs typeface="Times New Roman"/>
              </a:rPr>
              <a:t>of data will be carried through </a:t>
            </a:r>
            <a:r>
              <a:rPr sz="1069" spc="5" dirty="0">
                <a:latin typeface="Times New Roman"/>
                <a:cs typeface="Times New Roman"/>
              </a:rPr>
              <a:t>this  </a:t>
            </a:r>
            <a:r>
              <a:rPr sz="1069" i="1" spc="5" dirty="0">
                <a:latin typeface="Times New Roman"/>
                <a:cs typeface="Times New Roman"/>
              </a:rPr>
              <a:t>key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need </a:t>
            </a:r>
            <a:r>
              <a:rPr sz="1069" spc="5" dirty="0">
                <a:latin typeface="Times New Roman"/>
                <a:cs typeface="Times New Roman"/>
              </a:rPr>
              <a:t>to delete </a:t>
            </a:r>
            <a:r>
              <a:rPr sz="1069" spc="10" dirty="0">
                <a:latin typeface="Times New Roman"/>
                <a:cs typeface="Times New Roman"/>
              </a:rPr>
              <a:t>some data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0" dirty="0">
                <a:latin typeface="Times New Roman"/>
                <a:cs typeface="Times New Roman"/>
              </a:rPr>
              <a:t>For example,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employees’  </a:t>
            </a:r>
            <a:r>
              <a:rPr sz="1069" spc="5" dirty="0">
                <a:latin typeface="Times New Roman"/>
                <a:cs typeface="Times New Roman"/>
              </a:rPr>
              <a:t>table, </a:t>
            </a:r>
            <a:r>
              <a:rPr sz="1069" spc="10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delete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 employee </a:t>
            </a:r>
            <a:r>
              <a:rPr sz="1069" spc="15" dirty="0">
                <a:latin typeface="Times New Roman"/>
                <a:cs typeface="Times New Roman"/>
              </a:rPr>
              <a:t>who </a:t>
            </a:r>
            <a:r>
              <a:rPr sz="1069" spc="5" dirty="0">
                <a:latin typeface="Times New Roman"/>
                <a:cs typeface="Times New Roman"/>
              </a:rPr>
              <a:t>has left </a:t>
            </a:r>
            <a:r>
              <a:rPr sz="1069" spc="10" dirty="0">
                <a:latin typeface="Times New Roman"/>
                <a:cs typeface="Times New Roman"/>
              </a:rPr>
              <a:t>the company. To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from the </a:t>
            </a:r>
            <a:r>
              <a:rPr sz="1069" spc="5" dirty="0">
                <a:latin typeface="Times New Roman"/>
                <a:cs typeface="Times New Roman"/>
              </a:rPr>
              <a:t>table,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used. </a:t>
            </a:r>
            <a:r>
              <a:rPr sz="1069" spc="10" dirty="0">
                <a:latin typeface="Times New Roman"/>
                <a:cs typeface="Times New Roman"/>
              </a:rPr>
              <a:t>However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employees’  </a:t>
            </a:r>
            <a:r>
              <a:rPr sz="1069" spc="5" dirty="0">
                <a:latin typeface="Times New Roman"/>
                <a:cs typeface="Times New Roman"/>
              </a:rPr>
              <a:t>table,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may be the </a:t>
            </a:r>
            <a:r>
              <a:rPr sz="1069" i="1" spc="10" dirty="0">
                <a:latin typeface="Times New Roman"/>
                <a:cs typeface="Times New Roman"/>
              </a:rPr>
              <a:t>employee </a:t>
            </a:r>
            <a:r>
              <a:rPr sz="1069" i="1" spc="5" dirty="0">
                <a:latin typeface="Times New Roman"/>
                <a:cs typeface="Times New Roman"/>
              </a:rPr>
              <a:t>id </a:t>
            </a:r>
            <a:r>
              <a:rPr sz="1069" spc="5" dirty="0">
                <a:latin typeface="Times New Roman"/>
                <a:cs typeface="Times New Roman"/>
              </a:rPr>
              <a:t>and not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name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739"/>
              </a:lnSpc>
              <a:spcBef>
                <a:spcPts val="5"/>
              </a:spcBef>
            </a:pPr>
            <a:r>
              <a:rPr sz="1458" b="1" spc="-5" dirty="0">
                <a:latin typeface="Times New Roman"/>
                <a:cs typeface="Times New Roman"/>
              </a:rPr>
              <a:t>Operations </a:t>
            </a:r>
            <a:r>
              <a:rPr sz="1458" b="1" dirty="0">
                <a:latin typeface="Times New Roman"/>
                <a:cs typeface="Times New Roman"/>
              </a:rPr>
              <a:t>on </a:t>
            </a:r>
            <a:r>
              <a:rPr sz="1458" b="1" spc="-5" dirty="0">
                <a:latin typeface="Times New Roman"/>
                <a:cs typeface="Times New Roman"/>
              </a:rPr>
              <a:t>Table</a:t>
            </a:r>
            <a:r>
              <a:rPr sz="1458" b="1" spc="-24" dirty="0">
                <a:latin typeface="Times New Roman"/>
                <a:cs typeface="Times New Roman"/>
              </a:rPr>
              <a:t> </a:t>
            </a:r>
            <a:r>
              <a:rPr sz="1458" b="1" spc="-5" dirty="0">
                <a:latin typeface="Times New Roman"/>
                <a:cs typeface="Times New Roman"/>
              </a:rPr>
              <a:t>ADT</a:t>
            </a:r>
            <a:endParaRPr sz="1458">
              <a:latin typeface="Times New Roman"/>
              <a:cs typeface="Times New Roman"/>
            </a:endParaRPr>
          </a:p>
          <a:p>
            <a:pPr marL="12347" marR="6791" algn="just">
              <a:lnSpc>
                <a:spcPts val="1254"/>
              </a:lnSpc>
              <a:spcBef>
                <a:spcPts val="53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the operations </a:t>
            </a:r>
            <a:r>
              <a:rPr sz="1069" spc="10" dirty="0">
                <a:latin typeface="Times New Roman"/>
                <a:cs typeface="Times New Roman"/>
              </a:rPr>
              <a:t>(methods)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can be performed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abstract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type.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269"/>
              </a:lnSpc>
            </a:pPr>
            <a:r>
              <a:rPr sz="1069" b="1" spc="5" dirty="0">
                <a:latin typeface="Times New Roman"/>
                <a:cs typeface="Times New Roman"/>
              </a:rPr>
              <a:t>insert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this method is used to insert </a:t>
            </a:r>
            <a:r>
              <a:rPr sz="1069" spc="10" dirty="0">
                <a:latin typeface="Times New Roman"/>
                <a:cs typeface="Times New Roman"/>
              </a:rPr>
              <a:t>(add) a </a:t>
            </a:r>
            <a:r>
              <a:rPr sz="1069" spc="5" dirty="0">
                <a:latin typeface="Times New Roman"/>
                <a:cs typeface="Times New Roman"/>
              </a:rPr>
              <a:t>record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execution,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field is designated as </a:t>
            </a:r>
            <a:r>
              <a:rPr sz="1069" i="1" spc="5" dirty="0">
                <a:latin typeface="Times New Roman"/>
                <a:cs typeface="Times New Roman"/>
              </a:rPr>
              <a:t>key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record (entry) in the table, there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and the entry.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 puts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key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the other  </a:t>
            </a:r>
            <a:r>
              <a:rPr sz="1069" spc="5" dirty="0">
                <a:latin typeface="Times New Roman"/>
                <a:cs typeface="Times New Roman"/>
              </a:rPr>
              <a:t>related fields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0" dirty="0">
                <a:latin typeface="Times New Roman"/>
                <a:cs typeface="Times New Roman"/>
              </a:rPr>
              <a:t>Thus we add </a:t>
            </a:r>
            <a:r>
              <a:rPr sz="1069" spc="5" dirty="0">
                <a:latin typeface="Times New Roman"/>
                <a:cs typeface="Times New Roman"/>
              </a:rPr>
              <a:t>records in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find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data in the table and want </a:t>
            </a:r>
            <a:r>
              <a:rPr sz="1069" spc="5" dirty="0">
                <a:latin typeface="Times New Roman"/>
                <a:cs typeface="Times New Roman"/>
              </a:rPr>
              <a:t>to find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particular information.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given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 finds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entry associated </a:t>
            </a:r>
            <a:r>
              <a:rPr sz="1069" spc="10" dirty="0">
                <a:latin typeface="Times New Roman"/>
                <a:cs typeface="Times New Roman"/>
              </a:rPr>
              <a:t>with the key. </a:t>
            </a:r>
            <a:r>
              <a:rPr sz="1069" spc="5" dirty="0">
                <a:latin typeface="Times New Roman"/>
                <a:cs typeface="Times New Roman"/>
              </a:rPr>
              <a:t>In other  </a:t>
            </a:r>
            <a:r>
              <a:rPr sz="1069" spc="10" dirty="0">
                <a:latin typeface="Times New Roman"/>
                <a:cs typeface="Times New Roman"/>
              </a:rPr>
              <a:t>words,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finds the whole record that has the same </a:t>
            </a:r>
            <a:r>
              <a:rPr sz="1069" i="1" spc="10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value as </a:t>
            </a:r>
            <a:r>
              <a:rPr sz="1069" spc="5" dirty="0">
                <a:latin typeface="Times New Roman"/>
                <a:cs typeface="Times New Roman"/>
              </a:rPr>
              <a:t>provided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For  </a:t>
            </a:r>
            <a:r>
              <a:rPr sz="1069" spc="10" dirty="0">
                <a:latin typeface="Times New Roman"/>
                <a:cs typeface="Times New Roman"/>
              </a:rPr>
              <a:t>example,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employees </a:t>
            </a:r>
            <a:r>
              <a:rPr sz="1069" spc="5" dirty="0">
                <a:latin typeface="Times New Roman"/>
                <a:cs typeface="Times New Roman"/>
              </a:rPr>
              <a:t>table if </a:t>
            </a:r>
            <a:r>
              <a:rPr sz="1069" i="1" spc="10" dirty="0">
                <a:latin typeface="Times New Roman"/>
                <a:cs typeface="Times New Roman"/>
              </a:rPr>
              <a:t>employee id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key, we can find </a:t>
            </a:r>
            <a:r>
              <a:rPr sz="1069" spc="5" dirty="0">
                <a:latin typeface="Times New Roman"/>
                <a:cs typeface="Times New Roman"/>
              </a:rPr>
              <a:t>the record of an  </a:t>
            </a:r>
            <a:r>
              <a:rPr sz="1069" spc="10" dirty="0">
                <a:latin typeface="Times New Roman"/>
                <a:cs typeface="Times New Roman"/>
              </a:rPr>
              <a:t>employee whose </a:t>
            </a:r>
            <a:r>
              <a:rPr sz="1069" i="1" spc="10" dirty="0">
                <a:latin typeface="Times New Roman"/>
                <a:cs typeface="Times New Roman"/>
              </a:rPr>
              <a:t>employee </a:t>
            </a:r>
            <a:r>
              <a:rPr sz="1069" i="1" spc="5" dirty="0">
                <a:latin typeface="Times New Roman"/>
                <a:cs typeface="Times New Roman"/>
              </a:rPr>
              <a:t>id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0" dirty="0">
                <a:latin typeface="Times New Roman"/>
                <a:cs typeface="Times New Roman"/>
              </a:rPr>
              <a:t>say,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15466.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9"/>
              </a:lnSpc>
              <a:spcBef>
                <a:spcPts val="5"/>
              </a:spcBef>
            </a:pPr>
            <a:r>
              <a:rPr sz="1069" b="1" spc="15" dirty="0">
                <a:latin typeface="Times New Roman"/>
                <a:cs typeface="Times New Roman"/>
              </a:rPr>
              <a:t>remove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Then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remove method 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given a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i="1" spc="10" dirty="0">
                <a:latin typeface="Times New Roman"/>
                <a:cs typeface="Times New Roman"/>
              </a:rPr>
              <a:t>key to </a:t>
            </a:r>
            <a:r>
              <a:rPr sz="1069" spc="10" dirty="0">
                <a:latin typeface="Times New Roman"/>
                <a:cs typeface="Times New Roman"/>
              </a:rPr>
              <a:t>find and remove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entry </a:t>
            </a:r>
            <a:r>
              <a:rPr sz="1069" spc="5" dirty="0">
                <a:latin typeface="Times New Roman"/>
                <a:cs typeface="Times New Roman"/>
              </a:rPr>
              <a:t>associated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key from the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735"/>
              </a:lnSpc>
            </a:pPr>
            <a:r>
              <a:rPr sz="1458" b="1" dirty="0">
                <a:latin typeface="Arial"/>
                <a:cs typeface="Arial"/>
              </a:rPr>
              <a:t>Implementation of</a:t>
            </a:r>
            <a:r>
              <a:rPr sz="1458" b="1" spc="-87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Table</a:t>
            </a:r>
            <a:endParaRPr sz="1458">
              <a:latin typeface="Arial"/>
              <a:cs typeface="Arial"/>
            </a:endParaRPr>
          </a:p>
          <a:p>
            <a:pPr marL="12347" marR="4939" algn="just">
              <a:lnSpc>
                <a:spcPts val="1264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Let’s talk about </a:t>
            </a:r>
            <a:r>
              <a:rPr sz="1069" spc="15" dirty="0">
                <a:latin typeface="Times New Roman"/>
                <a:cs typeface="Times New Roman"/>
              </a:rPr>
              <a:t>why </a:t>
            </a:r>
            <a:r>
              <a:rPr sz="1069" spc="10" dirty="0">
                <a:latin typeface="Times New Roman"/>
                <a:cs typeface="Times New Roman"/>
              </a:rPr>
              <a:t>and how we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implement a table. </a:t>
            </a:r>
            <a:r>
              <a:rPr sz="1069" spc="1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choice for  implementation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Table </a:t>
            </a:r>
            <a:r>
              <a:rPr sz="1069" spc="15" dirty="0">
                <a:latin typeface="Times New Roman"/>
                <a:cs typeface="Times New Roman"/>
              </a:rPr>
              <a:t>ADT </a:t>
            </a:r>
            <a:r>
              <a:rPr sz="1069" spc="10" dirty="0">
                <a:latin typeface="Times New Roman"/>
                <a:cs typeface="Times New Roman"/>
              </a:rPr>
              <a:t>depends on the </a:t>
            </a:r>
            <a:r>
              <a:rPr sz="1069" spc="5" dirty="0">
                <a:latin typeface="Times New Roman"/>
                <a:cs typeface="Times New Roman"/>
              </a:rPr>
              <a:t>answers to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following.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430908" indent="-209281">
              <a:lnSpc>
                <a:spcPts val="1274"/>
              </a:lnSpc>
              <a:buFont typeface="Wingdings"/>
              <a:buChar char=""/>
              <a:tabLst>
                <a:tab pos="430908" algn="l"/>
                <a:tab pos="431526" algn="l"/>
              </a:tabLst>
            </a:pP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often entries are inserted, </a:t>
            </a:r>
            <a:r>
              <a:rPr sz="1069" spc="10" dirty="0">
                <a:latin typeface="Times New Roman"/>
                <a:cs typeface="Times New Roman"/>
              </a:rPr>
              <a:t>found and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removed?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59"/>
              </a:lnSpc>
              <a:buFont typeface="Wingdings"/>
              <a:buChar char=""/>
              <a:tabLst>
                <a:tab pos="430908" algn="l"/>
                <a:tab pos="431526" algn="l"/>
              </a:tabLst>
            </a:pP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possible key </a:t>
            </a:r>
            <a:r>
              <a:rPr sz="1069" spc="5" dirty="0">
                <a:latin typeface="Times New Roman"/>
                <a:cs typeface="Times New Roman"/>
              </a:rPr>
              <a:t>values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likely to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used?</a:t>
            </a:r>
            <a:endParaRPr sz="1069">
              <a:latin typeface="Times New Roman"/>
              <a:cs typeface="Times New Roman"/>
            </a:endParaRPr>
          </a:p>
          <a:p>
            <a:pPr marL="430908" marR="5556" indent="-209281">
              <a:lnSpc>
                <a:spcPts val="1264"/>
              </a:lnSpc>
              <a:spcBef>
                <a:spcPts val="44"/>
              </a:spcBef>
              <a:buFont typeface="Wingdings"/>
              <a:buChar char=""/>
              <a:tabLst>
                <a:tab pos="430291" algn="l"/>
                <a:tab pos="431526" algn="l"/>
              </a:tabLst>
            </a:pP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likely </a:t>
            </a:r>
            <a:r>
              <a:rPr sz="1069" spc="10" dirty="0">
                <a:latin typeface="Times New Roman"/>
                <a:cs typeface="Times New Roman"/>
              </a:rPr>
              <a:t>pattern of searching for keys? Will most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accesses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just </a:t>
            </a:r>
            <a:r>
              <a:rPr sz="1069" spc="10" dirty="0">
                <a:latin typeface="Times New Roman"/>
                <a:cs typeface="Times New Roman"/>
              </a:rPr>
              <a:t>one or two </a:t>
            </a:r>
            <a:r>
              <a:rPr sz="1069" spc="5" dirty="0">
                <a:latin typeface="Times New Roman"/>
                <a:cs typeface="Times New Roman"/>
              </a:rPr>
              <a:t>key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values?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10"/>
              </a:lnSpc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small </a:t>
            </a:r>
            <a:r>
              <a:rPr sz="1069" spc="10" dirty="0">
                <a:latin typeface="Times New Roman"/>
                <a:cs typeface="Times New Roman"/>
              </a:rPr>
              <a:t>enough </a:t>
            </a:r>
            <a:r>
              <a:rPr sz="1069" spc="5" dirty="0">
                <a:latin typeface="Times New Roman"/>
                <a:cs typeface="Times New Roman"/>
              </a:rPr>
              <a:t>to fit </a:t>
            </a:r>
            <a:r>
              <a:rPr sz="1069" spc="10" dirty="0">
                <a:latin typeface="Times New Roman"/>
                <a:cs typeface="Times New Roman"/>
              </a:rPr>
              <a:t>into the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memory?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74"/>
              </a:lnSpc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long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exist?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searching purposes, it is </a:t>
            </a:r>
            <a:r>
              <a:rPr sz="1069" spc="10" dirty="0">
                <a:latin typeface="Times New Roman"/>
                <a:cs typeface="Times New Roman"/>
              </a:rPr>
              <a:t>best </a:t>
            </a:r>
            <a:r>
              <a:rPr sz="1069" spc="5" dirty="0">
                <a:latin typeface="Times New Roman"/>
                <a:cs typeface="Times New Roman"/>
              </a:rPr>
              <a:t>to store </a:t>
            </a:r>
            <a:r>
              <a:rPr sz="1069" spc="10" dirty="0">
                <a:latin typeface="Times New Roman"/>
                <a:cs typeface="Times New Roman"/>
              </a:rPr>
              <a:t>the key and the entry </a:t>
            </a:r>
            <a:r>
              <a:rPr sz="1069" spc="5" dirty="0">
                <a:latin typeface="Times New Roman"/>
                <a:cs typeface="Times New Roman"/>
              </a:rPr>
              <a:t>separately  (even </a:t>
            </a:r>
            <a:r>
              <a:rPr sz="1069" spc="10" dirty="0">
                <a:latin typeface="Times New Roman"/>
                <a:cs typeface="Times New Roman"/>
              </a:rPr>
              <a:t>though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key’s value may be </a:t>
            </a:r>
            <a:r>
              <a:rPr sz="1069" spc="5" dirty="0">
                <a:latin typeface="Times New Roman"/>
                <a:cs typeface="Times New Roman"/>
              </a:rPr>
              <a:t>inside the entry).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suppose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record of </a:t>
            </a:r>
            <a:r>
              <a:rPr sz="1069" spc="10" dirty="0">
                <a:latin typeface="Times New Roman"/>
                <a:cs typeface="Times New Roman"/>
              </a:rPr>
              <a:t>a person </a:t>
            </a:r>
            <a:r>
              <a:rPr sz="1069" spc="5" dirty="0">
                <a:latin typeface="Times New Roman"/>
                <a:cs typeface="Times New Roman"/>
              </a:rPr>
              <a:t>‘Saleem’ </a:t>
            </a:r>
            <a:r>
              <a:rPr sz="1069" spc="10" dirty="0">
                <a:latin typeface="Times New Roman"/>
                <a:cs typeface="Times New Roman"/>
              </a:rPr>
              <a:t>whose </a:t>
            </a:r>
            <a:r>
              <a:rPr sz="1069" spc="5" dirty="0">
                <a:latin typeface="Times New Roman"/>
                <a:cs typeface="Times New Roman"/>
              </a:rPr>
              <a:t>address is </a:t>
            </a:r>
            <a:r>
              <a:rPr sz="1069" spc="10" dirty="0">
                <a:latin typeface="Times New Roman"/>
                <a:cs typeface="Times New Roman"/>
              </a:rPr>
              <a:t>‘124 Hawkers Lane’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the phone  number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‘9675846’. Similarly we have another </a:t>
            </a:r>
            <a:r>
              <a:rPr sz="1069" spc="5" dirty="0">
                <a:latin typeface="Times New Roman"/>
                <a:cs typeface="Times New Roman"/>
              </a:rPr>
              <a:t>record of </a:t>
            </a:r>
            <a:r>
              <a:rPr sz="1069" spc="10" dirty="0">
                <a:latin typeface="Times New Roman"/>
                <a:cs typeface="Times New Roman"/>
              </a:rPr>
              <a:t>a person </a:t>
            </a:r>
            <a:r>
              <a:rPr sz="1069" spc="5" dirty="0">
                <a:latin typeface="Times New Roman"/>
                <a:cs typeface="Times New Roman"/>
              </a:rPr>
              <a:t>‘Yunus’.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address and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phone </a:t>
            </a:r>
            <a:r>
              <a:rPr sz="1069" spc="5" dirty="0">
                <a:latin typeface="Times New Roman"/>
                <a:cs typeface="Times New Roman"/>
              </a:rPr>
              <a:t>fields </a:t>
            </a:r>
            <a:r>
              <a:rPr sz="1069" spc="10" dirty="0">
                <a:latin typeface="Times New Roman"/>
                <a:cs typeface="Times New Roman"/>
              </a:rPr>
              <a:t>of this </a:t>
            </a:r>
            <a:r>
              <a:rPr sz="1069" spc="5" dirty="0">
                <a:latin typeface="Times New Roman"/>
                <a:cs typeface="Times New Roman"/>
              </a:rPr>
              <a:t>person are ‘1 </a:t>
            </a:r>
            <a:r>
              <a:rPr sz="1069" spc="10" dirty="0">
                <a:latin typeface="Times New Roman"/>
                <a:cs typeface="Times New Roman"/>
              </a:rPr>
              <a:t>Apple </a:t>
            </a:r>
            <a:r>
              <a:rPr sz="1069" spc="5" dirty="0">
                <a:latin typeface="Times New Roman"/>
                <a:cs typeface="Times New Roman"/>
              </a:rPr>
              <a:t>crescent’ </a:t>
            </a:r>
            <a:r>
              <a:rPr sz="1069" spc="10" dirty="0">
                <a:latin typeface="Times New Roman"/>
                <a:cs typeface="Times New Roman"/>
              </a:rPr>
              <a:t>and ‘622455’  </a:t>
            </a: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these records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parts.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complete entry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the other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key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we keep the unique item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entry. This unique </a:t>
            </a:r>
            <a:r>
              <a:rPr sz="1069" spc="10" dirty="0">
                <a:latin typeface="Times New Roman"/>
                <a:cs typeface="Times New Roman"/>
              </a:rPr>
              <a:t>item </a:t>
            </a:r>
            <a:r>
              <a:rPr sz="1069" spc="5" dirty="0">
                <a:latin typeface="Times New Roman"/>
                <a:cs typeface="Times New Roman"/>
              </a:rPr>
              <a:t>is twice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record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as part of the entry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second in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field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i.e.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key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field.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searching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deletion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purposes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007191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1841" cy="76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836"/>
              </a:spcBef>
            </a:pPr>
            <a:r>
              <a:rPr sz="1069" spc="5" dirty="0">
                <a:latin typeface="Times New Roman"/>
                <a:cs typeface="Times New Roman"/>
              </a:rPr>
              <a:t>records.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of key,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reach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row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can get other </a:t>
            </a:r>
            <a:r>
              <a:rPr sz="1069" spc="5" dirty="0">
                <a:latin typeface="Times New Roman"/>
                <a:cs typeface="Times New Roman"/>
              </a:rPr>
              <a:t>fields of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also call </a:t>
            </a:r>
            <a:r>
              <a:rPr sz="1069" i="1" spc="10" dirty="0">
                <a:latin typeface="Times New Roman"/>
                <a:cs typeface="Times New Roman"/>
              </a:rPr>
              <a:t>TableNode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row </a:t>
            </a:r>
            <a:r>
              <a:rPr sz="1069" spc="10" dirty="0">
                <a:latin typeface="Times New Roman"/>
                <a:cs typeface="Times New Roman"/>
              </a:rPr>
              <a:t>of the table.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pictorial representation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given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67" y="3148351"/>
            <a:ext cx="4682067" cy="669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1245"/>
            <a:r>
              <a:rPr sz="1069" b="1" spc="10" dirty="0">
                <a:latin typeface="Times New Roman"/>
                <a:cs typeface="Times New Roman"/>
              </a:rPr>
              <a:t>Figure 38.3: key </a:t>
            </a:r>
            <a:r>
              <a:rPr sz="1069" b="1" spc="15" dirty="0">
                <a:latin typeface="Times New Roman"/>
                <a:cs typeface="Times New Roman"/>
              </a:rPr>
              <a:t>and </a:t>
            </a:r>
            <a:r>
              <a:rPr sz="1069" b="1" spc="10" dirty="0">
                <a:latin typeface="Times New Roman"/>
                <a:cs typeface="Times New Roman"/>
              </a:rPr>
              <a:t>entry </a:t>
            </a:r>
            <a:r>
              <a:rPr sz="1069" b="1" spc="5" dirty="0">
                <a:latin typeface="Times New Roman"/>
                <a:cs typeface="Times New Roman"/>
              </a:rPr>
              <a:t>in</a:t>
            </a:r>
            <a:r>
              <a:rPr sz="1069" b="1" spc="-63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table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discuss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implementation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table with different data structures.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first implementation is the unsorted sequential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4213472"/>
            <a:ext cx="4853076" cy="4945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b="1" spc="5" dirty="0">
                <a:latin typeface="Times New Roman"/>
                <a:cs typeface="Times New Roman"/>
              </a:rPr>
              <a:t>Unsorted Sequential</a:t>
            </a:r>
            <a:r>
              <a:rPr sz="1264" b="1" spc="-49" dirty="0">
                <a:latin typeface="Times New Roman"/>
                <a:cs typeface="Times New Roman"/>
              </a:rPr>
              <a:t> </a:t>
            </a:r>
            <a:r>
              <a:rPr sz="1264" b="1" spc="5" dirty="0">
                <a:latin typeface="Times New Roman"/>
                <a:cs typeface="Times New Roman"/>
              </a:rPr>
              <a:t>Array</a:t>
            </a:r>
            <a:endParaRPr sz="1264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297"/>
              </a:spcBef>
            </a:pP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implementation, we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of table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such that </a:t>
            </a:r>
            <a:r>
              <a:rPr sz="1069" spc="10" dirty="0">
                <a:latin typeface="Times New Roman"/>
                <a:cs typeface="Times New Roman"/>
              </a:rPr>
              <a:t>TableNodes </a:t>
            </a:r>
            <a:r>
              <a:rPr sz="1069" spc="5" dirty="0">
                <a:latin typeface="Times New Roman"/>
                <a:cs typeface="Times New Roman"/>
              </a:rPr>
              <a:t>are  stored consecutively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any order.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element of </a:t>
            </a:r>
            <a:r>
              <a:rPr sz="1069" spc="10" dirty="0">
                <a:latin typeface="Times New Roman"/>
                <a:cs typeface="Times New Roman"/>
              </a:rPr>
              <a:t>the row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a key and </a:t>
            </a:r>
            <a:r>
              <a:rPr sz="1069" spc="5" dirty="0">
                <a:latin typeface="Times New Roman"/>
                <a:cs typeface="Times New Roman"/>
              </a:rPr>
              <a:t>entry  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record.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think </a:t>
            </a:r>
            <a:r>
              <a:rPr sz="1069" spc="15" dirty="0">
                <a:latin typeface="Times New Roman"/>
                <a:cs typeface="Times New Roman"/>
              </a:rPr>
              <a:t>how 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of </a:t>
            </a:r>
            <a:r>
              <a:rPr sz="1069" spc="10" dirty="0">
                <a:latin typeface="Times New Roman"/>
                <a:cs typeface="Times New Roman"/>
              </a:rPr>
              <a:t>a table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array. For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telephone  </a:t>
            </a:r>
            <a:r>
              <a:rPr sz="1069" spc="10" dirty="0">
                <a:latin typeface="Times New Roman"/>
                <a:cs typeface="Times New Roman"/>
              </a:rPr>
              <a:t>directory,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field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string.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there is ‘address’,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also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string but of large size as </a:t>
            </a:r>
            <a:r>
              <a:rPr sz="1069" spc="10" dirty="0">
                <a:latin typeface="Times New Roman"/>
                <a:cs typeface="Times New Roman"/>
              </a:rPr>
              <a:t>compared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name.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phone number may be a </a:t>
            </a:r>
            <a:r>
              <a:rPr sz="1069" spc="5" dirty="0">
                <a:latin typeface="Times New Roman"/>
                <a:cs typeface="Times New Roman"/>
              </a:rPr>
              <a:t>string  or integer.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record in the directory has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three fields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different types.  </a:t>
            </a:r>
            <a:r>
              <a:rPr sz="1069" spc="15" dirty="0">
                <a:latin typeface="Times New Roman"/>
                <a:cs typeface="Times New Roman"/>
              </a:rPr>
              <a:t>How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can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store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information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array?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Here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comes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class.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Suppose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make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Employee</a:t>
            </a:r>
            <a:r>
              <a:rPr sz="1069" spc="10" dirty="0">
                <a:latin typeface="Times New Roman"/>
                <a:cs typeface="Times New Roman"/>
              </a:rPr>
              <a:t>,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ultimate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aim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developing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objects.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An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i="1" spc="10" dirty="0">
                <a:latin typeface="Times New Roman"/>
                <a:cs typeface="Times New Roman"/>
              </a:rPr>
              <a:t>Employee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contain </a:t>
            </a:r>
            <a:r>
              <a:rPr sz="1069" spc="10" dirty="0">
                <a:latin typeface="Times New Roman"/>
                <a:cs typeface="Times New Roman"/>
              </a:rPr>
              <a:t>the name, </a:t>
            </a:r>
            <a:r>
              <a:rPr sz="1069" spc="5" dirty="0">
                <a:latin typeface="Times New Roman"/>
                <a:cs typeface="Times New Roman"/>
              </a:rPr>
              <a:t>address, designation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salary. Similarly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make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class of </a:t>
            </a:r>
            <a:r>
              <a:rPr sz="1069" i="1" spc="10" dirty="0">
                <a:latin typeface="Times New Roman"/>
                <a:cs typeface="Times New Roman"/>
              </a:rPr>
              <a:t>PhoneDirectoryEntry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will have name, </a:t>
            </a:r>
            <a:r>
              <a:rPr sz="1069" spc="5" dirty="0">
                <a:latin typeface="Times New Roman"/>
                <a:cs typeface="Times New Roman"/>
              </a:rPr>
              <a:t>address </a:t>
            </a:r>
            <a:r>
              <a:rPr sz="1069" spc="10" dirty="0">
                <a:latin typeface="Times New Roman"/>
                <a:cs typeface="Times New Roman"/>
              </a:rPr>
              <a:t>and phone number. 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add </a:t>
            </a:r>
            <a:r>
              <a:rPr sz="1069" spc="5" dirty="0">
                <a:latin typeface="Times New Roman"/>
                <a:cs typeface="Times New Roman"/>
              </a:rPr>
              <a:t>other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fields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these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classes.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Thus we have </a:t>
            </a:r>
            <a:r>
              <a:rPr sz="1069" i="1" spc="15" dirty="0">
                <a:latin typeface="Times New Roman"/>
                <a:cs typeface="Times New Roman"/>
              </a:rPr>
              <a:t>Employee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PhoneDirectoryEntry </a:t>
            </a:r>
            <a:r>
              <a:rPr sz="1069" spc="5" dirty="0">
                <a:latin typeface="Times New Roman"/>
                <a:cs typeface="Times New Roman"/>
              </a:rPr>
              <a:t>objects.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make an </a:t>
            </a:r>
            <a:r>
              <a:rPr sz="1069" spc="5" dirty="0">
                <a:latin typeface="Times New Roman"/>
                <a:cs typeface="Times New Roman"/>
              </a:rPr>
              <a:t>array of objects. In this array, every  object is </a:t>
            </a:r>
            <a:r>
              <a:rPr sz="1069" spc="10" dirty="0">
                <a:latin typeface="Times New Roman"/>
                <a:cs typeface="Times New Roman"/>
              </a:rPr>
              <a:t>a table entry.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 new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spc="10" dirty="0">
                <a:latin typeface="Times New Roman"/>
                <a:cs typeface="Times New Roman"/>
              </a:rPr>
              <a:t>(of Employee </a:t>
            </a:r>
            <a:r>
              <a:rPr sz="1069" spc="5" dirty="0">
                <a:latin typeface="Times New Roman"/>
                <a:cs typeface="Times New Roman"/>
              </a:rPr>
              <a:t>or PhoneDirectoryEntry),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it to the </a:t>
            </a:r>
            <a:r>
              <a:rPr sz="1069" spc="10" dirty="0">
                <a:latin typeface="Times New Roman"/>
                <a:cs typeface="Times New Roman"/>
              </a:rPr>
              <a:t>back </a:t>
            </a:r>
            <a:r>
              <a:rPr sz="1069" spc="5" dirty="0">
                <a:latin typeface="Times New Roman"/>
                <a:cs typeface="Times New Roman"/>
              </a:rPr>
              <a:t>of the array. This insert operation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array is fast as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directly put 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at the last available position. </a:t>
            </a:r>
            <a:r>
              <a:rPr sz="1069" spc="10" dirty="0">
                <a:latin typeface="Times New Roman"/>
                <a:cs typeface="Times New Roman"/>
              </a:rPr>
              <a:t>Thus we add the data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as  </a:t>
            </a:r>
            <a:r>
              <a:rPr sz="1069" spc="10" dirty="0">
                <a:latin typeface="Times New Roman"/>
                <a:cs typeface="Times New Roman"/>
              </a:rPr>
              <a:t>soon as </a:t>
            </a:r>
            <a:r>
              <a:rPr sz="1069" spc="5" dirty="0">
                <a:latin typeface="Times New Roman"/>
                <a:cs typeface="Times New Roman"/>
              </a:rPr>
              <a:t>it is available. </a:t>
            </a:r>
            <a:r>
              <a:rPr sz="1069" spc="10" dirty="0">
                <a:latin typeface="Times New Roman"/>
                <a:cs typeface="Times New Roman"/>
              </a:rPr>
              <a:t>In other words,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don’t have an order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data.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 there are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entries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array, the find operation searches through the </a:t>
            </a:r>
            <a:r>
              <a:rPr sz="1069" spc="10" dirty="0">
                <a:latin typeface="Times New Roman"/>
                <a:cs typeface="Times New Roman"/>
              </a:rPr>
              <a:t>keys one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a  time and </a:t>
            </a:r>
            <a:r>
              <a:rPr sz="1069" spc="5" dirty="0">
                <a:latin typeface="Times New Roman"/>
                <a:cs typeface="Times New Roman"/>
              </a:rPr>
              <a:t>potentially all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keys </a:t>
            </a:r>
            <a:r>
              <a:rPr sz="1069" spc="5" dirty="0">
                <a:latin typeface="Times New Roman"/>
                <a:cs typeface="Times New Roman"/>
              </a:rPr>
              <a:t>to find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particular </a:t>
            </a:r>
            <a:r>
              <a:rPr sz="1069" spc="10" dirty="0">
                <a:latin typeface="Times New Roman"/>
                <a:cs typeface="Times New Roman"/>
              </a:rPr>
              <a:t>key. </a:t>
            </a:r>
            <a:r>
              <a:rPr sz="1069" spc="5" dirty="0">
                <a:latin typeface="Times New Roman"/>
                <a:cs typeface="Times New Roman"/>
              </a:rPr>
              <a:t>It has to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through all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entries (i.e. n) if </a:t>
            </a:r>
            <a:r>
              <a:rPr sz="1069" spc="10" dirty="0">
                <a:latin typeface="Times New Roman"/>
                <a:cs typeface="Times New Roman"/>
              </a:rPr>
              <a:t>the required key </a:t>
            </a:r>
            <a:r>
              <a:rPr sz="1069" spc="5" dirty="0">
                <a:latin typeface="Times New Roman"/>
                <a:cs typeface="Times New Roman"/>
              </a:rPr>
              <a:t>is not in </a:t>
            </a:r>
            <a:r>
              <a:rPr sz="1069" spc="10" dirty="0">
                <a:latin typeface="Times New Roman"/>
                <a:cs typeface="Times New Roman"/>
              </a:rPr>
              <a:t>the table. Thus the time </a:t>
            </a:r>
            <a:r>
              <a:rPr sz="1069" spc="5" dirty="0">
                <a:latin typeface="Times New Roman"/>
                <a:cs typeface="Times New Roman"/>
              </a:rPr>
              <a:t>of searching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be  proportional to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entries i.e. 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Similarly the remove method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requires  time proportional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remove </a:t>
            </a:r>
            <a:r>
              <a:rPr sz="1069" spc="5" dirty="0">
                <a:latin typeface="Times New Roman"/>
                <a:cs typeface="Times New Roman"/>
              </a:rPr>
              <a:t>method, at </a:t>
            </a:r>
            <a:r>
              <a:rPr sz="1069" dirty="0">
                <a:latin typeface="Times New Roman"/>
                <a:cs typeface="Times New Roman"/>
              </a:rPr>
              <a:t>first, </a:t>
            </a:r>
            <a:r>
              <a:rPr sz="1069" spc="5" dirty="0">
                <a:latin typeface="Times New Roman"/>
                <a:cs typeface="Times New Roman"/>
              </a:rPr>
              <a:t>has to find </a:t>
            </a:r>
            <a:r>
              <a:rPr sz="1069" spc="10" dirty="0">
                <a:latin typeface="Times New Roman"/>
                <a:cs typeface="Times New Roman"/>
              </a:rPr>
              <a:t>the key, </a:t>
            </a:r>
            <a:r>
              <a:rPr sz="1069" spc="5" dirty="0">
                <a:latin typeface="Times New Roman"/>
                <a:cs typeface="Times New Roman"/>
              </a:rPr>
              <a:t>needed to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removed. It consumes the time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operation that is proportional to </a:t>
            </a:r>
            <a:r>
              <a:rPr sz="1069" spc="10" dirty="0">
                <a:latin typeface="Times New Roman"/>
                <a:cs typeface="Times New Roman"/>
              </a:rPr>
              <a:t>the number of  </a:t>
            </a:r>
            <a:r>
              <a:rPr sz="1069" spc="5" dirty="0">
                <a:latin typeface="Times New Roman"/>
                <a:cs typeface="Times New Roman"/>
              </a:rPr>
              <a:t>entries i.e.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entry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found, the remove method removes </a:t>
            </a:r>
            <a:r>
              <a:rPr sz="1069" spc="5" dirty="0">
                <a:latin typeface="Times New Roman"/>
                <a:cs typeface="Times New Roman"/>
              </a:rPr>
              <a:t>it. Obviously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does  </a:t>
            </a:r>
            <a:r>
              <a:rPr sz="1069" spc="5" dirty="0">
                <a:latin typeface="Times New Roman"/>
                <a:cs typeface="Times New Roman"/>
              </a:rPr>
              <a:t>nothing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entry is not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found.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Here 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in unsorted sequential array, the insertion of data is fast but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find  operation is </a:t>
            </a:r>
            <a:r>
              <a:rPr sz="1069" spc="10" dirty="0">
                <a:latin typeface="Times New Roman"/>
                <a:cs typeface="Times New Roman"/>
              </a:rPr>
              <a:t>slow </a:t>
            </a:r>
            <a:r>
              <a:rPr sz="1069" spc="5" dirty="0">
                <a:latin typeface="Times New Roman"/>
                <a:cs typeface="Times New Roman"/>
              </a:rPr>
              <a:t>and requires </a:t>
            </a:r>
            <a:r>
              <a:rPr sz="1069" spc="10" dirty="0">
                <a:latin typeface="Times New Roman"/>
                <a:cs typeface="Times New Roman"/>
              </a:rPr>
              <a:t>much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question arises if there is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15" dirty="0">
                <a:latin typeface="Times New Roman"/>
                <a:cs typeface="Times New Roman"/>
              </a:rPr>
              <a:t>way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keep an </a:t>
            </a:r>
            <a:r>
              <a:rPr sz="1069" spc="5" dirty="0">
                <a:latin typeface="Times New Roman"/>
                <a:cs typeface="Times New Roman"/>
              </a:rPr>
              <a:t>array in which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search operation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fast?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 of sorted  sequential array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solution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problem.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73655" y="2589318"/>
            <a:ext cx="599458" cy="238301"/>
          </a:xfrm>
          <a:custGeom>
            <a:avLst/>
            <a:gdLst/>
            <a:ahLst/>
            <a:cxnLst/>
            <a:rect l="l" t="t" r="r" b="b"/>
            <a:pathLst>
              <a:path w="616585" h="245110">
                <a:moveTo>
                  <a:pt x="616457" y="0"/>
                </a:moveTo>
                <a:lnTo>
                  <a:pt x="0" y="0"/>
                </a:lnTo>
                <a:lnTo>
                  <a:pt x="0" y="244601"/>
                </a:lnTo>
                <a:lnTo>
                  <a:pt x="616457" y="244601"/>
                </a:lnTo>
                <a:lnTo>
                  <a:pt x="616457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620575" y="2616729"/>
            <a:ext cx="493272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" dirty="0">
                <a:latin typeface="Arial"/>
                <a:cs typeface="Arial"/>
              </a:rPr>
              <a:t>“Yunus”</a:t>
            </a:r>
            <a:endParaRPr sz="1021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73655" y="2252240"/>
            <a:ext cx="656872" cy="221014"/>
          </a:xfrm>
          <a:custGeom>
            <a:avLst/>
            <a:gdLst/>
            <a:ahLst/>
            <a:cxnLst/>
            <a:rect l="l" t="t" r="r" b="b"/>
            <a:pathLst>
              <a:path w="675639" h="227330">
                <a:moveTo>
                  <a:pt x="675132" y="0"/>
                </a:moveTo>
                <a:lnTo>
                  <a:pt x="0" y="0"/>
                </a:lnTo>
                <a:lnTo>
                  <a:pt x="0" y="227075"/>
                </a:lnTo>
                <a:lnTo>
                  <a:pt x="675132" y="227075"/>
                </a:lnTo>
                <a:lnTo>
                  <a:pt x="675132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2620575" y="2278908"/>
            <a:ext cx="523522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" dirty="0">
                <a:latin typeface="Arial"/>
                <a:cs typeface="Arial"/>
              </a:rPr>
              <a:t>“</a:t>
            </a:r>
            <a:r>
              <a:rPr sz="1021" spc="15" dirty="0">
                <a:latin typeface="Arial"/>
                <a:cs typeface="Arial"/>
              </a:rPr>
              <a:t>Sa</a:t>
            </a:r>
            <a:r>
              <a:rPr sz="1021" spc="-5" dirty="0">
                <a:latin typeface="Arial"/>
                <a:cs typeface="Arial"/>
              </a:rPr>
              <a:t>l</a:t>
            </a:r>
            <a:r>
              <a:rPr sz="1021" spc="19" dirty="0">
                <a:latin typeface="Arial"/>
                <a:cs typeface="Arial"/>
              </a:rPr>
              <a:t>eem</a:t>
            </a:r>
            <a:endParaRPr sz="1021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0034" y="2252240"/>
            <a:ext cx="2966420" cy="221014"/>
          </a:xfrm>
          <a:custGeom>
            <a:avLst/>
            <a:gdLst/>
            <a:ahLst/>
            <a:cxnLst/>
            <a:rect l="l" t="t" r="r" b="b"/>
            <a:pathLst>
              <a:path w="3051175" h="227330">
                <a:moveTo>
                  <a:pt x="3051048" y="0"/>
                </a:moveTo>
                <a:lnTo>
                  <a:pt x="0" y="0"/>
                </a:lnTo>
                <a:lnTo>
                  <a:pt x="0" y="227075"/>
                </a:lnTo>
                <a:lnTo>
                  <a:pt x="3051048" y="227075"/>
                </a:lnTo>
                <a:lnTo>
                  <a:pt x="3051048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3277693" y="2280390"/>
            <a:ext cx="2527476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" dirty="0">
                <a:latin typeface="Arial"/>
                <a:cs typeface="Arial"/>
              </a:rPr>
              <a:t>“Saleem”, </a:t>
            </a:r>
            <a:r>
              <a:rPr sz="1021" spc="15" dirty="0">
                <a:latin typeface="Arial"/>
                <a:cs typeface="Arial"/>
              </a:rPr>
              <a:t>“124 Hawkers </a:t>
            </a:r>
            <a:r>
              <a:rPr sz="1021" spc="10" dirty="0">
                <a:latin typeface="Arial"/>
                <a:cs typeface="Arial"/>
              </a:rPr>
              <a:t>Lane”,</a:t>
            </a:r>
            <a:r>
              <a:rPr sz="1021" spc="-49" dirty="0">
                <a:latin typeface="Arial"/>
                <a:cs typeface="Arial"/>
              </a:rPr>
              <a:t> </a:t>
            </a:r>
            <a:r>
              <a:rPr sz="1021" spc="15" dirty="0">
                <a:latin typeface="Arial"/>
                <a:cs typeface="Arial"/>
              </a:rPr>
              <a:t>“9675846”</a:t>
            </a:r>
            <a:endParaRPr sz="1021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7802" y="2589318"/>
            <a:ext cx="3028774" cy="220398"/>
          </a:xfrm>
          <a:custGeom>
            <a:avLst/>
            <a:gdLst/>
            <a:ahLst/>
            <a:cxnLst/>
            <a:rect l="l" t="t" r="r" b="b"/>
            <a:pathLst>
              <a:path w="3115310" h="226694">
                <a:moveTo>
                  <a:pt x="3115056" y="0"/>
                </a:moveTo>
                <a:lnTo>
                  <a:pt x="0" y="0"/>
                </a:lnTo>
                <a:lnTo>
                  <a:pt x="0" y="226314"/>
                </a:lnTo>
                <a:lnTo>
                  <a:pt x="3115056" y="226314"/>
                </a:lnTo>
                <a:lnTo>
                  <a:pt x="3115056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3214722" y="2615988"/>
            <a:ext cx="2432403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5" dirty="0">
                <a:latin typeface="Arial"/>
                <a:cs typeface="Arial"/>
              </a:rPr>
              <a:t>“Yunus”, “1 Apple </a:t>
            </a:r>
            <a:r>
              <a:rPr sz="1021" spc="10" dirty="0">
                <a:latin typeface="Arial"/>
                <a:cs typeface="Arial"/>
              </a:rPr>
              <a:t>Crescent”, </a:t>
            </a:r>
            <a:r>
              <a:rPr sz="1021" spc="15" dirty="0">
                <a:latin typeface="Arial"/>
                <a:cs typeface="Arial"/>
              </a:rPr>
              <a:t>“0044</a:t>
            </a:r>
            <a:r>
              <a:rPr sz="1021" spc="-83" dirty="0">
                <a:latin typeface="Arial"/>
                <a:cs typeface="Arial"/>
              </a:rPr>
              <a:t> </a:t>
            </a:r>
            <a:r>
              <a:rPr sz="1021" spc="15" dirty="0">
                <a:latin typeface="Arial"/>
                <a:cs typeface="Arial"/>
              </a:rPr>
              <a:t>1970</a:t>
            </a:r>
            <a:endParaRPr sz="102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9110" y="2064068"/>
            <a:ext cx="248796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15" dirty="0">
                <a:latin typeface="Arial"/>
                <a:cs typeface="Arial"/>
              </a:rPr>
              <a:t>key</a:t>
            </a:r>
            <a:endParaRPr sz="1021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0449" y="2064068"/>
            <a:ext cx="353748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15" dirty="0">
                <a:latin typeface="Arial"/>
                <a:cs typeface="Arial"/>
              </a:rPr>
              <a:t>entry</a:t>
            </a:r>
            <a:endParaRPr sz="102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0542" y="2428558"/>
            <a:ext cx="764293" cy="177043"/>
          </a:xfrm>
          <a:prstGeom prst="rect">
            <a:avLst/>
          </a:prstGeom>
          <a:ln w="11950">
            <a:solidFill>
              <a:srgbClr val="000000"/>
            </a:solidFill>
          </a:ln>
        </p:spPr>
        <p:txBody>
          <a:bodyPr vert="horz" wrap="square" lIns="0" tIns="19756" rIns="0" bIns="0" rtlCol="0">
            <a:spAutoFit/>
          </a:bodyPr>
          <a:lstStyle/>
          <a:p>
            <a:pPr marL="53092">
              <a:spcBef>
                <a:spcPts val="156"/>
              </a:spcBef>
            </a:pPr>
            <a:r>
              <a:rPr sz="1021" spc="15" dirty="0">
                <a:latin typeface="Arial"/>
                <a:cs typeface="Arial"/>
              </a:rPr>
              <a:t>TableNod</a:t>
            </a:r>
            <a:endParaRPr sz="1021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28414" y="2327804"/>
            <a:ext cx="443265" cy="190765"/>
          </a:xfrm>
          <a:custGeom>
            <a:avLst/>
            <a:gdLst/>
            <a:ahLst/>
            <a:cxnLst/>
            <a:rect l="l" t="t" r="r" b="b"/>
            <a:pathLst>
              <a:path w="455930" h="196214">
                <a:moveTo>
                  <a:pt x="385674" y="51157"/>
                </a:moveTo>
                <a:lnTo>
                  <a:pt x="0" y="184403"/>
                </a:lnTo>
                <a:lnTo>
                  <a:pt x="3810" y="195833"/>
                </a:lnTo>
                <a:lnTo>
                  <a:pt x="389371" y="61886"/>
                </a:lnTo>
                <a:lnTo>
                  <a:pt x="385674" y="51157"/>
                </a:lnTo>
                <a:close/>
              </a:path>
              <a:path w="455930" h="196214">
                <a:moveTo>
                  <a:pt x="446851" y="47244"/>
                </a:moveTo>
                <a:lnTo>
                  <a:pt x="397001" y="47244"/>
                </a:lnTo>
                <a:lnTo>
                  <a:pt x="400812" y="57911"/>
                </a:lnTo>
                <a:lnTo>
                  <a:pt x="389371" y="61886"/>
                </a:lnTo>
                <a:lnTo>
                  <a:pt x="406907" y="112775"/>
                </a:lnTo>
                <a:lnTo>
                  <a:pt x="446851" y="47244"/>
                </a:lnTo>
                <a:close/>
              </a:path>
              <a:path w="455930" h="196214">
                <a:moveTo>
                  <a:pt x="397001" y="47244"/>
                </a:moveTo>
                <a:lnTo>
                  <a:pt x="385674" y="51157"/>
                </a:lnTo>
                <a:lnTo>
                  <a:pt x="389371" y="61886"/>
                </a:lnTo>
                <a:lnTo>
                  <a:pt x="400812" y="57911"/>
                </a:lnTo>
                <a:lnTo>
                  <a:pt x="397001" y="47244"/>
                </a:lnTo>
                <a:close/>
              </a:path>
              <a:path w="455930" h="196214">
                <a:moveTo>
                  <a:pt x="368046" y="0"/>
                </a:moveTo>
                <a:lnTo>
                  <a:pt x="385674" y="51157"/>
                </a:lnTo>
                <a:lnTo>
                  <a:pt x="397001" y="47244"/>
                </a:lnTo>
                <a:lnTo>
                  <a:pt x="446851" y="47244"/>
                </a:lnTo>
                <a:lnTo>
                  <a:pt x="455675" y="32766"/>
                </a:lnTo>
                <a:lnTo>
                  <a:pt x="368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117301" y="2527828"/>
            <a:ext cx="454377" cy="209903"/>
          </a:xfrm>
          <a:custGeom>
            <a:avLst/>
            <a:gdLst/>
            <a:ahLst/>
            <a:cxnLst/>
            <a:rect l="l" t="t" r="r" b="b"/>
            <a:pathLst>
              <a:path w="467360" h="215900">
                <a:moveTo>
                  <a:pt x="397924" y="165560"/>
                </a:moveTo>
                <a:lnTo>
                  <a:pt x="378714" y="215645"/>
                </a:lnTo>
                <a:lnTo>
                  <a:pt x="467106" y="185927"/>
                </a:lnTo>
                <a:lnTo>
                  <a:pt x="458132" y="169925"/>
                </a:lnTo>
                <a:lnTo>
                  <a:pt x="409194" y="169925"/>
                </a:lnTo>
                <a:lnTo>
                  <a:pt x="397924" y="165560"/>
                </a:lnTo>
                <a:close/>
              </a:path>
              <a:path w="467360" h="215900">
                <a:moveTo>
                  <a:pt x="402234" y="154324"/>
                </a:moveTo>
                <a:lnTo>
                  <a:pt x="397924" y="165560"/>
                </a:lnTo>
                <a:lnTo>
                  <a:pt x="409194" y="169925"/>
                </a:lnTo>
                <a:lnTo>
                  <a:pt x="413004" y="158495"/>
                </a:lnTo>
                <a:lnTo>
                  <a:pt x="402234" y="154324"/>
                </a:lnTo>
                <a:close/>
              </a:path>
              <a:path w="467360" h="215900">
                <a:moveTo>
                  <a:pt x="421386" y="104393"/>
                </a:moveTo>
                <a:lnTo>
                  <a:pt x="402234" y="154324"/>
                </a:lnTo>
                <a:lnTo>
                  <a:pt x="413004" y="158495"/>
                </a:lnTo>
                <a:lnTo>
                  <a:pt x="409194" y="169925"/>
                </a:lnTo>
                <a:lnTo>
                  <a:pt x="458132" y="169925"/>
                </a:lnTo>
                <a:lnTo>
                  <a:pt x="421386" y="104393"/>
                </a:lnTo>
                <a:close/>
              </a:path>
              <a:path w="467360" h="215900">
                <a:moveTo>
                  <a:pt x="3810" y="0"/>
                </a:moveTo>
                <a:lnTo>
                  <a:pt x="0" y="11429"/>
                </a:lnTo>
                <a:lnTo>
                  <a:pt x="397924" y="165560"/>
                </a:lnTo>
                <a:lnTo>
                  <a:pt x="402234" y="154324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281388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7"/>
            <a:ext cx="4853076" cy="8515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763"/>
              </a:spcBef>
            </a:pPr>
            <a:r>
              <a:rPr sz="1264" b="1" spc="5" dirty="0">
                <a:latin typeface="Times New Roman"/>
                <a:cs typeface="Times New Roman"/>
              </a:rPr>
              <a:t>Sorted </a:t>
            </a:r>
            <a:r>
              <a:rPr sz="1264" b="1" dirty="0">
                <a:latin typeface="Times New Roman"/>
                <a:cs typeface="Times New Roman"/>
              </a:rPr>
              <a:t>Sequential</a:t>
            </a:r>
            <a:r>
              <a:rPr sz="1264" b="1" spc="-39" dirty="0">
                <a:latin typeface="Times New Roman"/>
                <a:cs typeface="Times New Roman"/>
              </a:rPr>
              <a:t> </a:t>
            </a:r>
            <a:r>
              <a:rPr sz="1264" b="1" dirty="0">
                <a:latin typeface="Times New Roman"/>
                <a:cs typeface="Times New Roman"/>
              </a:rPr>
              <a:t>Array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262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studied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section that binary search tree is used to search </a:t>
            </a:r>
            <a:r>
              <a:rPr sz="1069" spc="10" dirty="0">
                <a:latin typeface="Times New Roman"/>
                <a:cs typeface="Times New Roman"/>
              </a:rPr>
              <a:t>the  information </a:t>
            </a:r>
            <a:r>
              <a:rPr sz="1069" spc="5" dirty="0">
                <a:latin typeface="Times New Roman"/>
                <a:cs typeface="Times New Roman"/>
              </a:rPr>
              <a:t>rapidly. </a:t>
            </a:r>
            <a:r>
              <a:rPr sz="1069" spc="10" dirty="0">
                <a:latin typeface="Times New Roman"/>
                <a:cs typeface="Times New Roman"/>
              </a:rPr>
              <a:t>Equally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true </a:t>
            </a:r>
            <a:r>
              <a:rPr sz="1069" spc="5" dirty="0">
                <a:latin typeface="Times New Roman"/>
                <a:cs typeface="Times New Roman"/>
              </a:rPr>
              <a:t>about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sorted </a:t>
            </a:r>
            <a:r>
              <a:rPr sz="1069" spc="10" dirty="0">
                <a:latin typeface="Times New Roman"/>
                <a:cs typeface="Times New Roman"/>
              </a:rPr>
              <a:t>sequential array. But in this case,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put the 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not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Moreover, </a:t>
            </a:r>
            <a:r>
              <a:rPr sz="1069" spc="15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search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data in this array very fast. </a:t>
            </a:r>
            <a:r>
              <a:rPr sz="1069" spc="10" dirty="0">
                <a:latin typeface="Times New Roman"/>
                <a:cs typeface="Times New Roman"/>
              </a:rPr>
              <a:t>To achieve </a:t>
            </a:r>
            <a:r>
              <a:rPr sz="1069" spc="5" dirty="0">
                <a:latin typeface="Times New Roman"/>
                <a:cs typeface="Times New Roman"/>
              </a:rPr>
              <a:t>this objective, </a:t>
            </a:r>
            <a:r>
              <a:rPr sz="1069" spc="10" dirty="0">
                <a:latin typeface="Times New Roman"/>
                <a:cs typeface="Times New Roman"/>
              </a:rPr>
              <a:t>we keep the data </a:t>
            </a:r>
            <a:r>
              <a:rPr sz="1069" spc="5" dirty="0">
                <a:latin typeface="Times New Roman"/>
                <a:cs typeface="Times New Roman"/>
              </a:rPr>
              <a:t>in the array 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sorted </a:t>
            </a:r>
            <a:r>
              <a:rPr sz="1069" spc="10" dirty="0">
                <a:latin typeface="Times New Roman"/>
                <a:cs typeface="Times New Roman"/>
              </a:rPr>
              <a:t>form with a </a:t>
            </a:r>
            <a:r>
              <a:rPr sz="1069" spc="5" dirty="0">
                <a:latin typeface="Times New Roman"/>
                <a:cs typeface="Times New Roman"/>
              </a:rPr>
              <a:t>particular order.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suppose </a:t>
            </a:r>
            <a:r>
              <a:rPr sz="1069" spc="10" dirty="0">
                <a:latin typeface="Times New Roman"/>
                <a:cs typeface="Times New Roman"/>
              </a:rPr>
              <a:t>we are putting the information in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telephoneDirectory </a:t>
            </a:r>
            <a:r>
              <a:rPr sz="1069" spc="5" dirty="0">
                <a:latin typeface="Times New Roman"/>
                <a:cs typeface="Times New Roman"/>
              </a:rPr>
              <a:t>table into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sorted </a:t>
            </a:r>
            <a:r>
              <a:rPr sz="1069" spc="10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particular order. Here,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 example,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put the data alphabetically with respect </a:t>
            </a:r>
            <a:r>
              <a:rPr sz="1069" spc="10" dirty="0">
                <a:latin typeface="Times New Roman"/>
                <a:cs typeface="Times New Roman"/>
              </a:rPr>
              <a:t>to name. Thus </a:t>
            </a:r>
            <a:r>
              <a:rPr sz="1069" spc="5" dirty="0">
                <a:latin typeface="Times New Roman"/>
                <a:cs typeface="Times New Roman"/>
              </a:rPr>
              <a:t>data of </a:t>
            </a:r>
            <a:r>
              <a:rPr sz="1069" spc="10" dirty="0">
                <a:latin typeface="Times New Roman"/>
                <a:cs typeface="Times New Roman"/>
              </a:rPr>
              <a:t>a  person whose name </a:t>
            </a:r>
            <a:r>
              <a:rPr sz="1069" spc="5" dirty="0">
                <a:latin typeface="Times New Roman"/>
                <a:cs typeface="Times New Roman"/>
              </a:rPr>
              <a:t>starts </a:t>
            </a:r>
            <a:r>
              <a:rPr sz="1069" spc="10" dirty="0">
                <a:latin typeface="Times New Roman"/>
                <a:cs typeface="Times New Roman"/>
              </a:rPr>
              <a:t>with ‘a’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at </a:t>
            </a:r>
            <a:r>
              <a:rPr sz="1069" spc="5" dirty="0">
                <a:latin typeface="Times New Roman"/>
                <a:cs typeface="Times New Roman"/>
              </a:rPr>
              <a:t>the start of the table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starting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‘b’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after all </a:t>
            </a:r>
            <a:r>
              <a:rPr sz="1069" spc="10" dirty="0">
                <a:latin typeface="Times New Roman"/>
                <a:cs typeface="Times New Roman"/>
              </a:rPr>
              <a:t>the names </a:t>
            </a:r>
            <a:r>
              <a:rPr sz="1069" spc="5" dirty="0">
                <a:latin typeface="Times New Roman"/>
                <a:cs typeface="Times New Roman"/>
              </a:rPr>
              <a:t>that start with ‘a’.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names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starting </a:t>
            </a:r>
            <a:r>
              <a:rPr sz="1069" spc="10" dirty="0">
                <a:latin typeface="Times New Roman"/>
                <a:cs typeface="Times New Roman"/>
              </a:rPr>
              <a:t>with ‘b’ there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names </a:t>
            </a:r>
            <a:r>
              <a:rPr sz="1069" spc="5" dirty="0">
                <a:latin typeface="Times New Roman"/>
                <a:cs typeface="Times New Roman"/>
              </a:rPr>
              <a:t>starting </a:t>
            </a:r>
            <a:r>
              <a:rPr sz="1069" spc="10" dirty="0">
                <a:latin typeface="Times New Roman"/>
                <a:cs typeface="Times New Roman"/>
              </a:rPr>
              <a:t>with ‘c’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on. </a:t>
            </a:r>
            <a:r>
              <a:rPr sz="1069" spc="10" dirty="0">
                <a:latin typeface="Times New Roman"/>
                <a:cs typeface="Times New Roman"/>
              </a:rPr>
              <a:t>Suppose 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name  </a:t>
            </a:r>
            <a:r>
              <a:rPr sz="1069" spc="5" dirty="0">
                <a:latin typeface="Times New Roman"/>
                <a:cs typeface="Times New Roman"/>
              </a:rPr>
              <a:t>starting </a:t>
            </a:r>
            <a:r>
              <a:rPr sz="1069" spc="10" dirty="0">
                <a:latin typeface="Times New Roman"/>
                <a:cs typeface="Times New Roman"/>
              </a:rPr>
              <a:t>from ‘c’ needs to be inserted.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put the data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sort the  array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this </a:t>
            </a:r>
            <a:r>
              <a:rPr sz="1069" spc="10" dirty="0">
                <a:latin typeface="Times New Roman"/>
                <a:cs typeface="Times New Roman"/>
              </a:rPr>
              <a:t>data can be </a:t>
            </a:r>
            <a:r>
              <a:rPr sz="1069" spc="5" dirty="0">
                <a:latin typeface="Times New Roman"/>
                <a:cs typeface="Times New Roman"/>
              </a:rPr>
              <a:t>stored at its position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respect to the alphabetic order.  Later in this course,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read </a:t>
            </a:r>
            <a:r>
              <a:rPr sz="1069" spc="10" dirty="0">
                <a:latin typeface="Times New Roman"/>
                <a:cs typeface="Times New Roman"/>
              </a:rPr>
              <a:t>about</a:t>
            </a:r>
            <a:r>
              <a:rPr sz="1069" spc="5" dirty="0">
                <a:latin typeface="Times New Roman"/>
                <a:cs typeface="Times New Roman"/>
              </a:rPr>
              <a:t> sorting.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Let’s talks about the insert,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and remove methods for sorted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5"/>
              </a:spcBef>
            </a:pPr>
            <a:r>
              <a:rPr sz="1069" b="1" spc="5" dirty="0">
                <a:latin typeface="Times New Roman"/>
                <a:cs typeface="Times New Roman"/>
              </a:rPr>
              <a:t>insert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For the </a:t>
            </a:r>
            <a:r>
              <a:rPr sz="1069" spc="5" dirty="0">
                <a:latin typeface="Times New Roman"/>
                <a:cs typeface="Times New Roman"/>
              </a:rPr>
              <a:t>insertion of </a:t>
            </a:r>
            <a:r>
              <a:rPr sz="1069" spc="10" dirty="0">
                <a:latin typeface="Times New Roman"/>
                <a:cs typeface="Times New Roman"/>
              </a:rPr>
              <a:t>a new </a:t>
            </a:r>
            <a:r>
              <a:rPr sz="1069" spc="5" dirty="0">
                <a:latin typeface="Times New Roman"/>
                <a:cs typeface="Times New Roman"/>
              </a:rPr>
              <a:t>record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array, </a:t>
            </a:r>
            <a:r>
              <a:rPr sz="1069" spc="10" dirty="0">
                <a:latin typeface="Times New Roman"/>
                <a:cs typeface="Times New Roman"/>
              </a:rPr>
              <a:t>we will have to insert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at a </a:t>
            </a:r>
            <a:r>
              <a:rPr sz="1069" spc="5" dirty="0">
                <a:latin typeface="Times New Roman"/>
                <a:cs typeface="Times New Roman"/>
              </a:rPr>
              <a:t>position 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so that the array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 sorted </a:t>
            </a:r>
            <a:r>
              <a:rPr sz="1069" spc="10" dirty="0">
                <a:latin typeface="Times New Roman"/>
                <a:cs typeface="Times New Roman"/>
              </a:rPr>
              <a:t>form after the </a:t>
            </a:r>
            <a:r>
              <a:rPr sz="1069" spc="5" dirty="0">
                <a:latin typeface="Times New Roman"/>
                <a:cs typeface="Times New Roman"/>
              </a:rPr>
              <a:t>insertion.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need to  </a:t>
            </a:r>
            <a:r>
              <a:rPr sz="1069" spc="5" dirty="0">
                <a:latin typeface="Times New Roman"/>
                <a:cs typeface="Times New Roman"/>
              </a:rPr>
              <a:t>shift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entries that already exist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to 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of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entry. For  </a:t>
            </a:r>
            <a:r>
              <a:rPr sz="1069" spc="10" dirty="0">
                <a:latin typeface="Times New Roman"/>
                <a:cs typeface="Times New Roman"/>
              </a:rPr>
              <a:t>example,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new entry </a:t>
            </a:r>
            <a:r>
              <a:rPr sz="1069" spc="5" dirty="0">
                <a:latin typeface="Times New Roman"/>
                <a:cs typeface="Times New Roman"/>
              </a:rPr>
              <a:t>needs 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at the </a:t>
            </a:r>
            <a:r>
              <a:rPr sz="1069" spc="5" dirty="0">
                <a:latin typeface="Times New Roman"/>
                <a:cs typeface="Times New Roman"/>
              </a:rPr>
              <a:t>middle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 shift </a:t>
            </a:r>
            <a:r>
              <a:rPr sz="1069" spc="10" dirty="0">
                <a:latin typeface="Times New Roman"/>
                <a:cs typeface="Times New Roman"/>
              </a:rPr>
              <a:t>the entries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middle position </a:t>
            </a:r>
            <a:r>
              <a:rPr sz="1069" spc="10" dirty="0">
                <a:latin typeface="Times New Roman"/>
                <a:cs typeface="Times New Roman"/>
              </a:rPr>
              <a:t>downward. </a:t>
            </a:r>
            <a:r>
              <a:rPr sz="1069" spc="5" dirty="0">
                <a:latin typeface="Times New Roman"/>
                <a:cs typeface="Times New Roman"/>
              </a:rPr>
              <a:t>Similarly if </a:t>
            </a:r>
            <a:r>
              <a:rPr sz="1069" spc="10" dirty="0">
                <a:latin typeface="Times New Roman"/>
                <a:cs typeface="Times New Roman"/>
              </a:rPr>
              <a:t>we have to add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entry at the start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array,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entries will </a:t>
            </a:r>
            <a:r>
              <a:rPr sz="1069" spc="10" dirty="0">
                <a:latin typeface="Times New Roman"/>
                <a:cs typeface="Times New Roman"/>
              </a:rPr>
              <a:t>be moved </a:t>
            </a:r>
            <a:r>
              <a:rPr sz="1069" spc="5" dirty="0">
                <a:latin typeface="Times New Roman"/>
                <a:cs typeface="Times New Roman"/>
              </a:rPr>
              <a:t>in the array to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 (down). </a:t>
            </a:r>
            <a:r>
              <a:rPr sz="1069" spc="10" dirty="0">
                <a:latin typeface="Times New Roman"/>
                <a:cs typeface="Times New Roman"/>
              </a:rPr>
              <a:t>Thus 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5" dirty="0">
                <a:latin typeface="Times New Roman"/>
                <a:cs typeface="Times New Roman"/>
              </a:rPr>
              <a:t>operation is proportional to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(number of  </a:t>
            </a:r>
            <a:r>
              <a:rPr sz="1069" spc="5" dirty="0">
                <a:latin typeface="Times New Roman"/>
                <a:cs typeface="Times New Roman"/>
              </a:rPr>
              <a:t>entries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table). </a:t>
            </a:r>
            <a:r>
              <a:rPr sz="1069" spc="10" dirty="0">
                <a:latin typeface="Times New Roman"/>
                <a:cs typeface="Times New Roman"/>
              </a:rPr>
              <a:t>This means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considerable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time.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9"/>
              </a:lnSpc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find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operation </a:t>
            </a:r>
            <a:r>
              <a:rPr sz="1069" spc="10" dirty="0">
                <a:latin typeface="Times New Roman"/>
                <a:cs typeface="Times New Roman"/>
              </a:rPr>
              <a:t>on a </a:t>
            </a:r>
            <a:r>
              <a:rPr sz="1069" spc="5" dirty="0">
                <a:latin typeface="Times New Roman"/>
                <a:cs typeface="Times New Roman"/>
              </a:rPr>
              <a:t>sorted array will search out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particular entry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i="1" spc="5" dirty="0">
                <a:latin typeface="Times New Roman"/>
                <a:cs typeface="Times New Roman"/>
              </a:rPr>
              <a:t>log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5" dirty="0">
                <a:latin typeface="Times New Roman"/>
                <a:cs typeface="Times New Roman"/>
              </a:rPr>
              <a:t>by  </a:t>
            </a:r>
            <a:r>
              <a:rPr sz="1069" spc="5" dirty="0">
                <a:latin typeface="Times New Roman"/>
                <a:cs typeface="Times New Roman"/>
              </a:rPr>
              <a:t>the binary search.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search is </a:t>
            </a:r>
            <a:r>
              <a:rPr sz="1069" spc="10" dirty="0">
                <a:latin typeface="Times New Roman"/>
                <a:cs typeface="Times New Roman"/>
              </a:rPr>
              <a:t>a searching </a:t>
            </a:r>
            <a:r>
              <a:rPr sz="1069" spc="5" dirty="0">
                <a:latin typeface="Times New Roman"/>
                <a:cs typeface="Times New Roman"/>
              </a:rPr>
              <a:t>algorithm. </a:t>
            </a:r>
            <a:r>
              <a:rPr sz="1069" spc="10" dirty="0">
                <a:latin typeface="Times New Roman"/>
                <a:cs typeface="Times New Roman"/>
              </a:rPr>
              <a:t>Recall </a:t>
            </a:r>
            <a:r>
              <a:rPr sz="1069" spc="5" dirty="0">
                <a:latin typeface="Times New Roman"/>
                <a:cs typeface="Times New Roman"/>
              </a:rPr>
              <a:t>that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find </a:t>
            </a:r>
            <a:r>
              <a:rPr sz="1069" spc="10" dirty="0">
                <a:latin typeface="Times New Roman"/>
                <a:cs typeface="Times New Roman"/>
              </a:rPr>
              <a:t>an item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i="1" spc="10" dirty="0">
                <a:latin typeface="Times New Roman"/>
                <a:cs typeface="Times New Roman"/>
              </a:rPr>
              <a:t>log n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is in the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sorted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9"/>
              </a:lnSpc>
              <a:spcBef>
                <a:spcPts val="5"/>
              </a:spcBef>
            </a:pPr>
            <a:r>
              <a:rPr sz="1069" b="1" spc="15" dirty="0">
                <a:latin typeface="Times New Roman"/>
                <a:cs typeface="Times New Roman"/>
              </a:rPr>
              <a:t>remove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operation is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proportional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operation first finds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entry that </a:t>
            </a:r>
            <a:r>
              <a:rPr sz="1069" spc="10" dirty="0">
                <a:latin typeface="Times New Roman"/>
                <a:cs typeface="Times New Roman"/>
              </a:rPr>
              <a:t>takes </a:t>
            </a:r>
            <a:r>
              <a:rPr sz="1069" i="1" spc="5" dirty="0">
                <a:latin typeface="Times New Roman"/>
                <a:cs typeface="Times New Roman"/>
              </a:rPr>
              <a:t>log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0" dirty="0">
                <a:latin typeface="Times New Roman"/>
                <a:cs typeface="Times New Roman"/>
              </a:rPr>
              <a:t>While removing the data, </a:t>
            </a:r>
            <a:r>
              <a:rPr sz="1069" spc="5" dirty="0">
                <a:latin typeface="Times New Roman"/>
                <a:cs typeface="Times New Roman"/>
              </a:rPr>
              <a:t>it has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shuffle </a:t>
            </a:r>
            <a:r>
              <a:rPr sz="1069" spc="10" dirty="0">
                <a:latin typeface="Times New Roman"/>
                <a:cs typeface="Times New Roman"/>
              </a:rPr>
              <a:t>(move) the  elements </a:t>
            </a:r>
            <a:r>
              <a:rPr sz="1069" spc="5" dirty="0">
                <a:latin typeface="Times New Roman"/>
                <a:cs typeface="Times New Roman"/>
              </a:rPr>
              <a:t>in the array to keep the sorted order.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shuffling is proportional to 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.  </a:t>
            </a:r>
            <a:r>
              <a:rPr sz="1069" spc="10" dirty="0">
                <a:latin typeface="Times New Roman"/>
                <a:cs typeface="Times New Roman"/>
              </a:rPr>
              <a:t>Suppose, we remove the </a:t>
            </a:r>
            <a:r>
              <a:rPr sz="1069" spc="5" dirty="0">
                <a:latin typeface="Times New Roman"/>
                <a:cs typeface="Times New Roman"/>
              </a:rPr>
              <a:t>first element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array, then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 of </a:t>
            </a:r>
            <a:r>
              <a:rPr sz="1069" spc="10" dirty="0">
                <a:latin typeface="Times New Roman"/>
                <a:cs typeface="Times New Roman"/>
              </a:rPr>
              <a:t>the  array have to be moved one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left.  </a:t>
            </a:r>
            <a:r>
              <a:rPr sz="1069" spc="15" dirty="0">
                <a:latin typeface="Times New Roman"/>
                <a:cs typeface="Times New Roman"/>
              </a:rPr>
              <a:t>Thus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proportional to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458" i="1" dirty="0">
                <a:latin typeface="Times New Roman"/>
                <a:cs typeface="Times New Roman"/>
              </a:rPr>
              <a:t>Binary</a:t>
            </a:r>
            <a:r>
              <a:rPr sz="1458" i="1" spc="-63" dirty="0">
                <a:latin typeface="Times New Roman"/>
                <a:cs typeface="Times New Roman"/>
              </a:rPr>
              <a:t> </a:t>
            </a:r>
            <a:r>
              <a:rPr sz="1458" i="1" spc="-5" dirty="0">
                <a:latin typeface="Times New Roman"/>
                <a:cs typeface="Times New Roman"/>
              </a:rPr>
              <a:t>Search</a:t>
            </a:r>
            <a:endParaRPr sz="1458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276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search is </a:t>
            </a:r>
            <a:r>
              <a:rPr sz="1069" spc="10" dirty="0">
                <a:latin typeface="Times New Roman"/>
                <a:cs typeface="Times New Roman"/>
              </a:rPr>
              <a:t>an algorithm </a:t>
            </a:r>
            <a:r>
              <a:rPr sz="1069" spc="5" dirty="0">
                <a:latin typeface="Times New Roman"/>
                <a:cs typeface="Times New Roman"/>
              </a:rPr>
              <a:t>of searching,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sorted data.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 </a:t>
            </a:r>
            <a:r>
              <a:rPr sz="1069" spc="5" dirty="0">
                <a:latin typeface="Times New Roman"/>
                <a:cs typeface="Times New Roman"/>
              </a:rPr>
              <a:t>sorted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array, </a:t>
            </a:r>
            <a:r>
              <a:rPr sz="1069" spc="5" dirty="0">
                <a:latin typeface="Times New Roman"/>
                <a:cs typeface="Times New Roman"/>
              </a:rPr>
              <a:t>binary search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employed </a:t>
            </a:r>
            <a:r>
              <a:rPr sz="1069" spc="5" dirty="0">
                <a:latin typeface="Times New Roman"/>
                <a:cs typeface="Times New Roman"/>
              </a:rPr>
              <a:t>to find data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search finds </a:t>
            </a:r>
            <a:r>
              <a:rPr sz="1069" spc="10" dirty="0">
                <a:latin typeface="Times New Roman"/>
                <a:cs typeface="Times New Roman"/>
              </a:rPr>
              <a:t>an element </a:t>
            </a:r>
            <a:r>
              <a:rPr sz="1069" spc="5" dirty="0">
                <a:latin typeface="Times New Roman"/>
                <a:cs typeface="Times New Roman"/>
              </a:rPr>
              <a:t>in the sorted array in </a:t>
            </a:r>
            <a:r>
              <a:rPr sz="1069" i="1" spc="5" dirty="0">
                <a:latin typeface="Times New Roman"/>
                <a:cs typeface="Times New Roman"/>
              </a:rPr>
              <a:t>log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time.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 100000 elements in the array, the log 1000000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20 </a:t>
            </a:r>
            <a:r>
              <a:rPr sz="1069" spc="5" dirty="0">
                <a:latin typeface="Times New Roman"/>
                <a:cs typeface="Times New Roman"/>
              </a:rPr>
              <a:t>i.e. very small as </a:t>
            </a:r>
            <a:r>
              <a:rPr sz="1069" spc="15" dirty="0">
                <a:latin typeface="Times New Roman"/>
                <a:cs typeface="Times New Roman"/>
              </a:rPr>
              <a:t>compared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100000. Thus </a:t>
            </a:r>
            <a:r>
              <a:rPr sz="1069" spc="5" dirty="0">
                <a:latin typeface="Times New Roman"/>
                <a:cs typeface="Times New Roman"/>
              </a:rPr>
              <a:t>binary search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very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fast.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search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like looking </a:t>
            </a:r>
            <a:r>
              <a:rPr sz="1069" spc="10" dirty="0">
                <a:latin typeface="Times New Roman"/>
                <a:cs typeface="Times New Roman"/>
              </a:rPr>
              <a:t>up a phone 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directory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looking </a:t>
            </a:r>
            <a:r>
              <a:rPr sz="1069" spc="10" dirty="0">
                <a:latin typeface="Times New Roman"/>
                <a:cs typeface="Times New Roman"/>
              </a:rPr>
              <a:t>up a  word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dictionary. </a:t>
            </a:r>
            <a:r>
              <a:rPr sz="1069" spc="10" dirty="0">
                <a:latin typeface="Times New Roman"/>
                <a:cs typeface="Times New Roman"/>
              </a:rPr>
              <a:t>For looking a word in the </a:t>
            </a:r>
            <a:r>
              <a:rPr sz="1069" spc="5" dirty="0">
                <a:latin typeface="Times New Roman"/>
                <a:cs typeface="Times New Roman"/>
              </a:rPr>
              <a:t>dictionary,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from the middle  </a:t>
            </a:r>
            <a:r>
              <a:rPr sz="1069" spc="5" dirty="0">
                <a:latin typeface="Times New Roman"/>
                <a:cs typeface="Times New Roman"/>
              </a:rPr>
              <a:t>in the dictionary. If the </a:t>
            </a:r>
            <a:r>
              <a:rPr sz="1069" spc="10" dirty="0">
                <a:latin typeface="Times New Roman"/>
                <a:cs typeface="Times New Roman"/>
              </a:rPr>
              <a:t>word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looking for comes before words on the page,  </a:t>
            </a:r>
            <a:r>
              <a:rPr sz="1069" spc="5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 </a:t>
            </a:r>
            <a:r>
              <a:rPr sz="1069" spc="10" dirty="0">
                <a:latin typeface="Times New Roman"/>
                <a:cs typeface="Times New Roman"/>
              </a:rPr>
              <a:t>the word </a:t>
            </a:r>
            <a:r>
              <a:rPr sz="1069" spc="5" dirty="0">
                <a:latin typeface="Times New Roman"/>
                <a:cs typeface="Times New Roman"/>
              </a:rPr>
              <a:t>should 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before  </a:t>
            </a:r>
            <a:r>
              <a:rPr sz="1069" spc="5" dirty="0">
                <a:latin typeface="Times New Roman"/>
                <a:cs typeface="Times New Roman"/>
              </a:rPr>
              <a:t>this  </a:t>
            </a:r>
            <a:r>
              <a:rPr sz="1069" spc="10" dirty="0">
                <a:latin typeface="Times New Roman"/>
                <a:cs typeface="Times New Roman"/>
              </a:rPr>
              <a:t>page. So  we  look 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the    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  </a:t>
            </a:r>
            <a:r>
              <a:rPr sz="1069" spc="10" dirty="0">
                <a:latin typeface="Times New Roman"/>
                <a:cs typeface="Times New Roman"/>
              </a:rPr>
              <a:t>half.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318955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3076" cy="2366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Otherwise, we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word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second </a:t>
            </a:r>
            <a:r>
              <a:rPr sz="1069" spc="5" dirty="0">
                <a:latin typeface="Times New Roman"/>
                <a:cs typeface="Times New Roman"/>
              </a:rPr>
              <a:t>half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dictionary.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word </a:t>
            </a:r>
            <a:r>
              <a:rPr sz="1069" spc="5" dirty="0">
                <a:latin typeface="Times New Roman"/>
                <a:cs typeface="Times New Roman"/>
              </a:rPr>
              <a:t>is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half of the dictionary,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half for looking the word.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need to </a:t>
            </a:r>
            <a:r>
              <a:rPr sz="1069" spc="10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half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dictionary.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data to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searched </a:t>
            </a:r>
            <a:r>
              <a:rPr sz="1069" spc="10" dirty="0">
                <a:latin typeface="Times New Roman"/>
                <a:cs typeface="Times New Roman"/>
              </a:rPr>
              <a:t>becomes half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step.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divide this portion into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halves </a:t>
            </a:r>
            <a:r>
              <a:rPr sz="1069" spc="10" dirty="0">
                <a:latin typeface="Times New Roman"/>
                <a:cs typeface="Times New Roman"/>
              </a:rPr>
              <a:t>and look  </a:t>
            </a:r>
            <a:r>
              <a:rPr sz="1069" spc="5" dirty="0">
                <a:latin typeface="Times New Roman"/>
                <a:cs typeface="Times New Roman"/>
              </a:rPr>
              <a:t>for the </a:t>
            </a:r>
            <a:r>
              <a:rPr sz="1069" spc="10" dirty="0">
                <a:latin typeface="Times New Roman"/>
                <a:cs typeface="Times New Roman"/>
              </a:rPr>
              <a:t>word. Here we </a:t>
            </a:r>
            <a:r>
              <a:rPr sz="1069" spc="5" dirty="0">
                <a:latin typeface="Times New Roman"/>
                <a:cs typeface="Times New Roman"/>
              </a:rPr>
              <a:t>again </a:t>
            </a:r>
            <a:r>
              <a:rPr sz="1069" spc="10" dirty="0">
                <a:latin typeface="Times New Roman"/>
                <a:cs typeface="Times New Roman"/>
              </a:rPr>
              <a:t>come to know </a:t>
            </a:r>
            <a:r>
              <a:rPr sz="1069" spc="5" dirty="0">
                <a:latin typeface="Times New Roman"/>
                <a:cs typeface="Times New Roman"/>
              </a:rPr>
              <a:t>that the </a:t>
            </a:r>
            <a:r>
              <a:rPr sz="1069" spc="10" dirty="0">
                <a:latin typeface="Times New Roman"/>
                <a:cs typeface="Times New Roman"/>
              </a:rPr>
              <a:t>word </a:t>
            </a:r>
            <a:r>
              <a:rPr sz="1069" spc="5" dirty="0">
                <a:latin typeface="Times New Roman"/>
                <a:cs typeface="Times New Roman"/>
              </a:rPr>
              <a:t>is in the first half or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second </a:t>
            </a:r>
            <a:r>
              <a:rPr sz="1069" spc="10" dirty="0">
                <a:latin typeface="Times New Roman"/>
                <a:cs typeface="Times New Roman"/>
              </a:rPr>
              <a:t>half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portion.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step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repeated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part that contains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required </a:t>
            </a:r>
            <a:r>
              <a:rPr sz="1069" spc="10" dirty="0">
                <a:latin typeface="Times New Roman"/>
                <a:cs typeface="Times New Roman"/>
              </a:rPr>
              <a:t>word. </a:t>
            </a:r>
            <a:r>
              <a:rPr sz="1069" spc="5" dirty="0">
                <a:latin typeface="Times New Roman"/>
                <a:cs typeface="Times New Roman"/>
              </a:rPr>
              <a:t>Finally, </a:t>
            </a:r>
            <a:r>
              <a:rPr sz="1069" spc="10" dirty="0">
                <a:latin typeface="Times New Roman"/>
                <a:cs typeface="Times New Roman"/>
              </a:rPr>
              <a:t>we come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page where the </a:t>
            </a:r>
            <a:r>
              <a:rPr sz="1069" spc="5" dirty="0">
                <a:latin typeface="Times New Roman"/>
                <a:cs typeface="Times New Roman"/>
              </a:rPr>
              <a:t>required </a:t>
            </a:r>
            <a:r>
              <a:rPr sz="1069" spc="10" dirty="0">
                <a:latin typeface="Times New Roman"/>
                <a:cs typeface="Times New Roman"/>
              </a:rPr>
              <a:t>word </a:t>
            </a:r>
            <a:r>
              <a:rPr sz="1069" spc="5" dirty="0">
                <a:latin typeface="Times New Roman"/>
                <a:cs typeface="Times New Roman"/>
              </a:rPr>
              <a:t>exists.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 </a:t>
            </a:r>
            <a:r>
              <a:rPr sz="1069" spc="5" dirty="0">
                <a:latin typeface="Times New Roman"/>
                <a:cs typeface="Times New Roman"/>
              </a:rPr>
              <a:t>that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search, the data 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searched </a:t>
            </a:r>
            <a:r>
              <a:rPr sz="1069" spc="10" dirty="0">
                <a:latin typeface="Times New Roman"/>
                <a:cs typeface="Times New Roman"/>
              </a:rPr>
              <a:t>becomes half </a:t>
            </a:r>
            <a:r>
              <a:rPr sz="1069" spc="5" dirty="0">
                <a:latin typeface="Times New Roman"/>
                <a:cs typeface="Times New Roman"/>
              </a:rPr>
              <a:t>in each step.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find the </a:t>
            </a:r>
            <a:r>
              <a:rPr sz="1069" spc="10" dirty="0">
                <a:latin typeface="Times New Roman"/>
                <a:cs typeface="Times New Roman"/>
              </a:rPr>
              <a:t>entry </a:t>
            </a:r>
            <a:r>
              <a:rPr sz="1069" spc="5" dirty="0">
                <a:latin typeface="Times New Roman"/>
                <a:cs typeface="Times New Roman"/>
              </a:rPr>
              <a:t>very fast.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maximum </a:t>
            </a:r>
            <a:r>
              <a:rPr sz="1069" spc="5" dirty="0">
                <a:latin typeface="Times New Roman"/>
                <a:cs typeface="Times New Roman"/>
              </a:rPr>
              <a:t>steps needed to find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entry is </a:t>
            </a:r>
            <a:r>
              <a:rPr sz="1069" i="1" spc="5" dirty="0">
                <a:latin typeface="Times New Roman"/>
                <a:cs typeface="Times New Roman"/>
              </a:rPr>
              <a:t>log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total number </a:t>
            </a:r>
            <a:r>
              <a:rPr sz="1069" spc="5" dirty="0">
                <a:latin typeface="Times New Roman"/>
                <a:cs typeface="Times New Roman"/>
              </a:rPr>
              <a:t>of entries.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have 100000 </a:t>
            </a:r>
            <a:r>
              <a:rPr sz="1069" spc="5" dirty="0">
                <a:latin typeface="Times New Roman"/>
                <a:cs typeface="Times New Roman"/>
              </a:rPr>
              <a:t>entries,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attempts (steps) required to find </a:t>
            </a:r>
            <a:r>
              <a:rPr sz="1069" spc="10" dirty="0">
                <a:latin typeface="Times New Roman"/>
                <a:cs typeface="Times New Roman"/>
              </a:rPr>
              <a:t>out the </a:t>
            </a:r>
            <a:r>
              <a:rPr sz="1069" spc="5" dirty="0">
                <a:latin typeface="Times New Roman"/>
                <a:cs typeface="Times New Roman"/>
              </a:rPr>
              <a:t>entry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20 </a:t>
            </a:r>
            <a:r>
              <a:rPr sz="1069" spc="5" dirty="0">
                <a:latin typeface="Times New Roman"/>
                <a:cs typeface="Times New Roman"/>
              </a:rPr>
              <a:t>(i.e. log  1000000).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130941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717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39</a:t>
            </a:r>
            <a:endParaRPr sz="14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187786"/>
            <a:ext cx="2691077" cy="349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85"/>
              </a:lnSpc>
            </a:pPr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 marL="12347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437" y="2361635"/>
            <a:ext cx="675393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10.4.2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2680688"/>
            <a:ext cx="766763" cy="2315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60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496" y="2943175"/>
            <a:ext cx="2650331" cy="205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082">
              <a:lnSpc>
                <a:spcPct val="104099"/>
              </a:lnSpc>
            </a:pPr>
            <a:r>
              <a:rPr sz="1069" spc="10" dirty="0">
                <a:latin typeface="Times New Roman"/>
                <a:cs typeface="Times New Roman"/>
              </a:rPr>
              <a:t>Searching an Array: </a:t>
            </a:r>
            <a:r>
              <a:rPr sz="1069" spc="5" dirty="0">
                <a:latin typeface="Times New Roman"/>
                <a:cs typeface="Times New Roman"/>
              </a:rPr>
              <a:t>Binary Search 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Search - </a:t>
            </a:r>
            <a:r>
              <a:rPr sz="1069" spc="10" dirty="0">
                <a:latin typeface="Times New Roman"/>
                <a:cs typeface="Times New Roman"/>
              </a:rPr>
              <a:t>Example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12347" marR="1027265">
              <a:lnSpc>
                <a:spcPct val="104500"/>
              </a:lnSpc>
            </a:pP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Search - </a:t>
            </a:r>
            <a:r>
              <a:rPr sz="1069" spc="10" dirty="0">
                <a:latin typeface="Times New Roman"/>
                <a:cs typeface="Times New Roman"/>
              </a:rPr>
              <a:t>Example 2  Binary </a:t>
            </a:r>
            <a:r>
              <a:rPr sz="1069" spc="5" dirty="0">
                <a:latin typeface="Times New Roman"/>
                <a:cs typeface="Times New Roman"/>
              </a:rPr>
              <a:t>Search - </a:t>
            </a:r>
            <a:r>
              <a:rPr sz="1069" spc="10" dirty="0">
                <a:latin typeface="Times New Roman"/>
                <a:cs typeface="Times New Roman"/>
              </a:rPr>
              <a:t>Example 3  Binary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– </a:t>
            </a: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10" dirty="0">
                <a:latin typeface="Times New Roman"/>
                <a:cs typeface="Times New Roman"/>
              </a:rPr>
              <a:t>Code  Binary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– </a:t>
            </a:r>
            <a:r>
              <a:rPr sz="1069" spc="5" dirty="0">
                <a:latin typeface="Times New Roman"/>
                <a:cs typeface="Times New Roman"/>
              </a:rPr>
              <a:t>Binary Tree 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Search -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Efficiency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4500"/>
              </a:lnSpc>
            </a:pPr>
            <a:r>
              <a:rPr sz="1069" spc="10" dirty="0">
                <a:latin typeface="Times New Roman"/>
                <a:cs typeface="Times New Roman"/>
              </a:rPr>
              <a:t>Implementation 3 </a:t>
            </a:r>
            <a:r>
              <a:rPr sz="1069" spc="5" dirty="0">
                <a:latin typeface="Times New Roman"/>
                <a:cs typeface="Times New Roman"/>
              </a:rPr>
              <a:t>(of </a:t>
            </a: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15" dirty="0">
                <a:latin typeface="Times New Roman"/>
                <a:cs typeface="Times New Roman"/>
              </a:rPr>
              <a:t>ADT): </a:t>
            </a:r>
            <a:r>
              <a:rPr sz="1069" spc="10" dirty="0">
                <a:latin typeface="Times New Roman"/>
                <a:cs typeface="Times New Roman"/>
              </a:rPr>
              <a:t>Linked </a:t>
            </a:r>
            <a:r>
              <a:rPr sz="1069" spc="5" dirty="0">
                <a:latin typeface="Times New Roman"/>
                <a:cs typeface="Times New Roman"/>
              </a:rPr>
              <a:t>List  Implementation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(of </a:t>
            </a:r>
            <a:r>
              <a:rPr sz="1069" spc="10" dirty="0">
                <a:latin typeface="Times New Roman"/>
                <a:cs typeface="Times New Roman"/>
              </a:rPr>
              <a:t>Table ADT): Skip List  Skip List </a:t>
            </a:r>
            <a:r>
              <a:rPr sz="1069" spc="5" dirty="0">
                <a:latin typeface="Times New Roman"/>
                <a:cs typeface="Times New Roman"/>
              </a:rPr>
              <a:t>-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Representation</a:t>
            </a:r>
            <a:endParaRPr sz="1069">
              <a:latin typeface="Times New Roman"/>
              <a:cs typeface="Times New Roman"/>
            </a:endParaRPr>
          </a:p>
          <a:p>
            <a:pPr marL="12347" marR="845765">
              <a:lnSpc>
                <a:spcPts val="1342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Skip </a:t>
            </a:r>
            <a:r>
              <a:rPr sz="1069" spc="5" dirty="0">
                <a:latin typeface="Times New Roman"/>
                <a:cs typeface="Times New Roman"/>
              </a:rPr>
              <a:t>List - </a:t>
            </a:r>
            <a:r>
              <a:rPr sz="1069" spc="10" dirty="0">
                <a:latin typeface="Times New Roman"/>
                <a:cs typeface="Times New Roman"/>
              </a:rPr>
              <a:t>Higher Level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Chains  Skip </a:t>
            </a:r>
            <a:r>
              <a:rPr sz="1069" spc="5" dirty="0">
                <a:latin typeface="Times New Roman"/>
                <a:cs typeface="Times New Roman"/>
              </a:rPr>
              <a:t>List -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Formally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5301755"/>
            <a:ext cx="4853076" cy="2488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Searching an Array: Binary</a:t>
            </a:r>
            <a:r>
              <a:rPr sz="1264" b="1" spc="-2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Search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the previous 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</a:t>
            </a:r>
            <a:r>
              <a:rPr sz="1069" spc="5" dirty="0">
                <a:latin typeface="Times New Roman"/>
                <a:cs typeface="Times New Roman"/>
              </a:rPr>
              <a:t>started </a:t>
            </a:r>
            <a:r>
              <a:rPr sz="1069" spc="10" dirty="0">
                <a:latin typeface="Times New Roman"/>
                <a:cs typeface="Times New Roman"/>
              </a:rPr>
              <a:t>discussion on </a:t>
            </a:r>
            <a:r>
              <a:rPr sz="1069" spc="5" dirty="0">
                <a:latin typeface="Times New Roman"/>
                <a:cs typeface="Times New Roman"/>
              </a:rPr>
              <a:t>Binary Search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algorithm.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discussion </a:t>
            </a:r>
            <a:r>
              <a:rPr sz="1069" spc="5" dirty="0">
                <a:latin typeface="Times New Roman"/>
                <a:cs typeface="Times New Roman"/>
              </a:rPr>
              <a:t>revealed that if already sorted data is available,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it is better to  </a:t>
            </a:r>
            <a:r>
              <a:rPr sz="1069" spc="10" dirty="0">
                <a:latin typeface="Times New Roman"/>
                <a:cs typeface="Times New Roman"/>
              </a:rPr>
              <a:t>apply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5" dirty="0">
                <a:latin typeface="Times New Roman"/>
                <a:cs typeface="Times New Roman"/>
              </a:rPr>
              <a:t>of binary search for finding </a:t>
            </a:r>
            <a:r>
              <a:rPr sz="1069" spc="10" dirty="0">
                <a:latin typeface="Times New Roman"/>
                <a:cs typeface="Times New Roman"/>
              </a:rPr>
              <a:t>some item </a:t>
            </a:r>
            <a:r>
              <a:rPr sz="1069" spc="5" dirty="0">
                <a:latin typeface="Times New Roman"/>
                <a:cs typeface="Times New Roman"/>
              </a:rPr>
              <a:t>inside </a:t>
            </a:r>
            <a:r>
              <a:rPr sz="1069" spc="10" dirty="0">
                <a:latin typeface="Times New Roman"/>
                <a:cs typeface="Times New Roman"/>
              </a:rPr>
              <a:t>instead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searching  from </a:t>
            </a:r>
            <a:r>
              <a:rPr sz="1069" spc="5" dirty="0">
                <a:latin typeface="Times New Roman"/>
                <a:cs typeface="Times New Roman"/>
              </a:rPr>
              <a:t>start to the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in sequence.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application of this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5" dirty="0">
                <a:latin typeface="Times New Roman"/>
                <a:cs typeface="Times New Roman"/>
              </a:rPr>
              <a:t>will help </a:t>
            </a:r>
            <a:r>
              <a:rPr sz="1069" spc="10" dirty="0">
                <a:latin typeface="Times New Roman"/>
                <a:cs typeface="Times New Roman"/>
              </a:rPr>
              <a:t>get the  </a:t>
            </a:r>
            <a:r>
              <a:rPr sz="1069" spc="5" dirty="0">
                <a:latin typeface="Times New Roman"/>
                <a:cs typeface="Times New Roman"/>
              </a:rPr>
              <a:t>results very quickly.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also talked about the example </a:t>
            </a:r>
            <a:r>
              <a:rPr sz="1069" spc="5" dirty="0">
                <a:latin typeface="Times New Roman"/>
                <a:cs typeface="Times New Roman"/>
              </a:rPr>
              <a:t>of directory of </a:t>
            </a:r>
            <a:r>
              <a:rPr sz="1069" spc="10" dirty="0">
                <a:latin typeface="Times New Roman"/>
                <a:cs typeface="Times New Roman"/>
              </a:rPr>
              <a:t>employees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 company where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employee were </a:t>
            </a:r>
            <a:r>
              <a:rPr sz="1069" spc="5" dirty="0">
                <a:latin typeface="Times New Roman"/>
                <a:cs typeface="Times New Roman"/>
              </a:rPr>
              <a:t>sorted.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efficient searching,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constructed the binary search tree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the directory </a:t>
            </a:r>
            <a:r>
              <a:rPr sz="1069" spc="10" dirty="0">
                <a:latin typeface="Times New Roman"/>
                <a:cs typeface="Times New Roman"/>
              </a:rPr>
              <a:t>and looked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information about  an employee named ‘Ahmed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Faraz’.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covered: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63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Binary search is like looking </a:t>
            </a:r>
            <a:r>
              <a:rPr sz="1069" spc="10" dirty="0">
                <a:latin typeface="Times New Roman"/>
                <a:cs typeface="Times New Roman"/>
              </a:rPr>
              <a:t>up a phone number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a word </a:t>
            </a:r>
            <a:r>
              <a:rPr sz="1069" spc="5" dirty="0">
                <a:latin typeface="Times New Roman"/>
                <a:cs typeface="Times New Roman"/>
              </a:rPr>
              <a:t>in 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dictionary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49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Start in </a:t>
            </a:r>
            <a:r>
              <a:rPr sz="1069" spc="10" dirty="0">
                <a:latin typeface="Times New Roman"/>
                <a:cs typeface="Times New Roman"/>
              </a:rPr>
              <a:t>middle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book</a:t>
            </a:r>
            <a:endParaRPr sz="1069">
              <a:latin typeface="Times New Roman"/>
              <a:cs typeface="Times New Roman"/>
            </a:endParaRPr>
          </a:p>
          <a:p>
            <a:pPr marL="221628" marR="6173" indent="-209281">
              <a:lnSpc>
                <a:spcPts val="1264"/>
              </a:lnSpc>
              <a:spcBef>
                <a:spcPts val="117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name </a:t>
            </a:r>
            <a:r>
              <a:rPr sz="1069" spc="5" dirty="0">
                <a:latin typeface="Times New Roman"/>
                <a:cs typeface="Times New Roman"/>
              </a:rPr>
              <a:t>you're </a:t>
            </a:r>
            <a:r>
              <a:rPr sz="1069" spc="10" dirty="0">
                <a:latin typeface="Times New Roman"/>
                <a:cs typeface="Times New Roman"/>
              </a:rPr>
              <a:t>looking </a:t>
            </a:r>
            <a:r>
              <a:rPr sz="1069" spc="5" dirty="0">
                <a:latin typeface="Times New Roman"/>
                <a:cs typeface="Times New Roman"/>
              </a:rPr>
              <a:t>for, </a:t>
            </a:r>
            <a:r>
              <a:rPr sz="1069" spc="10" dirty="0">
                <a:latin typeface="Times New Roman"/>
                <a:cs typeface="Times New Roman"/>
              </a:rPr>
              <a:t>comes before names on the page,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dirty="0">
                <a:latin typeface="Times New Roman"/>
                <a:cs typeface="Times New Roman"/>
              </a:rPr>
              <a:t>first  </a:t>
            </a:r>
            <a:r>
              <a:rPr sz="1069" spc="5" dirty="0">
                <a:latin typeface="Times New Roman"/>
                <a:cs typeface="Times New Roman"/>
              </a:rPr>
              <a:t>half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24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Otherwise, </a:t>
            </a:r>
            <a:r>
              <a:rPr sz="1069" spc="10" dirty="0">
                <a:latin typeface="Times New Roman"/>
                <a:cs typeface="Times New Roman"/>
              </a:rPr>
              <a:t>look into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second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half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267" y="9217208"/>
            <a:ext cx="48506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telephone  directory  is  the  quotable 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to  understand  </a:t>
            </a:r>
            <a:r>
              <a:rPr sz="1069" spc="10" dirty="0">
                <a:latin typeface="Times New Roman"/>
                <a:cs typeface="Times New Roman"/>
              </a:rPr>
              <a:t>the way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binary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01204" y="8326345"/>
            <a:ext cx="1014324" cy="180269"/>
          </a:xfrm>
          <a:custGeom>
            <a:avLst/>
            <a:gdLst/>
            <a:ahLst/>
            <a:cxnLst/>
            <a:rect l="l" t="t" r="r" b="b"/>
            <a:pathLst>
              <a:path w="1043304" h="185420">
                <a:moveTo>
                  <a:pt x="49530" y="172967"/>
                </a:moveTo>
                <a:lnTo>
                  <a:pt x="23618" y="172967"/>
                </a:lnTo>
                <a:lnTo>
                  <a:pt x="14477" y="166115"/>
                </a:lnTo>
                <a:lnTo>
                  <a:pt x="9901" y="156965"/>
                </a:lnTo>
                <a:lnTo>
                  <a:pt x="6097" y="147053"/>
                </a:lnTo>
                <a:lnTo>
                  <a:pt x="3042" y="137155"/>
                </a:lnTo>
                <a:lnTo>
                  <a:pt x="3042" y="128005"/>
                </a:lnTo>
                <a:lnTo>
                  <a:pt x="0" y="118107"/>
                </a:lnTo>
                <a:lnTo>
                  <a:pt x="0" y="112003"/>
                </a:lnTo>
                <a:lnTo>
                  <a:pt x="124200" y="57143"/>
                </a:lnTo>
                <a:lnTo>
                  <a:pt x="397004" y="0"/>
                </a:lnTo>
                <a:lnTo>
                  <a:pt x="716272" y="16002"/>
                </a:lnTo>
                <a:lnTo>
                  <a:pt x="829397" y="44948"/>
                </a:lnTo>
                <a:lnTo>
                  <a:pt x="424426" y="44948"/>
                </a:lnTo>
                <a:lnTo>
                  <a:pt x="388612" y="46471"/>
                </a:lnTo>
                <a:lnTo>
                  <a:pt x="371092" y="48768"/>
                </a:lnTo>
                <a:lnTo>
                  <a:pt x="362712" y="49530"/>
                </a:lnTo>
                <a:lnTo>
                  <a:pt x="353559" y="51814"/>
                </a:lnTo>
                <a:lnTo>
                  <a:pt x="310887" y="70100"/>
                </a:lnTo>
                <a:lnTo>
                  <a:pt x="295649" y="81521"/>
                </a:lnTo>
                <a:lnTo>
                  <a:pt x="288790" y="86103"/>
                </a:lnTo>
                <a:lnTo>
                  <a:pt x="279650" y="92955"/>
                </a:lnTo>
                <a:lnTo>
                  <a:pt x="270509" y="99060"/>
                </a:lnTo>
                <a:lnTo>
                  <a:pt x="262130" y="105151"/>
                </a:lnTo>
                <a:lnTo>
                  <a:pt x="252977" y="109719"/>
                </a:lnTo>
                <a:lnTo>
                  <a:pt x="245358" y="112764"/>
                </a:lnTo>
                <a:lnTo>
                  <a:pt x="236217" y="118107"/>
                </a:lnTo>
                <a:lnTo>
                  <a:pt x="228598" y="122676"/>
                </a:lnTo>
                <a:lnTo>
                  <a:pt x="210305" y="131051"/>
                </a:lnTo>
                <a:lnTo>
                  <a:pt x="201164" y="134110"/>
                </a:lnTo>
                <a:lnTo>
                  <a:pt x="192784" y="137155"/>
                </a:lnTo>
                <a:lnTo>
                  <a:pt x="181350" y="140201"/>
                </a:lnTo>
                <a:lnTo>
                  <a:pt x="172970" y="144008"/>
                </a:lnTo>
                <a:lnTo>
                  <a:pt x="163829" y="147053"/>
                </a:lnTo>
                <a:lnTo>
                  <a:pt x="153916" y="150112"/>
                </a:lnTo>
                <a:lnTo>
                  <a:pt x="144015" y="151635"/>
                </a:lnTo>
                <a:lnTo>
                  <a:pt x="132580" y="154681"/>
                </a:lnTo>
                <a:lnTo>
                  <a:pt x="114299" y="159249"/>
                </a:lnTo>
                <a:lnTo>
                  <a:pt x="105919" y="161533"/>
                </a:lnTo>
                <a:lnTo>
                  <a:pt x="95245" y="163817"/>
                </a:lnTo>
                <a:lnTo>
                  <a:pt x="87626" y="165353"/>
                </a:lnTo>
                <a:lnTo>
                  <a:pt x="79246" y="168399"/>
                </a:lnTo>
                <a:lnTo>
                  <a:pt x="66290" y="169160"/>
                </a:lnTo>
                <a:lnTo>
                  <a:pt x="57910" y="170683"/>
                </a:lnTo>
                <a:lnTo>
                  <a:pt x="49530" y="172967"/>
                </a:lnTo>
                <a:close/>
              </a:path>
              <a:path w="1043304" h="185420">
                <a:moveTo>
                  <a:pt x="995173" y="185163"/>
                </a:moveTo>
                <a:lnTo>
                  <a:pt x="960881" y="185163"/>
                </a:lnTo>
                <a:lnTo>
                  <a:pt x="951729" y="182117"/>
                </a:lnTo>
                <a:lnTo>
                  <a:pt x="940306" y="179058"/>
                </a:lnTo>
                <a:lnTo>
                  <a:pt x="933447" y="178297"/>
                </a:lnTo>
                <a:lnTo>
                  <a:pt x="924307" y="174490"/>
                </a:lnTo>
                <a:lnTo>
                  <a:pt x="912872" y="171444"/>
                </a:lnTo>
                <a:lnTo>
                  <a:pt x="902971" y="169160"/>
                </a:lnTo>
                <a:lnTo>
                  <a:pt x="894579" y="166115"/>
                </a:lnTo>
                <a:lnTo>
                  <a:pt x="887721" y="164579"/>
                </a:lnTo>
                <a:lnTo>
                  <a:pt x="879341" y="160772"/>
                </a:lnTo>
                <a:lnTo>
                  <a:pt x="870200" y="157726"/>
                </a:lnTo>
                <a:lnTo>
                  <a:pt x="861820" y="155442"/>
                </a:lnTo>
                <a:lnTo>
                  <a:pt x="852680" y="152396"/>
                </a:lnTo>
                <a:lnTo>
                  <a:pt x="843527" y="150112"/>
                </a:lnTo>
                <a:lnTo>
                  <a:pt x="825246" y="144008"/>
                </a:lnTo>
                <a:lnTo>
                  <a:pt x="816866" y="140201"/>
                </a:lnTo>
                <a:lnTo>
                  <a:pt x="807713" y="137155"/>
                </a:lnTo>
                <a:lnTo>
                  <a:pt x="790954" y="131051"/>
                </a:lnTo>
                <a:lnTo>
                  <a:pt x="783335" y="125721"/>
                </a:lnTo>
                <a:lnTo>
                  <a:pt x="765041" y="115049"/>
                </a:lnTo>
                <a:lnTo>
                  <a:pt x="756662" y="109719"/>
                </a:lnTo>
                <a:lnTo>
                  <a:pt x="747521" y="105151"/>
                </a:lnTo>
                <a:lnTo>
                  <a:pt x="739902" y="99060"/>
                </a:lnTo>
                <a:lnTo>
                  <a:pt x="733804" y="92955"/>
                </a:lnTo>
                <a:lnTo>
                  <a:pt x="724664" y="86103"/>
                </a:lnTo>
                <a:lnTo>
                  <a:pt x="716272" y="79998"/>
                </a:lnTo>
                <a:lnTo>
                  <a:pt x="707131" y="73146"/>
                </a:lnTo>
                <a:lnTo>
                  <a:pt x="698751" y="67055"/>
                </a:lnTo>
                <a:lnTo>
                  <a:pt x="690371" y="63996"/>
                </a:lnTo>
                <a:lnTo>
                  <a:pt x="681992" y="60189"/>
                </a:lnTo>
                <a:lnTo>
                  <a:pt x="670557" y="57143"/>
                </a:lnTo>
                <a:lnTo>
                  <a:pt x="661416" y="54098"/>
                </a:lnTo>
                <a:lnTo>
                  <a:pt x="653036" y="51814"/>
                </a:lnTo>
                <a:lnTo>
                  <a:pt x="644644" y="51052"/>
                </a:lnTo>
                <a:lnTo>
                  <a:pt x="635504" y="48768"/>
                </a:lnTo>
                <a:lnTo>
                  <a:pt x="624069" y="46471"/>
                </a:lnTo>
                <a:lnTo>
                  <a:pt x="606549" y="45709"/>
                </a:lnTo>
                <a:lnTo>
                  <a:pt x="586734" y="45709"/>
                </a:lnTo>
                <a:lnTo>
                  <a:pt x="557779" y="44948"/>
                </a:lnTo>
                <a:lnTo>
                  <a:pt x="829397" y="44948"/>
                </a:lnTo>
                <a:lnTo>
                  <a:pt x="877059" y="57143"/>
                </a:lnTo>
                <a:lnTo>
                  <a:pt x="1043170" y="147815"/>
                </a:lnTo>
                <a:lnTo>
                  <a:pt x="1024129" y="163817"/>
                </a:lnTo>
                <a:lnTo>
                  <a:pt x="1016509" y="174490"/>
                </a:lnTo>
                <a:lnTo>
                  <a:pt x="1005075" y="182117"/>
                </a:lnTo>
                <a:lnTo>
                  <a:pt x="995173" y="185163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701204" y="8326345"/>
            <a:ext cx="1014324" cy="180269"/>
          </a:xfrm>
          <a:custGeom>
            <a:avLst/>
            <a:gdLst/>
            <a:ahLst/>
            <a:cxnLst/>
            <a:rect l="l" t="t" r="r" b="b"/>
            <a:pathLst>
              <a:path w="1043304" h="185420">
                <a:moveTo>
                  <a:pt x="0" y="112003"/>
                </a:moveTo>
                <a:lnTo>
                  <a:pt x="124200" y="57143"/>
                </a:lnTo>
                <a:lnTo>
                  <a:pt x="397004" y="0"/>
                </a:lnTo>
                <a:lnTo>
                  <a:pt x="716272" y="16002"/>
                </a:lnTo>
                <a:lnTo>
                  <a:pt x="877059" y="57143"/>
                </a:lnTo>
                <a:lnTo>
                  <a:pt x="1043170" y="147815"/>
                </a:lnTo>
                <a:lnTo>
                  <a:pt x="1024129" y="163817"/>
                </a:lnTo>
                <a:lnTo>
                  <a:pt x="1016509" y="174490"/>
                </a:lnTo>
                <a:lnTo>
                  <a:pt x="1005075" y="182117"/>
                </a:lnTo>
                <a:lnTo>
                  <a:pt x="995173" y="185163"/>
                </a:lnTo>
                <a:lnTo>
                  <a:pt x="960881" y="185163"/>
                </a:lnTo>
                <a:lnTo>
                  <a:pt x="951729" y="182117"/>
                </a:lnTo>
                <a:lnTo>
                  <a:pt x="940306" y="179058"/>
                </a:lnTo>
                <a:lnTo>
                  <a:pt x="933447" y="178297"/>
                </a:lnTo>
                <a:lnTo>
                  <a:pt x="924307" y="174490"/>
                </a:lnTo>
                <a:lnTo>
                  <a:pt x="912872" y="171444"/>
                </a:lnTo>
                <a:lnTo>
                  <a:pt x="902971" y="169160"/>
                </a:lnTo>
                <a:lnTo>
                  <a:pt x="894579" y="166115"/>
                </a:lnTo>
                <a:lnTo>
                  <a:pt x="887721" y="164579"/>
                </a:lnTo>
                <a:lnTo>
                  <a:pt x="879341" y="160772"/>
                </a:lnTo>
                <a:lnTo>
                  <a:pt x="870200" y="157726"/>
                </a:lnTo>
                <a:lnTo>
                  <a:pt x="861820" y="155442"/>
                </a:lnTo>
                <a:lnTo>
                  <a:pt x="852680" y="152396"/>
                </a:lnTo>
                <a:lnTo>
                  <a:pt x="843527" y="150112"/>
                </a:lnTo>
                <a:lnTo>
                  <a:pt x="825246" y="144008"/>
                </a:lnTo>
                <a:lnTo>
                  <a:pt x="816866" y="140201"/>
                </a:lnTo>
                <a:lnTo>
                  <a:pt x="807713" y="137155"/>
                </a:lnTo>
                <a:lnTo>
                  <a:pt x="790954" y="131051"/>
                </a:lnTo>
                <a:lnTo>
                  <a:pt x="783335" y="125721"/>
                </a:lnTo>
                <a:lnTo>
                  <a:pt x="765041" y="115049"/>
                </a:lnTo>
                <a:lnTo>
                  <a:pt x="756662" y="109719"/>
                </a:lnTo>
                <a:lnTo>
                  <a:pt x="747521" y="105151"/>
                </a:lnTo>
                <a:lnTo>
                  <a:pt x="739902" y="99060"/>
                </a:lnTo>
                <a:lnTo>
                  <a:pt x="733804" y="92955"/>
                </a:lnTo>
                <a:lnTo>
                  <a:pt x="724664" y="86103"/>
                </a:lnTo>
                <a:lnTo>
                  <a:pt x="716272" y="79998"/>
                </a:lnTo>
                <a:lnTo>
                  <a:pt x="707131" y="73146"/>
                </a:lnTo>
                <a:lnTo>
                  <a:pt x="698751" y="67055"/>
                </a:lnTo>
                <a:lnTo>
                  <a:pt x="690371" y="63996"/>
                </a:lnTo>
                <a:lnTo>
                  <a:pt x="681992" y="60189"/>
                </a:lnTo>
                <a:lnTo>
                  <a:pt x="670557" y="57143"/>
                </a:lnTo>
                <a:lnTo>
                  <a:pt x="661416" y="54098"/>
                </a:lnTo>
                <a:lnTo>
                  <a:pt x="653036" y="51814"/>
                </a:lnTo>
                <a:lnTo>
                  <a:pt x="644644" y="51052"/>
                </a:lnTo>
                <a:lnTo>
                  <a:pt x="635504" y="48768"/>
                </a:lnTo>
                <a:lnTo>
                  <a:pt x="624069" y="46471"/>
                </a:lnTo>
                <a:lnTo>
                  <a:pt x="606549" y="45709"/>
                </a:lnTo>
                <a:lnTo>
                  <a:pt x="586734" y="45709"/>
                </a:lnTo>
                <a:lnTo>
                  <a:pt x="557779" y="44948"/>
                </a:lnTo>
                <a:lnTo>
                  <a:pt x="424426" y="44948"/>
                </a:lnTo>
                <a:lnTo>
                  <a:pt x="388612" y="46471"/>
                </a:lnTo>
                <a:lnTo>
                  <a:pt x="371092" y="48768"/>
                </a:lnTo>
                <a:lnTo>
                  <a:pt x="362712" y="49530"/>
                </a:lnTo>
                <a:lnTo>
                  <a:pt x="319279" y="63996"/>
                </a:lnTo>
                <a:lnTo>
                  <a:pt x="295649" y="81521"/>
                </a:lnTo>
                <a:lnTo>
                  <a:pt x="288790" y="86103"/>
                </a:lnTo>
                <a:lnTo>
                  <a:pt x="279650" y="92955"/>
                </a:lnTo>
                <a:lnTo>
                  <a:pt x="270509" y="99060"/>
                </a:lnTo>
                <a:lnTo>
                  <a:pt x="262130" y="105151"/>
                </a:lnTo>
                <a:lnTo>
                  <a:pt x="252977" y="109719"/>
                </a:lnTo>
                <a:lnTo>
                  <a:pt x="245358" y="112764"/>
                </a:lnTo>
                <a:lnTo>
                  <a:pt x="236217" y="118107"/>
                </a:lnTo>
                <a:lnTo>
                  <a:pt x="228598" y="122676"/>
                </a:lnTo>
                <a:lnTo>
                  <a:pt x="220218" y="126483"/>
                </a:lnTo>
                <a:lnTo>
                  <a:pt x="210305" y="131051"/>
                </a:lnTo>
                <a:lnTo>
                  <a:pt x="201164" y="134110"/>
                </a:lnTo>
                <a:lnTo>
                  <a:pt x="192784" y="137155"/>
                </a:lnTo>
                <a:lnTo>
                  <a:pt x="181350" y="140201"/>
                </a:lnTo>
                <a:lnTo>
                  <a:pt x="172970" y="144008"/>
                </a:lnTo>
                <a:lnTo>
                  <a:pt x="163829" y="147053"/>
                </a:lnTo>
                <a:lnTo>
                  <a:pt x="153916" y="150112"/>
                </a:lnTo>
                <a:lnTo>
                  <a:pt x="144015" y="151635"/>
                </a:lnTo>
                <a:lnTo>
                  <a:pt x="132580" y="154681"/>
                </a:lnTo>
                <a:lnTo>
                  <a:pt x="114299" y="159249"/>
                </a:lnTo>
                <a:lnTo>
                  <a:pt x="105919" y="161533"/>
                </a:lnTo>
                <a:lnTo>
                  <a:pt x="95245" y="163817"/>
                </a:lnTo>
                <a:lnTo>
                  <a:pt x="87626" y="165353"/>
                </a:lnTo>
                <a:lnTo>
                  <a:pt x="79246" y="168399"/>
                </a:lnTo>
                <a:lnTo>
                  <a:pt x="66290" y="169160"/>
                </a:lnTo>
                <a:lnTo>
                  <a:pt x="57910" y="170683"/>
                </a:lnTo>
                <a:lnTo>
                  <a:pt x="49530" y="172967"/>
                </a:lnTo>
                <a:lnTo>
                  <a:pt x="23618" y="172967"/>
                </a:lnTo>
                <a:lnTo>
                  <a:pt x="14477" y="166115"/>
                </a:lnTo>
                <a:lnTo>
                  <a:pt x="9901" y="156965"/>
                </a:lnTo>
                <a:lnTo>
                  <a:pt x="6097" y="147053"/>
                </a:lnTo>
                <a:lnTo>
                  <a:pt x="3042" y="137155"/>
                </a:lnTo>
                <a:lnTo>
                  <a:pt x="3042" y="128005"/>
                </a:lnTo>
                <a:lnTo>
                  <a:pt x="0" y="118107"/>
                </a:lnTo>
                <a:lnTo>
                  <a:pt x="0" y="108957"/>
                </a:lnTo>
                <a:lnTo>
                  <a:pt x="0" y="112003"/>
                </a:lnTo>
                <a:close/>
              </a:path>
            </a:pathLst>
          </a:custGeom>
          <a:ln w="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696014" y="8216698"/>
            <a:ext cx="1023585" cy="261761"/>
          </a:xfrm>
          <a:custGeom>
            <a:avLst/>
            <a:gdLst/>
            <a:ahLst/>
            <a:cxnLst/>
            <a:rect l="l" t="t" r="r" b="b"/>
            <a:pathLst>
              <a:path w="1052829" h="269240">
                <a:moveTo>
                  <a:pt x="5337" y="240784"/>
                </a:moveTo>
                <a:lnTo>
                  <a:pt x="0" y="240784"/>
                </a:lnTo>
                <a:lnTo>
                  <a:pt x="0" y="172967"/>
                </a:lnTo>
                <a:lnTo>
                  <a:pt x="6097" y="131064"/>
                </a:lnTo>
                <a:lnTo>
                  <a:pt x="72387" y="80012"/>
                </a:lnTo>
                <a:lnTo>
                  <a:pt x="115059" y="61712"/>
                </a:lnTo>
                <a:lnTo>
                  <a:pt x="131058" y="54098"/>
                </a:lnTo>
                <a:lnTo>
                  <a:pt x="142493" y="50291"/>
                </a:lnTo>
                <a:lnTo>
                  <a:pt x="152394" y="45723"/>
                </a:lnTo>
                <a:lnTo>
                  <a:pt x="171448" y="39618"/>
                </a:lnTo>
                <a:lnTo>
                  <a:pt x="186687" y="34288"/>
                </a:lnTo>
                <a:lnTo>
                  <a:pt x="200404" y="29720"/>
                </a:lnTo>
                <a:lnTo>
                  <a:pt x="233174" y="21332"/>
                </a:lnTo>
                <a:lnTo>
                  <a:pt x="258314" y="17525"/>
                </a:lnTo>
                <a:lnTo>
                  <a:pt x="272791" y="13718"/>
                </a:lnTo>
                <a:lnTo>
                  <a:pt x="328420" y="7613"/>
                </a:lnTo>
                <a:lnTo>
                  <a:pt x="339854" y="6852"/>
                </a:lnTo>
                <a:lnTo>
                  <a:pt x="357375" y="5329"/>
                </a:lnTo>
                <a:lnTo>
                  <a:pt x="386330" y="2284"/>
                </a:lnTo>
                <a:lnTo>
                  <a:pt x="402341" y="1522"/>
                </a:lnTo>
                <a:lnTo>
                  <a:pt x="416819" y="0"/>
                </a:lnTo>
                <a:lnTo>
                  <a:pt x="443480" y="0"/>
                </a:lnTo>
                <a:lnTo>
                  <a:pt x="459491" y="1522"/>
                </a:lnTo>
                <a:lnTo>
                  <a:pt x="569214" y="1522"/>
                </a:lnTo>
                <a:lnTo>
                  <a:pt x="589789" y="2284"/>
                </a:lnTo>
                <a:lnTo>
                  <a:pt x="606549" y="3806"/>
                </a:lnTo>
                <a:lnTo>
                  <a:pt x="624081" y="6852"/>
                </a:lnTo>
                <a:lnTo>
                  <a:pt x="633222" y="6852"/>
                </a:lnTo>
                <a:lnTo>
                  <a:pt x="650742" y="8375"/>
                </a:lnTo>
                <a:lnTo>
                  <a:pt x="672851" y="10659"/>
                </a:lnTo>
                <a:lnTo>
                  <a:pt x="690371" y="13718"/>
                </a:lnTo>
                <a:lnTo>
                  <a:pt x="770378" y="26661"/>
                </a:lnTo>
                <a:lnTo>
                  <a:pt x="828289" y="40380"/>
                </a:lnTo>
                <a:lnTo>
                  <a:pt x="847343" y="45723"/>
                </a:lnTo>
                <a:lnTo>
                  <a:pt x="867157" y="52575"/>
                </a:lnTo>
                <a:lnTo>
                  <a:pt x="896873" y="62486"/>
                </a:lnTo>
                <a:lnTo>
                  <a:pt x="910590" y="67816"/>
                </a:lnTo>
                <a:lnTo>
                  <a:pt x="928110" y="73146"/>
                </a:lnTo>
                <a:lnTo>
                  <a:pt x="944122" y="80012"/>
                </a:lnTo>
                <a:lnTo>
                  <a:pt x="960121" y="87625"/>
                </a:lnTo>
                <a:lnTo>
                  <a:pt x="982978" y="96775"/>
                </a:lnTo>
                <a:lnTo>
                  <a:pt x="997456" y="104389"/>
                </a:lnTo>
                <a:lnTo>
                  <a:pt x="1018031" y="115823"/>
                </a:lnTo>
                <a:lnTo>
                  <a:pt x="1026411" y="122676"/>
                </a:lnTo>
                <a:lnTo>
                  <a:pt x="416819" y="122676"/>
                </a:lnTo>
                <a:lnTo>
                  <a:pt x="388624" y="125721"/>
                </a:lnTo>
                <a:lnTo>
                  <a:pt x="377950" y="126483"/>
                </a:lnTo>
                <a:lnTo>
                  <a:pt x="368810" y="128780"/>
                </a:lnTo>
                <a:lnTo>
                  <a:pt x="357375" y="129542"/>
                </a:lnTo>
                <a:lnTo>
                  <a:pt x="343658" y="131826"/>
                </a:lnTo>
                <a:lnTo>
                  <a:pt x="328420" y="134871"/>
                </a:lnTo>
                <a:lnTo>
                  <a:pt x="310139" y="139440"/>
                </a:lnTo>
                <a:lnTo>
                  <a:pt x="284987" y="144769"/>
                </a:lnTo>
                <a:lnTo>
                  <a:pt x="258314" y="150874"/>
                </a:lnTo>
                <a:lnTo>
                  <a:pt x="241554" y="153919"/>
                </a:lnTo>
                <a:lnTo>
                  <a:pt x="220979" y="160772"/>
                </a:lnTo>
                <a:lnTo>
                  <a:pt x="209544" y="163831"/>
                </a:lnTo>
                <a:lnTo>
                  <a:pt x="192784" y="169922"/>
                </a:lnTo>
                <a:lnTo>
                  <a:pt x="160786" y="182878"/>
                </a:lnTo>
                <a:lnTo>
                  <a:pt x="134874" y="192776"/>
                </a:lnTo>
                <a:lnTo>
                  <a:pt x="126494" y="195835"/>
                </a:lnTo>
                <a:lnTo>
                  <a:pt x="117354" y="198881"/>
                </a:lnTo>
                <a:lnTo>
                  <a:pt x="92202" y="208017"/>
                </a:lnTo>
                <a:lnTo>
                  <a:pt x="83061" y="211838"/>
                </a:lnTo>
                <a:lnTo>
                  <a:pt x="74682" y="214883"/>
                </a:lnTo>
                <a:lnTo>
                  <a:pt x="57149" y="221736"/>
                </a:lnTo>
                <a:lnTo>
                  <a:pt x="48769" y="224020"/>
                </a:lnTo>
                <a:lnTo>
                  <a:pt x="40389" y="227827"/>
                </a:lnTo>
                <a:lnTo>
                  <a:pt x="31237" y="230886"/>
                </a:lnTo>
                <a:lnTo>
                  <a:pt x="14477" y="236977"/>
                </a:lnTo>
                <a:lnTo>
                  <a:pt x="5337" y="240784"/>
                </a:lnTo>
                <a:close/>
              </a:path>
              <a:path w="1052829" h="269240">
                <a:moveTo>
                  <a:pt x="1052323" y="268982"/>
                </a:moveTo>
                <a:lnTo>
                  <a:pt x="1045465" y="262891"/>
                </a:lnTo>
                <a:lnTo>
                  <a:pt x="1034791" y="259832"/>
                </a:lnTo>
                <a:lnTo>
                  <a:pt x="1026411" y="255263"/>
                </a:lnTo>
                <a:lnTo>
                  <a:pt x="1014988" y="248411"/>
                </a:lnTo>
                <a:lnTo>
                  <a:pt x="992119" y="240784"/>
                </a:lnTo>
                <a:lnTo>
                  <a:pt x="958599" y="222497"/>
                </a:lnTo>
                <a:lnTo>
                  <a:pt x="948686" y="217929"/>
                </a:lnTo>
                <a:lnTo>
                  <a:pt x="940306" y="212599"/>
                </a:lnTo>
                <a:lnTo>
                  <a:pt x="931926" y="208017"/>
                </a:lnTo>
                <a:lnTo>
                  <a:pt x="922785" y="204972"/>
                </a:lnTo>
                <a:lnTo>
                  <a:pt x="906014" y="198881"/>
                </a:lnTo>
                <a:lnTo>
                  <a:pt x="896873" y="195835"/>
                </a:lnTo>
                <a:lnTo>
                  <a:pt x="887733" y="192015"/>
                </a:lnTo>
                <a:lnTo>
                  <a:pt x="880113" y="188970"/>
                </a:lnTo>
                <a:lnTo>
                  <a:pt x="871722" y="186685"/>
                </a:lnTo>
                <a:lnTo>
                  <a:pt x="862581" y="182878"/>
                </a:lnTo>
                <a:lnTo>
                  <a:pt x="854201" y="179833"/>
                </a:lnTo>
                <a:lnTo>
                  <a:pt x="845061" y="176774"/>
                </a:lnTo>
                <a:lnTo>
                  <a:pt x="799334" y="160772"/>
                </a:lnTo>
                <a:lnTo>
                  <a:pt x="761999" y="153158"/>
                </a:lnTo>
                <a:lnTo>
                  <a:pt x="752858" y="150874"/>
                </a:lnTo>
                <a:lnTo>
                  <a:pt x="736086" y="147828"/>
                </a:lnTo>
                <a:lnTo>
                  <a:pt x="722381" y="143246"/>
                </a:lnTo>
                <a:lnTo>
                  <a:pt x="701045" y="141724"/>
                </a:lnTo>
                <a:lnTo>
                  <a:pt x="692653" y="137917"/>
                </a:lnTo>
                <a:lnTo>
                  <a:pt x="678937" y="137155"/>
                </a:lnTo>
                <a:lnTo>
                  <a:pt x="666753" y="134871"/>
                </a:lnTo>
                <a:lnTo>
                  <a:pt x="640841" y="131826"/>
                </a:lnTo>
                <a:lnTo>
                  <a:pt x="624081" y="128780"/>
                </a:lnTo>
                <a:lnTo>
                  <a:pt x="612646" y="128005"/>
                </a:lnTo>
                <a:lnTo>
                  <a:pt x="598169" y="126483"/>
                </a:lnTo>
                <a:lnTo>
                  <a:pt x="583691" y="125721"/>
                </a:lnTo>
                <a:lnTo>
                  <a:pt x="567692" y="123437"/>
                </a:lnTo>
                <a:lnTo>
                  <a:pt x="538737" y="123437"/>
                </a:lnTo>
                <a:lnTo>
                  <a:pt x="526542" y="122676"/>
                </a:lnTo>
                <a:lnTo>
                  <a:pt x="1026411" y="122676"/>
                </a:lnTo>
                <a:lnTo>
                  <a:pt x="1029466" y="125721"/>
                </a:lnTo>
                <a:lnTo>
                  <a:pt x="1034791" y="134871"/>
                </a:lnTo>
                <a:lnTo>
                  <a:pt x="1037845" y="144769"/>
                </a:lnTo>
                <a:lnTo>
                  <a:pt x="1040888" y="153919"/>
                </a:lnTo>
                <a:lnTo>
                  <a:pt x="1043943" y="163831"/>
                </a:lnTo>
                <a:lnTo>
                  <a:pt x="1046225" y="172967"/>
                </a:lnTo>
                <a:lnTo>
                  <a:pt x="1048507" y="183640"/>
                </a:lnTo>
                <a:lnTo>
                  <a:pt x="1049268" y="192776"/>
                </a:lnTo>
                <a:lnTo>
                  <a:pt x="1050802" y="201926"/>
                </a:lnTo>
                <a:lnTo>
                  <a:pt x="1052323" y="211838"/>
                </a:lnTo>
                <a:lnTo>
                  <a:pt x="1052323" y="268982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696014" y="8216698"/>
            <a:ext cx="1023585" cy="261761"/>
          </a:xfrm>
          <a:custGeom>
            <a:avLst/>
            <a:gdLst/>
            <a:ahLst/>
            <a:cxnLst/>
            <a:rect l="l" t="t" r="r" b="b"/>
            <a:pathLst>
              <a:path w="1052829" h="269240">
                <a:moveTo>
                  <a:pt x="25912" y="102105"/>
                </a:moveTo>
                <a:lnTo>
                  <a:pt x="72387" y="80012"/>
                </a:lnTo>
                <a:lnTo>
                  <a:pt x="115059" y="61712"/>
                </a:lnTo>
                <a:lnTo>
                  <a:pt x="131058" y="54098"/>
                </a:lnTo>
                <a:lnTo>
                  <a:pt x="142493" y="50291"/>
                </a:lnTo>
                <a:lnTo>
                  <a:pt x="152394" y="45723"/>
                </a:lnTo>
                <a:lnTo>
                  <a:pt x="171448" y="39618"/>
                </a:lnTo>
                <a:lnTo>
                  <a:pt x="224034" y="23616"/>
                </a:lnTo>
                <a:lnTo>
                  <a:pt x="258314" y="17525"/>
                </a:lnTo>
                <a:lnTo>
                  <a:pt x="272791" y="13718"/>
                </a:lnTo>
                <a:lnTo>
                  <a:pt x="328420" y="7613"/>
                </a:lnTo>
                <a:lnTo>
                  <a:pt x="339854" y="6852"/>
                </a:lnTo>
                <a:lnTo>
                  <a:pt x="357375" y="5329"/>
                </a:lnTo>
                <a:lnTo>
                  <a:pt x="386330" y="2284"/>
                </a:lnTo>
                <a:lnTo>
                  <a:pt x="402341" y="1522"/>
                </a:lnTo>
                <a:lnTo>
                  <a:pt x="416819" y="0"/>
                </a:lnTo>
                <a:lnTo>
                  <a:pt x="443480" y="0"/>
                </a:lnTo>
                <a:lnTo>
                  <a:pt x="459491" y="1522"/>
                </a:lnTo>
                <a:lnTo>
                  <a:pt x="569214" y="1522"/>
                </a:lnTo>
                <a:lnTo>
                  <a:pt x="589789" y="2284"/>
                </a:lnTo>
                <a:lnTo>
                  <a:pt x="606549" y="3806"/>
                </a:lnTo>
                <a:lnTo>
                  <a:pt x="624081" y="6852"/>
                </a:lnTo>
                <a:lnTo>
                  <a:pt x="633222" y="6852"/>
                </a:lnTo>
                <a:lnTo>
                  <a:pt x="650742" y="8375"/>
                </a:lnTo>
                <a:lnTo>
                  <a:pt x="672851" y="10659"/>
                </a:lnTo>
                <a:lnTo>
                  <a:pt x="690371" y="13718"/>
                </a:lnTo>
                <a:lnTo>
                  <a:pt x="733043" y="20570"/>
                </a:lnTo>
                <a:lnTo>
                  <a:pt x="770378" y="26661"/>
                </a:lnTo>
                <a:lnTo>
                  <a:pt x="793236" y="32004"/>
                </a:lnTo>
                <a:lnTo>
                  <a:pt x="815345" y="37334"/>
                </a:lnTo>
                <a:lnTo>
                  <a:pt x="828289" y="40380"/>
                </a:lnTo>
                <a:lnTo>
                  <a:pt x="847343" y="45723"/>
                </a:lnTo>
                <a:lnTo>
                  <a:pt x="867157" y="52575"/>
                </a:lnTo>
                <a:lnTo>
                  <a:pt x="896873" y="62486"/>
                </a:lnTo>
                <a:lnTo>
                  <a:pt x="910590" y="67816"/>
                </a:lnTo>
                <a:lnTo>
                  <a:pt x="928110" y="73146"/>
                </a:lnTo>
                <a:lnTo>
                  <a:pt x="944122" y="80012"/>
                </a:lnTo>
                <a:lnTo>
                  <a:pt x="960121" y="87625"/>
                </a:lnTo>
                <a:lnTo>
                  <a:pt x="982978" y="96775"/>
                </a:lnTo>
                <a:lnTo>
                  <a:pt x="997456" y="104389"/>
                </a:lnTo>
                <a:lnTo>
                  <a:pt x="1029466" y="125721"/>
                </a:lnTo>
                <a:lnTo>
                  <a:pt x="1037845" y="144769"/>
                </a:lnTo>
                <a:lnTo>
                  <a:pt x="1040888" y="153919"/>
                </a:lnTo>
                <a:lnTo>
                  <a:pt x="1043943" y="163831"/>
                </a:lnTo>
                <a:lnTo>
                  <a:pt x="1046225" y="172967"/>
                </a:lnTo>
                <a:lnTo>
                  <a:pt x="1048507" y="183640"/>
                </a:lnTo>
                <a:lnTo>
                  <a:pt x="1049268" y="192776"/>
                </a:lnTo>
                <a:lnTo>
                  <a:pt x="1050802" y="201926"/>
                </a:lnTo>
                <a:lnTo>
                  <a:pt x="1052323" y="211838"/>
                </a:lnTo>
                <a:lnTo>
                  <a:pt x="1052323" y="268982"/>
                </a:lnTo>
                <a:lnTo>
                  <a:pt x="1045465" y="262891"/>
                </a:lnTo>
                <a:lnTo>
                  <a:pt x="1034791" y="259832"/>
                </a:lnTo>
                <a:lnTo>
                  <a:pt x="1026411" y="255263"/>
                </a:lnTo>
                <a:lnTo>
                  <a:pt x="1014988" y="248411"/>
                </a:lnTo>
                <a:lnTo>
                  <a:pt x="992119" y="240784"/>
                </a:lnTo>
                <a:lnTo>
                  <a:pt x="958599" y="222497"/>
                </a:lnTo>
                <a:lnTo>
                  <a:pt x="948686" y="217929"/>
                </a:lnTo>
                <a:lnTo>
                  <a:pt x="940306" y="212599"/>
                </a:lnTo>
                <a:lnTo>
                  <a:pt x="931926" y="208017"/>
                </a:lnTo>
                <a:lnTo>
                  <a:pt x="922785" y="204972"/>
                </a:lnTo>
                <a:lnTo>
                  <a:pt x="906014" y="198881"/>
                </a:lnTo>
                <a:lnTo>
                  <a:pt x="896873" y="195835"/>
                </a:lnTo>
                <a:lnTo>
                  <a:pt x="887733" y="192015"/>
                </a:lnTo>
                <a:lnTo>
                  <a:pt x="880113" y="188970"/>
                </a:lnTo>
                <a:lnTo>
                  <a:pt x="871722" y="186685"/>
                </a:lnTo>
                <a:lnTo>
                  <a:pt x="862581" y="182878"/>
                </a:lnTo>
                <a:lnTo>
                  <a:pt x="854201" y="179833"/>
                </a:lnTo>
                <a:lnTo>
                  <a:pt x="845061" y="176774"/>
                </a:lnTo>
                <a:lnTo>
                  <a:pt x="799334" y="160772"/>
                </a:lnTo>
                <a:lnTo>
                  <a:pt x="773433" y="155442"/>
                </a:lnTo>
                <a:lnTo>
                  <a:pt x="761999" y="153158"/>
                </a:lnTo>
                <a:lnTo>
                  <a:pt x="752858" y="150874"/>
                </a:lnTo>
                <a:lnTo>
                  <a:pt x="736086" y="147828"/>
                </a:lnTo>
                <a:lnTo>
                  <a:pt x="722381" y="143246"/>
                </a:lnTo>
                <a:lnTo>
                  <a:pt x="701045" y="141724"/>
                </a:lnTo>
                <a:lnTo>
                  <a:pt x="692653" y="137917"/>
                </a:lnTo>
                <a:lnTo>
                  <a:pt x="678937" y="137155"/>
                </a:lnTo>
                <a:lnTo>
                  <a:pt x="666753" y="134871"/>
                </a:lnTo>
                <a:lnTo>
                  <a:pt x="640841" y="131826"/>
                </a:lnTo>
                <a:lnTo>
                  <a:pt x="624081" y="128780"/>
                </a:lnTo>
                <a:lnTo>
                  <a:pt x="612646" y="128005"/>
                </a:lnTo>
                <a:lnTo>
                  <a:pt x="598169" y="126483"/>
                </a:lnTo>
                <a:lnTo>
                  <a:pt x="583691" y="125721"/>
                </a:lnTo>
                <a:lnTo>
                  <a:pt x="567692" y="123437"/>
                </a:lnTo>
                <a:lnTo>
                  <a:pt x="538737" y="123437"/>
                </a:lnTo>
                <a:lnTo>
                  <a:pt x="526542" y="122676"/>
                </a:lnTo>
                <a:lnTo>
                  <a:pt x="416819" y="122676"/>
                </a:lnTo>
                <a:lnTo>
                  <a:pt x="388624" y="125721"/>
                </a:lnTo>
                <a:lnTo>
                  <a:pt x="377950" y="126483"/>
                </a:lnTo>
                <a:lnTo>
                  <a:pt x="368810" y="128780"/>
                </a:lnTo>
                <a:lnTo>
                  <a:pt x="357375" y="129542"/>
                </a:lnTo>
                <a:lnTo>
                  <a:pt x="343658" y="131826"/>
                </a:lnTo>
                <a:lnTo>
                  <a:pt x="328420" y="134871"/>
                </a:lnTo>
                <a:lnTo>
                  <a:pt x="310139" y="139440"/>
                </a:lnTo>
                <a:lnTo>
                  <a:pt x="284987" y="144769"/>
                </a:lnTo>
                <a:lnTo>
                  <a:pt x="258314" y="150874"/>
                </a:lnTo>
                <a:lnTo>
                  <a:pt x="241554" y="153919"/>
                </a:lnTo>
                <a:lnTo>
                  <a:pt x="220979" y="160772"/>
                </a:lnTo>
                <a:lnTo>
                  <a:pt x="209544" y="163831"/>
                </a:lnTo>
                <a:lnTo>
                  <a:pt x="192784" y="169922"/>
                </a:lnTo>
                <a:lnTo>
                  <a:pt x="160786" y="182878"/>
                </a:lnTo>
                <a:lnTo>
                  <a:pt x="134874" y="192776"/>
                </a:lnTo>
                <a:lnTo>
                  <a:pt x="126494" y="195835"/>
                </a:lnTo>
                <a:lnTo>
                  <a:pt x="117354" y="198881"/>
                </a:lnTo>
                <a:lnTo>
                  <a:pt x="92202" y="208017"/>
                </a:lnTo>
                <a:lnTo>
                  <a:pt x="83061" y="211838"/>
                </a:lnTo>
                <a:lnTo>
                  <a:pt x="74682" y="214883"/>
                </a:lnTo>
                <a:lnTo>
                  <a:pt x="57149" y="221736"/>
                </a:lnTo>
                <a:lnTo>
                  <a:pt x="48769" y="224020"/>
                </a:lnTo>
                <a:lnTo>
                  <a:pt x="40389" y="227827"/>
                </a:lnTo>
                <a:lnTo>
                  <a:pt x="31237" y="230886"/>
                </a:lnTo>
                <a:lnTo>
                  <a:pt x="14477" y="236977"/>
                </a:lnTo>
                <a:lnTo>
                  <a:pt x="5337" y="240784"/>
                </a:lnTo>
                <a:lnTo>
                  <a:pt x="0" y="240784"/>
                </a:lnTo>
                <a:lnTo>
                  <a:pt x="0" y="172967"/>
                </a:lnTo>
                <a:lnTo>
                  <a:pt x="3042" y="150112"/>
                </a:lnTo>
                <a:lnTo>
                  <a:pt x="6097" y="131064"/>
                </a:lnTo>
                <a:lnTo>
                  <a:pt x="8379" y="120392"/>
                </a:lnTo>
                <a:lnTo>
                  <a:pt x="15998" y="107435"/>
                </a:lnTo>
                <a:lnTo>
                  <a:pt x="25912" y="102105"/>
                </a:lnTo>
                <a:close/>
              </a:path>
            </a:pathLst>
          </a:custGeom>
          <a:ln w="6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711569" y="8330785"/>
            <a:ext cx="985308" cy="430918"/>
          </a:xfrm>
          <a:custGeom>
            <a:avLst/>
            <a:gdLst/>
            <a:ahLst/>
            <a:cxnLst/>
            <a:rect l="l" t="t" r="r" b="b"/>
            <a:pathLst>
              <a:path w="1013460" h="443229">
                <a:moveTo>
                  <a:pt x="0" y="442724"/>
                </a:moveTo>
                <a:lnTo>
                  <a:pt x="0" y="129542"/>
                </a:lnTo>
                <a:lnTo>
                  <a:pt x="284987" y="55621"/>
                </a:lnTo>
                <a:lnTo>
                  <a:pt x="301759" y="0"/>
                </a:lnTo>
                <a:lnTo>
                  <a:pt x="338333" y="761"/>
                </a:lnTo>
                <a:lnTo>
                  <a:pt x="353571" y="55621"/>
                </a:lnTo>
                <a:lnTo>
                  <a:pt x="707143" y="55621"/>
                </a:lnTo>
                <a:lnTo>
                  <a:pt x="1013467" y="146305"/>
                </a:lnTo>
                <a:lnTo>
                  <a:pt x="1011933" y="438904"/>
                </a:lnTo>
                <a:lnTo>
                  <a:pt x="0" y="442724"/>
                </a:lnTo>
                <a:close/>
              </a:path>
              <a:path w="1013460" h="443229">
                <a:moveTo>
                  <a:pt x="707143" y="55621"/>
                </a:moveTo>
                <a:lnTo>
                  <a:pt x="643896" y="55621"/>
                </a:lnTo>
                <a:lnTo>
                  <a:pt x="653036" y="1522"/>
                </a:lnTo>
                <a:lnTo>
                  <a:pt x="693426" y="1522"/>
                </a:lnTo>
                <a:lnTo>
                  <a:pt x="707143" y="55621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711569" y="8330785"/>
            <a:ext cx="985308" cy="430918"/>
          </a:xfrm>
          <a:custGeom>
            <a:avLst/>
            <a:gdLst/>
            <a:ahLst/>
            <a:cxnLst/>
            <a:rect l="l" t="t" r="r" b="b"/>
            <a:pathLst>
              <a:path w="1013460" h="443229">
                <a:moveTo>
                  <a:pt x="0" y="442724"/>
                </a:moveTo>
                <a:lnTo>
                  <a:pt x="0" y="129542"/>
                </a:lnTo>
                <a:lnTo>
                  <a:pt x="284987" y="55621"/>
                </a:lnTo>
                <a:lnTo>
                  <a:pt x="301759" y="0"/>
                </a:lnTo>
                <a:lnTo>
                  <a:pt x="338333" y="761"/>
                </a:lnTo>
                <a:lnTo>
                  <a:pt x="353571" y="55621"/>
                </a:lnTo>
                <a:lnTo>
                  <a:pt x="643896" y="55621"/>
                </a:lnTo>
                <a:lnTo>
                  <a:pt x="653036" y="1522"/>
                </a:lnTo>
                <a:lnTo>
                  <a:pt x="693426" y="1522"/>
                </a:lnTo>
                <a:lnTo>
                  <a:pt x="707143" y="55621"/>
                </a:lnTo>
                <a:lnTo>
                  <a:pt x="1013467" y="146305"/>
                </a:lnTo>
                <a:lnTo>
                  <a:pt x="1011933" y="438904"/>
                </a:lnTo>
                <a:lnTo>
                  <a:pt x="0" y="442724"/>
                </a:lnTo>
                <a:close/>
              </a:path>
            </a:pathLst>
          </a:custGeom>
          <a:ln w="63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708611" y="8757498"/>
            <a:ext cx="987778" cy="80874"/>
          </a:xfrm>
          <a:custGeom>
            <a:avLst/>
            <a:gdLst/>
            <a:ahLst/>
            <a:cxnLst/>
            <a:rect l="l" t="t" r="r" b="b"/>
            <a:pathLst>
              <a:path w="1016000" h="83184">
                <a:moveTo>
                  <a:pt x="998216" y="83057"/>
                </a:moveTo>
                <a:lnTo>
                  <a:pt x="14477" y="83057"/>
                </a:lnTo>
                <a:lnTo>
                  <a:pt x="0" y="0"/>
                </a:lnTo>
                <a:lnTo>
                  <a:pt x="1015749" y="0"/>
                </a:lnTo>
                <a:lnTo>
                  <a:pt x="998216" y="83057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708611" y="8757498"/>
            <a:ext cx="987778" cy="80874"/>
          </a:xfrm>
          <a:custGeom>
            <a:avLst/>
            <a:gdLst/>
            <a:ahLst/>
            <a:cxnLst/>
            <a:rect l="l" t="t" r="r" b="b"/>
            <a:pathLst>
              <a:path w="1016000" h="83184">
                <a:moveTo>
                  <a:pt x="0" y="0"/>
                </a:moveTo>
                <a:lnTo>
                  <a:pt x="14477" y="83057"/>
                </a:lnTo>
                <a:lnTo>
                  <a:pt x="998216" y="83057"/>
                </a:lnTo>
                <a:lnTo>
                  <a:pt x="1015749" y="0"/>
                </a:lnTo>
                <a:lnTo>
                  <a:pt x="0" y="0"/>
                </a:lnTo>
                <a:close/>
              </a:path>
            </a:pathLst>
          </a:custGeom>
          <a:ln w="6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728615" y="8850845"/>
            <a:ext cx="947649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598" y="0"/>
                </a:lnTo>
              </a:path>
            </a:pathLst>
          </a:custGeom>
          <a:ln w="25913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728615" y="8838248"/>
            <a:ext cx="947649" cy="25311"/>
          </a:xfrm>
          <a:custGeom>
            <a:avLst/>
            <a:gdLst/>
            <a:ahLst/>
            <a:cxnLst/>
            <a:rect l="l" t="t" r="r" b="b"/>
            <a:pathLst>
              <a:path w="974725" h="26034">
                <a:moveTo>
                  <a:pt x="0" y="0"/>
                </a:moveTo>
                <a:lnTo>
                  <a:pt x="40377" y="25913"/>
                </a:lnTo>
                <a:lnTo>
                  <a:pt x="937251" y="25913"/>
                </a:lnTo>
                <a:lnTo>
                  <a:pt x="974598" y="0"/>
                </a:lnTo>
                <a:lnTo>
                  <a:pt x="0" y="0"/>
                </a:lnTo>
                <a:close/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969385" y="8449310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0" y="35814"/>
                </a:moveTo>
                <a:lnTo>
                  <a:pt x="61722" y="35814"/>
                </a:lnTo>
                <a:lnTo>
                  <a:pt x="61722" y="0"/>
                </a:lnTo>
                <a:lnTo>
                  <a:pt x="0" y="0"/>
                </a:lnTo>
                <a:lnTo>
                  <a:pt x="0" y="358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076064" y="8449310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0" y="35814"/>
                </a:moveTo>
                <a:lnTo>
                  <a:pt x="61722" y="35814"/>
                </a:lnTo>
                <a:lnTo>
                  <a:pt x="61722" y="0"/>
                </a:lnTo>
                <a:lnTo>
                  <a:pt x="0" y="0"/>
                </a:lnTo>
                <a:lnTo>
                  <a:pt x="0" y="358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165706" y="8449310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0" y="35814"/>
                </a:moveTo>
                <a:lnTo>
                  <a:pt x="61722" y="35814"/>
                </a:lnTo>
                <a:lnTo>
                  <a:pt x="61722" y="0"/>
                </a:lnTo>
                <a:lnTo>
                  <a:pt x="0" y="0"/>
                </a:lnTo>
                <a:lnTo>
                  <a:pt x="0" y="358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254605" y="8449310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0" y="35814"/>
                </a:moveTo>
                <a:lnTo>
                  <a:pt x="61722" y="35814"/>
                </a:lnTo>
                <a:lnTo>
                  <a:pt x="61722" y="0"/>
                </a:lnTo>
                <a:lnTo>
                  <a:pt x="0" y="0"/>
                </a:lnTo>
                <a:lnTo>
                  <a:pt x="0" y="358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358323" y="8449310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0" y="35814"/>
                </a:moveTo>
                <a:lnTo>
                  <a:pt x="61722" y="35814"/>
                </a:lnTo>
                <a:lnTo>
                  <a:pt x="61722" y="0"/>
                </a:lnTo>
                <a:lnTo>
                  <a:pt x="0" y="0"/>
                </a:lnTo>
                <a:lnTo>
                  <a:pt x="0" y="358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076064" y="8511540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0" y="35814"/>
                </a:moveTo>
                <a:lnTo>
                  <a:pt x="61722" y="35814"/>
                </a:lnTo>
                <a:lnTo>
                  <a:pt x="61722" y="0"/>
                </a:lnTo>
                <a:lnTo>
                  <a:pt x="0" y="0"/>
                </a:lnTo>
                <a:lnTo>
                  <a:pt x="0" y="358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165706" y="8510059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0" y="35813"/>
                </a:moveTo>
                <a:lnTo>
                  <a:pt x="61722" y="35813"/>
                </a:lnTo>
                <a:lnTo>
                  <a:pt x="61722" y="0"/>
                </a:lnTo>
                <a:lnTo>
                  <a:pt x="0" y="0"/>
                </a:lnTo>
                <a:lnTo>
                  <a:pt x="0" y="35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254605" y="8510059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0" y="35813"/>
                </a:moveTo>
                <a:lnTo>
                  <a:pt x="61722" y="35813"/>
                </a:lnTo>
                <a:lnTo>
                  <a:pt x="61722" y="0"/>
                </a:lnTo>
                <a:lnTo>
                  <a:pt x="0" y="0"/>
                </a:lnTo>
                <a:lnTo>
                  <a:pt x="0" y="35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076064" y="8570806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0" y="35813"/>
                </a:moveTo>
                <a:lnTo>
                  <a:pt x="61722" y="35813"/>
                </a:lnTo>
                <a:lnTo>
                  <a:pt x="61722" y="0"/>
                </a:lnTo>
                <a:lnTo>
                  <a:pt x="0" y="0"/>
                </a:lnTo>
                <a:lnTo>
                  <a:pt x="0" y="35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165706" y="8570806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0" y="35813"/>
                </a:moveTo>
                <a:lnTo>
                  <a:pt x="61722" y="35813"/>
                </a:lnTo>
                <a:lnTo>
                  <a:pt x="61722" y="0"/>
                </a:lnTo>
                <a:lnTo>
                  <a:pt x="0" y="0"/>
                </a:lnTo>
                <a:lnTo>
                  <a:pt x="0" y="35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254605" y="8570806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0" y="35813"/>
                </a:moveTo>
                <a:lnTo>
                  <a:pt x="61722" y="35813"/>
                </a:lnTo>
                <a:lnTo>
                  <a:pt x="61722" y="0"/>
                </a:lnTo>
                <a:lnTo>
                  <a:pt x="0" y="0"/>
                </a:lnTo>
                <a:lnTo>
                  <a:pt x="0" y="35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076064" y="8631554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0" y="35814"/>
                </a:moveTo>
                <a:lnTo>
                  <a:pt x="61722" y="35814"/>
                </a:lnTo>
                <a:lnTo>
                  <a:pt x="61722" y="0"/>
                </a:lnTo>
                <a:lnTo>
                  <a:pt x="0" y="0"/>
                </a:lnTo>
                <a:lnTo>
                  <a:pt x="0" y="358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165706" y="8631554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0" y="35814"/>
                </a:moveTo>
                <a:lnTo>
                  <a:pt x="61722" y="35814"/>
                </a:lnTo>
                <a:lnTo>
                  <a:pt x="61722" y="0"/>
                </a:lnTo>
                <a:lnTo>
                  <a:pt x="0" y="0"/>
                </a:lnTo>
                <a:lnTo>
                  <a:pt x="0" y="358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254605" y="8631554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0" y="35814"/>
                </a:moveTo>
                <a:lnTo>
                  <a:pt x="61722" y="35814"/>
                </a:lnTo>
                <a:lnTo>
                  <a:pt x="61722" y="0"/>
                </a:lnTo>
                <a:lnTo>
                  <a:pt x="0" y="0"/>
                </a:lnTo>
                <a:lnTo>
                  <a:pt x="0" y="358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969385" y="8605626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0" y="35813"/>
                </a:moveTo>
                <a:lnTo>
                  <a:pt x="61722" y="35813"/>
                </a:lnTo>
                <a:lnTo>
                  <a:pt x="61722" y="0"/>
                </a:lnTo>
                <a:lnTo>
                  <a:pt x="0" y="0"/>
                </a:lnTo>
                <a:lnTo>
                  <a:pt x="0" y="35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969385" y="8511540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0" y="35814"/>
                </a:moveTo>
                <a:lnTo>
                  <a:pt x="61722" y="35814"/>
                </a:lnTo>
                <a:lnTo>
                  <a:pt x="61722" y="0"/>
                </a:lnTo>
                <a:lnTo>
                  <a:pt x="0" y="0"/>
                </a:lnTo>
                <a:lnTo>
                  <a:pt x="0" y="358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4358323" y="8605626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0" y="35813"/>
                </a:moveTo>
                <a:lnTo>
                  <a:pt x="61722" y="35813"/>
                </a:lnTo>
                <a:lnTo>
                  <a:pt x="61722" y="0"/>
                </a:lnTo>
                <a:lnTo>
                  <a:pt x="0" y="0"/>
                </a:lnTo>
                <a:lnTo>
                  <a:pt x="0" y="35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358323" y="8511540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0" y="35814"/>
                </a:moveTo>
                <a:lnTo>
                  <a:pt x="61722" y="35814"/>
                </a:lnTo>
                <a:lnTo>
                  <a:pt x="61722" y="0"/>
                </a:lnTo>
                <a:lnTo>
                  <a:pt x="0" y="0"/>
                </a:lnTo>
                <a:lnTo>
                  <a:pt x="0" y="358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974570" y="8455237"/>
            <a:ext cx="60501" cy="34572"/>
          </a:xfrm>
          <a:custGeom>
            <a:avLst/>
            <a:gdLst/>
            <a:ahLst/>
            <a:cxnLst/>
            <a:rect l="l" t="t" r="r" b="b"/>
            <a:pathLst>
              <a:path w="62229" h="35559">
                <a:moveTo>
                  <a:pt x="61722" y="0"/>
                </a:moveTo>
                <a:lnTo>
                  <a:pt x="58674" y="0"/>
                </a:lnTo>
                <a:lnTo>
                  <a:pt x="58674" y="32004"/>
                </a:lnTo>
                <a:lnTo>
                  <a:pt x="0" y="32004"/>
                </a:lnTo>
                <a:lnTo>
                  <a:pt x="0" y="35052"/>
                </a:lnTo>
                <a:lnTo>
                  <a:pt x="61722" y="35052"/>
                </a:lnTo>
                <a:lnTo>
                  <a:pt x="61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973825" y="8454509"/>
            <a:ext cx="55563" cy="28398"/>
          </a:xfrm>
          <a:custGeom>
            <a:avLst/>
            <a:gdLst/>
            <a:ahLst/>
            <a:cxnLst/>
            <a:rect l="l" t="t" r="r" b="b"/>
            <a:pathLst>
              <a:path w="57150" h="29209">
                <a:moveTo>
                  <a:pt x="0" y="28955"/>
                </a:moveTo>
                <a:lnTo>
                  <a:pt x="57149" y="28955"/>
                </a:lnTo>
                <a:lnTo>
                  <a:pt x="57149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A2C1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973825" y="8454509"/>
            <a:ext cx="55563" cy="28398"/>
          </a:xfrm>
          <a:custGeom>
            <a:avLst/>
            <a:gdLst/>
            <a:ahLst/>
            <a:cxnLst/>
            <a:rect l="l" t="t" r="r" b="b"/>
            <a:pathLst>
              <a:path w="57150" h="29209">
                <a:moveTo>
                  <a:pt x="57149" y="0"/>
                </a:moveTo>
                <a:lnTo>
                  <a:pt x="0" y="0"/>
                </a:lnTo>
                <a:lnTo>
                  <a:pt x="0" y="28955"/>
                </a:lnTo>
                <a:lnTo>
                  <a:pt x="57149" y="28955"/>
                </a:lnTo>
                <a:lnTo>
                  <a:pt x="57149" y="0"/>
                </a:lnTo>
                <a:close/>
              </a:path>
            </a:pathLst>
          </a:custGeom>
          <a:ln w="6351">
            <a:solidFill>
              <a:srgbClr val="8080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081251" y="8455237"/>
            <a:ext cx="60501" cy="34572"/>
          </a:xfrm>
          <a:custGeom>
            <a:avLst/>
            <a:gdLst/>
            <a:ahLst/>
            <a:cxnLst/>
            <a:rect l="l" t="t" r="r" b="b"/>
            <a:pathLst>
              <a:path w="62229" h="35559">
                <a:moveTo>
                  <a:pt x="61722" y="0"/>
                </a:moveTo>
                <a:lnTo>
                  <a:pt x="58674" y="0"/>
                </a:lnTo>
                <a:lnTo>
                  <a:pt x="58674" y="32004"/>
                </a:lnTo>
                <a:lnTo>
                  <a:pt x="0" y="32004"/>
                </a:lnTo>
                <a:lnTo>
                  <a:pt x="0" y="35052"/>
                </a:lnTo>
                <a:lnTo>
                  <a:pt x="61722" y="35052"/>
                </a:lnTo>
                <a:lnTo>
                  <a:pt x="61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080512" y="8454509"/>
            <a:ext cx="55563" cy="28398"/>
          </a:xfrm>
          <a:custGeom>
            <a:avLst/>
            <a:gdLst/>
            <a:ahLst/>
            <a:cxnLst/>
            <a:rect l="l" t="t" r="r" b="b"/>
            <a:pathLst>
              <a:path w="57150" h="29209">
                <a:moveTo>
                  <a:pt x="0" y="28955"/>
                </a:moveTo>
                <a:lnTo>
                  <a:pt x="57149" y="28955"/>
                </a:lnTo>
                <a:lnTo>
                  <a:pt x="57149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A2C1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080512" y="8454509"/>
            <a:ext cx="55563" cy="28398"/>
          </a:xfrm>
          <a:custGeom>
            <a:avLst/>
            <a:gdLst/>
            <a:ahLst/>
            <a:cxnLst/>
            <a:rect l="l" t="t" r="r" b="b"/>
            <a:pathLst>
              <a:path w="57150" h="29209">
                <a:moveTo>
                  <a:pt x="57149" y="0"/>
                </a:moveTo>
                <a:lnTo>
                  <a:pt x="0" y="0"/>
                </a:lnTo>
                <a:lnTo>
                  <a:pt x="0" y="28955"/>
                </a:lnTo>
                <a:lnTo>
                  <a:pt x="57149" y="28955"/>
                </a:lnTo>
                <a:lnTo>
                  <a:pt x="57149" y="0"/>
                </a:lnTo>
                <a:close/>
              </a:path>
            </a:pathLst>
          </a:custGeom>
          <a:ln w="6351">
            <a:solidFill>
              <a:srgbClr val="8080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170891" y="8455237"/>
            <a:ext cx="59267" cy="34572"/>
          </a:xfrm>
          <a:custGeom>
            <a:avLst/>
            <a:gdLst/>
            <a:ahLst/>
            <a:cxnLst/>
            <a:rect l="l" t="t" r="r" b="b"/>
            <a:pathLst>
              <a:path w="60960" h="35559">
                <a:moveTo>
                  <a:pt x="60960" y="0"/>
                </a:moveTo>
                <a:lnTo>
                  <a:pt x="58674" y="0"/>
                </a:lnTo>
                <a:lnTo>
                  <a:pt x="58674" y="32004"/>
                </a:lnTo>
                <a:lnTo>
                  <a:pt x="0" y="32004"/>
                </a:lnTo>
                <a:lnTo>
                  <a:pt x="0" y="35052"/>
                </a:lnTo>
                <a:lnTo>
                  <a:pt x="60960" y="35052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170144" y="8454509"/>
            <a:ext cx="54945" cy="28398"/>
          </a:xfrm>
          <a:custGeom>
            <a:avLst/>
            <a:gdLst/>
            <a:ahLst/>
            <a:cxnLst/>
            <a:rect l="l" t="t" r="r" b="b"/>
            <a:pathLst>
              <a:path w="56514" h="29209">
                <a:moveTo>
                  <a:pt x="0" y="28955"/>
                </a:moveTo>
                <a:lnTo>
                  <a:pt x="56387" y="28955"/>
                </a:lnTo>
                <a:lnTo>
                  <a:pt x="56387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A2C1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170144" y="8454509"/>
            <a:ext cx="54945" cy="28398"/>
          </a:xfrm>
          <a:custGeom>
            <a:avLst/>
            <a:gdLst/>
            <a:ahLst/>
            <a:cxnLst/>
            <a:rect l="l" t="t" r="r" b="b"/>
            <a:pathLst>
              <a:path w="56514" h="29209">
                <a:moveTo>
                  <a:pt x="56387" y="0"/>
                </a:moveTo>
                <a:lnTo>
                  <a:pt x="0" y="0"/>
                </a:lnTo>
                <a:lnTo>
                  <a:pt x="0" y="28955"/>
                </a:lnTo>
                <a:lnTo>
                  <a:pt x="56387" y="28955"/>
                </a:lnTo>
                <a:lnTo>
                  <a:pt x="56387" y="0"/>
                </a:lnTo>
                <a:close/>
              </a:path>
            </a:pathLst>
          </a:custGeom>
          <a:ln w="6348">
            <a:solidFill>
              <a:srgbClr val="8080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4259792" y="8455237"/>
            <a:ext cx="60501" cy="34572"/>
          </a:xfrm>
          <a:custGeom>
            <a:avLst/>
            <a:gdLst/>
            <a:ahLst/>
            <a:cxnLst/>
            <a:rect l="l" t="t" r="r" b="b"/>
            <a:pathLst>
              <a:path w="62229" h="35559">
                <a:moveTo>
                  <a:pt x="61722" y="0"/>
                </a:moveTo>
                <a:lnTo>
                  <a:pt x="58674" y="0"/>
                </a:lnTo>
                <a:lnTo>
                  <a:pt x="58674" y="32004"/>
                </a:lnTo>
                <a:lnTo>
                  <a:pt x="0" y="32004"/>
                </a:lnTo>
                <a:lnTo>
                  <a:pt x="0" y="35052"/>
                </a:lnTo>
                <a:lnTo>
                  <a:pt x="61722" y="35052"/>
                </a:lnTo>
                <a:lnTo>
                  <a:pt x="61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4259044" y="8454509"/>
            <a:ext cx="55563" cy="28398"/>
          </a:xfrm>
          <a:custGeom>
            <a:avLst/>
            <a:gdLst/>
            <a:ahLst/>
            <a:cxnLst/>
            <a:rect l="l" t="t" r="r" b="b"/>
            <a:pathLst>
              <a:path w="57150" h="29209">
                <a:moveTo>
                  <a:pt x="0" y="28955"/>
                </a:moveTo>
                <a:lnTo>
                  <a:pt x="57149" y="28955"/>
                </a:lnTo>
                <a:lnTo>
                  <a:pt x="57149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A2C1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4259044" y="8454509"/>
            <a:ext cx="55563" cy="28398"/>
          </a:xfrm>
          <a:custGeom>
            <a:avLst/>
            <a:gdLst/>
            <a:ahLst/>
            <a:cxnLst/>
            <a:rect l="l" t="t" r="r" b="b"/>
            <a:pathLst>
              <a:path w="57150" h="29209">
                <a:moveTo>
                  <a:pt x="57149" y="0"/>
                </a:moveTo>
                <a:lnTo>
                  <a:pt x="0" y="0"/>
                </a:lnTo>
                <a:lnTo>
                  <a:pt x="0" y="28955"/>
                </a:lnTo>
                <a:lnTo>
                  <a:pt x="57149" y="28955"/>
                </a:lnTo>
                <a:lnTo>
                  <a:pt x="57149" y="0"/>
                </a:lnTo>
                <a:close/>
              </a:path>
            </a:pathLst>
          </a:custGeom>
          <a:ln w="6351">
            <a:solidFill>
              <a:srgbClr val="8080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4363508" y="8455237"/>
            <a:ext cx="60501" cy="34572"/>
          </a:xfrm>
          <a:custGeom>
            <a:avLst/>
            <a:gdLst/>
            <a:ahLst/>
            <a:cxnLst/>
            <a:rect l="l" t="t" r="r" b="b"/>
            <a:pathLst>
              <a:path w="62229" h="35559">
                <a:moveTo>
                  <a:pt x="61722" y="0"/>
                </a:moveTo>
                <a:lnTo>
                  <a:pt x="58674" y="0"/>
                </a:lnTo>
                <a:lnTo>
                  <a:pt x="58674" y="32004"/>
                </a:lnTo>
                <a:lnTo>
                  <a:pt x="0" y="32004"/>
                </a:lnTo>
                <a:lnTo>
                  <a:pt x="0" y="35052"/>
                </a:lnTo>
                <a:lnTo>
                  <a:pt x="61722" y="35052"/>
                </a:lnTo>
                <a:lnTo>
                  <a:pt x="61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4362759" y="8454509"/>
            <a:ext cx="55563" cy="28398"/>
          </a:xfrm>
          <a:custGeom>
            <a:avLst/>
            <a:gdLst/>
            <a:ahLst/>
            <a:cxnLst/>
            <a:rect l="l" t="t" r="r" b="b"/>
            <a:pathLst>
              <a:path w="57150" h="29209">
                <a:moveTo>
                  <a:pt x="0" y="28955"/>
                </a:moveTo>
                <a:lnTo>
                  <a:pt x="57149" y="28955"/>
                </a:lnTo>
                <a:lnTo>
                  <a:pt x="57149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A2C1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4362759" y="8454509"/>
            <a:ext cx="55563" cy="28398"/>
          </a:xfrm>
          <a:custGeom>
            <a:avLst/>
            <a:gdLst/>
            <a:ahLst/>
            <a:cxnLst/>
            <a:rect l="l" t="t" r="r" b="b"/>
            <a:pathLst>
              <a:path w="57150" h="29209">
                <a:moveTo>
                  <a:pt x="57149" y="0"/>
                </a:moveTo>
                <a:lnTo>
                  <a:pt x="0" y="0"/>
                </a:lnTo>
                <a:lnTo>
                  <a:pt x="0" y="28955"/>
                </a:lnTo>
                <a:lnTo>
                  <a:pt x="57149" y="28955"/>
                </a:lnTo>
                <a:lnTo>
                  <a:pt x="57149" y="0"/>
                </a:lnTo>
                <a:close/>
              </a:path>
            </a:pathLst>
          </a:custGeom>
          <a:ln w="6351">
            <a:solidFill>
              <a:srgbClr val="8080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4081251" y="8517466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61722" y="0"/>
                </a:moveTo>
                <a:lnTo>
                  <a:pt x="58674" y="0"/>
                </a:lnTo>
                <a:lnTo>
                  <a:pt x="58674" y="32004"/>
                </a:lnTo>
                <a:lnTo>
                  <a:pt x="0" y="32004"/>
                </a:lnTo>
                <a:lnTo>
                  <a:pt x="0" y="35814"/>
                </a:lnTo>
                <a:lnTo>
                  <a:pt x="61722" y="35814"/>
                </a:lnTo>
                <a:lnTo>
                  <a:pt x="61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4080512" y="8516727"/>
            <a:ext cx="55563" cy="29016"/>
          </a:xfrm>
          <a:custGeom>
            <a:avLst/>
            <a:gdLst/>
            <a:ahLst/>
            <a:cxnLst/>
            <a:rect l="l" t="t" r="r" b="b"/>
            <a:pathLst>
              <a:path w="57150" h="29845">
                <a:moveTo>
                  <a:pt x="0" y="29718"/>
                </a:moveTo>
                <a:lnTo>
                  <a:pt x="57149" y="29718"/>
                </a:lnTo>
                <a:lnTo>
                  <a:pt x="57149" y="0"/>
                </a:lnTo>
                <a:lnTo>
                  <a:pt x="0" y="0"/>
                </a:lnTo>
                <a:lnTo>
                  <a:pt x="0" y="29718"/>
                </a:lnTo>
                <a:close/>
              </a:path>
            </a:pathLst>
          </a:custGeom>
          <a:solidFill>
            <a:srgbClr val="A2C1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4080512" y="8516727"/>
            <a:ext cx="55563" cy="29016"/>
          </a:xfrm>
          <a:custGeom>
            <a:avLst/>
            <a:gdLst/>
            <a:ahLst/>
            <a:cxnLst/>
            <a:rect l="l" t="t" r="r" b="b"/>
            <a:pathLst>
              <a:path w="57150" h="29845">
                <a:moveTo>
                  <a:pt x="57149" y="0"/>
                </a:moveTo>
                <a:lnTo>
                  <a:pt x="0" y="0"/>
                </a:lnTo>
                <a:lnTo>
                  <a:pt x="0" y="29718"/>
                </a:lnTo>
                <a:lnTo>
                  <a:pt x="57149" y="29718"/>
                </a:lnTo>
                <a:lnTo>
                  <a:pt x="57149" y="0"/>
                </a:lnTo>
                <a:close/>
              </a:path>
            </a:pathLst>
          </a:custGeom>
          <a:ln w="6346">
            <a:solidFill>
              <a:srgbClr val="8080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4170891" y="8515243"/>
            <a:ext cx="59267" cy="35807"/>
          </a:xfrm>
          <a:custGeom>
            <a:avLst/>
            <a:gdLst/>
            <a:ahLst/>
            <a:cxnLst/>
            <a:rect l="l" t="t" r="r" b="b"/>
            <a:pathLst>
              <a:path w="60960" h="36829">
                <a:moveTo>
                  <a:pt x="60960" y="0"/>
                </a:moveTo>
                <a:lnTo>
                  <a:pt x="58674" y="0"/>
                </a:lnTo>
                <a:lnTo>
                  <a:pt x="58674" y="32765"/>
                </a:lnTo>
                <a:lnTo>
                  <a:pt x="0" y="32765"/>
                </a:lnTo>
                <a:lnTo>
                  <a:pt x="0" y="36575"/>
                </a:lnTo>
                <a:lnTo>
                  <a:pt x="60960" y="36575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4170144" y="8515248"/>
            <a:ext cx="54945" cy="29016"/>
          </a:xfrm>
          <a:custGeom>
            <a:avLst/>
            <a:gdLst/>
            <a:ahLst/>
            <a:cxnLst/>
            <a:rect l="l" t="t" r="r" b="b"/>
            <a:pathLst>
              <a:path w="56514" h="29845">
                <a:moveTo>
                  <a:pt x="0" y="29718"/>
                </a:moveTo>
                <a:lnTo>
                  <a:pt x="56387" y="29718"/>
                </a:lnTo>
                <a:lnTo>
                  <a:pt x="56387" y="0"/>
                </a:lnTo>
                <a:lnTo>
                  <a:pt x="0" y="0"/>
                </a:lnTo>
                <a:lnTo>
                  <a:pt x="0" y="29718"/>
                </a:lnTo>
                <a:close/>
              </a:path>
            </a:pathLst>
          </a:custGeom>
          <a:solidFill>
            <a:srgbClr val="A2C1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4170144" y="8515248"/>
            <a:ext cx="54945" cy="29016"/>
          </a:xfrm>
          <a:custGeom>
            <a:avLst/>
            <a:gdLst/>
            <a:ahLst/>
            <a:cxnLst/>
            <a:rect l="l" t="t" r="r" b="b"/>
            <a:pathLst>
              <a:path w="56514" h="29845">
                <a:moveTo>
                  <a:pt x="56387" y="0"/>
                </a:moveTo>
                <a:lnTo>
                  <a:pt x="0" y="0"/>
                </a:lnTo>
                <a:lnTo>
                  <a:pt x="0" y="29718"/>
                </a:lnTo>
                <a:lnTo>
                  <a:pt x="56387" y="29718"/>
                </a:lnTo>
                <a:lnTo>
                  <a:pt x="56387" y="0"/>
                </a:lnTo>
                <a:close/>
              </a:path>
            </a:pathLst>
          </a:custGeom>
          <a:ln w="6343">
            <a:solidFill>
              <a:srgbClr val="8080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259792" y="8515243"/>
            <a:ext cx="60501" cy="35807"/>
          </a:xfrm>
          <a:custGeom>
            <a:avLst/>
            <a:gdLst/>
            <a:ahLst/>
            <a:cxnLst/>
            <a:rect l="l" t="t" r="r" b="b"/>
            <a:pathLst>
              <a:path w="62229" h="36829">
                <a:moveTo>
                  <a:pt x="61722" y="0"/>
                </a:moveTo>
                <a:lnTo>
                  <a:pt x="58674" y="0"/>
                </a:lnTo>
                <a:lnTo>
                  <a:pt x="58674" y="32765"/>
                </a:lnTo>
                <a:lnTo>
                  <a:pt x="0" y="32765"/>
                </a:lnTo>
                <a:lnTo>
                  <a:pt x="0" y="36575"/>
                </a:lnTo>
                <a:lnTo>
                  <a:pt x="61722" y="36575"/>
                </a:lnTo>
                <a:lnTo>
                  <a:pt x="61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4259044" y="8515248"/>
            <a:ext cx="55563" cy="29016"/>
          </a:xfrm>
          <a:custGeom>
            <a:avLst/>
            <a:gdLst/>
            <a:ahLst/>
            <a:cxnLst/>
            <a:rect l="l" t="t" r="r" b="b"/>
            <a:pathLst>
              <a:path w="57150" h="29845">
                <a:moveTo>
                  <a:pt x="0" y="29718"/>
                </a:moveTo>
                <a:lnTo>
                  <a:pt x="57149" y="29718"/>
                </a:lnTo>
                <a:lnTo>
                  <a:pt x="57149" y="0"/>
                </a:lnTo>
                <a:lnTo>
                  <a:pt x="0" y="0"/>
                </a:lnTo>
                <a:lnTo>
                  <a:pt x="0" y="29718"/>
                </a:lnTo>
                <a:close/>
              </a:path>
            </a:pathLst>
          </a:custGeom>
          <a:solidFill>
            <a:srgbClr val="A2C1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4259044" y="8515248"/>
            <a:ext cx="55563" cy="29016"/>
          </a:xfrm>
          <a:custGeom>
            <a:avLst/>
            <a:gdLst/>
            <a:ahLst/>
            <a:cxnLst/>
            <a:rect l="l" t="t" r="r" b="b"/>
            <a:pathLst>
              <a:path w="57150" h="29845">
                <a:moveTo>
                  <a:pt x="57149" y="0"/>
                </a:moveTo>
                <a:lnTo>
                  <a:pt x="0" y="0"/>
                </a:lnTo>
                <a:lnTo>
                  <a:pt x="0" y="29718"/>
                </a:lnTo>
                <a:lnTo>
                  <a:pt x="57149" y="29718"/>
                </a:lnTo>
                <a:lnTo>
                  <a:pt x="57149" y="0"/>
                </a:lnTo>
                <a:close/>
              </a:path>
            </a:pathLst>
          </a:custGeom>
          <a:ln w="6346">
            <a:solidFill>
              <a:srgbClr val="8080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4081251" y="8576732"/>
            <a:ext cx="60501" cy="34572"/>
          </a:xfrm>
          <a:custGeom>
            <a:avLst/>
            <a:gdLst/>
            <a:ahLst/>
            <a:cxnLst/>
            <a:rect l="l" t="t" r="r" b="b"/>
            <a:pathLst>
              <a:path w="62229" h="35559">
                <a:moveTo>
                  <a:pt x="61722" y="0"/>
                </a:moveTo>
                <a:lnTo>
                  <a:pt x="58674" y="0"/>
                </a:lnTo>
                <a:lnTo>
                  <a:pt x="58674" y="32003"/>
                </a:lnTo>
                <a:lnTo>
                  <a:pt x="0" y="32003"/>
                </a:lnTo>
                <a:lnTo>
                  <a:pt x="0" y="35051"/>
                </a:lnTo>
                <a:lnTo>
                  <a:pt x="61722" y="35051"/>
                </a:lnTo>
                <a:lnTo>
                  <a:pt x="61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4080512" y="8576739"/>
            <a:ext cx="55563" cy="28398"/>
          </a:xfrm>
          <a:custGeom>
            <a:avLst/>
            <a:gdLst/>
            <a:ahLst/>
            <a:cxnLst/>
            <a:rect l="l" t="t" r="r" b="b"/>
            <a:pathLst>
              <a:path w="57150" h="29209">
                <a:moveTo>
                  <a:pt x="0" y="28955"/>
                </a:moveTo>
                <a:lnTo>
                  <a:pt x="57149" y="28955"/>
                </a:lnTo>
                <a:lnTo>
                  <a:pt x="57149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A2C1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4080512" y="8576739"/>
            <a:ext cx="55563" cy="28398"/>
          </a:xfrm>
          <a:custGeom>
            <a:avLst/>
            <a:gdLst/>
            <a:ahLst/>
            <a:cxnLst/>
            <a:rect l="l" t="t" r="r" b="b"/>
            <a:pathLst>
              <a:path w="57150" h="29209">
                <a:moveTo>
                  <a:pt x="57149" y="0"/>
                </a:moveTo>
                <a:lnTo>
                  <a:pt x="0" y="0"/>
                </a:lnTo>
                <a:lnTo>
                  <a:pt x="0" y="28955"/>
                </a:lnTo>
                <a:lnTo>
                  <a:pt x="57149" y="28955"/>
                </a:lnTo>
                <a:lnTo>
                  <a:pt x="57149" y="0"/>
                </a:lnTo>
                <a:close/>
              </a:path>
            </a:pathLst>
          </a:custGeom>
          <a:ln w="6351">
            <a:solidFill>
              <a:srgbClr val="8080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4170891" y="8576732"/>
            <a:ext cx="59267" cy="34572"/>
          </a:xfrm>
          <a:custGeom>
            <a:avLst/>
            <a:gdLst/>
            <a:ahLst/>
            <a:cxnLst/>
            <a:rect l="l" t="t" r="r" b="b"/>
            <a:pathLst>
              <a:path w="60960" h="35559">
                <a:moveTo>
                  <a:pt x="60960" y="0"/>
                </a:moveTo>
                <a:lnTo>
                  <a:pt x="58674" y="0"/>
                </a:lnTo>
                <a:lnTo>
                  <a:pt x="58674" y="32003"/>
                </a:lnTo>
                <a:lnTo>
                  <a:pt x="0" y="32003"/>
                </a:lnTo>
                <a:lnTo>
                  <a:pt x="0" y="35051"/>
                </a:lnTo>
                <a:lnTo>
                  <a:pt x="60960" y="35051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4170144" y="8576739"/>
            <a:ext cx="54945" cy="28398"/>
          </a:xfrm>
          <a:custGeom>
            <a:avLst/>
            <a:gdLst/>
            <a:ahLst/>
            <a:cxnLst/>
            <a:rect l="l" t="t" r="r" b="b"/>
            <a:pathLst>
              <a:path w="56514" h="29209">
                <a:moveTo>
                  <a:pt x="0" y="28955"/>
                </a:moveTo>
                <a:lnTo>
                  <a:pt x="56387" y="28955"/>
                </a:lnTo>
                <a:lnTo>
                  <a:pt x="56387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A2C1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4170144" y="8576739"/>
            <a:ext cx="54945" cy="28398"/>
          </a:xfrm>
          <a:custGeom>
            <a:avLst/>
            <a:gdLst/>
            <a:ahLst/>
            <a:cxnLst/>
            <a:rect l="l" t="t" r="r" b="b"/>
            <a:pathLst>
              <a:path w="56514" h="29209">
                <a:moveTo>
                  <a:pt x="56387" y="0"/>
                </a:moveTo>
                <a:lnTo>
                  <a:pt x="0" y="0"/>
                </a:lnTo>
                <a:lnTo>
                  <a:pt x="0" y="28955"/>
                </a:lnTo>
                <a:lnTo>
                  <a:pt x="56387" y="28955"/>
                </a:lnTo>
                <a:lnTo>
                  <a:pt x="56387" y="0"/>
                </a:lnTo>
                <a:close/>
              </a:path>
            </a:pathLst>
          </a:custGeom>
          <a:ln w="6348">
            <a:solidFill>
              <a:srgbClr val="8080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4259792" y="8576732"/>
            <a:ext cx="60501" cy="34572"/>
          </a:xfrm>
          <a:custGeom>
            <a:avLst/>
            <a:gdLst/>
            <a:ahLst/>
            <a:cxnLst/>
            <a:rect l="l" t="t" r="r" b="b"/>
            <a:pathLst>
              <a:path w="62229" h="35559">
                <a:moveTo>
                  <a:pt x="61722" y="0"/>
                </a:moveTo>
                <a:lnTo>
                  <a:pt x="58674" y="0"/>
                </a:lnTo>
                <a:lnTo>
                  <a:pt x="58674" y="32003"/>
                </a:lnTo>
                <a:lnTo>
                  <a:pt x="0" y="32003"/>
                </a:lnTo>
                <a:lnTo>
                  <a:pt x="0" y="35051"/>
                </a:lnTo>
                <a:lnTo>
                  <a:pt x="61722" y="35051"/>
                </a:lnTo>
                <a:lnTo>
                  <a:pt x="61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4259044" y="8576739"/>
            <a:ext cx="55563" cy="28398"/>
          </a:xfrm>
          <a:custGeom>
            <a:avLst/>
            <a:gdLst/>
            <a:ahLst/>
            <a:cxnLst/>
            <a:rect l="l" t="t" r="r" b="b"/>
            <a:pathLst>
              <a:path w="57150" h="29209">
                <a:moveTo>
                  <a:pt x="0" y="28955"/>
                </a:moveTo>
                <a:lnTo>
                  <a:pt x="57149" y="28955"/>
                </a:lnTo>
                <a:lnTo>
                  <a:pt x="57149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A2C1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4259044" y="8576739"/>
            <a:ext cx="55563" cy="28398"/>
          </a:xfrm>
          <a:custGeom>
            <a:avLst/>
            <a:gdLst/>
            <a:ahLst/>
            <a:cxnLst/>
            <a:rect l="l" t="t" r="r" b="b"/>
            <a:pathLst>
              <a:path w="57150" h="29209">
                <a:moveTo>
                  <a:pt x="57149" y="0"/>
                </a:moveTo>
                <a:lnTo>
                  <a:pt x="0" y="0"/>
                </a:lnTo>
                <a:lnTo>
                  <a:pt x="0" y="28955"/>
                </a:lnTo>
                <a:lnTo>
                  <a:pt x="57149" y="28955"/>
                </a:lnTo>
                <a:lnTo>
                  <a:pt x="57149" y="0"/>
                </a:lnTo>
                <a:close/>
              </a:path>
            </a:pathLst>
          </a:custGeom>
          <a:ln w="6351">
            <a:solidFill>
              <a:srgbClr val="8080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4081251" y="8636741"/>
            <a:ext cx="60501" cy="35807"/>
          </a:xfrm>
          <a:custGeom>
            <a:avLst/>
            <a:gdLst/>
            <a:ahLst/>
            <a:cxnLst/>
            <a:rect l="l" t="t" r="r" b="b"/>
            <a:pathLst>
              <a:path w="62229" h="36829">
                <a:moveTo>
                  <a:pt x="61722" y="0"/>
                </a:moveTo>
                <a:lnTo>
                  <a:pt x="58674" y="0"/>
                </a:lnTo>
                <a:lnTo>
                  <a:pt x="58674" y="32765"/>
                </a:lnTo>
                <a:lnTo>
                  <a:pt x="0" y="32765"/>
                </a:lnTo>
                <a:lnTo>
                  <a:pt x="0" y="36575"/>
                </a:lnTo>
                <a:lnTo>
                  <a:pt x="61722" y="36575"/>
                </a:lnTo>
                <a:lnTo>
                  <a:pt x="61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4080512" y="8636749"/>
            <a:ext cx="55563" cy="29016"/>
          </a:xfrm>
          <a:custGeom>
            <a:avLst/>
            <a:gdLst/>
            <a:ahLst/>
            <a:cxnLst/>
            <a:rect l="l" t="t" r="r" b="b"/>
            <a:pathLst>
              <a:path w="57150" h="29845">
                <a:moveTo>
                  <a:pt x="0" y="29718"/>
                </a:moveTo>
                <a:lnTo>
                  <a:pt x="57149" y="29718"/>
                </a:lnTo>
                <a:lnTo>
                  <a:pt x="57149" y="0"/>
                </a:lnTo>
                <a:lnTo>
                  <a:pt x="0" y="0"/>
                </a:lnTo>
                <a:lnTo>
                  <a:pt x="0" y="29718"/>
                </a:lnTo>
                <a:close/>
              </a:path>
            </a:pathLst>
          </a:custGeom>
          <a:solidFill>
            <a:srgbClr val="A2C1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4080512" y="8636749"/>
            <a:ext cx="55563" cy="29016"/>
          </a:xfrm>
          <a:custGeom>
            <a:avLst/>
            <a:gdLst/>
            <a:ahLst/>
            <a:cxnLst/>
            <a:rect l="l" t="t" r="r" b="b"/>
            <a:pathLst>
              <a:path w="57150" h="29845">
                <a:moveTo>
                  <a:pt x="57149" y="0"/>
                </a:moveTo>
                <a:lnTo>
                  <a:pt x="0" y="0"/>
                </a:lnTo>
                <a:lnTo>
                  <a:pt x="0" y="29718"/>
                </a:lnTo>
                <a:lnTo>
                  <a:pt x="57149" y="29718"/>
                </a:lnTo>
                <a:lnTo>
                  <a:pt x="57149" y="0"/>
                </a:lnTo>
                <a:close/>
              </a:path>
            </a:pathLst>
          </a:custGeom>
          <a:ln w="6346">
            <a:solidFill>
              <a:srgbClr val="8080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4170891" y="8636741"/>
            <a:ext cx="59267" cy="35807"/>
          </a:xfrm>
          <a:custGeom>
            <a:avLst/>
            <a:gdLst/>
            <a:ahLst/>
            <a:cxnLst/>
            <a:rect l="l" t="t" r="r" b="b"/>
            <a:pathLst>
              <a:path w="60960" h="36829">
                <a:moveTo>
                  <a:pt x="60960" y="0"/>
                </a:moveTo>
                <a:lnTo>
                  <a:pt x="58674" y="0"/>
                </a:lnTo>
                <a:lnTo>
                  <a:pt x="58674" y="32765"/>
                </a:lnTo>
                <a:lnTo>
                  <a:pt x="0" y="32765"/>
                </a:lnTo>
                <a:lnTo>
                  <a:pt x="0" y="36575"/>
                </a:lnTo>
                <a:lnTo>
                  <a:pt x="60960" y="36575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4170144" y="8636749"/>
            <a:ext cx="54945" cy="29016"/>
          </a:xfrm>
          <a:custGeom>
            <a:avLst/>
            <a:gdLst/>
            <a:ahLst/>
            <a:cxnLst/>
            <a:rect l="l" t="t" r="r" b="b"/>
            <a:pathLst>
              <a:path w="56514" h="29845">
                <a:moveTo>
                  <a:pt x="0" y="29718"/>
                </a:moveTo>
                <a:lnTo>
                  <a:pt x="56387" y="29718"/>
                </a:lnTo>
                <a:lnTo>
                  <a:pt x="56387" y="0"/>
                </a:lnTo>
                <a:lnTo>
                  <a:pt x="0" y="0"/>
                </a:lnTo>
                <a:lnTo>
                  <a:pt x="0" y="29718"/>
                </a:lnTo>
                <a:close/>
              </a:path>
            </a:pathLst>
          </a:custGeom>
          <a:solidFill>
            <a:srgbClr val="A2C1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4170144" y="8636749"/>
            <a:ext cx="54945" cy="29016"/>
          </a:xfrm>
          <a:custGeom>
            <a:avLst/>
            <a:gdLst/>
            <a:ahLst/>
            <a:cxnLst/>
            <a:rect l="l" t="t" r="r" b="b"/>
            <a:pathLst>
              <a:path w="56514" h="29845">
                <a:moveTo>
                  <a:pt x="56387" y="0"/>
                </a:moveTo>
                <a:lnTo>
                  <a:pt x="0" y="0"/>
                </a:lnTo>
                <a:lnTo>
                  <a:pt x="0" y="29718"/>
                </a:lnTo>
                <a:lnTo>
                  <a:pt x="56387" y="29718"/>
                </a:lnTo>
                <a:lnTo>
                  <a:pt x="56387" y="0"/>
                </a:lnTo>
                <a:close/>
              </a:path>
            </a:pathLst>
          </a:custGeom>
          <a:ln w="6343">
            <a:solidFill>
              <a:srgbClr val="8080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4259792" y="8636741"/>
            <a:ext cx="60501" cy="35807"/>
          </a:xfrm>
          <a:custGeom>
            <a:avLst/>
            <a:gdLst/>
            <a:ahLst/>
            <a:cxnLst/>
            <a:rect l="l" t="t" r="r" b="b"/>
            <a:pathLst>
              <a:path w="62229" h="36829">
                <a:moveTo>
                  <a:pt x="61722" y="0"/>
                </a:moveTo>
                <a:lnTo>
                  <a:pt x="58674" y="0"/>
                </a:lnTo>
                <a:lnTo>
                  <a:pt x="58674" y="32765"/>
                </a:lnTo>
                <a:lnTo>
                  <a:pt x="0" y="32765"/>
                </a:lnTo>
                <a:lnTo>
                  <a:pt x="0" y="36575"/>
                </a:lnTo>
                <a:lnTo>
                  <a:pt x="61722" y="36575"/>
                </a:lnTo>
                <a:lnTo>
                  <a:pt x="61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4259044" y="8636749"/>
            <a:ext cx="55563" cy="29016"/>
          </a:xfrm>
          <a:custGeom>
            <a:avLst/>
            <a:gdLst/>
            <a:ahLst/>
            <a:cxnLst/>
            <a:rect l="l" t="t" r="r" b="b"/>
            <a:pathLst>
              <a:path w="57150" h="29845">
                <a:moveTo>
                  <a:pt x="0" y="29718"/>
                </a:moveTo>
                <a:lnTo>
                  <a:pt x="57149" y="29718"/>
                </a:lnTo>
                <a:lnTo>
                  <a:pt x="57149" y="0"/>
                </a:lnTo>
                <a:lnTo>
                  <a:pt x="0" y="0"/>
                </a:lnTo>
                <a:lnTo>
                  <a:pt x="0" y="29718"/>
                </a:lnTo>
                <a:close/>
              </a:path>
            </a:pathLst>
          </a:custGeom>
          <a:solidFill>
            <a:srgbClr val="A2C1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4259044" y="8636749"/>
            <a:ext cx="55563" cy="29016"/>
          </a:xfrm>
          <a:custGeom>
            <a:avLst/>
            <a:gdLst/>
            <a:ahLst/>
            <a:cxnLst/>
            <a:rect l="l" t="t" r="r" b="b"/>
            <a:pathLst>
              <a:path w="57150" h="29845">
                <a:moveTo>
                  <a:pt x="57149" y="0"/>
                </a:moveTo>
                <a:lnTo>
                  <a:pt x="0" y="0"/>
                </a:lnTo>
                <a:lnTo>
                  <a:pt x="0" y="29718"/>
                </a:lnTo>
                <a:lnTo>
                  <a:pt x="57149" y="29718"/>
                </a:lnTo>
                <a:lnTo>
                  <a:pt x="57149" y="0"/>
                </a:lnTo>
                <a:close/>
              </a:path>
            </a:pathLst>
          </a:custGeom>
          <a:ln w="6346">
            <a:solidFill>
              <a:srgbClr val="8080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3974570" y="8611552"/>
            <a:ext cx="60501" cy="34572"/>
          </a:xfrm>
          <a:custGeom>
            <a:avLst/>
            <a:gdLst/>
            <a:ahLst/>
            <a:cxnLst/>
            <a:rect l="l" t="t" r="r" b="b"/>
            <a:pathLst>
              <a:path w="62229" h="35559">
                <a:moveTo>
                  <a:pt x="61722" y="0"/>
                </a:moveTo>
                <a:lnTo>
                  <a:pt x="58674" y="0"/>
                </a:lnTo>
                <a:lnTo>
                  <a:pt x="58674" y="32003"/>
                </a:lnTo>
                <a:lnTo>
                  <a:pt x="0" y="32003"/>
                </a:lnTo>
                <a:lnTo>
                  <a:pt x="0" y="35051"/>
                </a:lnTo>
                <a:lnTo>
                  <a:pt x="61722" y="35051"/>
                </a:lnTo>
                <a:lnTo>
                  <a:pt x="61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3973825" y="8611555"/>
            <a:ext cx="55563" cy="28398"/>
          </a:xfrm>
          <a:custGeom>
            <a:avLst/>
            <a:gdLst/>
            <a:ahLst/>
            <a:cxnLst/>
            <a:rect l="l" t="t" r="r" b="b"/>
            <a:pathLst>
              <a:path w="57150" h="29209">
                <a:moveTo>
                  <a:pt x="0" y="28956"/>
                </a:moveTo>
                <a:lnTo>
                  <a:pt x="57149" y="28956"/>
                </a:lnTo>
                <a:lnTo>
                  <a:pt x="5714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A2C1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3973825" y="8611555"/>
            <a:ext cx="55563" cy="28398"/>
          </a:xfrm>
          <a:custGeom>
            <a:avLst/>
            <a:gdLst/>
            <a:ahLst/>
            <a:cxnLst/>
            <a:rect l="l" t="t" r="r" b="b"/>
            <a:pathLst>
              <a:path w="57150" h="29209">
                <a:moveTo>
                  <a:pt x="57149" y="0"/>
                </a:moveTo>
                <a:lnTo>
                  <a:pt x="0" y="0"/>
                </a:lnTo>
                <a:lnTo>
                  <a:pt x="0" y="28956"/>
                </a:lnTo>
                <a:lnTo>
                  <a:pt x="57149" y="28956"/>
                </a:lnTo>
                <a:lnTo>
                  <a:pt x="57149" y="0"/>
                </a:lnTo>
                <a:close/>
              </a:path>
            </a:pathLst>
          </a:custGeom>
          <a:ln w="6351">
            <a:solidFill>
              <a:srgbClr val="8080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3974570" y="8517466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61722" y="0"/>
                </a:moveTo>
                <a:lnTo>
                  <a:pt x="58674" y="0"/>
                </a:lnTo>
                <a:lnTo>
                  <a:pt x="58674" y="32004"/>
                </a:lnTo>
                <a:lnTo>
                  <a:pt x="0" y="32004"/>
                </a:lnTo>
                <a:lnTo>
                  <a:pt x="0" y="35814"/>
                </a:lnTo>
                <a:lnTo>
                  <a:pt x="61722" y="35814"/>
                </a:lnTo>
                <a:lnTo>
                  <a:pt x="61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3973825" y="8516727"/>
            <a:ext cx="55563" cy="29016"/>
          </a:xfrm>
          <a:custGeom>
            <a:avLst/>
            <a:gdLst/>
            <a:ahLst/>
            <a:cxnLst/>
            <a:rect l="l" t="t" r="r" b="b"/>
            <a:pathLst>
              <a:path w="57150" h="29845">
                <a:moveTo>
                  <a:pt x="0" y="29718"/>
                </a:moveTo>
                <a:lnTo>
                  <a:pt x="57149" y="29718"/>
                </a:lnTo>
                <a:lnTo>
                  <a:pt x="57149" y="0"/>
                </a:lnTo>
                <a:lnTo>
                  <a:pt x="0" y="0"/>
                </a:lnTo>
                <a:lnTo>
                  <a:pt x="0" y="29718"/>
                </a:lnTo>
                <a:close/>
              </a:path>
            </a:pathLst>
          </a:custGeom>
          <a:solidFill>
            <a:srgbClr val="A2C1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3973825" y="8516727"/>
            <a:ext cx="55563" cy="29016"/>
          </a:xfrm>
          <a:custGeom>
            <a:avLst/>
            <a:gdLst/>
            <a:ahLst/>
            <a:cxnLst/>
            <a:rect l="l" t="t" r="r" b="b"/>
            <a:pathLst>
              <a:path w="57150" h="29845">
                <a:moveTo>
                  <a:pt x="57149" y="0"/>
                </a:moveTo>
                <a:lnTo>
                  <a:pt x="0" y="0"/>
                </a:lnTo>
                <a:lnTo>
                  <a:pt x="0" y="29718"/>
                </a:lnTo>
                <a:lnTo>
                  <a:pt x="57149" y="29718"/>
                </a:lnTo>
                <a:lnTo>
                  <a:pt x="57149" y="0"/>
                </a:lnTo>
                <a:close/>
              </a:path>
            </a:pathLst>
          </a:custGeom>
          <a:ln w="6346">
            <a:solidFill>
              <a:srgbClr val="8080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4363508" y="8611552"/>
            <a:ext cx="60501" cy="34572"/>
          </a:xfrm>
          <a:custGeom>
            <a:avLst/>
            <a:gdLst/>
            <a:ahLst/>
            <a:cxnLst/>
            <a:rect l="l" t="t" r="r" b="b"/>
            <a:pathLst>
              <a:path w="62229" h="35559">
                <a:moveTo>
                  <a:pt x="61722" y="0"/>
                </a:moveTo>
                <a:lnTo>
                  <a:pt x="58674" y="0"/>
                </a:lnTo>
                <a:lnTo>
                  <a:pt x="58674" y="32003"/>
                </a:lnTo>
                <a:lnTo>
                  <a:pt x="0" y="32003"/>
                </a:lnTo>
                <a:lnTo>
                  <a:pt x="0" y="35051"/>
                </a:lnTo>
                <a:lnTo>
                  <a:pt x="61722" y="35051"/>
                </a:lnTo>
                <a:lnTo>
                  <a:pt x="61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4362759" y="8611555"/>
            <a:ext cx="55563" cy="28398"/>
          </a:xfrm>
          <a:custGeom>
            <a:avLst/>
            <a:gdLst/>
            <a:ahLst/>
            <a:cxnLst/>
            <a:rect l="l" t="t" r="r" b="b"/>
            <a:pathLst>
              <a:path w="57150" h="29209">
                <a:moveTo>
                  <a:pt x="0" y="28956"/>
                </a:moveTo>
                <a:lnTo>
                  <a:pt x="57149" y="28956"/>
                </a:lnTo>
                <a:lnTo>
                  <a:pt x="5714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A2C1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4362759" y="8611555"/>
            <a:ext cx="55563" cy="28398"/>
          </a:xfrm>
          <a:custGeom>
            <a:avLst/>
            <a:gdLst/>
            <a:ahLst/>
            <a:cxnLst/>
            <a:rect l="l" t="t" r="r" b="b"/>
            <a:pathLst>
              <a:path w="57150" h="29209">
                <a:moveTo>
                  <a:pt x="57149" y="0"/>
                </a:moveTo>
                <a:lnTo>
                  <a:pt x="0" y="0"/>
                </a:lnTo>
                <a:lnTo>
                  <a:pt x="0" y="28956"/>
                </a:lnTo>
                <a:lnTo>
                  <a:pt x="57149" y="28956"/>
                </a:lnTo>
                <a:lnTo>
                  <a:pt x="57149" y="0"/>
                </a:lnTo>
                <a:close/>
              </a:path>
            </a:pathLst>
          </a:custGeom>
          <a:ln w="6351">
            <a:solidFill>
              <a:srgbClr val="8080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4363508" y="8517466"/>
            <a:ext cx="60501" cy="35190"/>
          </a:xfrm>
          <a:custGeom>
            <a:avLst/>
            <a:gdLst/>
            <a:ahLst/>
            <a:cxnLst/>
            <a:rect l="l" t="t" r="r" b="b"/>
            <a:pathLst>
              <a:path w="62229" h="36195">
                <a:moveTo>
                  <a:pt x="61722" y="0"/>
                </a:moveTo>
                <a:lnTo>
                  <a:pt x="58674" y="0"/>
                </a:lnTo>
                <a:lnTo>
                  <a:pt x="58674" y="32004"/>
                </a:lnTo>
                <a:lnTo>
                  <a:pt x="0" y="32004"/>
                </a:lnTo>
                <a:lnTo>
                  <a:pt x="0" y="35814"/>
                </a:lnTo>
                <a:lnTo>
                  <a:pt x="61722" y="35814"/>
                </a:lnTo>
                <a:lnTo>
                  <a:pt x="61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4362759" y="8516727"/>
            <a:ext cx="55563" cy="29016"/>
          </a:xfrm>
          <a:custGeom>
            <a:avLst/>
            <a:gdLst/>
            <a:ahLst/>
            <a:cxnLst/>
            <a:rect l="l" t="t" r="r" b="b"/>
            <a:pathLst>
              <a:path w="57150" h="29845">
                <a:moveTo>
                  <a:pt x="0" y="29718"/>
                </a:moveTo>
                <a:lnTo>
                  <a:pt x="57149" y="29718"/>
                </a:lnTo>
                <a:lnTo>
                  <a:pt x="57149" y="0"/>
                </a:lnTo>
                <a:lnTo>
                  <a:pt x="0" y="0"/>
                </a:lnTo>
                <a:lnTo>
                  <a:pt x="0" y="29718"/>
                </a:lnTo>
                <a:close/>
              </a:path>
            </a:pathLst>
          </a:custGeom>
          <a:solidFill>
            <a:srgbClr val="A2C1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4362759" y="8516727"/>
            <a:ext cx="55563" cy="29016"/>
          </a:xfrm>
          <a:custGeom>
            <a:avLst/>
            <a:gdLst/>
            <a:ahLst/>
            <a:cxnLst/>
            <a:rect l="l" t="t" r="r" b="b"/>
            <a:pathLst>
              <a:path w="57150" h="29845">
                <a:moveTo>
                  <a:pt x="57149" y="0"/>
                </a:moveTo>
                <a:lnTo>
                  <a:pt x="0" y="0"/>
                </a:lnTo>
                <a:lnTo>
                  <a:pt x="0" y="29718"/>
                </a:lnTo>
                <a:lnTo>
                  <a:pt x="57149" y="29718"/>
                </a:lnTo>
                <a:lnTo>
                  <a:pt x="57149" y="0"/>
                </a:lnTo>
                <a:close/>
              </a:path>
            </a:pathLst>
          </a:custGeom>
          <a:ln w="6346">
            <a:solidFill>
              <a:srgbClr val="8080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3605636" y="8433261"/>
            <a:ext cx="54328" cy="50623"/>
          </a:xfrm>
          <a:custGeom>
            <a:avLst/>
            <a:gdLst/>
            <a:ahLst/>
            <a:cxnLst/>
            <a:rect l="l" t="t" r="r" b="b"/>
            <a:pathLst>
              <a:path w="55879" h="52070">
                <a:moveTo>
                  <a:pt x="0" y="0"/>
                </a:moveTo>
                <a:lnTo>
                  <a:pt x="55626" y="51864"/>
                </a:lnTo>
              </a:path>
            </a:pathLst>
          </a:custGeom>
          <a:ln w="18554">
            <a:solidFill>
              <a:srgbClr val="4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3602000" y="8461163"/>
            <a:ext cx="54945" cy="42598"/>
          </a:xfrm>
          <a:custGeom>
            <a:avLst/>
            <a:gdLst/>
            <a:ahLst/>
            <a:cxnLst/>
            <a:rect l="l" t="t" r="r" b="b"/>
            <a:pathLst>
              <a:path w="56514" h="43815">
                <a:moveTo>
                  <a:pt x="0" y="0"/>
                </a:moveTo>
                <a:lnTo>
                  <a:pt x="56317" y="43567"/>
                </a:lnTo>
              </a:path>
            </a:pathLst>
          </a:custGeom>
          <a:ln w="18723">
            <a:solidFill>
              <a:srgbClr val="4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3604896" y="8499043"/>
            <a:ext cx="56796" cy="20373"/>
          </a:xfrm>
          <a:custGeom>
            <a:avLst/>
            <a:gdLst/>
            <a:ahLst/>
            <a:cxnLst/>
            <a:rect l="l" t="t" r="r" b="b"/>
            <a:pathLst>
              <a:path w="58420" h="20954">
                <a:moveTo>
                  <a:pt x="0" y="0"/>
                </a:moveTo>
                <a:lnTo>
                  <a:pt x="57912" y="20723"/>
                </a:lnTo>
              </a:path>
            </a:pathLst>
          </a:custGeom>
          <a:ln w="19210">
            <a:solidFill>
              <a:srgbClr val="4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3611563" y="8534732"/>
            <a:ext cx="57415" cy="6174"/>
          </a:xfrm>
          <a:custGeom>
            <a:avLst/>
            <a:gdLst/>
            <a:ahLst/>
            <a:cxnLst/>
            <a:rect l="l" t="t" r="r" b="b"/>
            <a:pathLst>
              <a:path w="59054" h="6350">
                <a:moveTo>
                  <a:pt x="0" y="0"/>
                </a:moveTo>
                <a:lnTo>
                  <a:pt x="58674" y="5867"/>
                </a:lnTo>
              </a:path>
            </a:pathLst>
          </a:custGeom>
          <a:ln w="19403">
            <a:solidFill>
              <a:srgbClr val="4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3622675" y="8560551"/>
            <a:ext cx="57415" cy="3087"/>
          </a:xfrm>
          <a:custGeom>
            <a:avLst/>
            <a:gdLst/>
            <a:ahLst/>
            <a:cxnLst/>
            <a:rect l="l" t="t" r="r" b="b"/>
            <a:pathLst>
              <a:path w="59054" h="3175">
                <a:moveTo>
                  <a:pt x="0" y="2677"/>
                </a:moveTo>
                <a:lnTo>
                  <a:pt x="58674" y="0"/>
                </a:lnTo>
              </a:path>
            </a:pathLst>
          </a:custGeom>
          <a:ln w="19418">
            <a:solidFill>
              <a:srgbClr val="4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3629343" y="8574349"/>
            <a:ext cx="57415" cy="15434"/>
          </a:xfrm>
          <a:custGeom>
            <a:avLst/>
            <a:gdLst/>
            <a:ahLst/>
            <a:cxnLst/>
            <a:rect l="l" t="t" r="r" b="b"/>
            <a:pathLst>
              <a:path w="59054" h="15875">
                <a:moveTo>
                  <a:pt x="0" y="15737"/>
                </a:moveTo>
                <a:lnTo>
                  <a:pt x="58674" y="0"/>
                </a:lnTo>
              </a:path>
            </a:pathLst>
          </a:custGeom>
          <a:ln w="19296">
            <a:solidFill>
              <a:srgbClr val="4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3613983" y="8406341"/>
            <a:ext cx="48154" cy="58649"/>
          </a:xfrm>
          <a:custGeom>
            <a:avLst/>
            <a:gdLst/>
            <a:ahLst/>
            <a:cxnLst/>
            <a:rect l="l" t="t" r="r" b="b"/>
            <a:pathLst>
              <a:path w="49529" h="60325">
                <a:moveTo>
                  <a:pt x="0" y="0"/>
                </a:moveTo>
                <a:lnTo>
                  <a:pt x="49323" y="60198"/>
                </a:lnTo>
              </a:path>
            </a:pathLst>
          </a:custGeom>
          <a:ln w="18305">
            <a:solidFill>
              <a:srgbClr val="4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3628102" y="8377449"/>
            <a:ext cx="40128" cy="71614"/>
          </a:xfrm>
          <a:custGeom>
            <a:avLst/>
            <a:gdLst/>
            <a:ahLst/>
            <a:cxnLst/>
            <a:rect l="l" t="t" r="r" b="b"/>
            <a:pathLst>
              <a:path w="41275" h="73659">
                <a:moveTo>
                  <a:pt x="0" y="0"/>
                </a:moveTo>
                <a:lnTo>
                  <a:pt x="40816" y="73152"/>
                </a:lnTo>
              </a:path>
            </a:pathLst>
          </a:custGeom>
          <a:ln w="17999">
            <a:solidFill>
              <a:srgbClr val="4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3650576" y="8356706"/>
            <a:ext cx="28398" cy="77170"/>
          </a:xfrm>
          <a:custGeom>
            <a:avLst/>
            <a:gdLst/>
            <a:ahLst/>
            <a:cxnLst/>
            <a:rect l="l" t="t" r="r" b="b"/>
            <a:pathLst>
              <a:path w="29210" h="79375">
                <a:moveTo>
                  <a:pt x="0" y="0"/>
                </a:moveTo>
                <a:lnTo>
                  <a:pt x="29054" y="79248"/>
                </a:lnTo>
              </a:path>
            </a:pathLst>
          </a:custGeom>
          <a:ln w="17777">
            <a:solidFill>
              <a:srgbClr val="4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3679436" y="8345594"/>
            <a:ext cx="9878" cy="84578"/>
          </a:xfrm>
          <a:custGeom>
            <a:avLst/>
            <a:gdLst/>
            <a:ahLst/>
            <a:cxnLst/>
            <a:rect l="l" t="t" r="r" b="b"/>
            <a:pathLst>
              <a:path w="10160" h="86995">
                <a:moveTo>
                  <a:pt x="0" y="0"/>
                </a:moveTo>
                <a:lnTo>
                  <a:pt x="10063" y="86868"/>
                </a:lnTo>
              </a:path>
            </a:pathLst>
          </a:custGeom>
          <a:ln w="17581">
            <a:solidFill>
              <a:srgbClr val="4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3650827" y="8582660"/>
            <a:ext cx="46302" cy="35190"/>
          </a:xfrm>
          <a:custGeom>
            <a:avLst/>
            <a:gdLst/>
            <a:ahLst/>
            <a:cxnLst/>
            <a:rect l="l" t="t" r="r" b="b"/>
            <a:pathLst>
              <a:path w="47625" h="36195">
                <a:moveTo>
                  <a:pt x="0" y="35692"/>
                </a:moveTo>
                <a:lnTo>
                  <a:pt x="47420" y="0"/>
                </a:lnTo>
              </a:path>
            </a:pathLst>
          </a:custGeom>
          <a:ln w="18747">
            <a:solidFill>
              <a:srgbClr val="4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3677496" y="8581179"/>
            <a:ext cx="33955" cy="52476"/>
          </a:xfrm>
          <a:custGeom>
            <a:avLst/>
            <a:gdLst/>
            <a:ahLst/>
            <a:cxnLst/>
            <a:rect l="l" t="t" r="r" b="b"/>
            <a:pathLst>
              <a:path w="34925" h="53975">
                <a:moveTo>
                  <a:pt x="0" y="53741"/>
                </a:moveTo>
                <a:lnTo>
                  <a:pt x="34800" y="0"/>
                </a:lnTo>
              </a:path>
            </a:pathLst>
          </a:custGeom>
          <a:ln w="18107">
            <a:solidFill>
              <a:srgbClr val="4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2192125" y="8207797"/>
            <a:ext cx="1340291" cy="642056"/>
          </a:xfrm>
          <a:custGeom>
            <a:avLst/>
            <a:gdLst/>
            <a:ahLst/>
            <a:cxnLst/>
            <a:rect l="l" t="t" r="r" b="b"/>
            <a:pathLst>
              <a:path w="1378585" h="660400">
                <a:moveTo>
                  <a:pt x="776478" y="628649"/>
                </a:moveTo>
                <a:lnTo>
                  <a:pt x="591312" y="628649"/>
                </a:lnTo>
                <a:lnTo>
                  <a:pt x="589026" y="629411"/>
                </a:lnTo>
                <a:lnTo>
                  <a:pt x="585216" y="633983"/>
                </a:lnTo>
                <a:lnTo>
                  <a:pt x="579119" y="639317"/>
                </a:lnTo>
                <a:lnTo>
                  <a:pt x="574548" y="643889"/>
                </a:lnTo>
                <a:lnTo>
                  <a:pt x="571500" y="649223"/>
                </a:lnTo>
                <a:lnTo>
                  <a:pt x="573024" y="654557"/>
                </a:lnTo>
                <a:lnTo>
                  <a:pt x="580644" y="658367"/>
                </a:lnTo>
                <a:lnTo>
                  <a:pt x="595122" y="659891"/>
                </a:lnTo>
                <a:lnTo>
                  <a:pt x="779526" y="659891"/>
                </a:lnTo>
                <a:lnTo>
                  <a:pt x="791718" y="658367"/>
                </a:lnTo>
                <a:lnTo>
                  <a:pt x="797052" y="654557"/>
                </a:lnTo>
                <a:lnTo>
                  <a:pt x="797052" y="649223"/>
                </a:lnTo>
                <a:lnTo>
                  <a:pt x="793242" y="643889"/>
                </a:lnTo>
                <a:lnTo>
                  <a:pt x="788669" y="639317"/>
                </a:lnTo>
                <a:lnTo>
                  <a:pt x="782574" y="633983"/>
                </a:lnTo>
                <a:lnTo>
                  <a:pt x="778764" y="629411"/>
                </a:lnTo>
                <a:lnTo>
                  <a:pt x="776478" y="628649"/>
                </a:lnTo>
                <a:close/>
              </a:path>
              <a:path w="1378585" h="660400">
                <a:moveTo>
                  <a:pt x="216408" y="26669"/>
                </a:moveTo>
                <a:lnTo>
                  <a:pt x="198119" y="63245"/>
                </a:lnTo>
                <a:lnTo>
                  <a:pt x="179831" y="84581"/>
                </a:lnTo>
                <a:lnTo>
                  <a:pt x="170687" y="93725"/>
                </a:lnTo>
                <a:lnTo>
                  <a:pt x="160781" y="99059"/>
                </a:lnTo>
                <a:lnTo>
                  <a:pt x="152400" y="101345"/>
                </a:lnTo>
                <a:lnTo>
                  <a:pt x="0" y="628649"/>
                </a:lnTo>
                <a:lnTo>
                  <a:pt x="1378458" y="628649"/>
                </a:lnTo>
                <a:lnTo>
                  <a:pt x="1213866" y="108203"/>
                </a:lnTo>
                <a:lnTo>
                  <a:pt x="1203197" y="104393"/>
                </a:lnTo>
                <a:lnTo>
                  <a:pt x="1193292" y="96011"/>
                </a:lnTo>
                <a:lnTo>
                  <a:pt x="1184506" y="85343"/>
                </a:lnTo>
                <a:lnTo>
                  <a:pt x="689610" y="85343"/>
                </a:lnTo>
                <a:lnTo>
                  <a:pt x="668274" y="61721"/>
                </a:lnTo>
                <a:lnTo>
                  <a:pt x="644652" y="43433"/>
                </a:lnTo>
                <a:lnTo>
                  <a:pt x="629412" y="35813"/>
                </a:lnTo>
                <a:lnTo>
                  <a:pt x="377190" y="35813"/>
                </a:lnTo>
                <a:lnTo>
                  <a:pt x="345186" y="32765"/>
                </a:lnTo>
                <a:lnTo>
                  <a:pt x="320040" y="28193"/>
                </a:lnTo>
                <a:lnTo>
                  <a:pt x="234696" y="28193"/>
                </a:lnTo>
                <a:lnTo>
                  <a:pt x="216408" y="26669"/>
                </a:lnTo>
                <a:close/>
              </a:path>
              <a:path w="1378585" h="660400">
                <a:moveTo>
                  <a:pt x="848868" y="5333"/>
                </a:moveTo>
                <a:lnTo>
                  <a:pt x="835914" y="5333"/>
                </a:lnTo>
                <a:lnTo>
                  <a:pt x="821436" y="6857"/>
                </a:lnTo>
                <a:lnTo>
                  <a:pt x="771144" y="21335"/>
                </a:lnTo>
                <a:lnTo>
                  <a:pt x="733806" y="46481"/>
                </a:lnTo>
                <a:lnTo>
                  <a:pt x="713232" y="64769"/>
                </a:lnTo>
                <a:lnTo>
                  <a:pt x="689610" y="85343"/>
                </a:lnTo>
                <a:lnTo>
                  <a:pt x="1184506" y="85343"/>
                </a:lnTo>
                <a:lnTo>
                  <a:pt x="1182624" y="83057"/>
                </a:lnTo>
                <a:lnTo>
                  <a:pt x="1171956" y="68579"/>
                </a:lnTo>
                <a:lnTo>
                  <a:pt x="1162050" y="52577"/>
                </a:lnTo>
                <a:lnTo>
                  <a:pt x="1154430" y="37337"/>
                </a:lnTo>
                <a:lnTo>
                  <a:pt x="1151903" y="32003"/>
                </a:lnTo>
                <a:lnTo>
                  <a:pt x="991362" y="32003"/>
                </a:lnTo>
                <a:lnTo>
                  <a:pt x="972312" y="30479"/>
                </a:lnTo>
                <a:lnTo>
                  <a:pt x="954024" y="28193"/>
                </a:lnTo>
                <a:lnTo>
                  <a:pt x="936498" y="23621"/>
                </a:lnTo>
                <a:lnTo>
                  <a:pt x="921258" y="21335"/>
                </a:lnTo>
                <a:lnTo>
                  <a:pt x="905256" y="17525"/>
                </a:lnTo>
                <a:lnTo>
                  <a:pt x="890778" y="13715"/>
                </a:lnTo>
                <a:lnTo>
                  <a:pt x="877062" y="10667"/>
                </a:lnTo>
                <a:lnTo>
                  <a:pt x="862584" y="8381"/>
                </a:lnTo>
                <a:lnTo>
                  <a:pt x="848868" y="5333"/>
                </a:lnTo>
                <a:close/>
              </a:path>
              <a:path w="1378585" h="660400">
                <a:moveTo>
                  <a:pt x="573024" y="21335"/>
                </a:moveTo>
                <a:lnTo>
                  <a:pt x="547878" y="21335"/>
                </a:lnTo>
                <a:lnTo>
                  <a:pt x="521969" y="22859"/>
                </a:lnTo>
                <a:lnTo>
                  <a:pt x="495300" y="25145"/>
                </a:lnTo>
                <a:lnTo>
                  <a:pt x="438150" y="32765"/>
                </a:lnTo>
                <a:lnTo>
                  <a:pt x="377190" y="35813"/>
                </a:lnTo>
                <a:lnTo>
                  <a:pt x="629412" y="35813"/>
                </a:lnTo>
                <a:lnTo>
                  <a:pt x="621792" y="32003"/>
                </a:lnTo>
                <a:lnTo>
                  <a:pt x="597408" y="25145"/>
                </a:lnTo>
                <a:lnTo>
                  <a:pt x="573024" y="21335"/>
                </a:lnTo>
                <a:close/>
              </a:path>
              <a:path w="1378585" h="660400">
                <a:moveTo>
                  <a:pt x="1143762" y="10667"/>
                </a:moveTo>
                <a:lnTo>
                  <a:pt x="1085088" y="25145"/>
                </a:lnTo>
                <a:lnTo>
                  <a:pt x="1059942" y="28955"/>
                </a:lnTo>
                <a:lnTo>
                  <a:pt x="1035557" y="32003"/>
                </a:lnTo>
                <a:lnTo>
                  <a:pt x="1151903" y="32003"/>
                </a:lnTo>
                <a:lnTo>
                  <a:pt x="1147571" y="22859"/>
                </a:lnTo>
                <a:lnTo>
                  <a:pt x="1143762" y="10667"/>
                </a:lnTo>
                <a:close/>
              </a:path>
              <a:path w="1378585" h="660400">
                <a:moveTo>
                  <a:pt x="240792" y="0"/>
                </a:moveTo>
                <a:lnTo>
                  <a:pt x="234696" y="28193"/>
                </a:lnTo>
                <a:lnTo>
                  <a:pt x="320040" y="28193"/>
                </a:lnTo>
                <a:lnTo>
                  <a:pt x="311658" y="26669"/>
                </a:lnTo>
                <a:lnTo>
                  <a:pt x="277368" y="16001"/>
                </a:lnTo>
                <a:lnTo>
                  <a:pt x="240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2769234" y="8790835"/>
            <a:ext cx="174096" cy="46302"/>
          </a:xfrm>
          <a:custGeom>
            <a:avLst/>
            <a:gdLst/>
            <a:ahLst/>
            <a:cxnLst/>
            <a:rect l="l" t="t" r="r" b="b"/>
            <a:pathLst>
              <a:path w="179069" h="47625">
                <a:moveTo>
                  <a:pt x="96012" y="0"/>
                </a:moveTo>
                <a:lnTo>
                  <a:pt x="53339" y="12953"/>
                </a:lnTo>
                <a:lnTo>
                  <a:pt x="32004" y="28955"/>
                </a:lnTo>
                <a:lnTo>
                  <a:pt x="22098" y="35051"/>
                </a:lnTo>
                <a:lnTo>
                  <a:pt x="11430" y="41909"/>
                </a:lnTo>
                <a:lnTo>
                  <a:pt x="0" y="47243"/>
                </a:lnTo>
                <a:lnTo>
                  <a:pt x="179069" y="47243"/>
                </a:lnTo>
                <a:lnTo>
                  <a:pt x="146304" y="27431"/>
                </a:lnTo>
                <a:lnTo>
                  <a:pt x="126492" y="11429"/>
                </a:lnTo>
                <a:lnTo>
                  <a:pt x="116586" y="5333"/>
                </a:lnTo>
                <a:lnTo>
                  <a:pt x="107442" y="761"/>
                </a:lnTo>
                <a:lnTo>
                  <a:pt x="96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2223240" y="8284845"/>
            <a:ext cx="166688" cy="485245"/>
          </a:xfrm>
          <a:custGeom>
            <a:avLst/>
            <a:gdLst/>
            <a:ahLst/>
            <a:cxnLst/>
            <a:rect l="l" t="t" r="r" b="b"/>
            <a:pathLst>
              <a:path w="171450" h="499109">
                <a:moveTo>
                  <a:pt x="171450" y="0"/>
                </a:moveTo>
                <a:lnTo>
                  <a:pt x="168401" y="3809"/>
                </a:lnTo>
                <a:lnTo>
                  <a:pt x="165354" y="9143"/>
                </a:lnTo>
                <a:lnTo>
                  <a:pt x="160019" y="14477"/>
                </a:lnTo>
                <a:lnTo>
                  <a:pt x="156210" y="19811"/>
                </a:lnTo>
                <a:lnTo>
                  <a:pt x="150875" y="25145"/>
                </a:lnTo>
                <a:lnTo>
                  <a:pt x="145542" y="28955"/>
                </a:lnTo>
                <a:lnTo>
                  <a:pt x="140969" y="32765"/>
                </a:lnTo>
                <a:lnTo>
                  <a:pt x="134874" y="36575"/>
                </a:lnTo>
                <a:lnTo>
                  <a:pt x="0" y="499109"/>
                </a:lnTo>
                <a:lnTo>
                  <a:pt x="8381" y="493775"/>
                </a:lnTo>
                <a:lnTo>
                  <a:pt x="17525" y="486155"/>
                </a:lnTo>
                <a:lnTo>
                  <a:pt x="27431" y="475487"/>
                </a:lnTo>
                <a:lnTo>
                  <a:pt x="38862" y="464819"/>
                </a:lnTo>
                <a:lnTo>
                  <a:pt x="48006" y="453389"/>
                </a:lnTo>
                <a:lnTo>
                  <a:pt x="57912" y="442721"/>
                </a:lnTo>
                <a:lnTo>
                  <a:pt x="66293" y="430529"/>
                </a:lnTo>
                <a:lnTo>
                  <a:pt x="72389" y="420623"/>
                </a:lnTo>
                <a:lnTo>
                  <a:pt x="171450" y="0"/>
                </a:lnTo>
                <a:close/>
              </a:path>
            </a:pathLst>
          </a:custGeom>
          <a:solidFill>
            <a:srgbClr val="3F9E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2867766" y="8669337"/>
            <a:ext cx="551303" cy="107420"/>
          </a:xfrm>
          <a:custGeom>
            <a:avLst/>
            <a:gdLst/>
            <a:ahLst/>
            <a:cxnLst/>
            <a:rect l="l" t="t" r="r" b="b"/>
            <a:pathLst>
              <a:path w="567054" h="110490">
                <a:moveTo>
                  <a:pt x="181356" y="0"/>
                </a:moveTo>
                <a:lnTo>
                  <a:pt x="140970" y="2285"/>
                </a:lnTo>
                <a:lnTo>
                  <a:pt x="102870" y="10667"/>
                </a:lnTo>
                <a:lnTo>
                  <a:pt x="67056" y="25145"/>
                </a:lnTo>
                <a:lnTo>
                  <a:pt x="31242" y="47243"/>
                </a:lnTo>
                <a:lnTo>
                  <a:pt x="0" y="77723"/>
                </a:lnTo>
                <a:lnTo>
                  <a:pt x="762" y="86867"/>
                </a:lnTo>
                <a:lnTo>
                  <a:pt x="762" y="103631"/>
                </a:lnTo>
                <a:lnTo>
                  <a:pt x="0" y="110489"/>
                </a:lnTo>
                <a:lnTo>
                  <a:pt x="42672" y="78485"/>
                </a:lnTo>
                <a:lnTo>
                  <a:pt x="84581" y="56387"/>
                </a:lnTo>
                <a:lnTo>
                  <a:pt x="126492" y="40385"/>
                </a:lnTo>
                <a:lnTo>
                  <a:pt x="166116" y="31241"/>
                </a:lnTo>
                <a:lnTo>
                  <a:pt x="206502" y="27431"/>
                </a:lnTo>
                <a:lnTo>
                  <a:pt x="359283" y="27431"/>
                </a:lnTo>
                <a:lnTo>
                  <a:pt x="340613" y="22097"/>
                </a:lnTo>
                <a:lnTo>
                  <a:pt x="301751" y="12953"/>
                </a:lnTo>
                <a:lnTo>
                  <a:pt x="261366" y="6857"/>
                </a:lnTo>
                <a:lnTo>
                  <a:pt x="220980" y="1523"/>
                </a:lnTo>
                <a:lnTo>
                  <a:pt x="181356" y="0"/>
                </a:lnTo>
                <a:close/>
              </a:path>
              <a:path w="567054" h="110490">
                <a:moveTo>
                  <a:pt x="359283" y="27431"/>
                </a:moveTo>
                <a:lnTo>
                  <a:pt x="206502" y="27431"/>
                </a:lnTo>
                <a:lnTo>
                  <a:pt x="245364" y="28955"/>
                </a:lnTo>
                <a:lnTo>
                  <a:pt x="283464" y="32765"/>
                </a:lnTo>
                <a:lnTo>
                  <a:pt x="320039" y="39623"/>
                </a:lnTo>
                <a:lnTo>
                  <a:pt x="356615" y="48767"/>
                </a:lnTo>
                <a:lnTo>
                  <a:pt x="390144" y="56387"/>
                </a:lnTo>
                <a:lnTo>
                  <a:pt x="422910" y="65531"/>
                </a:lnTo>
                <a:lnTo>
                  <a:pt x="454913" y="72389"/>
                </a:lnTo>
                <a:lnTo>
                  <a:pt x="485394" y="76199"/>
                </a:lnTo>
                <a:lnTo>
                  <a:pt x="514350" y="77723"/>
                </a:lnTo>
                <a:lnTo>
                  <a:pt x="541020" y="74675"/>
                </a:lnTo>
                <a:lnTo>
                  <a:pt x="566927" y="65531"/>
                </a:lnTo>
                <a:lnTo>
                  <a:pt x="561732" y="57911"/>
                </a:lnTo>
                <a:lnTo>
                  <a:pt x="509777" y="57911"/>
                </a:lnTo>
                <a:lnTo>
                  <a:pt x="480060" y="54863"/>
                </a:lnTo>
                <a:lnTo>
                  <a:pt x="448818" y="49529"/>
                </a:lnTo>
                <a:lnTo>
                  <a:pt x="414527" y="41909"/>
                </a:lnTo>
                <a:lnTo>
                  <a:pt x="377951" y="32765"/>
                </a:lnTo>
                <a:lnTo>
                  <a:pt x="359283" y="27431"/>
                </a:lnTo>
                <a:close/>
              </a:path>
              <a:path w="567054" h="110490">
                <a:moveTo>
                  <a:pt x="555498" y="48767"/>
                </a:moveTo>
                <a:lnTo>
                  <a:pt x="534924" y="54863"/>
                </a:lnTo>
                <a:lnTo>
                  <a:pt x="509777" y="57911"/>
                </a:lnTo>
                <a:lnTo>
                  <a:pt x="561732" y="57911"/>
                </a:lnTo>
                <a:lnTo>
                  <a:pt x="555498" y="48767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2876656" y="8710083"/>
            <a:ext cx="614274" cy="98778"/>
          </a:xfrm>
          <a:custGeom>
            <a:avLst/>
            <a:gdLst/>
            <a:ahLst/>
            <a:cxnLst/>
            <a:rect l="l" t="t" r="r" b="b"/>
            <a:pathLst>
              <a:path w="631825" h="101600">
                <a:moveTo>
                  <a:pt x="199644" y="0"/>
                </a:moveTo>
                <a:lnTo>
                  <a:pt x="160781" y="3048"/>
                </a:lnTo>
                <a:lnTo>
                  <a:pt x="121920" y="10668"/>
                </a:lnTo>
                <a:lnTo>
                  <a:pt x="81534" y="25146"/>
                </a:lnTo>
                <a:lnTo>
                  <a:pt x="41910" y="45720"/>
                </a:lnTo>
                <a:lnTo>
                  <a:pt x="0" y="74676"/>
                </a:lnTo>
                <a:lnTo>
                  <a:pt x="7620" y="77724"/>
                </a:lnTo>
                <a:lnTo>
                  <a:pt x="15240" y="80010"/>
                </a:lnTo>
                <a:lnTo>
                  <a:pt x="19812" y="83058"/>
                </a:lnTo>
                <a:lnTo>
                  <a:pt x="25908" y="86868"/>
                </a:lnTo>
                <a:lnTo>
                  <a:pt x="30480" y="90678"/>
                </a:lnTo>
                <a:lnTo>
                  <a:pt x="35814" y="93726"/>
                </a:lnTo>
                <a:lnTo>
                  <a:pt x="40386" y="97536"/>
                </a:lnTo>
                <a:lnTo>
                  <a:pt x="44196" y="101346"/>
                </a:lnTo>
                <a:lnTo>
                  <a:pt x="57912" y="89154"/>
                </a:lnTo>
                <a:lnTo>
                  <a:pt x="107442" y="65532"/>
                </a:lnTo>
                <a:lnTo>
                  <a:pt x="144780" y="59436"/>
                </a:lnTo>
                <a:lnTo>
                  <a:pt x="164592" y="56388"/>
                </a:lnTo>
                <a:lnTo>
                  <a:pt x="588708" y="56388"/>
                </a:lnTo>
                <a:lnTo>
                  <a:pt x="582930" y="51054"/>
                </a:lnTo>
                <a:lnTo>
                  <a:pt x="578129" y="45720"/>
                </a:lnTo>
                <a:lnTo>
                  <a:pt x="478536" y="45720"/>
                </a:lnTo>
                <a:lnTo>
                  <a:pt x="446531" y="41910"/>
                </a:lnTo>
                <a:lnTo>
                  <a:pt x="415290" y="35814"/>
                </a:lnTo>
                <a:lnTo>
                  <a:pt x="381000" y="27432"/>
                </a:lnTo>
                <a:lnTo>
                  <a:pt x="347471" y="19812"/>
                </a:lnTo>
                <a:lnTo>
                  <a:pt x="311657" y="12192"/>
                </a:lnTo>
                <a:lnTo>
                  <a:pt x="275081" y="5334"/>
                </a:lnTo>
                <a:lnTo>
                  <a:pt x="237744" y="1524"/>
                </a:lnTo>
                <a:lnTo>
                  <a:pt x="199644" y="0"/>
                </a:lnTo>
                <a:close/>
              </a:path>
              <a:path w="631825" h="101600">
                <a:moveTo>
                  <a:pt x="588708" y="56388"/>
                </a:moveTo>
                <a:lnTo>
                  <a:pt x="185166" y="56388"/>
                </a:lnTo>
                <a:lnTo>
                  <a:pt x="223266" y="59436"/>
                </a:lnTo>
                <a:lnTo>
                  <a:pt x="240030" y="61722"/>
                </a:lnTo>
                <a:lnTo>
                  <a:pt x="256794" y="67056"/>
                </a:lnTo>
                <a:lnTo>
                  <a:pt x="270510" y="70866"/>
                </a:lnTo>
                <a:lnTo>
                  <a:pt x="283464" y="77724"/>
                </a:lnTo>
                <a:lnTo>
                  <a:pt x="293369" y="83820"/>
                </a:lnTo>
                <a:lnTo>
                  <a:pt x="300990" y="90678"/>
                </a:lnTo>
                <a:lnTo>
                  <a:pt x="631698" y="90678"/>
                </a:lnTo>
                <a:lnTo>
                  <a:pt x="621030" y="85344"/>
                </a:lnTo>
                <a:lnTo>
                  <a:pt x="601218" y="70104"/>
                </a:lnTo>
                <a:lnTo>
                  <a:pt x="592836" y="60198"/>
                </a:lnTo>
                <a:lnTo>
                  <a:pt x="588708" y="56388"/>
                </a:lnTo>
                <a:close/>
              </a:path>
              <a:path w="631825" h="101600">
                <a:moveTo>
                  <a:pt x="563880" y="32004"/>
                </a:moveTo>
                <a:lnTo>
                  <a:pt x="537209" y="41148"/>
                </a:lnTo>
                <a:lnTo>
                  <a:pt x="507492" y="45720"/>
                </a:lnTo>
                <a:lnTo>
                  <a:pt x="578129" y="45720"/>
                </a:lnTo>
                <a:lnTo>
                  <a:pt x="576071" y="43434"/>
                </a:lnTo>
                <a:lnTo>
                  <a:pt x="569976" y="36576"/>
                </a:lnTo>
                <a:lnTo>
                  <a:pt x="563880" y="32004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2214350" y="8744901"/>
            <a:ext cx="616744" cy="64206"/>
          </a:xfrm>
          <a:custGeom>
            <a:avLst/>
            <a:gdLst/>
            <a:ahLst/>
            <a:cxnLst/>
            <a:rect l="l" t="t" r="r" b="b"/>
            <a:pathLst>
              <a:path w="634364" h="66040">
                <a:moveTo>
                  <a:pt x="618743" y="32765"/>
                </a:moveTo>
                <a:lnTo>
                  <a:pt x="503681" y="32765"/>
                </a:lnTo>
                <a:lnTo>
                  <a:pt x="517398" y="34289"/>
                </a:lnTo>
                <a:lnTo>
                  <a:pt x="529589" y="35051"/>
                </a:lnTo>
                <a:lnTo>
                  <a:pt x="541782" y="38099"/>
                </a:lnTo>
                <a:lnTo>
                  <a:pt x="585215" y="57911"/>
                </a:lnTo>
                <a:lnTo>
                  <a:pt x="594359" y="65531"/>
                </a:lnTo>
                <a:lnTo>
                  <a:pt x="596645" y="62483"/>
                </a:lnTo>
                <a:lnTo>
                  <a:pt x="605789" y="57911"/>
                </a:lnTo>
                <a:lnTo>
                  <a:pt x="611124" y="53339"/>
                </a:lnTo>
                <a:lnTo>
                  <a:pt x="617219" y="49529"/>
                </a:lnTo>
                <a:lnTo>
                  <a:pt x="623315" y="47243"/>
                </a:lnTo>
                <a:lnTo>
                  <a:pt x="629412" y="43433"/>
                </a:lnTo>
                <a:lnTo>
                  <a:pt x="633983" y="40385"/>
                </a:lnTo>
                <a:lnTo>
                  <a:pt x="618743" y="32765"/>
                </a:lnTo>
                <a:close/>
              </a:path>
              <a:path w="634364" h="66040">
                <a:moveTo>
                  <a:pt x="50292" y="9143"/>
                </a:moveTo>
                <a:lnTo>
                  <a:pt x="46481" y="12953"/>
                </a:lnTo>
                <a:lnTo>
                  <a:pt x="40386" y="18287"/>
                </a:lnTo>
                <a:lnTo>
                  <a:pt x="32765" y="24383"/>
                </a:lnTo>
                <a:lnTo>
                  <a:pt x="25907" y="31241"/>
                </a:lnTo>
                <a:lnTo>
                  <a:pt x="18287" y="38099"/>
                </a:lnTo>
                <a:lnTo>
                  <a:pt x="11430" y="44195"/>
                </a:lnTo>
                <a:lnTo>
                  <a:pt x="5333" y="48005"/>
                </a:lnTo>
                <a:lnTo>
                  <a:pt x="0" y="52577"/>
                </a:lnTo>
                <a:lnTo>
                  <a:pt x="179069" y="52577"/>
                </a:lnTo>
                <a:lnTo>
                  <a:pt x="211836" y="53339"/>
                </a:lnTo>
                <a:lnTo>
                  <a:pt x="397001" y="53339"/>
                </a:lnTo>
                <a:lnTo>
                  <a:pt x="409194" y="48005"/>
                </a:lnTo>
                <a:lnTo>
                  <a:pt x="422148" y="43433"/>
                </a:lnTo>
                <a:lnTo>
                  <a:pt x="435863" y="40385"/>
                </a:lnTo>
                <a:lnTo>
                  <a:pt x="226313" y="40385"/>
                </a:lnTo>
                <a:lnTo>
                  <a:pt x="175259" y="35051"/>
                </a:lnTo>
                <a:lnTo>
                  <a:pt x="117348" y="24383"/>
                </a:lnTo>
                <a:lnTo>
                  <a:pt x="50292" y="9143"/>
                </a:lnTo>
                <a:close/>
              </a:path>
              <a:path w="634364" h="66040">
                <a:moveTo>
                  <a:pt x="507492" y="0"/>
                </a:moveTo>
                <a:lnTo>
                  <a:pt x="482345" y="761"/>
                </a:lnTo>
                <a:lnTo>
                  <a:pt x="457962" y="5333"/>
                </a:lnTo>
                <a:lnTo>
                  <a:pt x="432054" y="11429"/>
                </a:lnTo>
                <a:lnTo>
                  <a:pt x="406907" y="18287"/>
                </a:lnTo>
                <a:lnTo>
                  <a:pt x="377189" y="25907"/>
                </a:lnTo>
                <a:lnTo>
                  <a:pt x="346709" y="32765"/>
                </a:lnTo>
                <a:lnTo>
                  <a:pt x="311657" y="38099"/>
                </a:lnTo>
                <a:lnTo>
                  <a:pt x="271271" y="40385"/>
                </a:lnTo>
                <a:lnTo>
                  <a:pt x="435863" y="40385"/>
                </a:lnTo>
                <a:lnTo>
                  <a:pt x="449580" y="36575"/>
                </a:lnTo>
                <a:lnTo>
                  <a:pt x="462533" y="34289"/>
                </a:lnTo>
                <a:lnTo>
                  <a:pt x="477012" y="32765"/>
                </a:lnTo>
                <a:lnTo>
                  <a:pt x="618743" y="32765"/>
                </a:lnTo>
                <a:lnTo>
                  <a:pt x="597407" y="22097"/>
                </a:lnTo>
                <a:lnTo>
                  <a:pt x="564642" y="9143"/>
                </a:lnTo>
                <a:lnTo>
                  <a:pt x="535686" y="2285"/>
                </a:lnTo>
                <a:lnTo>
                  <a:pt x="507492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2271395" y="8678227"/>
            <a:ext cx="584641" cy="102482"/>
          </a:xfrm>
          <a:custGeom>
            <a:avLst/>
            <a:gdLst/>
            <a:ahLst/>
            <a:cxnLst/>
            <a:rect l="l" t="t" r="r" b="b"/>
            <a:pathLst>
              <a:path w="601344" h="105409">
                <a:moveTo>
                  <a:pt x="582565" y="52578"/>
                </a:moveTo>
                <a:lnTo>
                  <a:pt x="467106" y="52578"/>
                </a:lnTo>
                <a:lnTo>
                  <a:pt x="483869" y="54864"/>
                </a:lnTo>
                <a:lnTo>
                  <a:pt x="499871" y="57912"/>
                </a:lnTo>
                <a:lnTo>
                  <a:pt x="514350" y="61722"/>
                </a:lnTo>
                <a:lnTo>
                  <a:pt x="528065" y="67056"/>
                </a:lnTo>
                <a:lnTo>
                  <a:pt x="541019" y="73914"/>
                </a:lnTo>
                <a:lnTo>
                  <a:pt x="553212" y="80010"/>
                </a:lnTo>
                <a:lnTo>
                  <a:pt x="564641" y="88392"/>
                </a:lnTo>
                <a:lnTo>
                  <a:pt x="575309" y="96012"/>
                </a:lnTo>
                <a:lnTo>
                  <a:pt x="586739" y="105156"/>
                </a:lnTo>
                <a:lnTo>
                  <a:pt x="589788" y="103632"/>
                </a:lnTo>
                <a:lnTo>
                  <a:pt x="593597" y="103632"/>
                </a:lnTo>
                <a:lnTo>
                  <a:pt x="597407" y="102870"/>
                </a:lnTo>
                <a:lnTo>
                  <a:pt x="601218" y="102870"/>
                </a:lnTo>
                <a:lnTo>
                  <a:pt x="595883" y="77724"/>
                </a:lnTo>
                <a:lnTo>
                  <a:pt x="586739" y="57912"/>
                </a:lnTo>
                <a:lnTo>
                  <a:pt x="582565" y="52578"/>
                </a:lnTo>
                <a:close/>
              </a:path>
              <a:path w="601344" h="105409">
                <a:moveTo>
                  <a:pt x="32003" y="25908"/>
                </a:moveTo>
                <a:lnTo>
                  <a:pt x="25907" y="34290"/>
                </a:lnTo>
                <a:lnTo>
                  <a:pt x="16763" y="45720"/>
                </a:lnTo>
                <a:lnTo>
                  <a:pt x="7619" y="57912"/>
                </a:lnTo>
                <a:lnTo>
                  <a:pt x="0" y="67056"/>
                </a:lnTo>
                <a:lnTo>
                  <a:pt x="8381" y="69342"/>
                </a:lnTo>
                <a:lnTo>
                  <a:pt x="20574" y="72390"/>
                </a:lnTo>
                <a:lnTo>
                  <a:pt x="35051" y="74676"/>
                </a:lnTo>
                <a:lnTo>
                  <a:pt x="89915" y="85344"/>
                </a:lnTo>
                <a:lnTo>
                  <a:pt x="112013" y="88392"/>
                </a:lnTo>
                <a:lnTo>
                  <a:pt x="158495" y="92964"/>
                </a:lnTo>
                <a:lnTo>
                  <a:pt x="182118" y="94488"/>
                </a:lnTo>
                <a:lnTo>
                  <a:pt x="230124" y="94488"/>
                </a:lnTo>
                <a:lnTo>
                  <a:pt x="252983" y="92964"/>
                </a:lnTo>
                <a:lnTo>
                  <a:pt x="275081" y="90678"/>
                </a:lnTo>
                <a:lnTo>
                  <a:pt x="297180" y="86868"/>
                </a:lnTo>
                <a:lnTo>
                  <a:pt x="342138" y="70866"/>
                </a:lnTo>
                <a:lnTo>
                  <a:pt x="366521" y="64770"/>
                </a:lnTo>
                <a:lnTo>
                  <a:pt x="389381" y="59436"/>
                </a:lnTo>
                <a:lnTo>
                  <a:pt x="411480" y="54864"/>
                </a:lnTo>
                <a:lnTo>
                  <a:pt x="417830" y="54102"/>
                </a:lnTo>
                <a:lnTo>
                  <a:pt x="149351" y="54102"/>
                </a:lnTo>
                <a:lnTo>
                  <a:pt x="104393" y="47244"/>
                </a:lnTo>
                <a:lnTo>
                  <a:pt x="70865" y="38100"/>
                </a:lnTo>
                <a:lnTo>
                  <a:pt x="51053" y="32766"/>
                </a:lnTo>
                <a:lnTo>
                  <a:pt x="32003" y="25908"/>
                </a:lnTo>
                <a:close/>
              </a:path>
              <a:path w="601344" h="105409">
                <a:moveTo>
                  <a:pt x="440435" y="0"/>
                </a:moveTo>
                <a:lnTo>
                  <a:pt x="389381" y="3810"/>
                </a:lnTo>
                <a:lnTo>
                  <a:pt x="339089" y="12192"/>
                </a:lnTo>
                <a:lnTo>
                  <a:pt x="297180" y="22098"/>
                </a:lnTo>
                <a:lnTo>
                  <a:pt x="279653" y="28956"/>
                </a:lnTo>
                <a:lnTo>
                  <a:pt x="263651" y="34290"/>
                </a:lnTo>
                <a:lnTo>
                  <a:pt x="218694" y="47244"/>
                </a:lnTo>
                <a:lnTo>
                  <a:pt x="177545" y="54102"/>
                </a:lnTo>
                <a:lnTo>
                  <a:pt x="417830" y="54102"/>
                </a:lnTo>
                <a:lnTo>
                  <a:pt x="430530" y="52578"/>
                </a:lnTo>
                <a:lnTo>
                  <a:pt x="582565" y="52578"/>
                </a:lnTo>
                <a:lnTo>
                  <a:pt x="573024" y="40386"/>
                </a:lnTo>
                <a:lnTo>
                  <a:pt x="536447" y="16764"/>
                </a:lnTo>
                <a:lnTo>
                  <a:pt x="491489" y="3810"/>
                </a:lnTo>
                <a:lnTo>
                  <a:pt x="466344" y="1524"/>
                </a:lnTo>
                <a:lnTo>
                  <a:pt x="440435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2953703" y="8776758"/>
            <a:ext cx="194469" cy="21608"/>
          </a:xfrm>
          <a:custGeom>
            <a:avLst/>
            <a:gdLst/>
            <a:ahLst/>
            <a:cxnLst/>
            <a:rect l="l" t="t" r="r" b="b"/>
            <a:pathLst>
              <a:path w="200025" h="22225">
                <a:moveTo>
                  <a:pt x="102107" y="0"/>
                </a:moveTo>
                <a:lnTo>
                  <a:pt x="87630" y="0"/>
                </a:lnTo>
                <a:lnTo>
                  <a:pt x="73151" y="1524"/>
                </a:lnTo>
                <a:lnTo>
                  <a:pt x="59436" y="2286"/>
                </a:lnTo>
                <a:lnTo>
                  <a:pt x="46481" y="5334"/>
                </a:lnTo>
                <a:lnTo>
                  <a:pt x="32766" y="7620"/>
                </a:lnTo>
                <a:lnTo>
                  <a:pt x="20574" y="11430"/>
                </a:lnTo>
                <a:lnTo>
                  <a:pt x="9906" y="16764"/>
                </a:lnTo>
                <a:lnTo>
                  <a:pt x="0" y="22098"/>
                </a:lnTo>
                <a:lnTo>
                  <a:pt x="199644" y="22098"/>
                </a:lnTo>
                <a:lnTo>
                  <a:pt x="156972" y="6096"/>
                </a:lnTo>
                <a:lnTo>
                  <a:pt x="117348" y="1524"/>
                </a:lnTo>
                <a:lnTo>
                  <a:pt x="10210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2640329" y="8793797"/>
            <a:ext cx="105569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204" y="0"/>
                </a:lnTo>
              </a:path>
            </a:pathLst>
          </a:custGeom>
          <a:ln w="91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3004820" y="8230764"/>
            <a:ext cx="401285" cy="482776"/>
          </a:xfrm>
          <a:custGeom>
            <a:avLst/>
            <a:gdLst/>
            <a:ahLst/>
            <a:cxnLst/>
            <a:rect l="l" t="t" r="r" b="b"/>
            <a:pathLst>
              <a:path w="412750" h="496570">
                <a:moveTo>
                  <a:pt x="400318" y="436625"/>
                </a:moveTo>
                <a:lnTo>
                  <a:pt x="55625" y="436625"/>
                </a:lnTo>
                <a:lnTo>
                  <a:pt x="85343" y="438911"/>
                </a:lnTo>
                <a:lnTo>
                  <a:pt x="143255" y="448055"/>
                </a:lnTo>
                <a:lnTo>
                  <a:pt x="172974" y="454913"/>
                </a:lnTo>
                <a:lnTo>
                  <a:pt x="200405" y="461771"/>
                </a:lnTo>
                <a:lnTo>
                  <a:pt x="228600" y="467867"/>
                </a:lnTo>
                <a:lnTo>
                  <a:pt x="256793" y="476249"/>
                </a:lnTo>
                <a:lnTo>
                  <a:pt x="281939" y="482345"/>
                </a:lnTo>
                <a:lnTo>
                  <a:pt x="307848" y="487679"/>
                </a:lnTo>
                <a:lnTo>
                  <a:pt x="332231" y="493013"/>
                </a:lnTo>
                <a:lnTo>
                  <a:pt x="355091" y="496061"/>
                </a:lnTo>
                <a:lnTo>
                  <a:pt x="375665" y="496061"/>
                </a:lnTo>
                <a:lnTo>
                  <a:pt x="395477" y="494537"/>
                </a:lnTo>
                <a:lnTo>
                  <a:pt x="412241" y="489203"/>
                </a:lnTo>
                <a:lnTo>
                  <a:pt x="400318" y="436625"/>
                </a:lnTo>
                <a:close/>
              </a:path>
              <a:path w="412750" h="496570">
                <a:moveTo>
                  <a:pt x="0" y="0"/>
                </a:moveTo>
                <a:lnTo>
                  <a:pt x="0" y="440435"/>
                </a:lnTo>
                <a:lnTo>
                  <a:pt x="28193" y="438149"/>
                </a:lnTo>
                <a:lnTo>
                  <a:pt x="55625" y="436625"/>
                </a:lnTo>
                <a:lnTo>
                  <a:pt x="400318" y="436625"/>
                </a:lnTo>
                <a:lnTo>
                  <a:pt x="307006" y="25145"/>
                </a:lnTo>
                <a:lnTo>
                  <a:pt x="161543" y="25145"/>
                </a:lnTo>
                <a:lnTo>
                  <a:pt x="140969" y="23621"/>
                </a:lnTo>
                <a:lnTo>
                  <a:pt x="100583" y="19049"/>
                </a:lnTo>
                <a:lnTo>
                  <a:pt x="82295" y="16001"/>
                </a:lnTo>
                <a:lnTo>
                  <a:pt x="64769" y="12191"/>
                </a:lnTo>
                <a:lnTo>
                  <a:pt x="48767" y="9143"/>
                </a:lnTo>
                <a:lnTo>
                  <a:pt x="34289" y="5333"/>
                </a:lnTo>
                <a:lnTo>
                  <a:pt x="22097" y="3047"/>
                </a:lnTo>
                <a:lnTo>
                  <a:pt x="9905" y="1523"/>
                </a:lnTo>
                <a:lnTo>
                  <a:pt x="0" y="0"/>
                </a:lnTo>
                <a:close/>
              </a:path>
              <a:path w="412750" h="496570">
                <a:moveTo>
                  <a:pt x="302513" y="5333"/>
                </a:moveTo>
                <a:lnTo>
                  <a:pt x="278891" y="13715"/>
                </a:lnTo>
                <a:lnTo>
                  <a:pt x="254507" y="19049"/>
                </a:lnTo>
                <a:lnTo>
                  <a:pt x="230886" y="22859"/>
                </a:lnTo>
                <a:lnTo>
                  <a:pt x="206501" y="25145"/>
                </a:lnTo>
                <a:lnTo>
                  <a:pt x="307006" y="25145"/>
                </a:lnTo>
                <a:lnTo>
                  <a:pt x="302513" y="53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3313748" y="8265583"/>
            <a:ext cx="195086" cy="534635"/>
          </a:xfrm>
          <a:custGeom>
            <a:avLst/>
            <a:gdLst/>
            <a:ahLst/>
            <a:cxnLst/>
            <a:rect l="l" t="t" r="r" b="b"/>
            <a:pathLst>
              <a:path w="200660" h="549909">
                <a:moveTo>
                  <a:pt x="0" y="0"/>
                </a:moveTo>
                <a:lnTo>
                  <a:pt x="102870" y="454914"/>
                </a:lnTo>
                <a:lnTo>
                  <a:pt x="108203" y="461010"/>
                </a:lnTo>
                <a:lnTo>
                  <a:pt x="116586" y="471678"/>
                </a:lnTo>
                <a:lnTo>
                  <a:pt x="153162" y="512826"/>
                </a:lnTo>
                <a:lnTo>
                  <a:pt x="184403" y="538734"/>
                </a:lnTo>
                <a:lnTo>
                  <a:pt x="200406" y="549402"/>
                </a:lnTo>
                <a:lnTo>
                  <a:pt x="47244" y="63246"/>
                </a:lnTo>
                <a:lnTo>
                  <a:pt x="42672" y="57912"/>
                </a:lnTo>
                <a:lnTo>
                  <a:pt x="36575" y="49530"/>
                </a:lnTo>
                <a:lnTo>
                  <a:pt x="28956" y="41910"/>
                </a:lnTo>
                <a:lnTo>
                  <a:pt x="21336" y="32766"/>
                </a:lnTo>
                <a:lnTo>
                  <a:pt x="15239" y="23622"/>
                </a:lnTo>
                <a:lnTo>
                  <a:pt x="9144" y="16002"/>
                </a:lnTo>
                <a:lnTo>
                  <a:pt x="3048" y="6858"/>
                </a:lnTo>
                <a:lnTo>
                  <a:pt x="0" y="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2413635" y="8228542"/>
            <a:ext cx="440178" cy="492037"/>
          </a:xfrm>
          <a:custGeom>
            <a:avLst/>
            <a:gdLst/>
            <a:ahLst/>
            <a:cxnLst/>
            <a:rect l="l" t="t" r="r" b="b"/>
            <a:pathLst>
              <a:path w="452755" h="506095">
                <a:moveTo>
                  <a:pt x="24384" y="0"/>
                </a:moveTo>
                <a:lnTo>
                  <a:pt x="18287" y="34290"/>
                </a:lnTo>
                <a:lnTo>
                  <a:pt x="9143" y="76200"/>
                </a:lnTo>
                <a:lnTo>
                  <a:pt x="2286" y="121920"/>
                </a:lnTo>
                <a:lnTo>
                  <a:pt x="0" y="170688"/>
                </a:lnTo>
                <a:lnTo>
                  <a:pt x="6858" y="216408"/>
                </a:lnTo>
                <a:lnTo>
                  <a:pt x="25146" y="257556"/>
                </a:lnTo>
                <a:lnTo>
                  <a:pt x="59436" y="288036"/>
                </a:lnTo>
                <a:lnTo>
                  <a:pt x="114300" y="304800"/>
                </a:lnTo>
                <a:lnTo>
                  <a:pt x="118872" y="304800"/>
                </a:lnTo>
                <a:lnTo>
                  <a:pt x="123443" y="306324"/>
                </a:lnTo>
                <a:lnTo>
                  <a:pt x="159258" y="306324"/>
                </a:lnTo>
                <a:lnTo>
                  <a:pt x="166116" y="339090"/>
                </a:lnTo>
                <a:lnTo>
                  <a:pt x="175260" y="364998"/>
                </a:lnTo>
                <a:lnTo>
                  <a:pt x="198881" y="400812"/>
                </a:lnTo>
                <a:lnTo>
                  <a:pt x="230886" y="422148"/>
                </a:lnTo>
                <a:lnTo>
                  <a:pt x="249174" y="426720"/>
                </a:lnTo>
                <a:lnTo>
                  <a:pt x="267462" y="432054"/>
                </a:lnTo>
                <a:lnTo>
                  <a:pt x="288036" y="436626"/>
                </a:lnTo>
                <a:lnTo>
                  <a:pt x="331470" y="444246"/>
                </a:lnTo>
                <a:lnTo>
                  <a:pt x="355092" y="450342"/>
                </a:lnTo>
                <a:lnTo>
                  <a:pt x="379476" y="458724"/>
                </a:lnTo>
                <a:lnTo>
                  <a:pt x="403860" y="470154"/>
                </a:lnTo>
                <a:lnTo>
                  <a:pt x="428244" y="486156"/>
                </a:lnTo>
                <a:lnTo>
                  <a:pt x="452628" y="505968"/>
                </a:lnTo>
                <a:lnTo>
                  <a:pt x="452628" y="78486"/>
                </a:lnTo>
                <a:lnTo>
                  <a:pt x="437388" y="61722"/>
                </a:lnTo>
                <a:lnTo>
                  <a:pt x="422148" y="47244"/>
                </a:lnTo>
                <a:lnTo>
                  <a:pt x="406146" y="36576"/>
                </a:lnTo>
                <a:lnTo>
                  <a:pt x="390906" y="28956"/>
                </a:lnTo>
                <a:lnTo>
                  <a:pt x="131064" y="28956"/>
                </a:lnTo>
                <a:lnTo>
                  <a:pt x="104393" y="25908"/>
                </a:lnTo>
                <a:lnTo>
                  <a:pt x="89916" y="23622"/>
                </a:lnTo>
                <a:lnTo>
                  <a:pt x="76200" y="19812"/>
                </a:lnTo>
                <a:lnTo>
                  <a:pt x="63246" y="16764"/>
                </a:lnTo>
                <a:lnTo>
                  <a:pt x="49530" y="11430"/>
                </a:lnTo>
                <a:lnTo>
                  <a:pt x="37337" y="6858"/>
                </a:lnTo>
                <a:lnTo>
                  <a:pt x="24384" y="0"/>
                </a:lnTo>
                <a:close/>
              </a:path>
              <a:path w="452755" h="506095">
                <a:moveTo>
                  <a:pt x="330708" y="16764"/>
                </a:moveTo>
                <a:lnTo>
                  <a:pt x="310134" y="16764"/>
                </a:lnTo>
                <a:lnTo>
                  <a:pt x="267462" y="19812"/>
                </a:lnTo>
                <a:lnTo>
                  <a:pt x="245364" y="22098"/>
                </a:lnTo>
                <a:lnTo>
                  <a:pt x="222504" y="25146"/>
                </a:lnTo>
                <a:lnTo>
                  <a:pt x="200406" y="27432"/>
                </a:lnTo>
                <a:lnTo>
                  <a:pt x="177546" y="28956"/>
                </a:lnTo>
                <a:lnTo>
                  <a:pt x="390906" y="28956"/>
                </a:lnTo>
                <a:lnTo>
                  <a:pt x="387858" y="27432"/>
                </a:lnTo>
                <a:lnTo>
                  <a:pt x="369570" y="22098"/>
                </a:lnTo>
                <a:lnTo>
                  <a:pt x="349758" y="19812"/>
                </a:lnTo>
                <a:lnTo>
                  <a:pt x="330708" y="16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2418079" y="8475240"/>
            <a:ext cx="190765" cy="161131"/>
          </a:xfrm>
          <a:custGeom>
            <a:avLst/>
            <a:gdLst/>
            <a:ahLst/>
            <a:cxnLst/>
            <a:rect l="l" t="t" r="r" b="b"/>
            <a:pathLst>
              <a:path w="196214" h="165734">
                <a:moveTo>
                  <a:pt x="0" y="0"/>
                </a:moveTo>
                <a:lnTo>
                  <a:pt x="3809" y="16763"/>
                </a:lnTo>
                <a:lnTo>
                  <a:pt x="8381" y="32766"/>
                </a:lnTo>
                <a:lnTo>
                  <a:pt x="14477" y="48768"/>
                </a:lnTo>
                <a:lnTo>
                  <a:pt x="22098" y="61722"/>
                </a:lnTo>
                <a:lnTo>
                  <a:pt x="30480" y="76200"/>
                </a:lnTo>
                <a:lnTo>
                  <a:pt x="64769" y="110490"/>
                </a:lnTo>
                <a:lnTo>
                  <a:pt x="106680" y="137922"/>
                </a:lnTo>
                <a:lnTo>
                  <a:pt x="158495" y="157734"/>
                </a:lnTo>
                <a:lnTo>
                  <a:pt x="195833" y="165354"/>
                </a:lnTo>
                <a:lnTo>
                  <a:pt x="182118" y="154686"/>
                </a:lnTo>
                <a:lnTo>
                  <a:pt x="171450" y="141731"/>
                </a:lnTo>
                <a:lnTo>
                  <a:pt x="147065" y="90678"/>
                </a:lnTo>
                <a:lnTo>
                  <a:pt x="143256" y="67056"/>
                </a:lnTo>
                <a:lnTo>
                  <a:pt x="118871" y="67056"/>
                </a:lnTo>
                <a:lnTo>
                  <a:pt x="73913" y="57912"/>
                </a:lnTo>
                <a:lnTo>
                  <a:pt x="36575" y="39624"/>
                </a:lnTo>
                <a:lnTo>
                  <a:pt x="9906" y="14478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2306954" y="8244839"/>
            <a:ext cx="406224" cy="472898"/>
          </a:xfrm>
          <a:custGeom>
            <a:avLst/>
            <a:gdLst/>
            <a:ahLst/>
            <a:cxnLst/>
            <a:rect l="l" t="t" r="r" b="b"/>
            <a:pathLst>
              <a:path w="417830" h="486409">
                <a:moveTo>
                  <a:pt x="104393" y="0"/>
                </a:moveTo>
                <a:lnTo>
                  <a:pt x="0" y="458723"/>
                </a:lnTo>
                <a:lnTo>
                  <a:pt x="32765" y="470915"/>
                </a:lnTo>
                <a:lnTo>
                  <a:pt x="61721" y="480059"/>
                </a:lnTo>
                <a:lnTo>
                  <a:pt x="89915" y="485393"/>
                </a:lnTo>
                <a:lnTo>
                  <a:pt x="115824" y="486155"/>
                </a:lnTo>
                <a:lnTo>
                  <a:pt x="140207" y="486155"/>
                </a:lnTo>
                <a:lnTo>
                  <a:pt x="163068" y="483869"/>
                </a:lnTo>
                <a:lnTo>
                  <a:pt x="206501" y="473201"/>
                </a:lnTo>
                <a:lnTo>
                  <a:pt x="228600" y="467105"/>
                </a:lnTo>
                <a:lnTo>
                  <a:pt x="256709" y="458723"/>
                </a:lnTo>
                <a:lnTo>
                  <a:pt x="147065" y="458723"/>
                </a:lnTo>
                <a:lnTo>
                  <a:pt x="124968" y="456437"/>
                </a:lnTo>
                <a:lnTo>
                  <a:pt x="85343" y="445769"/>
                </a:lnTo>
                <a:lnTo>
                  <a:pt x="52577" y="422147"/>
                </a:lnTo>
                <a:lnTo>
                  <a:pt x="28956" y="384047"/>
                </a:lnTo>
                <a:lnTo>
                  <a:pt x="116586" y="3047"/>
                </a:lnTo>
                <a:lnTo>
                  <a:pt x="104393" y="0"/>
                </a:lnTo>
                <a:close/>
              </a:path>
              <a:path w="417830" h="486409">
                <a:moveTo>
                  <a:pt x="346709" y="422147"/>
                </a:moveTo>
                <a:lnTo>
                  <a:pt x="328421" y="425957"/>
                </a:lnTo>
                <a:lnTo>
                  <a:pt x="287274" y="436625"/>
                </a:lnTo>
                <a:lnTo>
                  <a:pt x="217931" y="452627"/>
                </a:lnTo>
                <a:lnTo>
                  <a:pt x="193548" y="454913"/>
                </a:lnTo>
                <a:lnTo>
                  <a:pt x="169925" y="457961"/>
                </a:lnTo>
                <a:lnTo>
                  <a:pt x="147065" y="458723"/>
                </a:lnTo>
                <a:lnTo>
                  <a:pt x="256709" y="458723"/>
                </a:lnTo>
                <a:lnTo>
                  <a:pt x="275081" y="453389"/>
                </a:lnTo>
                <a:lnTo>
                  <a:pt x="299465" y="447293"/>
                </a:lnTo>
                <a:lnTo>
                  <a:pt x="324612" y="441959"/>
                </a:lnTo>
                <a:lnTo>
                  <a:pt x="352806" y="438149"/>
                </a:lnTo>
                <a:lnTo>
                  <a:pt x="384048" y="435101"/>
                </a:lnTo>
                <a:lnTo>
                  <a:pt x="417575" y="435101"/>
                </a:lnTo>
                <a:lnTo>
                  <a:pt x="406145" y="432815"/>
                </a:lnTo>
                <a:lnTo>
                  <a:pt x="396239" y="429767"/>
                </a:lnTo>
                <a:lnTo>
                  <a:pt x="387857" y="429005"/>
                </a:lnTo>
                <a:lnTo>
                  <a:pt x="381000" y="425957"/>
                </a:lnTo>
                <a:lnTo>
                  <a:pt x="371856" y="424433"/>
                </a:lnTo>
                <a:lnTo>
                  <a:pt x="363474" y="424433"/>
                </a:lnTo>
                <a:lnTo>
                  <a:pt x="355092" y="423671"/>
                </a:lnTo>
                <a:lnTo>
                  <a:pt x="346709" y="4221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2862580" y="8230765"/>
            <a:ext cx="142610" cy="497592"/>
          </a:xfrm>
          <a:custGeom>
            <a:avLst/>
            <a:gdLst/>
            <a:ahLst/>
            <a:cxnLst/>
            <a:rect l="l" t="t" r="r" b="b"/>
            <a:pathLst>
              <a:path w="146685" h="511809">
                <a:moveTo>
                  <a:pt x="146304" y="0"/>
                </a:moveTo>
                <a:lnTo>
                  <a:pt x="99059" y="10667"/>
                </a:lnTo>
                <a:lnTo>
                  <a:pt x="63245" y="30479"/>
                </a:lnTo>
                <a:lnTo>
                  <a:pt x="23621" y="63245"/>
                </a:lnTo>
                <a:lnTo>
                  <a:pt x="0" y="85343"/>
                </a:lnTo>
                <a:lnTo>
                  <a:pt x="0" y="511301"/>
                </a:lnTo>
                <a:lnTo>
                  <a:pt x="19812" y="496061"/>
                </a:lnTo>
                <a:lnTo>
                  <a:pt x="38100" y="481583"/>
                </a:lnTo>
                <a:lnTo>
                  <a:pt x="57150" y="469391"/>
                </a:lnTo>
                <a:lnTo>
                  <a:pt x="93725" y="453389"/>
                </a:lnTo>
                <a:lnTo>
                  <a:pt x="146304" y="440435"/>
                </a:lnTo>
                <a:lnTo>
                  <a:pt x="1463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2413634" y="8228542"/>
            <a:ext cx="127794" cy="296333"/>
          </a:xfrm>
          <a:custGeom>
            <a:avLst/>
            <a:gdLst/>
            <a:ahLst/>
            <a:cxnLst/>
            <a:rect l="l" t="t" r="r" b="b"/>
            <a:pathLst>
              <a:path w="131444" h="304800">
                <a:moveTo>
                  <a:pt x="24384" y="0"/>
                </a:moveTo>
                <a:lnTo>
                  <a:pt x="18287" y="34290"/>
                </a:lnTo>
                <a:lnTo>
                  <a:pt x="9143" y="76200"/>
                </a:lnTo>
                <a:lnTo>
                  <a:pt x="2286" y="121920"/>
                </a:lnTo>
                <a:lnTo>
                  <a:pt x="0" y="170688"/>
                </a:lnTo>
                <a:lnTo>
                  <a:pt x="6858" y="216408"/>
                </a:lnTo>
                <a:lnTo>
                  <a:pt x="25146" y="257556"/>
                </a:lnTo>
                <a:lnTo>
                  <a:pt x="59436" y="288036"/>
                </a:lnTo>
                <a:lnTo>
                  <a:pt x="114300" y="304800"/>
                </a:lnTo>
                <a:lnTo>
                  <a:pt x="131064" y="28956"/>
                </a:lnTo>
                <a:lnTo>
                  <a:pt x="104393" y="25908"/>
                </a:lnTo>
                <a:lnTo>
                  <a:pt x="89916" y="23622"/>
                </a:lnTo>
                <a:lnTo>
                  <a:pt x="76200" y="19812"/>
                </a:lnTo>
                <a:lnTo>
                  <a:pt x="63246" y="16764"/>
                </a:lnTo>
                <a:lnTo>
                  <a:pt x="49530" y="11430"/>
                </a:lnTo>
                <a:lnTo>
                  <a:pt x="37337" y="6858"/>
                </a:lnTo>
                <a:lnTo>
                  <a:pt x="2438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2348441" y="8380413"/>
            <a:ext cx="283986" cy="298185"/>
          </a:xfrm>
          <a:custGeom>
            <a:avLst/>
            <a:gdLst/>
            <a:ahLst/>
            <a:cxnLst/>
            <a:rect l="l" t="t" r="r" b="b"/>
            <a:pathLst>
              <a:path w="292100" h="306704">
                <a:moveTo>
                  <a:pt x="55626" y="0"/>
                </a:moveTo>
                <a:lnTo>
                  <a:pt x="51816" y="18287"/>
                </a:lnTo>
                <a:lnTo>
                  <a:pt x="44958" y="50291"/>
                </a:lnTo>
                <a:lnTo>
                  <a:pt x="35052" y="89153"/>
                </a:lnTo>
                <a:lnTo>
                  <a:pt x="25146" y="132587"/>
                </a:lnTo>
                <a:lnTo>
                  <a:pt x="16002" y="173735"/>
                </a:lnTo>
                <a:lnTo>
                  <a:pt x="6858" y="208787"/>
                </a:lnTo>
                <a:lnTo>
                  <a:pt x="2286" y="233933"/>
                </a:lnTo>
                <a:lnTo>
                  <a:pt x="22860" y="278891"/>
                </a:lnTo>
                <a:lnTo>
                  <a:pt x="57150" y="298703"/>
                </a:lnTo>
                <a:lnTo>
                  <a:pt x="99822" y="306323"/>
                </a:lnTo>
                <a:lnTo>
                  <a:pt x="122682" y="306323"/>
                </a:lnTo>
                <a:lnTo>
                  <a:pt x="169926" y="302513"/>
                </a:lnTo>
                <a:lnTo>
                  <a:pt x="214884" y="294131"/>
                </a:lnTo>
                <a:lnTo>
                  <a:pt x="253746" y="284987"/>
                </a:lnTo>
                <a:lnTo>
                  <a:pt x="269748" y="282701"/>
                </a:lnTo>
                <a:lnTo>
                  <a:pt x="281940" y="280415"/>
                </a:lnTo>
                <a:lnTo>
                  <a:pt x="291846" y="278891"/>
                </a:lnTo>
                <a:lnTo>
                  <a:pt x="263652" y="275081"/>
                </a:lnTo>
                <a:lnTo>
                  <a:pt x="211836" y="262889"/>
                </a:lnTo>
                <a:lnTo>
                  <a:pt x="165354" y="244601"/>
                </a:lnTo>
                <a:lnTo>
                  <a:pt x="126492" y="219455"/>
                </a:lnTo>
                <a:lnTo>
                  <a:pt x="94487" y="186689"/>
                </a:lnTo>
                <a:lnTo>
                  <a:pt x="73152" y="146303"/>
                </a:lnTo>
                <a:lnTo>
                  <a:pt x="57912" y="94487"/>
                </a:lnTo>
                <a:lnTo>
                  <a:pt x="54864" y="65531"/>
                </a:lnTo>
                <a:lnTo>
                  <a:pt x="54864" y="34289"/>
                </a:lnTo>
                <a:lnTo>
                  <a:pt x="55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397917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39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01273" y="7333948"/>
          <a:ext cx="3774546" cy="42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7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13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b="1" spc="-10" dirty="0">
                          <a:latin typeface="Arial"/>
                          <a:cs typeface="Arial"/>
                        </a:rPr>
                        <a:t>17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19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27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47861" y="8161126"/>
            <a:ext cx="303124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low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9680" y="8161126"/>
            <a:ext cx="375356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high</a:t>
            </a:r>
            <a:endParaRPr sz="1458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5042" y="8082598"/>
            <a:ext cx="0" cy="91987"/>
          </a:xfrm>
          <a:custGeom>
            <a:avLst/>
            <a:gdLst/>
            <a:ahLst/>
            <a:cxnLst/>
            <a:rect l="l" t="t" r="r" b="b"/>
            <a:pathLst>
              <a:path h="94615">
                <a:moveTo>
                  <a:pt x="0" y="94487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776519" y="8016663"/>
            <a:ext cx="75935" cy="7593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39624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486361" y="8082598"/>
            <a:ext cx="0" cy="91987"/>
          </a:xfrm>
          <a:custGeom>
            <a:avLst/>
            <a:gdLst/>
            <a:ahLst/>
            <a:cxnLst/>
            <a:rect l="l" t="t" r="r" b="b"/>
            <a:pathLst>
              <a:path h="94615">
                <a:moveTo>
                  <a:pt x="0" y="94487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449319" y="8016663"/>
            <a:ext cx="75318" cy="75935"/>
          </a:xfrm>
          <a:custGeom>
            <a:avLst/>
            <a:gdLst/>
            <a:ahLst/>
            <a:cxnLst/>
            <a:rect l="l" t="t" r="r" b="b"/>
            <a:pathLst>
              <a:path w="77470" h="78104">
                <a:moveTo>
                  <a:pt x="38100" y="0"/>
                </a:moveTo>
                <a:lnTo>
                  <a:pt x="0" y="77724"/>
                </a:lnTo>
                <a:lnTo>
                  <a:pt x="76962" y="77724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158422" y="8082598"/>
            <a:ext cx="0" cy="91987"/>
          </a:xfrm>
          <a:custGeom>
            <a:avLst/>
            <a:gdLst/>
            <a:ahLst/>
            <a:cxnLst/>
            <a:rect l="l" t="t" r="r" b="b"/>
            <a:pathLst>
              <a:path h="94615">
                <a:moveTo>
                  <a:pt x="0" y="94487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120640" y="8016663"/>
            <a:ext cx="75318" cy="75935"/>
          </a:xfrm>
          <a:custGeom>
            <a:avLst/>
            <a:gdLst/>
            <a:ahLst/>
            <a:cxnLst/>
            <a:rect l="l" t="t" r="r" b="b"/>
            <a:pathLst>
              <a:path w="77470" h="78104">
                <a:moveTo>
                  <a:pt x="38861" y="0"/>
                </a:moveTo>
                <a:lnTo>
                  <a:pt x="0" y="77724"/>
                </a:lnTo>
                <a:lnTo>
                  <a:pt x="76961" y="77724"/>
                </a:lnTo>
                <a:lnTo>
                  <a:pt x="38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352230" y="1286686"/>
            <a:ext cx="4853693" cy="6787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method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works.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focus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structures </a:t>
            </a:r>
            <a:r>
              <a:rPr sz="1069" spc="5" dirty="0">
                <a:latin typeface="Times New Roman"/>
                <a:cs typeface="Times New Roman"/>
              </a:rPr>
              <a:t>for performing search </a:t>
            </a:r>
            <a:r>
              <a:rPr sz="1069" spc="10" dirty="0">
                <a:latin typeface="Times New Roman"/>
                <a:cs typeface="Times New Roman"/>
              </a:rPr>
              <a:t>operation.  Consider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is present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as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discussed in the </a:t>
            </a:r>
            <a:r>
              <a:rPr sz="1069" spc="10" dirty="0">
                <a:latin typeface="Times New Roman"/>
                <a:cs typeface="Times New Roman"/>
              </a:rPr>
              <a:t>previous </a:t>
            </a:r>
            <a:r>
              <a:rPr sz="1069" spc="5" dirty="0">
                <a:latin typeface="Times New Roman"/>
                <a:cs typeface="Times New Roman"/>
              </a:rPr>
              <a:t>lecture. </a:t>
            </a:r>
            <a:r>
              <a:rPr sz="1069" spc="10" dirty="0">
                <a:latin typeface="Times New Roman"/>
                <a:cs typeface="Times New Roman"/>
              </a:rPr>
              <a:t>For  </a:t>
            </a:r>
            <a:r>
              <a:rPr sz="1069" spc="5" dirty="0">
                <a:latin typeface="Times New Roman"/>
                <a:cs typeface="Times New Roman"/>
              </a:rPr>
              <a:t>the first </a:t>
            </a:r>
            <a:r>
              <a:rPr sz="1069" spc="10" dirty="0">
                <a:latin typeface="Times New Roman"/>
                <a:cs typeface="Times New Roman"/>
              </a:rPr>
              <a:t>implementation, we supposed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sorted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For  </a:t>
            </a:r>
            <a:r>
              <a:rPr sz="1069" spc="5" dirty="0">
                <a:latin typeface="Times New Roman"/>
                <a:cs typeface="Times New Roman"/>
              </a:rPr>
              <a:t>second implementation,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considered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is put in sorted  array. </a:t>
            </a:r>
            <a:r>
              <a:rPr sz="1069" spc="10" dirty="0">
                <a:latin typeface="Times New Roman"/>
                <a:cs typeface="Times New Roman"/>
              </a:rPr>
              <a:t>The advantage </a:t>
            </a:r>
            <a:r>
              <a:rPr sz="1069" spc="5" dirty="0">
                <a:latin typeface="Times New Roman"/>
                <a:cs typeface="Times New Roman"/>
              </a:rPr>
              <a:t>of the effort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putting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in sorted order </a:t>
            </a:r>
            <a:r>
              <a:rPr sz="1069" spc="10" dirty="0">
                <a:latin typeface="Times New Roman"/>
                <a:cs typeface="Times New Roman"/>
              </a:rPr>
              <a:t>pays  </a:t>
            </a:r>
            <a:r>
              <a:rPr sz="1069" spc="5" dirty="0">
                <a:latin typeface="Times New Roman"/>
                <a:cs typeface="Times New Roman"/>
              </a:rPr>
              <a:t>off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 searches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data items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performed.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Now,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let’s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algorithm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(in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pseudo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code)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6173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important to mention that </a:t>
            </a:r>
            <a:r>
              <a:rPr sz="1069" spc="10" dirty="0">
                <a:latin typeface="Times New Roman"/>
                <a:cs typeface="Times New Roman"/>
              </a:rPr>
              <a:t>this algorithm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independent </a:t>
            </a:r>
            <a:r>
              <a:rPr sz="1069" spc="5" dirty="0">
                <a:latin typeface="Times New Roman"/>
                <a:cs typeface="Times New Roman"/>
              </a:rPr>
              <a:t>of data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data can  be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any type numeric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string.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337071" marR="3509000" indent="-116061">
              <a:lnSpc>
                <a:spcPts val="836"/>
              </a:lnSpc>
            </a:pPr>
            <a:r>
              <a:rPr sz="729" spc="-5" dirty="0">
                <a:latin typeface="Times New Roman"/>
                <a:cs typeface="Times New Roman"/>
              </a:rPr>
              <a:t>if </a:t>
            </a:r>
            <a:r>
              <a:rPr sz="729" dirty="0">
                <a:latin typeface="Times New Roman"/>
                <a:cs typeface="Times New Roman"/>
              </a:rPr>
              <a:t>( </a:t>
            </a:r>
            <a:r>
              <a:rPr sz="729" spc="-5" dirty="0">
                <a:latin typeface="Times New Roman"/>
                <a:cs typeface="Times New Roman"/>
              </a:rPr>
              <a:t>value </a:t>
            </a:r>
            <a:r>
              <a:rPr sz="729" dirty="0">
                <a:latin typeface="Times New Roman"/>
                <a:cs typeface="Times New Roman"/>
              </a:rPr>
              <a:t>== </a:t>
            </a:r>
            <a:r>
              <a:rPr sz="729" spc="-5" dirty="0">
                <a:latin typeface="Times New Roman"/>
                <a:cs typeface="Times New Roman"/>
              </a:rPr>
              <a:t>middle element </a:t>
            </a:r>
            <a:r>
              <a:rPr sz="729" dirty="0">
                <a:latin typeface="Times New Roman"/>
                <a:cs typeface="Times New Roman"/>
              </a:rPr>
              <a:t>)  </a:t>
            </a:r>
            <a:r>
              <a:rPr sz="729" spc="-5" dirty="0">
                <a:latin typeface="Times New Roman"/>
                <a:cs typeface="Times New Roman"/>
              </a:rPr>
              <a:t>value is</a:t>
            </a:r>
            <a:r>
              <a:rPr sz="729" spc="-63" dirty="0">
                <a:latin typeface="Times New Roman"/>
                <a:cs typeface="Times New Roman"/>
              </a:rPr>
              <a:t> </a:t>
            </a:r>
            <a:r>
              <a:rPr sz="729" dirty="0">
                <a:latin typeface="Times New Roman"/>
                <a:cs typeface="Times New Roman"/>
              </a:rPr>
              <a:t>found</a:t>
            </a:r>
            <a:endParaRPr sz="729">
              <a:latin typeface="Times New Roman"/>
              <a:cs typeface="Times New Roman"/>
            </a:endParaRPr>
          </a:p>
          <a:p>
            <a:pPr marL="221628">
              <a:lnSpc>
                <a:spcPts val="812"/>
              </a:lnSpc>
            </a:pPr>
            <a:r>
              <a:rPr sz="729" spc="-5" dirty="0">
                <a:latin typeface="Times New Roman"/>
                <a:cs typeface="Times New Roman"/>
              </a:rPr>
              <a:t>else </a:t>
            </a:r>
            <a:r>
              <a:rPr sz="729" dirty="0">
                <a:latin typeface="Times New Roman"/>
                <a:cs typeface="Times New Roman"/>
              </a:rPr>
              <a:t>if ( </a:t>
            </a:r>
            <a:r>
              <a:rPr sz="729" spc="-5" dirty="0">
                <a:latin typeface="Times New Roman"/>
                <a:cs typeface="Times New Roman"/>
              </a:rPr>
              <a:t>value </a:t>
            </a:r>
            <a:r>
              <a:rPr sz="729" dirty="0">
                <a:latin typeface="Times New Roman"/>
                <a:cs typeface="Times New Roman"/>
              </a:rPr>
              <a:t>&lt; </a:t>
            </a:r>
            <a:r>
              <a:rPr sz="729" spc="-5" dirty="0">
                <a:latin typeface="Times New Roman"/>
                <a:cs typeface="Times New Roman"/>
              </a:rPr>
              <a:t>middle element </a:t>
            </a:r>
            <a:r>
              <a:rPr sz="729" dirty="0">
                <a:latin typeface="Times New Roman"/>
                <a:cs typeface="Times New Roman"/>
              </a:rPr>
              <a:t>)</a:t>
            </a:r>
            <a:endParaRPr sz="729">
              <a:latin typeface="Times New Roman"/>
              <a:cs typeface="Times New Roman"/>
            </a:endParaRPr>
          </a:p>
          <a:p>
            <a:pPr marL="848235">
              <a:lnSpc>
                <a:spcPts val="1274"/>
              </a:lnSpc>
              <a:spcBef>
                <a:spcPts val="540"/>
              </a:spcBef>
            </a:pPr>
            <a:r>
              <a:rPr sz="1069" i="1" spc="5" dirty="0">
                <a:latin typeface="Times New Roman"/>
                <a:cs typeface="Times New Roman"/>
              </a:rPr>
              <a:t>search left </a:t>
            </a:r>
            <a:r>
              <a:rPr sz="1069" i="1" spc="10" dirty="0">
                <a:latin typeface="Times New Roman"/>
                <a:cs typeface="Times New Roman"/>
              </a:rPr>
              <a:t>half of </a:t>
            </a:r>
            <a:r>
              <a:rPr sz="1069" i="1" spc="5" dirty="0">
                <a:latin typeface="Times New Roman"/>
                <a:cs typeface="Times New Roman"/>
              </a:rPr>
              <a:t>list with the </a:t>
            </a:r>
            <a:r>
              <a:rPr sz="1069" i="1" spc="10" dirty="0">
                <a:latin typeface="Times New Roman"/>
                <a:cs typeface="Times New Roman"/>
              </a:rPr>
              <a:t>same</a:t>
            </a:r>
            <a:r>
              <a:rPr sz="1069" i="1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method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59"/>
              </a:lnSpc>
            </a:pPr>
            <a:r>
              <a:rPr sz="1069" i="1" spc="5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  <a:p>
            <a:pPr marL="12347" marR="4939" indent="835888">
              <a:lnSpc>
                <a:spcPct val="98300"/>
              </a:lnSpc>
              <a:spcBef>
                <a:spcPts val="5"/>
              </a:spcBef>
            </a:pPr>
            <a:r>
              <a:rPr sz="1069" i="1" spc="10" dirty="0">
                <a:latin typeface="Times New Roman"/>
                <a:cs typeface="Times New Roman"/>
              </a:rPr>
              <a:t>search </a:t>
            </a:r>
            <a:r>
              <a:rPr sz="1069" i="1" spc="5" dirty="0">
                <a:latin typeface="Times New Roman"/>
                <a:cs typeface="Times New Roman"/>
              </a:rPr>
              <a:t>right half </a:t>
            </a:r>
            <a:r>
              <a:rPr sz="1069" i="1" spc="10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list with </a:t>
            </a:r>
            <a:r>
              <a:rPr sz="1069" i="1" spc="10" dirty="0">
                <a:latin typeface="Times New Roman"/>
                <a:cs typeface="Times New Roman"/>
              </a:rPr>
              <a:t>the same method</a:t>
            </a:r>
            <a:r>
              <a:rPr sz="1069" spc="10" dirty="0">
                <a:latin typeface="Times New Roman"/>
                <a:cs typeface="Times New Roman"/>
              </a:rPr>
              <a:t>The item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 searching </a:t>
            </a:r>
            <a:r>
              <a:rPr sz="1069" spc="10" dirty="0">
                <a:latin typeface="Times New Roman"/>
                <a:cs typeface="Times New Roman"/>
              </a:rPr>
              <a:t>for in this algorithm </a:t>
            </a:r>
            <a:r>
              <a:rPr sz="1069" spc="5" dirty="0">
                <a:latin typeface="Times New Roman"/>
                <a:cs typeface="Times New Roman"/>
              </a:rPr>
              <a:t>is called </a:t>
            </a:r>
            <a:r>
              <a:rPr sz="1069" i="1" spc="5" dirty="0">
                <a:latin typeface="Times New Roman"/>
                <a:cs typeface="Times New Roman"/>
              </a:rPr>
              <a:t>value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comparison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i="1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made with the </a:t>
            </a:r>
            <a:r>
              <a:rPr sz="1069" i="1" spc="10" dirty="0">
                <a:latin typeface="Times New Roman"/>
                <a:cs typeface="Times New Roman"/>
              </a:rPr>
              <a:t>middle element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If both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equal, it means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found </a:t>
            </a:r>
            <a:r>
              <a:rPr sz="1069" spc="5" dirty="0">
                <a:latin typeface="Times New Roman"/>
                <a:cs typeface="Times New Roman"/>
              </a:rPr>
              <a:t>our desired search item,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present in the middle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array. If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case, </a:t>
            </a:r>
            <a:r>
              <a:rPr sz="1069" spc="10" dirty="0">
                <a:latin typeface="Times New Roman"/>
                <a:cs typeface="Times New Roman"/>
              </a:rPr>
              <a:t>then the </a:t>
            </a:r>
            <a:r>
              <a:rPr sz="1069" i="1" spc="10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i="1" spc="5" dirty="0">
                <a:latin typeface="Times New Roman"/>
                <a:cs typeface="Times New Roman"/>
              </a:rPr>
              <a:t>middle </a:t>
            </a:r>
            <a:r>
              <a:rPr sz="1069" i="1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are not the same.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else-if </a:t>
            </a:r>
            <a:r>
              <a:rPr sz="1069" spc="5" dirty="0">
                <a:latin typeface="Times New Roman"/>
                <a:cs typeface="Times New Roman"/>
              </a:rPr>
              <a:t>part 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algorithm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computed, which checks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is less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middle element</a:t>
            </a:r>
            <a:r>
              <a:rPr sz="1069" spc="10" dirty="0">
                <a:latin typeface="Times New Roman"/>
                <a:cs typeface="Times New Roman"/>
              </a:rPr>
              <a:t>.  </a:t>
            </a:r>
            <a:r>
              <a:rPr sz="1069" spc="5" dirty="0">
                <a:latin typeface="Times New Roman"/>
                <a:cs typeface="Times New Roman"/>
              </a:rPr>
              <a:t>If so, the left half part of the array is </a:t>
            </a:r>
            <a:r>
              <a:rPr sz="1069" spc="10" dirty="0">
                <a:latin typeface="Times New Roman"/>
                <a:cs typeface="Times New Roman"/>
              </a:rPr>
              <a:t>searched </a:t>
            </a:r>
            <a:r>
              <a:rPr sz="1069" spc="5" dirty="0">
                <a:latin typeface="Times New Roman"/>
                <a:cs typeface="Times New Roman"/>
              </a:rPr>
              <a:t>further </a:t>
            </a:r>
            <a:r>
              <a:rPr sz="1069" spc="10" dirty="0">
                <a:latin typeface="Times New Roman"/>
                <a:cs typeface="Times New Roman"/>
              </a:rPr>
              <a:t>in the same fashion (of logically  </a:t>
            </a:r>
            <a:r>
              <a:rPr sz="1069" spc="5" dirty="0">
                <a:latin typeface="Times New Roman"/>
                <a:cs typeface="Times New Roman"/>
              </a:rPr>
              <a:t>splitting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half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spc="5" dirty="0">
                <a:latin typeface="Times New Roman"/>
                <a:cs typeface="Times New Roman"/>
              </a:rPr>
              <a:t>of array </a:t>
            </a:r>
            <a:r>
              <a:rPr sz="1069" spc="10" dirty="0">
                <a:latin typeface="Times New Roman"/>
                <a:cs typeface="Times New Roman"/>
              </a:rPr>
              <a:t>into two </a:t>
            </a:r>
            <a:r>
              <a:rPr sz="1069" spc="5" dirty="0">
                <a:latin typeface="Times New Roman"/>
                <a:cs typeface="Times New Roman"/>
              </a:rPr>
              <a:t>further </a:t>
            </a:r>
            <a:r>
              <a:rPr sz="1069" spc="10" dirty="0">
                <a:latin typeface="Times New Roman"/>
                <a:cs typeface="Times New Roman"/>
              </a:rPr>
              <a:t>halves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applying this </a:t>
            </a:r>
            <a:r>
              <a:rPr sz="1069" spc="5" dirty="0">
                <a:latin typeface="Times New Roman"/>
                <a:cs typeface="Times New Roman"/>
              </a:rPr>
              <a:t>algorithm  again). This search operation </a:t>
            </a:r>
            <a:r>
              <a:rPr sz="1069" spc="10" dirty="0">
                <a:latin typeface="Times New Roman"/>
                <a:cs typeface="Times New Roman"/>
              </a:rPr>
              <a:t>can also be </a:t>
            </a:r>
            <a:r>
              <a:rPr sz="1069" spc="5" dirty="0">
                <a:latin typeface="Times New Roman"/>
                <a:cs typeface="Times New Roman"/>
              </a:rPr>
              <a:t>implemented </a:t>
            </a:r>
            <a:r>
              <a:rPr sz="1069" spc="10" dirty="0">
                <a:latin typeface="Times New Roman"/>
                <a:cs typeface="Times New Roman"/>
              </a:rPr>
              <a:t>using the </a:t>
            </a:r>
            <a:r>
              <a:rPr sz="1069" spc="5" dirty="0">
                <a:latin typeface="Times New Roman"/>
                <a:cs typeface="Times New Roman"/>
              </a:rPr>
              <a:t>recursive algorithm  but that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discussed later.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moment,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discussing only the </a:t>
            </a:r>
            <a:r>
              <a:rPr sz="1069" spc="10" dirty="0">
                <a:latin typeface="Times New Roman"/>
                <a:cs typeface="Times New Roman"/>
              </a:rPr>
              <a:t>non-  </a:t>
            </a:r>
            <a:r>
              <a:rPr sz="1069" spc="5" dirty="0">
                <a:latin typeface="Times New Roman"/>
                <a:cs typeface="Times New Roman"/>
              </a:rPr>
              <a:t>recursive algorithm.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part of the algorithm </a:t>
            </a:r>
            <a:r>
              <a:rPr sz="1069" spc="10" dirty="0">
                <a:latin typeface="Times New Roman"/>
                <a:cs typeface="Times New Roman"/>
              </a:rPr>
              <a:t>deals 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case when the </a:t>
            </a:r>
            <a:r>
              <a:rPr sz="1069" i="1" spc="10" dirty="0">
                <a:latin typeface="Times New Roman"/>
                <a:cs typeface="Times New Roman"/>
              </a:rPr>
              <a:t>value  </a:t>
            </a:r>
            <a:r>
              <a:rPr sz="1069" spc="5" dirty="0">
                <a:latin typeface="Times New Roman"/>
                <a:cs typeface="Times New Roman"/>
              </a:rPr>
              <a:t>is greater </a:t>
            </a:r>
            <a:r>
              <a:rPr sz="1069" spc="10" dirty="0">
                <a:latin typeface="Times New Roman"/>
                <a:cs typeface="Times New Roman"/>
              </a:rPr>
              <a:t>than the </a:t>
            </a:r>
            <a:r>
              <a:rPr sz="1069" i="1" spc="10" dirty="0">
                <a:latin typeface="Times New Roman"/>
                <a:cs typeface="Times New Roman"/>
              </a:rPr>
              <a:t>middle </a:t>
            </a:r>
            <a:r>
              <a:rPr sz="1069" i="1" spc="5" dirty="0">
                <a:latin typeface="Times New Roman"/>
                <a:cs typeface="Times New Roman"/>
              </a:rPr>
              <a:t>element. </a:t>
            </a:r>
            <a:r>
              <a:rPr sz="1069" spc="10" dirty="0">
                <a:latin typeface="Times New Roman"/>
                <a:cs typeface="Times New Roman"/>
              </a:rPr>
              <a:t>This processes </a:t>
            </a:r>
            <a:r>
              <a:rPr sz="1069" spc="5" dirty="0">
                <a:latin typeface="Times New Roman"/>
                <a:cs typeface="Times New Roman"/>
              </a:rPr>
              <a:t>the right </a:t>
            </a:r>
            <a:r>
              <a:rPr sz="1069" spc="10" dirty="0">
                <a:latin typeface="Times New Roman"/>
                <a:cs typeface="Times New Roman"/>
              </a:rPr>
              <a:t>half </a:t>
            </a:r>
            <a:r>
              <a:rPr sz="1069" spc="5" dirty="0">
                <a:latin typeface="Times New Roman"/>
                <a:cs typeface="Times New Roman"/>
              </a:rPr>
              <a:t>of the array with the  </a:t>
            </a:r>
            <a:r>
              <a:rPr sz="1069" spc="10" dirty="0">
                <a:latin typeface="Times New Roman"/>
                <a:cs typeface="Times New Roman"/>
              </a:rPr>
              <a:t>same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algorithm in </a:t>
            </a:r>
            <a:r>
              <a:rPr sz="1069" spc="5" dirty="0">
                <a:latin typeface="Times New Roman"/>
                <a:cs typeface="Times New Roman"/>
              </a:rPr>
              <a:t>action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taking an </a:t>
            </a:r>
            <a:r>
              <a:rPr sz="1069" spc="10" dirty="0">
                <a:latin typeface="Times New Roman"/>
                <a:cs typeface="Times New Roman"/>
              </a:rPr>
              <a:t>example of </a:t>
            </a:r>
            <a:r>
              <a:rPr sz="1069" spc="5" dirty="0">
                <a:latin typeface="Times New Roman"/>
                <a:cs typeface="Times New Roman"/>
              </a:rPr>
              <a:t>an array of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7"/>
              </a:lnSpc>
            </a:pPr>
            <a:r>
              <a:rPr sz="1264" b="1" spc="5" dirty="0">
                <a:latin typeface="Arial"/>
                <a:cs typeface="Arial"/>
              </a:rPr>
              <a:t>Binary Search – Example</a:t>
            </a:r>
            <a:r>
              <a:rPr sz="1264" b="1" spc="-1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1</a:t>
            </a:r>
            <a:endParaRPr sz="1264">
              <a:latin typeface="Arial"/>
              <a:cs typeface="Arial"/>
            </a:endParaRPr>
          </a:p>
          <a:p>
            <a:pPr marL="12347" algn="just">
              <a:lnSpc>
                <a:spcPts val="1259"/>
              </a:lnSpc>
            </a:pPr>
            <a:r>
              <a:rPr sz="1069" b="1" i="1" u="heavy" spc="10" dirty="0">
                <a:latin typeface="Times New Roman"/>
                <a:cs typeface="Times New Roman"/>
              </a:rPr>
              <a:t>Case </a:t>
            </a:r>
            <a:r>
              <a:rPr sz="1069" b="1" i="1" u="heavy" spc="5" dirty="0">
                <a:latin typeface="Times New Roman"/>
                <a:cs typeface="Times New Roman"/>
              </a:rPr>
              <a:t>1: </a:t>
            </a:r>
            <a:r>
              <a:rPr sz="1069" b="1" i="1" u="heavy" spc="277" dirty="0">
                <a:latin typeface="Times New Roman"/>
                <a:cs typeface="Times New Roman"/>
              </a:rPr>
              <a:t> </a:t>
            </a:r>
            <a:r>
              <a:rPr sz="1069" b="1" i="1" spc="10" dirty="0">
                <a:latin typeface="Times New Roman"/>
                <a:cs typeface="Times New Roman"/>
              </a:rPr>
              <a:t>val ==</a:t>
            </a:r>
            <a:r>
              <a:rPr sz="1069" b="1" i="1" spc="-53" dirty="0">
                <a:latin typeface="Times New Roman"/>
                <a:cs typeface="Times New Roman"/>
              </a:rPr>
              <a:t> </a:t>
            </a:r>
            <a:r>
              <a:rPr sz="1069" b="1" i="1" spc="5" dirty="0">
                <a:latin typeface="Times New Roman"/>
                <a:cs typeface="Times New Roman"/>
              </a:rPr>
              <a:t>a[mid]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i="1" spc="5" dirty="0">
                <a:latin typeface="Times New Roman"/>
                <a:cs typeface="Times New Roman"/>
              </a:rPr>
              <a:t>val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-7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low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5" dirty="0">
                <a:latin typeface="Times New Roman"/>
                <a:cs typeface="Times New Roman"/>
              </a:rPr>
              <a:t>0, </a:t>
            </a:r>
            <a:r>
              <a:rPr sz="1069" i="1" spc="10" dirty="0">
                <a:latin typeface="Times New Roman"/>
                <a:cs typeface="Times New Roman"/>
              </a:rPr>
              <a:t>high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-8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i="1" spc="10" dirty="0">
                <a:latin typeface="Times New Roman"/>
                <a:cs typeface="Times New Roman"/>
              </a:rPr>
              <a:t>mid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5" dirty="0">
                <a:latin typeface="Times New Roman"/>
                <a:cs typeface="Times New Roman"/>
              </a:rPr>
              <a:t>(0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8) /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-7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  <a:p>
            <a:pPr marL="25929" algn="just">
              <a:spcBef>
                <a:spcPts val="690"/>
              </a:spcBef>
            </a:pPr>
            <a:r>
              <a:rPr sz="1458" spc="-5" dirty="0">
                <a:latin typeface="Arial"/>
                <a:cs typeface="Arial"/>
              </a:rPr>
              <a:t>a:</a:t>
            </a:r>
            <a:endParaRPr sz="1458">
              <a:latin typeface="Arial"/>
              <a:cs typeface="Arial"/>
            </a:endParaRPr>
          </a:p>
          <a:p>
            <a:pPr marL="407449">
              <a:spcBef>
                <a:spcPts val="1123"/>
              </a:spcBef>
              <a:tabLst>
                <a:tab pos="825392" algn="l"/>
                <a:tab pos="1242720" algn="l"/>
                <a:tab pos="1661898" algn="l"/>
                <a:tab pos="2078607" algn="l"/>
                <a:tab pos="2497169" algn="l"/>
                <a:tab pos="2915113" algn="l"/>
                <a:tab pos="3333056" algn="l"/>
                <a:tab pos="3751618" algn="l"/>
              </a:tabLst>
            </a:pPr>
            <a:r>
              <a:rPr sz="1458" dirty="0">
                <a:latin typeface="Arial"/>
                <a:cs typeface="Arial"/>
              </a:rPr>
              <a:t>0	1	2	3	4	5	6	7	8</a:t>
            </a:r>
            <a:endParaRPr sz="145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5838" y="8161126"/>
            <a:ext cx="589580" cy="442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934"/>
            <a:r>
              <a:rPr sz="1458" spc="-5" dirty="0">
                <a:latin typeface="Arial"/>
                <a:cs typeface="Arial"/>
              </a:rPr>
              <a:t>mid</a:t>
            </a:r>
            <a:endParaRPr sz="1458">
              <a:latin typeface="Arial"/>
              <a:cs typeface="Arial"/>
            </a:endParaRPr>
          </a:p>
          <a:p>
            <a:pPr marL="12347">
              <a:spcBef>
                <a:spcPts val="321"/>
              </a:spcBef>
            </a:pPr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39.2</a:t>
            </a:r>
            <a:endParaRPr sz="116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2279" y="8792797"/>
            <a:ext cx="4851224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see 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Fig </a:t>
            </a:r>
            <a:r>
              <a:rPr sz="1069" spc="10" dirty="0">
                <a:latin typeface="Times New Roman"/>
                <a:cs typeface="Times New Roman"/>
              </a:rPr>
              <a:t>39.2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indexes 0 to 8 and </a:t>
            </a:r>
            <a:r>
              <a:rPr sz="1069" spc="5" dirty="0">
                <a:latin typeface="Times New Roman"/>
                <a:cs typeface="Times New Roman"/>
              </a:rPr>
              <a:t>values 1, 5, 7, 9, 10, </a:t>
            </a:r>
            <a:r>
              <a:rPr sz="1069" spc="10" dirty="0">
                <a:latin typeface="Times New Roman"/>
                <a:cs typeface="Times New Roman"/>
              </a:rPr>
              <a:t>13,  </a:t>
            </a:r>
            <a:r>
              <a:rPr sz="1069" spc="5" dirty="0">
                <a:latin typeface="Times New Roman"/>
                <a:cs typeface="Times New Roman"/>
              </a:rPr>
              <a:t>17, </a:t>
            </a:r>
            <a:r>
              <a:rPr sz="1069" spc="10" dirty="0">
                <a:latin typeface="Times New Roman"/>
                <a:cs typeface="Times New Roman"/>
              </a:rPr>
              <a:t>19 and </a:t>
            </a:r>
            <a:r>
              <a:rPr sz="1069" spc="5" dirty="0">
                <a:latin typeface="Times New Roman"/>
                <a:cs typeface="Times New Roman"/>
              </a:rPr>
              <a:t>27.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values are our data items. </a:t>
            </a:r>
            <a:r>
              <a:rPr sz="1069" spc="10" dirty="0">
                <a:latin typeface="Times New Roman"/>
                <a:cs typeface="Times New Roman"/>
              </a:rPr>
              <a:t>Notice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are sorted </a:t>
            </a:r>
            <a:r>
              <a:rPr sz="1069" spc="10" dirty="0">
                <a:latin typeface="Times New Roman"/>
                <a:cs typeface="Times New Roman"/>
              </a:rPr>
              <a:t>in  ascending </a:t>
            </a:r>
            <a:r>
              <a:rPr sz="1069" spc="5" dirty="0">
                <a:latin typeface="Times New Roman"/>
                <a:cs typeface="Times New Roman"/>
              </a:rPr>
              <a:t>(increasing)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order.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638895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01273" y="4219485"/>
          <a:ext cx="3774546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70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837764" y="4656243"/>
            <a:ext cx="1382889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29673" algn="l"/>
                <a:tab pos="847617" algn="l"/>
                <a:tab pos="1266179" algn="l"/>
              </a:tabLst>
            </a:pPr>
            <a:r>
              <a:rPr sz="1458" dirty="0">
                <a:latin typeface="Arial"/>
                <a:cs typeface="Arial"/>
              </a:rPr>
              <a:t>5	6	7	8</a:t>
            </a:r>
            <a:endParaRPr sz="145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7861" y="5045922"/>
            <a:ext cx="303124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low</a:t>
            </a:r>
            <a:endParaRPr sz="14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9755" y="5045922"/>
            <a:ext cx="375356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high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5042" y="4967393"/>
            <a:ext cx="0" cy="91987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488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776519" y="4902200"/>
            <a:ext cx="75935" cy="75318"/>
          </a:xfrm>
          <a:custGeom>
            <a:avLst/>
            <a:gdLst/>
            <a:ahLst/>
            <a:cxnLst/>
            <a:rect l="l" t="t" r="r" b="b"/>
            <a:pathLst>
              <a:path w="78105" h="77470">
                <a:moveTo>
                  <a:pt x="39624" y="0"/>
                </a:moveTo>
                <a:lnTo>
                  <a:pt x="0" y="76962"/>
                </a:lnTo>
                <a:lnTo>
                  <a:pt x="77724" y="76962"/>
                </a:lnTo>
                <a:lnTo>
                  <a:pt x="3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486361" y="4967393"/>
            <a:ext cx="0" cy="91987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488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449319" y="4902200"/>
            <a:ext cx="75318" cy="75318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38100" y="0"/>
                </a:moveTo>
                <a:lnTo>
                  <a:pt x="0" y="76962"/>
                </a:lnTo>
                <a:lnTo>
                  <a:pt x="76962" y="76962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5158422" y="4967393"/>
            <a:ext cx="0" cy="91987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488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120640" y="4902200"/>
            <a:ext cx="75318" cy="75318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38861" y="0"/>
                </a:moveTo>
                <a:lnTo>
                  <a:pt x="0" y="76962"/>
                </a:lnTo>
                <a:lnTo>
                  <a:pt x="76961" y="76962"/>
                </a:lnTo>
                <a:lnTo>
                  <a:pt x="38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352255" y="868857"/>
            <a:ext cx="4852458" cy="3712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see in the first line of </a:t>
            </a:r>
            <a:r>
              <a:rPr sz="1069" spc="10" dirty="0">
                <a:latin typeface="Times New Roman"/>
                <a:cs typeface="Times New Roman"/>
              </a:rPr>
              <a:t>case 1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i="1" spc="5" dirty="0">
                <a:latin typeface="Times New Roman"/>
                <a:cs typeface="Times New Roman"/>
              </a:rPr>
              <a:t>val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5" dirty="0">
                <a:latin typeface="Times New Roman"/>
                <a:cs typeface="Times New Roman"/>
              </a:rPr>
              <a:t>10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indicates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 </a:t>
            </a:r>
            <a:r>
              <a:rPr sz="1069" spc="5" dirty="0">
                <a:latin typeface="Times New Roman"/>
                <a:cs typeface="Times New Roman"/>
              </a:rPr>
              <a:t>searching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value 10.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second </a:t>
            </a:r>
            <a:r>
              <a:rPr sz="1069" spc="5" dirty="0">
                <a:latin typeface="Times New Roman"/>
                <a:cs typeface="Times New Roman"/>
              </a:rPr>
              <a:t>line, </a:t>
            </a:r>
            <a:r>
              <a:rPr sz="1069" spc="10" dirty="0">
                <a:latin typeface="Times New Roman"/>
                <a:cs typeface="Times New Roman"/>
              </a:rPr>
              <a:t>the range </a:t>
            </a:r>
            <a:r>
              <a:rPr sz="1069" spc="5" dirty="0">
                <a:latin typeface="Times New Roman"/>
                <a:cs typeface="Times New Roman"/>
              </a:rPr>
              <a:t>of data to search is </a:t>
            </a:r>
            <a:r>
              <a:rPr sz="1069" spc="10" dirty="0">
                <a:latin typeface="Times New Roman"/>
                <a:cs typeface="Times New Roman"/>
              </a:rPr>
              <a:t>from 0 </a:t>
            </a:r>
            <a:r>
              <a:rPr sz="1069" spc="5" dirty="0">
                <a:latin typeface="Times New Roman"/>
                <a:cs typeface="Times New Roman"/>
              </a:rPr>
              <a:t>to 8.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range, the </a:t>
            </a:r>
            <a:r>
              <a:rPr sz="1069" spc="10" dirty="0">
                <a:latin typeface="Times New Roman"/>
                <a:cs typeface="Times New Roman"/>
              </a:rPr>
              <a:t>middle </a:t>
            </a:r>
            <a:r>
              <a:rPr sz="1069" spc="5" dirty="0">
                <a:latin typeface="Times New Roman"/>
                <a:cs typeface="Times New Roman"/>
              </a:rPr>
              <a:t>position is calculated </a:t>
            </a:r>
            <a:r>
              <a:rPr sz="1069" spc="10" dirty="0">
                <a:latin typeface="Times New Roman"/>
                <a:cs typeface="Times New Roman"/>
              </a:rPr>
              <a:t>by using a simple formula </a:t>
            </a:r>
            <a:r>
              <a:rPr sz="1069" i="1" spc="10" dirty="0">
                <a:latin typeface="Times New Roman"/>
                <a:cs typeface="Times New Roman"/>
              </a:rPr>
              <a:t>(low </a:t>
            </a:r>
            <a:r>
              <a:rPr sz="1069" i="1" spc="15" dirty="0">
                <a:latin typeface="Times New Roman"/>
                <a:cs typeface="Times New Roman"/>
              </a:rPr>
              <a:t>+  </a:t>
            </a:r>
            <a:r>
              <a:rPr sz="1069" i="1" spc="5" dirty="0">
                <a:latin typeface="Times New Roman"/>
                <a:cs typeface="Times New Roman"/>
              </a:rPr>
              <a:t>high)/2</a:t>
            </a:r>
            <a:r>
              <a:rPr sz="1069" spc="5" dirty="0">
                <a:latin typeface="Times New Roman"/>
                <a:cs typeface="Times New Roman"/>
              </a:rPr>
              <a:t>. In this case, it is </a:t>
            </a:r>
            <a:r>
              <a:rPr sz="1069" i="1" spc="10" dirty="0">
                <a:latin typeface="Times New Roman"/>
                <a:cs typeface="Times New Roman"/>
              </a:rPr>
              <a:t>mid </a:t>
            </a:r>
            <a:r>
              <a:rPr sz="1069" i="1" spc="5" dirty="0">
                <a:latin typeface="Times New Roman"/>
                <a:cs typeface="Times New Roman"/>
              </a:rPr>
              <a:t>=(0+8)/2=4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middle position of the </a:t>
            </a:r>
            <a:r>
              <a:rPr sz="1069" spc="10" dirty="0">
                <a:latin typeface="Times New Roman"/>
                <a:cs typeface="Times New Roman"/>
              </a:rPr>
              <a:t>data 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spc="5" dirty="0">
                <a:latin typeface="Times New Roman"/>
                <a:cs typeface="Times New Roman"/>
              </a:rPr>
              <a:t>array 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 Fig 39.2, </a:t>
            </a:r>
            <a:r>
              <a:rPr sz="1069" spc="10" dirty="0">
                <a:latin typeface="Times New Roman"/>
                <a:cs typeface="Times New Roman"/>
              </a:rPr>
              <a:t>which shows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item at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is 10, exactly the </a:t>
            </a:r>
            <a:r>
              <a:rPr sz="1069" spc="10" dirty="0">
                <a:latin typeface="Times New Roman"/>
                <a:cs typeface="Times New Roman"/>
              </a:rPr>
              <a:t>value we are </a:t>
            </a:r>
            <a:r>
              <a:rPr sz="1069" spc="5" dirty="0">
                <a:latin typeface="Times New Roman"/>
                <a:cs typeface="Times New Roman"/>
              </a:rPr>
              <a:t>searching for. So, in this case, </a:t>
            </a:r>
            <a:r>
              <a:rPr sz="1069" spc="10" dirty="0">
                <a:latin typeface="Times New Roman"/>
                <a:cs typeface="Times New Roman"/>
              </a:rPr>
              <a:t>we have  found the value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away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middle </a:t>
            </a:r>
            <a:r>
              <a:rPr sz="1069" spc="5" dirty="0">
                <a:latin typeface="Times New Roman"/>
                <a:cs typeface="Times New Roman"/>
              </a:rPr>
              <a:t>position of the </a:t>
            </a:r>
            <a:r>
              <a:rPr sz="1069" spc="10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search operation 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stop </a:t>
            </a:r>
            <a:r>
              <a:rPr sz="1069" spc="10" dirty="0">
                <a:latin typeface="Times New Roman"/>
                <a:cs typeface="Times New Roman"/>
              </a:rPr>
              <a:t>here and an </a:t>
            </a:r>
            <a:r>
              <a:rPr sz="1069" spc="5" dirty="0">
                <a:latin typeface="Times New Roman"/>
                <a:cs typeface="Times New Roman"/>
              </a:rPr>
              <a:t>appropriate </a:t>
            </a:r>
            <a:r>
              <a:rPr sz="1069" spc="10" dirty="0">
                <a:latin typeface="Times New Roman"/>
                <a:cs typeface="Times New Roman"/>
              </a:rPr>
              <a:t>value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returned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back.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now: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Binary Search – Example</a:t>
            </a:r>
            <a:r>
              <a:rPr sz="1264" b="1" spc="-1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2</a:t>
            </a:r>
            <a:endParaRPr sz="1264">
              <a:latin typeface="Arial"/>
              <a:cs typeface="Arial"/>
            </a:endParaRPr>
          </a:p>
          <a:p>
            <a:pPr marL="12347" algn="just">
              <a:lnSpc>
                <a:spcPts val="1259"/>
              </a:lnSpc>
            </a:pPr>
            <a:r>
              <a:rPr sz="1069" b="1" i="1" u="heavy" spc="10" dirty="0">
                <a:latin typeface="Times New Roman"/>
                <a:cs typeface="Times New Roman"/>
              </a:rPr>
              <a:t>Case </a:t>
            </a:r>
            <a:r>
              <a:rPr sz="1069" b="1" i="1" u="heavy" spc="5" dirty="0">
                <a:latin typeface="Times New Roman"/>
                <a:cs typeface="Times New Roman"/>
              </a:rPr>
              <a:t>2: </a:t>
            </a:r>
            <a:r>
              <a:rPr sz="1069" b="1" i="1" u="heavy" spc="277" dirty="0">
                <a:latin typeface="Times New Roman"/>
                <a:cs typeface="Times New Roman"/>
              </a:rPr>
              <a:t> </a:t>
            </a:r>
            <a:r>
              <a:rPr sz="1069" b="1" i="1" spc="10" dirty="0">
                <a:latin typeface="Times New Roman"/>
                <a:cs typeface="Times New Roman"/>
              </a:rPr>
              <a:t>val </a:t>
            </a:r>
            <a:r>
              <a:rPr sz="1069" b="1" i="1" spc="15" dirty="0">
                <a:latin typeface="Times New Roman"/>
                <a:cs typeface="Times New Roman"/>
              </a:rPr>
              <a:t>&gt;</a:t>
            </a:r>
            <a:r>
              <a:rPr sz="1069" b="1" i="1" spc="-58" dirty="0">
                <a:latin typeface="Times New Roman"/>
                <a:cs typeface="Times New Roman"/>
              </a:rPr>
              <a:t> </a:t>
            </a:r>
            <a:r>
              <a:rPr sz="1069" b="1" i="1" spc="5" dirty="0">
                <a:latin typeface="Times New Roman"/>
                <a:cs typeface="Times New Roman"/>
              </a:rPr>
              <a:t>a[mid]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i="1" spc="5" dirty="0">
                <a:latin typeface="Times New Roman"/>
                <a:cs typeface="Times New Roman"/>
              </a:rPr>
              <a:t>val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-7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19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low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5" dirty="0">
                <a:latin typeface="Times New Roman"/>
                <a:cs typeface="Times New Roman"/>
              </a:rPr>
              <a:t>0, </a:t>
            </a:r>
            <a:r>
              <a:rPr sz="1069" i="1" spc="10" dirty="0">
                <a:latin typeface="Times New Roman"/>
                <a:cs typeface="Times New Roman"/>
              </a:rPr>
              <a:t>high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-8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  <a:p>
            <a:pPr marL="12347" marR="3530607">
              <a:lnSpc>
                <a:spcPts val="1264"/>
              </a:lnSpc>
              <a:spcBef>
                <a:spcPts val="49"/>
              </a:spcBef>
            </a:pPr>
            <a:r>
              <a:rPr sz="1069" i="1" spc="10" dirty="0">
                <a:latin typeface="Times New Roman"/>
                <a:cs typeface="Times New Roman"/>
              </a:rPr>
              <a:t>mid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(0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8) </a:t>
            </a:r>
            <a:r>
              <a:rPr sz="1069" i="1" spc="5" dirty="0">
                <a:latin typeface="Times New Roman"/>
                <a:cs typeface="Times New Roman"/>
              </a:rPr>
              <a:t>/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4  new low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mid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-7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25929" algn="just">
              <a:spcBef>
                <a:spcPts val="690"/>
              </a:spcBef>
            </a:pPr>
            <a:r>
              <a:rPr sz="1458" spc="-5" dirty="0">
                <a:latin typeface="Arial"/>
                <a:cs typeface="Arial"/>
              </a:rPr>
              <a:t>a:</a:t>
            </a:r>
            <a:endParaRPr sz="145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7872" y="4656243"/>
            <a:ext cx="1885420" cy="947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29673" algn="l"/>
                <a:tab pos="846999" algn="l"/>
                <a:tab pos="1266179" algn="l"/>
                <a:tab pos="1683505" algn="l"/>
              </a:tabLst>
            </a:pPr>
            <a:r>
              <a:rPr sz="1458" dirty="0">
                <a:latin typeface="Arial"/>
                <a:cs typeface="Arial"/>
              </a:rPr>
              <a:t>0	1	2	3	4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R="4939" algn="r"/>
            <a:r>
              <a:rPr sz="1458" spc="-5" dirty="0">
                <a:latin typeface="Arial"/>
                <a:cs typeface="Arial"/>
              </a:rPr>
              <a:t>mid</a:t>
            </a:r>
            <a:endParaRPr sz="1458">
              <a:latin typeface="Arial"/>
              <a:cs typeface="Arial"/>
            </a:endParaRPr>
          </a:p>
          <a:p>
            <a:pPr marL="1158143">
              <a:spcBef>
                <a:spcPts val="1147"/>
              </a:spcBef>
            </a:pPr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39.3</a:t>
            </a:r>
            <a:endParaRPr sz="116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5157" y="5051033"/>
            <a:ext cx="363626" cy="453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97" marR="4939" indent="-30867">
              <a:lnSpc>
                <a:spcPct val="100699"/>
              </a:lnSpc>
            </a:pPr>
            <a:r>
              <a:rPr sz="1458" spc="-10" dirty="0">
                <a:latin typeface="Arial"/>
                <a:cs typeface="Arial"/>
              </a:rPr>
              <a:t>new  </a:t>
            </a:r>
            <a:r>
              <a:rPr sz="1458" spc="-5" dirty="0">
                <a:latin typeface="Arial"/>
                <a:cs typeface="Arial"/>
              </a:rPr>
              <a:t>low</a:t>
            </a:r>
            <a:endParaRPr sz="1458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92337" y="4967393"/>
            <a:ext cx="0" cy="91987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488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855296" y="4902200"/>
            <a:ext cx="75935" cy="75318"/>
          </a:xfrm>
          <a:custGeom>
            <a:avLst/>
            <a:gdLst/>
            <a:ahLst/>
            <a:cxnLst/>
            <a:rect l="l" t="t" r="r" b="b"/>
            <a:pathLst>
              <a:path w="78104" h="77470">
                <a:moveTo>
                  <a:pt x="38100" y="0"/>
                </a:moveTo>
                <a:lnTo>
                  <a:pt x="0" y="76962"/>
                </a:lnTo>
                <a:lnTo>
                  <a:pt x="77724" y="76962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352256" y="5617405"/>
            <a:ext cx="4851841" cy="3004032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The second case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about the scenario when </a:t>
            </a:r>
            <a:r>
              <a:rPr sz="1069" spc="5" dirty="0">
                <a:latin typeface="Times New Roman"/>
                <a:cs typeface="Times New Roman"/>
              </a:rPr>
              <a:t>value (</a:t>
            </a:r>
            <a:r>
              <a:rPr sz="1069" i="1" spc="5" dirty="0">
                <a:latin typeface="Times New Roman"/>
                <a:cs typeface="Times New Roman"/>
              </a:rPr>
              <a:t>val</a:t>
            </a:r>
            <a:r>
              <a:rPr sz="1069" spc="5" dirty="0">
                <a:latin typeface="Times New Roman"/>
                <a:cs typeface="Times New Roman"/>
              </a:rPr>
              <a:t>) is greater than the </a:t>
            </a:r>
            <a:r>
              <a:rPr sz="1069" spc="10" dirty="0">
                <a:latin typeface="Times New Roman"/>
                <a:cs typeface="Times New Roman"/>
              </a:rPr>
              <a:t>middle  value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a[mid]</a:t>
            </a:r>
            <a:r>
              <a:rPr sz="1069" spc="10" dirty="0">
                <a:latin typeface="Times New Roman"/>
                <a:cs typeface="Times New Roman"/>
              </a:rPr>
              <a:t>).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range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items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low</a:t>
            </a:r>
            <a:r>
              <a:rPr sz="1069" i="1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high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same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case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Therefore, the </a:t>
            </a:r>
            <a:r>
              <a:rPr sz="1069" spc="10" dirty="0">
                <a:latin typeface="Times New Roman"/>
                <a:cs typeface="Times New Roman"/>
              </a:rPr>
              <a:t>middle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mid</a:t>
            </a:r>
            <a:r>
              <a:rPr sz="1069" spc="10" dirty="0">
                <a:latin typeface="Times New Roman"/>
                <a:cs typeface="Times New Roman"/>
              </a:rPr>
              <a:t>)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the same. But the value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val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19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greater  </a:t>
            </a:r>
            <a:r>
              <a:rPr sz="1069" spc="5" dirty="0">
                <a:latin typeface="Times New Roman"/>
                <a:cs typeface="Times New Roman"/>
              </a:rPr>
              <a:t>than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middle (mid) </a:t>
            </a:r>
            <a:r>
              <a:rPr sz="1069" spc="15" dirty="0">
                <a:latin typeface="Times New Roman"/>
                <a:cs typeface="Times New Roman"/>
              </a:rPr>
              <a:t>10 </a:t>
            </a:r>
            <a:r>
              <a:rPr sz="1069" spc="5" dirty="0">
                <a:latin typeface="Times New Roman"/>
                <a:cs typeface="Times New Roman"/>
              </a:rPr>
              <a:t>of the array.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this array is sorted, therefore,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dirty="0">
                <a:latin typeface="Times New Roman"/>
                <a:cs typeface="Times New Roman"/>
              </a:rPr>
              <a:t>left  </a:t>
            </a:r>
            <a:r>
              <a:rPr sz="1069" spc="10" dirty="0">
                <a:latin typeface="Times New Roman"/>
                <a:cs typeface="Times New Roman"/>
              </a:rPr>
              <a:t>half  </a:t>
            </a:r>
            <a:r>
              <a:rPr sz="1069" spc="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array  must  </a:t>
            </a:r>
            <a:r>
              <a:rPr sz="1069" spc="10" dirty="0">
                <a:latin typeface="Times New Roman"/>
                <a:cs typeface="Times New Roman"/>
              </a:rPr>
              <a:t>not  </a:t>
            </a:r>
            <a:r>
              <a:rPr sz="1069" spc="5" dirty="0">
                <a:latin typeface="Times New Roman"/>
                <a:cs typeface="Times New Roman"/>
              </a:rPr>
              <a:t>contain  </a:t>
            </a:r>
            <a:r>
              <a:rPr sz="1069" spc="10" dirty="0">
                <a:latin typeface="Times New Roman"/>
                <a:cs typeface="Times New Roman"/>
              </a:rPr>
              <a:t>value  19.  At  </a:t>
            </a:r>
            <a:r>
              <a:rPr sz="1069" spc="5" dirty="0">
                <a:latin typeface="Times New Roman"/>
                <a:cs typeface="Times New Roman"/>
              </a:rPr>
              <a:t>this  point  of  time, 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our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information about val 19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it is greater than the middle.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might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present 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right half of the array.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right half part starts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position 5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position 8.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shown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39.3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new</a:t>
            </a:r>
            <a:r>
              <a:rPr sz="1069" i="1" spc="156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low</a:t>
            </a:r>
            <a:r>
              <a:rPr sz="1069" i="1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5.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low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high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positions, </a:t>
            </a:r>
            <a:r>
              <a:rPr sz="1069" spc="10" dirty="0">
                <a:latin typeface="Times New Roman"/>
                <a:cs typeface="Times New Roman"/>
              </a:rPr>
              <a:t>the algorithm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applied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right half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again.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left </a:t>
            </a:r>
            <a:r>
              <a:rPr sz="1069" spc="10" dirty="0">
                <a:latin typeface="Times New Roman"/>
                <a:cs typeface="Times New Roman"/>
              </a:rPr>
              <a:t>with one more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case.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7"/>
              </a:lnSpc>
            </a:pPr>
            <a:r>
              <a:rPr sz="1264" b="1" spc="5" dirty="0">
                <a:latin typeface="Arial"/>
                <a:cs typeface="Arial"/>
              </a:rPr>
              <a:t>Binary Search – Example</a:t>
            </a:r>
            <a:r>
              <a:rPr sz="1264" b="1" spc="-1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3</a:t>
            </a:r>
            <a:endParaRPr sz="1264">
              <a:latin typeface="Arial"/>
              <a:cs typeface="Arial"/>
            </a:endParaRPr>
          </a:p>
          <a:p>
            <a:pPr marL="12347" algn="just">
              <a:lnSpc>
                <a:spcPts val="1259"/>
              </a:lnSpc>
            </a:pPr>
            <a:r>
              <a:rPr sz="1069" b="1" i="1" u="heavy" spc="10" dirty="0">
                <a:latin typeface="Times New Roman"/>
                <a:cs typeface="Times New Roman"/>
              </a:rPr>
              <a:t>Case </a:t>
            </a:r>
            <a:r>
              <a:rPr sz="1069" b="1" i="1" u="heavy" spc="5" dirty="0">
                <a:latin typeface="Times New Roman"/>
                <a:cs typeface="Times New Roman"/>
              </a:rPr>
              <a:t>3: </a:t>
            </a:r>
            <a:r>
              <a:rPr sz="1069" b="1" i="1" u="heavy" spc="277" dirty="0">
                <a:latin typeface="Times New Roman"/>
                <a:cs typeface="Times New Roman"/>
              </a:rPr>
              <a:t> </a:t>
            </a:r>
            <a:r>
              <a:rPr sz="1069" b="1" i="1" spc="10" dirty="0">
                <a:latin typeface="Times New Roman"/>
                <a:cs typeface="Times New Roman"/>
              </a:rPr>
              <a:t>val </a:t>
            </a:r>
            <a:r>
              <a:rPr sz="1069" b="1" i="1" spc="15" dirty="0">
                <a:latin typeface="Times New Roman"/>
                <a:cs typeface="Times New Roman"/>
              </a:rPr>
              <a:t>&lt;</a:t>
            </a:r>
            <a:r>
              <a:rPr sz="1069" b="1" i="1" spc="214" dirty="0">
                <a:latin typeface="Times New Roman"/>
                <a:cs typeface="Times New Roman"/>
              </a:rPr>
              <a:t> </a:t>
            </a:r>
            <a:r>
              <a:rPr sz="1069" b="1" i="1" spc="5" dirty="0">
                <a:latin typeface="Times New Roman"/>
                <a:cs typeface="Times New Roman"/>
              </a:rPr>
              <a:t>a[mid]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i="1" spc="5" dirty="0">
                <a:latin typeface="Times New Roman"/>
                <a:cs typeface="Times New Roman"/>
              </a:rPr>
              <a:t>val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-7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low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5" dirty="0">
                <a:latin typeface="Times New Roman"/>
                <a:cs typeface="Times New Roman"/>
              </a:rPr>
              <a:t>0, </a:t>
            </a:r>
            <a:r>
              <a:rPr sz="1069" i="1" spc="10" dirty="0">
                <a:latin typeface="Times New Roman"/>
                <a:cs typeface="Times New Roman"/>
              </a:rPr>
              <a:t>high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-8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  <a:p>
            <a:pPr marL="12347" marR="3565796">
              <a:lnSpc>
                <a:spcPts val="1264"/>
              </a:lnSpc>
              <a:spcBef>
                <a:spcPts val="49"/>
              </a:spcBef>
            </a:pPr>
            <a:r>
              <a:rPr sz="1069" i="1" spc="10" dirty="0">
                <a:latin typeface="Times New Roman"/>
                <a:cs typeface="Times New Roman"/>
              </a:rPr>
              <a:t>mid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(0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8) </a:t>
            </a:r>
            <a:r>
              <a:rPr sz="1069" i="1" spc="5" dirty="0">
                <a:latin typeface="Times New Roman"/>
                <a:cs typeface="Times New Roman"/>
              </a:rPr>
              <a:t>/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4  new high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mid </a:t>
            </a:r>
            <a:r>
              <a:rPr sz="1069" i="1" spc="5" dirty="0">
                <a:latin typeface="Times New Roman"/>
                <a:cs typeface="Times New Roman"/>
              </a:rPr>
              <a:t>- </a:t>
            </a:r>
            <a:r>
              <a:rPr sz="1069" i="1" spc="10" dirty="0">
                <a:latin typeface="Times New Roman"/>
                <a:cs typeface="Times New Roman"/>
              </a:rPr>
              <a:t>1</a:t>
            </a:r>
            <a:r>
              <a:rPr sz="1069" i="1" spc="-7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=5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9488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6686"/>
            <a:ext cx="198790" cy="216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i="1" spc="5" dirty="0">
                <a:latin typeface="Times New Roman"/>
                <a:cs typeface="Times New Roman"/>
              </a:rPr>
              <a:t>3.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i="1" spc="5" dirty="0">
                <a:latin typeface="Times New Roman"/>
                <a:cs typeface="Times New Roman"/>
              </a:rPr>
              <a:t>4.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5.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6.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7.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8.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9.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10.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11.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12.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13.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14.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15.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0831" y="1286686"/>
            <a:ext cx="2714537" cy="2125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85975" algn="ctr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if (root1 </a:t>
            </a:r>
            <a:r>
              <a:rPr sz="1069" spc="10" dirty="0">
                <a:latin typeface="Times New Roman"/>
                <a:cs typeface="Times New Roman"/>
              </a:rPr>
              <a:t>!=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root2)</a:t>
            </a:r>
            <a:endParaRPr sz="1069">
              <a:latin typeface="Times New Roman"/>
              <a:cs typeface="Times New Roman"/>
            </a:endParaRPr>
          </a:p>
          <a:p>
            <a:pPr marL="53708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 (parent[root1] </a:t>
            </a:r>
            <a:r>
              <a:rPr sz="1069" spc="10" dirty="0">
                <a:latin typeface="Times New Roman"/>
                <a:cs typeface="Times New Roman"/>
              </a:rPr>
              <a:t>&lt;=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parent[root2])</a:t>
            </a:r>
            <a:endParaRPr sz="1069">
              <a:latin typeface="Times New Roman"/>
              <a:cs typeface="Times New Roman"/>
            </a:endParaRPr>
          </a:p>
          <a:p>
            <a:pPr marL="429673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48235" marR="4939">
              <a:lnSpc>
                <a:spcPct val="98400"/>
              </a:lnSpc>
              <a:spcBef>
                <a:spcPts val="10"/>
              </a:spcBef>
            </a:pPr>
            <a:r>
              <a:rPr sz="1069" i="1" spc="5" dirty="0">
                <a:latin typeface="Times New Roman"/>
                <a:cs typeface="Times New Roman"/>
              </a:rPr>
              <a:t>// first tree </a:t>
            </a:r>
            <a:r>
              <a:rPr sz="1069" i="1" spc="10" dirty="0">
                <a:latin typeface="Times New Roman"/>
                <a:cs typeface="Times New Roman"/>
              </a:rPr>
              <a:t>has more </a:t>
            </a:r>
            <a:r>
              <a:rPr sz="1069" i="1" spc="5" dirty="0">
                <a:latin typeface="Times New Roman"/>
                <a:cs typeface="Times New Roman"/>
              </a:rPr>
              <a:t>nodes  </a:t>
            </a:r>
            <a:r>
              <a:rPr sz="1069" i="1" spc="10" dirty="0">
                <a:latin typeface="Times New Roman"/>
                <a:cs typeface="Times New Roman"/>
              </a:rPr>
              <a:t>parent[root1] </a:t>
            </a:r>
            <a:r>
              <a:rPr sz="1069" i="1" spc="15" dirty="0">
                <a:latin typeface="Times New Roman"/>
                <a:cs typeface="Times New Roman"/>
              </a:rPr>
              <a:t>+=</a:t>
            </a:r>
            <a:r>
              <a:rPr sz="1069" i="1" spc="-5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parent[root2];  parent[root2]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-6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root1;</a:t>
            </a:r>
            <a:endParaRPr sz="1069">
              <a:latin typeface="Times New Roman"/>
              <a:cs typeface="Times New Roman"/>
            </a:endParaRPr>
          </a:p>
          <a:p>
            <a:pPr marL="429673">
              <a:lnSpc>
                <a:spcPts val="1249"/>
              </a:lnSpc>
            </a:pPr>
            <a:r>
              <a:rPr sz="1069" i="1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429673">
              <a:lnSpc>
                <a:spcPts val="1264"/>
              </a:lnSpc>
            </a:pPr>
            <a:r>
              <a:rPr sz="1069" i="1" spc="5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  <a:p>
            <a:pPr marL="429673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48235" marR="4939" indent="-617">
              <a:lnSpc>
                <a:spcPts val="1264"/>
              </a:lnSpc>
              <a:spcBef>
                <a:spcPts val="49"/>
              </a:spcBef>
            </a:pPr>
            <a:r>
              <a:rPr sz="1069" i="1" spc="5" dirty="0">
                <a:latin typeface="Times New Roman"/>
                <a:cs typeface="Times New Roman"/>
              </a:rPr>
              <a:t>// </a:t>
            </a:r>
            <a:r>
              <a:rPr sz="1069" i="1" spc="10" dirty="0">
                <a:latin typeface="Times New Roman"/>
                <a:cs typeface="Times New Roman"/>
              </a:rPr>
              <a:t>second tree has more nodes  parent[root2] </a:t>
            </a:r>
            <a:r>
              <a:rPr sz="1069" i="1" spc="15" dirty="0">
                <a:latin typeface="Times New Roman"/>
                <a:cs typeface="Times New Roman"/>
              </a:rPr>
              <a:t>+=</a:t>
            </a:r>
            <a:r>
              <a:rPr sz="1069" i="1" spc="-5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parent[root1];  parent[root1]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-6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root2;</a:t>
            </a:r>
            <a:endParaRPr sz="1069">
              <a:latin typeface="Times New Roman"/>
              <a:cs typeface="Times New Roman"/>
            </a:endParaRPr>
          </a:p>
          <a:p>
            <a:pPr marL="429673">
              <a:lnSpc>
                <a:spcPts val="1225"/>
              </a:lnSpc>
            </a:pPr>
            <a:r>
              <a:rPr sz="1069" i="1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193" y="3534133"/>
            <a:ext cx="4852458" cy="2257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This operation </a:t>
            </a:r>
            <a:r>
              <a:rPr sz="1069" spc="5" dirty="0">
                <a:latin typeface="Times New Roman"/>
                <a:cs typeface="Times New Roman"/>
              </a:rPr>
              <a:t>performs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of two </a:t>
            </a:r>
            <a:r>
              <a:rPr sz="1069" spc="5" dirty="0">
                <a:latin typeface="Times New Roman"/>
                <a:cs typeface="Times New Roman"/>
              </a:rPr>
              <a:t>sets;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i’s set and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j’s set.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lines are finding the </a:t>
            </a:r>
            <a:r>
              <a:rPr sz="1069" i="1" spc="5" dirty="0">
                <a:latin typeface="Times New Roman"/>
                <a:cs typeface="Times New Roman"/>
              </a:rPr>
              <a:t>root</a:t>
            </a:r>
            <a:r>
              <a:rPr sz="1069" spc="5" dirty="0">
                <a:latin typeface="Times New Roman"/>
                <a:cs typeface="Times New Roman"/>
              </a:rPr>
              <a:t>s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sets of both </a:t>
            </a:r>
            <a:r>
              <a:rPr sz="1069" spc="10" dirty="0">
                <a:latin typeface="Times New Roman"/>
                <a:cs typeface="Times New Roman"/>
              </a:rPr>
              <a:t>the elements </a:t>
            </a:r>
            <a:r>
              <a:rPr sz="1069" spc="5" dirty="0">
                <a:latin typeface="Times New Roman"/>
                <a:cs typeface="Times New Roman"/>
              </a:rPr>
              <a:t>i.e.i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j. </a:t>
            </a:r>
            <a:r>
              <a:rPr sz="1069" spc="10" dirty="0">
                <a:latin typeface="Times New Roman"/>
                <a:cs typeface="Times New Roman"/>
              </a:rPr>
              <a:t>Line 3 </a:t>
            </a:r>
            <a:r>
              <a:rPr sz="1069" spc="5" dirty="0">
                <a:latin typeface="Times New Roman"/>
                <a:cs typeface="Times New Roman"/>
              </a:rPr>
              <a:t>is  performing </a:t>
            </a:r>
            <a:r>
              <a:rPr sz="1069" spc="10" dirty="0">
                <a:latin typeface="Times New Roman"/>
                <a:cs typeface="Times New Roman"/>
              </a:rPr>
              <a:t>a check that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equal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root2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being </a:t>
            </a:r>
            <a:r>
              <a:rPr sz="1069" spc="10" dirty="0">
                <a:latin typeface="Times New Roman"/>
                <a:cs typeface="Times New Roman"/>
              </a:rPr>
              <a:t>unequal, these 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merged </a:t>
            </a:r>
            <a:r>
              <a:rPr sz="1069" spc="5" dirty="0">
                <a:latin typeface="Times New Roman"/>
                <a:cs typeface="Times New Roman"/>
              </a:rPr>
              <a:t>together. In next statement </a:t>
            </a:r>
            <a:r>
              <a:rPr sz="1069" spc="10" dirty="0">
                <a:latin typeface="Times New Roman"/>
                <a:cs typeface="Times New Roman"/>
              </a:rPr>
              <a:t>(line </a:t>
            </a:r>
            <a:r>
              <a:rPr sz="1069" spc="5" dirty="0">
                <a:latin typeface="Times New Roman"/>
                <a:cs typeface="Times New Roman"/>
              </a:rPr>
              <a:t>4), the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i="1" spc="10" dirty="0">
                <a:latin typeface="Times New Roman"/>
                <a:cs typeface="Times New Roman"/>
              </a:rPr>
              <a:t>parent </a:t>
            </a:r>
            <a:r>
              <a:rPr sz="1069" spc="5" dirty="0">
                <a:latin typeface="Times New Roman"/>
                <a:cs typeface="Times New Roman"/>
              </a:rPr>
              <a:t>variables of  </a:t>
            </a:r>
            <a:r>
              <a:rPr sz="1069" i="1" spc="10" dirty="0">
                <a:latin typeface="Times New Roman"/>
                <a:cs typeface="Times New Roman"/>
              </a:rPr>
              <a:t>root</a:t>
            </a:r>
            <a:r>
              <a:rPr sz="1069" i="1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compared.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comparison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absolute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values.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tree with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 would contain the lesser number mathematically.  The </a:t>
            </a:r>
            <a:r>
              <a:rPr sz="1069" spc="5" dirty="0">
                <a:latin typeface="Times New Roman"/>
                <a:cs typeface="Times New Roman"/>
              </a:rPr>
              <a:t>condition at </a:t>
            </a:r>
            <a:r>
              <a:rPr sz="1069" spc="10" dirty="0">
                <a:latin typeface="Times New Roman"/>
                <a:cs typeface="Times New Roman"/>
              </a:rPr>
              <a:t>line 4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true,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root1 </a:t>
            </a:r>
            <a:r>
              <a:rPr sz="1069" spc="5" dirty="0">
                <a:latin typeface="Times New Roman"/>
                <a:cs typeface="Times New Roman"/>
              </a:rPr>
              <a:t>is greater in size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that 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root2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In line 7,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the </a:t>
            </a:r>
            <a:r>
              <a:rPr sz="1069" spc="10" dirty="0">
                <a:latin typeface="Times New Roman"/>
                <a:cs typeface="Times New Roman"/>
              </a:rPr>
              <a:t>smaller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being added to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of the greater  one. </a:t>
            </a:r>
            <a:r>
              <a:rPr sz="1069" spc="10" dirty="0">
                <a:latin typeface="Times New Roman"/>
                <a:cs typeface="Times New Roman"/>
              </a:rPr>
              <a:t>Line 8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containing the </a:t>
            </a:r>
            <a:r>
              <a:rPr sz="1069" spc="5" dirty="0">
                <a:latin typeface="Times New Roman"/>
                <a:cs typeface="Times New Roman"/>
              </a:rPr>
              <a:t>statement that </a:t>
            </a:r>
            <a:r>
              <a:rPr sz="1069" spc="10" dirty="0">
                <a:latin typeface="Times New Roman"/>
                <a:cs typeface="Times New Roman"/>
              </a:rPr>
              <a:t>causes the </a:t>
            </a:r>
            <a:r>
              <a:rPr sz="1069" spc="5" dirty="0">
                <a:latin typeface="Times New Roman"/>
                <a:cs typeface="Times New Roman"/>
              </a:rPr>
              <a:t>trees to </a:t>
            </a:r>
            <a:r>
              <a:rPr sz="1069" spc="10" dirty="0">
                <a:latin typeface="Times New Roman"/>
                <a:cs typeface="Times New Roman"/>
              </a:rPr>
              <a:t>merge. The </a:t>
            </a:r>
            <a:r>
              <a:rPr sz="1069" i="1" spc="10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i="1" spc="10" dirty="0">
                <a:latin typeface="Times New Roman"/>
                <a:cs typeface="Times New Roman"/>
              </a:rPr>
              <a:t>root2 </a:t>
            </a:r>
            <a:r>
              <a:rPr sz="1069" spc="5" dirty="0">
                <a:latin typeface="Times New Roman"/>
                <a:cs typeface="Times New Roman"/>
              </a:rPr>
              <a:t>is being pointed to </a:t>
            </a:r>
            <a:r>
              <a:rPr sz="1069" i="1" spc="5" dirty="0">
                <a:latin typeface="Times New Roman"/>
                <a:cs typeface="Times New Roman"/>
              </a:rPr>
              <a:t>root1</a:t>
            </a:r>
            <a:r>
              <a:rPr sz="1069" spc="5" dirty="0">
                <a:latin typeface="Times New Roman"/>
                <a:cs typeface="Times New Roman"/>
              </a:rPr>
              <a:t>.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root2 </a:t>
            </a:r>
            <a:r>
              <a:rPr sz="1069" spc="5" dirty="0">
                <a:latin typeface="Times New Roman"/>
                <a:cs typeface="Times New Roman"/>
              </a:rPr>
              <a:t>tree is greater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root1 </a:t>
            </a:r>
            <a:r>
              <a:rPr sz="1069" spc="10" dirty="0">
                <a:latin typeface="Times New Roman"/>
                <a:cs typeface="Times New Roman"/>
              </a:rPr>
              <a:t>tree,  the </a:t>
            </a:r>
            <a:r>
              <a:rPr sz="1069" spc="5" dirty="0">
                <a:latin typeface="Times New Roman"/>
                <a:cs typeface="Times New Roman"/>
              </a:rPr>
              <a:t>if–condition </a:t>
            </a:r>
            <a:r>
              <a:rPr sz="1069" spc="10" dirty="0">
                <a:latin typeface="Times New Roman"/>
                <a:cs typeface="Times New Roman"/>
              </a:rPr>
              <a:t>at line 4 </a:t>
            </a:r>
            <a:r>
              <a:rPr sz="1069" spc="5" dirty="0">
                <a:latin typeface="Times New Roman"/>
                <a:cs typeface="Times New Roman"/>
              </a:rPr>
              <a:t>returns false </a:t>
            </a:r>
            <a:r>
              <a:rPr sz="1069" spc="10" dirty="0">
                <a:latin typeface="Times New Roman"/>
                <a:cs typeface="Times New Roman"/>
              </a:rPr>
              <a:t>and the control </a:t>
            </a:r>
            <a:r>
              <a:rPr sz="1069" spc="5" dirty="0">
                <a:latin typeface="Times New Roman"/>
                <a:cs typeface="Times New Roman"/>
              </a:rPr>
              <a:t>is transferred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else </a:t>
            </a:r>
            <a:r>
              <a:rPr sz="1069" spc="10" dirty="0">
                <a:latin typeface="Times New Roman"/>
                <a:cs typeface="Times New Roman"/>
              </a:rPr>
              <a:t>part of the  if-condition.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root1 </a:t>
            </a:r>
            <a:r>
              <a:rPr sz="1069" spc="10" dirty="0">
                <a:latin typeface="Times New Roman"/>
                <a:cs typeface="Times New Roman"/>
              </a:rPr>
              <a:t>(the size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i="1" spc="10" dirty="0">
                <a:latin typeface="Times New Roman"/>
                <a:cs typeface="Times New Roman"/>
              </a:rPr>
              <a:t>root1 </a:t>
            </a:r>
            <a:r>
              <a:rPr sz="1069" spc="10" dirty="0">
                <a:latin typeface="Times New Roman"/>
                <a:cs typeface="Times New Roman"/>
              </a:rPr>
              <a:t>tree)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added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parent </a:t>
            </a:r>
            <a:r>
              <a:rPr sz="1069" spc="5" dirty="0">
                <a:latin typeface="Times New Roman"/>
                <a:cs typeface="Times New Roman"/>
              </a:rPr>
              <a:t>of  </a:t>
            </a:r>
            <a:r>
              <a:rPr sz="1069" i="1" spc="10" dirty="0">
                <a:latin typeface="Times New Roman"/>
                <a:cs typeface="Times New Roman"/>
              </a:rPr>
              <a:t>root2 </a:t>
            </a:r>
            <a:r>
              <a:rPr sz="1069" spc="10" dirty="0">
                <a:latin typeface="Times New Roman"/>
                <a:cs typeface="Times New Roman"/>
              </a:rPr>
              <a:t>in line 13 and the </a:t>
            </a:r>
            <a:r>
              <a:rPr sz="1069" i="1" spc="10" dirty="0">
                <a:latin typeface="Times New Roman"/>
                <a:cs typeface="Times New Roman"/>
              </a:rPr>
              <a:t>root1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merged into the </a:t>
            </a:r>
            <a:r>
              <a:rPr sz="1069" i="1" spc="10" dirty="0">
                <a:latin typeface="Times New Roman"/>
                <a:cs typeface="Times New Roman"/>
              </a:rPr>
              <a:t>root2 </a:t>
            </a:r>
            <a:r>
              <a:rPr sz="1069" spc="5" dirty="0">
                <a:latin typeface="Times New Roman"/>
                <a:cs typeface="Times New Roman"/>
              </a:rPr>
              <a:t>tree using </a:t>
            </a:r>
            <a:r>
              <a:rPr sz="1069" spc="10" dirty="0">
                <a:latin typeface="Times New Roman"/>
                <a:cs typeface="Times New Roman"/>
              </a:rPr>
              <a:t>the statement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14.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9432" y="6276445"/>
            <a:ext cx="332140" cy="332140"/>
          </a:xfrm>
          <a:custGeom>
            <a:avLst/>
            <a:gdLst/>
            <a:ahLst/>
            <a:cxnLst/>
            <a:rect l="l" t="t" r="r" b="b"/>
            <a:pathLst>
              <a:path w="341630" h="341629">
                <a:moveTo>
                  <a:pt x="341375" y="170687"/>
                </a:moveTo>
                <a:lnTo>
                  <a:pt x="341375" y="162305"/>
                </a:lnTo>
                <a:lnTo>
                  <a:pt x="340613" y="153162"/>
                </a:lnTo>
                <a:lnTo>
                  <a:pt x="339851" y="144779"/>
                </a:lnTo>
                <a:lnTo>
                  <a:pt x="338328" y="136398"/>
                </a:lnTo>
                <a:lnTo>
                  <a:pt x="336042" y="128015"/>
                </a:lnTo>
                <a:lnTo>
                  <a:pt x="333756" y="120395"/>
                </a:lnTo>
                <a:lnTo>
                  <a:pt x="331469" y="112013"/>
                </a:lnTo>
                <a:lnTo>
                  <a:pt x="327660" y="104393"/>
                </a:lnTo>
                <a:lnTo>
                  <a:pt x="324612" y="96774"/>
                </a:lnTo>
                <a:lnTo>
                  <a:pt x="320801" y="89153"/>
                </a:lnTo>
                <a:lnTo>
                  <a:pt x="296418" y="55625"/>
                </a:lnTo>
                <a:lnTo>
                  <a:pt x="291845" y="49529"/>
                </a:lnTo>
                <a:lnTo>
                  <a:pt x="285750" y="44195"/>
                </a:lnTo>
                <a:lnTo>
                  <a:pt x="278892" y="38862"/>
                </a:lnTo>
                <a:lnTo>
                  <a:pt x="273557" y="33527"/>
                </a:lnTo>
                <a:lnTo>
                  <a:pt x="266700" y="28955"/>
                </a:lnTo>
                <a:lnTo>
                  <a:pt x="259080" y="24384"/>
                </a:lnTo>
                <a:lnTo>
                  <a:pt x="252222" y="19812"/>
                </a:lnTo>
                <a:lnTo>
                  <a:pt x="244601" y="16763"/>
                </a:lnTo>
                <a:lnTo>
                  <a:pt x="236981" y="12953"/>
                </a:lnTo>
                <a:lnTo>
                  <a:pt x="229362" y="9905"/>
                </a:lnTo>
                <a:lnTo>
                  <a:pt x="220980" y="7619"/>
                </a:lnTo>
                <a:lnTo>
                  <a:pt x="213360" y="4572"/>
                </a:lnTo>
                <a:lnTo>
                  <a:pt x="196596" y="1524"/>
                </a:lnTo>
                <a:lnTo>
                  <a:pt x="188214" y="762"/>
                </a:lnTo>
                <a:lnTo>
                  <a:pt x="179069" y="0"/>
                </a:lnTo>
                <a:lnTo>
                  <a:pt x="162306" y="0"/>
                </a:lnTo>
                <a:lnTo>
                  <a:pt x="153162" y="762"/>
                </a:lnTo>
                <a:lnTo>
                  <a:pt x="144780" y="1524"/>
                </a:lnTo>
                <a:lnTo>
                  <a:pt x="128015" y="4572"/>
                </a:lnTo>
                <a:lnTo>
                  <a:pt x="120396" y="7619"/>
                </a:lnTo>
                <a:lnTo>
                  <a:pt x="112014" y="9905"/>
                </a:lnTo>
                <a:lnTo>
                  <a:pt x="104393" y="12953"/>
                </a:lnTo>
                <a:lnTo>
                  <a:pt x="96774" y="16763"/>
                </a:lnTo>
                <a:lnTo>
                  <a:pt x="89153" y="19812"/>
                </a:lnTo>
                <a:lnTo>
                  <a:pt x="82296" y="24384"/>
                </a:lnTo>
                <a:lnTo>
                  <a:pt x="74675" y="28955"/>
                </a:lnTo>
                <a:lnTo>
                  <a:pt x="67818" y="33527"/>
                </a:lnTo>
                <a:lnTo>
                  <a:pt x="49530" y="49529"/>
                </a:lnTo>
                <a:lnTo>
                  <a:pt x="33528" y="67817"/>
                </a:lnTo>
                <a:lnTo>
                  <a:pt x="28956" y="74675"/>
                </a:lnTo>
                <a:lnTo>
                  <a:pt x="24384" y="82295"/>
                </a:lnTo>
                <a:lnTo>
                  <a:pt x="19812" y="89153"/>
                </a:lnTo>
                <a:lnTo>
                  <a:pt x="16764" y="96774"/>
                </a:lnTo>
                <a:lnTo>
                  <a:pt x="12953" y="104393"/>
                </a:lnTo>
                <a:lnTo>
                  <a:pt x="9906" y="112013"/>
                </a:lnTo>
                <a:lnTo>
                  <a:pt x="7619" y="120395"/>
                </a:lnTo>
                <a:lnTo>
                  <a:pt x="4571" y="128015"/>
                </a:lnTo>
                <a:lnTo>
                  <a:pt x="1524" y="144779"/>
                </a:lnTo>
                <a:lnTo>
                  <a:pt x="762" y="153162"/>
                </a:lnTo>
                <a:lnTo>
                  <a:pt x="0" y="162305"/>
                </a:lnTo>
                <a:lnTo>
                  <a:pt x="0" y="179069"/>
                </a:lnTo>
                <a:lnTo>
                  <a:pt x="762" y="188213"/>
                </a:lnTo>
                <a:lnTo>
                  <a:pt x="1524" y="196595"/>
                </a:lnTo>
                <a:lnTo>
                  <a:pt x="4571" y="213360"/>
                </a:lnTo>
                <a:lnTo>
                  <a:pt x="7619" y="220979"/>
                </a:lnTo>
                <a:lnTo>
                  <a:pt x="9906" y="229362"/>
                </a:lnTo>
                <a:lnTo>
                  <a:pt x="12953" y="236981"/>
                </a:lnTo>
                <a:lnTo>
                  <a:pt x="16764" y="244601"/>
                </a:lnTo>
                <a:lnTo>
                  <a:pt x="19812" y="252222"/>
                </a:lnTo>
                <a:lnTo>
                  <a:pt x="24384" y="259079"/>
                </a:lnTo>
                <a:lnTo>
                  <a:pt x="28956" y="266700"/>
                </a:lnTo>
                <a:lnTo>
                  <a:pt x="33528" y="273557"/>
                </a:lnTo>
                <a:lnTo>
                  <a:pt x="38862" y="278891"/>
                </a:lnTo>
                <a:lnTo>
                  <a:pt x="44196" y="285750"/>
                </a:lnTo>
                <a:lnTo>
                  <a:pt x="49530" y="291845"/>
                </a:lnTo>
                <a:lnTo>
                  <a:pt x="55625" y="296417"/>
                </a:lnTo>
                <a:lnTo>
                  <a:pt x="61721" y="302513"/>
                </a:lnTo>
                <a:lnTo>
                  <a:pt x="67818" y="307848"/>
                </a:lnTo>
                <a:lnTo>
                  <a:pt x="104393" y="327660"/>
                </a:lnTo>
                <a:lnTo>
                  <a:pt x="112014" y="331469"/>
                </a:lnTo>
                <a:lnTo>
                  <a:pt x="120396" y="333755"/>
                </a:lnTo>
                <a:lnTo>
                  <a:pt x="128015" y="336041"/>
                </a:lnTo>
                <a:lnTo>
                  <a:pt x="136397" y="338327"/>
                </a:lnTo>
                <a:lnTo>
                  <a:pt x="144780" y="339851"/>
                </a:lnTo>
                <a:lnTo>
                  <a:pt x="153162" y="340613"/>
                </a:lnTo>
                <a:lnTo>
                  <a:pt x="162306" y="341375"/>
                </a:lnTo>
                <a:lnTo>
                  <a:pt x="179069" y="341375"/>
                </a:lnTo>
                <a:lnTo>
                  <a:pt x="220980" y="333755"/>
                </a:lnTo>
                <a:lnTo>
                  <a:pt x="229362" y="331469"/>
                </a:lnTo>
                <a:lnTo>
                  <a:pt x="236981" y="327660"/>
                </a:lnTo>
                <a:lnTo>
                  <a:pt x="244601" y="324612"/>
                </a:lnTo>
                <a:lnTo>
                  <a:pt x="252222" y="320801"/>
                </a:lnTo>
                <a:lnTo>
                  <a:pt x="259080" y="316991"/>
                </a:lnTo>
                <a:lnTo>
                  <a:pt x="266700" y="312419"/>
                </a:lnTo>
                <a:lnTo>
                  <a:pt x="273557" y="307848"/>
                </a:lnTo>
                <a:lnTo>
                  <a:pt x="278892" y="302513"/>
                </a:lnTo>
                <a:lnTo>
                  <a:pt x="285750" y="296417"/>
                </a:lnTo>
                <a:lnTo>
                  <a:pt x="291845" y="291845"/>
                </a:lnTo>
                <a:lnTo>
                  <a:pt x="296418" y="285750"/>
                </a:lnTo>
                <a:lnTo>
                  <a:pt x="302513" y="278891"/>
                </a:lnTo>
                <a:lnTo>
                  <a:pt x="324612" y="244601"/>
                </a:lnTo>
                <a:lnTo>
                  <a:pt x="327660" y="236981"/>
                </a:lnTo>
                <a:lnTo>
                  <a:pt x="331469" y="229362"/>
                </a:lnTo>
                <a:lnTo>
                  <a:pt x="333756" y="220979"/>
                </a:lnTo>
                <a:lnTo>
                  <a:pt x="336042" y="213360"/>
                </a:lnTo>
                <a:lnTo>
                  <a:pt x="338328" y="204977"/>
                </a:lnTo>
                <a:lnTo>
                  <a:pt x="339851" y="196595"/>
                </a:lnTo>
                <a:lnTo>
                  <a:pt x="340613" y="188213"/>
                </a:lnTo>
                <a:lnTo>
                  <a:pt x="341375" y="179069"/>
                </a:lnTo>
                <a:lnTo>
                  <a:pt x="341375" y="170687"/>
                </a:lnTo>
              </a:path>
            </a:pathLst>
          </a:custGeom>
          <a:ln w="6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043958" y="6276445"/>
            <a:ext cx="332140" cy="332140"/>
          </a:xfrm>
          <a:custGeom>
            <a:avLst/>
            <a:gdLst/>
            <a:ahLst/>
            <a:cxnLst/>
            <a:rect l="l" t="t" r="r" b="b"/>
            <a:pathLst>
              <a:path w="341630" h="341629">
                <a:moveTo>
                  <a:pt x="341375" y="170687"/>
                </a:moveTo>
                <a:lnTo>
                  <a:pt x="341375" y="162305"/>
                </a:lnTo>
                <a:lnTo>
                  <a:pt x="340614" y="153162"/>
                </a:lnTo>
                <a:lnTo>
                  <a:pt x="339852" y="144779"/>
                </a:lnTo>
                <a:lnTo>
                  <a:pt x="338328" y="136398"/>
                </a:lnTo>
                <a:lnTo>
                  <a:pt x="336804" y="128015"/>
                </a:lnTo>
                <a:lnTo>
                  <a:pt x="320802" y="89153"/>
                </a:lnTo>
                <a:lnTo>
                  <a:pt x="291084" y="49529"/>
                </a:lnTo>
                <a:lnTo>
                  <a:pt x="284988" y="44195"/>
                </a:lnTo>
                <a:lnTo>
                  <a:pt x="279654" y="38862"/>
                </a:lnTo>
                <a:lnTo>
                  <a:pt x="272796" y="33527"/>
                </a:lnTo>
                <a:lnTo>
                  <a:pt x="252222" y="19812"/>
                </a:lnTo>
                <a:lnTo>
                  <a:pt x="245364" y="16763"/>
                </a:lnTo>
                <a:lnTo>
                  <a:pt x="237744" y="12953"/>
                </a:lnTo>
                <a:lnTo>
                  <a:pt x="230124" y="9905"/>
                </a:lnTo>
                <a:lnTo>
                  <a:pt x="221742" y="7619"/>
                </a:lnTo>
                <a:lnTo>
                  <a:pt x="214122" y="4572"/>
                </a:lnTo>
                <a:lnTo>
                  <a:pt x="197358" y="1524"/>
                </a:lnTo>
                <a:lnTo>
                  <a:pt x="188975" y="762"/>
                </a:lnTo>
                <a:lnTo>
                  <a:pt x="179069" y="0"/>
                </a:lnTo>
                <a:lnTo>
                  <a:pt x="161544" y="0"/>
                </a:lnTo>
                <a:lnTo>
                  <a:pt x="144780" y="1524"/>
                </a:lnTo>
                <a:lnTo>
                  <a:pt x="128016" y="4572"/>
                </a:lnTo>
                <a:lnTo>
                  <a:pt x="119634" y="7619"/>
                </a:lnTo>
                <a:lnTo>
                  <a:pt x="112014" y="9905"/>
                </a:lnTo>
                <a:lnTo>
                  <a:pt x="104393" y="12953"/>
                </a:lnTo>
                <a:lnTo>
                  <a:pt x="96774" y="16763"/>
                </a:lnTo>
                <a:lnTo>
                  <a:pt x="89154" y="19812"/>
                </a:lnTo>
                <a:lnTo>
                  <a:pt x="81534" y="24384"/>
                </a:lnTo>
                <a:lnTo>
                  <a:pt x="75437" y="28955"/>
                </a:lnTo>
                <a:lnTo>
                  <a:pt x="68580" y="33527"/>
                </a:lnTo>
                <a:lnTo>
                  <a:pt x="62484" y="38862"/>
                </a:lnTo>
                <a:lnTo>
                  <a:pt x="55625" y="44195"/>
                </a:lnTo>
                <a:lnTo>
                  <a:pt x="49530" y="49529"/>
                </a:lnTo>
                <a:lnTo>
                  <a:pt x="24384" y="82295"/>
                </a:lnTo>
                <a:lnTo>
                  <a:pt x="7619" y="120395"/>
                </a:lnTo>
                <a:lnTo>
                  <a:pt x="3810" y="136398"/>
                </a:lnTo>
                <a:lnTo>
                  <a:pt x="1524" y="144779"/>
                </a:lnTo>
                <a:lnTo>
                  <a:pt x="762" y="153162"/>
                </a:lnTo>
                <a:lnTo>
                  <a:pt x="0" y="162305"/>
                </a:lnTo>
                <a:lnTo>
                  <a:pt x="0" y="179069"/>
                </a:lnTo>
                <a:lnTo>
                  <a:pt x="762" y="188213"/>
                </a:lnTo>
                <a:lnTo>
                  <a:pt x="1524" y="196595"/>
                </a:lnTo>
                <a:lnTo>
                  <a:pt x="3810" y="204977"/>
                </a:lnTo>
                <a:lnTo>
                  <a:pt x="5334" y="213360"/>
                </a:lnTo>
                <a:lnTo>
                  <a:pt x="20574" y="252222"/>
                </a:lnTo>
                <a:lnTo>
                  <a:pt x="38862" y="278891"/>
                </a:lnTo>
                <a:lnTo>
                  <a:pt x="44196" y="285750"/>
                </a:lnTo>
                <a:lnTo>
                  <a:pt x="49530" y="291845"/>
                </a:lnTo>
                <a:lnTo>
                  <a:pt x="55625" y="296417"/>
                </a:lnTo>
                <a:lnTo>
                  <a:pt x="62484" y="302513"/>
                </a:lnTo>
                <a:lnTo>
                  <a:pt x="68580" y="307848"/>
                </a:lnTo>
                <a:lnTo>
                  <a:pt x="75437" y="312419"/>
                </a:lnTo>
                <a:lnTo>
                  <a:pt x="81534" y="316991"/>
                </a:lnTo>
                <a:lnTo>
                  <a:pt x="96774" y="324612"/>
                </a:lnTo>
                <a:lnTo>
                  <a:pt x="104393" y="327660"/>
                </a:lnTo>
                <a:lnTo>
                  <a:pt x="112014" y="331469"/>
                </a:lnTo>
                <a:lnTo>
                  <a:pt x="119634" y="333755"/>
                </a:lnTo>
                <a:lnTo>
                  <a:pt x="136398" y="338327"/>
                </a:lnTo>
                <a:lnTo>
                  <a:pt x="144780" y="339851"/>
                </a:lnTo>
                <a:lnTo>
                  <a:pt x="161544" y="341375"/>
                </a:lnTo>
                <a:lnTo>
                  <a:pt x="179069" y="341375"/>
                </a:lnTo>
                <a:lnTo>
                  <a:pt x="221742" y="333755"/>
                </a:lnTo>
                <a:lnTo>
                  <a:pt x="230124" y="331469"/>
                </a:lnTo>
                <a:lnTo>
                  <a:pt x="237744" y="327660"/>
                </a:lnTo>
                <a:lnTo>
                  <a:pt x="245364" y="324612"/>
                </a:lnTo>
                <a:lnTo>
                  <a:pt x="259080" y="316991"/>
                </a:lnTo>
                <a:lnTo>
                  <a:pt x="272796" y="307848"/>
                </a:lnTo>
                <a:lnTo>
                  <a:pt x="279654" y="302513"/>
                </a:lnTo>
                <a:lnTo>
                  <a:pt x="284988" y="296417"/>
                </a:lnTo>
                <a:lnTo>
                  <a:pt x="291846" y="291845"/>
                </a:lnTo>
                <a:lnTo>
                  <a:pt x="297180" y="285750"/>
                </a:lnTo>
                <a:lnTo>
                  <a:pt x="303275" y="278891"/>
                </a:lnTo>
                <a:lnTo>
                  <a:pt x="307848" y="273557"/>
                </a:lnTo>
                <a:lnTo>
                  <a:pt x="328422" y="236981"/>
                </a:lnTo>
                <a:lnTo>
                  <a:pt x="338328" y="204977"/>
                </a:lnTo>
                <a:lnTo>
                  <a:pt x="339852" y="196595"/>
                </a:lnTo>
                <a:lnTo>
                  <a:pt x="340614" y="188213"/>
                </a:lnTo>
                <a:lnTo>
                  <a:pt x="341375" y="179069"/>
                </a:lnTo>
                <a:lnTo>
                  <a:pt x="341375" y="170687"/>
                </a:lnTo>
              </a:path>
            </a:pathLst>
          </a:custGeom>
          <a:ln w="6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708487" y="6276445"/>
            <a:ext cx="332758" cy="332140"/>
          </a:xfrm>
          <a:custGeom>
            <a:avLst/>
            <a:gdLst/>
            <a:ahLst/>
            <a:cxnLst/>
            <a:rect l="l" t="t" r="r" b="b"/>
            <a:pathLst>
              <a:path w="342264" h="341629">
                <a:moveTo>
                  <a:pt x="342138" y="170687"/>
                </a:moveTo>
                <a:lnTo>
                  <a:pt x="342138" y="162305"/>
                </a:lnTo>
                <a:lnTo>
                  <a:pt x="341375" y="153162"/>
                </a:lnTo>
                <a:lnTo>
                  <a:pt x="340613" y="144779"/>
                </a:lnTo>
                <a:lnTo>
                  <a:pt x="339089" y="136398"/>
                </a:lnTo>
                <a:lnTo>
                  <a:pt x="336041" y="128015"/>
                </a:lnTo>
                <a:lnTo>
                  <a:pt x="334517" y="120395"/>
                </a:lnTo>
                <a:lnTo>
                  <a:pt x="332231" y="112013"/>
                </a:lnTo>
                <a:lnTo>
                  <a:pt x="328421" y="104393"/>
                </a:lnTo>
                <a:lnTo>
                  <a:pt x="325373" y="96774"/>
                </a:lnTo>
                <a:lnTo>
                  <a:pt x="320801" y="89153"/>
                </a:lnTo>
                <a:lnTo>
                  <a:pt x="316991" y="82295"/>
                </a:lnTo>
                <a:lnTo>
                  <a:pt x="312419" y="74675"/>
                </a:lnTo>
                <a:lnTo>
                  <a:pt x="308609" y="67817"/>
                </a:lnTo>
                <a:lnTo>
                  <a:pt x="302513" y="61722"/>
                </a:lnTo>
                <a:lnTo>
                  <a:pt x="291845" y="49529"/>
                </a:lnTo>
                <a:lnTo>
                  <a:pt x="252983" y="19812"/>
                </a:lnTo>
                <a:lnTo>
                  <a:pt x="245363" y="16763"/>
                </a:lnTo>
                <a:lnTo>
                  <a:pt x="237744" y="12953"/>
                </a:lnTo>
                <a:lnTo>
                  <a:pt x="230123" y="9905"/>
                </a:lnTo>
                <a:lnTo>
                  <a:pt x="221741" y="7619"/>
                </a:lnTo>
                <a:lnTo>
                  <a:pt x="213359" y="4572"/>
                </a:lnTo>
                <a:lnTo>
                  <a:pt x="205739" y="3048"/>
                </a:lnTo>
                <a:lnTo>
                  <a:pt x="197357" y="1524"/>
                </a:lnTo>
                <a:lnTo>
                  <a:pt x="188213" y="762"/>
                </a:lnTo>
                <a:lnTo>
                  <a:pt x="179831" y="0"/>
                </a:lnTo>
                <a:lnTo>
                  <a:pt x="162305" y="0"/>
                </a:lnTo>
                <a:lnTo>
                  <a:pt x="145541" y="1524"/>
                </a:lnTo>
                <a:lnTo>
                  <a:pt x="128777" y="4572"/>
                </a:lnTo>
                <a:lnTo>
                  <a:pt x="112775" y="9905"/>
                </a:lnTo>
                <a:lnTo>
                  <a:pt x="105155" y="12953"/>
                </a:lnTo>
                <a:lnTo>
                  <a:pt x="97535" y="16763"/>
                </a:lnTo>
                <a:lnTo>
                  <a:pt x="89915" y="19812"/>
                </a:lnTo>
                <a:lnTo>
                  <a:pt x="82295" y="24384"/>
                </a:lnTo>
                <a:lnTo>
                  <a:pt x="68579" y="33527"/>
                </a:lnTo>
                <a:lnTo>
                  <a:pt x="61721" y="38862"/>
                </a:lnTo>
                <a:lnTo>
                  <a:pt x="56387" y="44195"/>
                </a:lnTo>
                <a:lnTo>
                  <a:pt x="50291" y="49529"/>
                </a:lnTo>
                <a:lnTo>
                  <a:pt x="44195" y="55625"/>
                </a:lnTo>
                <a:lnTo>
                  <a:pt x="39623" y="61722"/>
                </a:lnTo>
                <a:lnTo>
                  <a:pt x="34289" y="67817"/>
                </a:lnTo>
                <a:lnTo>
                  <a:pt x="28955" y="74675"/>
                </a:lnTo>
                <a:lnTo>
                  <a:pt x="25145" y="82295"/>
                </a:lnTo>
                <a:lnTo>
                  <a:pt x="20573" y="89153"/>
                </a:lnTo>
                <a:lnTo>
                  <a:pt x="12953" y="104393"/>
                </a:lnTo>
                <a:lnTo>
                  <a:pt x="10667" y="112013"/>
                </a:lnTo>
                <a:lnTo>
                  <a:pt x="8381" y="120395"/>
                </a:lnTo>
                <a:lnTo>
                  <a:pt x="5333" y="128015"/>
                </a:lnTo>
                <a:lnTo>
                  <a:pt x="3809" y="136398"/>
                </a:lnTo>
                <a:lnTo>
                  <a:pt x="761" y="153162"/>
                </a:lnTo>
                <a:lnTo>
                  <a:pt x="761" y="162305"/>
                </a:lnTo>
                <a:lnTo>
                  <a:pt x="0" y="170687"/>
                </a:lnTo>
                <a:lnTo>
                  <a:pt x="761" y="179069"/>
                </a:lnTo>
                <a:lnTo>
                  <a:pt x="761" y="188213"/>
                </a:lnTo>
                <a:lnTo>
                  <a:pt x="3809" y="204977"/>
                </a:lnTo>
                <a:lnTo>
                  <a:pt x="5333" y="213360"/>
                </a:lnTo>
                <a:lnTo>
                  <a:pt x="8381" y="220979"/>
                </a:lnTo>
                <a:lnTo>
                  <a:pt x="10667" y="229362"/>
                </a:lnTo>
                <a:lnTo>
                  <a:pt x="12953" y="236981"/>
                </a:lnTo>
                <a:lnTo>
                  <a:pt x="20573" y="252222"/>
                </a:lnTo>
                <a:lnTo>
                  <a:pt x="25145" y="259079"/>
                </a:lnTo>
                <a:lnTo>
                  <a:pt x="28955" y="266700"/>
                </a:lnTo>
                <a:lnTo>
                  <a:pt x="34289" y="273557"/>
                </a:lnTo>
                <a:lnTo>
                  <a:pt x="39623" y="278891"/>
                </a:lnTo>
                <a:lnTo>
                  <a:pt x="44195" y="285750"/>
                </a:lnTo>
                <a:lnTo>
                  <a:pt x="50291" y="291845"/>
                </a:lnTo>
                <a:lnTo>
                  <a:pt x="56387" y="296417"/>
                </a:lnTo>
                <a:lnTo>
                  <a:pt x="61721" y="302513"/>
                </a:lnTo>
                <a:lnTo>
                  <a:pt x="68579" y="307848"/>
                </a:lnTo>
                <a:lnTo>
                  <a:pt x="82295" y="316991"/>
                </a:lnTo>
                <a:lnTo>
                  <a:pt x="97535" y="324612"/>
                </a:lnTo>
                <a:lnTo>
                  <a:pt x="105155" y="327660"/>
                </a:lnTo>
                <a:lnTo>
                  <a:pt x="112775" y="331469"/>
                </a:lnTo>
                <a:lnTo>
                  <a:pt x="119633" y="333755"/>
                </a:lnTo>
                <a:lnTo>
                  <a:pt x="128777" y="336041"/>
                </a:lnTo>
                <a:lnTo>
                  <a:pt x="137159" y="338327"/>
                </a:lnTo>
                <a:lnTo>
                  <a:pt x="145541" y="339851"/>
                </a:lnTo>
                <a:lnTo>
                  <a:pt x="162305" y="341375"/>
                </a:lnTo>
                <a:lnTo>
                  <a:pt x="179831" y="341375"/>
                </a:lnTo>
                <a:lnTo>
                  <a:pt x="188213" y="340613"/>
                </a:lnTo>
                <a:lnTo>
                  <a:pt x="197357" y="339851"/>
                </a:lnTo>
                <a:lnTo>
                  <a:pt x="205739" y="338327"/>
                </a:lnTo>
                <a:lnTo>
                  <a:pt x="213359" y="336041"/>
                </a:lnTo>
                <a:lnTo>
                  <a:pt x="230123" y="331469"/>
                </a:lnTo>
                <a:lnTo>
                  <a:pt x="237744" y="327660"/>
                </a:lnTo>
                <a:lnTo>
                  <a:pt x="245363" y="324612"/>
                </a:lnTo>
                <a:lnTo>
                  <a:pt x="252983" y="320801"/>
                </a:lnTo>
                <a:lnTo>
                  <a:pt x="285750" y="296417"/>
                </a:lnTo>
                <a:lnTo>
                  <a:pt x="291845" y="291845"/>
                </a:lnTo>
                <a:lnTo>
                  <a:pt x="297179" y="285750"/>
                </a:lnTo>
                <a:lnTo>
                  <a:pt x="302513" y="278891"/>
                </a:lnTo>
                <a:lnTo>
                  <a:pt x="308609" y="273557"/>
                </a:lnTo>
                <a:lnTo>
                  <a:pt x="312419" y="266700"/>
                </a:lnTo>
                <a:lnTo>
                  <a:pt x="316991" y="259079"/>
                </a:lnTo>
                <a:lnTo>
                  <a:pt x="320801" y="252222"/>
                </a:lnTo>
                <a:lnTo>
                  <a:pt x="325373" y="244601"/>
                </a:lnTo>
                <a:lnTo>
                  <a:pt x="328421" y="236981"/>
                </a:lnTo>
                <a:lnTo>
                  <a:pt x="332231" y="229362"/>
                </a:lnTo>
                <a:lnTo>
                  <a:pt x="334517" y="220979"/>
                </a:lnTo>
                <a:lnTo>
                  <a:pt x="336041" y="213360"/>
                </a:lnTo>
                <a:lnTo>
                  <a:pt x="339089" y="204977"/>
                </a:lnTo>
                <a:lnTo>
                  <a:pt x="340613" y="196595"/>
                </a:lnTo>
                <a:lnTo>
                  <a:pt x="341375" y="188213"/>
                </a:lnTo>
                <a:lnTo>
                  <a:pt x="342138" y="179069"/>
                </a:lnTo>
                <a:lnTo>
                  <a:pt x="342138" y="170687"/>
                </a:lnTo>
              </a:path>
            </a:pathLst>
          </a:custGeom>
          <a:ln w="6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373014" y="6276445"/>
            <a:ext cx="332758" cy="332140"/>
          </a:xfrm>
          <a:custGeom>
            <a:avLst/>
            <a:gdLst/>
            <a:ahLst/>
            <a:cxnLst/>
            <a:rect l="l" t="t" r="r" b="b"/>
            <a:pathLst>
              <a:path w="342264" h="341629">
                <a:moveTo>
                  <a:pt x="342138" y="170687"/>
                </a:moveTo>
                <a:lnTo>
                  <a:pt x="341375" y="162305"/>
                </a:lnTo>
                <a:lnTo>
                  <a:pt x="341375" y="153162"/>
                </a:lnTo>
                <a:lnTo>
                  <a:pt x="339851" y="144779"/>
                </a:lnTo>
                <a:lnTo>
                  <a:pt x="339089" y="136398"/>
                </a:lnTo>
                <a:lnTo>
                  <a:pt x="336803" y="128015"/>
                </a:lnTo>
                <a:lnTo>
                  <a:pt x="334517" y="120395"/>
                </a:lnTo>
                <a:lnTo>
                  <a:pt x="331469" y="112013"/>
                </a:lnTo>
                <a:lnTo>
                  <a:pt x="329184" y="104393"/>
                </a:lnTo>
                <a:lnTo>
                  <a:pt x="321563" y="89153"/>
                </a:lnTo>
                <a:lnTo>
                  <a:pt x="316991" y="82295"/>
                </a:lnTo>
                <a:lnTo>
                  <a:pt x="313181" y="74675"/>
                </a:lnTo>
                <a:lnTo>
                  <a:pt x="307848" y="67817"/>
                </a:lnTo>
                <a:lnTo>
                  <a:pt x="303275" y="61722"/>
                </a:lnTo>
                <a:lnTo>
                  <a:pt x="297941" y="55625"/>
                </a:lnTo>
                <a:lnTo>
                  <a:pt x="291846" y="49529"/>
                </a:lnTo>
                <a:lnTo>
                  <a:pt x="285750" y="44195"/>
                </a:lnTo>
                <a:lnTo>
                  <a:pt x="280415" y="38862"/>
                </a:lnTo>
                <a:lnTo>
                  <a:pt x="273558" y="33527"/>
                </a:lnTo>
                <a:lnTo>
                  <a:pt x="259841" y="24384"/>
                </a:lnTo>
                <a:lnTo>
                  <a:pt x="252222" y="19812"/>
                </a:lnTo>
                <a:lnTo>
                  <a:pt x="245363" y="16763"/>
                </a:lnTo>
                <a:lnTo>
                  <a:pt x="238505" y="12953"/>
                </a:lnTo>
                <a:lnTo>
                  <a:pt x="213360" y="4572"/>
                </a:lnTo>
                <a:lnTo>
                  <a:pt x="196596" y="1524"/>
                </a:lnTo>
                <a:lnTo>
                  <a:pt x="179831" y="0"/>
                </a:lnTo>
                <a:lnTo>
                  <a:pt x="162305" y="0"/>
                </a:lnTo>
                <a:lnTo>
                  <a:pt x="153924" y="762"/>
                </a:lnTo>
                <a:lnTo>
                  <a:pt x="144779" y="1524"/>
                </a:lnTo>
                <a:lnTo>
                  <a:pt x="136398" y="3048"/>
                </a:lnTo>
                <a:lnTo>
                  <a:pt x="128777" y="4572"/>
                </a:lnTo>
                <a:lnTo>
                  <a:pt x="120396" y="7619"/>
                </a:lnTo>
                <a:lnTo>
                  <a:pt x="112775" y="9905"/>
                </a:lnTo>
                <a:lnTo>
                  <a:pt x="104393" y="12953"/>
                </a:lnTo>
                <a:lnTo>
                  <a:pt x="96774" y="16763"/>
                </a:lnTo>
                <a:lnTo>
                  <a:pt x="89915" y="19812"/>
                </a:lnTo>
                <a:lnTo>
                  <a:pt x="50291" y="49529"/>
                </a:lnTo>
                <a:lnTo>
                  <a:pt x="25146" y="82295"/>
                </a:lnTo>
                <a:lnTo>
                  <a:pt x="21336" y="89153"/>
                </a:lnTo>
                <a:lnTo>
                  <a:pt x="16763" y="96774"/>
                </a:lnTo>
                <a:lnTo>
                  <a:pt x="10667" y="112013"/>
                </a:lnTo>
                <a:lnTo>
                  <a:pt x="7619" y="120395"/>
                </a:lnTo>
                <a:lnTo>
                  <a:pt x="6096" y="128015"/>
                </a:lnTo>
                <a:lnTo>
                  <a:pt x="3810" y="136398"/>
                </a:lnTo>
                <a:lnTo>
                  <a:pt x="2286" y="144779"/>
                </a:lnTo>
                <a:lnTo>
                  <a:pt x="762" y="153162"/>
                </a:lnTo>
                <a:lnTo>
                  <a:pt x="762" y="162305"/>
                </a:lnTo>
                <a:lnTo>
                  <a:pt x="0" y="170687"/>
                </a:lnTo>
                <a:lnTo>
                  <a:pt x="762" y="179069"/>
                </a:lnTo>
                <a:lnTo>
                  <a:pt x="762" y="188213"/>
                </a:lnTo>
                <a:lnTo>
                  <a:pt x="2286" y="196595"/>
                </a:lnTo>
                <a:lnTo>
                  <a:pt x="3810" y="204977"/>
                </a:lnTo>
                <a:lnTo>
                  <a:pt x="6096" y="213360"/>
                </a:lnTo>
                <a:lnTo>
                  <a:pt x="7619" y="220979"/>
                </a:lnTo>
                <a:lnTo>
                  <a:pt x="10667" y="229362"/>
                </a:lnTo>
                <a:lnTo>
                  <a:pt x="16763" y="244601"/>
                </a:lnTo>
                <a:lnTo>
                  <a:pt x="21336" y="252222"/>
                </a:lnTo>
                <a:lnTo>
                  <a:pt x="25146" y="259079"/>
                </a:lnTo>
                <a:lnTo>
                  <a:pt x="29717" y="266700"/>
                </a:lnTo>
                <a:lnTo>
                  <a:pt x="34289" y="273557"/>
                </a:lnTo>
                <a:lnTo>
                  <a:pt x="39624" y="278891"/>
                </a:lnTo>
                <a:lnTo>
                  <a:pt x="44958" y="285750"/>
                </a:lnTo>
                <a:lnTo>
                  <a:pt x="50291" y="291845"/>
                </a:lnTo>
                <a:lnTo>
                  <a:pt x="56387" y="296417"/>
                </a:lnTo>
                <a:lnTo>
                  <a:pt x="62484" y="302513"/>
                </a:lnTo>
                <a:lnTo>
                  <a:pt x="69341" y="307848"/>
                </a:lnTo>
                <a:lnTo>
                  <a:pt x="75437" y="312419"/>
                </a:lnTo>
                <a:lnTo>
                  <a:pt x="82296" y="316991"/>
                </a:lnTo>
                <a:lnTo>
                  <a:pt x="89915" y="320801"/>
                </a:lnTo>
                <a:lnTo>
                  <a:pt x="96774" y="324612"/>
                </a:lnTo>
                <a:lnTo>
                  <a:pt x="104393" y="327660"/>
                </a:lnTo>
                <a:lnTo>
                  <a:pt x="112775" y="331469"/>
                </a:lnTo>
                <a:lnTo>
                  <a:pt x="120396" y="333755"/>
                </a:lnTo>
                <a:lnTo>
                  <a:pt x="128777" y="336041"/>
                </a:lnTo>
                <a:lnTo>
                  <a:pt x="136398" y="338327"/>
                </a:lnTo>
                <a:lnTo>
                  <a:pt x="144779" y="339851"/>
                </a:lnTo>
                <a:lnTo>
                  <a:pt x="153924" y="340613"/>
                </a:lnTo>
                <a:lnTo>
                  <a:pt x="162305" y="341375"/>
                </a:lnTo>
                <a:lnTo>
                  <a:pt x="179831" y="341375"/>
                </a:lnTo>
                <a:lnTo>
                  <a:pt x="196596" y="339851"/>
                </a:lnTo>
                <a:lnTo>
                  <a:pt x="204977" y="338327"/>
                </a:lnTo>
                <a:lnTo>
                  <a:pt x="213360" y="336041"/>
                </a:lnTo>
                <a:lnTo>
                  <a:pt x="222503" y="333755"/>
                </a:lnTo>
                <a:lnTo>
                  <a:pt x="229362" y="331469"/>
                </a:lnTo>
                <a:lnTo>
                  <a:pt x="238505" y="327660"/>
                </a:lnTo>
                <a:lnTo>
                  <a:pt x="245363" y="324612"/>
                </a:lnTo>
                <a:lnTo>
                  <a:pt x="252222" y="320801"/>
                </a:lnTo>
                <a:lnTo>
                  <a:pt x="259841" y="316991"/>
                </a:lnTo>
                <a:lnTo>
                  <a:pt x="273558" y="307848"/>
                </a:lnTo>
                <a:lnTo>
                  <a:pt x="280415" y="302513"/>
                </a:lnTo>
                <a:lnTo>
                  <a:pt x="285750" y="296417"/>
                </a:lnTo>
                <a:lnTo>
                  <a:pt x="291846" y="291845"/>
                </a:lnTo>
                <a:lnTo>
                  <a:pt x="297941" y="285750"/>
                </a:lnTo>
                <a:lnTo>
                  <a:pt x="303275" y="278891"/>
                </a:lnTo>
                <a:lnTo>
                  <a:pt x="307848" y="273557"/>
                </a:lnTo>
                <a:lnTo>
                  <a:pt x="313181" y="266700"/>
                </a:lnTo>
                <a:lnTo>
                  <a:pt x="316991" y="259079"/>
                </a:lnTo>
                <a:lnTo>
                  <a:pt x="321563" y="252222"/>
                </a:lnTo>
                <a:lnTo>
                  <a:pt x="329184" y="236981"/>
                </a:lnTo>
                <a:lnTo>
                  <a:pt x="331469" y="229362"/>
                </a:lnTo>
                <a:lnTo>
                  <a:pt x="334517" y="220979"/>
                </a:lnTo>
                <a:lnTo>
                  <a:pt x="336803" y="213360"/>
                </a:lnTo>
                <a:lnTo>
                  <a:pt x="339089" y="204977"/>
                </a:lnTo>
                <a:lnTo>
                  <a:pt x="339851" y="196595"/>
                </a:lnTo>
                <a:lnTo>
                  <a:pt x="341375" y="188213"/>
                </a:lnTo>
                <a:lnTo>
                  <a:pt x="341375" y="179069"/>
                </a:lnTo>
                <a:lnTo>
                  <a:pt x="342138" y="170687"/>
                </a:lnTo>
              </a:path>
            </a:pathLst>
          </a:custGeom>
          <a:ln w="6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038282" y="6276445"/>
            <a:ext cx="332140" cy="332140"/>
          </a:xfrm>
          <a:custGeom>
            <a:avLst/>
            <a:gdLst/>
            <a:ahLst/>
            <a:cxnLst/>
            <a:rect l="l" t="t" r="r" b="b"/>
            <a:pathLst>
              <a:path w="341629" h="341629">
                <a:moveTo>
                  <a:pt x="341375" y="170687"/>
                </a:moveTo>
                <a:lnTo>
                  <a:pt x="341375" y="162305"/>
                </a:lnTo>
                <a:lnTo>
                  <a:pt x="340613" y="153162"/>
                </a:lnTo>
                <a:lnTo>
                  <a:pt x="339851" y="144779"/>
                </a:lnTo>
                <a:lnTo>
                  <a:pt x="337565" y="136398"/>
                </a:lnTo>
                <a:lnTo>
                  <a:pt x="336041" y="128015"/>
                </a:lnTo>
                <a:lnTo>
                  <a:pt x="333755" y="120395"/>
                </a:lnTo>
                <a:lnTo>
                  <a:pt x="331470" y="112013"/>
                </a:lnTo>
                <a:lnTo>
                  <a:pt x="327660" y="104393"/>
                </a:lnTo>
                <a:lnTo>
                  <a:pt x="307848" y="67817"/>
                </a:lnTo>
                <a:lnTo>
                  <a:pt x="279653" y="38862"/>
                </a:lnTo>
                <a:lnTo>
                  <a:pt x="244601" y="16763"/>
                </a:lnTo>
                <a:lnTo>
                  <a:pt x="236982" y="12953"/>
                </a:lnTo>
                <a:lnTo>
                  <a:pt x="229362" y="9905"/>
                </a:lnTo>
                <a:lnTo>
                  <a:pt x="221741" y="7619"/>
                </a:lnTo>
                <a:lnTo>
                  <a:pt x="213360" y="4572"/>
                </a:lnTo>
                <a:lnTo>
                  <a:pt x="196596" y="1524"/>
                </a:lnTo>
                <a:lnTo>
                  <a:pt x="179832" y="0"/>
                </a:lnTo>
                <a:lnTo>
                  <a:pt x="162305" y="0"/>
                </a:lnTo>
                <a:lnTo>
                  <a:pt x="152400" y="762"/>
                </a:lnTo>
                <a:lnTo>
                  <a:pt x="144017" y="1524"/>
                </a:lnTo>
                <a:lnTo>
                  <a:pt x="127253" y="4572"/>
                </a:lnTo>
                <a:lnTo>
                  <a:pt x="119634" y="7619"/>
                </a:lnTo>
                <a:lnTo>
                  <a:pt x="111251" y="9905"/>
                </a:lnTo>
                <a:lnTo>
                  <a:pt x="103632" y="12953"/>
                </a:lnTo>
                <a:lnTo>
                  <a:pt x="96774" y="16763"/>
                </a:lnTo>
                <a:lnTo>
                  <a:pt x="89153" y="19812"/>
                </a:lnTo>
                <a:lnTo>
                  <a:pt x="68579" y="33527"/>
                </a:lnTo>
                <a:lnTo>
                  <a:pt x="61722" y="38862"/>
                </a:lnTo>
                <a:lnTo>
                  <a:pt x="56387" y="44195"/>
                </a:lnTo>
                <a:lnTo>
                  <a:pt x="50291" y="49529"/>
                </a:lnTo>
                <a:lnTo>
                  <a:pt x="24384" y="82295"/>
                </a:lnTo>
                <a:lnTo>
                  <a:pt x="7620" y="120395"/>
                </a:lnTo>
                <a:lnTo>
                  <a:pt x="4572" y="128015"/>
                </a:lnTo>
                <a:lnTo>
                  <a:pt x="3048" y="136398"/>
                </a:lnTo>
                <a:lnTo>
                  <a:pt x="1524" y="144779"/>
                </a:lnTo>
                <a:lnTo>
                  <a:pt x="762" y="153162"/>
                </a:lnTo>
                <a:lnTo>
                  <a:pt x="0" y="162305"/>
                </a:lnTo>
                <a:lnTo>
                  <a:pt x="0" y="179069"/>
                </a:lnTo>
                <a:lnTo>
                  <a:pt x="762" y="188213"/>
                </a:lnTo>
                <a:lnTo>
                  <a:pt x="1524" y="196595"/>
                </a:lnTo>
                <a:lnTo>
                  <a:pt x="3048" y="204977"/>
                </a:lnTo>
                <a:lnTo>
                  <a:pt x="4572" y="213360"/>
                </a:lnTo>
                <a:lnTo>
                  <a:pt x="7620" y="220979"/>
                </a:lnTo>
                <a:lnTo>
                  <a:pt x="9905" y="229362"/>
                </a:lnTo>
                <a:lnTo>
                  <a:pt x="12953" y="236981"/>
                </a:lnTo>
                <a:lnTo>
                  <a:pt x="33527" y="273557"/>
                </a:lnTo>
                <a:lnTo>
                  <a:pt x="56387" y="296417"/>
                </a:lnTo>
                <a:lnTo>
                  <a:pt x="61722" y="302513"/>
                </a:lnTo>
                <a:lnTo>
                  <a:pt x="96774" y="324612"/>
                </a:lnTo>
                <a:lnTo>
                  <a:pt x="103632" y="327660"/>
                </a:lnTo>
                <a:lnTo>
                  <a:pt x="111251" y="331469"/>
                </a:lnTo>
                <a:lnTo>
                  <a:pt x="119634" y="333755"/>
                </a:lnTo>
                <a:lnTo>
                  <a:pt x="127253" y="336041"/>
                </a:lnTo>
                <a:lnTo>
                  <a:pt x="135636" y="338327"/>
                </a:lnTo>
                <a:lnTo>
                  <a:pt x="144017" y="339851"/>
                </a:lnTo>
                <a:lnTo>
                  <a:pt x="152400" y="340613"/>
                </a:lnTo>
                <a:lnTo>
                  <a:pt x="162305" y="341375"/>
                </a:lnTo>
                <a:lnTo>
                  <a:pt x="179832" y="341375"/>
                </a:lnTo>
                <a:lnTo>
                  <a:pt x="221741" y="333755"/>
                </a:lnTo>
                <a:lnTo>
                  <a:pt x="236982" y="327660"/>
                </a:lnTo>
                <a:lnTo>
                  <a:pt x="244601" y="324612"/>
                </a:lnTo>
                <a:lnTo>
                  <a:pt x="279653" y="302513"/>
                </a:lnTo>
                <a:lnTo>
                  <a:pt x="285750" y="296417"/>
                </a:lnTo>
                <a:lnTo>
                  <a:pt x="291846" y="291845"/>
                </a:lnTo>
                <a:lnTo>
                  <a:pt x="297179" y="285750"/>
                </a:lnTo>
                <a:lnTo>
                  <a:pt x="302513" y="278891"/>
                </a:lnTo>
                <a:lnTo>
                  <a:pt x="307848" y="273557"/>
                </a:lnTo>
                <a:lnTo>
                  <a:pt x="327660" y="236981"/>
                </a:lnTo>
                <a:lnTo>
                  <a:pt x="331470" y="229362"/>
                </a:lnTo>
                <a:lnTo>
                  <a:pt x="333755" y="220979"/>
                </a:lnTo>
                <a:lnTo>
                  <a:pt x="336041" y="213360"/>
                </a:lnTo>
                <a:lnTo>
                  <a:pt x="337565" y="204977"/>
                </a:lnTo>
                <a:lnTo>
                  <a:pt x="339851" y="196595"/>
                </a:lnTo>
                <a:lnTo>
                  <a:pt x="340613" y="188213"/>
                </a:lnTo>
                <a:lnTo>
                  <a:pt x="341375" y="179069"/>
                </a:lnTo>
                <a:lnTo>
                  <a:pt x="341375" y="170687"/>
                </a:lnTo>
              </a:path>
            </a:pathLst>
          </a:custGeom>
          <a:ln w="6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702810" y="6276445"/>
            <a:ext cx="332140" cy="332140"/>
          </a:xfrm>
          <a:custGeom>
            <a:avLst/>
            <a:gdLst/>
            <a:ahLst/>
            <a:cxnLst/>
            <a:rect l="l" t="t" r="r" b="b"/>
            <a:pathLst>
              <a:path w="341629" h="341629">
                <a:moveTo>
                  <a:pt x="341375" y="170687"/>
                </a:moveTo>
                <a:lnTo>
                  <a:pt x="341375" y="162305"/>
                </a:lnTo>
                <a:lnTo>
                  <a:pt x="340613" y="153162"/>
                </a:lnTo>
                <a:lnTo>
                  <a:pt x="339851" y="144779"/>
                </a:lnTo>
                <a:lnTo>
                  <a:pt x="338327" y="136398"/>
                </a:lnTo>
                <a:lnTo>
                  <a:pt x="336803" y="128015"/>
                </a:lnTo>
                <a:lnTo>
                  <a:pt x="333756" y="120395"/>
                </a:lnTo>
                <a:lnTo>
                  <a:pt x="331470" y="112013"/>
                </a:lnTo>
                <a:lnTo>
                  <a:pt x="328422" y="104393"/>
                </a:lnTo>
                <a:lnTo>
                  <a:pt x="324612" y="96774"/>
                </a:lnTo>
                <a:lnTo>
                  <a:pt x="321563" y="89153"/>
                </a:lnTo>
                <a:lnTo>
                  <a:pt x="316991" y="82295"/>
                </a:lnTo>
                <a:lnTo>
                  <a:pt x="313182" y="74675"/>
                </a:lnTo>
                <a:lnTo>
                  <a:pt x="307848" y="68579"/>
                </a:lnTo>
                <a:lnTo>
                  <a:pt x="302513" y="61722"/>
                </a:lnTo>
                <a:lnTo>
                  <a:pt x="291846" y="49529"/>
                </a:lnTo>
                <a:lnTo>
                  <a:pt x="273558" y="33527"/>
                </a:lnTo>
                <a:lnTo>
                  <a:pt x="266700" y="28955"/>
                </a:lnTo>
                <a:lnTo>
                  <a:pt x="259079" y="24384"/>
                </a:lnTo>
                <a:lnTo>
                  <a:pt x="252222" y="19812"/>
                </a:lnTo>
                <a:lnTo>
                  <a:pt x="244601" y="16763"/>
                </a:lnTo>
                <a:lnTo>
                  <a:pt x="236982" y="12953"/>
                </a:lnTo>
                <a:lnTo>
                  <a:pt x="229362" y="9905"/>
                </a:lnTo>
                <a:lnTo>
                  <a:pt x="220979" y="7619"/>
                </a:lnTo>
                <a:lnTo>
                  <a:pt x="213360" y="4572"/>
                </a:lnTo>
                <a:lnTo>
                  <a:pt x="196596" y="1524"/>
                </a:lnTo>
                <a:lnTo>
                  <a:pt x="188213" y="762"/>
                </a:lnTo>
                <a:lnTo>
                  <a:pt x="179070" y="0"/>
                </a:lnTo>
                <a:lnTo>
                  <a:pt x="162306" y="0"/>
                </a:lnTo>
                <a:lnTo>
                  <a:pt x="153162" y="762"/>
                </a:lnTo>
                <a:lnTo>
                  <a:pt x="144779" y="1524"/>
                </a:lnTo>
                <a:lnTo>
                  <a:pt x="128015" y="4572"/>
                </a:lnTo>
                <a:lnTo>
                  <a:pt x="120396" y="7619"/>
                </a:lnTo>
                <a:lnTo>
                  <a:pt x="112013" y="9905"/>
                </a:lnTo>
                <a:lnTo>
                  <a:pt x="104394" y="12953"/>
                </a:lnTo>
                <a:lnTo>
                  <a:pt x="96774" y="16763"/>
                </a:lnTo>
                <a:lnTo>
                  <a:pt x="89153" y="19812"/>
                </a:lnTo>
                <a:lnTo>
                  <a:pt x="82296" y="24384"/>
                </a:lnTo>
                <a:lnTo>
                  <a:pt x="74675" y="28955"/>
                </a:lnTo>
                <a:lnTo>
                  <a:pt x="69341" y="33527"/>
                </a:lnTo>
                <a:lnTo>
                  <a:pt x="55625" y="44195"/>
                </a:lnTo>
                <a:lnTo>
                  <a:pt x="49529" y="49529"/>
                </a:lnTo>
                <a:lnTo>
                  <a:pt x="44958" y="55625"/>
                </a:lnTo>
                <a:lnTo>
                  <a:pt x="38862" y="61722"/>
                </a:lnTo>
                <a:lnTo>
                  <a:pt x="33527" y="68579"/>
                </a:lnTo>
                <a:lnTo>
                  <a:pt x="29718" y="74675"/>
                </a:lnTo>
                <a:lnTo>
                  <a:pt x="24384" y="82295"/>
                </a:lnTo>
                <a:lnTo>
                  <a:pt x="20574" y="89153"/>
                </a:lnTo>
                <a:lnTo>
                  <a:pt x="16763" y="96774"/>
                </a:lnTo>
                <a:lnTo>
                  <a:pt x="13715" y="104393"/>
                </a:lnTo>
                <a:lnTo>
                  <a:pt x="9906" y="112013"/>
                </a:lnTo>
                <a:lnTo>
                  <a:pt x="7620" y="120395"/>
                </a:lnTo>
                <a:lnTo>
                  <a:pt x="5334" y="128015"/>
                </a:lnTo>
                <a:lnTo>
                  <a:pt x="3048" y="136398"/>
                </a:lnTo>
                <a:lnTo>
                  <a:pt x="1524" y="144779"/>
                </a:lnTo>
                <a:lnTo>
                  <a:pt x="762" y="153162"/>
                </a:lnTo>
                <a:lnTo>
                  <a:pt x="0" y="162305"/>
                </a:lnTo>
                <a:lnTo>
                  <a:pt x="0" y="179069"/>
                </a:lnTo>
                <a:lnTo>
                  <a:pt x="7620" y="220979"/>
                </a:lnTo>
                <a:lnTo>
                  <a:pt x="9906" y="229362"/>
                </a:lnTo>
                <a:lnTo>
                  <a:pt x="13715" y="236981"/>
                </a:lnTo>
                <a:lnTo>
                  <a:pt x="16763" y="244601"/>
                </a:lnTo>
                <a:lnTo>
                  <a:pt x="20574" y="252222"/>
                </a:lnTo>
                <a:lnTo>
                  <a:pt x="24384" y="259079"/>
                </a:lnTo>
                <a:lnTo>
                  <a:pt x="29718" y="266700"/>
                </a:lnTo>
                <a:lnTo>
                  <a:pt x="33527" y="273557"/>
                </a:lnTo>
                <a:lnTo>
                  <a:pt x="38862" y="278891"/>
                </a:lnTo>
                <a:lnTo>
                  <a:pt x="44958" y="285750"/>
                </a:lnTo>
                <a:lnTo>
                  <a:pt x="49529" y="291845"/>
                </a:lnTo>
                <a:lnTo>
                  <a:pt x="55625" y="296417"/>
                </a:lnTo>
                <a:lnTo>
                  <a:pt x="62484" y="302513"/>
                </a:lnTo>
                <a:lnTo>
                  <a:pt x="69341" y="307848"/>
                </a:lnTo>
                <a:lnTo>
                  <a:pt x="74675" y="312419"/>
                </a:lnTo>
                <a:lnTo>
                  <a:pt x="82296" y="316991"/>
                </a:lnTo>
                <a:lnTo>
                  <a:pt x="89153" y="320801"/>
                </a:lnTo>
                <a:lnTo>
                  <a:pt x="96774" y="324612"/>
                </a:lnTo>
                <a:lnTo>
                  <a:pt x="104394" y="327660"/>
                </a:lnTo>
                <a:lnTo>
                  <a:pt x="112013" y="331469"/>
                </a:lnTo>
                <a:lnTo>
                  <a:pt x="120396" y="333755"/>
                </a:lnTo>
                <a:lnTo>
                  <a:pt x="128015" y="336041"/>
                </a:lnTo>
                <a:lnTo>
                  <a:pt x="136398" y="338327"/>
                </a:lnTo>
                <a:lnTo>
                  <a:pt x="144779" y="339851"/>
                </a:lnTo>
                <a:lnTo>
                  <a:pt x="153162" y="340613"/>
                </a:lnTo>
                <a:lnTo>
                  <a:pt x="162306" y="341375"/>
                </a:lnTo>
                <a:lnTo>
                  <a:pt x="179070" y="341375"/>
                </a:lnTo>
                <a:lnTo>
                  <a:pt x="220979" y="333755"/>
                </a:lnTo>
                <a:lnTo>
                  <a:pt x="229362" y="331469"/>
                </a:lnTo>
                <a:lnTo>
                  <a:pt x="236982" y="327660"/>
                </a:lnTo>
                <a:lnTo>
                  <a:pt x="244601" y="324612"/>
                </a:lnTo>
                <a:lnTo>
                  <a:pt x="252222" y="320801"/>
                </a:lnTo>
                <a:lnTo>
                  <a:pt x="285750" y="296417"/>
                </a:lnTo>
                <a:lnTo>
                  <a:pt x="291846" y="291845"/>
                </a:lnTo>
                <a:lnTo>
                  <a:pt x="297179" y="285750"/>
                </a:lnTo>
                <a:lnTo>
                  <a:pt x="302513" y="278891"/>
                </a:lnTo>
                <a:lnTo>
                  <a:pt x="307848" y="273557"/>
                </a:lnTo>
                <a:lnTo>
                  <a:pt x="313182" y="266700"/>
                </a:lnTo>
                <a:lnTo>
                  <a:pt x="316991" y="259079"/>
                </a:lnTo>
                <a:lnTo>
                  <a:pt x="321563" y="252222"/>
                </a:lnTo>
                <a:lnTo>
                  <a:pt x="324612" y="244601"/>
                </a:lnTo>
                <a:lnTo>
                  <a:pt x="328422" y="236981"/>
                </a:lnTo>
                <a:lnTo>
                  <a:pt x="331470" y="229362"/>
                </a:lnTo>
                <a:lnTo>
                  <a:pt x="333756" y="220979"/>
                </a:lnTo>
                <a:lnTo>
                  <a:pt x="336803" y="213360"/>
                </a:lnTo>
                <a:lnTo>
                  <a:pt x="338327" y="204977"/>
                </a:lnTo>
                <a:lnTo>
                  <a:pt x="339851" y="196595"/>
                </a:lnTo>
                <a:lnTo>
                  <a:pt x="340613" y="188213"/>
                </a:lnTo>
                <a:lnTo>
                  <a:pt x="341375" y="179069"/>
                </a:lnTo>
                <a:lnTo>
                  <a:pt x="341375" y="170687"/>
                </a:lnTo>
              </a:path>
            </a:pathLst>
          </a:custGeom>
          <a:ln w="6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368078" y="6276445"/>
            <a:ext cx="332140" cy="332140"/>
          </a:xfrm>
          <a:custGeom>
            <a:avLst/>
            <a:gdLst/>
            <a:ahLst/>
            <a:cxnLst/>
            <a:rect l="l" t="t" r="r" b="b"/>
            <a:pathLst>
              <a:path w="341629" h="341629">
                <a:moveTo>
                  <a:pt x="341375" y="170687"/>
                </a:moveTo>
                <a:lnTo>
                  <a:pt x="341375" y="162305"/>
                </a:lnTo>
                <a:lnTo>
                  <a:pt x="340613" y="153162"/>
                </a:lnTo>
                <a:lnTo>
                  <a:pt x="330708" y="112013"/>
                </a:lnTo>
                <a:lnTo>
                  <a:pt x="320039" y="89153"/>
                </a:lnTo>
                <a:lnTo>
                  <a:pt x="316992" y="82295"/>
                </a:lnTo>
                <a:lnTo>
                  <a:pt x="311658" y="74675"/>
                </a:lnTo>
                <a:lnTo>
                  <a:pt x="307848" y="68579"/>
                </a:lnTo>
                <a:lnTo>
                  <a:pt x="302513" y="61722"/>
                </a:lnTo>
                <a:lnTo>
                  <a:pt x="296418" y="55625"/>
                </a:lnTo>
                <a:lnTo>
                  <a:pt x="291846" y="49529"/>
                </a:lnTo>
                <a:lnTo>
                  <a:pt x="284988" y="44195"/>
                </a:lnTo>
                <a:lnTo>
                  <a:pt x="278892" y="38862"/>
                </a:lnTo>
                <a:lnTo>
                  <a:pt x="272034" y="33527"/>
                </a:lnTo>
                <a:lnTo>
                  <a:pt x="265175" y="28955"/>
                </a:lnTo>
                <a:lnTo>
                  <a:pt x="259080" y="24384"/>
                </a:lnTo>
                <a:lnTo>
                  <a:pt x="252222" y="19812"/>
                </a:lnTo>
                <a:lnTo>
                  <a:pt x="244601" y="16763"/>
                </a:lnTo>
                <a:lnTo>
                  <a:pt x="236982" y="12953"/>
                </a:lnTo>
                <a:lnTo>
                  <a:pt x="229362" y="9905"/>
                </a:lnTo>
                <a:lnTo>
                  <a:pt x="220980" y="7619"/>
                </a:lnTo>
                <a:lnTo>
                  <a:pt x="213360" y="4572"/>
                </a:lnTo>
                <a:lnTo>
                  <a:pt x="196596" y="1524"/>
                </a:lnTo>
                <a:lnTo>
                  <a:pt x="188213" y="762"/>
                </a:lnTo>
                <a:lnTo>
                  <a:pt x="179070" y="0"/>
                </a:lnTo>
                <a:lnTo>
                  <a:pt x="162306" y="0"/>
                </a:lnTo>
                <a:lnTo>
                  <a:pt x="152400" y="762"/>
                </a:lnTo>
                <a:lnTo>
                  <a:pt x="144018" y="1524"/>
                </a:lnTo>
                <a:lnTo>
                  <a:pt x="127253" y="4572"/>
                </a:lnTo>
                <a:lnTo>
                  <a:pt x="119634" y="7619"/>
                </a:lnTo>
                <a:lnTo>
                  <a:pt x="111251" y="9905"/>
                </a:lnTo>
                <a:lnTo>
                  <a:pt x="103632" y="12953"/>
                </a:lnTo>
                <a:lnTo>
                  <a:pt x="96012" y="16763"/>
                </a:lnTo>
                <a:lnTo>
                  <a:pt x="89153" y="19812"/>
                </a:lnTo>
                <a:lnTo>
                  <a:pt x="82296" y="24384"/>
                </a:lnTo>
                <a:lnTo>
                  <a:pt x="74675" y="28955"/>
                </a:lnTo>
                <a:lnTo>
                  <a:pt x="67818" y="33527"/>
                </a:lnTo>
                <a:lnTo>
                  <a:pt x="61722" y="38862"/>
                </a:lnTo>
                <a:lnTo>
                  <a:pt x="54863" y="44195"/>
                </a:lnTo>
                <a:lnTo>
                  <a:pt x="49530" y="49529"/>
                </a:lnTo>
                <a:lnTo>
                  <a:pt x="44196" y="55625"/>
                </a:lnTo>
                <a:lnTo>
                  <a:pt x="38100" y="61722"/>
                </a:lnTo>
                <a:lnTo>
                  <a:pt x="33527" y="68579"/>
                </a:lnTo>
                <a:lnTo>
                  <a:pt x="28194" y="74675"/>
                </a:lnTo>
                <a:lnTo>
                  <a:pt x="24384" y="82295"/>
                </a:lnTo>
                <a:lnTo>
                  <a:pt x="19812" y="89153"/>
                </a:lnTo>
                <a:lnTo>
                  <a:pt x="16763" y="96774"/>
                </a:lnTo>
                <a:lnTo>
                  <a:pt x="12953" y="104393"/>
                </a:lnTo>
                <a:lnTo>
                  <a:pt x="9906" y="112013"/>
                </a:lnTo>
                <a:lnTo>
                  <a:pt x="6858" y="120395"/>
                </a:lnTo>
                <a:lnTo>
                  <a:pt x="4572" y="128015"/>
                </a:lnTo>
                <a:lnTo>
                  <a:pt x="3048" y="136398"/>
                </a:lnTo>
                <a:lnTo>
                  <a:pt x="1524" y="144779"/>
                </a:lnTo>
                <a:lnTo>
                  <a:pt x="762" y="153162"/>
                </a:lnTo>
                <a:lnTo>
                  <a:pt x="0" y="162305"/>
                </a:lnTo>
                <a:lnTo>
                  <a:pt x="0" y="179069"/>
                </a:lnTo>
                <a:lnTo>
                  <a:pt x="762" y="188213"/>
                </a:lnTo>
                <a:lnTo>
                  <a:pt x="1524" y="196595"/>
                </a:lnTo>
                <a:lnTo>
                  <a:pt x="3048" y="204977"/>
                </a:lnTo>
                <a:lnTo>
                  <a:pt x="4572" y="213360"/>
                </a:lnTo>
                <a:lnTo>
                  <a:pt x="6858" y="220979"/>
                </a:lnTo>
                <a:lnTo>
                  <a:pt x="9906" y="229362"/>
                </a:lnTo>
                <a:lnTo>
                  <a:pt x="12953" y="236981"/>
                </a:lnTo>
                <a:lnTo>
                  <a:pt x="16763" y="244601"/>
                </a:lnTo>
                <a:lnTo>
                  <a:pt x="19812" y="252222"/>
                </a:lnTo>
                <a:lnTo>
                  <a:pt x="24384" y="259079"/>
                </a:lnTo>
                <a:lnTo>
                  <a:pt x="28194" y="266700"/>
                </a:lnTo>
                <a:lnTo>
                  <a:pt x="33527" y="273557"/>
                </a:lnTo>
                <a:lnTo>
                  <a:pt x="38100" y="278891"/>
                </a:lnTo>
                <a:lnTo>
                  <a:pt x="44196" y="285750"/>
                </a:lnTo>
                <a:lnTo>
                  <a:pt x="49530" y="291845"/>
                </a:lnTo>
                <a:lnTo>
                  <a:pt x="54863" y="296417"/>
                </a:lnTo>
                <a:lnTo>
                  <a:pt x="61722" y="302513"/>
                </a:lnTo>
                <a:lnTo>
                  <a:pt x="67818" y="307848"/>
                </a:lnTo>
                <a:lnTo>
                  <a:pt x="74675" y="312419"/>
                </a:lnTo>
                <a:lnTo>
                  <a:pt x="82296" y="316991"/>
                </a:lnTo>
                <a:lnTo>
                  <a:pt x="96012" y="324612"/>
                </a:lnTo>
                <a:lnTo>
                  <a:pt x="103632" y="327660"/>
                </a:lnTo>
                <a:lnTo>
                  <a:pt x="111251" y="331469"/>
                </a:lnTo>
                <a:lnTo>
                  <a:pt x="119634" y="333755"/>
                </a:lnTo>
                <a:lnTo>
                  <a:pt x="127253" y="336041"/>
                </a:lnTo>
                <a:lnTo>
                  <a:pt x="135636" y="338327"/>
                </a:lnTo>
                <a:lnTo>
                  <a:pt x="144018" y="339851"/>
                </a:lnTo>
                <a:lnTo>
                  <a:pt x="152400" y="340613"/>
                </a:lnTo>
                <a:lnTo>
                  <a:pt x="162306" y="341375"/>
                </a:lnTo>
                <a:lnTo>
                  <a:pt x="179070" y="341375"/>
                </a:lnTo>
                <a:lnTo>
                  <a:pt x="220980" y="333755"/>
                </a:lnTo>
                <a:lnTo>
                  <a:pt x="229362" y="331469"/>
                </a:lnTo>
                <a:lnTo>
                  <a:pt x="236982" y="327660"/>
                </a:lnTo>
                <a:lnTo>
                  <a:pt x="244601" y="324612"/>
                </a:lnTo>
                <a:lnTo>
                  <a:pt x="252222" y="320801"/>
                </a:lnTo>
                <a:lnTo>
                  <a:pt x="259080" y="316991"/>
                </a:lnTo>
                <a:lnTo>
                  <a:pt x="265175" y="312419"/>
                </a:lnTo>
                <a:lnTo>
                  <a:pt x="272034" y="307848"/>
                </a:lnTo>
                <a:lnTo>
                  <a:pt x="278892" y="302513"/>
                </a:lnTo>
                <a:lnTo>
                  <a:pt x="284988" y="296417"/>
                </a:lnTo>
                <a:lnTo>
                  <a:pt x="291846" y="291845"/>
                </a:lnTo>
                <a:lnTo>
                  <a:pt x="296418" y="285750"/>
                </a:lnTo>
                <a:lnTo>
                  <a:pt x="302513" y="278891"/>
                </a:lnTo>
                <a:lnTo>
                  <a:pt x="307848" y="273557"/>
                </a:lnTo>
                <a:lnTo>
                  <a:pt x="311658" y="266700"/>
                </a:lnTo>
                <a:lnTo>
                  <a:pt x="316992" y="259079"/>
                </a:lnTo>
                <a:lnTo>
                  <a:pt x="320039" y="252222"/>
                </a:lnTo>
                <a:lnTo>
                  <a:pt x="324612" y="244601"/>
                </a:lnTo>
                <a:lnTo>
                  <a:pt x="340613" y="188213"/>
                </a:lnTo>
                <a:lnTo>
                  <a:pt x="341375" y="179069"/>
                </a:lnTo>
                <a:lnTo>
                  <a:pt x="341375" y="170687"/>
                </a:lnTo>
              </a:path>
            </a:pathLst>
          </a:custGeom>
          <a:ln w="6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352193" y="5935304"/>
            <a:ext cx="4651199" cy="611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Let’s practice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approach using our previous example </a:t>
            </a:r>
            <a:r>
              <a:rPr sz="1069" spc="5" dirty="0">
                <a:latin typeface="Times New Roman"/>
                <a:cs typeface="Times New Roman"/>
              </a:rPr>
              <a:t>of array of eight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507">
              <a:latin typeface="Times New Roman"/>
              <a:cs typeface="Times New Roman"/>
            </a:endParaRPr>
          </a:p>
          <a:p>
            <a:pPr marL="146311">
              <a:tabLst>
                <a:tab pos="810577" algn="l"/>
                <a:tab pos="1476077" algn="l"/>
                <a:tab pos="2140342" algn="l"/>
                <a:tab pos="2805842" algn="l"/>
                <a:tab pos="3469490" algn="l"/>
                <a:tab pos="4134990" algn="l"/>
              </a:tabLst>
            </a:pPr>
            <a:r>
              <a:rPr sz="1312" spc="-5" dirty="0">
                <a:latin typeface="Arial"/>
                <a:cs typeface="Arial"/>
              </a:rPr>
              <a:t>1	2	3	4	5	6	7</a:t>
            </a:r>
            <a:endParaRPr sz="1312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32605" y="6276445"/>
            <a:ext cx="332140" cy="332140"/>
          </a:xfrm>
          <a:custGeom>
            <a:avLst/>
            <a:gdLst/>
            <a:ahLst/>
            <a:cxnLst/>
            <a:rect l="l" t="t" r="r" b="b"/>
            <a:pathLst>
              <a:path w="341629" h="341629">
                <a:moveTo>
                  <a:pt x="341376" y="170687"/>
                </a:moveTo>
                <a:lnTo>
                  <a:pt x="341376" y="162305"/>
                </a:lnTo>
                <a:lnTo>
                  <a:pt x="340613" y="153162"/>
                </a:lnTo>
                <a:lnTo>
                  <a:pt x="339852" y="144779"/>
                </a:lnTo>
                <a:lnTo>
                  <a:pt x="336804" y="128015"/>
                </a:lnTo>
                <a:lnTo>
                  <a:pt x="333756" y="120395"/>
                </a:lnTo>
                <a:lnTo>
                  <a:pt x="331469" y="112013"/>
                </a:lnTo>
                <a:lnTo>
                  <a:pt x="327660" y="104393"/>
                </a:lnTo>
                <a:lnTo>
                  <a:pt x="324612" y="96774"/>
                </a:lnTo>
                <a:lnTo>
                  <a:pt x="320802" y="89153"/>
                </a:lnTo>
                <a:lnTo>
                  <a:pt x="297180" y="55625"/>
                </a:lnTo>
                <a:lnTo>
                  <a:pt x="252222" y="19812"/>
                </a:lnTo>
                <a:lnTo>
                  <a:pt x="244601" y="16763"/>
                </a:lnTo>
                <a:lnTo>
                  <a:pt x="236982" y="12953"/>
                </a:lnTo>
                <a:lnTo>
                  <a:pt x="229362" y="9905"/>
                </a:lnTo>
                <a:lnTo>
                  <a:pt x="220980" y="7619"/>
                </a:lnTo>
                <a:lnTo>
                  <a:pt x="213360" y="4572"/>
                </a:lnTo>
                <a:lnTo>
                  <a:pt x="196596" y="1524"/>
                </a:lnTo>
                <a:lnTo>
                  <a:pt x="188213" y="762"/>
                </a:lnTo>
                <a:lnTo>
                  <a:pt x="179070" y="0"/>
                </a:lnTo>
                <a:lnTo>
                  <a:pt x="161544" y="0"/>
                </a:lnTo>
                <a:lnTo>
                  <a:pt x="144780" y="1524"/>
                </a:lnTo>
                <a:lnTo>
                  <a:pt x="128016" y="4572"/>
                </a:lnTo>
                <a:lnTo>
                  <a:pt x="119634" y="7619"/>
                </a:lnTo>
                <a:lnTo>
                  <a:pt x="112013" y="9905"/>
                </a:lnTo>
                <a:lnTo>
                  <a:pt x="104394" y="12953"/>
                </a:lnTo>
                <a:lnTo>
                  <a:pt x="96774" y="16763"/>
                </a:lnTo>
                <a:lnTo>
                  <a:pt x="89154" y="19812"/>
                </a:lnTo>
                <a:lnTo>
                  <a:pt x="49530" y="49529"/>
                </a:lnTo>
                <a:lnTo>
                  <a:pt x="38862" y="61722"/>
                </a:lnTo>
                <a:lnTo>
                  <a:pt x="33528" y="68579"/>
                </a:lnTo>
                <a:lnTo>
                  <a:pt x="28956" y="74675"/>
                </a:lnTo>
                <a:lnTo>
                  <a:pt x="24384" y="82295"/>
                </a:lnTo>
                <a:lnTo>
                  <a:pt x="19812" y="89153"/>
                </a:lnTo>
                <a:lnTo>
                  <a:pt x="16763" y="96774"/>
                </a:lnTo>
                <a:lnTo>
                  <a:pt x="12954" y="104393"/>
                </a:lnTo>
                <a:lnTo>
                  <a:pt x="9906" y="112013"/>
                </a:lnTo>
                <a:lnTo>
                  <a:pt x="7620" y="120395"/>
                </a:lnTo>
                <a:lnTo>
                  <a:pt x="5334" y="128015"/>
                </a:lnTo>
                <a:lnTo>
                  <a:pt x="3048" y="136398"/>
                </a:lnTo>
                <a:lnTo>
                  <a:pt x="1524" y="144779"/>
                </a:lnTo>
                <a:lnTo>
                  <a:pt x="762" y="153162"/>
                </a:lnTo>
                <a:lnTo>
                  <a:pt x="0" y="162305"/>
                </a:lnTo>
                <a:lnTo>
                  <a:pt x="0" y="179069"/>
                </a:lnTo>
                <a:lnTo>
                  <a:pt x="7620" y="220979"/>
                </a:lnTo>
                <a:lnTo>
                  <a:pt x="9906" y="229362"/>
                </a:lnTo>
                <a:lnTo>
                  <a:pt x="12954" y="236981"/>
                </a:lnTo>
                <a:lnTo>
                  <a:pt x="16763" y="244601"/>
                </a:lnTo>
                <a:lnTo>
                  <a:pt x="19812" y="252222"/>
                </a:lnTo>
                <a:lnTo>
                  <a:pt x="24384" y="259079"/>
                </a:lnTo>
                <a:lnTo>
                  <a:pt x="28956" y="266700"/>
                </a:lnTo>
                <a:lnTo>
                  <a:pt x="33528" y="273557"/>
                </a:lnTo>
                <a:lnTo>
                  <a:pt x="38862" y="278891"/>
                </a:lnTo>
                <a:lnTo>
                  <a:pt x="43434" y="285750"/>
                </a:lnTo>
                <a:lnTo>
                  <a:pt x="49530" y="291845"/>
                </a:lnTo>
                <a:lnTo>
                  <a:pt x="55625" y="296417"/>
                </a:lnTo>
                <a:lnTo>
                  <a:pt x="61722" y="302513"/>
                </a:lnTo>
                <a:lnTo>
                  <a:pt x="67818" y="307848"/>
                </a:lnTo>
                <a:lnTo>
                  <a:pt x="81534" y="316991"/>
                </a:lnTo>
                <a:lnTo>
                  <a:pt x="96774" y="324612"/>
                </a:lnTo>
                <a:lnTo>
                  <a:pt x="104394" y="327660"/>
                </a:lnTo>
                <a:lnTo>
                  <a:pt x="112013" y="331469"/>
                </a:lnTo>
                <a:lnTo>
                  <a:pt x="119634" y="333755"/>
                </a:lnTo>
                <a:lnTo>
                  <a:pt x="136398" y="338327"/>
                </a:lnTo>
                <a:lnTo>
                  <a:pt x="144780" y="339851"/>
                </a:lnTo>
                <a:lnTo>
                  <a:pt x="161544" y="341375"/>
                </a:lnTo>
                <a:lnTo>
                  <a:pt x="179070" y="341375"/>
                </a:lnTo>
                <a:lnTo>
                  <a:pt x="220980" y="333755"/>
                </a:lnTo>
                <a:lnTo>
                  <a:pt x="229362" y="331469"/>
                </a:lnTo>
                <a:lnTo>
                  <a:pt x="236982" y="327660"/>
                </a:lnTo>
                <a:lnTo>
                  <a:pt x="244601" y="324612"/>
                </a:lnTo>
                <a:lnTo>
                  <a:pt x="252222" y="320801"/>
                </a:lnTo>
                <a:lnTo>
                  <a:pt x="259080" y="316991"/>
                </a:lnTo>
                <a:lnTo>
                  <a:pt x="272796" y="307848"/>
                </a:lnTo>
                <a:lnTo>
                  <a:pt x="278892" y="302513"/>
                </a:lnTo>
                <a:lnTo>
                  <a:pt x="284988" y="296417"/>
                </a:lnTo>
                <a:lnTo>
                  <a:pt x="291084" y="291845"/>
                </a:lnTo>
                <a:lnTo>
                  <a:pt x="297180" y="285750"/>
                </a:lnTo>
                <a:lnTo>
                  <a:pt x="302513" y="278891"/>
                </a:lnTo>
                <a:lnTo>
                  <a:pt x="307848" y="273557"/>
                </a:lnTo>
                <a:lnTo>
                  <a:pt x="327660" y="236981"/>
                </a:lnTo>
                <a:lnTo>
                  <a:pt x="331469" y="229362"/>
                </a:lnTo>
                <a:lnTo>
                  <a:pt x="333756" y="220979"/>
                </a:lnTo>
                <a:lnTo>
                  <a:pt x="336804" y="213360"/>
                </a:lnTo>
                <a:lnTo>
                  <a:pt x="339852" y="196595"/>
                </a:lnTo>
                <a:lnTo>
                  <a:pt x="340613" y="188213"/>
                </a:lnTo>
                <a:lnTo>
                  <a:pt x="341376" y="179069"/>
                </a:lnTo>
                <a:lnTo>
                  <a:pt x="341376" y="170687"/>
                </a:lnTo>
              </a:path>
            </a:pathLst>
          </a:custGeom>
          <a:ln w="6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6139532" y="6325341"/>
            <a:ext cx="117299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-5" dirty="0">
                <a:latin typeface="Arial"/>
                <a:cs typeface="Arial"/>
              </a:rPr>
              <a:t>8</a:t>
            </a:r>
            <a:endParaRPr sz="1312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372586" y="7094764"/>
          <a:ext cx="2668852" cy="338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8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2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18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-1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718">
                      <a:solidFill>
                        <a:srgbClr val="000000"/>
                      </a:solidFill>
                      <a:prstDash val="solid"/>
                    </a:lnL>
                    <a:lnR w="6718">
                      <a:solidFill>
                        <a:srgbClr val="000000"/>
                      </a:solidFill>
                      <a:prstDash val="solid"/>
                    </a:lnR>
                    <a:lnT w="6718">
                      <a:solidFill>
                        <a:srgbClr val="000000"/>
                      </a:solidFill>
                      <a:prstDash val="solid"/>
                    </a:lnT>
                    <a:lnB w="67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-1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718">
                      <a:solidFill>
                        <a:srgbClr val="000000"/>
                      </a:solidFill>
                      <a:prstDash val="solid"/>
                    </a:lnL>
                    <a:lnR w="6718">
                      <a:solidFill>
                        <a:srgbClr val="000000"/>
                      </a:solidFill>
                      <a:prstDash val="solid"/>
                    </a:lnR>
                    <a:lnT w="6718">
                      <a:solidFill>
                        <a:srgbClr val="000000"/>
                      </a:solidFill>
                      <a:prstDash val="solid"/>
                    </a:lnT>
                    <a:lnB w="67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-1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718">
                      <a:solidFill>
                        <a:srgbClr val="000000"/>
                      </a:solidFill>
                      <a:prstDash val="solid"/>
                    </a:lnL>
                    <a:lnR w="6718">
                      <a:solidFill>
                        <a:srgbClr val="000000"/>
                      </a:solidFill>
                      <a:prstDash val="solid"/>
                    </a:lnR>
                    <a:lnT w="6718">
                      <a:solidFill>
                        <a:srgbClr val="000000"/>
                      </a:solidFill>
                      <a:prstDash val="solid"/>
                    </a:lnT>
                    <a:lnB w="67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-1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718">
                      <a:solidFill>
                        <a:srgbClr val="000000"/>
                      </a:solidFill>
                      <a:prstDash val="solid"/>
                    </a:lnL>
                    <a:lnR w="6718">
                      <a:solidFill>
                        <a:srgbClr val="000000"/>
                      </a:solidFill>
                      <a:prstDash val="solid"/>
                    </a:lnR>
                    <a:lnT w="6718">
                      <a:solidFill>
                        <a:srgbClr val="000000"/>
                      </a:solidFill>
                      <a:prstDash val="solid"/>
                    </a:lnT>
                    <a:lnB w="67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-1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718">
                      <a:solidFill>
                        <a:srgbClr val="000000"/>
                      </a:solidFill>
                      <a:prstDash val="solid"/>
                    </a:lnL>
                    <a:lnR w="6718">
                      <a:solidFill>
                        <a:srgbClr val="000000"/>
                      </a:solidFill>
                      <a:prstDash val="solid"/>
                    </a:lnR>
                    <a:lnT w="6718">
                      <a:solidFill>
                        <a:srgbClr val="000000"/>
                      </a:solidFill>
                      <a:prstDash val="solid"/>
                    </a:lnT>
                    <a:lnB w="67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-1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718">
                      <a:solidFill>
                        <a:srgbClr val="000000"/>
                      </a:solidFill>
                      <a:prstDash val="solid"/>
                    </a:lnL>
                    <a:lnR w="6718">
                      <a:solidFill>
                        <a:srgbClr val="000000"/>
                      </a:solidFill>
                      <a:prstDash val="solid"/>
                    </a:lnR>
                    <a:lnT w="6718">
                      <a:solidFill>
                        <a:srgbClr val="000000"/>
                      </a:solidFill>
                      <a:prstDash val="solid"/>
                    </a:lnT>
                    <a:lnB w="67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-1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718">
                      <a:solidFill>
                        <a:srgbClr val="000000"/>
                      </a:solidFill>
                      <a:prstDash val="solid"/>
                    </a:lnL>
                    <a:lnR w="6718">
                      <a:solidFill>
                        <a:srgbClr val="000000"/>
                      </a:solidFill>
                      <a:prstDash val="solid"/>
                    </a:lnR>
                    <a:lnT w="6718">
                      <a:solidFill>
                        <a:srgbClr val="000000"/>
                      </a:solidFill>
                      <a:prstDash val="solid"/>
                    </a:lnT>
                    <a:lnB w="67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-1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718">
                      <a:solidFill>
                        <a:srgbClr val="000000"/>
                      </a:solidFill>
                      <a:prstDash val="solid"/>
                    </a:lnL>
                    <a:lnR w="6718">
                      <a:solidFill>
                        <a:srgbClr val="000000"/>
                      </a:solidFill>
                      <a:prstDash val="solid"/>
                    </a:lnR>
                    <a:lnT w="6718">
                      <a:solidFill>
                        <a:srgbClr val="000000"/>
                      </a:solidFill>
                      <a:prstDash val="solid"/>
                    </a:lnT>
                    <a:lnB w="67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352267" y="7484003"/>
            <a:ext cx="4852458" cy="1702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8286" algn="ctr">
              <a:tabLst>
                <a:tab pos="331515" algn="l"/>
                <a:tab pos="663648" algn="l"/>
                <a:tab pos="996398" algn="l"/>
                <a:tab pos="1328531" algn="l"/>
                <a:tab pos="1661281" algn="l"/>
                <a:tab pos="1993412" algn="l"/>
                <a:tab pos="2324929" algn="l"/>
              </a:tabLst>
            </a:pPr>
            <a:r>
              <a:rPr sz="1969" spc="-7" baseline="4115" dirty="0">
                <a:latin typeface="Arial"/>
                <a:cs typeface="Arial"/>
              </a:rPr>
              <a:t>1	</a:t>
            </a:r>
            <a:r>
              <a:rPr sz="1312" spc="-5" dirty="0">
                <a:latin typeface="Arial"/>
                <a:cs typeface="Arial"/>
              </a:rPr>
              <a:t>2	3	4	5	</a:t>
            </a:r>
            <a:r>
              <a:rPr sz="1969" spc="-7" baseline="4115" dirty="0">
                <a:latin typeface="Arial"/>
                <a:cs typeface="Arial"/>
              </a:rPr>
              <a:t>6	7	8</a:t>
            </a:r>
            <a:endParaRPr sz="1969" baseline="4115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R="131495" algn="ctr">
              <a:spcBef>
                <a:spcPts val="5"/>
              </a:spcBef>
            </a:pPr>
            <a:r>
              <a:rPr sz="1021" b="1" spc="-5" dirty="0">
                <a:latin typeface="Arial"/>
                <a:cs typeface="Arial"/>
              </a:rPr>
              <a:t>Eight elements, initially in different</a:t>
            </a:r>
            <a:r>
              <a:rPr sz="1021" b="1" spc="63" dirty="0">
                <a:latin typeface="Arial"/>
                <a:cs typeface="Arial"/>
              </a:rPr>
              <a:t> </a:t>
            </a:r>
            <a:r>
              <a:rPr sz="1021" b="1" spc="-5" dirty="0">
                <a:latin typeface="Arial"/>
                <a:cs typeface="Arial"/>
              </a:rPr>
              <a:t>sets.</a:t>
            </a:r>
            <a:endParaRPr sz="1021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15">
              <a:latin typeface="Times New Roman"/>
              <a:cs typeface="Times New Roman"/>
            </a:endParaRPr>
          </a:p>
          <a:p>
            <a:pPr marR="63587" algn="ctr"/>
            <a:r>
              <a:rPr sz="1021" b="1" spc="-5" dirty="0">
                <a:latin typeface="Arial"/>
                <a:cs typeface="Arial"/>
              </a:rPr>
              <a:t>Fig</a:t>
            </a:r>
            <a:r>
              <a:rPr sz="1021" b="1" spc="-78" dirty="0">
                <a:latin typeface="Arial"/>
                <a:cs typeface="Arial"/>
              </a:rPr>
              <a:t> </a:t>
            </a:r>
            <a:r>
              <a:rPr sz="1021" b="1" spc="-5" dirty="0">
                <a:latin typeface="Arial"/>
                <a:cs typeface="Arial"/>
              </a:rPr>
              <a:t>36.1</a:t>
            </a:r>
            <a:endParaRPr sz="1021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are eight nodes containing initially </a:t>
            </a:r>
            <a:r>
              <a:rPr sz="1069" spc="10" dirty="0">
                <a:latin typeface="Times New Roman"/>
                <a:cs typeface="Times New Roman"/>
              </a:rPr>
              <a:t>–1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parent </a:t>
            </a:r>
            <a:r>
              <a:rPr sz="1069" spc="5" dirty="0">
                <a:latin typeface="Times New Roman"/>
                <a:cs typeface="Times New Roman"/>
              </a:rPr>
              <a:t>indicating that each tree  contains only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node. Let’s </a:t>
            </a:r>
            <a:r>
              <a:rPr sz="1069" spc="10" dirty="0">
                <a:latin typeface="Times New Roman"/>
                <a:cs typeface="Times New Roman"/>
              </a:rPr>
              <a:t>unite two trees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4 and </a:t>
            </a:r>
            <a:r>
              <a:rPr sz="1069" spc="5" dirty="0">
                <a:latin typeface="Times New Roman"/>
                <a:cs typeface="Times New Roman"/>
              </a:rPr>
              <a:t>6.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 tree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the  one shown in Fig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36.2.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365795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39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01273" y="1307268"/>
          <a:ext cx="3774546" cy="42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7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13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b="1" spc="-10" dirty="0">
                          <a:latin typeface="Arial"/>
                          <a:cs typeface="Arial"/>
                        </a:rPr>
                        <a:t>17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19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27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47861" y="2134447"/>
            <a:ext cx="303124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low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9743" y="2134447"/>
            <a:ext cx="375356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high</a:t>
            </a:r>
            <a:endParaRPr sz="1458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5042" y="2055918"/>
            <a:ext cx="0" cy="91987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487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776519" y="1989984"/>
            <a:ext cx="75935" cy="75935"/>
          </a:xfrm>
          <a:custGeom>
            <a:avLst/>
            <a:gdLst/>
            <a:ahLst/>
            <a:cxnLst/>
            <a:rect l="l" t="t" r="r" b="b"/>
            <a:pathLst>
              <a:path w="78105" h="78105">
                <a:moveTo>
                  <a:pt x="39624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486361" y="2055918"/>
            <a:ext cx="0" cy="91987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487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449319" y="1989984"/>
            <a:ext cx="75318" cy="75935"/>
          </a:xfrm>
          <a:custGeom>
            <a:avLst/>
            <a:gdLst/>
            <a:ahLst/>
            <a:cxnLst/>
            <a:rect l="l" t="t" r="r" b="b"/>
            <a:pathLst>
              <a:path w="77470" h="78105">
                <a:moveTo>
                  <a:pt x="38100" y="0"/>
                </a:moveTo>
                <a:lnTo>
                  <a:pt x="0" y="77724"/>
                </a:lnTo>
                <a:lnTo>
                  <a:pt x="76962" y="77724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158422" y="2055918"/>
            <a:ext cx="0" cy="91987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487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120640" y="1989984"/>
            <a:ext cx="75318" cy="75935"/>
          </a:xfrm>
          <a:custGeom>
            <a:avLst/>
            <a:gdLst/>
            <a:ahLst/>
            <a:cxnLst/>
            <a:rect l="l" t="t" r="r" b="b"/>
            <a:pathLst>
              <a:path w="77470" h="78105">
                <a:moveTo>
                  <a:pt x="38861" y="0"/>
                </a:moveTo>
                <a:lnTo>
                  <a:pt x="0" y="77724"/>
                </a:lnTo>
                <a:lnTo>
                  <a:pt x="76961" y="77724"/>
                </a:lnTo>
                <a:lnTo>
                  <a:pt x="38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366344" y="1378797"/>
            <a:ext cx="3854184" cy="589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a:</a:t>
            </a:r>
            <a:endParaRPr sz="1458">
              <a:latin typeface="Arial"/>
              <a:cs typeface="Arial"/>
            </a:endParaRPr>
          </a:p>
          <a:p>
            <a:pPr marL="393867">
              <a:spcBef>
                <a:spcPts val="1123"/>
              </a:spcBef>
              <a:tabLst>
                <a:tab pos="811194" algn="l"/>
                <a:tab pos="1228521" algn="l"/>
                <a:tab pos="1647698" algn="l"/>
                <a:tab pos="2065026" algn="l"/>
                <a:tab pos="2483587" algn="l"/>
                <a:tab pos="2900914" algn="l"/>
                <a:tab pos="3318857" algn="l"/>
                <a:tab pos="3737419" algn="l"/>
              </a:tabLst>
            </a:pPr>
            <a:r>
              <a:rPr sz="1458" dirty="0">
                <a:latin typeface="Arial"/>
                <a:cs typeface="Arial"/>
              </a:rPr>
              <a:t>0	1	2	3	4	5	6	7	8</a:t>
            </a:r>
            <a:endParaRPr sz="145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4694" y="2142596"/>
            <a:ext cx="738364" cy="448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4939"/>
            <a:r>
              <a:rPr sz="1458" dirty="0">
                <a:latin typeface="Arial"/>
                <a:cs typeface="Arial"/>
              </a:rPr>
              <a:t>new </a:t>
            </a:r>
            <a:r>
              <a:rPr sz="2187" spc="-7" baseline="1851" dirty="0">
                <a:latin typeface="Arial"/>
                <a:cs typeface="Arial"/>
              </a:rPr>
              <a:t>mid  </a:t>
            </a:r>
            <a:r>
              <a:rPr sz="1458" spc="-10" dirty="0">
                <a:latin typeface="Arial"/>
                <a:cs typeface="Arial"/>
              </a:rPr>
              <a:t>high</a:t>
            </a:r>
            <a:endParaRPr sz="1458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68532" y="2058141"/>
            <a:ext cx="0" cy="90752"/>
          </a:xfrm>
          <a:custGeom>
            <a:avLst/>
            <a:gdLst/>
            <a:ahLst/>
            <a:cxnLst/>
            <a:rect l="l" t="t" r="r" b="b"/>
            <a:pathLst>
              <a:path h="93344">
                <a:moveTo>
                  <a:pt x="0" y="92964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030749" y="1992206"/>
            <a:ext cx="75318" cy="75935"/>
          </a:xfrm>
          <a:custGeom>
            <a:avLst/>
            <a:gdLst/>
            <a:ahLst/>
            <a:cxnLst/>
            <a:rect l="l" t="t" r="r" b="b"/>
            <a:pathLst>
              <a:path w="77469" h="78105">
                <a:moveTo>
                  <a:pt x="38862" y="0"/>
                </a:moveTo>
                <a:lnTo>
                  <a:pt x="0" y="77724"/>
                </a:lnTo>
                <a:lnTo>
                  <a:pt x="76962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780469" y="4779222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0</a:t>
            </a:r>
            <a:endParaRPr sz="131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27933" y="4779222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1</a:t>
            </a:r>
            <a:endParaRPr sz="131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6137" y="4779222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2</a:t>
            </a:r>
            <a:endParaRPr sz="1312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23599" y="4779222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3</a:t>
            </a:r>
            <a:endParaRPr sz="1312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71804" y="4779222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4</a:t>
            </a:r>
            <a:endParaRPr sz="1312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19267" y="4779222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5</a:t>
            </a:r>
            <a:endParaRPr sz="1312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66731" y="4779222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6</a:t>
            </a:r>
            <a:endParaRPr sz="1312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14934" y="4779222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7</a:t>
            </a:r>
            <a:endParaRPr sz="1312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623568" y="4384008"/>
          <a:ext cx="4042480" cy="385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4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7084"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6">
                      <a:solidFill>
                        <a:srgbClr val="000000"/>
                      </a:solidFill>
                      <a:prstDash val="solid"/>
                    </a:lnL>
                    <a:lnR w="8335">
                      <a:solidFill>
                        <a:srgbClr val="000000"/>
                      </a:solidFill>
                      <a:prstDash val="solid"/>
                    </a:lnR>
                    <a:lnT w="8336">
                      <a:solidFill>
                        <a:srgbClr val="000000"/>
                      </a:solidFill>
                      <a:prstDash val="solid"/>
                    </a:lnT>
                    <a:lnB w="8336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5">
                      <a:solidFill>
                        <a:srgbClr val="000000"/>
                      </a:solidFill>
                      <a:prstDash val="solid"/>
                    </a:lnL>
                    <a:lnR w="8336">
                      <a:solidFill>
                        <a:srgbClr val="000000"/>
                      </a:solidFill>
                      <a:prstDash val="solid"/>
                    </a:lnR>
                    <a:lnT w="8335">
                      <a:solidFill>
                        <a:srgbClr val="000000"/>
                      </a:solidFill>
                      <a:prstDash val="solid"/>
                    </a:lnT>
                    <a:lnB w="8335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6">
                      <a:solidFill>
                        <a:srgbClr val="000000"/>
                      </a:solidFill>
                      <a:prstDash val="solid"/>
                    </a:lnL>
                    <a:lnR w="8335">
                      <a:solidFill>
                        <a:srgbClr val="000000"/>
                      </a:solidFill>
                      <a:prstDash val="solid"/>
                    </a:lnR>
                    <a:lnT w="8336">
                      <a:solidFill>
                        <a:srgbClr val="000000"/>
                      </a:solidFill>
                      <a:prstDash val="solid"/>
                    </a:lnT>
                    <a:lnB w="8336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5">
                      <a:solidFill>
                        <a:srgbClr val="000000"/>
                      </a:solidFill>
                      <a:prstDash val="solid"/>
                    </a:lnL>
                    <a:lnR w="8336">
                      <a:solidFill>
                        <a:srgbClr val="000000"/>
                      </a:solidFill>
                      <a:prstDash val="solid"/>
                    </a:lnR>
                    <a:lnT w="8335">
                      <a:solidFill>
                        <a:srgbClr val="000000"/>
                      </a:solidFill>
                      <a:prstDash val="solid"/>
                    </a:lnT>
                    <a:lnB w="8335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spc="9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500" b="1" spc="-260" dirty="0">
                          <a:latin typeface="Arial"/>
                          <a:cs typeface="Arial"/>
                        </a:rPr>
                        <a:t> 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6">
                      <a:solidFill>
                        <a:srgbClr val="000000"/>
                      </a:solidFill>
                      <a:prstDash val="solid"/>
                    </a:lnL>
                    <a:lnR w="8336">
                      <a:solidFill>
                        <a:srgbClr val="000000"/>
                      </a:solidFill>
                      <a:prstDash val="solid"/>
                    </a:lnR>
                    <a:lnT w="8336">
                      <a:solidFill>
                        <a:srgbClr val="000000"/>
                      </a:solidFill>
                      <a:prstDash val="solid"/>
                    </a:lnT>
                    <a:lnB w="833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spc="9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1500" b="1" spc="-260" dirty="0">
                          <a:latin typeface="Arial"/>
                          <a:cs typeface="Arial"/>
                        </a:rPr>
                        <a:t> 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6">
                      <a:solidFill>
                        <a:srgbClr val="000000"/>
                      </a:solidFill>
                      <a:prstDash val="solid"/>
                    </a:lnL>
                    <a:lnR w="8335">
                      <a:solidFill>
                        <a:srgbClr val="000000"/>
                      </a:solidFill>
                      <a:prstDash val="solid"/>
                    </a:lnR>
                    <a:lnT w="8336">
                      <a:solidFill>
                        <a:srgbClr val="000000"/>
                      </a:solidFill>
                      <a:prstDash val="solid"/>
                    </a:lnT>
                    <a:lnB w="833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spc="9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500" b="1" spc="-260" dirty="0">
                          <a:latin typeface="Arial"/>
                          <a:cs typeface="Arial"/>
                        </a:rPr>
                        <a:t> 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5">
                      <a:solidFill>
                        <a:srgbClr val="000000"/>
                      </a:solidFill>
                      <a:prstDash val="solid"/>
                    </a:lnL>
                    <a:lnR w="8336">
                      <a:solidFill>
                        <a:srgbClr val="000000"/>
                      </a:solidFill>
                      <a:prstDash val="solid"/>
                    </a:lnR>
                    <a:lnT w="8335">
                      <a:solidFill>
                        <a:srgbClr val="000000"/>
                      </a:solidFill>
                      <a:prstDash val="solid"/>
                    </a:lnT>
                    <a:lnB w="833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spc="90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1500" b="1" spc="-260" dirty="0">
                          <a:latin typeface="Arial"/>
                          <a:cs typeface="Arial"/>
                        </a:rPr>
                        <a:t> 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6">
                      <a:solidFill>
                        <a:srgbClr val="000000"/>
                      </a:solidFill>
                      <a:prstDash val="solid"/>
                    </a:lnL>
                    <a:lnR w="8335">
                      <a:solidFill>
                        <a:srgbClr val="000000"/>
                      </a:solidFill>
                      <a:prstDash val="solid"/>
                    </a:lnR>
                    <a:lnT w="8336">
                      <a:solidFill>
                        <a:srgbClr val="000000"/>
                      </a:solidFill>
                      <a:prstDash val="solid"/>
                    </a:lnT>
                    <a:lnB w="833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spc="90" dirty="0">
                          <a:latin typeface="Arial"/>
                          <a:cs typeface="Arial"/>
                        </a:rPr>
                        <a:t>27</a:t>
                      </a:r>
                      <a:r>
                        <a:rPr sz="1500" b="1" spc="-260" dirty="0">
                          <a:latin typeface="Arial"/>
                          <a:cs typeface="Arial"/>
                        </a:rPr>
                        <a:t> 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5">
                      <a:solidFill>
                        <a:srgbClr val="000000"/>
                      </a:solidFill>
                      <a:prstDash val="solid"/>
                    </a:lnL>
                    <a:lnR w="8335">
                      <a:solidFill>
                        <a:srgbClr val="000000"/>
                      </a:solidFill>
                      <a:prstDash val="solid"/>
                    </a:lnR>
                    <a:lnT w="8335">
                      <a:solidFill>
                        <a:srgbClr val="000000"/>
                      </a:solidFill>
                      <a:prstDash val="solid"/>
                    </a:lnT>
                    <a:lnB w="833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5362398" y="4779222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8</a:t>
            </a:r>
            <a:endParaRPr sz="1312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71541" y="4449550"/>
            <a:ext cx="198790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68" dirty="0">
                <a:latin typeface="Arial"/>
                <a:cs typeface="Arial"/>
              </a:rPr>
              <a:t>a:</a:t>
            </a:r>
            <a:r>
              <a:rPr sz="1312" spc="-233" dirty="0">
                <a:latin typeface="Arial"/>
                <a:cs typeface="Arial"/>
              </a:rPr>
              <a:t> </a:t>
            </a:r>
            <a:endParaRPr sz="1312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52267" y="2555239"/>
            <a:ext cx="4852458" cy="1775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2122" algn="ctr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3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39.4</a:t>
            </a:r>
            <a:endParaRPr sz="1167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185"/>
              </a:spcBef>
            </a:pPr>
            <a:r>
              <a:rPr sz="1069" spc="10" dirty="0">
                <a:latin typeface="Times New Roman"/>
                <a:cs typeface="Times New Roman"/>
              </a:rPr>
              <a:t>The value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searched (</a:t>
            </a:r>
            <a:r>
              <a:rPr sz="1069" i="1" spc="10" dirty="0">
                <a:latin typeface="Times New Roman"/>
                <a:cs typeface="Times New Roman"/>
              </a:rPr>
              <a:t>val</a:t>
            </a:r>
            <a:r>
              <a:rPr sz="1069" spc="10" dirty="0">
                <a:latin typeface="Times New Roman"/>
                <a:cs typeface="Times New Roman"/>
              </a:rPr>
              <a:t>)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7.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range is </a:t>
            </a:r>
            <a:r>
              <a:rPr sz="1069" spc="10" dirty="0">
                <a:latin typeface="Times New Roman"/>
                <a:cs typeface="Times New Roman"/>
              </a:rPr>
              <a:t>the same starting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i="1" spc="10" dirty="0">
                <a:latin typeface="Times New Roman"/>
                <a:cs typeface="Times New Roman"/>
              </a:rPr>
              <a:t>low=0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high=8</a:t>
            </a:r>
            <a:r>
              <a:rPr sz="1069" spc="10" dirty="0">
                <a:latin typeface="Times New Roman"/>
                <a:cs typeface="Times New Roman"/>
              </a:rPr>
              <a:t>. Middle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computed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same manner and the value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 middle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mid</a:t>
            </a:r>
            <a:r>
              <a:rPr sz="1069" spc="10" dirty="0">
                <a:latin typeface="Times New Roman"/>
                <a:cs typeface="Times New Roman"/>
              </a:rPr>
              <a:t>)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compared with the </a:t>
            </a:r>
            <a:r>
              <a:rPr sz="1069" i="1" spc="5" dirty="0">
                <a:latin typeface="Times New Roman"/>
                <a:cs typeface="Times New Roman"/>
              </a:rPr>
              <a:t>val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val </a:t>
            </a:r>
            <a:r>
              <a:rPr sz="1069" spc="5" dirty="0">
                <a:latin typeface="Times New Roman"/>
                <a:cs typeface="Times New Roman"/>
              </a:rPr>
              <a:t>is less </a:t>
            </a:r>
            <a:r>
              <a:rPr sz="1069" spc="10" dirty="0">
                <a:latin typeface="Times New Roman"/>
                <a:cs typeface="Times New Roman"/>
              </a:rPr>
              <a:t>than the value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i="1" spc="15" dirty="0">
                <a:latin typeface="Times New Roman"/>
                <a:cs typeface="Times New Roman"/>
              </a:rPr>
              <a:t>mid  </a:t>
            </a:r>
            <a:r>
              <a:rPr sz="1069" spc="5" dirty="0">
                <a:latin typeface="Times New Roman"/>
                <a:cs typeface="Times New Roman"/>
              </a:rPr>
              <a:t>position.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sorted, therefore, </a:t>
            </a:r>
            <a:r>
              <a:rPr sz="1069" spc="10" dirty="0">
                <a:latin typeface="Times New Roman"/>
                <a:cs typeface="Times New Roman"/>
              </a:rPr>
              <a:t>a value </a:t>
            </a:r>
            <a:r>
              <a:rPr sz="1069" spc="5" dirty="0">
                <a:latin typeface="Times New Roman"/>
                <a:cs typeface="Times New Roman"/>
              </a:rPr>
              <a:t>lesser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mid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present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lower half </a:t>
            </a:r>
            <a:r>
              <a:rPr sz="1069" spc="5" dirty="0">
                <a:latin typeface="Times New Roman"/>
                <a:cs typeface="Times New Roman"/>
              </a:rPr>
              <a:t>(left </a:t>
            </a:r>
            <a:r>
              <a:rPr sz="1069" spc="10" dirty="0">
                <a:latin typeface="Times New Roman"/>
                <a:cs typeface="Times New Roman"/>
              </a:rPr>
              <a:t>half)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(if it is </a:t>
            </a:r>
            <a:r>
              <a:rPr sz="1069" spc="10" dirty="0">
                <a:latin typeface="Times New Roman"/>
                <a:cs typeface="Times New Roman"/>
              </a:rPr>
              <a:t>there).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half  of the array </a:t>
            </a:r>
            <a:r>
              <a:rPr sz="1069" spc="5" dirty="0">
                <a:latin typeface="Times New Roman"/>
                <a:cs typeface="Times New Roman"/>
              </a:rPr>
              <a:t>will start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same starting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low=0 but the </a:t>
            </a:r>
            <a:r>
              <a:rPr sz="1069" i="1" spc="10" dirty="0">
                <a:latin typeface="Times New Roman"/>
                <a:cs typeface="Times New Roman"/>
              </a:rPr>
              <a:t>high </a:t>
            </a:r>
            <a:r>
              <a:rPr sz="1069" spc="10" dirty="0">
                <a:latin typeface="Times New Roman"/>
                <a:cs typeface="Times New Roman"/>
              </a:rPr>
              <a:t>position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going to </a:t>
            </a:r>
            <a:r>
              <a:rPr sz="1069" spc="10" dirty="0">
                <a:latin typeface="Times New Roman"/>
                <a:cs typeface="Times New Roman"/>
              </a:rPr>
              <a:t>be changed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mid-1 </a:t>
            </a:r>
            <a:r>
              <a:rPr sz="1069" i="1" dirty="0">
                <a:latin typeface="Times New Roman"/>
                <a:cs typeface="Times New Roman"/>
              </a:rPr>
              <a:t>i.e. </a:t>
            </a:r>
            <a:r>
              <a:rPr sz="1069" i="1" spc="5" dirty="0">
                <a:latin typeface="Times New Roman"/>
                <a:cs typeface="Times New Roman"/>
              </a:rPr>
              <a:t>3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execute </a:t>
            </a:r>
            <a:r>
              <a:rPr sz="1069" spc="5" dirty="0">
                <a:latin typeface="Times New Roman"/>
                <a:cs typeface="Times New Roman"/>
              </a:rPr>
              <a:t>this algorithm again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this  left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half.</a:t>
            </a:r>
            <a:endParaRPr sz="1069">
              <a:latin typeface="Times New Roman"/>
              <a:cs typeface="Times New Roman"/>
            </a:endParaRPr>
          </a:p>
          <a:p>
            <a:pPr marL="27163" algn="just">
              <a:spcBef>
                <a:spcPts val="875"/>
              </a:spcBef>
            </a:pPr>
            <a:r>
              <a:rPr sz="1069" spc="68" dirty="0">
                <a:latin typeface="Arial"/>
                <a:cs typeface="Arial"/>
              </a:rPr>
              <a:t>val  </a:t>
            </a:r>
            <a:r>
              <a:rPr sz="1069" dirty="0">
                <a:latin typeface="Arial"/>
                <a:cs typeface="Arial"/>
              </a:rPr>
              <a:t>= </a:t>
            </a:r>
            <a:r>
              <a:rPr sz="1069" spc="175" dirty="0">
                <a:latin typeface="Arial"/>
                <a:cs typeface="Arial"/>
              </a:rPr>
              <a:t> </a:t>
            </a:r>
            <a:r>
              <a:rPr sz="1069" dirty="0"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87878" y="5747490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0</a:t>
            </a:r>
            <a:endParaRPr sz="1312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35340" y="5747490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1</a:t>
            </a:r>
            <a:endParaRPr sz="1312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84285" y="5747490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2</a:t>
            </a:r>
            <a:endParaRPr sz="1312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31009" y="5747490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3</a:t>
            </a:r>
            <a:endParaRPr sz="1312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79954" y="5747490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4</a:t>
            </a:r>
            <a:endParaRPr sz="1312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26675" y="5747490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5</a:t>
            </a:r>
            <a:endParaRPr sz="1312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4139" y="5747490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6</a:t>
            </a:r>
            <a:endParaRPr sz="1312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22344" y="5747490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7</a:t>
            </a:r>
            <a:endParaRPr sz="1312">
              <a:latin typeface="Arial"/>
              <a:cs typeface="Arial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630966" y="5350798"/>
          <a:ext cx="4042480" cy="386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4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7820"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8">
                      <a:solidFill>
                        <a:srgbClr val="000000"/>
                      </a:solidFill>
                      <a:prstDash val="solid"/>
                    </a:lnL>
                    <a:lnR w="8336">
                      <a:solidFill>
                        <a:srgbClr val="000000"/>
                      </a:solidFill>
                      <a:prstDash val="solid"/>
                    </a:lnR>
                    <a:lnT w="8338">
                      <a:solidFill>
                        <a:srgbClr val="000000"/>
                      </a:solidFill>
                      <a:prstDash val="solid"/>
                    </a:lnT>
                    <a:lnB w="8338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6">
                      <a:solidFill>
                        <a:srgbClr val="000000"/>
                      </a:solidFill>
                      <a:prstDash val="solid"/>
                    </a:lnL>
                    <a:lnR w="8338">
                      <a:solidFill>
                        <a:srgbClr val="000000"/>
                      </a:solidFill>
                      <a:prstDash val="solid"/>
                    </a:lnR>
                    <a:lnT w="8336">
                      <a:solidFill>
                        <a:srgbClr val="000000"/>
                      </a:solidFill>
                      <a:prstDash val="solid"/>
                    </a:lnT>
                    <a:lnB w="8336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8">
                      <a:solidFill>
                        <a:srgbClr val="000000"/>
                      </a:solidFill>
                      <a:prstDash val="solid"/>
                    </a:lnL>
                    <a:lnR w="8335">
                      <a:solidFill>
                        <a:srgbClr val="000000"/>
                      </a:solidFill>
                      <a:prstDash val="solid"/>
                    </a:lnR>
                    <a:lnT w="8338">
                      <a:solidFill>
                        <a:srgbClr val="000000"/>
                      </a:solidFill>
                      <a:prstDash val="solid"/>
                    </a:lnT>
                    <a:lnB w="8338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5">
                      <a:solidFill>
                        <a:srgbClr val="000000"/>
                      </a:solidFill>
                      <a:prstDash val="solid"/>
                    </a:lnL>
                    <a:lnR w="8339">
                      <a:solidFill>
                        <a:srgbClr val="000000"/>
                      </a:solidFill>
                      <a:prstDash val="solid"/>
                    </a:lnR>
                    <a:lnT w="8335">
                      <a:solidFill>
                        <a:srgbClr val="000000"/>
                      </a:solidFill>
                      <a:prstDash val="solid"/>
                    </a:lnT>
                    <a:lnB w="8335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spc="9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500" b="1" spc="-260" dirty="0">
                          <a:latin typeface="Arial"/>
                          <a:cs typeface="Arial"/>
                        </a:rPr>
                        <a:t> 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9">
                      <a:solidFill>
                        <a:srgbClr val="000000"/>
                      </a:solidFill>
                      <a:prstDash val="solid"/>
                    </a:lnL>
                    <a:lnR w="8338">
                      <a:solidFill>
                        <a:srgbClr val="000000"/>
                      </a:solidFill>
                      <a:prstDash val="solid"/>
                    </a:lnR>
                    <a:lnT w="8339">
                      <a:solidFill>
                        <a:srgbClr val="000000"/>
                      </a:solidFill>
                      <a:prstDash val="solid"/>
                    </a:lnT>
                    <a:lnB w="83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spc="9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1500" b="1" spc="-260" dirty="0">
                          <a:latin typeface="Arial"/>
                          <a:cs typeface="Arial"/>
                        </a:rPr>
                        <a:t> 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8">
                      <a:solidFill>
                        <a:srgbClr val="000000"/>
                      </a:solidFill>
                      <a:prstDash val="solid"/>
                    </a:lnL>
                    <a:lnR w="8336">
                      <a:solidFill>
                        <a:srgbClr val="000000"/>
                      </a:solidFill>
                      <a:prstDash val="solid"/>
                    </a:lnR>
                    <a:lnT w="8338">
                      <a:solidFill>
                        <a:srgbClr val="000000"/>
                      </a:solidFill>
                      <a:prstDash val="solid"/>
                    </a:lnT>
                    <a:lnB w="83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spc="9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500" b="1" spc="-260" dirty="0">
                          <a:latin typeface="Arial"/>
                          <a:cs typeface="Arial"/>
                        </a:rPr>
                        <a:t> 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6">
                      <a:solidFill>
                        <a:srgbClr val="000000"/>
                      </a:solidFill>
                      <a:prstDash val="solid"/>
                    </a:lnL>
                    <a:lnR w="8338">
                      <a:solidFill>
                        <a:srgbClr val="000000"/>
                      </a:solidFill>
                      <a:prstDash val="solid"/>
                    </a:lnR>
                    <a:lnT w="8336">
                      <a:solidFill>
                        <a:srgbClr val="000000"/>
                      </a:solidFill>
                      <a:prstDash val="solid"/>
                    </a:lnT>
                    <a:lnB w="833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spc="90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1500" b="1" spc="-260" dirty="0">
                          <a:latin typeface="Arial"/>
                          <a:cs typeface="Arial"/>
                        </a:rPr>
                        <a:t> 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8">
                      <a:solidFill>
                        <a:srgbClr val="000000"/>
                      </a:solidFill>
                      <a:prstDash val="solid"/>
                    </a:lnL>
                    <a:lnR w="8336">
                      <a:solidFill>
                        <a:srgbClr val="000000"/>
                      </a:solidFill>
                      <a:prstDash val="solid"/>
                    </a:lnR>
                    <a:lnT w="8338">
                      <a:solidFill>
                        <a:srgbClr val="000000"/>
                      </a:solidFill>
                      <a:prstDash val="solid"/>
                    </a:lnT>
                    <a:lnB w="83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spc="90" dirty="0">
                          <a:latin typeface="Arial"/>
                          <a:cs typeface="Arial"/>
                        </a:rPr>
                        <a:t>27</a:t>
                      </a:r>
                      <a:r>
                        <a:rPr sz="1500" b="1" spc="-260" dirty="0">
                          <a:latin typeface="Arial"/>
                          <a:cs typeface="Arial"/>
                        </a:rPr>
                        <a:t> 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6">
                      <a:solidFill>
                        <a:srgbClr val="000000"/>
                      </a:solidFill>
                      <a:prstDash val="solid"/>
                    </a:lnL>
                    <a:lnR w="8336">
                      <a:solidFill>
                        <a:srgbClr val="000000"/>
                      </a:solidFill>
                      <a:prstDash val="solid"/>
                    </a:lnR>
                    <a:lnT w="8336">
                      <a:solidFill>
                        <a:srgbClr val="000000"/>
                      </a:solidFill>
                      <a:prstDash val="solid"/>
                    </a:lnT>
                    <a:lnB w="833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5369806" y="5747490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8</a:t>
            </a:r>
            <a:endParaRPr sz="1312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79677" y="5416339"/>
            <a:ext cx="197556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63" dirty="0">
                <a:latin typeface="Arial"/>
                <a:cs typeface="Arial"/>
              </a:rPr>
              <a:t>a:</a:t>
            </a:r>
            <a:r>
              <a:rPr sz="1312" spc="-238" dirty="0">
                <a:latin typeface="Arial"/>
                <a:cs typeface="Arial"/>
              </a:rPr>
              <a:t> </a:t>
            </a:r>
            <a:endParaRPr sz="1312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52330" y="6714279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0</a:t>
            </a:r>
            <a:endParaRPr sz="1312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99793" y="6714279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1</a:t>
            </a:r>
            <a:endParaRPr sz="1312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47997" y="6714279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2</a:t>
            </a:r>
            <a:endParaRPr sz="1312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95460" y="6714279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3</a:t>
            </a:r>
            <a:endParaRPr sz="1312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99930" y="6714279"/>
            <a:ext cx="616126" cy="469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69" algn="ctr"/>
            <a:r>
              <a:rPr sz="1312" spc="5" dirty="0">
                <a:latin typeface="Arial"/>
                <a:cs typeface="Arial"/>
              </a:rPr>
              <a:t>4</a:t>
            </a:r>
            <a:endParaRPr sz="1312">
              <a:latin typeface="Arial"/>
              <a:cs typeface="Arial"/>
            </a:endParaRPr>
          </a:p>
          <a:p>
            <a:pPr algn="ctr">
              <a:spcBef>
                <a:spcPts val="812"/>
              </a:spcBef>
            </a:pPr>
            <a:r>
              <a:rPr sz="1069" b="1" spc="58" dirty="0">
                <a:latin typeface="Arial"/>
                <a:cs typeface="Arial"/>
              </a:rPr>
              <a:t>Fig 39</a:t>
            </a:r>
            <a:r>
              <a:rPr sz="1069" b="1" spc="-141" dirty="0">
                <a:latin typeface="Arial"/>
                <a:cs typeface="Arial"/>
              </a:rPr>
              <a:t> </a:t>
            </a:r>
            <a:r>
              <a:rPr sz="1069" b="1" spc="24" dirty="0">
                <a:latin typeface="Arial"/>
                <a:cs typeface="Arial"/>
              </a:rPr>
              <a:t>.5</a:t>
            </a:r>
            <a:endParaRPr sz="1069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91128" y="6714279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5</a:t>
            </a:r>
            <a:endParaRPr sz="1312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37850" y="6714279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6</a:t>
            </a:r>
            <a:endParaRPr sz="1312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86796" y="6714279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7</a:t>
            </a:r>
            <a:endParaRPr sz="1312">
              <a:latin typeface="Arial"/>
              <a:cs typeface="Arial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1695421" y="6318326"/>
          <a:ext cx="4041246" cy="385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7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4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7084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7">
                      <a:solidFill>
                        <a:srgbClr val="000000"/>
                      </a:solidFill>
                      <a:prstDash val="solid"/>
                    </a:lnL>
                    <a:lnR w="8334">
                      <a:solidFill>
                        <a:srgbClr val="000000"/>
                      </a:solidFill>
                      <a:prstDash val="solid"/>
                    </a:lnR>
                    <a:lnT w="8337">
                      <a:solidFill>
                        <a:srgbClr val="000000"/>
                      </a:solidFill>
                      <a:prstDash val="solid"/>
                    </a:lnT>
                    <a:lnB w="8337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4">
                      <a:solidFill>
                        <a:srgbClr val="000000"/>
                      </a:solidFill>
                      <a:prstDash val="solid"/>
                    </a:lnL>
                    <a:lnR w="8336">
                      <a:solidFill>
                        <a:srgbClr val="000000"/>
                      </a:solidFill>
                      <a:prstDash val="solid"/>
                    </a:lnR>
                    <a:lnT w="8334">
                      <a:solidFill>
                        <a:srgbClr val="000000"/>
                      </a:solidFill>
                      <a:prstDash val="solid"/>
                    </a:lnT>
                    <a:lnB w="8334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6">
                      <a:solidFill>
                        <a:srgbClr val="000000"/>
                      </a:solidFill>
                      <a:prstDash val="solid"/>
                    </a:lnL>
                    <a:lnR w="8337">
                      <a:solidFill>
                        <a:srgbClr val="000000"/>
                      </a:solidFill>
                      <a:prstDash val="solid"/>
                    </a:lnR>
                    <a:lnT w="8336">
                      <a:solidFill>
                        <a:srgbClr val="000000"/>
                      </a:solidFill>
                      <a:prstDash val="solid"/>
                    </a:lnT>
                    <a:lnB w="8336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7">
                      <a:solidFill>
                        <a:srgbClr val="000000"/>
                      </a:solidFill>
                      <a:prstDash val="solid"/>
                    </a:lnL>
                    <a:lnR w="8334">
                      <a:solidFill>
                        <a:srgbClr val="000000"/>
                      </a:solidFill>
                      <a:prstDash val="solid"/>
                    </a:lnR>
                    <a:lnT w="8337">
                      <a:solidFill>
                        <a:srgbClr val="000000"/>
                      </a:solidFill>
                      <a:prstDash val="solid"/>
                    </a:lnT>
                    <a:lnB w="8337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spc="9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500" b="1" spc="-260" dirty="0">
                          <a:latin typeface="Arial"/>
                          <a:cs typeface="Arial"/>
                        </a:rPr>
                        <a:t> 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4">
                      <a:solidFill>
                        <a:srgbClr val="000000"/>
                      </a:solidFill>
                      <a:prstDash val="solid"/>
                    </a:lnL>
                    <a:lnR w="8337">
                      <a:solidFill>
                        <a:srgbClr val="000000"/>
                      </a:solidFill>
                      <a:prstDash val="solid"/>
                    </a:lnR>
                    <a:lnT w="8334">
                      <a:solidFill>
                        <a:srgbClr val="000000"/>
                      </a:solidFill>
                      <a:prstDash val="solid"/>
                    </a:lnT>
                    <a:lnB w="8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spc="9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1500" b="1" spc="-254" dirty="0">
                          <a:latin typeface="Arial"/>
                          <a:cs typeface="Arial"/>
                        </a:rPr>
                        <a:t> 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7">
                      <a:solidFill>
                        <a:srgbClr val="000000"/>
                      </a:solidFill>
                      <a:prstDash val="solid"/>
                    </a:lnL>
                    <a:lnR w="8334">
                      <a:solidFill>
                        <a:srgbClr val="000000"/>
                      </a:solidFill>
                      <a:prstDash val="solid"/>
                    </a:lnR>
                    <a:lnT w="8337">
                      <a:solidFill>
                        <a:srgbClr val="000000"/>
                      </a:solidFill>
                      <a:prstDash val="solid"/>
                    </a:lnT>
                    <a:lnB w="8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spc="9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500" b="1" spc="-260" dirty="0">
                          <a:latin typeface="Arial"/>
                          <a:cs typeface="Arial"/>
                        </a:rPr>
                        <a:t> 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4">
                      <a:solidFill>
                        <a:srgbClr val="000000"/>
                      </a:solidFill>
                      <a:prstDash val="solid"/>
                    </a:lnL>
                    <a:lnR w="8337">
                      <a:solidFill>
                        <a:srgbClr val="000000"/>
                      </a:solidFill>
                      <a:prstDash val="solid"/>
                    </a:lnR>
                    <a:lnT w="8334">
                      <a:solidFill>
                        <a:srgbClr val="000000"/>
                      </a:solidFill>
                      <a:prstDash val="solid"/>
                    </a:lnT>
                    <a:lnB w="8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spc="90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1500" b="1" spc="-260" dirty="0">
                          <a:latin typeface="Arial"/>
                          <a:cs typeface="Arial"/>
                        </a:rPr>
                        <a:t> 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7">
                      <a:solidFill>
                        <a:srgbClr val="000000"/>
                      </a:solidFill>
                      <a:prstDash val="solid"/>
                    </a:lnL>
                    <a:lnR w="8336">
                      <a:solidFill>
                        <a:srgbClr val="000000"/>
                      </a:solidFill>
                      <a:prstDash val="solid"/>
                    </a:lnR>
                    <a:lnT w="8337">
                      <a:solidFill>
                        <a:srgbClr val="000000"/>
                      </a:solidFill>
                      <a:prstDash val="solid"/>
                    </a:lnT>
                    <a:lnB w="8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b="1" spc="90" dirty="0">
                          <a:latin typeface="Arial"/>
                          <a:cs typeface="Arial"/>
                        </a:rPr>
                        <a:t>27</a:t>
                      </a:r>
                      <a:r>
                        <a:rPr sz="1500" b="1" spc="-260" dirty="0">
                          <a:latin typeface="Arial"/>
                          <a:cs typeface="Arial"/>
                        </a:rPr>
                        <a:t> 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36">
                      <a:solidFill>
                        <a:srgbClr val="000000"/>
                      </a:solidFill>
                      <a:prstDash val="solid"/>
                    </a:lnL>
                    <a:lnR w="8336">
                      <a:solidFill>
                        <a:srgbClr val="000000"/>
                      </a:solidFill>
                      <a:prstDash val="solid"/>
                    </a:lnR>
                    <a:lnT w="8336">
                      <a:solidFill>
                        <a:srgbClr val="000000"/>
                      </a:solidFill>
                      <a:prstDash val="solid"/>
                    </a:lnT>
                    <a:lnB w="833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object 49"/>
          <p:cNvSpPr txBox="1"/>
          <p:nvPr/>
        </p:nvSpPr>
        <p:spPr>
          <a:xfrm>
            <a:off x="5434259" y="6714279"/>
            <a:ext cx="11853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5" dirty="0">
                <a:latin typeface="Arial"/>
                <a:cs typeface="Arial"/>
              </a:rPr>
              <a:t>8</a:t>
            </a:r>
            <a:endParaRPr sz="1312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43402" y="6384607"/>
            <a:ext cx="198790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spc="68" dirty="0">
                <a:latin typeface="Arial"/>
                <a:cs typeface="Arial"/>
              </a:rPr>
              <a:t>a:</a:t>
            </a:r>
            <a:r>
              <a:rPr sz="1312" spc="-233" dirty="0">
                <a:latin typeface="Arial"/>
                <a:cs typeface="Arial"/>
              </a:rPr>
              <a:t> </a:t>
            </a:r>
            <a:endParaRPr sz="1312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175093" y="4057653"/>
            <a:ext cx="224101" cy="330906"/>
          </a:xfrm>
          <a:custGeom>
            <a:avLst/>
            <a:gdLst/>
            <a:ahLst/>
            <a:cxnLst/>
            <a:rect l="l" t="t" r="r" b="b"/>
            <a:pathLst>
              <a:path w="230505" h="340360">
                <a:moveTo>
                  <a:pt x="114300" y="339847"/>
                </a:moveTo>
                <a:lnTo>
                  <a:pt x="230122" y="242312"/>
                </a:lnTo>
                <a:lnTo>
                  <a:pt x="153917" y="242312"/>
                </a:lnTo>
                <a:lnTo>
                  <a:pt x="153917" y="0"/>
                </a:lnTo>
                <a:lnTo>
                  <a:pt x="76204" y="0"/>
                </a:lnTo>
                <a:lnTo>
                  <a:pt x="76204" y="242312"/>
                </a:lnTo>
                <a:lnTo>
                  <a:pt x="0" y="242312"/>
                </a:lnTo>
                <a:lnTo>
                  <a:pt x="114300" y="339847"/>
                </a:lnTo>
                <a:close/>
              </a:path>
            </a:pathLst>
          </a:custGeom>
          <a:ln w="32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678855" y="5025180"/>
            <a:ext cx="224101" cy="329671"/>
          </a:xfrm>
          <a:custGeom>
            <a:avLst/>
            <a:gdLst/>
            <a:ahLst/>
            <a:cxnLst/>
            <a:rect l="l" t="t" r="r" b="b"/>
            <a:pathLst>
              <a:path w="230505" h="339089">
                <a:moveTo>
                  <a:pt x="114300" y="339090"/>
                </a:moveTo>
                <a:lnTo>
                  <a:pt x="230122" y="242312"/>
                </a:lnTo>
                <a:lnTo>
                  <a:pt x="153931" y="242312"/>
                </a:lnTo>
                <a:lnTo>
                  <a:pt x="153931" y="0"/>
                </a:lnTo>
                <a:lnTo>
                  <a:pt x="75443" y="0"/>
                </a:lnTo>
                <a:lnTo>
                  <a:pt x="75443" y="242312"/>
                </a:lnTo>
                <a:lnTo>
                  <a:pt x="0" y="242312"/>
                </a:lnTo>
                <a:lnTo>
                  <a:pt x="114300" y="339090"/>
                </a:lnTo>
                <a:close/>
              </a:path>
            </a:pathLst>
          </a:custGeom>
          <a:ln w="32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/>
          <p:nvPr/>
        </p:nvSpPr>
        <p:spPr>
          <a:xfrm>
            <a:off x="1352267" y="7363374"/>
            <a:ext cx="4852458" cy="1936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Firstly,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compute the middle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that results in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in this integer </a:t>
            </a:r>
            <a:r>
              <a:rPr sz="1069" spc="10" dirty="0">
                <a:latin typeface="Times New Roman"/>
                <a:cs typeface="Times New Roman"/>
              </a:rPr>
              <a:t>division. 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top </a:t>
            </a:r>
            <a:r>
              <a:rPr sz="1069" spc="5" dirty="0">
                <a:latin typeface="Times New Roman"/>
                <a:cs typeface="Times New Roman"/>
              </a:rPr>
              <a:t>array in Fig 39.5.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val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compared with the value  </a:t>
            </a:r>
            <a:r>
              <a:rPr sz="1069" spc="5" dirty="0">
                <a:latin typeface="Times New Roman"/>
                <a:cs typeface="Times New Roman"/>
              </a:rPr>
              <a:t>at the </a:t>
            </a:r>
            <a:r>
              <a:rPr sz="1069" spc="10" dirty="0">
                <a:latin typeface="Times New Roman"/>
                <a:cs typeface="Times New Roman"/>
              </a:rPr>
              <a:t>middle </a:t>
            </a:r>
            <a:r>
              <a:rPr sz="1069" spc="5" dirty="0">
                <a:latin typeface="Times New Roman"/>
                <a:cs typeface="Times New Roman"/>
              </a:rPr>
              <a:t>position (mid) i.e.5. </a:t>
            </a:r>
            <a:r>
              <a:rPr sz="1069" spc="10" dirty="0">
                <a:latin typeface="Times New Roman"/>
                <a:cs typeface="Times New Roman"/>
              </a:rPr>
              <a:t>As 7 </a:t>
            </a:r>
            <a:r>
              <a:rPr sz="1069" spc="5" dirty="0">
                <a:latin typeface="Times New Roman"/>
                <a:cs typeface="Times New Roman"/>
              </a:rPr>
              <a:t>is greater than 5,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process the right 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half</a:t>
            </a: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of this data range (which is positioned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i="1" spc="15" dirty="0">
                <a:latin typeface="Times New Roman"/>
                <a:cs typeface="Times New Roman"/>
              </a:rPr>
              <a:t>low=0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high=3</a:t>
            </a:r>
            <a:r>
              <a:rPr sz="1069" spc="5" dirty="0">
                <a:latin typeface="Times New Roman"/>
                <a:cs typeface="Times New Roman"/>
              </a:rPr>
              <a:t>).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half of this  data </a:t>
            </a:r>
            <a:r>
              <a:rPr sz="1069" spc="10" dirty="0">
                <a:latin typeface="Times New Roman"/>
                <a:cs typeface="Times New Roman"/>
              </a:rPr>
              <a:t>range </a:t>
            </a:r>
            <a:r>
              <a:rPr sz="1069" spc="5" dirty="0">
                <a:latin typeface="Times New Roman"/>
                <a:cs typeface="Times New Roman"/>
              </a:rPr>
              <a:t>starts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2 and </a:t>
            </a:r>
            <a:r>
              <a:rPr sz="1069" spc="5" dirty="0">
                <a:latin typeface="Times New Roman"/>
                <a:cs typeface="Times New Roman"/>
              </a:rPr>
              <a:t>ends at position 3.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 data range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low=2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high=3</a:t>
            </a:r>
            <a:r>
              <a:rPr sz="1069" spc="10" dirty="0">
                <a:latin typeface="Times New Roman"/>
                <a:cs typeface="Times New Roman"/>
              </a:rPr>
              <a:t>. The </a:t>
            </a:r>
            <a:r>
              <a:rPr sz="1069" spc="5" dirty="0">
                <a:latin typeface="Times New Roman"/>
                <a:cs typeface="Times New Roman"/>
              </a:rPr>
              <a:t>middle position (</a:t>
            </a:r>
            <a:r>
              <a:rPr sz="1069" i="1" spc="5" dirty="0">
                <a:latin typeface="Times New Roman"/>
                <a:cs typeface="Times New Roman"/>
              </a:rPr>
              <a:t>mid</a:t>
            </a:r>
            <a:r>
              <a:rPr sz="1069" spc="5" dirty="0">
                <a:latin typeface="Times New Roman"/>
                <a:cs typeface="Times New Roman"/>
              </a:rPr>
              <a:t>) is </a:t>
            </a:r>
            <a:r>
              <a:rPr sz="1069" spc="10" dirty="0">
                <a:latin typeface="Times New Roman"/>
                <a:cs typeface="Times New Roman"/>
              </a:rPr>
              <a:t>computed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(2+3)/2=2.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10" dirty="0">
                <a:latin typeface="Times New Roman"/>
                <a:cs typeface="Times New Roman"/>
              </a:rPr>
              <a:t>mid </a:t>
            </a:r>
            <a:r>
              <a:rPr sz="1069" spc="5" dirty="0">
                <a:latin typeface="Times New Roman"/>
                <a:cs typeface="Times New Roman"/>
              </a:rPr>
              <a:t>position is 7.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compare the value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i="1" spc="10" dirty="0">
                <a:latin typeface="Times New Roman"/>
                <a:cs typeface="Times New Roman"/>
              </a:rPr>
              <a:t>mid </a:t>
            </a:r>
            <a:r>
              <a:rPr sz="1069" spc="5" dirty="0">
                <a:latin typeface="Times New Roman"/>
                <a:cs typeface="Times New Roman"/>
              </a:rPr>
              <a:t>position (7)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val </a:t>
            </a:r>
            <a:r>
              <a:rPr sz="1069" spc="10" dirty="0">
                <a:latin typeface="Times New Roman"/>
                <a:cs typeface="Times New Roman"/>
              </a:rPr>
              <a:t>we are </a:t>
            </a:r>
            <a:r>
              <a:rPr sz="1069" spc="5" dirty="0">
                <a:latin typeface="Times New Roman"/>
                <a:cs typeface="Times New Roman"/>
              </a:rPr>
              <a:t>looking  for. These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found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equal and finally </a:t>
            </a:r>
            <a:r>
              <a:rPr sz="1069" spc="10" dirty="0">
                <a:latin typeface="Times New Roman"/>
                <a:cs typeface="Times New Roman"/>
              </a:rPr>
              <a:t>we have the desired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desired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found </a:t>
            </a:r>
            <a:r>
              <a:rPr sz="1069" spc="5" dirty="0">
                <a:latin typeface="Times New Roman"/>
                <a:cs typeface="Times New Roman"/>
              </a:rPr>
              <a:t>within positions-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8 at </a:t>
            </a:r>
            <a:r>
              <a:rPr sz="1069" spc="5" dirty="0">
                <a:latin typeface="Times New Roman"/>
                <a:cs typeface="Times New Roman"/>
              </a:rPr>
              <a:t>position 2. </a:t>
            </a:r>
            <a:r>
              <a:rPr sz="1069" spc="10" dirty="0">
                <a:latin typeface="Times New Roman"/>
                <a:cs typeface="Times New Roman"/>
              </a:rPr>
              <a:t>Without </a:t>
            </a:r>
            <a:r>
              <a:rPr sz="1069" spc="5" dirty="0">
                <a:latin typeface="Times New Roman"/>
                <a:cs typeface="Times New Roman"/>
              </a:rPr>
              <a:t>applying  this binary search algorithm, </a:t>
            </a:r>
            <a:r>
              <a:rPr sz="1069" spc="10" dirty="0">
                <a:latin typeface="Times New Roman"/>
                <a:cs typeface="Times New Roman"/>
              </a:rPr>
              <a:t>we might have performed </a:t>
            </a:r>
            <a:r>
              <a:rPr sz="1069" spc="5" dirty="0">
                <a:latin typeface="Times New Roman"/>
                <a:cs typeface="Times New Roman"/>
              </a:rPr>
              <a:t>lot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spc="5" dirty="0">
                <a:latin typeface="Times New Roman"/>
                <a:cs typeface="Times New Roman"/>
              </a:rPr>
              <a:t>comparisons. </a:t>
            </a:r>
            <a:r>
              <a:rPr sz="1069" spc="15" dirty="0">
                <a:latin typeface="Times New Roman"/>
                <a:cs typeface="Times New Roman"/>
              </a:rPr>
              <a:t>You  </a:t>
            </a:r>
            <a:r>
              <a:rPr sz="1069" spc="10" dirty="0">
                <a:latin typeface="Times New Roman"/>
                <a:cs typeface="Times New Roman"/>
              </a:rPr>
              <a:t>might </a:t>
            </a:r>
            <a:r>
              <a:rPr sz="1069" spc="5" dirty="0">
                <a:latin typeface="Times New Roman"/>
                <a:cs typeface="Times New Roman"/>
              </a:rPr>
              <a:t>feel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finding </a:t>
            </a:r>
            <a:r>
              <a:rPr sz="1069" spc="10" dirty="0">
                <a:latin typeface="Times New Roman"/>
                <a:cs typeface="Times New Roman"/>
              </a:rPr>
              <a:t>this number 7 sequentially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easier as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found at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2  only.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But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what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happen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case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searching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27.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case,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903430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7"/>
            <a:ext cx="4851224" cy="1876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compare with </a:t>
            </a:r>
            <a:r>
              <a:rPr sz="1069" spc="5" dirty="0">
                <a:latin typeface="Times New Roman"/>
                <a:cs typeface="Times New Roman"/>
              </a:rPr>
              <a:t>each element present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to find </a:t>
            </a:r>
            <a:r>
              <a:rPr sz="1069" spc="10" dirty="0">
                <a:latin typeface="Times New Roman"/>
                <a:cs typeface="Times New Roman"/>
              </a:rPr>
              <a:t>out the </a:t>
            </a:r>
            <a:r>
              <a:rPr sz="1069" spc="5" dirty="0">
                <a:latin typeface="Times New Roman"/>
                <a:cs typeface="Times New Roman"/>
              </a:rPr>
              <a:t>desired  </a:t>
            </a:r>
            <a:r>
              <a:rPr sz="1069" spc="10" dirty="0">
                <a:latin typeface="Times New Roman"/>
                <a:cs typeface="Times New Roman"/>
              </a:rPr>
              <a:t>number.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other </a:t>
            </a:r>
            <a:r>
              <a:rPr sz="1069" spc="5" dirty="0">
                <a:latin typeface="Times New Roman"/>
                <a:cs typeface="Times New Roman"/>
              </a:rPr>
              <a:t>hand, if this </a:t>
            </a:r>
            <a:r>
              <a:rPr sz="1069" spc="10" dirty="0">
                <a:latin typeface="Times New Roman"/>
                <a:cs typeface="Times New Roman"/>
              </a:rPr>
              <a:t>number 27 </a:t>
            </a:r>
            <a:r>
              <a:rPr sz="1069" spc="5" dirty="0">
                <a:latin typeface="Times New Roman"/>
                <a:cs typeface="Times New Roman"/>
              </a:rPr>
              <a:t>is searched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help of the binary  search algorithm,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found in third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comparison.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Actually, we have </a:t>
            </a:r>
            <a:r>
              <a:rPr sz="1069" spc="5" dirty="0">
                <a:latin typeface="Times New Roman"/>
                <a:cs typeface="Times New Roman"/>
              </a:rPr>
              <a:t>already  seen binary  search while </a:t>
            </a:r>
            <a:r>
              <a:rPr sz="1069" spc="10" dirty="0">
                <a:latin typeface="Times New Roman"/>
                <a:cs typeface="Times New Roman"/>
              </a:rPr>
              <a:t>studying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search   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While comparing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with </a:t>
            </a:r>
            <a:r>
              <a:rPr sz="1069" i="1" spc="5" dirty="0">
                <a:latin typeface="Times New Roman"/>
                <a:cs typeface="Times New Roman"/>
              </a:rPr>
              <a:t>the root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we had come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know  that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found smaller than </a:t>
            </a:r>
            <a:r>
              <a:rPr sz="1069" spc="10" dirty="0">
                <a:latin typeface="Times New Roman"/>
                <a:cs typeface="Times New Roman"/>
              </a:rPr>
              <a:t>the number in the </a:t>
            </a:r>
            <a:r>
              <a:rPr sz="1069" i="1" spc="5" dirty="0">
                <a:latin typeface="Times New Roman"/>
                <a:cs typeface="Times New Roman"/>
              </a:rPr>
              <a:t>root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switch </a:t>
            </a:r>
            <a:r>
              <a:rPr sz="1069" spc="5" dirty="0">
                <a:latin typeface="Times New Roman"/>
                <a:cs typeface="Times New Roman"/>
              </a:rPr>
              <a:t>to  left-subtree of 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(ensuring that it </a:t>
            </a:r>
            <a:r>
              <a:rPr sz="1069" spc="10" dirty="0">
                <a:latin typeface="Times New Roman"/>
                <a:cs typeface="Times New Roman"/>
              </a:rPr>
              <a:t>cannot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found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subtree).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the C++ code </a:t>
            </a:r>
            <a:r>
              <a:rPr sz="1069" spc="5" dirty="0">
                <a:latin typeface="Times New Roman"/>
                <a:cs typeface="Times New Roman"/>
              </a:rPr>
              <a:t>for this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algorithm: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87808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30" y="1284957"/>
            <a:ext cx="4853076" cy="638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Binary Search – </a:t>
            </a:r>
            <a:r>
              <a:rPr sz="1264" b="1" spc="10" dirty="0">
                <a:latin typeface="Arial"/>
                <a:cs typeface="Arial"/>
              </a:rPr>
              <a:t>C++</a:t>
            </a:r>
            <a:r>
              <a:rPr sz="1264" b="1" spc="-53" dirty="0">
                <a:latin typeface="Arial"/>
                <a:cs typeface="Arial"/>
              </a:rPr>
              <a:t> </a:t>
            </a:r>
            <a:r>
              <a:rPr sz="1264" b="1" spc="10" dirty="0">
                <a:latin typeface="Arial"/>
                <a:cs typeface="Arial"/>
              </a:rPr>
              <a:t>Code</a:t>
            </a:r>
            <a:endParaRPr sz="1264">
              <a:latin typeface="Arial"/>
              <a:cs typeface="Arial"/>
            </a:endParaRPr>
          </a:p>
          <a:p>
            <a:pPr marL="430908">
              <a:lnSpc>
                <a:spcPts val="1259"/>
              </a:lnSpc>
            </a:pPr>
            <a:r>
              <a:rPr sz="1069" i="1" spc="5" dirty="0">
                <a:latin typeface="Times New Roman"/>
                <a:cs typeface="Times New Roman"/>
              </a:rPr>
              <a:t>int  isPresent(int  *arr, int  val, </a:t>
            </a:r>
            <a:r>
              <a:rPr sz="1069" i="1" spc="10" dirty="0">
                <a:latin typeface="Times New Roman"/>
                <a:cs typeface="Times New Roman"/>
              </a:rPr>
              <a:t>int </a:t>
            </a:r>
            <a:r>
              <a:rPr sz="1069" i="1" spc="1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N)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535240">
              <a:lnSpc>
                <a:spcPts val="1259"/>
              </a:lnSpc>
            </a:pPr>
            <a:r>
              <a:rPr sz="1069" i="1" spc="5" dirty="0">
                <a:latin typeface="Times New Roman"/>
                <a:cs typeface="Times New Roman"/>
              </a:rPr>
              <a:t>int  low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-4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535240" marR="3286755">
              <a:lnSpc>
                <a:spcPts val="1264"/>
              </a:lnSpc>
              <a:spcBef>
                <a:spcPts val="44"/>
              </a:spcBef>
            </a:pPr>
            <a:r>
              <a:rPr sz="1069" i="1" spc="10" dirty="0">
                <a:latin typeface="Times New Roman"/>
                <a:cs typeface="Times New Roman"/>
              </a:rPr>
              <a:t>int high </a:t>
            </a:r>
            <a:r>
              <a:rPr sz="1069" i="1" spc="15" dirty="0">
                <a:latin typeface="Times New Roman"/>
                <a:cs typeface="Times New Roman"/>
              </a:rPr>
              <a:t>= N </a:t>
            </a:r>
            <a:r>
              <a:rPr sz="1069" i="1" spc="5" dirty="0">
                <a:latin typeface="Times New Roman"/>
                <a:cs typeface="Times New Roman"/>
              </a:rPr>
              <a:t>- 1;  int</a:t>
            </a:r>
            <a:r>
              <a:rPr sz="1069" i="1" spc="19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mid;</a:t>
            </a:r>
            <a:endParaRPr sz="1069">
              <a:latin typeface="Times New Roman"/>
              <a:cs typeface="Times New Roman"/>
            </a:endParaRPr>
          </a:p>
          <a:p>
            <a:pPr marL="535240">
              <a:lnSpc>
                <a:spcPts val="1210"/>
              </a:lnSpc>
            </a:pPr>
            <a:r>
              <a:rPr sz="1069" i="1" spc="5" dirty="0">
                <a:latin typeface="Times New Roman"/>
                <a:cs typeface="Times New Roman"/>
              </a:rPr>
              <a:t>while ( </a:t>
            </a:r>
            <a:r>
              <a:rPr sz="1069" i="1" spc="10" dirty="0">
                <a:latin typeface="Times New Roman"/>
                <a:cs typeface="Times New Roman"/>
              </a:rPr>
              <a:t>low </a:t>
            </a:r>
            <a:r>
              <a:rPr sz="1069" i="1" spc="15" dirty="0">
                <a:latin typeface="Times New Roman"/>
                <a:cs typeface="Times New Roman"/>
              </a:rPr>
              <a:t>&lt;= </a:t>
            </a:r>
            <a:r>
              <a:rPr sz="1069" i="1" spc="10" dirty="0">
                <a:latin typeface="Times New Roman"/>
                <a:cs typeface="Times New Roman"/>
              </a:rPr>
              <a:t>high</a:t>
            </a:r>
            <a:r>
              <a:rPr sz="1069" i="1" spc="-6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500051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266796" marR="2205163">
              <a:lnSpc>
                <a:spcPts val="1264"/>
              </a:lnSpc>
              <a:spcBef>
                <a:spcPts val="44"/>
              </a:spcBef>
            </a:pPr>
            <a:r>
              <a:rPr sz="1069" i="1" spc="10" dirty="0">
                <a:latin typeface="Times New Roman"/>
                <a:cs typeface="Times New Roman"/>
              </a:rPr>
              <a:t>mid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5" dirty="0">
                <a:latin typeface="Times New Roman"/>
                <a:cs typeface="Times New Roman"/>
              </a:rPr>
              <a:t>( </a:t>
            </a:r>
            <a:r>
              <a:rPr sz="1069" i="1" spc="10" dirty="0">
                <a:latin typeface="Times New Roman"/>
                <a:cs typeface="Times New Roman"/>
              </a:rPr>
              <a:t>low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high )/2;  if (arr[mid] </a:t>
            </a:r>
            <a:r>
              <a:rPr sz="1069" i="1" spc="15" dirty="0">
                <a:latin typeface="Times New Roman"/>
                <a:cs typeface="Times New Roman"/>
              </a:rPr>
              <a:t>==</a:t>
            </a:r>
            <a:r>
              <a:rPr sz="1069" i="1" spc="-3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val)</a:t>
            </a:r>
            <a:endParaRPr sz="1069">
              <a:latin typeface="Times New Roman"/>
              <a:cs typeface="Times New Roman"/>
            </a:endParaRPr>
          </a:p>
          <a:p>
            <a:pPr marL="1266796" marR="2218745" indent="104331">
              <a:lnSpc>
                <a:spcPts val="1264"/>
              </a:lnSpc>
              <a:tabLst>
                <a:tab pos="2150837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return</a:t>
            </a:r>
            <a:r>
              <a:rPr sz="1069" i="1" spc="10" dirty="0">
                <a:latin typeface="Times New Roman"/>
                <a:cs typeface="Times New Roman"/>
              </a:rPr>
              <a:t> 1;	</a:t>
            </a:r>
            <a:r>
              <a:rPr sz="1069" i="1" spc="5" dirty="0">
                <a:latin typeface="Times New Roman"/>
                <a:cs typeface="Times New Roman"/>
              </a:rPr>
              <a:t>//</a:t>
            </a:r>
            <a:r>
              <a:rPr sz="1069" i="1" spc="-7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found! </a:t>
            </a:r>
            <a:r>
              <a:rPr sz="1069" i="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else </a:t>
            </a:r>
            <a:r>
              <a:rPr sz="1069" i="1" spc="5" dirty="0">
                <a:latin typeface="Times New Roman"/>
                <a:cs typeface="Times New Roman"/>
              </a:rPr>
              <a:t>if (arr[mid] </a:t>
            </a:r>
            <a:r>
              <a:rPr sz="1069" i="1" spc="15" dirty="0">
                <a:latin typeface="Times New Roman"/>
                <a:cs typeface="Times New Roman"/>
              </a:rPr>
              <a:t>&lt;</a:t>
            </a:r>
            <a:r>
              <a:rPr sz="1069" i="1" spc="-4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val)</a:t>
            </a:r>
            <a:endParaRPr sz="1069">
              <a:latin typeface="Times New Roman"/>
              <a:cs typeface="Times New Roman"/>
            </a:endParaRPr>
          </a:p>
          <a:p>
            <a:pPr marL="1406316">
              <a:lnSpc>
                <a:spcPts val="1210"/>
              </a:lnSpc>
            </a:pPr>
            <a:r>
              <a:rPr sz="1069" i="1" spc="10" dirty="0">
                <a:latin typeface="Times New Roman"/>
                <a:cs typeface="Times New Roman"/>
              </a:rPr>
              <a:t>low  </a:t>
            </a:r>
            <a:r>
              <a:rPr sz="1069" i="1" spc="15" dirty="0">
                <a:latin typeface="Times New Roman"/>
                <a:cs typeface="Times New Roman"/>
              </a:rPr>
              <a:t>=  </a:t>
            </a:r>
            <a:r>
              <a:rPr sz="1069" i="1" spc="10" dirty="0">
                <a:latin typeface="Times New Roman"/>
                <a:cs typeface="Times New Roman"/>
              </a:rPr>
              <a:t>mid </a:t>
            </a:r>
            <a:r>
              <a:rPr sz="1069" i="1" spc="15" dirty="0">
                <a:latin typeface="Times New Roman"/>
                <a:cs typeface="Times New Roman"/>
              </a:rPr>
              <a:t>+</a:t>
            </a:r>
            <a:r>
              <a:rPr sz="1069" i="1" spc="-102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1;</a:t>
            </a:r>
            <a:endParaRPr sz="1069">
              <a:latin typeface="Times New Roman"/>
              <a:cs typeface="Times New Roman"/>
            </a:endParaRPr>
          </a:p>
          <a:p>
            <a:pPr marL="1266796">
              <a:lnSpc>
                <a:spcPts val="1264"/>
              </a:lnSpc>
            </a:pPr>
            <a:r>
              <a:rPr sz="1069" i="1" spc="5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  <a:p>
            <a:pPr marL="1371745">
              <a:lnSpc>
                <a:spcPts val="1264"/>
              </a:lnSpc>
            </a:pPr>
            <a:r>
              <a:rPr sz="1069" i="1" spc="5" dirty="0">
                <a:latin typeface="Times New Roman"/>
                <a:cs typeface="Times New Roman"/>
              </a:rPr>
              <a:t>high  </a:t>
            </a:r>
            <a:r>
              <a:rPr sz="1069" i="1" spc="15" dirty="0">
                <a:latin typeface="Times New Roman"/>
                <a:cs typeface="Times New Roman"/>
              </a:rPr>
              <a:t>=  </a:t>
            </a:r>
            <a:r>
              <a:rPr sz="1069" i="1" spc="10" dirty="0">
                <a:latin typeface="Times New Roman"/>
                <a:cs typeface="Times New Roman"/>
              </a:rPr>
              <a:t>mid </a:t>
            </a:r>
            <a:r>
              <a:rPr sz="1069" i="1" spc="5" dirty="0">
                <a:latin typeface="Times New Roman"/>
                <a:cs typeface="Times New Roman"/>
              </a:rPr>
              <a:t>-</a:t>
            </a:r>
            <a:r>
              <a:rPr sz="1069" i="1" spc="-7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1;</a:t>
            </a:r>
            <a:endParaRPr sz="1069">
              <a:latin typeface="Times New Roman"/>
              <a:cs typeface="Times New Roman"/>
            </a:endParaRPr>
          </a:p>
          <a:p>
            <a:pPr marL="465480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465480">
              <a:lnSpc>
                <a:spcPts val="1274"/>
              </a:lnSpc>
            </a:pPr>
            <a:r>
              <a:rPr sz="1069" i="1" spc="5" dirty="0">
                <a:latin typeface="Times New Roman"/>
                <a:cs typeface="Times New Roman"/>
              </a:rPr>
              <a:t>return  0; // not</a:t>
            </a:r>
            <a:r>
              <a:rPr sz="1069" i="1" spc="-2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found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routine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isPresent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which expects an </a:t>
            </a:r>
            <a:r>
              <a:rPr sz="1069" i="1" spc="10" dirty="0">
                <a:latin typeface="Times New Roman"/>
                <a:cs typeface="Times New Roman"/>
              </a:rPr>
              <a:t>int </a:t>
            </a:r>
            <a:r>
              <a:rPr sz="1069" spc="5" dirty="0">
                <a:latin typeface="Times New Roman"/>
                <a:cs typeface="Times New Roman"/>
              </a:rPr>
              <a:t>pointer (an array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actual); 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i="1" spc="10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i="1" spc="5" dirty="0">
                <a:latin typeface="Times New Roman"/>
                <a:cs typeface="Times New Roman"/>
              </a:rPr>
              <a:t>val </a:t>
            </a:r>
            <a:r>
              <a:rPr sz="1069" spc="5" dirty="0">
                <a:latin typeface="Times New Roman"/>
                <a:cs typeface="Times New Roman"/>
              </a:rPr>
              <a:t>is required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searched. </a:t>
            </a:r>
            <a:r>
              <a:rPr sz="1069" spc="10" dirty="0">
                <a:latin typeface="Times New Roman"/>
                <a:cs typeface="Times New Roman"/>
              </a:rPr>
              <a:t>Another </a:t>
            </a: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that indicates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Inside </a:t>
            </a:r>
            <a:r>
              <a:rPr sz="1069" spc="10" dirty="0">
                <a:latin typeface="Times New Roman"/>
                <a:cs typeface="Times New Roman"/>
              </a:rPr>
              <a:t>the body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variables </a:t>
            </a:r>
            <a:r>
              <a:rPr sz="1069" i="1" spc="10" dirty="0">
                <a:latin typeface="Times New Roman"/>
                <a:cs typeface="Times New Roman"/>
              </a:rPr>
              <a:t>low</a:t>
            </a:r>
            <a:r>
              <a:rPr sz="1069" spc="10" dirty="0">
                <a:latin typeface="Times New Roman"/>
                <a:cs typeface="Times New Roman"/>
              </a:rPr>
              <a:t>,  </a:t>
            </a:r>
            <a:r>
              <a:rPr sz="1069" i="1" spc="5" dirty="0">
                <a:latin typeface="Times New Roman"/>
                <a:cs typeface="Times New Roman"/>
              </a:rPr>
              <a:t>high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mid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declared. </a:t>
            </a:r>
            <a:r>
              <a:rPr sz="1069" i="1" spc="10" dirty="0">
                <a:latin typeface="Times New Roman"/>
                <a:cs typeface="Times New Roman"/>
              </a:rPr>
              <a:t>low </a:t>
            </a:r>
            <a:r>
              <a:rPr sz="1069" spc="5" dirty="0">
                <a:latin typeface="Times New Roman"/>
                <a:cs typeface="Times New Roman"/>
              </a:rPr>
              <a:t>is initialized to </a:t>
            </a:r>
            <a:r>
              <a:rPr sz="1069" spc="10" dirty="0">
                <a:latin typeface="Times New Roman"/>
                <a:cs typeface="Times New Roman"/>
              </a:rPr>
              <a:t>0 and </a:t>
            </a:r>
            <a:r>
              <a:rPr sz="1069" spc="5" dirty="0">
                <a:latin typeface="Times New Roman"/>
                <a:cs typeface="Times New Roman"/>
              </a:rPr>
              <a:t>high is initialized to </a:t>
            </a:r>
            <a:r>
              <a:rPr sz="1069" i="1" spc="5" dirty="0">
                <a:latin typeface="Times New Roman"/>
                <a:cs typeface="Times New Roman"/>
              </a:rPr>
              <a:t>N-1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i="1" spc="10" dirty="0">
                <a:latin typeface="Times New Roman"/>
                <a:cs typeface="Times New Roman"/>
              </a:rPr>
              <a:t>while  </a:t>
            </a:r>
            <a:r>
              <a:rPr sz="1069" spc="5" dirty="0">
                <a:latin typeface="Times New Roman"/>
                <a:cs typeface="Times New Roman"/>
              </a:rPr>
              <a:t>loop is </a:t>
            </a:r>
            <a:r>
              <a:rPr sz="1069" spc="10" dirty="0">
                <a:latin typeface="Times New Roman"/>
                <a:cs typeface="Times New Roman"/>
              </a:rPr>
              <a:t>based on the </a:t>
            </a:r>
            <a:r>
              <a:rPr sz="1069" spc="5" dirty="0">
                <a:latin typeface="Times New Roman"/>
                <a:cs typeface="Times New Roman"/>
              </a:rPr>
              <a:t>condition that </a:t>
            </a:r>
            <a:r>
              <a:rPr sz="1069" spc="10" dirty="0">
                <a:latin typeface="Times New Roman"/>
                <a:cs typeface="Times New Roman"/>
              </a:rPr>
              <a:t>executes the </a:t>
            </a:r>
            <a:r>
              <a:rPr sz="1069" spc="5" dirty="0">
                <a:latin typeface="Times New Roman"/>
                <a:cs typeface="Times New Roman"/>
              </a:rPr>
              <a:t>loop until </a:t>
            </a:r>
            <a:r>
              <a:rPr sz="1069" i="1" spc="10" dirty="0">
                <a:latin typeface="Times New Roman"/>
                <a:cs typeface="Times New Roman"/>
              </a:rPr>
              <a:t>low </a:t>
            </a:r>
            <a:r>
              <a:rPr sz="1069" i="1" spc="15" dirty="0">
                <a:latin typeface="Times New Roman"/>
                <a:cs typeface="Times New Roman"/>
              </a:rPr>
              <a:t>&lt;= </a:t>
            </a:r>
            <a:r>
              <a:rPr sz="1069" i="1" spc="5" dirty="0">
                <a:latin typeface="Times New Roman"/>
                <a:cs typeface="Times New Roman"/>
              </a:rPr>
              <a:t>high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Inside the  loop, very </a:t>
            </a:r>
            <a:r>
              <a:rPr sz="1069" dirty="0">
                <a:latin typeface="Times New Roman"/>
                <a:cs typeface="Times New Roman"/>
              </a:rPr>
              <a:t>first </a:t>
            </a:r>
            <a:r>
              <a:rPr sz="1069" spc="5" dirty="0">
                <a:latin typeface="Times New Roman"/>
                <a:cs typeface="Times New Roman"/>
              </a:rPr>
              <a:t>thing is </a:t>
            </a:r>
            <a:r>
              <a:rPr sz="1069" spc="10" dirty="0">
                <a:latin typeface="Times New Roman"/>
                <a:cs typeface="Times New Roman"/>
              </a:rPr>
              <a:t>the calculation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middle </a:t>
            </a:r>
            <a:r>
              <a:rPr sz="1069" spc="5" dirty="0">
                <a:latin typeface="Times New Roman"/>
                <a:cs typeface="Times New Roman"/>
              </a:rPr>
              <a:t>position (</a:t>
            </a:r>
            <a:r>
              <a:rPr sz="1069" i="1" spc="5" dirty="0">
                <a:latin typeface="Times New Roman"/>
                <a:cs typeface="Times New Roman"/>
              </a:rPr>
              <a:t>mid</a:t>
            </a:r>
            <a:r>
              <a:rPr sz="1069" spc="5" dirty="0">
                <a:latin typeface="Times New Roman"/>
                <a:cs typeface="Times New Roman"/>
              </a:rPr>
              <a:t>). </a:t>
            </a:r>
            <a:r>
              <a:rPr sz="1069" spc="10" dirty="0">
                <a:latin typeface="Times New Roman"/>
                <a:cs typeface="Times New Roman"/>
              </a:rPr>
              <a:t>Then comes the  </a:t>
            </a:r>
            <a:r>
              <a:rPr sz="1069" spc="5" dirty="0">
                <a:latin typeface="Times New Roman"/>
                <a:cs typeface="Times New Roman"/>
              </a:rPr>
              <a:t>first check inside </a:t>
            </a:r>
            <a:r>
              <a:rPr sz="1069" spc="10" dirty="0">
                <a:latin typeface="Times New Roman"/>
                <a:cs typeface="Times New Roman"/>
              </a:rPr>
              <a:t>the loop,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compares the </a:t>
            </a:r>
            <a:r>
              <a:rPr sz="1069" i="1" spc="10" dirty="0">
                <a:latin typeface="Times New Roman"/>
                <a:cs typeface="Times New Roman"/>
              </a:rPr>
              <a:t>val </a:t>
            </a:r>
            <a:r>
              <a:rPr sz="1069" spc="5" dirty="0">
                <a:latin typeface="Times New Roman"/>
                <a:cs typeface="Times New Roman"/>
              </a:rPr>
              <a:t>(the value being searched)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 at middle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arr[mid]</a:t>
            </a:r>
            <a:r>
              <a:rPr sz="1069" spc="10" dirty="0">
                <a:latin typeface="Times New Roman"/>
                <a:cs typeface="Times New Roman"/>
              </a:rPr>
              <a:t>). </a:t>
            </a:r>
            <a:r>
              <a:rPr sz="1069" spc="5" dirty="0">
                <a:latin typeface="Times New Roman"/>
                <a:cs typeface="Times New Roman"/>
              </a:rPr>
              <a:t>If they are equal, </a:t>
            </a:r>
            <a:r>
              <a:rPr sz="1069" spc="10" dirty="0">
                <a:latin typeface="Times New Roman"/>
                <a:cs typeface="Times New Roman"/>
              </a:rPr>
              <a:t>the function returns 1. </a:t>
            </a:r>
            <a:r>
              <a:rPr sz="1069" spc="5" dirty="0">
                <a:latin typeface="Times New Roman"/>
                <a:cs typeface="Times New Roman"/>
              </a:rPr>
              <a:t>If 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condition returns false, it means that the </a:t>
            </a:r>
            <a:r>
              <a:rPr sz="1069" spc="10" dirty="0">
                <a:latin typeface="Times New Roman"/>
                <a:cs typeface="Times New Roman"/>
              </a:rPr>
              <a:t>numbers are unequal. Then comes the </a:t>
            </a:r>
            <a:r>
              <a:rPr sz="1069" spc="5" dirty="0">
                <a:latin typeface="Times New Roman"/>
                <a:cs typeface="Times New Roman"/>
              </a:rPr>
              <a:t>turn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another condition. This condition (</a:t>
            </a:r>
            <a:r>
              <a:rPr sz="1069" i="1" spc="5" dirty="0">
                <a:latin typeface="Times New Roman"/>
                <a:cs typeface="Times New Roman"/>
              </a:rPr>
              <a:t>arr[mid] </a:t>
            </a:r>
            <a:r>
              <a:rPr sz="1069" i="1" spc="15" dirty="0">
                <a:latin typeface="Times New Roman"/>
                <a:cs typeface="Times New Roman"/>
              </a:rPr>
              <a:t>&lt; </a:t>
            </a:r>
            <a:r>
              <a:rPr sz="1069" i="1" spc="5" dirty="0">
                <a:latin typeface="Times New Roman"/>
                <a:cs typeface="Times New Roman"/>
              </a:rPr>
              <a:t>val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checking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at </a:t>
            </a:r>
            <a:r>
              <a:rPr sz="1069" spc="10" dirty="0">
                <a:latin typeface="Times New Roman"/>
                <a:cs typeface="Times New Roman"/>
              </a:rPr>
              <a:t>the  middle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less than </a:t>
            </a:r>
            <a:r>
              <a:rPr sz="1069" spc="10" dirty="0">
                <a:latin typeface="Times New Roman"/>
                <a:cs typeface="Times New Roman"/>
              </a:rPr>
              <a:t>the value being </a:t>
            </a:r>
            <a:r>
              <a:rPr sz="1069" spc="5" dirty="0">
                <a:latin typeface="Times New Roman"/>
                <a:cs typeface="Times New Roman"/>
              </a:rPr>
              <a:t>searched. If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so,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half </a:t>
            </a:r>
            <a:r>
              <a:rPr sz="1069" spc="5" dirty="0">
                <a:latin typeface="Times New Roman"/>
                <a:cs typeface="Times New Roman"/>
              </a:rPr>
              <a:t>of the tree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selected </a:t>
            </a:r>
            <a:r>
              <a:rPr sz="1069" spc="10" dirty="0">
                <a:latin typeface="Times New Roman"/>
                <a:cs typeface="Times New Roman"/>
              </a:rPr>
              <a:t>by changing the </a:t>
            </a:r>
            <a:r>
              <a:rPr sz="1069" spc="5" dirty="0">
                <a:latin typeface="Times New Roman"/>
                <a:cs typeface="Times New Roman"/>
              </a:rPr>
              <a:t>position of the variable </a:t>
            </a:r>
            <a:r>
              <a:rPr sz="1069" i="1" spc="5" dirty="0">
                <a:latin typeface="Times New Roman"/>
                <a:cs typeface="Times New Roman"/>
              </a:rPr>
              <a:t>low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5" dirty="0">
                <a:latin typeface="Times New Roman"/>
                <a:cs typeface="Times New Roman"/>
              </a:rPr>
              <a:t>mid+1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processed </a:t>
            </a:r>
            <a:r>
              <a:rPr sz="1069" spc="10" dirty="0">
                <a:latin typeface="Times New Roman"/>
                <a:cs typeface="Times New Roman"/>
              </a:rPr>
              <a:t>through  the loop </a:t>
            </a:r>
            <a:r>
              <a:rPr sz="1069" spc="5" dirty="0">
                <a:latin typeface="Times New Roman"/>
                <a:cs typeface="Times New Roman"/>
              </a:rPr>
              <a:t>again. If both of </a:t>
            </a:r>
            <a:r>
              <a:rPr sz="1069" spc="10" dirty="0">
                <a:latin typeface="Times New Roman"/>
                <a:cs typeface="Times New Roman"/>
              </a:rPr>
              <a:t>these conditions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dirty="0">
                <a:latin typeface="Times New Roman"/>
                <a:cs typeface="Times New Roman"/>
              </a:rPr>
              <a:t>false,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half of the array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selected </a:t>
            </a:r>
            <a:r>
              <a:rPr sz="1069" spc="10" dirty="0">
                <a:latin typeface="Times New Roman"/>
                <a:cs typeface="Times New Roman"/>
              </a:rPr>
              <a:t>by changing the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10" dirty="0">
                <a:latin typeface="Times New Roman"/>
                <a:cs typeface="Times New Roman"/>
              </a:rPr>
              <a:t>high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mid-1</a:t>
            </a:r>
            <a:r>
              <a:rPr sz="1069" spc="10" dirty="0">
                <a:latin typeface="Times New Roman"/>
                <a:cs typeface="Times New Roman"/>
              </a:rPr>
              <a:t>. This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half </a:t>
            </a:r>
            <a:r>
              <a:rPr sz="1069" spc="5" dirty="0">
                <a:latin typeface="Times New Roman"/>
                <a:cs typeface="Times New Roman"/>
              </a:rPr>
              <a:t>is processed </a:t>
            </a:r>
            <a:r>
              <a:rPr sz="1069" spc="10" dirty="0">
                <a:latin typeface="Times New Roman"/>
                <a:cs typeface="Times New Roman"/>
              </a:rPr>
              <a:t>through the  </a:t>
            </a:r>
            <a:r>
              <a:rPr sz="1069" spc="5" dirty="0">
                <a:latin typeface="Times New Roman"/>
                <a:cs typeface="Times New Roman"/>
              </a:rPr>
              <a:t>loop again. If the loop terminates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required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is not found, then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returned 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last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5" dirty="0">
                <a:latin typeface="Times New Roman"/>
                <a:cs typeface="Times New Roman"/>
              </a:rPr>
              <a:t>of this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You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change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if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found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otherwise return </a:t>
            </a:r>
            <a:r>
              <a:rPr sz="1069" spc="10" dirty="0">
                <a:latin typeface="Times New Roman"/>
                <a:cs typeface="Times New Roman"/>
              </a:rPr>
              <a:t>–1 </a:t>
            </a:r>
            <a:r>
              <a:rPr sz="1069" spc="5" dirty="0">
                <a:latin typeface="Times New Roman"/>
                <a:cs typeface="Times New Roman"/>
              </a:rPr>
              <a:t>to inform about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failure. It is important to note that this  function requires </a:t>
            </a:r>
            <a:r>
              <a:rPr sz="1069" spc="10" dirty="0">
                <a:latin typeface="Times New Roman"/>
                <a:cs typeface="Times New Roman"/>
              </a:rPr>
              <a:t>the data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sorted to </a:t>
            </a:r>
            <a:r>
              <a:rPr sz="1069" spc="10" dirty="0">
                <a:latin typeface="Times New Roman"/>
                <a:cs typeface="Times New Roman"/>
              </a:rPr>
              <a:t>work </a:t>
            </a:r>
            <a:r>
              <a:rPr sz="1069" spc="5" dirty="0">
                <a:latin typeface="Times New Roman"/>
                <a:cs typeface="Times New Roman"/>
              </a:rPr>
              <a:t>properly. </a:t>
            </a:r>
            <a:r>
              <a:rPr sz="1069" spc="10" dirty="0">
                <a:latin typeface="Times New Roman"/>
                <a:cs typeface="Times New Roman"/>
              </a:rPr>
              <a:t>Otherwise,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fail.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This algorithm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depicted figurative in Fig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39.6.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240350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445718"/>
            <a:ext cx="2195336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Binary Search – Binary</a:t>
            </a:r>
            <a:r>
              <a:rPr sz="1264" b="1" spc="-1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8691" y="1654385"/>
            <a:ext cx="4989513" cy="175258"/>
          </a:xfrm>
          <a:prstGeom prst="rect">
            <a:avLst/>
          </a:prstGeom>
          <a:ln w="6311">
            <a:solidFill>
              <a:srgbClr val="000000"/>
            </a:solidFill>
          </a:ln>
        </p:spPr>
        <p:txBody>
          <a:bodyPr vert="horz" wrap="square" lIns="0" tIns="32720" rIns="0" bIns="0" rtlCol="0">
            <a:spAutoFit/>
          </a:bodyPr>
          <a:lstStyle/>
          <a:p>
            <a:pPr marL="617" algn="ctr">
              <a:spcBef>
                <a:spcPts val="258"/>
              </a:spcBef>
            </a:pPr>
            <a:r>
              <a:rPr sz="924" spc="15" dirty="0">
                <a:latin typeface="Arial"/>
                <a:cs typeface="Arial"/>
              </a:rPr>
              <a:t>An </a:t>
            </a:r>
            <a:r>
              <a:rPr sz="924" spc="5" dirty="0">
                <a:latin typeface="Arial"/>
                <a:cs typeface="Arial"/>
              </a:rPr>
              <a:t>entire </a:t>
            </a:r>
            <a:r>
              <a:rPr sz="924" spc="10" dirty="0">
                <a:latin typeface="Arial"/>
                <a:cs typeface="Arial"/>
              </a:rPr>
              <a:t>sorted</a:t>
            </a:r>
            <a:r>
              <a:rPr sz="924" spc="-34" dirty="0">
                <a:latin typeface="Arial"/>
                <a:cs typeface="Arial"/>
              </a:rPr>
              <a:t> </a:t>
            </a:r>
            <a:r>
              <a:rPr sz="924" dirty="0">
                <a:latin typeface="Arial"/>
                <a:cs typeface="Arial"/>
              </a:rPr>
              <a:t>list</a:t>
            </a:r>
            <a:endParaRPr sz="92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8691" y="2278168"/>
            <a:ext cx="2261394" cy="174635"/>
          </a:xfrm>
          <a:prstGeom prst="rect">
            <a:avLst/>
          </a:prstGeom>
          <a:ln w="6311">
            <a:solidFill>
              <a:srgbClr val="000000"/>
            </a:solidFill>
          </a:ln>
        </p:spPr>
        <p:txBody>
          <a:bodyPr vert="horz" wrap="square" lIns="0" tIns="32103" rIns="0" bIns="0" rtlCol="0">
            <a:spAutoFit/>
          </a:bodyPr>
          <a:lstStyle/>
          <a:p>
            <a:pPr algn="ctr">
              <a:spcBef>
                <a:spcPts val="253"/>
              </a:spcBef>
            </a:pPr>
            <a:r>
              <a:rPr sz="924" spc="10" dirty="0">
                <a:latin typeface="Arial"/>
                <a:cs typeface="Arial"/>
              </a:rPr>
              <a:t>First</a:t>
            </a:r>
            <a:r>
              <a:rPr sz="924" spc="-68" dirty="0">
                <a:latin typeface="Arial"/>
                <a:cs typeface="Arial"/>
              </a:rPr>
              <a:t> </a:t>
            </a:r>
            <a:r>
              <a:rPr sz="924" spc="10" dirty="0">
                <a:latin typeface="Arial"/>
                <a:cs typeface="Arial"/>
              </a:rPr>
              <a:t>half</a:t>
            </a:r>
            <a:endParaRPr sz="92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7180" y="2278168"/>
            <a:ext cx="2261394" cy="174635"/>
          </a:xfrm>
          <a:prstGeom prst="rect">
            <a:avLst/>
          </a:prstGeom>
          <a:ln w="6311">
            <a:solidFill>
              <a:srgbClr val="000000"/>
            </a:solidFill>
          </a:ln>
        </p:spPr>
        <p:txBody>
          <a:bodyPr vert="horz" wrap="square" lIns="0" tIns="32103" rIns="0" bIns="0" rtlCol="0">
            <a:spAutoFit/>
          </a:bodyPr>
          <a:lstStyle/>
          <a:p>
            <a:pPr algn="ctr">
              <a:spcBef>
                <a:spcPts val="253"/>
              </a:spcBef>
            </a:pPr>
            <a:r>
              <a:rPr sz="924" spc="15" dirty="0">
                <a:latin typeface="Arial"/>
                <a:cs typeface="Arial"/>
              </a:rPr>
              <a:t>Second</a:t>
            </a:r>
            <a:r>
              <a:rPr sz="924" spc="-92" dirty="0">
                <a:latin typeface="Arial"/>
                <a:cs typeface="Arial"/>
              </a:rPr>
              <a:t> </a:t>
            </a:r>
            <a:r>
              <a:rPr sz="924" spc="10" dirty="0">
                <a:latin typeface="Arial"/>
                <a:cs typeface="Arial"/>
              </a:rPr>
              <a:t>half</a:t>
            </a:r>
            <a:endParaRPr sz="92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8691" y="2900469"/>
            <a:ext cx="935302" cy="175882"/>
          </a:xfrm>
          <a:prstGeom prst="rect">
            <a:avLst/>
          </a:prstGeom>
          <a:ln w="6311">
            <a:solidFill>
              <a:srgbClr val="000000"/>
            </a:solidFill>
          </a:ln>
        </p:spPr>
        <p:txBody>
          <a:bodyPr vert="horz" wrap="square" lIns="0" tIns="33338" rIns="0" bIns="0" rtlCol="0">
            <a:spAutoFit/>
          </a:bodyPr>
          <a:lstStyle/>
          <a:p>
            <a:pPr marL="231505">
              <a:spcBef>
                <a:spcPts val="262"/>
              </a:spcBef>
            </a:pPr>
            <a:r>
              <a:rPr sz="924" spc="10" dirty="0">
                <a:latin typeface="Arial"/>
                <a:cs typeface="Arial"/>
              </a:rPr>
              <a:t>First</a:t>
            </a:r>
            <a:r>
              <a:rPr sz="924" spc="-68" dirty="0">
                <a:latin typeface="Arial"/>
                <a:cs typeface="Arial"/>
              </a:rPr>
              <a:t> </a:t>
            </a:r>
            <a:r>
              <a:rPr sz="924" spc="10" dirty="0">
                <a:latin typeface="Arial"/>
                <a:cs typeface="Arial"/>
              </a:rPr>
              <a:t>half</a:t>
            </a:r>
            <a:endParaRPr sz="92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4042" y="2900469"/>
            <a:ext cx="935919" cy="175882"/>
          </a:xfrm>
          <a:prstGeom prst="rect">
            <a:avLst/>
          </a:prstGeom>
          <a:ln w="6311">
            <a:solidFill>
              <a:srgbClr val="000000"/>
            </a:solidFill>
          </a:ln>
        </p:spPr>
        <p:txBody>
          <a:bodyPr vert="horz" wrap="square" lIns="0" tIns="33338" rIns="0" bIns="0" rtlCol="0">
            <a:spAutoFit/>
          </a:bodyPr>
          <a:lstStyle/>
          <a:p>
            <a:pPr marL="143842">
              <a:spcBef>
                <a:spcPts val="262"/>
              </a:spcBef>
            </a:pPr>
            <a:r>
              <a:rPr sz="924" spc="15" dirty="0">
                <a:latin typeface="Arial"/>
                <a:cs typeface="Arial"/>
              </a:rPr>
              <a:t>Second</a:t>
            </a:r>
            <a:r>
              <a:rPr sz="924" spc="-73" dirty="0">
                <a:latin typeface="Arial"/>
                <a:cs typeface="Arial"/>
              </a:rPr>
              <a:t> </a:t>
            </a:r>
            <a:r>
              <a:rPr sz="924" spc="5" dirty="0">
                <a:latin typeface="Arial"/>
                <a:cs typeface="Arial"/>
              </a:rPr>
              <a:t>half</a:t>
            </a:r>
            <a:endParaRPr sz="92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8691" y="3368676"/>
            <a:ext cx="390172" cy="119109"/>
          </a:xfrm>
          <a:prstGeom prst="rect">
            <a:avLst/>
          </a:prstGeom>
          <a:ln w="6311">
            <a:solidFill>
              <a:srgbClr val="000000"/>
            </a:solidFill>
          </a:ln>
        </p:spPr>
        <p:txBody>
          <a:bodyPr vert="horz" wrap="square" lIns="0" tIns="14198" rIns="0" bIns="0" rtlCol="0">
            <a:spAutoFit/>
          </a:bodyPr>
          <a:lstStyle/>
          <a:p>
            <a:pPr marL="68526">
              <a:spcBef>
                <a:spcPts val="111"/>
              </a:spcBef>
            </a:pPr>
            <a:r>
              <a:rPr sz="681" spc="-58" dirty="0">
                <a:latin typeface="Arial"/>
                <a:cs typeface="Arial"/>
              </a:rPr>
              <a:t>Firsthalf</a:t>
            </a:r>
            <a:endParaRPr sz="681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23944" y="3368675"/>
            <a:ext cx="390172" cy="155575"/>
          </a:xfrm>
          <a:custGeom>
            <a:avLst/>
            <a:gdLst/>
            <a:ahLst/>
            <a:cxnLst/>
            <a:rect l="l" t="t" r="r" b="b"/>
            <a:pathLst>
              <a:path w="401319" h="160019">
                <a:moveTo>
                  <a:pt x="0" y="160020"/>
                </a:moveTo>
                <a:lnTo>
                  <a:pt x="400812" y="160020"/>
                </a:lnTo>
                <a:lnTo>
                  <a:pt x="400812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378691" y="3680565"/>
            <a:ext cx="155575" cy="156810"/>
          </a:xfrm>
          <a:custGeom>
            <a:avLst/>
            <a:gdLst/>
            <a:ahLst/>
            <a:cxnLst/>
            <a:rect l="l" t="t" r="r" b="b"/>
            <a:pathLst>
              <a:path w="160019" h="161289">
                <a:moveTo>
                  <a:pt x="0" y="160781"/>
                </a:moveTo>
                <a:lnTo>
                  <a:pt x="160019" y="160781"/>
                </a:lnTo>
                <a:lnTo>
                  <a:pt x="160019" y="0"/>
                </a:lnTo>
                <a:lnTo>
                  <a:pt x="0" y="0"/>
                </a:lnTo>
                <a:lnTo>
                  <a:pt x="0" y="160781"/>
                </a:lnTo>
                <a:close/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378691" y="3992457"/>
            <a:ext cx="77170" cy="155575"/>
          </a:xfrm>
          <a:custGeom>
            <a:avLst/>
            <a:gdLst/>
            <a:ahLst/>
            <a:cxnLst/>
            <a:rect l="l" t="t" r="r" b="b"/>
            <a:pathLst>
              <a:path w="79375" h="160020">
                <a:moveTo>
                  <a:pt x="0" y="160020"/>
                </a:moveTo>
                <a:lnTo>
                  <a:pt x="79247" y="160020"/>
                </a:lnTo>
                <a:lnTo>
                  <a:pt x="79247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4107180" y="2901209"/>
            <a:ext cx="935919" cy="175258"/>
          </a:xfrm>
          <a:prstGeom prst="rect">
            <a:avLst/>
          </a:prstGeom>
          <a:ln w="6311">
            <a:solidFill>
              <a:srgbClr val="000000"/>
            </a:solidFill>
          </a:ln>
        </p:spPr>
        <p:txBody>
          <a:bodyPr vert="horz" wrap="square" lIns="0" tIns="32720" rIns="0" bIns="0" rtlCol="0">
            <a:spAutoFit/>
          </a:bodyPr>
          <a:lstStyle/>
          <a:p>
            <a:pPr marL="231505">
              <a:spcBef>
                <a:spcPts val="258"/>
              </a:spcBef>
            </a:pPr>
            <a:r>
              <a:rPr sz="924" spc="10" dirty="0">
                <a:latin typeface="Arial"/>
                <a:cs typeface="Arial"/>
              </a:rPr>
              <a:t>First</a:t>
            </a:r>
            <a:r>
              <a:rPr sz="924" spc="-73" dirty="0">
                <a:latin typeface="Arial"/>
                <a:cs typeface="Arial"/>
              </a:rPr>
              <a:t> </a:t>
            </a:r>
            <a:r>
              <a:rPr sz="924" spc="10" dirty="0">
                <a:latin typeface="Arial"/>
                <a:cs typeface="Arial"/>
              </a:rPr>
              <a:t>half</a:t>
            </a:r>
            <a:endParaRPr sz="92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33272" y="2901209"/>
            <a:ext cx="935302" cy="175258"/>
          </a:xfrm>
          <a:prstGeom prst="rect">
            <a:avLst/>
          </a:prstGeom>
          <a:ln w="6311">
            <a:solidFill>
              <a:srgbClr val="000000"/>
            </a:solidFill>
          </a:ln>
        </p:spPr>
        <p:txBody>
          <a:bodyPr vert="horz" wrap="square" lIns="0" tIns="32720" rIns="0" bIns="0" rtlCol="0">
            <a:spAutoFit/>
          </a:bodyPr>
          <a:lstStyle/>
          <a:p>
            <a:pPr marL="143225">
              <a:spcBef>
                <a:spcPts val="258"/>
              </a:spcBef>
            </a:pPr>
            <a:r>
              <a:rPr sz="924" spc="15" dirty="0">
                <a:latin typeface="Arial"/>
                <a:cs typeface="Arial"/>
              </a:rPr>
              <a:t>Second</a:t>
            </a:r>
            <a:r>
              <a:rPr sz="924" spc="-92" dirty="0">
                <a:latin typeface="Arial"/>
                <a:cs typeface="Arial"/>
              </a:rPr>
              <a:t> </a:t>
            </a:r>
            <a:r>
              <a:rPr sz="924" spc="10" dirty="0">
                <a:latin typeface="Arial"/>
                <a:cs typeface="Arial"/>
              </a:rPr>
              <a:t>half</a:t>
            </a:r>
            <a:endParaRPr sz="92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07180" y="3368676"/>
            <a:ext cx="390790" cy="119109"/>
          </a:xfrm>
          <a:prstGeom prst="rect">
            <a:avLst/>
          </a:prstGeom>
          <a:ln w="6311">
            <a:solidFill>
              <a:srgbClr val="000000"/>
            </a:solidFill>
          </a:ln>
        </p:spPr>
        <p:txBody>
          <a:bodyPr vert="horz" wrap="square" lIns="0" tIns="14198" rIns="0" bIns="0" rtlCol="0">
            <a:spAutoFit/>
          </a:bodyPr>
          <a:lstStyle/>
          <a:p>
            <a:pPr marL="69143">
              <a:spcBef>
                <a:spcPts val="111"/>
              </a:spcBef>
            </a:pPr>
            <a:r>
              <a:rPr sz="681" spc="-53" dirty="0">
                <a:latin typeface="Arial"/>
                <a:cs typeface="Arial"/>
              </a:rPr>
              <a:t>Firsthalf</a:t>
            </a:r>
            <a:endParaRPr sz="681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53173" y="3368675"/>
            <a:ext cx="390172" cy="155575"/>
          </a:xfrm>
          <a:custGeom>
            <a:avLst/>
            <a:gdLst/>
            <a:ahLst/>
            <a:cxnLst/>
            <a:rect l="l" t="t" r="r" b="b"/>
            <a:pathLst>
              <a:path w="401320" h="160019">
                <a:moveTo>
                  <a:pt x="0" y="160020"/>
                </a:moveTo>
                <a:lnTo>
                  <a:pt x="400812" y="160020"/>
                </a:lnTo>
                <a:lnTo>
                  <a:pt x="400812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107180" y="3680565"/>
            <a:ext cx="156810" cy="15681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0" y="160781"/>
                </a:moveTo>
                <a:lnTo>
                  <a:pt x="160782" y="160781"/>
                </a:lnTo>
                <a:lnTo>
                  <a:pt x="160782" y="0"/>
                </a:lnTo>
                <a:lnTo>
                  <a:pt x="0" y="0"/>
                </a:lnTo>
                <a:lnTo>
                  <a:pt x="0" y="160781"/>
                </a:lnTo>
                <a:close/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107180" y="3992457"/>
            <a:ext cx="77788" cy="155575"/>
          </a:xfrm>
          <a:custGeom>
            <a:avLst/>
            <a:gdLst/>
            <a:ahLst/>
            <a:cxnLst/>
            <a:rect l="l" t="t" r="r" b="b"/>
            <a:pathLst>
              <a:path w="80010" h="160020">
                <a:moveTo>
                  <a:pt x="0" y="160020"/>
                </a:moveTo>
                <a:lnTo>
                  <a:pt x="80010" y="160020"/>
                </a:lnTo>
                <a:lnTo>
                  <a:pt x="80010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582545" y="1887749"/>
            <a:ext cx="355600" cy="354983"/>
          </a:xfrm>
          <a:custGeom>
            <a:avLst/>
            <a:gdLst/>
            <a:ahLst/>
            <a:cxnLst/>
            <a:rect l="l" t="t" r="r" b="b"/>
            <a:pathLst>
              <a:path w="365760" h="365125">
                <a:moveTo>
                  <a:pt x="365760" y="0"/>
                </a:moveTo>
                <a:lnTo>
                  <a:pt x="0" y="364998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547725" y="2218160"/>
            <a:ext cx="59267" cy="60501"/>
          </a:xfrm>
          <a:custGeom>
            <a:avLst/>
            <a:gdLst/>
            <a:ahLst/>
            <a:cxnLst/>
            <a:rect l="l" t="t" r="r" b="b"/>
            <a:pathLst>
              <a:path w="60960" h="62230">
                <a:moveTo>
                  <a:pt x="20574" y="0"/>
                </a:moveTo>
                <a:lnTo>
                  <a:pt x="0" y="61722"/>
                </a:lnTo>
                <a:lnTo>
                  <a:pt x="60959" y="41148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121381" y="1887749"/>
            <a:ext cx="280899" cy="351896"/>
          </a:xfrm>
          <a:custGeom>
            <a:avLst/>
            <a:gdLst/>
            <a:ahLst/>
            <a:cxnLst/>
            <a:rect l="l" t="t" r="r" b="b"/>
            <a:pathLst>
              <a:path w="288925" h="361950">
                <a:moveTo>
                  <a:pt x="0" y="0"/>
                </a:moveTo>
                <a:lnTo>
                  <a:pt x="288798" y="361950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376228" y="2216679"/>
            <a:ext cx="57415" cy="61736"/>
          </a:xfrm>
          <a:custGeom>
            <a:avLst/>
            <a:gdLst/>
            <a:ahLst/>
            <a:cxnLst/>
            <a:rect l="l" t="t" r="r" b="b"/>
            <a:pathLst>
              <a:path w="59054" h="63500">
                <a:moveTo>
                  <a:pt x="44957" y="0"/>
                </a:moveTo>
                <a:lnTo>
                  <a:pt x="0" y="35814"/>
                </a:lnTo>
                <a:lnTo>
                  <a:pt x="58674" y="63246"/>
                </a:lnTo>
                <a:lnTo>
                  <a:pt x="4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876530" y="2510790"/>
            <a:ext cx="281517" cy="351896"/>
          </a:xfrm>
          <a:custGeom>
            <a:avLst/>
            <a:gdLst/>
            <a:ahLst/>
            <a:cxnLst/>
            <a:rect l="l" t="t" r="r" b="b"/>
            <a:pathLst>
              <a:path w="289560" h="361950">
                <a:moveTo>
                  <a:pt x="289560" y="0"/>
                </a:moveTo>
                <a:lnTo>
                  <a:pt x="0" y="361950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846157" y="2839720"/>
            <a:ext cx="57415" cy="61119"/>
          </a:xfrm>
          <a:custGeom>
            <a:avLst/>
            <a:gdLst/>
            <a:ahLst/>
            <a:cxnLst/>
            <a:rect l="l" t="t" r="r" b="b"/>
            <a:pathLst>
              <a:path w="59055" h="62864">
                <a:moveTo>
                  <a:pt x="13715" y="0"/>
                </a:moveTo>
                <a:lnTo>
                  <a:pt x="0" y="62483"/>
                </a:lnTo>
                <a:lnTo>
                  <a:pt x="58673" y="35813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859617" y="2510790"/>
            <a:ext cx="281517" cy="353131"/>
          </a:xfrm>
          <a:custGeom>
            <a:avLst/>
            <a:gdLst/>
            <a:ahLst/>
            <a:cxnLst/>
            <a:rect l="l" t="t" r="r" b="b"/>
            <a:pathLst>
              <a:path w="289560" h="363219">
                <a:moveTo>
                  <a:pt x="0" y="0"/>
                </a:moveTo>
                <a:lnTo>
                  <a:pt x="289560" y="362711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114463" y="2840461"/>
            <a:ext cx="58032" cy="60501"/>
          </a:xfrm>
          <a:custGeom>
            <a:avLst/>
            <a:gdLst/>
            <a:ahLst/>
            <a:cxnLst/>
            <a:rect l="l" t="t" r="r" b="b"/>
            <a:pathLst>
              <a:path w="59689" h="62230">
                <a:moveTo>
                  <a:pt x="45719" y="0"/>
                </a:moveTo>
                <a:lnTo>
                  <a:pt x="0" y="35051"/>
                </a:lnTo>
                <a:lnTo>
                  <a:pt x="59436" y="61722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639464" y="3134571"/>
            <a:ext cx="129028" cy="193851"/>
          </a:xfrm>
          <a:custGeom>
            <a:avLst/>
            <a:gdLst/>
            <a:ahLst/>
            <a:cxnLst/>
            <a:rect l="l" t="t" r="r" b="b"/>
            <a:pathLst>
              <a:path w="132714" h="199389">
                <a:moveTo>
                  <a:pt x="132587" y="0"/>
                </a:moveTo>
                <a:lnTo>
                  <a:pt x="0" y="198881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612793" y="3306445"/>
            <a:ext cx="54328" cy="62353"/>
          </a:xfrm>
          <a:custGeom>
            <a:avLst/>
            <a:gdLst/>
            <a:ahLst/>
            <a:cxnLst/>
            <a:rect l="l" t="t" r="r" b="b"/>
            <a:pathLst>
              <a:path w="55880" h="64135">
                <a:moveTo>
                  <a:pt x="7619" y="0"/>
                </a:moveTo>
                <a:lnTo>
                  <a:pt x="0" y="64007"/>
                </a:lnTo>
                <a:lnTo>
                  <a:pt x="55625" y="3276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923945" y="3134571"/>
            <a:ext cx="129028" cy="193851"/>
          </a:xfrm>
          <a:custGeom>
            <a:avLst/>
            <a:gdLst/>
            <a:ahLst/>
            <a:cxnLst/>
            <a:rect l="l" t="t" r="r" b="b"/>
            <a:pathLst>
              <a:path w="132714" h="199389">
                <a:moveTo>
                  <a:pt x="0" y="0"/>
                </a:moveTo>
                <a:lnTo>
                  <a:pt x="132587" y="198881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025437" y="3306445"/>
            <a:ext cx="54328" cy="62353"/>
          </a:xfrm>
          <a:custGeom>
            <a:avLst/>
            <a:gdLst/>
            <a:ahLst/>
            <a:cxnLst/>
            <a:rect l="l" t="t" r="r" b="b"/>
            <a:pathLst>
              <a:path w="55880" h="64135">
                <a:moveTo>
                  <a:pt x="48006" y="0"/>
                </a:moveTo>
                <a:lnTo>
                  <a:pt x="0" y="32766"/>
                </a:lnTo>
                <a:lnTo>
                  <a:pt x="55625" y="64007"/>
                </a:lnTo>
                <a:lnTo>
                  <a:pt x="480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1477962" y="3524249"/>
            <a:ext cx="56796" cy="112360"/>
          </a:xfrm>
          <a:custGeom>
            <a:avLst/>
            <a:gdLst/>
            <a:ahLst/>
            <a:cxnLst/>
            <a:rect l="l" t="t" r="r" b="b"/>
            <a:pathLst>
              <a:path w="58419" h="115570">
                <a:moveTo>
                  <a:pt x="57912" y="0"/>
                </a:moveTo>
                <a:lnTo>
                  <a:pt x="0" y="115062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455738" y="3618336"/>
            <a:ext cx="51241" cy="62353"/>
          </a:xfrm>
          <a:custGeom>
            <a:avLst/>
            <a:gdLst/>
            <a:ahLst/>
            <a:cxnLst/>
            <a:rect l="l" t="t" r="r" b="b"/>
            <a:pathLst>
              <a:path w="52705" h="64135">
                <a:moveTo>
                  <a:pt x="0" y="0"/>
                </a:moveTo>
                <a:lnTo>
                  <a:pt x="0" y="64007"/>
                </a:lnTo>
                <a:lnTo>
                  <a:pt x="52578" y="251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1400915" y="3836882"/>
            <a:ext cx="54945" cy="112360"/>
          </a:xfrm>
          <a:custGeom>
            <a:avLst/>
            <a:gdLst/>
            <a:ahLst/>
            <a:cxnLst/>
            <a:rect l="l" t="t" r="r" b="b"/>
            <a:pathLst>
              <a:path w="56515" h="115570">
                <a:moveTo>
                  <a:pt x="56388" y="0"/>
                </a:moveTo>
                <a:lnTo>
                  <a:pt x="0" y="115061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1378691" y="3929486"/>
            <a:ext cx="50006" cy="62970"/>
          </a:xfrm>
          <a:custGeom>
            <a:avLst/>
            <a:gdLst/>
            <a:ahLst/>
            <a:cxnLst/>
            <a:rect l="l" t="t" r="r" b="b"/>
            <a:pathLst>
              <a:path w="51434" h="64770">
                <a:moveTo>
                  <a:pt x="0" y="0"/>
                </a:moveTo>
                <a:lnTo>
                  <a:pt x="0" y="64769"/>
                </a:lnTo>
                <a:lnTo>
                  <a:pt x="51054" y="259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4601316" y="2511531"/>
            <a:ext cx="207433" cy="347574"/>
          </a:xfrm>
          <a:custGeom>
            <a:avLst/>
            <a:gdLst/>
            <a:ahLst/>
            <a:cxnLst/>
            <a:rect l="l" t="t" r="r" b="b"/>
            <a:pathLst>
              <a:path w="213360" h="357505">
                <a:moveTo>
                  <a:pt x="213359" y="0"/>
                </a:moveTo>
                <a:lnTo>
                  <a:pt x="0" y="357377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4575386" y="2838979"/>
            <a:ext cx="53709" cy="62353"/>
          </a:xfrm>
          <a:custGeom>
            <a:avLst/>
            <a:gdLst/>
            <a:ahLst/>
            <a:cxnLst/>
            <a:rect l="l" t="t" r="r" b="b"/>
            <a:pathLst>
              <a:path w="55245" h="64135">
                <a:moveTo>
                  <a:pt x="5334" y="0"/>
                </a:moveTo>
                <a:lnTo>
                  <a:pt x="0" y="64008"/>
                </a:lnTo>
                <a:lnTo>
                  <a:pt x="54863" y="29718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5588847" y="2511531"/>
            <a:ext cx="281517" cy="351896"/>
          </a:xfrm>
          <a:custGeom>
            <a:avLst/>
            <a:gdLst/>
            <a:ahLst/>
            <a:cxnLst/>
            <a:rect l="l" t="t" r="r" b="b"/>
            <a:pathLst>
              <a:path w="289560" h="361950">
                <a:moveTo>
                  <a:pt x="0" y="0"/>
                </a:moveTo>
                <a:lnTo>
                  <a:pt x="289560" y="361950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5844434" y="2840461"/>
            <a:ext cx="56796" cy="61119"/>
          </a:xfrm>
          <a:custGeom>
            <a:avLst/>
            <a:gdLst/>
            <a:ahLst/>
            <a:cxnLst/>
            <a:rect l="l" t="t" r="r" b="b"/>
            <a:pathLst>
              <a:path w="58420" h="62864">
                <a:moveTo>
                  <a:pt x="44958" y="0"/>
                </a:moveTo>
                <a:lnTo>
                  <a:pt x="0" y="35051"/>
                </a:lnTo>
                <a:lnTo>
                  <a:pt x="57912" y="62484"/>
                </a:lnTo>
                <a:lnTo>
                  <a:pt x="44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368695" y="3134571"/>
            <a:ext cx="129028" cy="193851"/>
          </a:xfrm>
          <a:custGeom>
            <a:avLst/>
            <a:gdLst/>
            <a:ahLst/>
            <a:cxnLst/>
            <a:rect l="l" t="t" r="r" b="b"/>
            <a:pathLst>
              <a:path w="132714" h="199389">
                <a:moveTo>
                  <a:pt x="132587" y="0"/>
                </a:moveTo>
                <a:lnTo>
                  <a:pt x="0" y="198881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341284" y="3306445"/>
            <a:ext cx="54945" cy="62353"/>
          </a:xfrm>
          <a:custGeom>
            <a:avLst/>
            <a:gdLst/>
            <a:ahLst/>
            <a:cxnLst/>
            <a:rect l="l" t="t" r="r" b="b"/>
            <a:pathLst>
              <a:path w="56514" h="64135">
                <a:moveTo>
                  <a:pt x="8381" y="0"/>
                </a:moveTo>
                <a:lnTo>
                  <a:pt x="0" y="64007"/>
                </a:lnTo>
                <a:lnTo>
                  <a:pt x="56387" y="32766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731703" y="3134571"/>
            <a:ext cx="129028" cy="193851"/>
          </a:xfrm>
          <a:custGeom>
            <a:avLst/>
            <a:gdLst/>
            <a:ahLst/>
            <a:cxnLst/>
            <a:rect l="l" t="t" r="r" b="b"/>
            <a:pathLst>
              <a:path w="132714" h="199389">
                <a:moveTo>
                  <a:pt x="0" y="0"/>
                </a:moveTo>
                <a:lnTo>
                  <a:pt x="132587" y="198881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832456" y="3306445"/>
            <a:ext cx="54945" cy="62353"/>
          </a:xfrm>
          <a:custGeom>
            <a:avLst/>
            <a:gdLst/>
            <a:ahLst/>
            <a:cxnLst/>
            <a:rect l="l" t="t" r="r" b="b"/>
            <a:pathLst>
              <a:path w="56514" h="64135">
                <a:moveTo>
                  <a:pt x="48768" y="0"/>
                </a:moveTo>
                <a:lnTo>
                  <a:pt x="0" y="32766"/>
                </a:lnTo>
                <a:lnTo>
                  <a:pt x="56387" y="64007"/>
                </a:lnTo>
                <a:lnTo>
                  <a:pt x="48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207192" y="3524249"/>
            <a:ext cx="56796" cy="112360"/>
          </a:xfrm>
          <a:custGeom>
            <a:avLst/>
            <a:gdLst/>
            <a:ahLst/>
            <a:cxnLst/>
            <a:rect l="l" t="t" r="r" b="b"/>
            <a:pathLst>
              <a:path w="58420" h="115570">
                <a:moveTo>
                  <a:pt x="57912" y="0"/>
                </a:moveTo>
                <a:lnTo>
                  <a:pt x="0" y="115062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184968" y="3618336"/>
            <a:ext cx="50623" cy="62353"/>
          </a:xfrm>
          <a:custGeom>
            <a:avLst/>
            <a:gdLst/>
            <a:ahLst/>
            <a:cxnLst/>
            <a:rect l="l" t="t" r="r" b="b"/>
            <a:pathLst>
              <a:path w="52070" h="64135">
                <a:moveTo>
                  <a:pt x="0" y="0"/>
                </a:moveTo>
                <a:lnTo>
                  <a:pt x="0" y="64007"/>
                </a:lnTo>
                <a:lnTo>
                  <a:pt x="51815" y="251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130146" y="3836882"/>
            <a:ext cx="54945" cy="112360"/>
          </a:xfrm>
          <a:custGeom>
            <a:avLst/>
            <a:gdLst/>
            <a:ahLst/>
            <a:cxnLst/>
            <a:rect l="l" t="t" r="r" b="b"/>
            <a:pathLst>
              <a:path w="56514" h="115570">
                <a:moveTo>
                  <a:pt x="56387" y="0"/>
                </a:moveTo>
                <a:lnTo>
                  <a:pt x="0" y="115061"/>
                </a:lnTo>
              </a:path>
            </a:pathLst>
          </a:custGeom>
          <a:ln w="6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107180" y="3929486"/>
            <a:ext cx="50623" cy="62970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0" y="0"/>
                </a:moveTo>
                <a:lnTo>
                  <a:pt x="0" y="64769"/>
                </a:lnTo>
                <a:lnTo>
                  <a:pt x="51816" y="259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2930243" y="4096913"/>
            <a:ext cx="446352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5" dirty="0">
                <a:latin typeface="Arial"/>
                <a:cs typeface="Arial"/>
              </a:rPr>
              <a:t>Fig</a:t>
            </a:r>
            <a:r>
              <a:rPr sz="875" b="1" spc="-87" dirty="0">
                <a:latin typeface="Arial"/>
                <a:cs typeface="Arial"/>
              </a:rPr>
              <a:t> </a:t>
            </a:r>
            <a:r>
              <a:rPr sz="875" b="1" spc="5" dirty="0">
                <a:latin typeface="Arial"/>
                <a:cs typeface="Arial"/>
              </a:rPr>
              <a:t>39.6</a:t>
            </a:r>
            <a:endParaRPr sz="875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52267" y="4580402"/>
            <a:ext cx="4851841" cy="1160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200"/>
              </a:lnSpc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search </a:t>
            </a:r>
            <a:r>
              <a:rPr sz="1069" spc="5" dirty="0">
                <a:latin typeface="Times New Roman"/>
                <a:cs typeface="Times New Roman"/>
              </a:rPr>
              <a:t>divides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list into </a:t>
            </a:r>
            <a:r>
              <a:rPr sz="1069" spc="10" dirty="0">
                <a:latin typeface="Times New Roman"/>
                <a:cs typeface="Times New Roman"/>
              </a:rPr>
              <a:t>two small </a:t>
            </a:r>
            <a:r>
              <a:rPr sz="1069" spc="5" dirty="0">
                <a:latin typeface="Times New Roman"/>
                <a:cs typeface="Times New Roman"/>
              </a:rPr>
              <a:t>sub-lists till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sub-list is </a:t>
            </a:r>
            <a:r>
              <a:rPr sz="1069" spc="10" dirty="0">
                <a:latin typeface="Times New Roman"/>
                <a:cs typeface="Times New Roman"/>
              </a:rPr>
              <a:t>no more </a:t>
            </a:r>
            <a:r>
              <a:rPr sz="1069" spc="5" dirty="0">
                <a:latin typeface="Times New Roman"/>
                <a:cs typeface="Times New Roman"/>
              </a:rPr>
              <a:t>divisible. 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might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realized about </a:t>
            </a:r>
            <a:r>
              <a:rPr sz="1069" spc="10" dirty="0">
                <a:latin typeface="Times New Roman"/>
                <a:cs typeface="Times New Roman"/>
              </a:rPr>
              <a:t>the good performance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binary trees by just looking at  </a:t>
            </a:r>
            <a:r>
              <a:rPr sz="1069" spc="5" dirty="0">
                <a:latin typeface="Times New Roman"/>
                <a:cs typeface="Times New Roman"/>
              </a:rPr>
              <a:t>these if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remember the </a:t>
            </a:r>
            <a:r>
              <a:rPr sz="1069" spc="5" dirty="0">
                <a:latin typeface="Times New Roman"/>
                <a:cs typeface="Times New Roman"/>
              </a:rPr>
              <a:t>fully </a:t>
            </a:r>
            <a:r>
              <a:rPr sz="1069" spc="10" dirty="0">
                <a:latin typeface="Times New Roman"/>
                <a:cs typeface="Times New Roman"/>
              </a:rPr>
              <a:t>balanced </a:t>
            </a:r>
            <a:r>
              <a:rPr sz="1069" spc="5" dirty="0">
                <a:latin typeface="Times New Roman"/>
                <a:cs typeface="Times New Roman"/>
              </a:rPr>
              <a:t>trees of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items discussed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earlier.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Binary Search -</a:t>
            </a:r>
            <a:r>
              <a:rPr sz="1264" b="1" spc="-1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Efficiency</a:t>
            </a:r>
            <a:endParaRPr sz="1264">
              <a:latin typeface="Arial"/>
              <a:cs typeface="Arial"/>
            </a:endParaRPr>
          </a:p>
          <a:p>
            <a:pPr marL="12347" marR="6173" algn="just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efficiency of this binary search algorithm, consider </a:t>
            </a:r>
            <a:r>
              <a:rPr sz="1069" spc="10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divide the  array of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items into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halves first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time.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52267" y="7072980"/>
            <a:ext cx="4853076" cy="2355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First half contains </a:t>
            </a:r>
            <a:r>
              <a:rPr sz="1069" spc="10" dirty="0">
                <a:latin typeface="Times New Roman"/>
                <a:cs typeface="Times New Roman"/>
              </a:rPr>
              <a:t>N/2 </a:t>
            </a:r>
            <a:r>
              <a:rPr sz="1069" spc="5" dirty="0">
                <a:latin typeface="Times New Roman"/>
                <a:cs typeface="Times New Roman"/>
              </a:rPr>
              <a:t>items </a:t>
            </a:r>
            <a:r>
              <a:rPr sz="1069" spc="10" dirty="0">
                <a:latin typeface="Times New Roman"/>
                <a:cs typeface="Times New Roman"/>
              </a:rPr>
              <a:t>while the </a:t>
            </a:r>
            <a:r>
              <a:rPr sz="1069" spc="5" dirty="0">
                <a:latin typeface="Times New Roman"/>
                <a:cs typeface="Times New Roman"/>
              </a:rPr>
              <a:t>second half also contains </a:t>
            </a:r>
            <a:r>
              <a:rPr sz="1069" spc="10" dirty="0">
                <a:latin typeface="Times New Roman"/>
                <a:cs typeface="Times New Roman"/>
              </a:rPr>
              <a:t>around N/2 </a:t>
            </a:r>
            <a:r>
              <a:rPr sz="1069" spc="5" dirty="0">
                <a:latin typeface="Times New Roman"/>
                <a:cs typeface="Times New Roman"/>
              </a:rPr>
              <a:t>items.  </a:t>
            </a:r>
            <a:r>
              <a:rPr sz="1069" spc="10" dirty="0">
                <a:latin typeface="Times New Roman"/>
                <a:cs typeface="Times New Roman"/>
              </a:rPr>
              <a:t>After one of the halves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divided </a:t>
            </a:r>
            <a:r>
              <a:rPr sz="1069" spc="5" dirty="0">
                <a:latin typeface="Times New Roman"/>
                <a:cs typeface="Times New Roman"/>
              </a:rPr>
              <a:t>further, </a:t>
            </a:r>
            <a:r>
              <a:rPr sz="1069" spc="10" dirty="0">
                <a:latin typeface="Times New Roman"/>
                <a:cs typeface="Times New Roman"/>
              </a:rPr>
              <a:t>each half contains around N/4 elements.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 point, </a:t>
            </a:r>
            <a:r>
              <a:rPr sz="1069" spc="10" dirty="0">
                <a:latin typeface="Times New Roman"/>
                <a:cs typeface="Times New Roman"/>
              </a:rPr>
              <a:t>only one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N/4 </a:t>
            </a:r>
            <a:r>
              <a:rPr sz="1069" spc="5" dirty="0">
                <a:latin typeface="Times New Roman"/>
                <a:cs typeface="Times New Roman"/>
              </a:rPr>
              <a:t>items </a:t>
            </a:r>
            <a:r>
              <a:rPr sz="1069" spc="10" dirty="0">
                <a:latin typeface="Times New Roman"/>
                <a:cs typeface="Times New Roman"/>
              </a:rPr>
              <a:t>half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processed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search </a:t>
            </a:r>
            <a:r>
              <a:rPr sz="1069" spc="5" dirty="0">
                <a:latin typeface="Times New Roman"/>
                <a:cs typeface="Times New Roman"/>
              </a:rPr>
              <a:t>further.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carry </a:t>
            </a:r>
            <a:r>
              <a:rPr sz="1069" spc="5" dirty="0">
                <a:latin typeface="Times New Roman"/>
                <a:cs typeface="Times New Roman"/>
              </a:rPr>
              <a:t>out  three bisections, each </a:t>
            </a:r>
            <a:r>
              <a:rPr sz="1069" spc="10" dirty="0">
                <a:latin typeface="Times New Roman"/>
                <a:cs typeface="Times New Roman"/>
              </a:rPr>
              <a:t>half </a:t>
            </a:r>
            <a:r>
              <a:rPr sz="1069" spc="5" dirty="0">
                <a:latin typeface="Times New Roman"/>
                <a:cs typeface="Times New Roman"/>
              </a:rPr>
              <a:t>will contain </a:t>
            </a:r>
            <a:r>
              <a:rPr sz="1069" spc="10" dirty="0">
                <a:latin typeface="Times New Roman"/>
                <a:cs typeface="Times New Roman"/>
              </a:rPr>
              <a:t>N/8 </a:t>
            </a:r>
            <a:r>
              <a:rPr sz="1069" spc="5" dirty="0">
                <a:latin typeface="Times New Roman"/>
                <a:cs typeface="Times New Roman"/>
              </a:rPr>
              <a:t>items. Similarly for i bisections,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 left with N/2</a:t>
            </a:r>
            <a:r>
              <a:rPr sz="1094" spc="7" baseline="37037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at </a:t>
            </a:r>
            <a:r>
              <a:rPr sz="1069" spc="10" dirty="0">
                <a:latin typeface="Times New Roman"/>
                <a:cs typeface="Times New Roman"/>
              </a:rPr>
              <a:t>one point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is only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element of the array. </a:t>
            </a:r>
            <a:r>
              <a:rPr sz="1069" spc="10" dirty="0">
                <a:latin typeface="Times New Roman"/>
                <a:cs typeface="Times New Roman"/>
              </a:rPr>
              <a:t>So we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 the </a:t>
            </a:r>
            <a:r>
              <a:rPr sz="1069" spc="5" dirty="0">
                <a:latin typeface="Times New Roman"/>
                <a:cs typeface="Times New Roman"/>
              </a:rPr>
              <a:t>equation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here: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  <a:spcBef>
                <a:spcPts val="131"/>
              </a:spcBef>
            </a:pPr>
            <a:r>
              <a:rPr sz="1069" i="1" spc="5" dirty="0">
                <a:latin typeface="Times New Roman"/>
                <a:cs typeface="Times New Roman"/>
              </a:rPr>
              <a:t>N/2</a:t>
            </a:r>
            <a:r>
              <a:rPr sz="1385" i="1" spc="7" baseline="17543" dirty="0">
                <a:latin typeface="Times New Roman"/>
                <a:cs typeface="Times New Roman"/>
              </a:rPr>
              <a:t>i</a:t>
            </a:r>
            <a:r>
              <a:rPr sz="1385" i="1" spc="-153" baseline="17543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=1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Computing the value </a:t>
            </a:r>
            <a:r>
              <a:rPr sz="1069" spc="5" dirty="0">
                <a:latin typeface="Times New Roman"/>
                <a:cs typeface="Times New Roman"/>
              </a:rPr>
              <a:t>of i </a:t>
            </a:r>
            <a:r>
              <a:rPr sz="1069" spc="10" dirty="0">
                <a:latin typeface="Times New Roman"/>
                <a:cs typeface="Times New Roman"/>
              </a:rPr>
              <a:t>from this </a:t>
            </a:r>
            <a:r>
              <a:rPr sz="1069" spc="5" dirty="0">
                <a:latin typeface="Times New Roman"/>
                <a:cs typeface="Times New Roman"/>
              </a:rPr>
              <a:t>gives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us: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9"/>
              </a:lnSpc>
            </a:pP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log</a:t>
            </a:r>
            <a:r>
              <a:rPr sz="1385" i="1" spc="15" baseline="-14619" dirty="0">
                <a:latin typeface="Times New Roman"/>
                <a:cs typeface="Times New Roman"/>
              </a:rPr>
              <a:t>2</a:t>
            </a:r>
            <a:r>
              <a:rPr sz="1385" i="1" spc="-167" baseline="-14619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N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478"/>
              </a:lnSpc>
              <a:spcBef>
                <a:spcPts val="63"/>
              </a:spcBef>
            </a:pPr>
            <a:r>
              <a:rPr sz="1069" spc="15" dirty="0">
                <a:latin typeface="Times New Roman"/>
                <a:cs typeface="Times New Roman"/>
              </a:rPr>
              <a:t>Which </a:t>
            </a:r>
            <a:r>
              <a:rPr sz="1069" spc="10" dirty="0">
                <a:latin typeface="Times New Roman"/>
                <a:cs typeface="Times New Roman"/>
              </a:rPr>
              <a:t>shows that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i="1" spc="10" dirty="0">
                <a:latin typeface="Times New Roman"/>
                <a:cs typeface="Times New Roman"/>
              </a:rPr>
              <a:t>log</a:t>
            </a:r>
            <a:r>
              <a:rPr sz="1385" i="1" spc="15" baseline="-14619" dirty="0">
                <a:latin typeface="Times New Roman"/>
                <a:cs typeface="Times New Roman"/>
              </a:rPr>
              <a:t>2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bisections, either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successful in  finding </a:t>
            </a:r>
            <a:r>
              <a:rPr sz="1069" spc="10" dirty="0">
                <a:latin typeface="Times New Roman"/>
                <a:cs typeface="Times New Roman"/>
              </a:rPr>
              <a:t>your item </a:t>
            </a:r>
            <a:r>
              <a:rPr sz="1069" spc="5" dirty="0">
                <a:latin typeface="Times New Roman"/>
                <a:cs typeface="Times New Roman"/>
              </a:rPr>
              <a:t>or fail </a:t>
            </a:r>
            <a:r>
              <a:rPr sz="1069" spc="10" dirty="0">
                <a:latin typeface="Times New Roman"/>
                <a:cs typeface="Times New Roman"/>
              </a:rPr>
              <a:t>to do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was our </a:t>
            </a:r>
            <a:r>
              <a:rPr sz="1069" spc="5" dirty="0">
                <a:latin typeface="Times New Roman"/>
                <a:cs typeface="Times New Roman"/>
              </a:rPr>
              <a:t>second </a:t>
            </a:r>
            <a:r>
              <a:rPr sz="1069" spc="10" dirty="0">
                <a:latin typeface="Times New Roman"/>
                <a:cs typeface="Times New Roman"/>
              </a:rPr>
              <a:t>implementation </a:t>
            </a:r>
            <a:r>
              <a:rPr sz="1069" spc="5" dirty="0">
                <a:latin typeface="Times New Roman"/>
                <a:cs typeface="Times New Roman"/>
              </a:rPr>
              <a:t>of table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dictionary abstract </a:t>
            </a:r>
            <a:r>
              <a:rPr sz="1069" spc="10" dirty="0">
                <a:latin typeface="Times New Roman"/>
                <a:cs typeface="Times New Roman"/>
              </a:rPr>
              <a:t>data type </a:t>
            </a:r>
            <a:r>
              <a:rPr sz="1069" spc="5" dirty="0">
                <a:latin typeface="Times New Roman"/>
                <a:cs typeface="Times New Roman"/>
              </a:rPr>
              <a:t>using  sorted  sequential  array.  </a:t>
            </a:r>
            <a:r>
              <a:rPr sz="1069" spc="15" dirty="0">
                <a:latin typeface="Times New Roman"/>
                <a:cs typeface="Times New Roman"/>
              </a:rPr>
              <a:t>As  </a:t>
            </a:r>
            <a:r>
              <a:rPr sz="1069" spc="5" dirty="0">
                <a:latin typeface="Times New Roman"/>
                <a:cs typeface="Times New Roman"/>
              </a:rPr>
              <a:t>discussed  at  start  of  it  that  if  </a:t>
            </a:r>
            <a:r>
              <a:rPr sz="1069" spc="10" dirty="0">
                <a:latin typeface="Times New Roman"/>
                <a:cs typeface="Times New Roman"/>
              </a:rPr>
              <a:t>we  implement  </a:t>
            </a:r>
            <a:r>
              <a:rPr sz="1069" spc="5" dirty="0">
                <a:latin typeface="Times New Roman"/>
                <a:cs typeface="Times New Roman"/>
              </a:rPr>
              <a:t>table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343006" y="5848421"/>
          <a:ext cx="2531181" cy="1124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8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368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After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i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bisection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After 2</a:t>
                      </a:r>
                      <a:r>
                        <a:rPr sz="1100" i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bisections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N/2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N/4 </a:t>
                      </a:r>
                      <a:r>
                        <a:rPr sz="1100" i="1" spc="1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100" i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N/2</a:t>
                      </a:r>
                      <a:r>
                        <a:rPr sz="1400" i="1" spc="15" baseline="17543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 baseline="1754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 marR="83820" indent="36195">
                        <a:lnSpc>
                          <a:spcPct val="109600"/>
                        </a:lnSpc>
                        <a:spcBef>
                          <a:spcPts val="180"/>
                        </a:spcBef>
                      </a:pP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items  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items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22225">
                        <a:lnSpc>
                          <a:spcPts val="1215"/>
                        </a:lnSpc>
                      </a:pPr>
                      <a:r>
                        <a:rPr sz="1100" b="1" i="1" spc="5" dirty="0">
                          <a:latin typeface="Times New Roman"/>
                          <a:cs typeface="Times New Roman"/>
                        </a:rPr>
                        <a:t>.  .</a:t>
                      </a:r>
                      <a:r>
                        <a:rPr sz="1100" b="1" i="1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i="1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4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After i</a:t>
                      </a:r>
                      <a:r>
                        <a:rPr sz="1100" i="1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bisections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87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N/2</a:t>
                      </a:r>
                      <a:r>
                        <a:rPr sz="1400" i="1" spc="7" baseline="17543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i="1" spc="-157" baseline="1754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=1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87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item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87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739">
                <a:tc>
                  <a:txBody>
                    <a:bodyPr/>
                    <a:lstStyle/>
                    <a:p>
                      <a:pPr marL="22225">
                        <a:lnSpc>
                          <a:spcPts val="1260"/>
                        </a:lnSpc>
                      </a:pP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1100" i="1" spc="1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1400" i="1" spc="15" baseline="-14619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i="1" spc="-179" baseline="-1461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5" dirty="0">
                          <a:latin typeface="Times New Roman"/>
                          <a:cs typeface="Times New Roman"/>
                        </a:rPr>
                        <a:t>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878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878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878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203858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8698" y="5582277"/>
            <a:ext cx="2245960" cy="156810"/>
          </a:xfrm>
          <a:custGeom>
            <a:avLst/>
            <a:gdLst/>
            <a:ahLst/>
            <a:cxnLst/>
            <a:rect l="l" t="t" r="r" b="b"/>
            <a:pathLst>
              <a:path w="2310129" h="161289">
                <a:moveTo>
                  <a:pt x="0" y="160786"/>
                </a:moveTo>
                <a:lnTo>
                  <a:pt x="2309630" y="160786"/>
                </a:lnTo>
                <a:lnTo>
                  <a:pt x="2309630" y="0"/>
                </a:lnTo>
                <a:lnTo>
                  <a:pt x="0" y="0"/>
                </a:lnTo>
                <a:lnTo>
                  <a:pt x="0" y="1607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2501797" y="5582277"/>
            <a:ext cx="0" cy="156810"/>
          </a:xfrm>
          <a:custGeom>
            <a:avLst/>
            <a:gdLst/>
            <a:ahLst/>
            <a:cxnLst/>
            <a:rect l="l" t="t" r="r" b="b"/>
            <a:pathLst>
              <a:path h="161289">
                <a:moveTo>
                  <a:pt x="0" y="0"/>
                </a:moveTo>
                <a:lnTo>
                  <a:pt x="0" y="1607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378698" y="5972703"/>
            <a:ext cx="2245960" cy="157427"/>
          </a:xfrm>
          <a:custGeom>
            <a:avLst/>
            <a:gdLst/>
            <a:ahLst/>
            <a:cxnLst/>
            <a:rect l="l" t="t" r="r" b="b"/>
            <a:pathLst>
              <a:path w="2310129" h="161925">
                <a:moveTo>
                  <a:pt x="0" y="161549"/>
                </a:moveTo>
                <a:lnTo>
                  <a:pt x="2309630" y="161549"/>
                </a:lnTo>
                <a:lnTo>
                  <a:pt x="2309630" y="0"/>
                </a:lnTo>
                <a:lnTo>
                  <a:pt x="0" y="0"/>
                </a:lnTo>
                <a:lnTo>
                  <a:pt x="0" y="1615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501797" y="5972703"/>
            <a:ext cx="0" cy="157427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378698" y="6364598"/>
            <a:ext cx="2245960" cy="155575"/>
          </a:xfrm>
          <a:custGeom>
            <a:avLst/>
            <a:gdLst/>
            <a:ahLst/>
            <a:cxnLst/>
            <a:rect l="l" t="t" r="r" b="b"/>
            <a:pathLst>
              <a:path w="2310129" h="160020">
                <a:moveTo>
                  <a:pt x="0" y="160024"/>
                </a:moveTo>
                <a:lnTo>
                  <a:pt x="2309630" y="160024"/>
                </a:lnTo>
                <a:lnTo>
                  <a:pt x="2309630" y="0"/>
                </a:lnTo>
                <a:lnTo>
                  <a:pt x="0" y="0"/>
                </a:lnTo>
                <a:lnTo>
                  <a:pt x="0" y="1600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501797" y="6363857"/>
            <a:ext cx="0" cy="156810"/>
          </a:xfrm>
          <a:custGeom>
            <a:avLst/>
            <a:gdLst/>
            <a:ahLst/>
            <a:cxnLst/>
            <a:rect l="l" t="t" r="r" b="b"/>
            <a:pathLst>
              <a:path h="161289">
                <a:moveTo>
                  <a:pt x="0" y="0"/>
                </a:moveTo>
                <a:lnTo>
                  <a:pt x="0" y="1607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78698" y="6755753"/>
            <a:ext cx="2245960" cy="155575"/>
          </a:xfrm>
          <a:custGeom>
            <a:avLst/>
            <a:gdLst/>
            <a:ahLst/>
            <a:cxnLst/>
            <a:rect l="l" t="t" r="r" b="b"/>
            <a:pathLst>
              <a:path w="2310129" h="160020">
                <a:moveTo>
                  <a:pt x="0" y="160024"/>
                </a:moveTo>
                <a:lnTo>
                  <a:pt x="2309630" y="160024"/>
                </a:lnTo>
                <a:lnTo>
                  <a:pt x="2309630" y="0"/>
                </a:lnTo>
                <a:lnTo>
                  <a:pt x="0" y="0"/>
                </a:lnTo>
                <a:lnTo>
                  <a:pt x="0" y="1600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501797" y="6755765"/>
            <a:ext cx="0" cy="155575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1600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572175" y="5738598"/>
            <a:ext cx="0" cy="150636"/>
          </a:xfrm>
          <a:custGeom>
            <a:avLst/>
            <a:gdLst/>
            <a:ahLst/>
            <a:cxnLst/>
            <a:rect l="l" t="t" r="r" b="b"/>
            <a:pathLst>
              <a:path h="154939">
                <a:moveTo>
                  <a:pt x="0" y="0"/>
                </a:moveTo>
                <a:lnTo>
                  <a:pt x="0" y="154689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536614" y="5880841"/>
            <a:ext cx="69762" cy="91987"/>
          </a:xfrm>
          <a:custGeom>
            <a:avLst/>
            <a:gdLst/>
            <a:ahLst/>
            <a:cxnLst/>
            <a:rect l="l" t="t" r="r" b="b"/>
            <a:pathLst>
              <a:path w="71755" h="94614">
                <a:moveTo>
                  <a:pt x="71628" y="0"/>
                </a:moveTo>
                <a:lnTo>
                  <a:pt x="0" y="0"/>
                </a:lnTo>
                <a:lnTo>
                  <a:pt x="36575" y="94487"/>
                </a:lnTo>
                <a:lnTo>
                  <a:pt x="71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572175" y="6129765"/>
            <a:ext cx="0" cy="150019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0"/>
                </a:moveTo>
                <a:lnTo>
                  <a:pt x="0" y="153915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536614" y="6272001"/>
            <a:ext cx="69762" cy="91987"/>
          </a:xfrm>
          <a:custGeom>
            <a:avLst/>
            <a:gdLst/>
            <a:ahLst/>
            <a:cxnLst/>
            <a:rect l="l" t="t" r="r" b="b"/>
            <a:pathLst>
              <a:path w="71755" h="94614">
                <a:moveTo>
                  <a:pt x="71628" y="0"/>
                </a:moveTo>
                <a:lnTo>
                  <a:pt x="0" y="0"/>
                </a:lnTo>
                <a:lnTo>
                  <a:pt x="36575" y="94487"/>
                </a:lnTo>
                <a:lnTo>
                  <a:pt x="71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572175" y="6520178"/>
            <a:ext cx="0" cy="150636"/>
          </a:xfrm>
          <a:custGeom>
            <a:avLst/>
            <a:gdLst/>
            <a:ahLst/>
            <a:cxnLst/>
            <a:rect l="l" t="t" r="r" b="b"/>
            <a:pathLst>
              <a:path h="154939">
                <a:moveTo>
                  <a:pt x="0" y="0"/>
                </a:moveTo>
                <a:lnTo>
                  <a:pt x="0" y="154689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536614" y="6663160"/>
            <a:ext cx="69762" cy="92604"/>
          </a:xfrm>
          <a:custGeom>
            <a:avLst/>
            <a:gdLst/>
            <a:ahLst/>
            <a:cxnLst/>
            <a:rect l="l" t="t" r="r" b="b"/>
            <a:pathLst>
              <a:path w="71755" h="95250">
                <a:moveTo>
                  <a:pt x="71628" y="0"/>
                </a:moveTo>
                <a:lnTo>
                  <a:pt x="0" y="0"/>
                </a:lnTo>
                <a:lnTo>
                  <a:pt x="36575" y="95250"/>
                </a:lnTo>
                <a:lnTo>
                  <a:pt x="71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572175" y="6911333"/>
            <a:ext cx="0" cy="150019"/>
          </a:xfrm>
          <a:custGeom>
            <a:avLst/>
            <a:gdLst/>
            <a:ahLst/>
            <a:cxnLst/>
            <a:rect l="l" t="t" r="r" b="b"/>
            <a:pathLst>
              <a:path h="154304">
                <a:moveTo>
                  <a:pt x="0" y="0"/>
                </a:moveTo>
                <a:lnTo>
                  <a:pt x="0" y="153927"/>
                </a:lnTo>
              </a:path>
            </a:pathLst>
          </a:custGeom>
          <a:ln w="7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536614" y="7053579"/>
            <a:ext cx="69762" cy="92604"/>
          </a:xfrm>
          <a:custGeom>
            <a:avLst/>
            <a:gdLst/>
            <a:ahLst/>
            <a:cxnLst/>
            <a:rect l="l" t="t" r="r" b="b"/>
            <a:pathLst>
              <a:path w="71755" h="95250">
                <a:moveTo>
                  <a:pt x="71628" y="0"/>
                </a:moveTo>
                <a:lnTo>
                  <a:pt x="0" y="0"/>
                </a:lnTo>
                <a:lnTo>
                  <a:pt x="36575" y="95250"/>
                </a:lnTo>
                <a:lnTo>
                  <a:pt x="71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352267" y="868857"/>
            <a:ext cx="4852458" cy="476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2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dictionary abstract data </a:t>
            </a:r>
            <a:r>
              <a:rPr sz="1069" spc="15" dirty="0">
                <a:latin typeface="Times New Roman"/>
                <a:cs typeface="Times New Roman"/>
              </a:rPr>
              <a:t>type </a:t>
            </a:r>
            <a:r>
              <a:rPr sz="1069" spc="10" dirty="0">
                <a:latin typeface="Times New Roman"/>
                <a:cs typeface="Times New Roman"/>
              </a:rPr>
              <a:t>using an </a:t>
            </a:r>
            <a:r>
              <a:rPr sz="1069" spc="5" dirty="0">
                <a:latin typeface="Times New Roman"/>
                <a:cs typeface="Times New Roman"/>
              </a:rPr>
              <a:t>array,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keep 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elements in  </a:t>
            </a:r>
            <a:r>
              <a:rPr sz="1069" spc="5" dirty="0">
                <a:latin typeface="Times New Roman"/>
                <a:cs typeface="Times New Roman"/>
              </a:rPr>
              <a:t>sorted order. </a:t>
            </a:r>
            <a:r>
              <a:rPr sz="1069" spc="19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easier </a:t>
            </a:r>
            <a:r>
              <a:rPr sz="1069" spc="10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to sort </a:t>
            </a:r>
            <a:r>
              <a:rPr sz="1069" spc="10" dirty="0">
                <a:latin typeface="Times New Roman"/>
                <a:cs typeface="Times New Roman"/>
              </a:rPr>
              <a:t>them can be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whenever we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element in the array, </a:t>
            </a:r>
            <a:r>
              <a:rPr sz="1069" spc="5" dirty="0">
                <a:latin typeface="Times New Roman"/>
                <a:cs typeface="Times New Roman"/>
              </a:rPr>
              <a:t>firstly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position (in </a:t>
            </a:r>
            <a:r>
              <a:rPr sz="1069" spc="5" dirty="0">
                <a:latin typeface="Times New Roman"/>
                <a:cs typeface="Times New Roman"/>
              </a:rPr>
              <a:t>sorted </a:t>
            </a:r>
            <a:r>
              <a:rPr sz="1069" spc="10" dirty="0">
                <a:latin typeface="Times New Roman"/>
                <a:cs typeface="Times New Roman"/>
              </a:rPr>
              <a:t>order)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then  </a:t>
            </a:r>
            <a:r>
              <a:rPr sz="1069" spc="5" dirty="0">
                <a:latin typeface="Times New Roman"/>
                <a:cs typeface="Times New Roman"/>
              </a:rPr>
              <a:t>shift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side (of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position) elements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towards right to </a:t>
            </a:r>
            <a:r>
              <a:rPr sz="1069" spc="5" dirty="0">
                <a:latin typeface="Times New Roman"/>
                <a:cs typeface="Times New Roman"/>
              </a:rPr>
              <a:t>insert it. </a:t>
            </a:r>
            <a:r>
              <a:rPr sz="1069" spc="10" dirty="0">
                <a:latin typeface="Times New Roman"/>
                <a:cs typeface="Times New Roman"/>
              </a:rPr>
              <a:t>In  worst </a:t>
            </a:r>
            <a:r>
              <a:rPr sz="1069" spc="5" dirty="0">
                <a:latin typeface="Times New Roman"/>
                <a:cs typeface="Times New Roman"/>
              </a:rPr>
              <a:t>case,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might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shift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position towards right just to  </a:t>
            </a:r>
            <a:r>
              <a:rPr sz="1069" spc="10" dirty="0">
                <a:latin typeface="Times New Roman"/>
                <a:cs typeface="Times New Roman"/>
              </a:rPr>
              <a:t>keep the data </a:t>
            </a:r>
            <a:r>
              <a:rPr sz="1069" spc="5" dirty="0">
                <a:latin typeface="Times New Roman"/>
                <a:cs typeface="Times New Roman"/>
              </a:rPr>
              <a:t>sorted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proportional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N. </a:t>
            </a:r>
            <a:r>
              <a:rPr sz="1069" spc="5" dirty="0">
                <a:latin typeface="Times New Roman"/>
                <a:cs typeface="Times New Roman"/>
              </a:rPr>
              <a:t>Similarly the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operation  is also proportional to </a:t>
            </a:r>
            <a:r>
              <a:rPr sz="1069" spc="15" dirty="0">
                <a:latin typeface="Times New Roman"/>
                <a:cs typeface="Times New Roman"/>
              </a:rPr>
              <a:t>N.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after keeping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sorted,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search operation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returned </a:t>
            </a:r>
            <a:r>
              <a:rPr sz="1069" spc="5" dirty="0">
                <a:latin typeface="Times New Roman"/>
                <a:cs typeface="Times New Roman"/>
              </a:rPr>
              <a:t>within </a:t>
            </a:r>
            <a:r>
              <a:rPr sz="1069" spc="10" dirty="0">
                <a:latin typeface="Times New Roman"/>
                <a:cs typeface="Times New Roman"/>
              </a:rPr>
              <a:t>maximum </a:t>
            </a:r>
            <a:r>
              <a:rPr sz="1069" i="1" spc="10" dirty="0">
                <a:latin typeface="Times New Roman"/>
                <a:cs typeface="Times New Roman"/>
              </a:rPr>
              <a:t>log</a:t>
            </a:r>
            <a:r>
              <a:rPr sz="1385" i="1" spc="15" baseline="-14619" dirty="0">
                <a:latin typeface="Times New Roman"/>
                <a:cs typeface="Times New Roman"/>
              </a:rPr>
              <a:t>2 </a:t>
            </a:r>
            <a:r>
              <a:rPr sz="1069" i="1" spc="15" dirty="0">
                <a:latin typeface="Times New Roman"/>
                <a:cs typeface="Times New Roman"/>
              </a:rPr>
              <a:t>N</a:t>
            </a:r>
            <a:r>
              <a:rPr sz="1069" i="1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bisections.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Implementation 3 (of Table ADT): Linked</a:t>
            </a:r>
            <a:r>
              <a:rPr sz="1264" b="1" spc="2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List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might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use linked </a:t>
            </a:r>
            <a:r>
              <a:rPr sz="1069" spc="5" dirty="0">
                <a:latin typeface="Times New Roman"/>
                <a:cs typeface="Times New Roman"/>
              </a:rPr>
              <a:t>list to </a:t>
            </a:r>
            <a:r>
              <a:rPr sz="1069" spc="10" dirty="0">
                <a:latin typeface="Times New Roman"/>
                <a:cs typeface="Times New Roman"/>
              </a:rPr>
              <a:t>implement the </a:t>
            </a:r>
            <a:r>
              <a:rPr sz="1069" spc="5" dirty="0">
                <a:latin typeface="Times New Roman"/>
                <a:cs typeface="Times New Roman"/>
              </a:rPr>
              <a:t>table abstract </a:t>
            </a:r>
            <a:r>
              <a:rPr sz="1069" spc="10" dirty="0">
                <a:latin typeface="Times New Roman"/>
                <a:cs typeface="Times New Roman"/>
              </a:rPr>
              <a:t>data type.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keep  the data unsorted and keep on inserting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coming elements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front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5" dirty="0">
                <a:latin typeface="Times New Roman"/>
                <a:cs typeface="Times New Roman"/>
              </a:rPr>
              <a:t>is also possible to </a:t>
            </a:r>
            <a:r>
              <a:rPr sz="1069" spc="10" dirty="0">
                <a:latin typeface="Times New Roman"/>
                <a:cs typeface="Times New Roman"/>
              </a:rPr>
              <a:t>keep the data </a:t>
            </a:r>
            <a:r>
              <a:rPr sz="1069" spc="5" dirty="0">
                <a:latin typeface="Times New Roman"/>
                <a:cs typeface="Times New Roman"/>
              </a:rPr>
              <a:t>in sorted order. </a:t>
            </a:r>
            <a:r>
              <a:rPr sz="1069" spc="15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that, to insert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as we </a:t>
            </a:r>
            <a:r>
              <a:rPr sz="1069" spc="5" dirty="0">
                <a:latin typeface="Times New Roman"/>
                <a:cs typeface="Times New Roman"/>
              </a:rPr>
              <a:t>did for array, </a:t>
            </a:r>
            <a:r>
              <a:rPr sz="1069" spc="10" dirty="0">
                <a:latin typeface="Times New Roman"/>
                <a:cs typeface="Times New Roman"/>
              </a:rPr>
              <a:t>we will </a:t>
            </a:r>
            <a:r>
              <a:rPr sz="1069" dirty="0">
                <a:latin typeface="Times New Roman"/>
                <a:cs typeface="Times New Roman"/>
              </a:rPr>
              <a:t>first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position (in sorted order)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5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then insert it </a:t>
            </a:r>
            <a:r>
              <a:rPr sz="1069" spc="10" dirty="0">
                <a:latin typeface="Times New Roman"/>
                <a:cs typeface="Times New Roman"/>
              </a:rPr>
              <a:t>there. The </a:t>
            </a:r>
            <a:r>
              <a:rPr sz="1069" spc="5" dirty="0">
                <a:latin typeface="Times New Roman"/>
                <a:cs typeface="Times New Roman"/>
              </a:rPr>
              <a:t>search operation </a:t>
            </a:r>
            <a:r>
              <a:rPr sz="1069" spc="10" dirty="0">
                <a:latin typeface="Times New Roman"/>
                <a:cs typeface="Times New Roman"/>
              </a:rPr>
              <a:t>cannot work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fashion here  </a:t>
            </a:r>
            <a:r>
              <a:rPr sz="1069" spc="10" dirty="0">
                <a:latin typeface="Times New Roman"/>
                <a:cs typeface="Times New Roman"/>
              </a:rPr>
              <a:t>because </a:t>
            </a:r>
            <a:r>
              <a:rPr sz="1069" spc="5" dirty="0">
                <a:latin typeface="Times New Roman"/>
                <a:cs typeface="Times New Roman"/>
              </a:rPr>
              <a:t>binary search </a:t>
            </a:r>
            <a:r>
              <a:rPr sz="1069" spc="10" dirty="0">
                <a:latin typeface="Times New Roman"/>
                <a:cs typeface="Times New Roman"/>
              </a:rPr>
              <a:t>works </a:t>
            </a:r>
            <a:r>
              <a:rPr sz="1069" spc="5" dirty="0">
                <a:latin typeface="Times New Roman"/>
                <a:cs typeface="Times New Roman"/>
              </a:rPr>
              <a:t>only for arrays. </a:t>
            </a:r>
            <a:r>
              <a:rPr sz="1069" spc="10" dirty="0">
                <a:latin typeface="Times New Roman"/>
                <a:cs typeface="Times New Roman"/>
              </a:rPr>
              <a:t>Because the linked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may not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contiguous in memory, </a:t>
            </a:r>
            <a:r>
              <a:rPr sz="1069" spc="5" dirty="0">
                <a:latin typeface="Times New Roman"/>
                <a:cs typeface="Times New Roman"/>
              </a:rPr>
              <a:t>normally its nodes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scattered </a:t>
            </a:r>
            <a:r>
              <a:rPr sz="1069" spc="10" dirty="0">
                <a:latin typeface="Times New Roman"/>
                <a:cs typeface="Times New Roman"/>
              </a:rPr>
              <a:t>through, </a:t>
            </a:r>
            <a:r>
              <a:rPr sz="1069" spc="5" dirty="0">
                <a:latin typeface="Times New Roman"/>
                <a:cs typeface="Times New Roman"/>
              </a:rPr>
              <a:t>therefore, binary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cannot work with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221628" indent="-209281" algn="just">
              <a:buFont typeface="Symbol"/>
              <a:buChar char=""/>
              <a:tabLst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TableNodes </a:t>
            </a:r>
            <a:r>
              <a:rPr sz="1069" i="1" spc="5" dirty="0">
                <a:latin typeface="Times New Roman"/>
                <a:cs typeface="Times New Roman"/>
              </a:rPr>
              <a:t>are </a:t>
            </a:r>
            <a:r>
              <a:rPr sz="1069" i="1" spc="10" dirty="0">
                <a:latin typeface="Times New Roman"/>
                <a:cs typeface="Times New Roman"/>
              </a:rPr>
              <a:t>again stored </a:t>
            </a:r>
            <a:r>
              <a:rPr sz="1069" i="1" spc="5" dirty="0">
                <a:latin typeface="Times New Roman"/>
                <a:cs typeface="Times New Roman"/>
              </a:rPr>
              <a:t>consecutively (unsorted </a:t>
            </a:r>
            <a:r>
              <a:rPr sz="1069" i="1" spc="10" dirty="0">
                <a:latin typeface="Times New Roman"/>
                <a:cs typeface="Times New Roman"/>
              </a:rPr>
              <a:t>or</a:t>
            </a:r>
            <a:r>
              <a:rPr sz="1069" i="1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sorted)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63"/>
              </a:spcBef>
              <a:buFont typeface="Symbol"/>
              <a:buChar char=""/>
              <a:tabLst>
                <a:tab pos="222245" algn="l"/>
              </a:tabLst>
            </a:pPr>
            <a:r>
              <a:rPr sz="1069" b="1" i="1" u="heavy" spc="5" dirty="0">
                <a:latin typeface="Times New Roman"/>
                <a:cs typeface="Times New Roman"/>
              </a:rPr>
              <a:t>insert</a:t>
            </a:r>
            <a:r>
              <a:rPr sz="1069" i="1" spc="5" dirty="0">
                <a:latin typeface="Times New Roman"/>
                <a:cs typeface="Times New Roman"/>
              </a:rPr>
              <a:t>: </a:t>
            </a:r>
            <a:r>
              <a:rPr sz="1069" i="1" spc="10" dirty="0">
                <a:latin typeface="Times New Roman"/>
                <a:cs typeface="Times New Roman"/>
              </a:rPr>
              <a:t>add to front; (1or n for a sorted</a:t>
            </a:r>
            <a:r>
              <a:rPr sz="1069" i="1" spc="-3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list)</a:t>
            </a:r>
            <a:endParaRPr sz="1069">
              <a:latin typeface="Times New Roman"/>
              <a:cs typeface="Times New Roman"/>
            </a:endParaRPr>
          </a:p>
          <a:p>
            <a:pPr marL="221628" marR="6791" indent="-209281">
              <a:lnSpc>
                <a:spcPts val="1264"/>
              </a:lnSpc>
              <a:spcBef>
                <a:spcPts val="112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b="1" i="1" u="heavy" spc="5" dirty="0">
                <a:latin typeface="Times New Roman"/>
                <a:cs typeface="Times New Roman"/>
              </a:rPr>
              <a:t>find</a:t>
            </a:r>
            <a:r>
              <a:rPr sz="1069" i="1" spc="5" dirty="0">
                <a:latin typeface="Times New Roman"/>
                <a:cs typeface="Times New Roman"/>
              </a:rPr>
              <a:t>: search </a:t>
            </a:r>
            <a:r>
              <a:rPr sz="1069" i="1" spc="10" dirty="0">
                <a:latin typeface="Times New Roman"/>
                <a:cs typeface="Times New Roman"/>
              </a:rPr>
              <a:t>through potentially </a:t>
            </a:r>
            <a:r>
              <a:rPr sz="1069" i="1" spc="5" dirty="0">
                <a:latin typeface="Times New Roman"/>
                <a:cs typeface="Times New Roman"/>
              </a:rPr>
              <a:t>all </a:t>
            </a:r>
            <a:r>
              <a:rPr sz="1069" i="1" spc="10" dirty="0">
                <a:latin typeface="Times New Roman"/>
                <a:cs typeface="Times New Roman"/>
              </a:rPr>
              <a:t>the keys, one </a:t>
            </a:r>
            <a:r>
              <a:rPr sz="1069" i="1" spc="5" dirty="0">
                <a:latin typeface="Times New Roman"/>
                <a:cs typeface="Times New Roman"/>
              </a:rPr>
              <a:t>at </a:t>
            </a:r>
            <a:r>
              <a:rPr sz="1069" i="1" spc="10" dirty="0">
                <a:latin typeface="Times New Roman"/>
                <a:cs typeface="Times New Roman"/>
              </a:rPr>
              <a:t>a time; </a:t>
            </a:r>
            <a:r>
              <a:rPr sz="1069" i="1" spc="5" dirty="0">
                <a:latin typeface="Times New Roman"/>
                <a:cs typeface="Times New Roman"/>
              </a:rPr>
              <a:t>(n for unsorted </a:t>
            </a:r>
            <a:r>
              <a:rPr sz="1069" i="1" spc="10" dirty="0">
                <a:latin typeface="Times New Roman"/>
                <a:cs typeface="Times New Roman"/>
              </a:rPr>
              <a:t>or for  a </a:t>
            </a:r>
            <a:r>
              <a:rPr sz="1069" i="1" spc="5" dirty="0">
                <a:latin typeface="Times New Roman"/>
                <a:cs typeface="Times New Roman"/>
              </a:rPr>
              <a:t>sorted</a:t>
            </a:r>
            <a:r>
              <a:rPr sz="1069" i="1" spc="-58" dirty="0">
                <a:latin typeface="Times New Roman"/>
                <a:cs typeface="Times New Roman"/>
              </a:rPr>
              <a:t> </a:t>
            </a:r>
            <a:r>
              <a:rPr sz="1069" i="1" dirty="0">
                <a:latin typeface="Times New Roman"/>
                <a:cs typeface="Times New Roman"/>
              </a:rPr>
              <a:t>list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19"/>
              </a:spcBef>
              <a:buFont typeface="Symbol"/>
              <a:buChar char=""/>
              <a:tabLst>
                <a:tab pos="222245" algn="l"/>
              </a:tabLst>
            </a:pPr>
            <a:r>
              <a:rPr sz="1069" b="1" i="1" u="heavy" spc="10" dirty="0">
                <a:latin typeface="Times New Roman"/>
                <a:cs typeface="Times New Roman"/>
              </a:rPr>
              <a:t>remove</a:t>
            </a:r>
            <a:r>
              <a:rPr sz="1069" i="1" spc="10" dirty="0">
                <a:latin typeface="Times New Roman"/>
                <a:cs typeface="Times New Roman"/>
              </a:rPr>
              <a:t>: </a:t>
            </a:r>
            <a:r>
              <a:rPr sz="1069" i="1" spc="5" dirty="0">
                <a:latin typeface="Times New Roman"/>
                <a:cs typeface="Times New Roman"/>
              </a:rPr>
              <a:t>find,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i="1" spc="5" dirty="0">
                <a:latin typeface="Times New Roman"/>
                <a:cs typeface="Times New Roman"/>
              </a:rPr>
              <a:t>using pointer alterations; (n)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469800">
              <a:tabLst>
                <a:tab pos="1401995" algn="l"/>
              </a:tabLst>
            </a:pPr>
            <a:r>
              <a:rPr sz="1021" b="1" spc="68" dirty="0">
                <a:latin typeface="Arial"/>
                <a:cs typeface="Arial"/>
              </a:rPr>
              <a:t>key	entry</a:t>
            </a:r>
            <a:endParaRPr sz="1021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2267" y="7090609"/>
            <a:ext cx="4853076" cy="2267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511985" algn="ctr">
              <a:lnSpc>
                <a:spcPts val="1137"/>
              </a:lnSpc>
            </a:pPr>
            <a:r>
              <a:rPr sz="1021" b="1" spc="73" dirty="0">
                <a:latin typeface="Arial"/>
                <a:cs typeface="Arial"/>
              </a:rPr>
              <a:t>and </a:t>
            </a:r>
            <a:r>
              <a:rPr sz="1021" b="1" spc="53" dirty="0">
                <a:latin typeface="Arial"/>
                <a:cs typeface="Arial"/>
              </a:rPr>
              <a:t>so</a:t>
            </a:r>
            <a:r>
              <a:rPr sz="1021" b="1" spc="126" dirty="0">
                <a:latin typeface="Arial"/>
                <a:cs typeface="Arial"/>
              </a:rPr>
              <a:t> </a:t>
            </a:r>
            <a:r>
              <a:rPr sz="1021" b="1" spc="58" dirty="0">
                <a:latin typeface="Arial"/>
                <a:cs typeface="Arial"/>
              </a:rPr>
              <a:t>on</a:t>
            </a:r>
            <a:r>
              <a:rPr sz="1021" b="1" spc="-190" dirty="0">
                <a:latin typeface="Arial"/>
                <a:cs typeface="Arial"/>
              </a:rPr>
              <a:t> </a:t>
            </a:r>
            <a:endParaRPr sz="1021">
              <a:latin typeface="Arial"/>
              <a:cs typeface="Arial"/>
            </a:endParaRPr>
          </a:p>
          <a:p>
            <a:pPr marR="2457041" algn="ctr">
              <a:lnSpc>
                <a:spcPts val="1079"/>
              </a:lnSpc>
            </a:pPr>
            <a:r>
              <a:rPr sz="972" b="1" spc="39" dirty="0">
                <a:latin typeface="Arial"/>
                <a:cs typeface="Arial"/>
              </a:rPr>
              <a:t>Fig </a:t>
            </a:r>
            <a:r>
              <a:rPr sz="972" b="1" spc="44" dirty="0">
                <a:latin typeface="Arial"/>
                <a:cs typeface="Arial"/>
              </a:rPr>
              <a:t>39.7</a:t>
            </a:r>
            <a:endParaRPr sz="97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Well, linked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choice </a:t>
            </a:r>
            <a:r>
              <a:rPr sz="1069" spc="10" dirty="0">
                <a:latin typeface="Times New Roman"/>
                <a:cs typeface="Times New Roman"/>
              </a:rPr>
              <a:t>to implement table abstract data type. For unsorted  elements, the insertion at </a:t>
            </a:r>
            <a:r>
              <a:rPr sz="1069" i="1" spc="10" dirty="0">
                <a:latin typeface="Times New Roman"/>
                <a:cs typeface="Times New Roman"/>
              </a:rPr>
              <a:t>front </a:t>
            </a: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take constant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0" dirty="0">
                <a:latin typeface="Times New Roman"/>
                <a:cs typeface="Times New Roman"/>
              </a:rPr>
              <a:t>(as each element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inserted in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go).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if the data 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is kept in sorted order then to insert </a:t>
            </a:r>
            <a:r>
              <a:rPr sz="1069" spc="10" dirty="0">
                <a:latin typeface="Times New Roman"/>
                <a:cs typeface="Times New Roman"/>
              </a:rPr>
              <a:t>a  new element </a:t>
            </a:r>
            <a:r>
              <a:rPr sz="1069" spc="5" dirty="0">
                <a:latin typeface="Times New Roman"/>
                <a:cs typeface="Times New Roman"/>
              </a:rPr>
              <a:t>in the list,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entire linked list is traversed through to find </a:t>
            </a:r>
            <a:r>
              <a:rPr sz="1069" spc="10" dirty="0">
                <a:latin typeface="Times New Roman"/>
                <a:cs typeface="Times New Roman"/>
              </a:rPr>
              <a:t>the  appropriate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operation, all the </a:t>
            </a:r>
            <a:r>
              <a:rPr sz="1069" spc="10" dirty="0">
                <a:latin typeface="Times New Roman"/>
                <a:cs typeface="Times New Roman"/>
              </a:rPr>
              <a:t>keys </a:t>
            </a:r>
            <a:r>
              <a:rPr sz="1069" spc="5" dirty="0">
                <a:latin typeface="Times New Roman"/>
                <a:cs typeface="Times New Roman"/>
              </a:rPr>
              <a:t>are scanned through whether </a:t>
            </a:r>
            <a:r>
              <a:rPr sz="1069" spc="10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are sorted or  unsorted.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the time of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is proportional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operation,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first. After that </a:t>
            </a:r>
            <a:r>
              <a:rPr sz="1069" spc="10" dirty="0">
                <a:latin typeface="Times New Roman"/>
                <a:cs typeface="Times New Roman"/>
              </a:rPr>
              <a:t>the element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removed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367059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843" y="5705264"/>
            <a:ext cx="208667" cy="209285"/>
          </a:xfrm>
          <a:custGeom>
            <a:avLst/>
            <a:gdLst/>
            <a:ahLst/>
            <a:cxnLst/>
            <a:rect l="l" t="t" r="r" b="b"/>
            <a:pathLst>
              <a:path w="214630" h="215264">
                <a:moveTo>
                  <a:pt x="0" y="214884"/>
                </a:moveTo>
                <a:lnTo>
                  <a:pt x="214122" y="214884"/>
                </a:lnTo>
                <a:lnTo>
                  <a:pt x="214122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66343" y="5274839"/>
            <a:ext cx="37906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10" dirty="0">
                <a:latin typeface="Arial"/>
                <a:cs typeface="Arial"/>
              </a:rPr>
              <a:t>head</a:t>
            </a:r>
            <a:endParaRPr sz="1167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1300" y="5470418"/>
            <a:ext cx="0" cy="179035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479443" y="5640811"/>
            <a:ext cx="64206" cy="64823"/>
          </a:xfrm>
          <a:custGeom>
            <a:avLst/>
            <a:gdLst/>
            <a:ahLst/>
            <a:cxnLst/>
            <a:rect l="l" t="t" r="r" b="b"/>
            <a:pathLst>
              <a:path w="66040" h="66675">
                <a:moveTo>
                  <a:pt x="65532" y="0"/>
                </a:moveTo>
                <a:lnTo>
                  <a:pt x="0" y="0"/>
                </a:lnTo>
                <a:lnTo>
                  <a:pt x="32766" y="66294"/>
                </a:lnTo>
                <a:lnTo>
                  <a:pt x="65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850602" y="5705264"/>
            <a:ext cx="601310" cy="209285"/>
          </a:xfrm>
          <a:custGeom>
            <a:avLst/>
            <a:gdLst/>
            <a:ahLst/>
            <a:cxnLst/>
            <a:rect l="l" t="t" r="r" b="b"/>
            <a:pathLst>
              <a:path w="618489" h="215264">
                <a:moveTo>
                  <a:pt x="0" y="214884"/>
                </a:moveTo>
                <a:lnTo>
                  <a:pt x="617982" y="214884"/>
                </a:lnTo>
                <a:lnTo>
                  <a:pt x="617982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164715" y="5705264"/>
            <a:ext cx="0" cy="20928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937525" y="5706746"/>
            <a:ext cx="19385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20</a:t>
            </a:r>
            <a:endParaRPr sz="1167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87001" y="5705264"/>
            <a:ext cx="601310" cy="209285"/>
          </a:xfrm>
          <a:custGeom>
            <a:avLst/>
            <a:gdLst/>
            <a:ahLst/>
            <a:cxnLst/>
            <a:rect l="l" t="t" r="r" b="b"/>
            <a:pathLst>
              <a:path w="618489" h="215264">
                <a:moveTo>
                  <a:pt x="0" y="214884"/>
                </a:moveTo>
                <a:lnTo>
                  <a:pt x="617981" y="214884"/>
                </a:lnTo>
                <a:lnTo>
                  <a:pt x="617981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773927" y="5706746"/>
            <a:ext cx="19385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30</a:t>
            </a:r>
            <a:endParaRPr sz="1167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23402" y="5705264"/>
            <a:ext cx="601310" cy="209285"/>
          </a:xfrm>
          <a:custGeom>
            <a:avLst/>
            <a:gdLst/>
            <a:ahLst/>
            <a:cxnLst/>
            <a:rect l="l" t="t" r="r" b="b"/>
            <a:pathLst>
              <a:path w="618489" h="215264">
                <a:moveTo>
                  <a:pt x="0" y="214884"/>
                </a:moveTo>
                <a:lnTo>
                  <a:pt x="617981" y="214884"/>
                </a:lnTo>
                <a:lnTo>
                  <a:pt x="617981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610327" y="5706746"/>
            <a:ext cx="19385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40</a:t>
            </a:r>
            <a:endParaRPr sz="1167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00375" y="5705264"/>
            <a:ext cx="0" cy="20928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810847" y="5717117"/>
            <a:ext cx="0" cy="186443"/>
          </a:xfrm>
          <a:custGeom>
            <a:avLst/>
            <a:gdLst/>
            <a:ahLst/>
            <a:cxnLst/>
            <a:rect l="l" t="t" r="r" b="b"/>
            <a:pathLst>
              <a:path h="191770">
                <a:moveTo>
                  <a:pt x="0" y="0"/>
                </a:moveTo>
                <a:lnTo>
                  <a:pt x="0" y="191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372397" y="5705264"/>
            <a:ext cx="601310" cy="209285"/>
          </a:xfrm>
          <a:custGeom>
            <a:avLst/>
            <a:gdLst/>
            <a:ahLst/>
            <a:cxnLst/>
            <a:rect l="l" t="t" r="r" b="b"/>
            <a:pathLst>
              <a:path w="618489" h="215264">
                <a:moveTo>
                  <a:pt x="0" y="214884"/>
                </a:moveTo>
                <a:lnTo>
                  <a:pt x="617981" y="214884"/>
                </a:lnTo>
                <a:lnTo>
                  <a:pt x="617981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4458582" y="5706746"/>
            <a:ext cx="19385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50</a:t>
            </a:r>
            <a:endParaRPr sz="1167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08798" y="5705264"/>
            <a:ext cx="601310" cy="209285"/>
          </a:xfrm>
          <a:custGeom>
            <a:avLst/>
            <a:gdLst/>
            <a:ahLst/>
            <a:cxnLst/>
            <a:rect l="l" t="t" r="r" b="b"/>
            <a:pathLst>
              <a:path w="618489" h="215264">
                <a:moveTo>
                  <a:pt x="0" y="214884"/>
                </a:moveTo>
                <a:lnTo>
                  <a:pt x="617981" y="214884"/>
                </a:lnTo>
                <a:lnTo>
                  <a:pt x="617981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5294982" y="5706746"/>
            <a:ext cx="19385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60</a:t>
            </a:r>
            <a:endParaRPr sz="1167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86511" y="5705264"/>
            <a:ext cx="0" cy="20928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495501" y="5717117"/>
            <a:ext cx="0" cy="186443"/>
          </a:xfrm>
          <a:custGeom>
            <a:avLst/>
            <a:gdLst/>
            <a:ahLst/>
            <a:cxnLst/>
            <a:rect l="l" t="t" r="r" b="b"/>
            <a:pathLst>
              <a:path h="191770">
                <a:moveTo>
                  <a:pt x="0" y="0"/>
                </a:moveTo>
                <a:lnTo>
                  <a:pt x="0" y="1912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6057793" y="5705264"/>
            <a:ext cx="209903" cy="209285"/>
          </a:xfrm>
          <a:custGeom>
            <a:avLst/>
            <a:gdLst/>
            <a:ahLst/>
            <a:cxnLst/>
            <a:rect l="l" t="t" r="r" b="b"/>
            <a:pathLst>
              <a:path w="215900" h="215264">
                <a:moveTo>
                  <a:pt x="0" y="214884"/>
                </a:moveTo>
                <a:lnTo>
                  <a:pt x="215646" y="214884"/>
                </a:lnTo>
                <a:lnTo>
                  <a:pt x="215646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6081007" y="5277803"/>
            <a:ext cx="24447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5" dirty="0">
                <a:latin typeface="Arial"/>
                <a:cs typeface="Arial"/>
              </a:rPr>
              <a:t>tail</a:t>
            </a:r>
            <a:endParaRPr sz="1167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71882" y="5470418"/>
            <a:ext cx="0" cy="179035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6138545" y="5641551"/>
            <a:ext cx="65440" cy="64206"/>
          </a:xfrm>
          <a:custGeom>
            <a:avLst/>
            <a:gdLst/>
            <a:ahLst/>
            <a:cxnLst/>
            <a:rect l="l" t="t" r="r" b="b"/>
            <a:pathLst>
              <a:path w="67310" h="66039">
                <a:moveTo>
                  <a:pt x="67055" y="0"/>
                </a:moveTo>
                <a:lnTo>
                  <a:pt x="0" y="0"/>
                </a:lnTo>
                <a:lnTo>
                  <a:pt x="34289" y="65532"/>
                </a:lnTo>
                <a:lnTo>
                  <a:pt x="67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615017" y="5808980"/>
            <a:ext cx="179652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786890" y="5777123"/>
            <a:ext cx="64206" cy="64206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0" y="0"/>
                </a:moveTo>
                <a:lnTo>
                  <a:pt x="0" y="65531"/>
                </a:lnTo>
                <a:lnTo>
                  <a:pt x="65531" y="327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451417" y="5808980"/>
            <a:ext cx="179652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622549" y="5777123"/>
            <a:ext cx="64823" cy="64206"/>
          </a:xfrm>
          <a:custGeom>
            <a:avLst/>
            <a:gdLst/>
            <a:ahLst/>
            <a:cxnLst/>
            <a:rect l="l" t="t" r="r" b="b"/>
            <a:pathLst>
              <a:path w="66675" h="66039">
                <a:moveTo>
                  <a:pt x="0" y="0"/>
                </a:moveTo>
                <a:lnTo>
                  <a:pt x="0" y="65531"/>
                </a:lnTo>
                <a:lnTo>
                  <a:pt x="66293" y="327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287818" y="5808980"/>
            <a:ext cx="179652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458951" y="5777123"/>
            <a:ext cx="64823" cy="64206"/>
          </a:xfrm>
          <a:custGeom>
            <a:avLst/>
            <a:gdLst/>
            <a:ahLst/>
            <a:cxnLst/>
            <a:rect l="l" t="t" r="r" b="b"/>
            <a:pathLst>
              <a:path w="66675" h="66039">
                <a:moveTo>
                  <a:pt x="0" y="0"/>
                </a:moveTo>
                <a:lnTo>
                  <a:pt x="0" y="65531"/>
                </a:lnTo>
                <a:lnTo>
                  <a:pt x="66294" y="327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124218" y="5808980"/>
            <a:ext cx="192617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308685" y="5777123"/>
            <a:ext cx="64206" cy="64206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0" y="0"/>
                </a:moveTo>
                <a:lnTo>
                  <a:pt x="0" y="65531"/>
                </a:lnTo>
                <a:lnTo>
                  <a:pt x="65532" y="327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973214" y="5808980"/>
            <a:ext cx="179652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145087" y="5777123"/>
            <a:ext cx="64206" cy="64206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0" y="0"/>
                </a:moveTo>
                <a:lnTo>
                  <a:pt x="0" y="65531"/>
                </a:lnTo>
                <a:lnTo>
                  <a:pt x="65532" y="327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5809614" y="5808980"/>
            <a:ext cx="192617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5994081" y="5777123"/>
            <a:ext cx="64206" cy="65440"/>
          </a:xfrm>
          <a:custGeom>
            <a:avLst/>
            <a:gdLst/>
            <a:ahLst/>
            <a:cxnLst/>
            <a:rect l="l" t="t" r="r" b="b"/>
            <a:pathLst>
              <a:path w="66039" h="67310">
                <a:moveTo>
                  <a:pt x="0" y="0"/>
                </a:moveTo>
                <a:lnTo>
                  <a:pt x="0" y="67055"/>
                </a:lnTo>
                <a:lnTo>
                  <a:pt x="65532" y="327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1352267" y="1286686"/>
            <a:ext cx="4853076" cy="408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links are readjusted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accordingly.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used sorted array,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optimized. Let’s  compare the usage </a:t>
            </a:r>
            <a:r>
              <a:rPr sz="1069" spc="5" dirty="0">
                <a:latin typeface="Times New Roman"/>
                <a:cs typeface="Times New Roman"/>
              </a:rPr>
              <a:t>of 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linked list for table abstract data </a:t>
            </a:r>
            <a:r>
              <a:rPr sz="1069" spc="10" dirty="0">
                <a:latin typeface="Times New Roman"/>
                <a:cs typeface="Times New Roman"/>
              </a:rPr>
              <a:t>type. The fixed size  of the array becomes a constraint that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cannot contain elements more than that.  </a:t>
            </a:r>
            <a:r>
              <a:rPr sz="1069" spc="5" dirty="0">
                <a:latin typeface="Times New Roman"/>
                <a:cs typeface="Times New Roman"/>
              </a:rPr>
              <a:t>Linked list has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such constraint but 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spc="5" dirty="0">
                <a:latin typeface="Times New Roman"/>
                <a:cs typeface="Times New Roman"/>
              </a:rPr>
              <a:t>using linked list </a:t>
            </a:r>
            <a:r>
              <a:rPr sz="1069" spc="10" dirty="0">
                <a:latin typeface="Times New Roman"/>
                <a:cs typeface="Times New Roman"/>
              </a:rPr>
              <a:t>becomes  slower. </a:t>
            </a:r>
            <a:r>
              <a:rPr sz="1069" spc="5" dirty="0">
                <a:latin typeface="Times New Roman"/>
                <a:cs typeface="Times New Roman"/>
              </a:rPr>
              <a:t>Is it possible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speed </a:t>
            </a:r>
            <a:r>
              <a:rPr sz="1069" spc="10" dirty="0">
                <a:latin typeface="Times New Roman"/>
                <a:cs typeface="Times New Roman"/>
              </a:rPr>
              <a:t>up this </a:t>
            </a:r>
            <a:r>
              <a:rPr sz="1069" spc="5" dirty="0">
                <a:latin typeface="Times New Roman"/>
                <a:cs typeface="Times New Roman"/>
              </a:rPr>
              <a:t>operation of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while using linked </a:t>
            </a:r>
            <a:r>
              <a:rPr sz="1069" spc="5" dirty="0">
                <a:latin typeface="Times New Roman"/>
                <a:cs typeface="Times New Roman"/>
              </a:rPr>
              <a:t>list? For  this,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professor of University of </a:t>
            </a:r>
            <a:r>
              <a:rPr sz="1069" spc="10" dirty="0">
                <a:latin typeface="Times New Roman"/>
                <a:cs typeface="Times New Roman"/>
              </a:rPr>
              <a:t>Maryland </a:t>
            </a:r>
            <a:r>
              <a:rPr sz="1069" spc="5" dirty="0">
                <a:latin typeface="Times New Roman"/>
                <a:cs typeface="Times New Roman"/>
              </a:rPr>
              <a:t>introduced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data structure called skip  list. </a:t>
            </a:r>
            <a:r>
              <a:rPr sz="1069" spc="10" dirty="0">
                <a:latin typeface="Times New Roman"/>
                <a:cs typeface="Times New Roman"/>
              </a:rPr>
              <a:t>Let’s discuss </a:t>
            </a:r>
            <a:r>
              <a:rPr sz="1069" spc="5" dirty="0">
                <a:latin typeface="Times New Roman"/>
                <a:cs typeface="Times New Roman"/>
              </a:rPr>
              <a:t>little </a:t>
            </a:r>
            <a:r>
              <a:rPr sz="1069" spc="10" dirty="0">
                <a:latin typeface="Times New Roman"/>
                <a:cs typeface="Times New Roman"/>
              </a:rPr>
              <a:t>bit about </a:t>
            </a:r>
            <a:r>
              <a:rPr sz="1069" i="1" spc="10" dirty="0">
                <a:latin typeface="Times New Roman"/>
                <a:cs typeface="Times New Roman"/>
              </a:rPr>
              <a:t>skip</a:t>
            </a:r>
            <a:r>
              <a:rPr sz="1069" i="1" spc="-4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list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Implementation 4 (of Table ADT): Skip</a:t>
            </a:r>
            <a:r>
              <a:rPr sz="1264" b="1" spc="1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List</a:t>
            </a:r>
            <a:endParaRPr sz="1264">
              <a:latin typeface="Arial"/>
              <a:cs typeface="Arial"/>
            </a:endParaRPr>
          </a:p>
          <a:p>
            <a:pPr marL="221628" indent="-209281" algn="just">
              <a:lnSpc>
                <a:spcPts val="1274"/>
              </a:lnSpc>
              <a:spcBef>
                <a:spcPts val="49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Overcome basic limitations of previous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lists</a:t>
            </a:r>
            <a:endParaRPr sz="1069">
              <a:latin typeface="Times New Roman"/>
              <a:cs typeface="Times New Roman"/>
            </a:endParaRPr>
          </a:p>
          <a:p>
            <a:pPr marL="639571">
              <a:lnSpc>
                <a:spcPts val="1274"/>
              </a:lnSpc>
              <a:tabLst>
                <a:tab pos="848235" algn="l"/>
              </a:tabLst>
            </a:pPr>
            <a:r>
              <a:rPr sz="1069" spc="15" dirty="0">
                <a:latin typeface="Courier New"/>
                <a:cs typeface="Courier New"/>
              </a:rPr>
              <a:t>o	</a:t>
            </a:r>
            <a:r>
              <a:rPr sz="1069" spc="10" dirty="0">
                <a:latin typeface="Times New Roman"/>
                <a:cs typeface="Times New Roman"/>
              </a:rPr>
              <a:t>Search and </a:t>
            </a:r>
            <a:r>
              <a:rPr sz="1069" spc="5" dirty="0">
                <a:latin typeface="Times New Roman"/>
                <a:cs typeface="Times New Roman"/>
              </a:rPr>
              <a:t>update require </a:t>
            </a:r>
            <a:r>
              <a:rPr sz="1069" spc="10" dirty="0">
                <a:latin typeface="Times New Roman"/>
                <a:cs typeface="Times New Roman"/>
              </a:rPr>
              <a:t>linear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58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Fast Searching of Sorted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Chain</a:t>
            </a:r>
            <a:endParaRPr sz="1069">
              <a:latin typeface="Times New Roman"/>
              <a:cs typeface="Times New Roman"/>
            </a:endParaRPr>
          </a:p>
          <a:p>
            <a:pPr marL="221628" marR="6173" indent="-209281">
              <a:lnSpc>
                <a:spcPts val="1254"/>
              </a:lnSpc>
              <a:spcBef>
                <a:spcPts val="131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Provide alternative to </a:t>
            </a:r>
            <a:r>
              <a:rPr sz="1069" spc="15" dirty="0">
                <a:latin typeface="Times New Roman"/>
                <a:cs typeface="Times New Roman"/>
              </a:rPr>
              <a:t>BST </a:t>
            </a:r>
            <a:r>
              <a:rPr sz="1069" spc="5" dirty="0">
                <a:latin typeface="Times New Roman"/>
                <a:cs typeface="Times New Roman"/>
              </a:rPr>
              <a:t>(binary search trees)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related tree structures.  </a:t>
            </a:r>
            <a:r>
              <a:rPr sz="1069" spc="10" dirty="0">
                <a:latin typeface="Times New Roman"/>
                <a:cs typeface="Times New Roman"/>
              </a:rPr>
              <a:t>Balancing can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expensive.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lnSpc>
                <a:spcPts val="1269"/>
              </a:lnSpc>
              <a:spcBef>
                <a:spcPts val="24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Relatively recent data </a:t>
            </a:r>
            <a:r>
              <a:rPr sz="1069" spc="5" dirty="0">
                <a:latin typeface="Times New Roman"/>
                <a:cs typeface="Times New Roman"/>
              </a:rPr>
              <a:t>structure: </a:t>
            </a:r>
            <a:r>
              <a:rPr sz="1069" spc="10" dirty="0">
                <a:latin typeface="Times New Roman"/>
                <a:cs typeface="Times New Roman"/>
              </a:rPr>
              <a:t>Bill Pugh proposed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in 1990.</a:t>
            </a: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Important </a:t>
            </a:r>
            <a:r>
              <a:rPr sz="1069" spc="5" dirty="0">
                <a:latin typeface="Times New Roman"/>
                <a:cs typeface="Times New Roman"/>
              </a:rPr>
              <a:t>characteristics of skip list are stated </a:t>
            </a:r>
            <a:r>
              <a:rPr sz="1069" spc="10" dirty="0">
                <a:latin typeface="Times New Roman"/>
                <a:cs typeface="Times New Roman"/>
              </a:rPr>
              <a:t>above. Now,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skip </a:t>
            </a:r>
            <a:r>
              <a:rPr sz="1069" spc="5" dirty="0">
                <a:latin typeface="Times New Roman"/>
                <a:cs typeface="Times New Roman"/>
              </a:rPr>
              <a:t>list in bit  </a:t>
            </a:r>
            <a:r>
              <a:rPr sz="1069" spc="10" dirty="0">
                <a:latin typeface="Times New Roman"/>
                <a:cs typeface="Times New Roman"/>
              </a:rPr>
              <a:t>more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detail.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Skip List -</a:t>
            </a:r>
            <a:r>
              <a:rPr sz="1264" b="1" spc="-2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Representation</a:t>
            </a:r>
            <a:endParaRPr sz="1264">
              <a:latin typeface="Arial"/>
              <a:cs typeface="Arial"/>
            </a:endParaRPr>
          </a:p>
          <a:p>
            <a:pPr marL="506841" marR="1879203">
              <a:lnSpc>
                <a:spcPct val="101699"/>
              </a:lnSpc>
              <a:spcBef>
                <a:spcPts val="190"/>
              </a:spcBef>
            </a:pPr>
            <a:r>
              <a:rPr sz="1167" spc="5" dirty="0">
                <a:latin typeface="Times New Roman"/>
                <a:cs typeface="Times New Roman"/>
              </a:rPr>
              <a:t>Can do better than </a:t>
            </a:r>
            <a:r>
              <a:rPr sz="1167" spc="10" dirty="0">
                <a:latin typeface="Times New Roman"/>
                <a:cs typeface="Times New Roman"/>
              </a:rPr>
              <a:t>n </a:t>
            </a:r>
            <a:r>
              <a:rPr sz="1167" spc="5" dirty="0">
                <a:latin typeface="Times New Roman"/>
                <a:cs typeface="Times New Roman"/>
              </a:rPr>
              <a:t>comparisons to find  element in chain of length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i="1" spc="10" dirty="0">
                <a:latin typeface="Times New Roman"/>
                <a:cs typeface="Times New Roman"/>
              </a:rPr>
              <a:t>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52267" y="6112722"/>
            <a:ext cx="4853076" cy="149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061" algn="ctr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83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39.8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figure.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tail </a:t>
            </a:r>
            <a:r>
              <a:rPr sz="1069" spc="10" dirty="0">
                <a:latin typeface="Times New Roman"/>
                <a:cs typeface="Times New Roman"/>
              </a:rPr>
              <a:t>are special nodes at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and end of 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respectively.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number 60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no other choice but  </a:t>
            </a:r>
            <a:r>
              <a:rPr sz="1069" spc="5" dirty="0">
                <a:latin typeface="Times New Roman"/>
                <a:cs typeface="Times New Roman"/>
              </a:rPr>
              <a:t>starting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the subsequent nodes </a:t>
            </a:r>
            <a:r>
              <a:rPr sz="1069" spc="5" dirty="0">
                <a:latin typeface="Times New Roman"/>
                <a:cs typeface="Times New Roman"/>
              </a:rPr>
              <a:t>using the </a:t>
            </a:r>
            <a:r>
              <a:rPr sz="1069" i="1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 until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required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found or the </a:t>
            </a:r>
            <a:r>
              <a:rPr sz="1069" i="1" spc="5" dirty="0">
                <a:latin typeface="Times New Roman"/>
                <a:cs typeface="Times New Roman"/>
              </a:rPr>
              <a:t>tail </a:t>
            </a:r>
            <a:r>
              <a:rPr sz="1069" spc="5" dirty="0">
                <a:latin typeface="Times New Roman"/>
                <a:cs typeface="Times New Roman"/>
              </a:rPr>
              <a:t>is reached.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70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scan  </a:t>
            </a:r>
            <a:r>
              <a:rPr sz="1069" spc="10" dirty="0">
                <a:latin typeface="Times New Roman"/>
                <a:cs typeface="Times New Roman"/>
              </a:rPr>
              <a:t>through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whole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and then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to know </a:t>
            </a:r>
            <a:r>
              <a:rPr sz="1069" spc="5" dirty="0">
                <a:latin typeface="Times New Roman"/>
                <a:cs typeface="Times New Roman"/>
              </a:rPr>
              <a:t>that it is not present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professor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Pugh </a:t>
            </a:r>
            <a:r>
              <a:rPr sz="1069" spc="10" dirty="0">
                <a:latin typeface="Times New Roman"/>
                <a:cs typeface="Times New Roman"/>
              </a:rPr>
              <a:t>suggested something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here: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79432" y="8576733"/>
            <a:ext cx="209285" cy="209285"/>
          </a:xfrm>
          <a:custGeom>
            <a:avLst/>
            <a:gdLst/>
            <a:ahLst/>
            <a:cxnLst/>
            <a:rect l="l" t="t" r="r" b="b"/>
            <a:pathLst>
              <a:path w="215264" h="215265">
                <a:moveTo>
                  <a:pt x="0" y="214883"/>
                </a:moveTo>
                <a:lnTo>
                  <a:pt x="214883" y="214883"/>
                </a:lnTo>
                <a:lnTo>
                  <a:pt x="214883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1374492" y="7812934"/>
            <a:ext cx="37906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10" dirty="0">
                <a:latin typeface="Arial"/>
                <a:cs typeface="Arial"/>
              </a:rPr>
              <a:t>head</a:t>
            </a:r>
            <a:endParaRPr sz="1167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19448" y="8008514"/>
            <a:ext cx="0" cy="179035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486852" y="8178906"/>
            <a:ext cx="64823" cy="64823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293" y="0"/>
                </a:moveTo>
                <a:lnTo>
                  <a:pt x="0" y="0"/>
                </a:lnTo>
                <a:lnTo>
                  <a:pt x="33528" y="66293"/>
                </a:lnTo>
                <a:lnTo>
                  <a:pt x="66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835784" y="8576733"/>
            <a:ext cx="601310" cy="209285"/>
          </a:xfrm>
          <a:custGeom>
            <a:avLst/>
            <a:gdLst/>
            <a:ahLst/>
            <a:cxnLst/>
            <a:rect l="l" t="t" r="r" b="b"/>
            <a:pathLst>
              <a:path w="618489" h="215265">
                <a:moveTo>
                  <a:pt x="0" y="214883"/>
                </a:moveTo>
                <a:lnTo>
                  <a:pt x="617982" y="214883"/>
                </a:lnTo>
                <a:lnTo>
                  <a:pt x="617982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149157" y="8576733"/>
            <a:ext cx="0" cy="209285"/>
          </a:xfrm>
          <a:custGeom>
            <a:avLst/>
            <a:gdLst/>
            <a:ahLst/>
            <a:cxnLst/>
            <a:rect l="l" t="t" r="r" b="b"/>
            <a:pathLst>
              <a:path h="215265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1921969" y="8578215"/>
            <a:ext cx="19385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20</a:t>
            </a:r>
            <a:endParaRPr sz="1167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672185" y="8576733"/>
            <a:ext cx="601310" cy="209285"/>
          </a:xfrm>
          <a:custGeom>
            <a:avLst/>
            <a:gdLst/>
            <a:ahLst/>
            <a:cxnLst/>
            <a:rect l="l" t="t" r="r" b="b"/>
            <a:pathLst>
              <a:path w="618489" h="215265">
                <a:moveTo>
                  <a:pt x="0" y="214883"/>
                </a:moveTo>
                <a:lnTo>
                  <a:pt x="617982" y="214883"/>
                </a:lnTo>
                <a:lnTo>
                  <a:pt x="617982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2758369" y="8578215"/>
            <a:ext cx="19385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30</a:t>
            </a:r>
            <a:endParaRPr sz="1167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497474" y="8576732"/>
            <a:ext cx="601310" cy="209903"/>
          </a:xfrm>
          <a:custGeom>
            <a:avLst/>
            <a:gdLst/>
            <a:ahLst/>
            <a:cxnLst/>
            <a:rect l="l" t="t" r="r" b="b"/>
            <a:pathLst>
              <a:path w="618489" h="215900">
                <a:moveTo>
                  <a:pt x="0" y="215645"/>
                </a:moveTo>
                <a:lnTo>
                  <a:pt x="617981" y="215645"/>
                </a:lnTo>
                <a:lnTo>
                  <a:pt x="617981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3583657" y="8578215"/>
            <a:ext cx="19385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40</a:t>
            </a:r>
            <a:endParaRPr sz="1167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985558" y="8576733"/>
            <a:ext cx="0" cy="209285"/>
          </a:xfrm>
          <a:custGeom>
            <a:avLst/>
            <a:gdLst/>
            <a:ahLst/>
            <a:cxnLst/>
            <a:rect l="l" t="t" r="r" b="b"/>
            <a:pathLst>
              <a:path h="215265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810105" y="8589327"/>
            <a:ext cx="0" cy="184591"/>
          </a:xfrm>
          <a:custGeom>
            <a:avLst/>
            <a:gdLst/>
            <a:ahLst/>
            <a:cxnLst/>
            <a:rect l="l" t="t" r="r" b="b"/>
            <a:pathLst>
              <a:path h="189865">
                <a:moveTo>
                  <a:pt x="0" y="0"/>
                </a:moveTo>
                <a:lnTo>
                  <a:pt x="0" y="1897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4357582" y="8576732"/>
            <a:ext cx="601927" cy="209903"/>
          </a:xfrm>
          <a:custGeom>
            <a:avLst/>
            <a:gdLst/>
            <a:ahLst/>
            <a:cxnLst/>
            <a:rect l="l" t="t" r="r" b="b"/>
            <a:pathLst>
              <a:path w="619125" h="215900">
                <a:moveTo>
                  <a:pt x="0" y="215645"/>
                </a:moveTo>
                <a:lnTo>
                  <a:pt x="618743" y="215645"/>
                </a:lnTo>
                <a:lnTo>
                  <a:pt x="618743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4443765" y="8578215"/>
            <a:ext cx="19385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50</a:t>
            </a:r>
            <a:endParaRPr sz="1167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193982" y="8576732"/>
            <a:ext cx="601310" cy="209903"/>
          </a:xfrm>
          <a:custGeom>
            <a:avLst/>
            <a:gdLst/>
            <a:ahLst/>
            <a:cxnLst/>
            <a:rect l="l" t="t" r="r" b="b"/>
            <a:pathLst>
              <a:path w="618489" h="215900">
                <a:moveTo>
                  <a:pt x="0" y="215645"/>
                </a:moveTo>
                <a:lnTo>
                  <a:pt x="617982" y="215645"/>
                </a:lnTo>
                <a:lnTo>
                  <a:pt x="617982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/>
          <p:nvPr/>
        </p:nvSpPr>
        <p:spPr>
          <a:xfrm>
            <a:off x="5280166" y="8578215"/>
            <a:ext cx="19385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60</a:t>
            </a:r>
            <a:endParaRPr sz="1167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670953" y="8576732"/>
            <a:ext cx="0" cy="209903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6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5482167" y="8589327"/>
            <a:ext cx="0" cy="184591"/>
          </a:xfrm>
          <a:custGeom>
            <a:avLst/>
            <a:gdLst/>
            <a:ahLst/>
            <a:cxnLst/>
            <a:rect l="l" t="t" r="r" b="b"/>
            <a:pathLst>
              <a:path h="189865">
                <a:moveTo>
                  <a:pt x="0" y="0"/>
                </a:moveTo>
                <a:lnTo>
                  <a:pt x="0" y="1897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6057794" y="8396711"/>
            <a:ext cx="209285" cy="390172"/>
          </a:xfrm>
          <a:custGeom>
            <a:avLst/>
            <a:gdLst/>
            <a:ahLst/>
            <a:cxnLst/>
            <a:rect l="l" t="t" r="r" b="b"/>
            <a:pathLst>
              <a:path w="215264" h="401320">
                <a:moveTo>
                  <a:pt x="0" y="400812"/>
                </a:moveTo>
                <a:lnTo>
                  <a:pt x="214884" y="400812"/>
                </a:lnTo>
                <a:lnTo>
                  <a:pt x="214884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/>
          <p:nvPr/>
        </p:nvSpPr>
        <p:spPr>
          <a:xfrm>
            <a:off x="6067672" y="7943320"/>
            <a:ext cx="24385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5" dirty="0">
                <a:latin typeface="Arial"/>
                <a:cs typeface="Arial"/>
              </a:rPr>
              <a:t>tail</a:t>
            </a:r>
            <a:endParaRPr sz="1167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157066" y="8135938"/>
            <a:ext cx="0" cy="180269"/>
          </a:xfrm>
          <a:custGeom>
            <a:avLst/>
            <a:gdLst/>
            <a:ahLst/>
            <a:cxnLst/>
            <a:rect l="l" t="t" r="r" b="b"/>
            <a:pathLst>
              <a:path h="185420">
                <a:moveTo>
                  <a:pt x="0" y="0"/>
                </a:moveTo>
                <a:lnTo>
                  <a:pt x="0" y="1851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6125209" y="8307070"/>
            <a:ext cx="64206" cy="64206"/>
          </a:xfrm>
          <a:custGeom>
            <a:avLst/>
            <a:gdLst/>
            <a:ahLst/>
            <a:cxnLst/>
            <a:rect l="l" t="t" r="r" b="b"/>
            <a:pathLst>
              <a:path w="66039" h="66040">
                <a:moveTo>
                  <a:pt x="65532" y="0"/>
                </a:moveTo>
                <a:lnTo>
                  <a:pt x="0" y="0"/>
                </a:lnTo>
                <a:lnTo>
                  <a:pt x="32766" y="65531"/>
                </a:lnTo>
                <a:lnTo>
                  <a:pt x="65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1588346" y="8681190"/>
            <a:ext cx="179652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1760219" y="8649334"/>
            <a:ext cx="64206" cy="64206"/>
          </a:xfrm>
          <a:custGeom>
            <a:avLst/>
            <a:gdLst/>
            <a:ahLst/>
            <a:cxnLst/>
            <a:rect l="l" t="t" r="r" b="b"/>
            <a:pathLst>
              <a:path w="66039" h="66040">
                <a:moveTo>
                  <a:pt x="0" y="0"/>
                </a:moveTo>
                <a:lnTo>
                  <a:pt x="0" y="65531"/>
                </a:lnTo>
                <a:lnTo>
                  <a:pt x="65531" y="327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2436600" y="8681190"/>
            <a:ext cx="179035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64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2608473" y="8649334"/>
            <a:ext cx="64206" cy="64206"/>
          </a:xfrm>
          <a:custGeom>
            <a:avLst/>
            <a:gdLst/>
            <a:ahLst/>
            <a:cxnLst/>
            <a:rect l="l" t="t" r="r" b="b"/>
            <a:pathLst>
              <a:path w="66039" h="66040">
                <a:moveTo>
                  <a:pt x="0" y="0"/>
                </a:moveTo>
                <a:lnTo>
                  <a:pt x="0" y="65531"/>
                </a:lnTo>
                <a:lnTo>
                  <a:pt x="65531" y="327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3273001" y="8681190"/>
            <a:ext cx="179652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3444875" y="8649334"/>
            <a:ext cx="64206" cy="64206"/>
          </a:xfrm>
          <a:custGeom>
            <a:avLst/>
            <a:gdLst/>
            <a:ahLst/>
            <a:cxnLst/>
            <a:rect l="l" t="t" r="r" b="b"/>
            <a:pathLst>
              <a:path w="66039" h="66040">
                <a:moveTo>
                  <a:pt x="0" y="0"/>
                </a:moveTo>
                <a:lnTo>
                  <a:pt x="0" y="65531"/>
                </a:lnTo>
                <a:lnTo>
                  <a:pt x="65532" y="327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4109402" y="8681190"/>
            <a:ext cx="192617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4293870" y="8649334"/>
            <a:ext cx="64206" cy="64206"/>
          </a:xfrm>
          <a:custGeom>
            <a:avLst/>
            <a:gdLst/>
            <a:ahLst/>
            <a:cxnLst/>
            <a:rect l="l" t="t" r="r" b="b"/>
            <a:pathLst>
              <a:path w="66039" h="66040">
                <a:moveTo>
                  <a:pt x="0" y="0"/>
                </a:moveTo>
                <a:lnTo>
                  <a:pt x="0" y="65531"/>
                </a:lnTo>
                <a:lnTo>
                  <a:pt x="65532" y="327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4959139" y="8681190"/>
            <a:ext cx="179652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5130271" y="8649334"/>
            <a:ext cx="64206" cy="64206"/>
          </a:xfrm>
          <a:custGeom>
            <a:avLst/>
            <a:gdLst/>
            <a:ahLst/>
            <a:cxnLst/>
            <a:rect l="l" t="t" r="r" b="b"/>
            <a:pathLst>
              <a:path w="66039" h="66040">
                <a:moveTo>
                  <a:pt x="0" y="0"/>
                </a:moveTo>
                <a:lnTo>
                  <a:pt x="0" y="65531"/>
                </a:lnTo>
                <a:lnTo>
                  <a:pt x="65532" y="327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5794798" y="8681190"/>
            <a:ext cx="192617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5978525" y="8649334"/>
            <a:ext cx="65440" cy="64206"/>
          </a:xfrm>
          <a:custGeom>
            <a:avLst/>
            <a:gdLst/>
            <a:ahLst/>
            <a:cxnLst/>
            <a:rect l="l" t="t" r="r" b="b"/>
            <a:pathLst>
              <a:path w="67310" h="66040">
                <a:moveTo>
                  <a:pt x="0" y="0"/>
                </a:moveTo>
                <a:lnTo>
                  <a:pt x="0" y="65531"/>
                </a:lnTo>
                <a:lnTo>
                  <a:pt x="67056" y="327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 txBox="1"/>
          <p:nvPr/>
        </p:nvSpPr>
        <p:spPr>
          <a:xfrm>
            <a:off x="2250158" y="7783241"/>
            <a:ext cx="2366963" cy="366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1699"/>
              </a:lnSpc>
            </a:pPr>
            <a:r>
              <a:rPr sz="1167" spc="5" dirty="0">
                <a:latin typeface="Times New Roman"/>
                <a:cs typeface="Times New Roman"/>
              </a:rPr>
              <a:t>Example: n/2 </a:t>
            </a:r>
            <a:r>
              <a:rPr sz="1167" spc="10" dirty="0">
                <a:latin typeface="Times New Roman"/>
                <a:cs typeface="Times New Roman"/>
              </a:rPr>
              <a:t>+ 1 </a:t>
            </a:r>
            <a:r>
              <a:rPr sz="1167" spc="5" dirty="0">
                <a:latin typeface="Times New Roman"/>
                <a:cs typeface="Times New Roman"/>
              </a:rPr>
              <a:t>If </a:t>
            </a:r>
            <a:r>
              <a:rPr sz="1167" spc="10" dirty="0">
                <a:latin typeface="Times New Roman"/>
                <a:cs typeface="Times New Roman"/>
              </a:rPr>
              <a:t>we </a:t>
            </a:r>
            <a:r>
              <a:rPr sz="1167" spc="5" dirty="0">
                <a:latin typeface="Times New Roman"/>
                <a:cs typeface="Times New Roman"/>
              </a:rPr>
              <a:t>keep pointer to  middle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element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88103" y="8984939"/>
            <a:ext cx="58958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83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39.9</a:t>
            </a:r>
            <a:endParaRPr sz="1167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379432" y="8370781"/>
            <a:ext cx="209285" cy="209285"/>
          </a:xfrm>
          <a:custGeom>
            <a:avLst/>
            <a:gdLst/>
            <a:ahLst/>
            <a:cxnLst/>
            <a:rect l="l" t="t" r="r" b="b"/>
            <a:pathLst>
              <a:path w="215264" h="215265">
                <a:moveTo>
                  <a:pt x="0" y="214883"/>
                </a:moveTo>
                <a:lnTo>
                  <a:pt x="214883" y="214883"/>
                </a:lnTo>
                <a:lnTo>
                  <a:pt x="214883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3810105" y="8396711"/>
            <a:ext cx="288308" cy="183356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0" y="188214"/>
                </a:moveTo>
                <a:lnTo>
                  <a:pt x="296417" y="188214"/>
                </a:lnTo>
                <a:lnTo>
                  <a:pt x="296417" y="0"/>
                </a:lnTo>
                <a:lnTo>
                  <a:pt x="0" y="0"/>
                </a:lnTo>
                <a:lnTo>
                  <a:pt x="0" y="1882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1588346" y="8449310"/>
            <a:ext cx="2166320" cy="0"/>
          </a:xfrm>
          <a:custGeom>
            <a:avLst/>
            <a:gdLst/>
            <a:ahLst/>
            <a:cxnLst/>
            <a:rect l="l" t="t" r="r" b="b"/>
            <a:pathLst>
              <a:path w="2228215">
                <a:moveTo>
                  <a:pt x="0" y="0"/>
                </a:moveTo>
                <a:lnTo>
                  <a:pt x="2228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3746394" y="8417454"/>
            <a:ext cx="64206" cy="64206"/>
          </a:xfrm>
          <a:custGeom>
            <a:avLst/>
            <a:gdLst/>
            <a:ahLst/>
            <a:cxnLst/>
            <a:rect l="l" t="t" r="r" b="b"/>
            <a:pathLst>
              <a:path w="66039" h="66040">
                <a:moveTo>
                  <a:pt x="0" y="0"/>
                </a:moveTo>
                <a:lnTo>
                  <a:pt x="0" y="65531"/>
                </a:lnTo>
                <a:lnTo>
                  <a:pt x="65531" y="327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4098291" y="8449310"/>
            <a:ext cx="1903324" cy="0"/>
          </a:xfrm>
          <a:custGeom>
            <a:avLst/>
            <a:gdLst/>
            <a:ahLst/>
            <a:cxnLst/>
            <a:rect l="l" t="t" r="r" b="b"/>
            <a:pathLst>
              <a:path w="1957704">
                <a:moveTo>
                  <a:pt x="0" y="0"/>
                </a:moveTo>
                <a:lnTo>
                  <a:pt x="19575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5994081" y="8417454"/>
            <a:ext cx="64206" cy="64206"/>
          </a:xfrm>
          <a:custGeom>
            <a:avLst/>
            <a:gdLst/>
            <a:ahLst/>
            <a:cxnLst/>
            <a:rect l="l" t="t" r="r" b="b"/>
            <a:pathLst>
              <a:path w="66039" h="66040">
                <a:moveTo>
                  <a:pt x="0" y="0"/>
                </a:moveTo>
                <a:lnTo>
                  <a:pt x="0" y="65531"/>
                </a:lnTo>
                <a:lnTo>
                  <a:pt x="65532" y="327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273075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30" y="868857"/>
            <a:ext cx="4852458" cy="3381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Firstly,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pointers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tail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Secondly, the node in the middle has </a:t>
            </a:r>
            <a:r>
              <a:rPr sz="1069" spc="15" dirty="0">
                <a:latin typeface="Times New Roman"/>
                <a:cs typeface="Times New Roman"/>
              </a:rPr>
              <a:t>two 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pointers;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old linked list pointer leading to </a:t>
            </a:r>
            <a:r>
              <a:rPr sz="1069" spc="10" dirty="0">
                <a:latin typeface="Times New Roman"/>
                <a:cs typeface="Times New Roman"/>
              </a:rPr>
              <a:t>next node 50 and </a:t>
            </a:r>
            <a:r>
              <a:rPr sz="1069" spc="5" dirty="0">
                <a:latin typeface="Times New Roman"/>
                <a:cs typeface="Times New Roman"/>
              </a:rPr>
              <a:t>the second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leading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i="1" spc="5" dirty="0">
                <a:latin typeface="Times New Roman"/>
                <a:cs typeface="Times New Roman"/>
              </a:rPr>
              <a:t>tail </a:t>
            </a:r>
            <a:r>
              <a:rPr sz="1069" spc="10" dirty="0">
                <a:latin typeface="Times New Roman"/>
                <a:cs typeface="Times New Roman"/>
              </a:rPr>
              <a:t>node. </a:t>
            </a:r>
            <a:r>
              <a:rPr sz="1069" spc="5" dirty="0">
                <a:latin typeface="Times New Roman"/>
                <a:cs typeface="Times New Roman"/>
              </a:rPr>
              <a:t>Additionally the </a:t>
            </a:r>
            <a:r>
              <a:rPr sz="1069" i="1" spc="10" dirty="0">
                <a:latin typeface="Times New Roman"/>
                <a:cs typeface="Times New Roman"/>
              </a:rPr>
              <a:t>head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also has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pointers,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old liked list pointer pointing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20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second one </a:t>
            </a:r>
            <a:r>
              <a:rPr sz="1069" spc="5" dirty="0">
                <a:latin typeface="Times New Roman"/>
                <a:cs typeface="Times New Roman"/>
              </a:rPr>
              <a:t>is pointing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middle </a:t>
            </a:r>
            <a:r>
              <a:rPr sz="1069" spc="5" dirty="0">
                <a:latin typeface="Times New Roman"/>
                <a:cs typeface="Times New Roman"/>
              </a:rPr>
              <a:t>element’s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(as </a:t>
            </a:r>
            <a:r>
              <a:rPr sz="1069" spc="10" dirty="0">
                <a:latin typeface="Times New Roman"/>
                <a:cs typeface="Times New Roman"/>
              </a:rPr>
              <a:t>told above) </a:t>
            </a:r>
            <a:r>
              <a:rPr sz="1069" spc="5" dirty="0">
                <a:latin typeface="Times New Roman"/>
                <a:cs typeface="Times New Roman"/>
              </a:rPr>
              <a:t>further pointing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tail 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find </a:t>
            </a:r>
            <a:r>
              <a:rPr sz="1069" spc="10" dirty="0">
                <a:latin typeface="Times New Roman"/>
                <a:cs typeface="Times New Roman"/>
              </a:rPr>
              <a:t>element 60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5" dirty="0">
                <a:latin typeface="Times New Roman"/>
                <a:cs typeface="Times New Roman"/>
              </a:rPr>
              <a:t>Is it possible to search the list  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relatively quick </a:t>
            </a:r>
            <a:r>
              <a:rPr sz="1069" spc="10" dirty="0">
                <a:latin typeface="Times New Roman"/>
                <a:cs typeface="Times New Roman"/>
              </a:rPr>
              <a:t>manner </a:t>
            </a:r>
            <a:r>
              <a:rPr sz="1069" spc="5" dirty="0">
                <a:latin typeface="Times New Roman"/>
                <a:cs typeface="Times New Roman"/>
              </a:rPr>
              <a:t>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normal linked list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Fig 39.8? Yes, it is with  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of the additional pointers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placed in 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 middle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first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see that the </a:t>
            </a:r>
            <a:r>
              <a:rPr sz="1069" spc="10" dirty="0">
                <a:latin typeface="Times New Roman"/>
                <a:cs typeface="Times New Roman"/>
              </a:rPr>
              <a:t>middle element </a:t>
            </a:r>
            <a:r>
              <a:rPr sz="1069" spc="5" dirty="0">
                <a:latin typeface="Times New Roman"/>
                <a:cs typeface="Times New Roman"/>
              </a:rPr>
              <a:t>(40)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smaller than </a:t>
            </a:r>
            <a:r>
              <a:rPr sz="1069" spc="10" dirty="0">
                <a:latin typeface="Times New Roman"/>
                <a:cs typeface="Times New Roman"/>
              </a:rPr>
              <a:t>60,  </a:t>
            </a:r>
            <a:r>
              <a:rPr sz="1069" spc="5" dirty="0">
                <a:latin typeface="Times New Roman"/>
                <a:cs typeface="Times New Roman"/>
              </a:rPr>
              <a:t>therefore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half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is selected </a:t>
            </a:r>
            <a:r>
              <a:rPr sz="1069" spc="10" dirty="0">
                <a:latin typeface="Times New Roman"/>
                <a:cs typeface="Times New Roman"/>
              </a:rPr>
              <a:t>to process further (as the </a:t>
            </a:r>
            <a:r>
              <a:rPr sz="1069" spc="5" dirty="0">
                <a:latin typeface="Times New Roman"/>
                <a:cs typeface="Times New Roman"/>
              </a:rPr>
              <a:t>linked list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sorted). Isn’t it the </a:t>
            </a:r>
            <a:r>
              <a:rPr sz="1069" spc="10" dirty="0">
                <a:latin typeface="Times New Roman"/>
                <a:cs typeface="Times New Roman"/>
              </a:rPr>
              <a:t>same we </a:t>
            </a:r>
            <a:r>
              <a:rPr sz="1069" spc="5" dirty="0">
                <a:latin typeface="Times New Roman"/>
                <a:cs typeface="Times New Roman"/>
              </a:rPr>
              <a:t>did in binary search? It definitely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can add </a:t>
            </a:r>
            <a:r>
              <a:rPr sz="1069" spc="5" dirty="0">
                <a:latin typeface="Times New Roman"/>
                <a:cs typeface="Times New Roman"/>
              </a:rPr>
              <a:t>additional </a:t>
            </a:r>
            <a:r>
              <a:rPr sz="1069" spc="10" dirty="0">
                <a:latin typeface="Times New Roman"/>
                <a:cs typeface="Times New Roman"/>
              </a:rPr>
              <a:t>pointers (links) and boost the performance. See the 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Skip List - Higher Level</a:t>
            </a:r>
            <a:r>
              <a:rPr sz="1264" b="1" spc="-15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Chains</a:t>
            </a:r>
            <a:endParaRPr sz="1264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1658" y="5019252"/>
            <a:ext cx="190765" cy="190147"/>
          </a:xfrm>
          <a:custGeom>
            <a:avLst/>
            <a:gdLst/>
            <a:ahLst/>
            <a:cxnLst/>
            <a:rect l="l" t="t" r="r" b="b"/>
            <a:pathLst>
              <a:path w="196214" h="195579">
                <a:moveTo>
                  <a:pt x="0" y="195072"/>
                </a:moveTo>
                <a:lnTo>
                  <a:pt x="195834" y="195072"/>
                </a:lnTo>
                <a:lnTo>
                  <a:pt x="195834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/>
          <p:nvPr/>
        </p:nvSpPr>
        <p:spPr>
          <a:xfrm>
            <a:off x="1364862" y="4271504"/>
            <a:ext cx="34819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Arial"/>
                <a:cs typeface="Arial"/>
              </a:rPr>
              <a:t>head</a:t>
            </a:r>
            <a:endParaRPr sz="106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8705" y="4450291"/>
            <a:ext cx="0" cy="162983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469073" y="4605867"/>
            <a:ext cx="58649" cy="59267"/>
          </a:xfrm>
          <a:custGeom>
            <a:avLst/>
            <a:gdLst/>
            <a:ahLst/>
            <a:cxnLst/>
            <a:rect l="l" t="t" r="r" b="b"/>
            <a:pathLst>
              <a:path w="60325" h="60960">
                <a:moveTo>
                  <a:pt x="60197" y="0"/>
                </a:moveTo>
                <a:lnTo>
                  <a:pt x="0" y="0"/>
                </a:lnTo>
                <a:lnTo>
                  <a:pt x="30479" y="60960"/>
                </a:lnTo>
                <a:lnTo>
                  <a:pt x="60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712066" y="5019252"/>
            <a:ext cx="471664" cy="190147"/>
          </a:xfrm>
          <a:custGeom>
            <a:avLst/>
            <a:gdLst/>
            <a:ahLst/>
            <a:cxnLst/>
            <a:rect l="l" t="t" r="r" b="b"/>
            <a:pathLst>
              <a:path w="485139" h="195579">
                <a:moveTo>
                  <a:pt x="0" y="195072"/>
                </a:moveTo>
                <a:lnTo>
                  <a:pt x="484631" y="195072"/>
                </a:lnTo>
                <a:lnTo>
                  <a:pt x="484631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992100" y="5019252"/>
            <a:ext cx="0" cy="190147"/>
          </a:xfrm>
          <a:custGeom>
            <a:avLst/>
            <a:gdLst/>
            <a:ahLst/>
            <a:cxnLst/>
            <a:rect l="l" t="t" r="r" b="b"/>
            <a:pathLst>
              <a:path h="195579">
                <a:moveTo>
                  <a:pt x="0" y="0"/>
                </a:moveTo>
                <a:lnTo>
                  <a:pt x="0" y="1950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790099" y="5019004"/>
            <a:ext cx="17780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dirty="0">
                <a:latin typeface="Arial"/>
                <a:cs typeface="Arial"/>
              </a:rPr>
              <a:t>20</a:t>
            </a:r>
            <a:endParaRPr sz="1069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2510" y="5019252"/>
            <a:ext cx="547599" cy="190147"/>
          </a:xfrm>
          <a:custGeom>
            <a:avLst/>
            <a:gdLst/>
            <a:ahLst/>
            <a:cxnLst/>
            <a:rect l="l" t="t" r="r" b="b"/>
            <a:pathLst>
              <a:path w="563244" h="195579">
                <a:moveTo>
                  <a:pt x="0" y="195072"/>
                </a:moveTo>
                <a:lnTo>
                  <a:pt x="563118" y="195072"/>
                </a:lnTo>
                <a:lnTo>
                  <a:pt x="563118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2380544" y="5019004"/>
            <a:ext cx="17780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dirty="0">
                <a:latin typeface="Arial"/>
                <a:cs typeface="Arial"/>
              </a:rPr>
              <a:t>26</a:t>
            </a:r>
            <a:endParaRPr sz="1069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40442" y="5019252"/>
            <a:ext cx="547599" cy="190147"/>
          </a:xfrm>
          <a:custGeom>
            <a:avLst/>
            <a:gdLst/>
            <a:ahLst/>
            <a:cxnLst/>
            <a:rect l="l" t="t" r="r" b="b"/>
            <a:pathLst>
              <a:path w="563245" h="195579">
                <a:moveTo>
                  <a:pt x="0" y="195072"/>
                </a:moveTo>
                <a:lnTo>
                  <a:pt x="563118" y="195072"/>
                </a:lnTo>
                <a:lnTo>
                  <a:pt x="563118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3618476" y="5019004"/>
            <a:ext cx="17780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dirty="0">
                <a:latin typeface="Arial"/>
                <a:cs typeface="Arial"/>
              </a:rPr>
              <a:t>40</a:t>
            </a:r>
            <a:endParaRPr sz="1069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87731" y="5019252"/>
            <a:ext cx="0" cy="190147"/>
          </a:xfrm>
          <a:custGeom>
            <a:avLst/>
            <a:gdLst/>
            <a:ahLst/>
            <a:cxnLst/>
            <a:rect l="l" t="t" r="r" b="b"/>
            <a:pathLst>
              <a:path h="195579">
                <a:moveTo>
                  <a:pt x="0" y="0"/>
                </a:moveTo>
                <a:lnTo>
                  <a:pt x="0" y="1950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825662" y="5029624"/>
            <a:ext cx="0" cy="169774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4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802082" y="5019252"/>
            <a:ext cx="547599" cy="190147"/>
          </a:xfrm>
          <a:custGeom>
            <a:avLst/>
            <a:gdLst/>
            <a:ahLst/>
            <a:cxnLst/>
            <a:rect l="l" t="t" r="r" b="b"/>
            <a:pathLst>
              <a:path w="563245" h="195579">
                <a:moveTo>
                  <a:pt x="0" y="195072"/>
                </a:moveTo>
                <a:lnTo>
                  <a:pt x="563117" y="195072"/>
                </a:lnTo>
                <a:lnTo>
                  <a:pt x="563117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4879374" y="5019004"/>
            <a:ext cx="17903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57</a:t>
            </a:r>
            <a:endParaRPr sz="1069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68091" y="5019252"/>
            <a:ext cx="547599" cy="190147"/>
          </a:xfrm>
          <a:custGeom>
            <a:avLst/>
            <a:gdLst/>
            <a:ahLst/>
            <a:cxnLst/>
            <a:rect l="l" t="t" r="r" b="b"/>
            <a:pathLst>
              <a:path w="563245" h="195579">
                <a:moveTo>
                  <a:pt x="0" y="195072"/>
                </a:moveTo>
                <a:lnTo>
                  <a:pt x="563118" y="195072"/>
                </a:lnTo>
                <a:lnTo>
                  <a:pt x="563118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5546124" y="5019004"/>
            <a:ext cx="17903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60</a:t>
            </a:r>
            <a:endParaRPr sz="1069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88042" y="5019252"/>
            <a:ext cx="0" cy="190147"/>
          </a:xfrm>
          <a:custGeom>
            <a:avLst/>
            <a:gdLst/>
            <a:ahLst/>
            <a:cxnLst/>
            <a:rect l="l" t="t" r="r" b="b"/>
            <a:pathLst>
              <a:path h="195579">
                <a:moveTo>
                  <a:pt x="0" y="0"/>
                </a:moveTo>
                <a:lnTo>
                  <a:pt x="0" y="1950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729605" y="5029624"/>
            <a:ext cx="0" cy="169774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4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6134840" y="4616979"/>
            <a:ext cx="190765" cy="592049"/>
          </a:xfrm>
          <a:custGeom>
            <a:avLst/>
            <a:gdLst/>
            <a:ahLst/>
            <a:cxnLst/>
            <a:rect l="l" t="t" r="r" b="b"/>
            <a:pathLst>
              <a:path w="196215" h="608964">
                <a:moveTo>
                  <a:pt x="0" y="608838"/>
                </a:moveTo>
                <a:lnTo>
                  <a:pt x="195833" y="608838"/>
                </a:lnTo>
                <a:lnTo>
                  <a:pt x="195833" y="0"/>
                </a:lnTo>
                <a:lnTo>
                  <a:pt x="0" y="0"/>
                </a:lnTo>
                <a:lnTo>
                  <a:pt x="0" y="60883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6155091" y="4226313"/>
            <a:ext cx="22533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Arial"/>
                <a:cs typeface="Arial"/>
              </a:rPr>
              <a:t>tail</a:t>
            </a:r>
            <a:endParaRPr sz="1069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37817" y="4402877"/>
            <a:ext cx="0" cy="164218"/>
          </a:xfrm>
          <a:custGeom>
            <a:avLst/>
            <a:gdLst/>
            <a:ahLst/>
            <a:cxnLst/>
            <a:rect l="l" t="t" r="r" b="b"/>
            <a:pathLst>
              <a:path h="168910">
                <a:moveTo>
                  <a:pt x="0" y="0"/>
                </a:moveTo>
                <a:lnTo>
                  <a:pt x="0" y="1684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6208923" y="4559194"/>
            <a:ext cx="58032" cy="58032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436" y="0"/>
                </a:moveTo>
                <a:lnTo>
                  <a:pt x="0" y="0"/>
                </a:lnTo>
                <a:lnTo>
                  <a:pt x="29717" y="59435"/>
                </a:lnTo>
                <a:lnTo>
                  <a:pt x="59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486852" y="5113338"/>
            <a:ext cx="164218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643908" y="5084445"/>
            <a:ext cx="58032" cy="59267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0" y="0"/>
                </a:moveTo>
                <a:lnTo>
                  <a:pt x="0" y="60960"/>
                </a:lnTo>
                <a:lnTo>
                  <a:pt x="59436" y="297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087668" y="5113338"/>
            <a:ext cx="164218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243242" y="5084445"/>
            <a:ext cx="59267" cy="59267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0" y="0"/>
                </a:moveTo>
                <a:lnTo>
                  <a:pt x="0" y="60960"/>
                </a:lnTo>
                <a:lnTo>
                  <a:pt x="60959" y="297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754419" y="5113338"/>
            <a:ext cx="162983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910735" y="5084445"/>
            <a:ext cx="58649" cy="59267"/>
          </a:xfrm>
          <a:custGeom>
            <a:avLst/>
            <a:gdLst/>
            <a:ahLst/>
            <a:cxnLst/>
            <a:rect l="l" t="t" r="r" b="b"/>
            <a:pathLst>
              <a:path w="60325" h="60960">
                <a:moveTo>
                  <a:pt x="0" y="0"/>
                </a:moveTo>
                <a:lnTo>
                  <a:pt x="0" y="60960"/>
                </a:lnTo>
                <a:lnTo>
                  <a:pt x="60197" y="297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968644" y="5114819"/>
            <a:ext cx="175331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136813" y="5084445"/>
            <a:ext cx="58032" cy="59267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0" y="0"/>
                </a:moveTo>
                <a:lnTo>
                  <a:pt x="0" y="60960"/>
                </a:lnTo>
                <a:lnTo>
                  <a:pt x="59436" y="312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253989" y="5114819"/>
            <a:ext cx="164218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410305" y="5085927"/>
            <a:ext cx="58032" cy="58032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0" y="0"/>
                </a:moveTo>
                <a:lnTo>
                  <a:pt x="0" y="59436"/>
                </a:lnTo>
                <a:lnTo>
                  <a:pt x="59436" y="297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908886" y="5114819"/>
            <a:ext cx="175948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59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6076315" y="5085927"/>
            <a:ext cx="58649" cy="58032"/>
          </a:xfrm>
          <a:custGeom>
            <a:avLst/>
            <a:gdLst/>
            <a:ahLst/>
            <a:cxnLst/>
            <a:rect l="l" t="t" r="r" b="b"/>
            <a:pathLst>
              <a:path w="60325" h="59689">
                <a:moveTo>
                  <a:pt x="0" y="0"/>
                </a:moveTo>
                <a:lnTo>
                  <a:pt x="0" y="59436"/>
                </a:lnTo>
                <a:lnTo>
                  <a:pt x="60198" y="297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3165827" y="4332251"/>
            <a:ext cx="106988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dirty="0">
                <a:latin typeface="Times New Roman"/>
                <a:cs typeface="Times New Roman"/>
              </a:rPr>
              <a:t>Level </a:t>
            </a:r>
            <a:r>
              <a:rPr sz="1069" spc="5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2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chains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21658" y="4831820"/>
            <a:ext cx="190765" cy="19076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0" y="195834"/>
                </a:moveTo>
                <a:lnTo>
                  <a:pt x="195834" y="195834"/>
                </a:lnTo>
                <a:lnTo>
                  <a:pt x="195834" y="0"/>
                </a:lnTo>
                <a:lnTo>
                  <a:pt x="0" y="0"/>
                </a:lnTo>
                <a:lnTo>
                  <a:pt x="0" y="1958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825663" y="4854787"/>
            <a:ext cx="262378" cy="167922"/>
          </a:xfrm>
          <a:custGeom>
            <a:avLst/>
            <a:gdLst/>
            <a:ahLst/>
            <a:cxnLst/>
            <a:rect l="l" t="t" r="r" b="b"/>
            <a:pathLst>
              <a:path w="269875" h="172720">
                <a:moveTo>
                  <a:pt x="0" y="172212"/>
                </a:moveTo>
                <a:lnTo>
                  <a:pt x="269748" y="172212"/>
                </a:lnTo>
                <a:lnTo>
                  <a:pt x="269748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992350" y="4902940"/>
            <a:ext cx="1043958" cy="0"/>
          </a:xfrm>
          <a:custGeom>
            <a:avLst/>
            <a:gdLst/>
            <a:ahLst/>
            <a:cxnLst/>
            <a:rect l="l" t="t" r="r" b="b"/>
            <a:pathLst>
              <a:path w="1073785">
                <a:moveTo>
                  <a:pt x="0" y="0"/>
                </a:moveTo>
                <a:lnTo>
                  <a:pt x="1073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5028776" y="4874048"/>
            <a:ext cx="59267" cy="58032"/>
          </a:xfrm>
          <a:custGeom>
            <a:avLst/>
            <a:gdLst/>
            <a:ahLst/>
            <a:cxnLst/>
            <a:rect l="l" t="t" r="r" b="b"/>
            <a:pathLst>
              <a:path w="60960" h="59689">
                <a:moveTo>
                  <a:pt x="0" y="0"/>
                </a:moveTo>
                <a:lnTo>
                  <a:pt x="0" y="59435"/>
                </a:lnTo>
                <a:lnTo>
                  <a:pt x="60960" y="29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587732" y="4854787"/>
            <a:ext cx="262378" cy="167922"/>
          </a:xfrm>
          <a:custGeom>
            <a:avLst/>
            <a:gdLst/>
            <a:ahLst/>
            <a:cxnLst/>
            <a:rect l="l" t="t" r="r" b="b"/>
            <a:pathLst>
              <a:path w="269875" h="172720">
                <a:moveTo>
                  <a:pt x="0" y="172212"/>
                </a:moveTo>
                <a:lnTo>
                  <a:pt x="269748" y="172212"/>
                </a:lnTo>
                <a:lnTo>
                  <a:pt x="269748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516485" y="4902940"/>
            <a:ext cx="1020498" cy="0"/>
          </a:xfrm>
          <a:custGeom>
            <a:avLst/>
            <a:gdLst/>
            <a:ahLst/>
            <a:cxnLst/>
            <a:rect l="l" t="t" r="r" b="b"/>
            <a:pathLst>
              <a:path w="1049655">
                <a:moveTo>
                  <a:pt x="0" y="0"/>
                </a:moveTo>
                <a:lnTo>
                  <a:pt x="10492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529205" y="4874048"/>
            <a:ext cx="58649" cy="58032"/>
          </a:xfrm>
          <a:custGeom>
            <a:avLst/>
            <a:gdLst/>
            <a:ahLst/>
            <a:cxnLst/>
            <a:rect l="l" t="t" r="r" b="b"/>
            <a:pathLst>
              <a:path w="60325" h="59689">
                <a:moveTo>
                  <a:pt x="0" y="0"/>
                </a:moveTo>
                <a:lnTo>
                  <a:pt x="0" y="59435"/>
                </a:lnTo>
                <a:lnTo>
                  <a:pt x="60198" y="29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754419" y="4902940"/>
            <a:ext cx="1020498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767138" y="4874048"/>
            <a:ext cx="58649" cy="58032"/>
          </a:xfrm>
          <a:custGeom>
            <a:avLst/>
            <a:gdLst/>
            <a:ahLst/>
            <a:cxnLst/>
            <a:rect l="l" t="t" r="r" b="b"/>
            <a:pathLst>
              <a:path w="60325" h="59689">
                <a:moveTo>
                  <a:pt x="0" y="0"/>
                </a:moveTo>
                <a:lnTo>
                  <a:pt x="0" y="59435"/>
                </a:lnTo>
                <a:lnTo>
                  <a:pt x="60197" y="29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959628" y="5022215"/>
            <a:ext cx="470429" cy="190147"/>
          </a:xfrm>
          <a:custGeom>
            <a:avLst/>
            <a:gdLst/>
            <a:ahLst/>
            <a:cxnLst/>
            <a:rect l="l" t="t" r="r" b="b"/>
            <a:pathLst>
              <a:path w="483870" h="195579">
                <a:moveTo>
                  <a:pt x="0" y="195072"/>
                </a:moveTo>
                <a:lnTo>
                  <a:pt x="483870" y="195072"/>
                </a:lnTo>
                <a:lnTo>
                  <a:pt x="483870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3036923" y="5021968"/>
            <a:ext cx="17903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30</a:t>
            </a:r>
            <a:endParaRPr sz="1069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335231" y="5116300"/>
            <a:ext cx="162983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490807" y="5087408"/>
            <a:ext cx="58649" cy="59267"/>
          </a:xfrm>
          <a:custGeom>
            <a:avLst/>
            <a:gdLst/>
            <a:ahLst/>
            <a:cxnLst/>
            <a:rect l="l" t="t" r="r" b="b"/>
            <a:pathLst>
              <a:path w="60325" h="60960">
                <a:moveTo>
                  <a:pt x="0" y="0"/>
                </a:moveTo>
                <a:lnTo>
                  <a:pt x="0" y="60960"/>
                </a:lnTo>
                <a:lnTo>
                  <a:pt x="60197" y="29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230033" y="5022216"/>
            <a:ext cx="0" cy="179652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0"/>
                </a:moveTo>
                <a:lnTo>
                  <a:pt x="0" y="1844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4207192" y="5022215"/>
            <a:ext cx="470429" cy="190147"/>
          </a:xfrm>
          <a:custGeom>
            <a:avLst/>
            <a:gdLst/>
            <a:ahLst/>
            <a:cxnLst/>
            <a:rect l="l" t="t" r="r" b="b"/>
            <a:pathLst>
              <a:path w="483870" h="195579">
                <a:moveTo>
                  <a:pt x="0" y="195072"/>
                </a:moveTo>
                <a:lnTo>
                  <a:pt x="483870" y="195072"/>
                </a:lnTo>
                <a:lnTo>
                  <a:pt x="483870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4468707" y="5022215"/>
            <a:ext cx="0" cy="190147"/>
          </a:xfrm>
          <a:custGeom>
            <a:avLst/>
            <a:gdLst/>
            <a:ahLst/>
            <a:cxnLst/>
            <a:rect l="l" t="t" r="r" b="b"/>
            <a:pathLst>
              <a:path h="195579">
                <a:moveTo>
                  <a:pt x="0" y="0"/>
                </a:moveTo>
                <a:lnTo>
                  <a:pt x="0" y="1950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4284486" y="5021968"/>
            <a:ext cx="17903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50</a:t>
            </a:r>
            <a:endParaRPr sz="1069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587239" y="5116300"/>
            <a:ext cx="162983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4742814" y="5087408"/>
            <a:ext cx="59267" cy="59267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0" y="0"/>
                </a:moveTo>
                <a:lnTo>
                  <a:pt x="0" y="60960"/>
                </a:lnTo>
                <a:lnTo>
                  <a:pt x="60960" y="29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5088042" y="4854787"/>
            <a:ext cx="261761" cy="167922"/>
          </a:xfrm>
          <a:custGeom>
            <a:avLst/>
            <a:gdLst/>
            <a:ahLst/>
            <a:cxnLst/>
            <a:rect l="l" t="t" r="r" b="b"/>
            <a:pathLst>
              <a:path w="269239" h="172720">
                <a:moveTo>
                  <a:pt x="0" y="172212"/>
                </a:moveTo>
                <a:lnTo>
                  <a:pt x="268986" y="172212"/>
                </a:lnTo>
                <a:lnTo>
                  <a:pt x="268986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5230283" y="4902940"/>
            <a:ext cx="854428" cy="0"/>
          </a:xfrm>
          <a:custGeom>
            <a:avLst/>
            <a:gdLst/>
            <a:ahLst/>
            <a:cxnLst/>
            <a:rect l="l" t="t" r="r" b="b"/>
            <a:pathLst>
              <a:path w="878839">
                <a:moveTo>
                  <a:pt x="0" y="0"/>
                </a:moveTo>
                <a:lnTo>
                  <a:pt x="8785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6076315" y="4874048"/>
            <a:ext cx="58649" cy="58032"/>
          </a:xfrm>
          <a:custGeom>
            <a:avLst/>
            <a:gdLst/>
            <a:ahLst/>
            <a:cxnLst/>
            <a:rect l="l" t="t" r="r" b="b"/>
            <a:pathLst>
              <a:path w="60325" h="59689">
                <a:moveTo>
                  <a:pt x="0" y="0"/>
                </a:moveTo>
                <a:lnTo>
                  <a:pt x="0" y="59435"/>
                </a:lnTo>
                <a:lnTo>
                  <a:pt x="60198" y="29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825663" y="4712547"/>
            <a:ext cx="262378" cy="166070"/>
          </a:xfrm>
          <a:custGeom>
            <a:avLst/>
            <a:gdLst/>
            <a:ahLst/>
            <a:cxnLst/>
            <a:rect l="l" t="t" r="r" b="b"/>
            <a:pathLst>
              <a:path w="269875" h="170814">
                <a:moveTo>
                  <a:pt x="0" y="170687"/>
                </a:moveTo>
                <a:lnTo>
                  <a:pt x="269748" y="170687"/>
                </a:lnTo>
                <a:lnTo>
                  <a:pt x="269748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3825663" y="4712547"/>
            <a:ext cx="262378" cy="166070"/>
          </a:xfrm>
          <a:custGeom>
            <a:avLst/>
            <a:gdLst/>
            <a:ahLst/>
            <a:cxnLst/>
            <a:rect l="l" t="t" r="r" b="b"/>
            <a:pathLst>
              <a:path w="269875" h="170814">
                <a:moveTo>
                  <a:pt x="0" y="170687"/>
                </a:moveTo>
                <a:lnTo>
                  <a:pt x="269748" y="170687"/>
                </a:lnTo>
                <a:lnTo>
                  <a:pt x="269748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1421658" y="4640686"/>
            <a:ext cx="190765" cy="191382"/>
          </a:xfrm>
          <a:custGeom>
            <a:avLst/>
            <a:gdLst/>
            <a:ahLst/>
            <a:cxnLst/>
            <a:rect l="l" t="t" r="r" b="b"/>
            <a:pathLst>
              <a:path w="196214" h="196850">
                <a:moveTo>
                  <a:pt x="0" y="196596"/>
                </a:moveTo>
                <a:lnTo>
                  <a:pt x="195834" y="196596"/>
                </a:lnTo>
                <a:lnTo>
                  <a:pt x="195834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1421658" y="4640686"/>
            <a:ext cx="190765" cy="191382"/>
          </a:xfrm>
          <a:custGeom>
            <a:avLst/>
            <a:gdLst/>
            <a:ahLst/>
            <a:cxnLst/>
            <a:rect l="l" t="t" r="r" b="b"/>
            <a:pathLst>
              <a:path w="196214" h="196850">
                <a:moveTo>
                  <a:pt x="0" y="196596"/>
                </a:moveTo>
                <a:lnTo>
                  <a:pt x="195834" y="196596"/>
                </a:lnTo>
                <a:lnTo>
                  <a:pt x="195834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1517226" y="4783666"/>
            <a:ext cx="2255220" cy="0"/>
          </a:xfrm>
          <a:custGeom>
            <a:avLst/>
            <a:gdLst/>
            <a:ahLst/>
            <a:cxnLst/>
            <a:rect l="l" t="t" r="r" b="b"/>
            <a:pathLst>
              <a:path w="2319654">
                <a:moveTo>
                  <a:pt x="0" y="0"/>
                </a:moveTo>
                <a:lnTo>
                  <a:pt x="23195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764915" y="4754774"/>
            <a:ext cx="58032" cy="58649"/>
          </a:xfrm>
          <a:custGeom>
            <a:avLst/>
            <a:gdLst/>
            <a:ahLst/>
            <a:cxnLst/>
            <a:rect l="l" t="t" r="r" b="b"/>
            <a:pathLst>
              <a:path w="59689" h="60325">
                <a:moveTo>
                  <a:pt x="0" y="0"/>
                </a:moveTo>
                <a:lnTo>
                  <a:pt x="0" y="60198"/>
                </a:lnTo>
                <a:lnTo>
                  <a:pt x="59436" y="29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3992350" y="4783666"/>
            <a:ext cx="2092237" cy="0"/>
          </a:xfrm>
          <a:custGeom>
            <a:avLst/>
            <a:gdLst/>
            <a:ahLst/>
            <a:cxnLst/>
            <a:rect l="l" t="t" r="r" b="b"/>
            <a:pathLst>
              <a:path w="2152015">
                <a:moveTo>
                  <a:pt x="0" y="0"/>
                </a:moveTo>
                <a:lnTo>
                  <a:pt x="21518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6076315" y="4754774"/>
            <a:ext cx="58649" cy="58649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0" y="60198"/>
                </a:lnTo>
                <a:lnTo>
                  <a:pt x="60198" y="29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 txBox="1"/>
          <p:nvPr/>
        </p:nvSpPr>
        <p:spPr>
          <a:xfrm>
            <a:off x="1352267" y="5390161"/>
            <a:ext cx="4853076" cy="3862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913" algn="ctr"/>
            <a:r>
              <a:rPr sz="1069" b="1" spc="5" dirty="0">
                <a:latin typeface="Arial"/>
                <a:cs typeface="Arial"/>
              </a:rPr>
              <a:t>Fig</a:t>
            </a:r>
            <a:r>
              <a:rPr sz="1069" b="1" spc="-83" dirty="0">
                <a:latin typeface="Arial"/>
                <a:cs typeface="Arial"/>
              </a:rPr>
              <a:t> </a:t>
            </a:r>
            <a:r>
              <a:rPr sz="1069" b="1" spc="5" dirty="0">
                <a:latin typeface="Arial"/>
                <a:cs typeface="Arial"/>
              </a:rPr>
              <a:t>39.10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algn="just"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general n, level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chain </a:t>
            </a:r>
            <a:r>
              <a:rPr sz="1069" spc="10" dirty="0">
                <a:latin typeface="Times New Roman"/>
                <a:cs typeface="Times New Roman"/>
              </a:rPr>
              <a:t>includes </a:t>
            </a:r>
            <a:r>
              <a:rPr sz="1069" spc="5" dirty="0">
                <a:latin typeface="Times New Roman"/>
                <a:cs typeface="Times New Roman"/>
              </a:rPr>
              <a:t>all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elements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58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level 1 every </a:t>
            </a:r>
            <a:r>
              <a:rPr sz="1069" spc="5" dirty="0">
                <a:latin typeface="Times New Roman"/>
                <a:cs typeface="Times New Roman"/>
              </a:rPr>
              <a:t>other element, level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chain </a:t>
            </a:r>
            <a:r>
              <a:rPr sz="1069" spc="10" dirty="0">
                <a:latin typeface="Times New Roman"/>
                <a:cs typeface="Times New Roman"/>
              </a:rPr>
              <a:t>every </a:t>
            </a:r>
            <a:r>
              <a:rPr sz="1069" spc="5" dirty="0">
                <a:latin typeface="Times New Roman"/>
                <a:cs typeface="Times New Roman"/>
              </a:rPr>
              <a:t>fourth,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etc.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437"/>
              </a:spcBef>
              <a:buSzPct val="136363"/>
              <a:buFont typeface="Symbol"/>
              <a:buChar char="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i="1" dirty="0">
                <a:latin typeface="Times New Roman"/>
                <a:cs typeface="Times New Roman"/>
              </a:rPr>
              <a:t>i</a:t>
            </a:r>
            <a:r>
              <a:rPr sz="1069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every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604" i="1" spc="7" baseline="15151" dirty="0">
                <a:latin typeface="Times New Roman"/>
                <a:cs typeface="Times New Roman"/>
              </a:rPr>
              <a:t>i </a:t>
            </a:r>
            <a:r>
              <a:rPr sz="1069" spc="5" dirty="0">
                <a:latin typeface="Times New Roman"/>
                <a:cs typeface="Times New Roman"/>
              </a:rPr>
              <a:t>th elementLevel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chain is our old linked list </a:t>
            </a:r>
            <a:r>
              <a:rPr sz="1069" spc="10" dirty="0">
                <a:latin typeface="Times New Roman"/>
                <a:cs typeface="Times New Roman"/>
              </a:rPr>
              <a:t>chain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Fig </a:t>
            </a:r>
            <a:r>
              <a:rPr sz="1069" spc="5" dirty="0">
                <a:latin typeface="Times New Roman"/>
                <a:cs typeface="Times New Roman"/>
              </a:rPr>
              <a:t>39. Level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chain </a:t>
            </a:r>
            <a:r>
              <a:rPr sz="1069" spc="10" dirty="0">
                <a:latin typeface="Times New Roman"/>
                <a:cs typeface="Times New Roman"/>
              </a:rPr>
              <a:t>added </a:t>
            </a:r>
            <a:r>
              <a:rPr sz="1069" spc="5" dirty="0">
                <a:latin typeface="Times New Roman"/>
                <a:cs typeface="Times New Roman"/>
              </a:rPr>
              <a:t>to contain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link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every other </a:t>
            </a:r>
            <a:r>
              <a:rPr sz="1069" spc="10" dirty="0">
                <a:latin typeface="Times New Roman"/>
                <a:cs typeface="Times New Roman"/>
              </a:rPr>
              <a:t>node (or  </a:t>
            </a:r>
            <a:r>
              <a:rPr sz="1069" spc="5" dirty="0">
                <a:latin typeface="Times New Roman"/>
                <a:cs typeface="Times New Roman"/>
              </a:rPr>
              <a:t>alternate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node).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Level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chain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contains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links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every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4</a:t>
            </a:r>
            <a:r>
              <a:rPr sz="1094" spc="-7" baseline="37037" dirty="0">
                <a:latin typeface="Times New Roman"/>
                <a:cs typeface="Times New Roman"/>
              </a:rPr>
              <a:t>th</a:t>
            </a:r>
            <a:r>
              <a:rPr sz="1094" spc="138" baseline="3703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keep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adding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200"/>
              </a:lnSpc>
              <a:spcBef>
                <a:spcPts val="326"/>
              </a:spcBef>
            </a:pPr>
            <a:r>
              <a:rPr sz="1069" spc="5" dirty="0">
                <a:latin typeface="Times New Roman"/>
                <a:cs typeface="Times New Roman"/>
              </a:rPr>
              <a:t>levels of chains </a:t>
            </a:r>
            <a:r>
              <a:rPr sz="1069" spc="10" dirty="0">
                <a:latin typeface="Times New Roman"/>
                <a:cs typeface="Times New Roman"/>
              </a:rPr>
              <a:t>so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generalize </a:t>
            </a:r>
            <a:r>
              <a:rPr sz="1069" spc="5" dirty="0">
                <a:latin typeface="Times New Roman"/>
                <a:cs typeface="Times New Roman"/>
              </a:rPr>
              <a:t>that for </a:t>
            </a:r>
            <a:r>
              <a:rPr sz="1069" spc="10" dirty="0">
                <a:latin typeface="Times New Roman"/>
                <a:cs typeface="Times New Roman"/>
              </a:rPr>
              <a:t>level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chain includes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604" i="1" spc="7" baseline="17676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th </a:t>
            </a:r>
            <a:r>
              <a:rPr sz="1069" spc="10" dirty="0">
                <a:latin typeface="Times New Roman"/>
                <a:cs typeface="Times New Roman"/>
              </a:rPr>
              <a:t>elements.  After adding these </a:t>
            </a:r>
            <a:r>
              <a:rPr sz="1069" spc="5" dirty="0">
                <a:latin typeface="Times New Roman"/>
                <a:cs typeface="Times New Roman"/>
              </a:rPr>
              <a:t>pointers, the </a:t>
            </a:r>
            <a:r>
              <a:rPr sz="1069" spc="10" dirty="0">
                <a:latin typeface="Times New Roman"/>
                <a:cs typeface="Times New Roman"/>
              </a:rPr>
              <a:t>skip </a:t>
            </a:r>
            <a:r>
              <a:rPr sz="1069" spc="5" dirty="0">
                <a:latin typeface="Times New Roman"/>
                <a:cs typeface="Times New Roman"/>
              </a:rPr>
              <a:t>list is </a:t>
            </a:r>
            <a:r>
              <a:rPr sz="1069" spc="10" dirty="0">
                <a:latin typeface="Times New Roman"/>
                <a:cs typeface="Times New Roman"/>
              </a:rPr>
              <a:t>no more our old </a:t>
            </a:r>
            <a:r>
              <a:rPr sz="1069" spc="5" dirty="0">
                <a:latin typeface="Times New Roman"/>
                <a:cs typeface="Times New Roman"/>
              </a:rPr>
              <a:t>linked list; it has </a:t>
            </a:r>
            <a:r>
              <a:rPr sz="1069" spc="10" dirty="0">
                <a:latin typeface="Times New Roman"/>
                <a:cs typeface="Times New Roman"/>
              </a:rPr>
              <a:t>become  </a:t>
            </a:r>
            <a:r>
              <a:rPr sz="1069" spc="5" dirty="0">
                <a:latin typeface="Times New Roman"/>
                <a:cs typeface="Times New Roman"/>
              </a:rPr>
              <a:t>sort of binary tree. Still, 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still few </a:t>
            </a:r>
            <a:r>
              <a:rPr sz="1069" spc="10" dirty="0">
                <a:latin typeface="Times New Roman"/>
                <a:cs typeface="Times New Roman"/>
              </a:rPr>
              <a:t>important </a:t>
            </a:r>
            <a:r>
              <a:rPr sz="1069" spc="5" dirty="0">
                <a:latin typeface="Times New Roman"/>
                <a:cs typeface="Times New Roman"/>
              </a:rPr>
              <a:t>things to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consider.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221628" indent="-209281" algn="just">
              <a:buFont typeface="Symbol"/>
              <a:buChar char=""/>
              <a:tabLst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Skip list contains </a:t>
            </a:r>
            <a:r>
              <a:rPr sz="1069" i="1" spc="10" dirty="0">
                <a:latin typeface="Times New Roman"/>
                <a:cs typeface="Times New Roman"/>
              </a:rPr>
              <a:t>a hierarchy of</a:t>
            </a:r>
            <a:r>
              <a:rPr sz="1069" i="1" spc="-1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chains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68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In general level i contains </a:t>
            </a:r>
            <a:r>
              <a:rPr sz="1069" i="1" spc="10" dirty="0">
                <a:latin typeface="Times New Roman"/>
                <a:cs typeface="Times New Roman"/>
              </a:rPr>
              <a:t>a subset of elements in </a:t>
            </a:r>
            <a:r>
              <a:rPr sz="1069" i="1" spc="5" dirty="0">
                <a:latin typeface="Times New Roman"/>
                <a:cs typeface="Times New Roman"/>
              </a:rPr>
              <a:t>level i-1</a:t>
            </a:r>
            <a:r>
              <a:rPr sz="1069" spc="5" dirty="0">
                <a:latin typeface="Times New Roman"/>
                <a:cs typeface="Times New Roman"/>
              </a:rPr>
              <a:t>Skip list </a:t>
            </a:r>
            <a:r>
              <a:rPr sz="1069" spc="10" dirty="0">
                <a:latin typeface="Times New Roman"/>
                <a:cs typeface="Times New Roman"/>
              </a:rPr>
              <a:t>becomes a  </a:t>
            </a:r>
            <a:r>
              <a:rPr sz="1069" spc="5" dirty="0">
                <a:latin typeface="Times New Roman"/>
                <a:cs typeface="Times New Roman"/>
              </a:rPr>
              <a:t>hierarchy of chains and every level contains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subset of </a:t>
            </a:r>
            <a:r>
              <a:rPr sz="1069" spc="10" dirty="0">
                <a:latin typeface="Times New Roman"/>
                <a:cs typeface="Times New Roman"/>
              </a:rPr>
              <a:t>element of </a:t>
            </a:r>
            <a:r>
              <a:rPr sz="1069" spc="5" dirty="0">
                <a:latin typeface="Times New Roman"/>
                <a:cs typeface="Times New Roman"/>
              </a:rPr>
              <a:t>previous level. 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kind </a:t>
            </a:r>
            <a:r>
              <a:rPr sz="1069" spc="5" dirty="0">
                <a:latin typeface="Times New Roman"/>
                <a:cs typeface="Times New Roman"/>
              </a:rPr>
              <a:t>of skip list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structure, </a:t>
            </a:r>
            <a:r>
              <a:rPr sz="1069" spc="10" dirty="0">
                <a:latin typeface="Times New Roman"/>
                <a:cs typeface="Times New Roman"/>
              </a:rPr>
              <a:t>we can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elements in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n time. </a:t>
            </a:r>
            <a:r>
              <a:rPr sz="1069" spc="10" dirty="0">
                <a:latin typeface="Times New Roman"/>
                <a:cs typeface="Times New Roman"/>
              </a:rPr>
              <a:t>But the  problem with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frequency </a:t>
            </a:r>
            <a:r>
              <a:rPr sz="1069" spc="5" dirty="0">
                <a:latin typeface="Times New Roman"/>
                <a:cs typeface="Times New Roman"/>
              </a:rPr>
              <a:t>of pointers is </a:t>
            </a:r>
            <a:r>
              <a:rPr sz="1069" spc="10" dirty="0">
                <a:latin typeface="Times New Roman"/>
                <a:cs typeface="Times New Roman"/>
              </a:rPr>
              <a:t>so high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compared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 of 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items that it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difficult to </a:t>
            </a:r>
            <a:r>
              <a:rPr sz="1069" spc="10" dirty="0">
                <a:latin typeface="Times New Roman"/>
                <a:cs typeface="Times New Roman"/>
              </a:rPr>
              <a:t>manage them. The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5" dirty="0">
                <a:latin typeface="Times New Roman"/>
                <a:cs typeface="Times New Roman"/>
              </a:rPr>
              <a:t>remove  </a:t>
            </a:r>
            <a:r>
              <a:rPr sz="1069" spc="5" dirty="0">
                <a:latin typeface="Times New Roman"/>
                <a:cs typeface="Times New Roman"/>
              </a:rPr>
              <a:t>operations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kind </a:t>
            </a:r>
            <a:r>
              <a:rPr sz="1069" spc="5" dirty="0">
                <a:latin typeface="Times New Roman"/>
                <a:cs typeface="Times New Roman"/>
              </a:rPr>
              <a:t>of skip list </a:t>
            </a:r>
            <a:r>
              <a:rPr sz="1069" spc="10" dirty="0">
                <a:latin typeface="Times New Roman"/>
                <a:cs typeface="Times New Roman"/>
              </a:rPr>
              <a:t>become very complex because </a:t>
            </a:r>
            <a:r>
              <a:rPr sz="1069" spc="5" dirty="0">
                <a:latin typeface="Times New Roman"/>
                <a:cs typeface="Times New Roman"/>
              </a:rPr>
              <a:t>single insertion </a:t>
            </a:r>
            <a:r>
              <a:rPr sz="1069" spc="10" dirty="0">
                <a:latin typeface="Times New Roman"/>
                <a:cs typeface="Times New Roman"/>
              </a:rPr>
              <a:t>or  removal </a:t>
            </a:r>
            <a:r>
              <a:rPr sz="1069" spc="5" dirty="0">
                <a:latin typeface="Times New Roman"/>
                <a:cs typeface="Times New Roman"/>
              </a:rPr>
              <a:t>requires lot of pointers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readjust.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Professor Pugh </a:t>
            </a:r>
            <a:r>
              <a:rPr sz="1069" spc="5" dirty="0">
                <a:latin typeface="Times New Roman"/>
                <a:cs typeface="Times New Roman"/>
              </a:rPr>
              <a:t>suggested </a:t>
            </a:r>
            <a:r>
              <a:rPr sz="1069" spc="10" dirty="0">
                <a:latin typeface="Times New Roman"/>
                <a:cs typeface="Times New Roman"/>
              </a:rPr>
              <a:t>here that </a:t>
            </a:r>
            <a:r>
              <a:rPr sz="1069" spc="5" dirty="0">
                <a:latin typeface="Times New Roman"/>
                <a:cs typeface="Times New Roman"/>
              </a:rPr>
              <a:t>instead of </a:t>
            </a:r>
            <a:r>
              <a:rPr sz="1069" spc="10" dirty="0">
                <a:latin typeface="Times New Roman"/>
                <a:cs typeface="Times New Roman"/>
              </a:rPr>
              <a:t>doing </a:t>
            </a:r>
            <a:r>
              <a:rPr sz="1069" spc="5" dirty="0">
                <a:latin typeface="Times New Roman"/>
                <a:cs typeface="Times New Roman"/>
              </a:rPr>
              <a:t>leveling in </a:t>
            </a:r>
            <a:r>
              <a:rPr sz="1069" spc="10" dirty="0">
                <a:latin typeface="Times New Roman"/>
                <a:cs typeface="Times New Roman"/>
              </a:rPr>
              <a:t>powers </a:t>
            </a:r>
            <a:r>
              <a:rPr sz="1069" spc="5" dirty="0">
                <a:latin typeface="Times New Roman"/>
                <a:cs typeface="Times New Roman"/>
              </a:rPr>
              <a:t>of 2, it should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done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randomly.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Randomness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skip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topic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Let’s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formal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definition of skip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10462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605739"/>
            <a:ext cx="4851841" cy="752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Skip List -</a:t>
            </a:r>
            <a:r>
              <a:rPr sz="1264" b="1" spc="-68" dirty="0">
                <a:latin typeface="Arial"/>
                <a:cs typeface="Arial"/>
              </a:rPr>
              <a:t> </a:t>
            </a:r>
            <a:r>
              <a:rPr sz="1264" b="1" spc="10" dirty="0">
                <a:latin typeface="Arial"/>
                <a:cs typeface="Arial"/>
              </a:rPr>
              <a:t>Formally</a:t>
            </a:r>
            <a:endParaRPr sz="1264">
              <a:latin typeface="Arial"/>
              <a:cs typeface="Arial"/>
            </a:endParaRPr>
          </a:p>
          <a:p>
            <a:pPr marL="221628" indent="-209281">
              <a:spcBef>
                <a:spcPts val="29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skip list </a:t>
            </a:r>
            <a:r>
              <a:rPr sz="1069" spc="10" dirty="0">
                <a:latin typeface="Times New Roman"/>
                <a:cs typeface="Times New Roman"/>
              </a:rPr>
              <a:t>for a set </a:t>
            </a:r>
            <a:r>
              <a:rPr sz="1069" b="1" i="1" spc="15" dirty="0">
                <a:latin typeface="Times New Roman"/>
                <a:cs typeface="Times New Roman"/>
              </a:rPr>
              <a:t>S </a:t>
            </a:r>
            <a:r>
              <a:rPr sz="1069" spc="10" dirty="0">
                <a:latin typeface="Times New Roman"/>
                <a:cs typeface="Times New Roman"/>
              </a:rPr>
              <a:t>of distinct (key, </a:t>
            </a:r>
            <a:r>
              <a:rPr sz="1069" spc="5" dirty="0">
                <a:latin typeface="Times New Roman"/>
                <a:cs typeface="Times New Roman"/>
              </a:rPr>
              <a:t>element) items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series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lists </a:t>
            </a:r>
            <a:r>
              <a:rPr sz="1069" b="1" i="1" spc="10" dirty="0">
                <a:latin typeface="Times New Roman"/>
                <a:cs typeface="Times New Roman"/>
              </a:rPr>
              <a:t>S</a:t>
            </a:r>
            <a:r>
              <a:rPr sz="1385" spc="15" baseline="-14619" dirty="0">
                <a:latin typeface="Times New Roman"/>
                <a:cs typeface="Times New Roman"/>
              </a:rPr>
              <a:t>0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b="1" i="1" spc="19" dirty="0">
                <a:latin typeface="Times New Roman"/>
                <a:cs typeface="Times New Roman"/>
              </a:rPr>
              <a:t>S</a:t>
            </a:r>
            <a:r>
              <a:rPr sz="1385" spc="29" baseline="-14619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…</a:t>
            </a:r>
            <a:endParaRPr sz="1069">
              <a:latin typeface="Times New Roman"/>
              <a:cs typeface="Times New Roman"/>
            </a:endParaRPr>
          </a:p>
          <a:p>
            <a:pPr marL="221628">
              <a:spcBef>
                <a:spcPts val="190"/>
              </a:spcBef>
            </a:pP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b="1" i="1" spc="15" dirty="0">
                <a:latin typeface="Times New Roman"/>
                <a:cs typeface="Times New Roman"/>
              </a:rPr>
              <a:t>S</a:t>
            </a:r>
            <a:r>
              <a:rPr sz="1385" b="1" i="1" spc="21" baseline="-14619" dirty="0">
                <a:latin typeface="Times New Roman"/>
                <a:cs typeface="Times New Roman"/>
              </a:rPr>
              <a:t>h </a:t>
            </a:r>
            <a:r>
              <a:rPr sz="1069" spc="10" dirty="0">
                <a:latin typeface="Times New Roman"/>
                <a:cs typeface="Times New Roman"/>
              </a:rPr>
              <a:t>such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endParaRPr sz="1069">
              <a:latin typeface="Times New Roman"/>
              <a:cs typeface="Times New Roman"/>
            </a:endParaRPr>
          </a:p>
          <a:p>
            <a:pPr marL="639571">
              <a:spcBef>
                <a:spcPts val="258"/>
              </a:spcBef>
              <a:tabLst>
                <a:tab pos="848235" algn="l"/>
              </a:tabLst>
            </a:pPr>
            <a:r>
              <a:rPr sz="1069" spc="15" dirty="0">
                <a:latin typeface="Courier New"/>
                <a:cs typeface="Courier New"/>
              </a:rPr>
              <a:t>o	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b="1" i="1" spc="15" dirty="0">
                <a:latin typeface="Times New Roman"/>
                <a:cs typeface="Times New Roman"/>
              </a:rPr>
              <a:t>S</a:t>
            </a:r>
            <a:r>
              <a:rPr sz="1385" b="1" i="1" spc="21" baseline="-14619" dirty="0">
                <a:latin typeface="Times New Roman"/>
                <a:cs typeface="Times New Roman"/>
              </a:rPr>
              <a:t>i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special </a:t>
            </a:r>
            <a:r>
              <a:rPr sz="1069" spc="15" dirty="0">
                <a:latin typeface="Times New Roman"/>
                <a:cs typeface="Times New Roman"/>
              </a:rPr>
              <a:t>keys </a:t>
            </a:r>
            <a:r>
              <a:rPr sz="1069" spc="10" dirty="0">
                <a:latin typeface="Symbol"/>
                <a:cs typeface="Symbol"/>
              </a:rPr>
              <a:t></a:t>
            </a:r>
            <a:r>
              <a:rPr sz="1069" spc="10" dirty="0">
                <a:latin typeface="Times New Roman"/>
                <a:cs typeface="Times New Roman"/>
              </a:rPr>
              <a:t> and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Symbol"/>
                <a:cs typeface="Symbol"/>
              </a:rPr>
              <a:t>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753" y="2417938"/>
            <a:ext cx="9816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9" dirty="0">
                <a:latin typeface="Courier New"/>
                <a:cs typeface="Courier New"/>
              </a:rPr>
              <a:t>o</a:t>
            </a:r>
            <a:endParaRPr sz="92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8667" y="2369785"/>
            <a:ext cx="401531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List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b="1" i="1" spc="19" dirty="0">
                <a:latin typeface="Times New Roman"/>
                <a:cs typeface="Times New Roman"/>
              </a:rPr>
              <a:t>S</a:t>
            </a:r>
            <a:r>
              <a:rPr sz="1385" spc="29" baseline="-14619" dirty="0">
                <a:latin typeface="Times New Roman"/>
                <a:cs typeface="Times New Roman"/>
              </a:rPr>
              <a:t>0</a:t>
            </a:r>
            <a:r>
              <a:rPr sz="1385" spc="203" baseline="-146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contains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keys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b="1" i="1" spc="15" dirty="0">
                <a:latin typeface="Times New Roman"/>
                <a:cs typeface="Times New Roman"/>
              </a:rPr>
              <a:t>S</a:t>
            </a:r>
            <a:r>
              <a:rPr sz="1069" b="1" i="1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non-decreasing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order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Each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2556475"/>
            <a:ext cx="4852458" cy="1028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8235">
              <a:tabLst>
                <a:tab pos="1969337" algn="l"/>
                <a:tab pos="2500873" algn="l"/>
                <a:tab pos="3086118" algn="l"/>
                <a:tab pos="3980652" algn="l"/>
                <a:tab pos="4631955" algn="l"/>
              </a:tabLst>
            </a:pPr>
            <a:r>
              <a:rPr sz="1069" spc="5" dirty="0">
                <a:latin typeface="Times New Roman"/>
                <a:cs typeface="Times New Roman"/>
              </a:rPr>
              <a:t>subseque</a:t>
            </a:r>
            <a:r>
              <a:rPr sz="1069" spc="15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ce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previou</a:t>
            </a:r>
            <a:r>
              <a:rPr sz="1069" spc="10" dirty="0">
                <a:latin typeface="Times New Roman"/>
                <a:cs typeface="Times New Roman"/>
              </a:rPr>
              <a:t>s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one,</a:t>
            </a:r>
            <a:r>
              <a:rPr sz="1069" dirty="0">
                <a:latin typeface="Times New Roman"/>
                <a:cs typeface="Times New Roman"/>
              </a:rPr>
              <a:t>	i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r>
              <a:rPr sz="1069" dirty="0">
                <a:latin typeface="Times New Roman"/>
                <a:cs typeface="Times New Roman"/>
              </a:rPr>
              <a:t>e.,</a:t>
            </a:r>
            <a:endParaRPr sz="1069">
              <a:latin typeface="Times New Roman"/>
              <a:cs typeface="Times New Roman"/>
            </a:endParaRPr>
          </a:p>
          <a:p>
            <a:pPr marL="403745" algn="ctr">
              <a:lnSpc>
                <a:spcPts val="1264"/>
              </a:lnSpc>
              <a:spcBef>
                <a:spcPts val="194"/>
              </a:spcBef>
            </a:pPr>
            <a:r>
              <a:rPr sz="1604" b="1" i="1" spc="21" baseline="12626" dirty="0">
                <a:latin typeface="Times New Roman"/>
                <a:cs typeface="Times New Roman"/>
              </a:rPr>
              <a:t>S</a:t>
            </a:r>
            <a:r>
              <a:rPr sz="924" spc="15" dirty="0">
                <a:latin typeface="Times New Roman"/>
                <a:cs typeface="Times New Roman"/>
              </a:rPr>
              <a:t>0 </a:t>
            </a:r>
            <a:r>
              <a:rPr sz="924" spc="24" dirty="0">
                <a:latin typeface="Symbol"/>
                <a:cs typeface="Symbol"/>
              </a:rPr>
              <a:t></a:t>
            </a:r>
            <a:r>
              <a:rPr sz="924" spc="24" dirty="0">
                <a:latin typeface="Times New Roman"/>
                <a:cs typeface="Times New Roman"/>
              </a:rPr>
              <a:t> </a:t>
            </a:r>
            <a:r>
              <a:rPr sz="1604" b="1" i="1" spc="29" baseline="12626" dirty="0">
                <a:latin typeface="Times New Roman"/>
                <a:cs typeface="Times New Roman"/>
              </a:rPr>
              <a:t>S</a:t>
            </a:r>
            <a:r>
              <a:rPr sz="924" spc="19" dirty="0">
                <a:latin typeface="Times New Roman"/>
                <a:cs typeface="Times New Roman"/>
              </a:rPr>
              <a:t>1 </a:t>
            </a:r>
            <a:r>
              <a:rPr sz="924" spc="24" dirty="0">
                <a:latin typeface="Symbol"/>
                <a:cs typeface="Symbol"/>
              </a:rPr>
              <a:t></a:t>
            </a:r>
            <a:r>
              <a:rPr sz="924" spc="24" dirty="0">
                <a:latin typeface="Times New Roman"/>
                <a:cs typeface="Times New Roman"/>
              </a:rPr>
              <a:t> </a:t>
            </a:r>
            <a:r>
              <a:rPr sz="1604" spc="36" baseline="12626" dirty="0">
                <a:latin typeface="Times New Roman"/>
                <a:cs typeface="Times New Roman"/>
              </a:rPr>
              <a:t>… </a:t>
            </a:r>
            <a:r>
              <a:rPr sz="924" spc="24" dirty="0">
                <a:latin typeface="Symbol"/>
                <a:cs typeface="Symbol"/>
              </a:rPr>
              <a:t></a:t>
            </a:r>
            <a:r>
              <a:rPr sz="924" spc="24" dirty="0">
                <a:latin typeface="Times New Roman"/>
                <a:cs typeface="Times New Roman"/>
              </a:rPr>
              <a:t> </a:t>
            </a:r>
            <a:r>
              <a:rPr sz="1604" b="1" i="1" spc="21" baseline="12626" dirty="0">
                <a:latin typeface="Times New Roman"/>
                <a:cs typeface="Times New Roman"/>
              </a:rPr>
              <a:t>S</a:t>
            </a:r>
            <a:r>
              <a:rPr sz="924" b="1" i="1" spc="15" dirty="0">
                <a:latin typeface="Times New Roman"/>
                <a:cs typeface="Times New Roman"/>
              </a:rPr>
              <a:t>h</a:t>
            </a:r>
            <a:endParaRPr sz="924">
              <a:latin typeface="Times New Roman"/>
              <a:cs typeface="Times New Roman"/>
            </a:endParaRPr>
          </a:p>
          <a:p>
            <a:pPr marL="639571">
              <a:lnSpc>
                <a:spcPts val="1264"/>
              </a:lnSpc>
              <a:tabLst>
                <a:tab pos="848235" algn="l"/>
              </a:tabLst>
            </a:pPr>
            <a:r>
              <a:rPr sz="1069" spc="15" dirty="0">
                <a:latin typeface="Courier New"/>
                <a:cs typeface="Courier New"/>
              </a:rPr>
              <a:t>o	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b="1" i="1" spc="15" dirty="0">
                <a:latin typeface="Times New Roman"/>
                <a:cs typeface="Times New Roman"/>
              </a:rPr>
              <a:t>S</a:t>
            </a:r>
            <a:r>
              <a:rPr sz="1385" b="1" i="1" spc="21" baseline="-14619" dirty="0">
                <a:latin typeface="Times New Roman"/>
                <a:cs typeface="Times New Roman"/>
              </a:rPr>
              <a:t>h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spc="10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special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94"/>
              </a:spcBef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are advised to study skip list </a:t>
            </a:r>
            <a:r>
              <a:rPr sz="1069" spc="10" dirty="0">
                <a:latin typeface="Times New Roman"/>
                <a:cs typeface="Times New Roman"/>
              </a:rPr>
              <a:t>from your text books.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idea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randomness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to us.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study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easy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useful </a:t>
            </a:r>
            <a:r>
              <a:rPr sz="1069" spc="10" dirty="0">
                <a:latin typeface="Times New Roman"/>
                <a:cs typeface="Times New Roman"/>
              </a:rPr>
              <a:t>becomes the skip 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data structure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employing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randomness.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391723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717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40</a:t>
            </a:r>
            <a:endParaRPr sz="14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187786"/>
            <a:ext cx="2691077" cy="349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85"/>
              </a:lnSpc>
            </a:pPr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 marL="12347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688" y="2361634"/>
            <a:ext cx="67477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2682404"/>
            <a:ext cx="1210645" cy="506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/>
            <a:r>
              <a:rPr sz="1069" spc="5" dirty="0">
                <a:latin typeface="Times New Roman"/>
                <a:cs typeface="Times New Roman"/>
              </a:rPr>
              <a:t>10.</a:t>
            </a:r>
            <a:r>
              <a:rPr sz="1069" spc="15" dirty="0">
                <a:latin typeface="Times New Roman"/>
                <a:cs typeface="Times New Roman"/>
              </a:rPr>
              <a:t>4</a:t>
            </a:r>
            <a:r>
              <a:rPr sz="1069" dirty="0">
                <a:latin typeface="Times New Roman"/>
                <a:cs typeface="Times New Roman"/>
              </a:rPr>
              <a:t>.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0789" y="3375096"/>
            <a:ext cx="88900" cy="684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8607" y="3375096"/>
            <a:ext cx="1353873" cy="66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Skip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List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342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Skip </a:t>
            </a:r>
            <a:r>
              <a:rPr sz="1069" spc="5" dirty="0">
                <a:latin typeface="Times New Roman"/>
                <a:cs typeface="Times New Roman"/>
              </a:rPr>
              <a:t>List Search  </a:t>
            </a:r>
            <a:r>
              <a:rPr sz="1069" spc="10" dirty="0">
                <a:latin typeface="Times New Roman"/>
                <a:cs typeface="Times New Roman"/>
              </a:rPr>
              <a:t>Insertion in Skip List  </a:t>
            </a:r>
            <a:r>
              <a:rPr sz="1069" spc="5" dirty="0">
                <a:latin typeface="Times New Roman"/>
                <a:cs typeface="Times New Roman"/>
              </a:rPr>
              <a:t>Deletion </a:t>
            </a:r>
            <a:r>
              <a:rPr sz="1069" spc="10" dirty="0">
                <a:latin typeface="Times New Roman"/>
                <a:cs typeface="Times New Roman"/>
              </a:rPr>
              <a:t>from Skip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206" y="4208153"/>
            <a:ext cx="4851841" cy="1998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previous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0" dirty="0">
                <a:latin typeface="Times New Roman"/>
                <a:cs typeface="Times New Roman"/>
              </a:rPr>
              <a:t>we had </a:t>
            </a:r>
            <a:r>
              <a:rPr sz="1069" spc="5" dirty="0">
                <a:latin typeface="Times New Roman"/>
                <a:cs typeface="Times New Roman"/>
              </a:rPr>
              <a:t>started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discussion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concept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skip </a:t>
            </a:r>
            <a:r>
              <a:rPr sz="1069" spc="5" dirty="0">
                <a:latin typeface="Times New Roman"/>
                <a:cs typeface="Times New Roman"/>
              </a:rPr>
              <a:t>lists. 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came across a number of definitions and saw how </a:t>
            </a:r>
            <a:r>
              <a:rPr sz="1069" spc="5" dirty="0">
                <a:latin typeface="Times New Roman"/>
                <a:cs typeface="Times New Roman"/>
              </a:rPr>
              <a:t>the use of additional pointers 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effective in the list structures. It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evident from the discussion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programmer prefers to </a:t>
            </a:r>
            <a:r>
              <a:rPr sz="1069" spc="10" dirty="0">
                <a:latin typeface="Times New Roman"/>
                <a:cs typeface="Times New Roman"/>
              </a:rPr>
              <a:t>keep the data in the linked </a:t>
            </a:r>
            <a:r>
              <a:rPr sz="1069" spc="5" dirty="0">
                <a:latin typeface="Times New Roman"/>
                <a:cs typeface="Times New Roman"/>
              </a:rPr>
              <a:t>list sorted. If 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is not sorted,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cannot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binary search algorithm.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the insert,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and remove methods </a:t>
            </a:r>
            <a:r>
              <a:rPr sz="1069" spc="5" dirty="0">
                <a:latin typeface="Times New Roman"/>
                <a:cs typeface="Times New Roman"/>
              </a:rPr>
              <a:t>are  </a:t>
            </a:r>
            <a:r>
              <a:rPr sz="1069" spc="10" dirty="0">
                <a:latin typeface="Times New Roman"/>
                <a:cs typeface="Times New Roman"/>
              </a:rPr>
              <a:t>proportional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in this case,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use the binary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linked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For 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purpose, skip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used. In the skip list, there 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condition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upper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limit 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735"/>
              </a:lnSpc>
            </a:pPr>
            <a:r>
              <a:rPr sz="1458" b="1" dirty="0">
                <a:latin typeface="Arial"/>
                <a:cs typeface="Arial"/>
              </a:rPr>
              <a:t>Skip</a:t>
            </a:r>
            <a:r>
              <a:rPr sz="1458" b="1" spc="-87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List</a:t>
            </a:r>
            <a:endParaRPr sz="1458">
              <a:latin typeface="Arial"/>
              <a:cs typeface="Arial"/>
            </a:endParaRPr>
          </a:p>
          <a:p>
            <a:pPr marL="12347" algn="just">
              <a:lnSpc>
                <a:spcPts val="1254"/>
              </a:lnSpc>
            </a:pP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skip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S</a:t>
            </a:r>
            <a:r>
              <a:rPr sz="1069" i="1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distinct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(key,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element)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items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series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lists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</a:t>
            </a:r>
            <a:r>
              <a:rPr sz="1094" spc="7" baseline="-11111" dirty="0">
                <a:latin typeface="Times New Roman"/>
                <a:cs typeface="Times New Roman"/>
              </a:rPr>
              <a:t>0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</a:t>
            </a:r>
            <a:r>
              <a:rPr sz="1094" spc="7" baseline="-11111" dirty="0">
                <a:latin typeface="Times New Roman"/>
                <a:cs typeface="Times New Roman"/>
              </a:rPr>
              <a:t>1</a:t>
            </a:r>
            <a:r>
              <a:rPr sz="1094" spc="36" baseline="-11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…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i="1" dirty="0">
                <a:latin typeface="Times New Roman"/>
                <a:cs typeface="Times New Roman"/>
              </a:rPr>
              <a:t>S</a:t>
            </a:r>
            <a:r>
              <a:rPr sz="1094" i="1" baseline="-11111" dirty="0">
                <a:latin typeface="Times New Roman"/>
                <a:cs typeface="Times New Roman"/>
              </a:rPr>
              <a:t>h</a:t>
            </a:r>
            <a:endParaRPr sz="1094" baseline="-11111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such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3481" y="6513265"/>
            <a:ext cx="26114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one,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73120" y="6513265"/>
            <a:ext cx="23151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dirty="0">
                <a:latin typeface="Times New Roman"/>
                <a:cs typeface="Times New Roman"/>
              </a:rPr>
              <a:t>i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r>
              <a:rPr sz="1069" spc="5" dirty="0">
                <a:latin typeface="Times New Roman"/>
                <a:cs typeface="Times New Roman"/>
              </a:rPr>
              <a:t>e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9728" y="6193225"/>
            <a:ext cx="3453518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 indent="-208662">
              <a:lnSpc>
                <a:spcPts val="1274"/>
              </a:lnSpc>
              <a:buChar char="•"/>
              <a:tabLst>
                <a:tab pos="221009" algn="l"/>
                <a:tab pos="221628" algn="l"/>
              </a:tabLst>
            </a:pP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i="1" spc="10" dirty="0">
                <a:latin typeface="Times New Roman"/>
                <a:cs typeface="Times New Roman"/>
              </a:rPr>
              <a:t>Si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special </a:t>
            </a:r>
            <a:r>
              <a:rPr sz="1069" spc="10" dirty="0">
                <a:latin typeface="Times New Roman"/>
                <a:cs typeface="Times New Roman"/>
              </a:rPr>
              <a:t>keys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r>
              <a:rPr sz="1069" spc="10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  <a:p>
            <a:pPr marL="221009" indent="-208662">
              <a:lnSpc>
                <a:spcPts val="1259"/>
              </a:lnSpc>
              <a:buChar char="•"/>
              <a:tabLst>
                <a:tab pos="221009" algn="l"/>
                <a:tab pos="221628" algn="l"/>
              </a:tabLst>
            </a:pP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i="1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0 </a:t>
            </a:r>
            <a:r>
              <a:rPr sz="1069" spc="10" dirty="0">
                <a:latin typeface="Times New Roman"/>
                <a:cs typeface="Times New Roman"/>
              </a:rPr>
              <a:t>contains the keys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S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non-decreasing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order</a:t>
            </a:r>
            <a:endParaRPr sz="1069">
              <a:latin typeface="Times New Roman"/>
              <a:cs typeface="Times New Roman"/>
            </a:endParaRPr>
          </a:p>
          <a:p>
            <a:pPr marL="221009" indent="-208662">
              <a:lnSpc>
                <a:spcPts val="1274"/>
              </a:lnSpc>
              <a:buChar char="•"/>
              <a:tabLst>
                <a:tab pos="221009" algn="l"/>
                <a:tab pos="221628" algn="l"/>
                <a:tab pos="663031" algn="l"/>
                <a:tab pos="997015" algn="l"/>
                <a:tab pos="1253832" algn="l"/>
                <a:tab pos="1477929" algn="l"/>
                <a:tab pos="2347771" algn="l"/>
                <a:tab pos="2627429" algn="l"/>
                <a:tab pos="2962031" algn="l"/>
              </a:tabLst>
            </a:pPr>
            <a:r>
              <a:rPr sz="1069" spc="10" dirty="0">
                <a:latin typeface="Times New Roman"/>
                <a:cs typeface="Times New Roman"/>
              </a:rPr>
              <a:t>Each	</a:t>
            </a:r>
            <a:r>
              <a:rPr sz="1069" spc="5" dirty="0">
                <a:latin typeface="Times New Roman"/>
                <a:cs typeface="Times New Roman"/>
              </a:rPr>
              <a:t>list	is	</a:t>
            </a:r>
            <a:r>
              <a:rPr sz="1069" spc="10" dirty="0">
                <a:latin typeface="Times New Roman"/>
                <a:cs typeface="Times New Roman"/>
              </a:rPr>
              <a:t>a	subsequence	</a:t>
            </a:r>
            <a:r>
              <a:rPr sz="1069" spc="5" dirty="0">
                <a:latin typeface="Times New Roman"/>
                <a:cs typeface="Times New Roman"/>
              </a:rPr>
              <a:t>of	</a:t>
            </a:r>
            <a:r>
              <a:rPr sz="1069" spc="10" dirty="0">
                <a:latin typeface="Times New Roman"/>
                <a:cs typeface="Times New Roman"/>
              </a:rPr>
              <a:t>the	</a:t>
            </a:r>
            <a:r>
              <a:rPr sz="1069" spc="5" dirty="0">
                <a:latin typeface="Times New Roman"/>
                <a:cs typeface="Times New Roman"/>
              </a:rPr>
              <a:t>previous</a:t>
            </a:r>
            <a:endParaRPr sz="1069">
              <a:latin typeface="Times New Roman"/>
              <a:cs typeface="Times New Roman"/>
            </a:endParaRPr>
          </a:p>
          <a:p>
            <a:pPr marL="1476077">
              <a:lnSpc>
                <a:spcPts val="1274"/>
              </a:lnSpc>
              <a:spcBef>
                <a:spcPts val="63"/>
              </a:spcBef>
            </a:pPr>
            <a:r>
              <a:rPr sz="1069" i="1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0 </a:t>
            </a:r>
            <a:r>
              <a:rPr sz="1069" spc="15" dirty="0">
                <a:latin typeface="Symbol"/>
                <a:cs typeface="Symbol"/>
              </a:rPr>
              <a:t>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i="1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1 </a:t>
            </a:r>
            <a:r>
              <a:rPr sz="1069" spc="15" dirty="0">
                <a:latin typeface="Symbol"/>
                <a:cs typeface="Symbol"/>
              </a:rPr>
              <a:t></a:t>
            </a:r>
            <a:r>
              <a:rPr sz="1069" spc="15" dirty="0">
                <a:latin typeface="Times New Roman"/>
                <a:cs typeface="Times New Roman"/>
              </a:rPr>
              <a:t>  </a:t>
            </a:r>
            <a:r>
              <a:rPr sz="1069" spc="24" dirty="0">
                <a:latin typeface="Times New Roman"/>
                <a:cs typeface="Times New Roman"/>
              </a:rPr>
              <a:t>… </a:t>
            </a:r>
            <a:r>
              <a:rPr sz="1069" spc="15" dirty="0">
                <a:latin typeface="Symbol"/>
                <a:cs typeface="Symbol"/>
              </a:rPr>
              <a:t>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i="1" dirty="0">
                <a:latin typeface="Times New Roman"/>
                <a:cs typeface="Times New Roman"/>
              </a:rPr>
              <a:t>S</a:t>
            </a:r>
            <a:r>
              <a:rPr sz="1094" i="1" baseline="-11111" dirty="0">
                <a:latin typeface="Times New Roman"/>
                <a:cs typeface="Times New Roman"/>
              </a:rPr>
              <a:t>h</a:t>
            </a:r>
            <a:endParaRPr sz="1094" baseline="-11111">
              <a:latin typeface="Times New Roman"/>
              <a:cs typeface="Times New Roman"/>
            </a:endParaRPr>
          </a:p>
          <a:p>
            <a:pPr marL="221009" indent="-208662">
              <a:lnSpc>
                <a:spcPts val="1274"/>
              </a:lnSpc>
              <a:buChar char="•"/>
              <a:tabLst>
                <a:tab pos="221009" algn="l"/>
                <a:tab pos="221628" algn="l"/>
              </a:tabLst>
            </a:pP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i="1" dirty="0">
                <a:latin typeface="Times New Roman"/>
                <a:cs typeface="Times New Roman"/>
              </a:rPr>
              <a:t>S</a:t>
            </a:r>
            <a:r>
              <a:rPr sz="1094" i="1" baseline="-11111" dirty="0">
                <a:latin typeface="Times New Roman"/>
                <a:cs typeface="Times New Roman"/>
              </a:rPr>
              <a:t>h </a:t>
            </a:r>
            <a:r>
              <a:rPr sz="1069" spc="5" dirty="0">
                <a:latin typeface="Times New Roman"/>
                <a:cs typeface="Times New Roman"/>
              </a:rPr>
              <a:t>contains only the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special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2243" y="7172608"/>
            <a:ext cx="4853076" cy="217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an example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skip list. First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all, </a:t>
            </a:r>
            <a:r>
              <a:rPr sz="1069" spc="15" dirty="0">
                <a:latin typeface="Times New Roman"/>
                <a:cs typeface="Times New Roman"/>
              </a:rPr>
              <a:t>we have S0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linked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did </a:t>
            </a:r>
            <a:r>
              <a:rPr sz="1069" spc="10" dirty="0">
                <a:latin typeface="Times New Roman"/>
                <a:cs typeface="Times New Roman"/>
              </a:rPr>
              <a:t>not show the </a:t>
            </a:r>
            <a:r>
              <a:rPr sz="1069" spc="5" dirty="0">
                <a:latin typeface="Times New Roman"/>
                <a:cs typeface="Times New Roman"/>
              </a:rPr>
              <a:t>arrows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figure.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S0 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contain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1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-</a:t>
            </a:r>
            <a:r>
              <a:rPr sz="1069" spc="10" dirty="0">
                <a:latin typeface="Symbol"/>
                <a:cs typeface="Symbol"/>
              </a:rPr>
              <a:t></a:t>
            </a:r>
            <a:r>
              <a:rPr sz="1069" spc="10" dirty="0">
                <a:latin typeface="Times New Roman"/>
                <a:cs typeface="Times New Roman"/>
              </a:rPr>
              <a:t> and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respectively.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computer,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put these </a:t>
            </a:r>
            <a:r>
              <a:rPr sz="1069" spc="5" dirty="0">
                <a:latin typeface="Times New Roman"/>
                <a:cs typeface="Times New Roman"/>
              </a:rPr>
              <a:t>values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–max(int) and  max(int).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values 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be used </a:t>
            </a:r>
            <a:r>
              <a:rPr sz="1069" spc="10" dirty="0">
                <a:latin typeface="Times New Roman"/>
                <a:cs typeface="Times New Roman"/>
              </a:rPr>
              <a:t>about 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sure </a:t>
            </a:r>
            <a:r>
              <a:rPr sz="1069" spc="10" dirty="0">
                <a:latin typeface="Times New Roman"/>
                <a:cs typeface="Times New Roman"/>
              </a:rPr>
              <a:t>that these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items.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However,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sake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discussion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show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these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values,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r>
              <a:rPr sz="1069" spc="10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  <a:p>
            <a:pPr marL="12347" algn="just">
              <a:spcBef>
                <a:spcPts val="58"/>
              </a:spcBef>
            </a:pP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best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notations.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-</a:t>
            </a:r>
            <a:r>
              <a:rPr sz="1069" spc="15" dirty="0">
                <a:latin typeface="Symbol"/>
                <a:cs typeface="Symbol"/>
              </a:rPr>
              <a:t>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less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any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item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1600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greater </a:t>
            </a:r>
            <a:r>
              <a:rPr sz="1069" spc="10" dirty="0">
                <a:latin typeface="Times New Roman"/>
                <a:cs typeface="Times New Roman"/>
              </a:rPr>
              <a:t>than any value </a:t>
            </a:r>
            <a:r>
              <a:rPr sz="1069" spc="5" dirty="0">
                <a:latin typeface="Times New Roman"/>
                <a:cs typeface="Times New Roman"/>
              </a:rPr>
              <a:t>of data item.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much </a:t>
            </a:r>
            <a:r>
              <a:rPr sz="1069" spc="5" dirty="0">
                <a:latin typeface="Times New Roman"/>
                <a:cs typeface="Times New Roman"/>
              </a:rPr>
              <a:t>ever, it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large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+</a:t>
            </a:r>
            <a:r>
              <a:rPr sz="1069" spc="19" dirty="0">
                <a:latin typeface="Symbol"/>
                <a:cs typeface="Symbol"/>
              </a:rPr>
              <a:t>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will be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Moreover, we </a:t>
            </a:r>
            <a:r>
              <a:rPr sz="1069" spc="5" dirty="0">
                <a:latin typeface="Times New Roman"/>
                <a:cs typeface="Times New Roman"/>
              </a:rPr>
              <a:t>see that the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S0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the non- decreasing order. This </a:t>
            </a:r>
            <a:r>
              <a:rPr sz="1069" spc="10" dirty="0">
                <a:latin typeface="Times New Roman"/>
                <a:cs typeface="Times New Roman"/>
              </a:rPr>
              <a:t>S0 </a:t>
            </a:r>
            <a:r>
              <a:rPr sz="1069" spc="5" dirty="0">
                <a:latin typeface="Times New Roman"/>
                <a:cs typeface="Times New Roman"/>
              </a:rPr>
              <a:t>is the first list 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keys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present.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take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some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link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them.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will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every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or every fourth node. It </a:t>
            </a:r>
            <a:r>
              <a:rPr sz="1069" spc="10" dirty="0">
                <a:latin typeface="Times New Roman"/>
                <a:cs typeface="Times New Roman"/>
              </a:rPr>
              <a:t>may happen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way. </a:t>
            </a:r>
            <a:r>
              <a:rPr sz="1069" spc="5" dirty="0">
                <a:latin typeface="Times New Roman"/>
                <a:cs typeface="Times New Roman"/>
              </a:rPr>
              <a:t>However,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try that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not be </a:t>
            </a:r>
            <a:r>
              <a:rPr sz="1069" spc="5" dirty="0">
                <a:latin typeface="Times New Roman"/>
                <a:cs typeface="Times New Roman"/>
              </a:rPr>
              <a:t>every other or fourth node. 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random </a:t>
            </a:r>
            <a:r>
              <a:rPr sz="1069" spc="5" dirty="0">
                <a:latin typeface="Times New Roman"/>
                <a:cs typeface="Times New Roman"/>
              </a:rPr>
              <a:t>selection. </a:t>
            </a:r>
            <a:r>
              <a:rPr sz="1069" spc="10" dirty="0">
                <a:latin typeface="Times New Roman"/>
                <a:cs typeface="Times New Roman"/>
              </a:rPr>
              <a:t>Now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S1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subset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S0. In </a:t>
            </a:r>
            <a:r>
              <a:rPr sz="1069" spc="10" dirty="0">
                <a:latin typeface="Times New Roman"/>
                <a:cs typeface="Times New Roman"/>
              </a:rPr>
              <a:t>S1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selected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23, </a:t>
            </a:r>
            <a:r>
              <a:rPr sz="1069" spc="5" dirty="0">
                <a:latin typeface="Times New Roman"/>
                <a:cs typeface="Times New Roman"/>
              </a:rPr>
              <a:t>31, </a:t>
            </a:r>
            <a:r>
              <a:rPr sz="1069" spc="10" dirty="0">
                <a:latin typeface="Times New Roman"/>
                <a:cs typeface="Times New Roman"/>
              </a:rPr>
              <a:t>34 and </a:t>
            </a:r>
            <a:r>
              <a:rPr sz="1069" spc="5" dirty="0">
                <a:latin typeface="Times New Roman"/>
                <a:cs typeface="Times New Roman"/>
              </a:rPr>
              <a:t>64.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528449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1754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1600"/>
              </a:lnSpc>
              <a:spcBef>
                <a:spcPts val="753"/>
              </a:spcBef>
            </a:pPr>
            <a:r>
              <a:rPr sz="1069" spc="5" dirty="0">
                <a:latin typeface="Times New Roman"/>
                <a:cs typeface="Times New Roman"/>
              </a:rPr>
              <a:t>chosen </a:t>
            </a:r>
            <a:r>
              <a:rPr sz="1069" spc="10" dirty="0">
                <a:latin typeface="Times New Roman"/>
                <a:cs typeface="Times New Roman"/>
              </a:rPr>
              <a:t>these nodes randomly </a:t>
            </a:r>
            <a:r>
              <a:rPr sz="1069" spc="5" dirty="0">
                <a:latin typeface="Times New Roman"/>
                <a:cs typeface="Times New Roman"/>
              </a:rPr>
              <a:t>with out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order or preference.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this S1, we  make </a:t>
            </a:r>
            <a:r>
              <a:rPr sz="1069" spc="15" dirty="0">
                <a:latin typeface="Times New Roman"/>
                <a:cs typeface="Times New Roman"/>
              </a:rPr>
              <a:t>S2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selecting some elements of S1. Here we </a:t>
            </a:r>
            <a:r>
              <a:rPr sz="1069" spc="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only one node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31 for 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S2.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additional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pointer,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here,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move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r>
              <a:rPr sz="1069" spc="10" dirty="0">
                <a:latin typeface="Symbol"/>
                <a:cs typeface="Symbol"/>
              </a:rPr>
              <a:t>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31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31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8"/>
              </a:spcBef>
            </a:pPr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0" dirty="0">
                <a:latin typeface="Symbol"/>
                <a:cs typeface="Symbol"/>
              </a:rPr>
              <a:t>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list i.e. </a:t>
            </a:r>
            <a:r>
              <a:rPr sz="1069" spc="15" dirty="0">
                <a:latin typeface="Times New Roman"/>
                <a:cs typeface="Times New Roman"/>
              </a:rPr>
              <a:t>S3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subset of S2.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there is only </a:t>
            </a:r>
            <a:r>
              <a:rPr sz="1069" spc="10" dirty="0">
                <a:latin typeface="Times New Roman"/>
                <a:cs typeface="Times New Roman"/>
              </a:rPr>
              <a:t>one node </a:t>
            </a:r>
            <a:r>
              <a:rPr sz="1069" spc="5" dirty="0">
                <a:latin typeface="Times New Roman"/>
                <a:cs typeface="Times New Roman"/>
              </a:rPr>
              <a:t>in S2, so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 S3, there will only the special </a:t>
            </a:r>
            <a:r>
              <a:rPr sz="1069" spc="10" dirty="0">
                <a:latin typeface="Times New Roman"/>
                <a:cs typeface="Times New Roman"/>
              </a:rPr>
              <a:t>keys. </a:t>
            </a:r>
            <a:r>
              <a:rPr sz="1069" spc="5" dirty="0">
                <a:latin typeface="Times New Roman"/>
                <a:cs typeface="Times New Roman"/>
              </a:rPr>
              <a:t>In these lists, </a:t>
            </a:r>
            <a:r>
              <a:rPr sz="1069" spc="10" dirty="0">
                <a:latin typeface="Times New Roman"/>
                <a:cs typeface="Times New Roman"/>
              </a:rPr>
              <a:t>we use </a:t>
            </a:r>
            <a:r>
              <a:rPr sz="1069" spc="5" dirty="0">
                <a:latin typeface="Times New Roman"/>
                <a:cs typeface="Times New Roman"/>
              </a:rPr>
              <a:t>pointers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link all </a:t>
            </a:r>
            <a:r>
              <a:rPr sz="1069" spc="10" dirty="0">
                <a:latin typeface="Times New Roman"/>
                <a:cs typeface="Times New Roman"/>
              </a:rPr>
              <a:t>the  nodes in S0. Then </a:t>
            </a:r>
            <a:r>
              <a:rPr sz="1069" spc="5" dirty="0">
                <a:latin typeface="Times New Roman"/>
                <a:cs typeface="Times New Roman"/>
              </a:rPr>
              <a:t>with additional pointers,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linked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nodes additionally </a:t>
            </a:r>
            <a:r>
              <a:rPr sz="1069" spc="10" dirty="0">
                <a:latin typeface="Times New Roman"/>
                <a:cs typeface="Times New Roman"/>
              </a:rPr>
              <a:t>in the  </a:t>
            </a:r>
            <a:r>
              <a:rPr sz="1069" spc="5" dirty="0">
                <a:latin typeface="Times New Roman"/>
                <a:cs typeface="Times New Roman"/>
              </a:rPr>
              <a:t>other lists. Unlike </a:t>
            </a:r>
            <a:r>
              <a:rPr sz="1069" spc="10" dirty="0">
                <a:latin typeface="Times New Roman"/>
                <a:cs typeface="Times New Roman"/>
              </a:rPr>
              <a:t>2i,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every other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S1 </a:t>
            </a:r>
            <a:r>
              <a:rPr sz="1069" spc="5" dirty="0">
                <a:latin typeface="Times New Roman"/>
                <a:cs typeface="Times New Roman"/>
              </a:rPr>
              <a:t>or every </a:t>
            </a:r>
            <a:r>
              <a:rPr sz="1069" spc="10" dirty="0">
                <a:latin typeface="Times New Roman"/>
                <a:cs typeface="Times New Roman"/>
              </a:rPr>
              <a:t>fourth node in S2.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represents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9421" y="2760080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302014" y="2757488"/>
            <a:ext cx="0" cy="2870112"/>
          </a:xfrm>
          <a:custGeom>
            <a:avLst/>
            <a:gdLst/>
            <a:ahLst/>
            <a:cxnLst/>
            <a:rect l="l" t="t" r="r" b="b"/>
            <a:pathLst>
              <a:path h="2952115">
                <a:moveTo>
                  <a:pt x="0" y="0"/>
                </a:moveTo>
                <a:lnTo>
                  <a:pt x="0" y="2951987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5624882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3373" y="2757488"/>
            <a:ext cx="0" cy="2870112"/>
          </a:xfrm>
          <a:custGeom>
            <a:avLst/>
            <a:gdLst/>
            <a:ahLst/>
            <a:cxnLst/>
            <a:rect l="l" t="t" r="r" b="b"/>
            <a:pathLst>
              <a:path h="2952115">
                <a:moveTo>
                  <a:pt x="0" y="0"/>
                </a:moveTo>
                <a:lnTo>
                  <a:pt x="0" y="2951987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67" y="5788718"/>
            <a:ext cx="4852458" cy="3257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have the </a:t>
            </a:r>
            <a:r>
              <a:rPr sz="1069" spc="5" dirty="0">
                <a:latin typeface="Times New Roman"/>
                <a:cs typeface="Times New Roman"/>
              </a:rPr>
              <a:t>list i.e.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15" dirty="0">
                <a:latin typeface="Times New Roman"/>
                <a:cs typeface="Times New Roman"/>
              </a:rPr>
              <a:t>S0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S3. </a:t>
            </a:r>
            <a:r>
              <a:rPr sz="1069" spc="5" dirty="0">
                <a:latin typeface="Times New Roman"/>
                <a:cs typeface="Times New Roman"/>
              </a:rPr>
              <a:t>Actually, these list </a:t>
            </a:r>
            <a:r>
              <a:rPr sz="1069" spc="10" dirty="0">
                <a:latin typeface="Times New Roman"/>
                <a:cs typeface="Times New Roman"/>
              </a:rPr>
              <a:t>are made </a:t>
            </a:r>
            <a:r>
              <a:rPr sz="1069" spc="5" dirty="0">
                <a:latin typeface="Times New Roman"/>
                <a:cs typeface="Times New Roman"/>
              </a:rPr>
              <a:t>during insert  operation.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later. Let’s first talk </a:t>
            </a:r>
            <a:r>
              <a:rPr sz="1069" spc="10" dirty="0">
                <a:latin typeface="Times New Roman"/>
                <a:cs typeface="Times New Roman"/>
              </a:rPr>
              <a:t>about the </a:t>
            </a:r>
            <a:r>
              <a:rPr sz="1069" spc="5" dirty="0">
                <a:latin typeface="Times New Roman"/>
                <a:cs typeface="Times New Roman"/>
              </a:rPr>
              <a:t>search  </a:t>
            </a:r>
            <a:r>
              <a:rPr sz="1069" spc="10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735"/>
              </a:lnSpc>
            </a:pPr>
            <a:r>
              <a:rPr sz="1458" b="1" dirty="0">
                <a:latin typeface="Arial"/>
                <a:cs typeface="Arial"/>
              </a:rPr>
              <a:t>Skip </a:t>
            </a:r>
            <a:r>
              <a:rPr sz="1458" b="1" spc="-5" dirty="0">
                <a:latin typeface="Arial"/>
                <a:cs typeface="Arial"/>
              </a:rPr>
              <a:t>List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Search</a:t>
            </a:r>
            <a:endParaRPr sz="1458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Suppose we have a skip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structure </a:t>
            </a:r>
            <a:r>
              <a:rPr sz="1069" spc="5" dirty="0">
                <a:latin typeface="Times New Roman"/>
                <a:cs typeface="Times New Roman"/>
              </a:rPr>
              <a:t>available.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its benefit.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started our discussion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point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keep </a:t>
            </a:r>
            <a:r>
              <a:rPr sz="1069" spc="10" dirty="0">
                <a:latin typeface="Times New Roman"/>
                <a:cs typeface="Times New Roman"/>
              </a:rPr>
              <a:t>linked </a:t>
            </a:r>
            <a:r>
              <a:rPr sz="1069" spc="5" dirty="0">
                <a:latin typeface="Times New Roman"/>
                <a:cs typeface="Times New Roman"/>
              </a:rPr>
              <a:t>list structure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15" dirty="0">
                <a:latin typeface="Times New Roman"/>
                <a:cs typeface="Times New Roman"/>
              </a:rPr>
              <a:t>do 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search </a:t>
            </a:r>
            <a:r>
              <a:rPr sz="1069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finding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item.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to implement the  algorithm like binary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linked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9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skip list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additional pointers is available.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search will </a:t>
            </a:r>
            <a:r>
              <a:rPr sz="1069" spc="10" dirty="0">
                <a:latin typeface="Times New Roman"/>
                <a:cs typeface="Times New Roman"/>
              </a:rPr>
              <a:t>work  with these additional </a:t>
            </a:r>
            <a:r>
              <a:rPr sz="1069" spc="5" dirty="0">
                <a:latin typeface="Times New Roman"/>
                <a:cs typeface="Times New Roman"/>
              </a:rPr>
              <a:t>pointers. </a:t>
            </a:r>
            <a:r>
              <a:rPr sz="1069" spc="10" dirty="0">
                <a:latin typeface="Times New Roman"/>
                <a:cs typeface="Times New Roman"/>
              </a:rPr>
              <a:t>Suppose we want </a:t>
            </a:r>
            <a:r>
              <a:rPr sz="1069" spc="5" dirty="0">
                <a:latin typeface="Times New Roman"/>
                <a:cs typeface="Times New Roman"/>
              </a:rPr>
              <a:t>to search </a:t>
            </a:r>
            <a:r>
              <a:rPr sz="1069" spc="10" dirty="0">
                <a:latin typeface="Times New Roman"/>
                <a:cs typeface="Times New Roman"/>
              </a:rPr>
              <a:t>an item </a:t>
            </a:r>
            <a:r>
              <a:rPr sz="1069" spc="5" dirty="0">
                <a:latin typeface="Times New Roman"/>
                <a:cs typeface="Times New Roman"/>
              </a:rPr>
              <a:t>x.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search  operation </a:t>
            </a:r>
            <a:r>
              <a:rPr sz="1069" spc="10" dirty="0">
                <a:latin typeface="Times New Roman"/>
                <a:cs typeface="Times New Roman"/>
              </a:rPr>
              <a:t>can be described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for a key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in the following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fashion: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74"/>
              </a:lnSpc>
              <a:buChar char="•"/>
              <a:tabLst>
                <a:tab pos="848235" algn="l"/>
                <a:tab pos="848852" algn="l"/>
              </a:tabLst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position of </a:t>
            </a:r>
            <a:r>
              <a:rPr sz="1069" spc="10" dirty="0">
                <a:latin typeface="Times New Roman"/>
                <a:cs typeface="Times New Roman"/>
              </a:rPr>
              <a:t>the top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74"/>
              </a:lnSpc>
              <a:spcBef>
                <a:spcPts val="58"/>
              </a:spcBef>
              <a:buChar char="•"/>
              <a:tabLst>
                <a:tab pos="848235" algn="l"/>
                <a:tab pos="848852" algn="l"/>
              </a:tabLst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current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i="1" spc="10" dirty="0">
                <a:latin typeface="Times New Roman"/>
                <a:cs typeface="Times New Roman"/>
              </a:rPr>
              <a:t>p</a:t>
            </a:r>
            <a:r>
              <a:rPr sz="1069" spc="10" dirty="0">
                <a:latin typeface="Times New Roman"/>
                <a:cs typeface="Times New Roman"/>
              </a:rPr>
              <a:t>, we compare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spc="24" dirty="0">
                <a:latin typeface="Symbol"/>
                <a:cs typeface="Symbol"/>
              </a:rPr>
              <a:t>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key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after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))</a:t>
            </a:r>
            <a:endParaRPr sz="1069">
              <a:latin typeface="Times New Roman"/>
              <a:cs typeface="Times New Roman"/>
            </a:endParaRPr>
          </a:p>
          <a:p>
            <a:pPr marL="1684739" indent="-1045168">
              <a:lnSpc>
                <a:spcPts val="1264"/>
              </a:lnSpc>
              <a:buFont typeface="Times New Roman"/>
              <a:buChar char="•"/>
              <a:tabLst>
                <a:tab pos="1684739" algn="l"/>
                <a:tab pos="1685357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y</a:t>
            </a:r>
            <a:r>
              <a:rPr sz="1069" spc="10" dirty="0">
                <a:latin typeface="Times New Roman"/>
                <a:cs typeface="Times New Roman"/>
              </a:rPr>
              <a:t>: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element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after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))</a:t>
            </a:r>
            <a:endParaRPr sz="1069">
              <a:latin typeface="Times New Roman"/>
              <a:cs typeface="Times New Roman"/>
            </a:endParaRPr>
          </a:p>
          <a:p>
            <a:pPr marL="1684739" indent="-1045168">
              <a:lnSpc>
                <a:spcPts val="1264"/>
              </a:lnSpc>
              <a:buFont typeface="Times New Roman"/>
              <a:buChar char="•"/>
              <a:tabLst>
                <a:tab pos="1684739" algn="l"/>
                <a:tab pos="1685357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i="1" spc="10" dirty="0">
                <a:latin typeface="Times New Roman"/>
                <a:cs typeface="Times New Roman"/>
              </a:rPr>
              <a:t>y</a:t>
            </a:r>
            <a:r>
              <a:rPr sz="1069" spc="10" dirty="0">
                <a:latin typeface="Times New Roman"/>
                <a:cs typeface="Times New Roman"/>
              </a:rPr>
              <a:t>: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“scan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forward”</a:t>
            </a:r>
            <a:endParaRPr sz="1069">
              <a:latin typeface="Times New Roman"/>
              <a:cs typeface="Times New Roman"/>
            </a:endParaRPr>
          </a:p>
          <a:p>
            <a:pPr marL="1684739" indent="-1045168">
              <a:lnSpc>
                <a:spcPts val="1264"/>
              </a:lnSpc>
              <a:buFont typeface="Times New Roman"/>
              <a:buChar char="•"/>
              <a:tabLst>
                <a:tab pos="1684739" algn="l"/>
                <a:tab pos="1685357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i="1" spc="10" dirty="0">
                <a:latin typeface="Times New Roman"/>
                <a:cs typeface="Times New Roman"/>
              </a:rPr>
              <a:t>y</a:t>
            </a:r>
            <a:r>
              <a:rPr sz="1069" spc="10" dirty="0">
                <a:latin typeface="Times New Roman"/>
                <a:cs typeface="Times New Roman"/>
              </a:rPr>
              <a:t>: we “drop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down”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74"/>
              </a:lnSpc>
              <a:buChar char="•"/>
              <a:tabLst>
                <a:tab pos="848235" algn="l"/>
                <a:tab pos="848852" algn="l"/>
              </a:tabLst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try </a:t>
            </a:r>
            <a:r>
              <a:rPr sz="1069" spc="10" dirty="0">
                <a:latin typeface="Times New Roman"/>
                <a:cs typeface="Times New Roman"/>
              </a:rPr>
              <a:t>to drop down </a:t>
            </a:r>
            <a:r>
              <a:rPr sz="1069" spc="5" dirty="0">
                <a:latin typeface="Times New Roman"/>
                <a:cs typeface="Times New Roman"/>
              </a:rPr>
              <a:t>past the </a:t>
            </a:r>
            <a:r>
              <a:rPr sz="1069" spc="10" dirty="0">
                <a:latin typeface="Times New Roman"/>
                <a:cs typeface="Times New Roman"/>
              </a:rPr>
              <a:t>bottom </a:t>
            </a:r>
            <a:r>
              <a:rPr sz="1069" spc="5" dirty="0">
                <a:latin typeface="Times New Roman"/>
                <a:cs typeface="Times New Roman"/>
              </a:rPr>
              <a:t>list,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NO_SUCH_KEY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55534" y="4645131"/>
            <a:ext cx="418571" cy="209285"/>
          </a:xfrm>
          <a:custGeom>
            <a:avLst/>
            <a:gdLst/>
            <a:ahLst/>
            <a:cxnLst/>
            <a:rect l="l" t="t" r="r" b="b"/>
            <a:pathLst>
              <a:path w="430529" h="215264">
                <a:moveTo>
                  <a:pt x="430529" y="0"/>
                </a:moveTo>
                <a:lnTo>
                  <a:pt x="0" y="0"/>
                </a:lnTo>
                <a:lnTo>
                  <a:pt x="0" y="214884"/>
                </a:lnTo>
                <a:lnTo>
                  <a:pt x="430529" y="214884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5832087" y="4695259"/>
            <a:ext cx="20249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32505" y="4645131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79" h="215264">
                <a:moveTo>
                  <a:pt x="322325" y="0"/>
                </a:moveTo>
                <a:lnTo>
                  <a:pt x="0" y="0"/>
                </a:lnTo>
                <a:lnTo>
                  <a:pt x="0" y="214884"/>
                </a:lnTo>
                <a:lnTo>
                  <a:pt x="322325" y="214884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5308318" y="468118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78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3936" y="4645131"/>
            <a:ext cx="313002" cy="209285"/>
          </a:xfrm>
          <a:custGeom>
            <a:avLst/>
            <a:gdLst/>
            <a:ahLst/>
            <a:cxnLst/>
            <a:rect l="l" t="t" r="r" b="b"/>
            <a:pathLst>
              <a:path w="321945" h="215264">
                <a:moveTo>
                  <a:pt x="321563" y="0"/>
                </a:moveTo>
                <a:lnTo>
                  <a:pt x="0" y="0"/>
                </a:lnTo>
                <a:lnTo>
                  <a:pt x="0" y="214884"/>
                </a:lnTo>
                <a:lnTo>
                  <a:pt x="321563" y="214884"/>
                </a:lnTo>
                <a:lnTo>
                  <a:pt x="3215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4890487" y="468118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64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96106" y="4645131"/>
            <a:ext cx="313002" cy="209285"/>
          </a:xfrm>
          <a:custGeom>
            <a:avLst/>
            <a:gdLst/>
            <a:ahLst/>
            <a:cxnLst/>
            <a:rect l="l" t="t" r="r" b="b"/>
            <a:pathLst>
              <a:path w="321945" h="215264">
                <a:moveTo>
                  <a:pt x="321563" y="0"/>
                </a:moveTo>
                <a:lnTo>
                  <a:pt x="0" y="0"/>
                </a:lnTo>
                <a:lnTo>
                  <a:pt x="0" y="214884"/>
                </a:lnTo>
                <a:lnTo>
                  <a:pt x="321563" y="214884"/>
                </a:lnTo>
                <a:lnTo>
                  <a:pt x="3215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4471916" y="468118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56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77534" y="4645131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79" h="215264">
                <a:moveTo>
                  <a:pt x="322325" y="0"/>
                </a:moveTo>
                <a:lnTo>
                  <a:pt x="0" y="0"/>
                </a:lnTo>
                <a:lnTo>
                  <a:pt x="0" y="214884"/>
                </a:lnTo>
                <a:lnTo>
                  <a:pt x="322325" y="214884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4054086" y="468118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59704" y="4645131"/>
            <a:ext cx="313002" cy="209285"/>
          </a:xfrm>
          <a:custGeom>
            <a:avLst/>
            <a:gdLst/>
            <a:ahLst/>
            <a:cxnLst/>
            <a:rect l="l" t="t" r="r" b="b"/>
            <a:pathLst>
              <a:path w="321945" h="215264">
                <a:moveTo>
                  <a:pt x="321563" y="0"/>
                </a:moveTo>
                <a:lnTo>
                  <a:pt x="0" y="0"/>
                </a:lnTo>
                <a:lnTo>
                  <a:pt x="0" y="214884"/>
                </a:lnTo>
                <a:lnTo>
                  <a:pt x="321563" y="214884"/>
                </a:lnTo>
                <a:lnTo>
                  <a:pt x="3215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3635516" y="468118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41133" y="4645131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79" h="215264">
                <a:moveTo>
                  <a:pt x="322325" y="0"/>
                </a:moveTo>
                <a:lnTo>
                  <a:pt x="0" y="0"/>
                </a:lnTo>
                <a:lnTo>
                  <a:pt x="0" y="214884"/>
                </a:lnTo>
                <a:lnTo>
                  <a:pt x="322325" y="214884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3217686" y="468118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23303" y="4645131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80" h="215264">
                <a:moveTo>
                  <a:pt x="322325" y="0"/>
                </a:moveTo>
                <a:lnTo>
                  <a:pt x="0" y="0"/>
                </a:lnTo>
                <a:lnTo>
                  <a:pt x="0" y="214884"/>
                </a:lnTo>
                <a:lnTo>
                  <a:pt x="322325" y="214884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2799114" y="468118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04733" y="4645131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80" h="215264">
                <a:moveTo>
                  <a:pt x="322325" y="0"/>
                </a:moveTo>
                <a:lnTo>
                  <a:pt x="0" y="0"/>
                </a:lnTo>
                <a:lnTo>
                  <a:pt x="0" y="214884"/>
                </a:lnTo>
                <a:lnTo>
                  <a:pt x="322325" y="214884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2381285" y="468118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78729" y="4645131"/>
            <a:ext cx="416719" cy="209285"/>
          </a:xfrm>
          <a:custGeom>
            <a:avLst/>
            <a:gdLst/>
            <a:ahLst/>
            <a:cxnLst/>
            <a:rect l="l" t="t" r="r" b="b"/>
            <a:pathLst>
              <a:path w="428625" h="215264">
                <a:moveTo>
                  <a:pt x="428244" y="0"/>
                </a:moveTo>
                <a:lnTo>
                  <a:pt x="0" y="0"/>
                </a:lnTo>
                <a:lnTo>
                  <a:pt x="0" y="214884"/>
                </a:lnTo>
                <a:lnTo>
                  <a:pt x="428244" y="214884"/>
                </a:lnTo>
                <a:lnTo>
                  <a:pt x="4282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1754541" y="4695259"/>
            <a:ext cx="17100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96559" y="4749588"/>
            <a:ext cx="209285" cy="1235"/>
          </a:xfrm>
          <a:custGeom>
            <a:avLst/>
            <a:gdLst/>
            <a:ahLst/>
            <a:cxnLst/>
            <a:rect l="l" t="t" r="r" b="b"/>
            <a:pathLst>
              <a:path w="215264" h="1270">
                <a:moveTo>
                  <a:pt x="0" y="0"/>
                </a:moveTo>
                <a:lnTo>
                  <a:pt x="214883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619587" y="4749588"/>
            <a:ext cx="104951" cy="1235"/>
          </a:xfrm>
          <a:custGeom>
            <a:avLst/>
            <a:gdLst/>
            <a:ahLst/>
            <a:cxnLst/>
            <a:rect l="l" t="t" r="r" b="b"/>
            <a:pathLst>
              <a:path w="107950" h="1270">
                <a:moveTo>
                  <a:pt x="0" y="0"/>
                </a:moveTo>
                <a:lnTo>
                  <a:pt x="107442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037417" y="4749588"/>
            <a:ext cx="104951" cy="1235"/>
          </a:xfrm>
          <a:custGeom>
            <a:avLst/>
            <a:gdLst/>
            <a:ahLst/>
            <a:cxnLst/>
            <a:rect l="l" t="t" r="r" b="b"/>
            <a:pathLst>
              <a:path w="107950" h="1270">
                <a:moveTo>
                  <a:pt x="0" y="0"/>
                </a:moveTo>
                <a:lnTo>
                  <a:pt x="107442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455987" y="4749588"/>
            <a:ext cx="104951" cy="1235"/>
          </a:xfrm>
          <a:custGeom>
            <a:avLst/>
            <a:gdLst/>
            <a:ahLst/>
            <a:cxnLst/>
            <a:rect l="l" t="t" r="r" b="b"/>
            <a:pathLst>
              <a:path w="107950" h="1270">
                <a:moveTo>
                  <a:pt x="0" y="0"/>
                </a:moveTo>
                <a:lnTo>
                  <a:pt x="107442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873817" y="4749588"/>
            <a:ext cx="104951" cy="1235"/>
          </a:xfrm>
          <a:custGeom>
            <a:avLst/>
            <a:gdLst/>
            <a:ahLst/>
            <a:cxnLst/>
            <a:rect l="l" t="t" r="r" b="b"/>
            <a:pathLst>
              <a:path w="107950" h="1270">
                <a:moveTo>
                  <a:pt x="0" y="0"/>
                </a:moveTo>
                <a:lnTo>
                  <a:pt x="107441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292389" y="4749588"/>
            <a:ext cx="104951" cy="1235"/>
          </a:xfrm>
          <a:custGeom>
            <a:avLst/>
            <a:gdLst/>
            <a:ahLst/>
            <a:cxnLst/>
            <a:rect l="l" t="t" r="r" b="b"/>
            <a:pathLst>
              <a:path w="107950" h="1270">
                <a:moveTo>
                  <a:pt x="0" y="0"/>
                </a:moveTo>
                <a:lnTo>
                  <a:pt x="107442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710219" y="4749588"/>
            <a:ext cx="104951" cy="1235"/>
          </a:xfrm>
          <a:custGeom>
            <a:avLst/>
            <a:gdLst/>
            <a:ahLst/>
            <a:cxnLst/>
            <a:rect l="l" t="t" r="r" b="b"/>
            <a:pathLst>
              <a:path w="107950" h="1270">
                <a:moveTo>
                  <a:pt x="0" y="0"/>
                </a:moveTo>
                <a:lnTo>
                  <a:pt x="107441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128049" y="4749588"/>
            <a:ext cx="105569" cy="1235"/>
          </a:xfrm>
          <a:custGeom>
            <a:avLst/>
            <a:gdLst/>
            <a:ahLst/>
            <a:cxnLst/>
            <a:rect l="l" t="t" r="r" b="b"/>
            <a:pathLst>
              <a:path w="108585" h="1270">
                <a:moveTo>
                  <a:pt x="0" y="0"/>
                </a:moveTo>
                <a:lnTo>
                  <a:pt x="108203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546620" y="4749588"/>
            <a:ext cx="209285" cy="1235"/>
          </a:xfrm>
          <a:custGeom>
            <a:avLst/>
            <a:gdLst/>
            <a:ahLst/>
            <a:cxnLst/>
            <a:rect l="l" t="t" r="r" b="b"/>
            <a:pathLst>
              <a:path w="215264" h="1270">
                <a:moveTo>
                  <a:pt x="0" y="0"/>
                </a:moveTo>
                <a:lnTo>
                  <a:pt x="214883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5756276" y="4017645"/>
            <a:ext cx="417953" cy="209285"/>
          </a:xfrm>
          <a:custGeom>
            <a:avLst/>
            <a:gdLst/>
            <a:ahLst/>
            <a:cxnLst/>
            <a:rect l="l" t="t" r="r" b="b"/>
            <a:pathLst>
              <a:path w="429895" h="215264">
                <a:moveTo>
                  <a:pt x="429767" y="0"/>
                </a:moveTo>
                <a:lnTo>
                  <a:pt x="0" y="0"/>
                </a:lnTo>
                <a:lnTo>
                  <a:pt x="0" y="214884"/>
                </a:lnTo>
                <a:lnTo>
                  <a:pt x="429767" y="214884"/>
                </a:lnTo>
                <a:lnTo>
                  <a:pt x="4297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5832087" y="4067775"/>
            <a:ext cx="20249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14676" y="4017645"/>
            <a:ext cx="313002" cy="209285"/>
          </a:xfrm>
          <a:custGeom>
            <a:avLst/>
            <a:gdLst/>
            <a:ahLst/>
            <a:cxnLst/>
            <a:rect l="l" t="t" r="r" b="b"/>
            <a:pathLst>
              <a:path w="321945" h="215264">
                <a:moveTo>
                  <a:pt x="321563" y="0"/>
                </a:moveTo>
                <a:lnTo>
                  <a:pt x="0" y="0"/>
                </a:lnTo>
                <a:lnTo>
                  <a:pt x="0" y="214884"/>
                </a:lnTo>
                <a:lnTo>
                  <a:pt x="321563" y="214884"/>
                </a:lnTo>
                <a:lnTo>
                  <a:pt x="3215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4891229" y="4053698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64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78275" y="4017645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79" h="215264">
                <a:moveTo>
                  <a:pt x="322325" y="0"/>
                </a:moveTo>
                <a:lnTo>
                  <a:pt x="0" y="0"/>
                </a:lnTo>
                <a:lnTo>
                  <a:pt x="0" y="214884"/>
                </a:lnTo>
                <a:lnTo>
                  <a:pt x="322325" y="214884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4054827" y="4053698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60444" y="4017645"/>
            <a:ext cx="312385" cy="209285"/>
          </a:xfrm>
          <a:custGeom>
            <a:avLst/>
            <a:gdLst/>
            <a:ahLst/>
            <a:cxnLst/>
            <a:rect l="l" t="t" r="r" b="b"/>
            <a:pathLst>
              <a:path w="321310" h="215264">
                <a:moveTo>
                  <a:pt x="320801" y="0"/>
                </a:moveTo>
                <a:lnTo>
                  <a:pt x="0" y="0"/>
                </a:lnTo>
                <a:lnTo>
                  <a:pt x="0" y="214884"/>
                </a:lnTo>
                <a:lnTo>
                  <a:pt x="320801" y="214884"/>
                </a:lnTo>
                <a:lnTo>
                  <a:pt x="3208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3636257" y="4053698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724043" y="4017645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80" h="215264">
                <a:moveTo>
                  <a:pt x="322325" y="0"/>
                </a:moveTo>
                <a:lnTo>
                  <a:pt x="0" y="0"/>
                </a:lnTo>
                <a:lnTo>
                  <a:pt x="0" y="214884"/>
                </a:lnTo>
                <a:lnTo>
                  <a:pt x="322325" y="214884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2799855" y="4053698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78729" y="4017645"/>
            <a:ext cx="417335" cy="209285"/>
          </a:xfrm>
          <a:custGeom>
            <a:avLst/>
            <a:gdLst/>
            <a:ahLst/>
            <a:cxnLst/>
            <a:rect l="l" t="t" r="r" b="b"/>
            <a:pathLst>
              <a:path w="429260" h="215264">
                <a:moveTo>
                  <a:pt x="429006" y="0"/>
                </a:moveTo>
                <a:lnTo>
                  <a:pt x="0" y="0"/>
                </a:lnTo>
                <a:lnTo>
                  <a:pt x="0" y="214884"/>
                </a:lnTo>
                <a:lnTo>
                  <a:pt x="429006" y="214884"/>
                </a:lnTo>
                <a:lnTo>
                  <a:pt x="42900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1754541" y="4067775"/>
            <a:ext cx="17100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97299" y="4122102"/>
            <a:ext cx="627239" cy="1235"/>
          </a:xfrm>
          <a:custGeom>
            <a:avLst/>
            <a:gdLst/>
            <a:ahLst/>
            <a:cxnLst/>
            <a:rect l="l" t="t" r="r" b="b"/>
            <a:pathLst>
              <a:path w="645160" h="1270">
                <a:moveTo>
                  <a:pt x="0" y="0"/>
                </a:moveTo>
                <a:lnTo>
                  <a:pt x="644651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038156" y="4122102"/>
            <a:ext cx="522288" cy="1235"/>
          </a:xfrm>
          <a:custGeom>
            <a:avLst/>
            <a:gdLst/>
            <a:ahLst/>
            <a:cxnLst/>
            <a:rect l="l" t="t" r="r" b="b"/>
            <a:pathLst>
              <a:path w="537210" h="1270">
                <a:moveTo>
                  <a:pt x="0" y="0"/>
                </a:moveTo>
                <a:lnTo>
                  <a:pt x="537210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874558" y="4122102"/>
            <a:ext cx="104951" cy="1235"/>
          </a:xfrm>
          <a:custGeom>
            <a:avLst/>
            <a:gdLst/>
            <a:ahLst/>
            <a:cxnLst/>
            <a:rect l="l" t="t" r="r" b="b"/>
            <a:pathLst>
              <a:path w="107950" h="1270">
                <a:moveTo>
                  <a:pt x="0" y="0"/>
                </a:moveTo>
                <a:lnTo>
                  <a:pt x="107441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4292388" y="4122102"/>
            <a:ext cx="522288" cy="1235"/>
          </a:xfrm>
          <a:custGeom>
            <a:avLst/>
            <a:gdLst/>
            <a:ahLst/>
            <a:cxnLst/>
            <a:rect l="l" t="t" r="r" b="b"/>
            <a:pathLst>
              <a:path w="537210" h="1270">
                <a:moveTo>
                  <a:pt x="0" y="0"/>
                </a:moveTo>
                <a:lnTo>
                  <a:pt x="537210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5128789" y="4122102"/>
            <a:ext cx="627239" cy="1235"/>
          </a:xfrm>
          <a:custGeom>
            <a:avLst/>
            <a:gdLst/>
            <a:ahLst/>
            <a:cxnLst/>
            <a:rect l="l" t="t" r="r" b="b"/>
            <a:pathLst>
              <a:path w="645160" h="1270">
                <a:moveTo>
                  <a:pt x="0" y="0"/>
                </a:moveTo>
                <a:lnTo>
                  <a:pt x="644651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1435982" y="4052958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1</a:t>
            </a:r>
            <a:endParaRPr sz="1094" baseline="-11111">
              <a:latin typeface="Times New Roman"/>
              <a:cs typeface="Times New Roman"/>
            </a:endParaRPr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1674369" y="3490257"/>
          <a:ext cx="4508588" cy="218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2983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00" spc="10" dirty="0">
                          <a:latin typeface="Symbol"/>
                          <a:cs typeface="Symbol"/>
                        </a:rPr>
                        <a:t>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31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100" spc="15" dirty="0">
                          <a:latin typeface="Symbol"/>
                          <a:cs typeface="Symbol"/>
                        </a:rPr>
                        <a:t>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97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97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object 56"/>
          <p:cNvSpPr txBox="1"/>
          <p:nvPr/>
        </p:nvSpPr>
        <p:spPr>
          <a:xfrm>
            <a:off x="1435982" y="3530669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2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756276" y="2972329"/>
            <a:ext cx="417953" cy="209285"/>
          </a:xfrm>
          <a:custGeom>
            <a:avLst/>
            <a:gdLst/>
            <a:ahLst/>
            <a:cxnLst/>
            <a:rect l="l" t="t" r="r" b="b"/>
            <a:pathLst>
              <a:path w="429895" h="215264">
                <a:moveTo>
                  <a:pt x="429767" y="0"/>
                </a:moveTo>
                <a:lnTo>
                  <a:pt x="0" y="0"/>
                </a:lnTo>
                <a:lnTo>
                  <a:pt x="0" y="214883"/>
                </a:lnTo>
                <a:lnTo>
                  <a:pt x="429767" y="214883"/>
                </a:lnTo>
                <a:lnTo>
                  <a:pt x="4297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/>
          <p:nvPr/>
        </p:nvSpPr>
        <p:spPr>
          <a:xfrm>
            <a:off x="5832087" y="3022459"/>
            <a:ext cx="20249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678729" y="2972329"/>
            <a:ext cx="417335" cy="209285"/>
          </a:xfrm>
          <a:custGeom>
            <a:avLst/>
            <a:gdLst/>
            <a:ahLst/>
            <a:cxnLst/>
            <a:rect l="l" t="t" r="r" b="b"/>
            <a:pathLst>
              <a:path w="429260" h="215264">
                <a:moveTo>
                  <a:pt x="429006" y="0"/>
                </a:moveTo>
                <a:lnTo>
                  <a:pt x="0" y="0"/>
                </a:lnTo>
                <a:lnTo>
                  <a:pt x="0" y="214883"/>
                </a:lnTo>
                <a:lnTo>
                  <a:pt x="429006" y="214883"/>
                </a:lnTo>
                <a:lnTo>
                  <a:pt x="42900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1754541" y="3022459"/>
            <a:ext cx="17100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097299" y="3076787"/>
            <a:ext cx="3658482" cy="1235"/>
          </a:xfrm>
          <a:custGeom>
            <a:avLst/>
            <a:gdLst/>
            <a:ahLst/>
            <a:cxnLst/>
            <a:rect l="l" t="t" r="r" b="b"/>
            <a:pathLst>
              <a:path w="3763010" h="1269">
                <a:moveTo>
                  <a:pt x="0" y="0"/>
                </a:moveTo>
                <a:lnTo>
                  <a:pt x="3762755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/>
          <p:nvPr/>
        </p:nvSpPr>
        <p:spPr>
          <a:xfrm>
            <a:off x="1435982" y="3007641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3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34725" y="5205694"/>
            <a:ext cx="74453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Figure</a:t>
            </a:r>
            <a:r>
              <a:rPr sz="1069" b="1" spc="-97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40.1: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435982" y="4680444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0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39722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0172" y="1327680"/>
            <a:ext cx="355600" cy="357452"/>
          </a:xfrm>
          <a:custGeom>
            <a:avLst/>
            <a:gdLst/>
            <a:ahLst/>
            <a:cxnLst/>
            <a:rect l="l" t="t" r="r" b="b"/>
            <a:pathLst>
              <a:path w="365760" h="367665">
                <a:moveTo>
                  <a:pt x="365760" y="183642"/>
                </a:moveTo>
                <a:lnTo>
                  <a:pt x="365760" y="173735"/>
                </a:lnTo>
                <a:lnTo>
                  <a:pt x="364998" y="165353"/>
                </a:lnTo>
                <a:lnTo>
                  <a:pt x="364236" y="156209"/>
                </a:lnTo>
                <a:lnTo>
                  <a:pt x="362712" y="147066"/>
                </a:lnTo>
                <a:lnTo>
                  <a:pt x="358139" y="128777"/>
                </a:lnTo>
                <a:lnTo>
                  <a:pt x="355092" y="121157"/>
                </a:lnTo>
                <a:lnTo>
                  <a:pt x="352044" y="112775"/>
                </a:lnTo>
                <a:lnTo>
                  <a:pt x="329945" y="73914"/>
                </a:lnTo>
                <a:lnTo>
                  <a:pt x="318516" y="60198"/>
                </a:lnTo>
                <a:lnTo>
                  <a:pt x="313181" y="54101"/>
                </a:lnTo>
                <a:lnTo>
                  <a:pt x="306324" y="48005"/>
                </a:lnTo>
                <a:lnTo>
                  <a:pt x="299466" y="42672"/>
                </a:lnTo>
                <a:lnTo>
                  <a:pt x="293369" y="37338"/>
                </a:lnTo>
                <a:lnTo>
                  <a:pt x="254507" y="14477"/>
                </a:lnTo>
                <a:lnTo>
                  <a:pt x="246125" y="12192"/>
                </a:lnTo>
                <a:lnTo>
                  <a:pt x="236981" y="9144"/>
                </a:lnTo>
                <a:lnTo>
                  <a:pt x="229362" y="6096"/>
                </a:lnTo>
                <a:lnTo>
                  <a:pt x="211074" y="3048"/>
                </a:lnTo>
                <a:lnTo>
                  <a:pt x="201930" y="761"/>
                </a:lnTo>
                <a:lnTo>
                  <a:pt x="192024" y="761"/>
                </a:lnTo>
                <a:lnTo>
                  <a:pt x="182880" y="0"/>
                </a:lnTo>
                <a:lnTo>
                  <a:pt x="173735" y="761"/>
                </a:lnTo>
                <a:lnTo>
                  <a:pt x="163830" y="761"/>
                </a:lnTo>
                <a:lnTo>
                  <a:pt x="155447" y="3048"/>
                </a:lnTo>
                <a:lnTo>
                  <a:pt x="137159" y="6096"/>
                </a:lnTo>
                <a:lnTo>
                  <a:pt x="128778" y="9144"/>
                </a:lnTo>
                <a:lnTo>
                  <a:pt x="119634" y="12192"/>
                </a:lnTo>
                <a:lnTo>
                  <a:pt x="112013" y="14477"/>
                </a:lnTo>
                <a:lnTo>
                  <a:pt x="103631" y="18288"/>
                </a:lnTo>
                <a:lnTo>
                  <a:pt x="88391" y="27431"/>
                </a:lnTo>
                <a:lnTo>
                  <a:pt x="80009" y="32003"/>
                </a:lnTo>
                <a:lnTo>
                  <a:pt x="73152" y="37338"/>
                </a:lnTo>
                <a:lnTo>
                  <a:pt x="67056" y="42672"/>
                </a:lnTo>
                <a:lnTo>
                  <a:pt x="59435" y="48005"/>
                </a:lnTo>
                <a:lnTo>
                  <a:pt x="53340" y="54101"/>
                </a:lnTo>
                <a:lnTo>
                  <a:pt x="48006" y="60198"/>
                </a:lnTo>
                <a:lnTo>
                  <a:pt x="35813" y="73914"/>
                </a:lnTo>
                <a:lnTo>
                  <a:pt x="32003" y="81533"/>
                </a:lnTo>
                <a:lnTo>
                  <a:pt x="25907" y="88392"/>
                </a:lnTo>
                <a:lnTo>
                  <a:pt x="22097" y="96774"/>
                </a:lnTo>
                <a:lnTo>
                  <a:pt x="18287" y="104394"/>
                </a:lnTo>
                <a:lnTo>
                  <a:pt x="10668" y="121157"/>
                </a:lnTo>
                <a:lnTo>
                  <a:pt x="8381" y="128777"/>
                </a:lnTo>
                <a:lnTo>
                  <a:pt x="5334" y="137922"/>
                </a:lnTo>
                <a:lnTo>
                  <a:pt x="3809" y="147066"/>
                </a:lnTo>
                <a:lnTo>
                  <a:pt x="762" y="165353"/>
                </a:lnTo>
                <a:lnTo>
                  <a:pt x="0" y="173735"/>
                </a:lnTo>
                <a:lnTo>
                  <a:pt x="0" y="192785"/>
                </a:lnTo>
                <a:lnTo>
                  <a:pt x="762" y="201929"/>
                </a:lnTo>
                <a:lnTo>
                  <a:pt x="2285" y="211835"/>
                </a:lnTo>
                <a:lnTo>
                  <a:pt x="3809" y="220979"/>
                </a:lnTo>
                <a:lnTo>
                  <a:pt x="5334" y="229361"/>
                </a:lnTo>
                <a:lnTo>
                  <a:pt x="8381" y="237744"/>
                </a:lnTo>
                <a:lnTo>
                  <a:pt x="10668" y="246125"/>
                </a:lnTo>
                <a:lnTo>
                  <a:pt x="14478" y="255270"/>
                </a:lnTo>
                <a:lnTo>
                  <a:pt x="22097" y="270509"/>
                </a:lnTo>
                <a:lnTo>
                  <a:pt x="25907" y="278892"/>
                </a:lnTo>
                <a:lnTo>
                  <a:pt x="32003" y="285750"/>
                </a:lnTo>
                <a:lnTo>
                  <a:pt x="35813" y="293370"/>
                </a:lnTo>
                <a:lnTo>
                  <a:pt x="41909" y="300227"/>
                </a:lnTo>
                <a:lnTo>
                  <a:pt x="48006" y="306324"/>
                </a:lnTo>
                <a:lnTo>
                  <a:pt x="53340" y="313181"/>
                </a:lnTo>
                <a:lnTo>
                  <a:pt x="59435" y="319277"/>
                </a:lnTo>
                <a:lnTo>
                  <a:pt x="67056" y="324611"/>
                </a:lnTo>
                <a:lnTo>
                  <a:pt x="73152" y="329946"/>
                </a:lnTo>
                <a:lnTo>
                  <a:pt x="80009" y="335279"/>
                </a:lnTo>
                <a:lnTo>
                  <a:pt x="88391" y="339851"/>
                </a:lnTo>
                <a:lnTo>
                  <a:pt x="103631" y="348996"/>
                </a:lnTo>
                <a:lnTo>
                  <a:pt x="112013" y="352805"/>
                </a:lnTo>
                <a:lnTo>
                  <a:pt x="119634" y="355092"/>
                </a:lnTo>
                <a:lnTo>
                  <a:pt x="128778" y="358901"/>
                </a:lnTo>
                <a:lnTo>
                  <a:pt x="137159" y="360425"/>
                </a:lnTo>
                <a:lnTo>
                  <a:pt x="146303" y="363474"/>
                </a:lnTo>
                <a:lnTo>
                  <a:pt x="155447" y="364235"/>
                </a:lnTo>
                <a:lnTo>
                  <a:pt x="163830" y="365759"/>
                </a:lnTo>
                <a:lnTo>
                  <a:pt x="173735" y="367283"/>
                </a:lnTo>
                <a:lnTo>
                  <a:pt x="192024" y="367283"/>
                </a:lnTo>
                <a:lnTo>
                  <a:pt x="201930" y="365759"/>
                </a:lnTo>
                <a:lnTo>
                  <a:pt x="211074" y="364235"/>
                </a:lnTo>
                <a:lnTo>
                  <a:pt x="220218" y="363474"/>
                </a:lnTo>
                <a:lnTo>
                  <a:pt x="229362" y="360425"/>
                </a:lnTo>
                <a:lnTo>
                  <a:pt x="236981" y="358901"/>
                </a:lnTo>
                <a:lnTo>
                  <a:pt x="246125" y="355092"/>
                </a:lnTo>
                <a:lnTo>
                  <a:pt x="285750" y="335279"/>
                </a:lnTo>
                <a:lnTo>
                  <a:pt x="299466" y="324611"/>
                </a:lnTo>
                <a:lnTo>
                  <a:pt x="306324" y="319277"/>
                </a:lnTo>
                <a:lnTo>
                  <a:pt x="313181" y="313181"/>
                </a:lnTo>
                <a:lnTo>
                  <a:pt x="318516" y="306324"/>
                </a:lnTo>
                <a:lnTo>
                  <a:pt x="324612" y="300227"/>
                </a:lnTo>
                <a:lnTo>
                  <a:pt x="352044" y="255270"/>
                </a:lnTo>
                <a:lnTo>
                  <a:pt x="355092" y="246125"/>
                </a:lnTo>
                <a:lnTo>
                  <a:pt x="358139" y="237744"/>
                </a:lnTo>
                <a:lnTo>
                  <a:pt x="362712" y="220979"/>
                </a:lnTo>
                <a:lnTo>
                  <a:pt x="364236" y="211835"/>
                </a:lnTo>
                <a:lnTo>
                  <a:pt x="364998" y="201929"/>
                </a:lnTo>
                <a:lnTo>
                  <a:pt x="365760" y="192785"/>
                </a:lnTo>
                <a:lnTo>
                  <a:pt x="365760" y="183642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495990" y="1381266"/>
            <a:ext cx="12409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-10" dirty="0">
                <a:latin typeface="Arial"/>
                <a:cs typeface="Arial"/>
              </a:rPr>
              <a:t>1</a:t>
            </a:r>
            <a:endParaRPr sz="1361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92854" y="1327680"/>
            <a:ext cx="355600" cy="357452"/>
          </a:xfrm>
          <a:custGeom>
            <a:avLst/>
            <a:gdLst/>
            <a:ahLst/>
            <a:cxnLst/>
            <a:rect l="l" t="t" r="r" b="b"/>
            <a:pathLst>
              <a:path w="365760" h="367665">
                <a:moveTo>
                  <a:pt x="365760" y="183642"/>
                </a:moveTo>
                <a:lnTo>
                  <a:pt x="365760" y="173735"/>
                </a:lnTo>
                <a:lnTo>
                  <a:pt x="364998" y="165353"/>
                </a:lnTo>
                <a:lnTo>
                  <a:pt x="364236" y="156209"/>
                </a:lnTo>
                <a:lnTo>
                  <a:pt x="362712" y="147066"/>
                </a:lnTo>
                <a:lnTo>
                  <a:pt x="358139" y="128777"/>
                </a:lnTo>
                <a:lnTo>
                  <a:pt x="355092" y="121157"/>
                </a:lnTo>
                <a:lnTo>
                  <a:pt x="351281" y="112775"/>
                </a:lnTo>
                <a:lnTo>
                  <a:pt x="348233" y="104394"/>
                </a:lnTo>
                <a:lnTo>
                  <a:pt x="343662" y="96774"/>
                </a:lnTo>
                <a:lnTo>
                  <a:pt x="339851" y="88392"/>
                </a:lnTo>
                <a:lnTo>
                  <a:pt x="334518" y="81533"/>
                </a:lnTo>
                <a:lnTo>
                  <a:pt x="329945" y="73914"/>
                </a:lnTo>
                <a:lnTo>
                  <a:pt x="324612" y="67055"/>
                </a:lnTo>
                <a:lnTo>
                  <a:pt x="318516" y="60198"/>
                </a:lnTo>
                <a:lnTo>
                  <a:pt x="311657" y="54101"/>
                </a:lnTo>
                <a:lnTo>
                  <a:pt x="305562" y="48005"/>
                </a:lnTo>
                <a:lnTo>
                  <a:pt x="299466" y="42672"/>
                </a:lnTo>
                <a:lnTo>
                  <a:pt x="291845" y="37338"/>
                </a:lnTo>
                <a:lnTo>
                  <a:pt x="284988" y="32003"/>
                </a:lnTo>
                <a:lnTo>
                  <a:pt x="277368" y="27431"/>
                </a:lnTo>
                <a:lnTo>
                  <a:pt x="270510" y="22859"/>
                </a:lnTo>
                <a:lnTo>
                  <a:pt x="262127" y="18288"/>
                </a:lnTo>
                <a:lnTo>
                  <a:pt x="254507" y="14477"/>
                </a:lnTo>
                <a:lnTo>
                  <a:pt x="246125" y="12192"/>
                </a:lnTo>
                <a:lnTo>
                  <a:pt x="236981" y="9144"/>
                </a:lnTo>
                <a:lnTo>
                  <a:pt x="228600" y="6096"/>
                </a:lnTo>
                <a:lnTo>
                  <a:pt x="220218" y="4572"/>
                </a:lnTo>
                <a:lnTo>
                  <a:pt x="211074" y="3048"/>
                </a:lnTo>
                <a:lnTo>
                  <a:pt x="201930" y="761"/>
                </a:lnTo>
                <a:lnTo>
                  <a:pt x="192024" y="761"/>
                </a:lnTo>
                <a:lnTo>
                  <a:pt x="182880" y="0"/>
                </a:lnTo>
                <a:lnTo>
                  <a:pt x="172974" y="761"/>
                </a:lnTo>
                <a:lnTo>
                  <a:pt x="163830" y="761"/>
                </a:lnTo>
                <a:lnTo>
                  <a:pt x="154686" y="3048"/>
                </a:lnTo>
                <a:lnTo>
                  <a:pt x="146304" y="4572"/>
                </a:lnTo>
                <a:lnTo>
                  <a:pt x="137160" y="6096"/>
                </a:lnTo>
                <a:lnTo>
                  <a:pt x="128016" y="9144"/>
                </a:lnTo>
                <a:lnTo>
                  <a:pt x="119633" y="12192"/>
                </a:lnTo>
                <a:lnTo>
                  <a:pt x="112013" y="14477"/>
                </a:lnTo>
                <a:lnTo>
                  <a:pt x="73151" y="37338"/>
                </a:lnTo>
                <a:lnTo>
                  <a:pt x="67056" y="42672"/>
                </a:lnTo>
                <a:lnTo>
                  <a:pt x="59436" y="48005"/>
                </a:lnTo>
                <a:lnTo>
                  <a:pt x="30480" y="81533"/>
                </a:lnTo>
                <a:lnTo>
                  <a:pt x="18287" y="104394"/>
                </a:lnTo>
                <a:lnTo>
                  <a:pt x="10668" y="121157"/>
                </a:lnTo>
                <a:lnTo>
                  <a:pt x="8381" y="128777"/>
                </a:lnTo>
                <a:lnTo>
                  <a:pt x="5333" y="137922"/>
                </a:lnTo>
                <a:lnTo>
                  <a:pt x="3810" y="147066"/>
                </a:lnTo>
                <a:lnTo>
                  <a:pt x="1524" y="156209"/>
                </a:lnTo>
                <a:lnTo>
                  <a:pt x="762" y="165353"/>
                </a:lnTo>
                <a:lnTo>
                  <a:pt x="0" y="173735"/>
                </a:lnTo>
                <a:lnTo>
                  <a:pt x="0" y="192785"/>
                </a:lnTo>
                <a:lnTo>
                  <a:pt x="762" y="201929"/>
                </a:lnTo>
                <a:lnTo>
                  <a:pt x="1524" y="211835"/>
                </a:lnTo>
                <a:lnTo>
                  <a:pt x="3810" y="220979"/>
                </a:lnTo>
                <a:lnTo>
                  <a:pt x="5333" y="229361"/>
                </a:lnTo>
                <a:lnTo>
                  <a:pt x="8381" y="237744"/>
                </a:lnTo>
                <a:lnTo>
                  <a:pt x="10668" y="246125"/>
                </a:lnTo>
                <a:lnTo>
                  <a:pt x="14477" y="255270"/>
                </a:lnTo>
                <a:lnTo>
                  <a:pt x="18287" y="262890"/>
                </a:lnTo>
                <a:lnTo>
                  <a:pt x="21336" y="270509"/>
                </a:lnTo>
                <a:lnTo>
                  <a:pt x="47243" y="306324"/>
                </a:lnTo>
                <a:lnTo>
                  <a:pt x="53339" y="313181"/>
                </a:lnTo>
                <a:lnTo>
                  <a:pt x="59436" y="319277"/>
                </a:lnTo>
                <a:lnTo>
                  <a:pt x="67056" y="324611"/>
                </a:lnTo>
                <a:lnTo>
                  <a:pt x="73151" y="329946"/>
                </a:lnTo>
                <a:lnTo>
                  <a:pt x="112013" y="352805"/>
                </a:lnTo>
                <a:lnTo>
                  <a:pt x="119633" y="355092"/>
                </a:lnTo>
                <a:lnTo>
                  <a:pt x="128016" y="358901"/>
                </a:lnTo>
                <a:lnTo>
                  <a:pt x="137160" y="360425"/>
                </a:lnTo>
                <a:lnTo>
                  <a:pt x="146304" y="363474"/>
                </a:lnTo>
                <a:lnTo>
                  <a:pt x="154686" y="364235"/>
                </a:lnTo>
                <a:lnTo>
                  <a:pt x="172974" y="367283"/>
                </a:lnTo>
                <a:lnTo>
                  <a:pt x="192024" y="367283"/>
                </a:lnTo>
                <a:lnTo>
                  <a:pt x="201930" y="365759"/>
                </a:lnTo>
                <a:lnTo>
                  <a:pt x="211074" y="364235"/>
                </a:lnTo>
                <a:lnTo>
                  <a:pt x="220218" y="363474"/>
                </a:lnTo>
                <a:lnTo>
                  <a:pt x="228600" y="360425"/>
                </a:lnTo>
                <a:lnTo>
                  <a:pt x="236981" y="358901"/>
                </a:lnTo>
                <a:lnTo>
                  <a:pt x="246125" y="355092"/>
                </a:lnTo>
                <a:lnTo>
                  <a:pt x="254507" y="352805"/>
                </a:lnTo>
                <a:lnTo>
                  <a:pt x="262127" y="348996"/>
                </a:lnTo>
                <a:lnTo>
                  <a:pt x="270510" y="344424"/>
                </a:lnTo>
                <a:lnTo>
                  <a:pt x="277368" y="339851"/>
                </a:lnTo>
                <a:lnTo>
                  <a:pt x="284988" y="335279"/>
                </a:lnTo>
                <a:lnTo>
                  <a:pt x="291845" y="329946"/>
                </a:lnTo>
                <a:lnTo>
                  <a:pt x="299466" y="324611"/>
                </a:lnTo>
                <a:lnTo>
                  <a:pt x="305562" y="319277"/>
                </a:lnTo>
                <a:lnTo>
                  <a:pt x="313181" y="313181"/>
                </a:lnTo>
                <a:lnTo>
                  <a:pt x="318516" y="306324"/>
                </a:lnTo>
                <a:lnTo>
                  <a:pt x="324612" y="300227"/>
                </a:lnTo>
                <a:lnTo>
                  <a:pt x="329945" y="293370"/>
                </a:lnTo>
                <a:lnTo>
                  <a:pt x="334518" y="285750"/>
                </a:lnTo>
                <a:lnTo>
                  <a:pt x="339851" y="278892"/>
                </a:lnTo>
                <a:lnTo>
                  <a:pt x="343662" y="270509"/>
                </a:lnTo>
                <a:lnTo>
                  <a:pt x="348233" y="262890"/>
                </a:lnTo>
                <a:lnTo>
                  <a:pt x="351281" y="255270"/>
                </a:lnTo>
                <a:lnTo>
                  <a:pt x="364236" y="211835"/>
                </a:lnTo>
                <a:lnTo>
                  <a:pt x="364998" y="201929"/>
                </a:lnTo>
                <a:lnTo>
                  <a:pt x="365760" y="192785"/>
                </a:lnTo>
                <a:lnTo>
                  <a:pt x="365760" y="183642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208671" y="1381266"/>
            <a:ext cx="12409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-10" dirty="0">
                <a:latin typeface="Arial"/>
                <a:cs typeface="Arial"/>
              </a:rPr>
              <a:t>2</a:t>
            </a:r>
            <a:endParaRPr sz="1361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04795" y="1327680"/>
            <a:ext cx="356835" cy="357452"/>
          </a:xfrm>
          <a:custGeom>
            <a:avLst/>
            <a:gdLst/>
            <a:ahLst/>
            <a:cxnLst/>
            <a:rect l="l" t="t" r="r" b="b"/>
            <a:pathLst>
              <a:path w="367029" h="367665">
                <a:moveTo>
                  <a:pt x="366521" y="183642"/>
                </a:moveTo>
                <a:lnTo>
                  <a:pt x="366521" y="173735"/>
                </a:lnTo>
                <a:lnTo>
                  <a:pt x="365760" y="165353"/>
                </a:lnTo>
                <a:lnTo>
                  <a:pt x="364998" y="156209"/>
                </a:lnTo>
                <a:lnTo>
                  <a:pt x="360425" y="137922"/>
                </a:lnTo>
                <a:lnTo>
                  <a:pt x="358901" y="128777"/>
                </a:lnTo>
                <a:lnTo>
                  <a:pt x="355854" y="121157"/>
                </a:lnTo>
                <a:lnTo>
                  <a:pt x="352044" y="112775"/>
                </a:lnTo>
                <a:lnTo>
                  <a:pt x="348995" y="104394"/>
                </a:lnTo>
                <a:lnTo>
                  <a:pt x="344424" y="96774"/>
                </a:lnTo>
                <a:lnTo>
                  <a:pt x="339851" y="88392"/>
                </a:lnTo>
                <a:lnTo>
                  <a:pt x="335280" y="81533"/>
                </a:lnTo>
                <a:lnTo>
                  <a:pt x="330707" y="73914"/>
                </a:lnTo>
                <a:lnTo>
                  <a:pt x="318516" y="60198"/>
                </a:lnTo>
                <a:lnTo>
                  <a:pt x="306324" y="48005"/>
                </a:lnTo>
                <a:lnTo>
                  <a:pt x="300228" y="42672"/>
                </a:lnTo>
                <a:lnTo>
                  <a:pt x="292607" y="37338"/>
                </a:lnTo>
                <a:lnTo>
                  <a:pt x="285750" y="32003"/>
                </a:lnTo>
                <a:lnTo>
                  <a:pt x="278130" y="27431"/>
                </a:lnTo>
                <a:lnTo>
                  <a:pt x="271272" y="22859"/>
                </a:lnTo>
                <a:lnTo>
                  <a:pt x="262890" y="18288"/>
                </a:lnTo>
                <a:lnTo>
                  <a:pt x="254507" y="14477"/>
                </a:lnTo>
                <a:lnTo>
                  <a:pt x="246887" y="12192"/>
                </a:lnTo>
                <a:lnTo>
                  <a:pt x="228600" y="6096"/>
                </a:lnTo>
                <a:lnTo>
                  <a:pt x="220980" y="4572"/>
                </a:lnTo>
                <a:lnTo>
                  <a:pt x="211836" y="3048"/>
                </a:lnTo>
                <a:lnTo>
                  <a:pt x="201930" y="761"/>
                </a:lnTo>
                <a:lnTo>
                  <a:pt x="192786" y="761"/>
                </a:lnTo>
                <a:lnTo>
                  <a:pt x="183642" y="0"/>
                </a:lnTo>
                <a:lnTo>
                  <a:pt x="173736" y="761"/>
                </a:lnTo>
                <a:lnTo>
                  <a:pt x="164592" y="761"/>
                </a:lnTo>
                <a:lnTo>
                  <a:pt x="155448" y="3048"/>
                </a:lnTo>
                <a:lnTo>
                  <a:pt x="147066" y="4572"/>
                </a:lnTo>
                <a:lnTo>
                  <a:pt x="137922" y="6096"/>
                </a:lnTo>
                <a:lnTo>
                  <a:pt x="128778" y="9144"/>
                </a:lnTo>
                <a:lnTo>
                  <a:pt x="120395" y="12192"/>
                </a:lnTo>
                <a:lnTo>
                  <a:pt x="112775" y="14477"/>
                </a:lnTo>
                <a:lnTo>
                  <a:pt x="104393" y="18288"/>
                </a:lnTo>
                <a:lnTo>
                  <a:pt x="96012" y="22859"/>
                </a:lnTo>
                <a:lnTo>
                  <a:pt x="80772" y="32003"/>
                </a:lnTo>
                <a:lnTo>
                  <a:pt x="73913" y="37338"/>
                </a:lnTo>
                <a:lnTo>
                  <a:pt x="66293" y="42672"/>
                </a:lnTo>
                <a:lnTo>
                  <a:pt x="60198" y="48005"/>
                </a:lnTo>
                <a:lnTo>
                  <a:pt x="54101" y="54101"/>
                </a:lnTo>
                <a:lnTo>
                  <a:pt x="47243" y="60198"/>
                </a:lnTo>
                <a:lnTo>
                  <a:pt x="36575" y="73914"/>
                </a:lnTo>
                <a:lnTo>
                  <a:pt x="31242" y="81533"/>
                </a:lnTo>
                <a:lnTo>
                  <a:pt x="26669" y="88392"/>
                </a:lnTo>
                <a:lnTo>
                  <a:pt x="22098" y="96774"/>
                </a:lnTo>
                <a:lnTo>
                  <a:pt x="17525" y="104394"/>
                </a:lnTo>
                <a:lnTo>
                  <a:pt x="11430" y="121157"/>
                </a:lnTo>
                <a:lnTo>
                  <a:pt x="8381" y="128777"/>
                </a:lnTo>
                <a:lnTo>
                  <a:pt x="6095" y="137922"/>
                </a:lnTo>
                <a:lnTo>
                  <a:pt x="4572" y="147066"/>
                </a:lnTo>
                <a:lnTo>
                  <a:pt x="2286" y="156209"/>
                </a:lnTo>
                <a:lnTo>
                  <a:pt x="762" y="165353"/>
                </a:lnTo>
                <a:lnTo>
                  <a:pt x="762" y="173735"/>
                </a:lnTo>
                <a:lnTo>
                  <a:pt x="0" y="183642"/>
                </a:lnTo>
                <a:lnTo>
                  <a:pt x="762" y="192785"/>
                </a:lnTo>
                <a:lnTo>
                  <a:pt x="762" y="201929"/>
                </a:lnTo>
                <a:lnTo>
                  <a:pt x="2286" y="211835"/>
                </a:lnTo>
                <a:lnTo>
                  <a:pt x="4572" y="220979"/>
                </a:lnTo>
                <a:lnTo>
                  <a:pt x="6095" y="229361"/>
                </a:lnTo>
                <a:lnTo>
                  <a:pt x="22098" y="270509"/>
                </a:lnTo>
                <a:lnTo>
                  <a:pt x="26669" y="278892"/>
                </a:lnTo>
                <a:lnTo>
                  <a:pt x="60198" y="319277"/>
                </a:lnTo>
                <a:lnTo>
                  <a:pt x="73913" y="329946"/>
                </a:lnTo>
                <a:lnTo>
                  <a:pt x="80772" y="335279"/>
                </a:lnTo>
                <a:lnTo>
                  <a:pt x="96012" y="344424"/>
                </a:lnTo>
                <a:lnTo>
                  <a:pt x="104393" y="348996"/>
                </a:lnTo>
                <a:lnTo>
                  <a:pt x="112775" y="352805"/>
                </a:lnTo>
                <a:lnTo>
                  <a:pt x="120395" y="355092"/>
                </a:lnTo>
                <a:lnTo>
                  <a:pt x="128778" y="358901"/>
                </a:lnTo>
                <a:lnTo>
                  <a:pt x="137922" y="360425"/>
                </a:lnTo>
                <a:lnTo>
                  <a:pt x="147066" y="363474"/>
                </a:lnTo>
                <a:lnTo>
                  <a:pt x="155448" y="364235"/>
                </a:lnTo>
                <a:lnTo>
                  <a:pt x="173736" y="367283"/>
                </a:lnTo>
                <a:lnTo>
                  <a:pt x="192786" y="367283"/>
                </a:lnTo>
                <a:lnTo>
                  <a:pt x="201930" y="365759"/>
                </a:lnTo>
                <a:lnTo>
                  <a:pt x="211836" y="364235"/>
                </a:lnTo>
                <a:lnTo>
                  <a:pt x="220980" y="363474"/>
                </a:lnTo>
                <a:lnTo>
                  <a:pt x="228600" y="360425"/>
                </a:lnTo>
                <a:lnTo>
                  <a:pt x="237744" y="358901"/>
                </a:lnTo>
                <a:lnTo>
                  <a:pt x="246887" y="355092"/>
                </a:lnTo>
                <a:lnTo>
                  <a:pt x="254507" y="352805"/>
                </a:lnTo>
                <a:lnTo>
                  <a:pt x="262890" y="348996"/>
                </a:lnTo>
                <a:lnTo>
                  <a:pt x="271272" y="344424"/>
                </a:lnTo>
                <a:lnTo>
                  <a:pt x="278130" y="339851"/>
                </a:lnTo>
                <a:lnTo>
                  <a:pt x="285750" y="335279"/>
                </a:lnTo>
                <a:lnTo>
                  <a:pt x="292607" y="329946"/>
                </a:lnTo>
                <a:lnTo>
                  <a:pt x="300228" y="324611"/>
                </a:lnTo>
                <a:lnTo>
                  <a:pt x="306324" y="319277"/>
                </a:lnTo>
                <a:lnTo>
                  <a:pt x="312419" y="313181"/>
                </a:lnTo>
                <a:lnTo>
                  <a:pt x="318516" y="306324"/>
                </a:lnTo>
                <a:lnTo>
                  <a:pt x="324612" y="300227"/>
                </a:lnTo>
                <a:lnTo>
                  <a:pt x="330707" y="293370"/>
                </a:lnTo>
                <a:lnTo>
                  <a:pt x="335280" y="285750"/>
                </a:lnTo>
                <a:lnTo>
                  <a:pt x="339851" y="278892"/>
                </a:lnTo>
                <a:lnTo>
                  <a:pt x="344424" y="270509"/>
                </a:lnTo>
                <a:lnTo>
                  <a:pt x="348995" y="262890"/>
                </a:lnTo>
                <a:lnTo>
                  <a:pt x="352044" y="255270"/>
                </a:lnTo>
                <a:lnTo>
                  <a:pt x="355854" y="246888"/>
                </a:lnTo>
                <a:lnTo>
                  <a:pt x="358901" y="237744"/>
                </a:lnTo>
                <a:lnTo>
                  <a:pt x="360425" y="229361"/>
                </a:lnTo>
                <a:lnTo>
                  <a:pt x="362712" y="220979"/>
                </a:lnTo>
                <a:lnTo>
                  <a:pt x="364998" y="211835"/>
                </a:lnTo>
                <a:lnTo>
                  <a:pt x="365760" y="201929"/>
                </a:lnTo>
                <a:lnTo>
                  <a:pt x="366521" y="192785"/>
                </a:lnTo>
                <a:lnTo>
                  <a:pt x="366521" y="183642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2921353" y="1381266"/>
            <a:ext cx="12409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-10" dirty="0">
                <a:latin typeface="Arial"/>
                <a:cs typeface="Arial"/>
              </a:rPr>
              <a:t>3</a:t>
            </a:r>
            <a:endParaRPr sz="1361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17477" y="1327680"/>
            <a:ext cx="356835" cy="357452"/>
          </a:xfrm>
          <a:custGeom>
            <a:avLst/>
            <a:gdLst/>
            <a:ahLst/>
            <a:cxnLst/>
            <a:rect l="l" t="t" r="r" b="b"/>
            <a:pathLst>
              <a:path w="367029" h="367665">
                <a:moveTo>
                  <a:pt x="366522" y="183642"/>
                </a:moveTo>
                <a:lnTo>
                  <a:pt x="365760" y="173735"/>
                </a:lnTo>
                <a:lnTo>
                  <a:pt x="365760" y="165353"/>
                </a:lnTo>
                <a:lnTo>
                  <a:pt x="363474" y="156209"/>
                </a:lnTo>
                <a:lnTo>
                  <a:pt x="362712" y="147066"/>
                </a:lnTo>
                <a:lnTo>
                  <a:pt x="360425" y="137922"/>
                </a:lnTo>
                <a:lnTo>
                  <a:pt x="358139" y="128777"/>
                </a:lnTo>
                <a:lnTo>
                  <a:pt x="355091" y="121157"/>
                </a:lnTo>
                <a:lnTo>
                  <a:pt x="352044" y="112775"/>
                </a:lnTo>
                <a:lnTo>
                  <a:pt x="348234" y="104394"/>
                </a:lnTo>
                <a:lnTo>
                  <a:pt x="343662" y="96774"/>
                </a:lnTo>
                <a:lnTo>
                  <a:pt x="339851" y="88392"/>
                </a:lnTo>
                <a:lnTo>
                  <a:pt x="335279" y="81533"/>
                </a:lnTo>
                <a:lnTo>
                  <a:pt x="329946" y="73914"/>
                </a:lnTo>
                <a:lnTo>
                  <a:pt x="323850" y="67055"/>
                </a:lnTo>
                <a:lnTo>
                  <a:pt x="318515" y="60198"/>
                </a:lnTo>
                <a:lnTo>
                  <a:pt x="306324" y="48005"/>
                </a:lnTo>
                <a:lnTo>
                  <a:pt x="285750" y="32003"/>
                </a:lnTo>
                <a:lnTo>
                  <a:pt x="278129" y="27431"/>
                </a:lnTo>
                <a:lnTo>
                  <a:pt x="269748" y="22859"/>
                </a:lnTo>
                <a:lnTo>
                  <a:pt x="262889" y="18288"/>
                </a:lnTo>
                <a:lnTo>
                  <a:pt x="254508" y="14477"/>
                </a:lnTo>
                <a:lnTo>
                  <a:pt x="245363" y="12192"/>
                </a:lnTo>
                <a:lnTo>
                  <a:pt x="237744" y="9144"/>
                </a:lnTo>
                <a:lnTo>
                  <a:pt x="228600" y="6096"/>
                </a:lnTo>
                <a:lnTo>
                  <a:pt x="210312" y="3048"/>
                </a:lnTo>
                <a:lnTo>
                  <a:pt x="201929" y="761"/>
                </a:lnTo>
                <a:lnTo>
                  <a:pt x="192786" y="761"/>
                </a:lnTo>
                <a:lnTo>
                  <a:pt x="182879" y="0"/>
                </a:lnTo>
                <a:lnTo>
                  <a:pt x="173736" y="761"/>
                </a:lnTo>
                <a:lnTo>
                  <a:pt x="164591" y="761"/>
                </a:lnTo>
                <a:lnTo>
                  <a:pt x="154686" y="3048"/>
                </a:lnTo>
                <a:lnTo>
                  <a:pt x="145541" y="4572"/>
                </a:lnTo>
                <a:lnTo>
                  <a:pt x="137922" y="6096"/>
                </a:lnTo>
                <a:lnTo>
                  <a:pt x="128777" y="9144"/>
                </a:lnTo>
                <a:lnTo>
                  <a:pt x="120396" y="12192"/>
                </a:lnTo>
                <a:lnTo>
                  <a:pt x="111251" y="14477"/>
                </a:lnTo>
                <a:lnTo>
                  <a:pt x="103632" y="18288"/>
                </a:lnTo>
                <a:lnTo>
                  <a:pt x="96012" y="22859"/>
                </a:lnTo>
                <a:lnTo>
                  <a:pt x="87629" y="27431"/>
                </a:lnTo>
                <a:lnTo>
                  <a:pt x="80772" y="32003"/>
                </a:lnTo>
                <a:lnTo>
                  <a:pt x="73913" y="37338"/>
                </a:lnTo>
                <a:lnTo>
                  <a:pt x="66294" y="42672"/>
                </a:lnTo>
                <a:lnTo>
                  <a:pt x="36575" y="73914"/>
                </a:lnTo>
                <a:lnTo>
                  <a:pt x="22098" y="96774"/>
                </a:lnTo>
                <a:lnTo>
                  <a:pt x="17525" y="104394"/>
                </a:lnTo>
                <a:lnTo>
                  <a:pt x="13715" y="112775"/>
                </a:lnTo>
                <a:lnTo>
                  <a:pt x="11429" y="121157"/>
                </a:lnTo>
                <a:lnTo>
                  <a:pt x="7620" y="128777"/>
                </a:lnTo>
                <a:lnTo>
                  <a:pt x="6096" y="137922"/>
                </a:lnTo>
                <a:lnTo>
                  <a:pt x="3048" y="147066"/>
                </a:lnTo>
                <a:lnTo>
                  <a:pt x="2286" y="156209"/>
                </a:lnTo>
                <a:lnTo>
                  <a:pt x="762" y="165353"/>
                </a:lnTo>
                <a:lnTo>
                  <a:pt x="762" y="173735"/>
                </a:lnTo>
                <a:lnTo>
                  <a:pt x="0" y="183642"/>
                </a:lnTo>
                <a:lnTo>
                  <a:pt x="762" y="192785"/>
                </a:lnTo>
                <a:lnTo>
                  <a:pt x="762" y="201929"/>
                </a:lnTo>
                <a:lnTo>
                  <a:pt x="2286" y="211835"/>
                </a:lnTo>
                <a:lnTo>
                  <a:pt x="3048" y="220979"/>
                </a:lnTo>
                <a:lnTo>
                  <a:pt x="6096" y="229361"/>
                </a:lnTo>
                <a:lnTo>
                  <a:pt x="7620" y="237744"/>
                </a:lnTo>
                <a:lnTo>
                  <a:pt x="11429" y="246888"/>
                </a:lnTo>
                <a:lnTo>
                  <a:pt x="13715" y="255270"/>
                </a:lnTo>
                <a:lnTo>
                  <a:pt x="17525" y="262890"/>
                </a:lnTo>
                <a:lnTo>
                  <a:pt x="22098" y="270509"/>
                </a:lnTo>
                <a:lnTo>
                  <a:pt x="26670" y="278892"/>
                </a:lnTo>
                <a:lnTo>
                  <a:pt x="31241" y="285750"/>
                </a:lnTo>
                <a:lnTo>
                  <a:pt x="60198" y="319277"/>
                </a:lnTo>
                <a:lnTo>
                  <a:pt x="73913" y="329946"/>
                </a:lnTo>
                <a:lnTo>
                  <a:pt x="80772" y="335279"/>
                </a:lnTo>
                <a:lnTo>
                  <a:pt x="87629" y="339851"/>
                </a:lnTo>
                <a:lnTo>
                  <a:pt x="96012" y="344424"/>
                </a:lnTo>
                <a:lnTo>
                  <a:pt x="103632" y="348996"/>
                </a:lnTo>
                <a:lnTo>
                  <a:pt x="111251" y="352805"/>
                </a:lnTo>
                <a:lnTo>
                  <a:pt x="120396" y="355092"/>
                </a:lnTo>
                <a:lnTo>
                  <a:pt x="128777" y="358901"/>
                </a:lnTo>
                <a:lnTo>
                  <a:pt x="137922" y="360425"/>
                </a:lnTo>
                <a:lnTo>
                  <a:pt x="145541" y="363474"/>
                </a:lnTo>
                <a:lnTo>
                  <a:pt x="154686" y="364235"/>
                </a:lnTo>
                <a:lnTo>
                  <a:pt x="164591" y="365759"/>
                </a:lnTo>
                <a:lnTo>
                  <a:pt x="173736" y="367283"/>
                </a:lnTo>
                <a:lnTo>
                  <a:pt x="192786" y="367283"/>
                </a:lnTo>
                <a:lnTo>
                  <a:pt x="201929" y="365759"/>
                </a:lnTo>
                <a:lnTo>
                  <a:pt x="210312" y="364235"/>
                </a:lnTo>
                <a:lnTo>
                  <a:pt x="219456" y="363474"/>
                </a:lnTo>
                <a:lnTo>
                  <a:pt x="228600" y="360425"/>
                </a:lnTo>
                <a:lnTo>
                  <a:pt x="237744" y="358901"/>
                </a:lnTo>
                <a:lnTo>
                  <a:pt x="245363" y="355092"/>
                </a:lnTo>
                <a:lnTo>
                  <a:pt x="254508" y="352805"/>
                </a:lnTo>
                <a:lnTo>
                  <a:pt x="262889" y="348996"/>
                </a:lnTo>
                <a:lnTo>
                  <a:pt x="269748" y="344424"/>
                </a:lnTo>
                <a:lnTo>
                  <a:pt x="278129" y="339851"/>
                </a:lnTo>
                <a:lnTo>
                  <a:pt x="312420" y="313181"/>
                </a:lnTo>
                <a:lnTo>
                  <a:pt x="323850" y="300227"/>
                </a:lnTo>
                <a:lnTo>
                  <a:pt x="329946" y="293370"/>
                </a:lnTo>
                <a:lnTo>
                  <a:pt x="335279" y="285750"/>
                </a:lnTo>
                <a:lnTo>
                  <a:pt x="339851" y="278892"/>
                </a:lnTo>
                <a:lnTo>
                  <a:pt x="343662" y="270509"/>
                </a:lnTo>
                <a:lnTo>
                  <a:pt x="348234" y="262890"/>
                </a:lnTo>
                <a:lnTo>
                  <a:pt x="352044" y="255270"/>
                </a:lnTo>
                <a:lnTo>
                  <a:pt x="355091" y="246888"/>
                </a:lnTo>
                <a:lnTo>
                  <a:pt x="358139" y="237744"/>
                </a:lnTo>
                <a:lnTo>
                  <a:pt x="360425" y="229361"/>
                </a:lnTo>
                <a:lnTo>
                  <a:pt x="362712" y="220979"/>
                </a:lnTo>
                <a:lnTo>
                  <a:pt x="363474" y="211835"/>
                </a:lnTo>
                <a:lnTo>
                  <a:pt x="365760" y="201929"/>
                </a:lnTo>
                <a:lnTo>
                  <a:pt x="365760" y="192785"/>
                </a:lnTo>
                <a:lnTo>
                  <a:pt x="366522" y="183642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3633294" y="1381266"/>
            <a:ext cx="12409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-10" dirty="0">
                <a:latin typeface="Arial"/>
                <a:cs typeface="Arial"/>
              </a:rPr>
              <a:t>4</a:t>
            </a:r>
            <a:endParaRPr sz="1361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9417" y="1327680"/>
            <a:ext cx="356835" cy="357452"/>
          </a:xfrm>
          <a:custGeom>
            <a:avLst/>
            <a:gdLst/>
            <a:ahLst/>
            <a:cxnLst/>
            <a:rect l="l" t="t" r="r" b="b"/>
            <a:pathLst>
              <a:path w="367029" h="367665">
                <a:moveTo>
                  <a:pt x="366521" y="183642"/>
                </a:moveTo>
                <a:lnTo>
                  <a:pt x="366521" y="173735"/>
                </a:lnTo>
                <a:lnTo>
                  <a:pt x="365759" y="165353"/>
                </a:lnTo>
                <a:lnTo>
                  <a:pt x="362712" y="147066"/>
                </a:lnTo>
                <a:lnTo>
                  <a:pt x="361188" y="137922"/>
                </a:lnTo>
                <a:lnTo>
                  <a:pt x="358139" y="128777"/>
                </a:lnTo>
                <a:lnTo>
                  <a:pt x="355853" y="121157"/>
                </a:lnTo>
                <a:lnTo>
                  <a:pt x="335279" y="81533"/>
                </a:lnTo>
                <a:lnTo>
                  <a:pt x="307086" y="48005"/>
                </a:lnTo>
                <a:lnTo>
                  <a:pt x="270509" y="22859"/>
                </a:lnTo>
                <a:lnTo>
                  <a:pt x="262889" y="18288"/>
                </a:lnTo>
                <a:lnTo>
                  <a:pt x="254507" y="14477"/>
                </a:lnTo>
                <a:lnTo>
                  <a:pt x="246125" y="12192"/>
                </a:lnTo>
                <a:lnTo>
                  <a:pt x="238505" y="9144"/>
                </a:lnTo>
                <a:lnTo>
                  <a:pt x="229362" y="6096"/>
                </a:lnTo>
                <a:lnTo>
                  <a:pt x="211074" y="3048"/>
                </a:lnTo>
                <a:lnTo>
                  <a:pt x="201929" y="761"/>
                </a:lnTo>
                <a:lnTo>
                  <a:pt x="193547" y="761"/>
                </a:lnTo>
                <a:lnTo>
                  <a:pt x="183641" y="0"/>
                </a:lnTo>
                <a:lnTo>
                  <a:pt x="174497" y="761"/>
                </a:lnTo>
                <a:lnTo>
                  <a:pt x="164591" y="761"/>
                </a:lnTo>
                <a:lnTo>
                  <a:pt x="155447" y="3048"/>
                </a:lnTo>
                <a:lnTo>
                  <a:pt x="137159" y="6096"/>
                </a:lnTo>
                <a:lnTo>
                  <a:pt x="129539" y="9144"/>
                </a:lnTo>
                <a:lnTo>
                  <a:pt x="120395" y="12192"/>
                </a:lnTo>
                <a:lnTo>
                  <a:pt x="112013" y="14477"/>
                </a:lnTo>
                <a:lnTo>
                  <a:pt x="103631" y="18288"/>
                </a:lnTo>
                <a:lnTo>
                  <a:pt x="67055" y="42672"/>
                </a:lnTo>
                <a:lnTo>
                  <a:pt x="36575" y="73914"/>
                </a:lnTo>
                <a:lnTo>
                  <a:pt x="32003" y="81533"/>
                </a:lnTo>
                <a:lnTo>
                  <a:pt x="26669" y="88392"/>
                </a:lnTo>
                <a:lnTo>
                  <a:pt x="22859" y="96774"/>
                </a:lnTo>
                <a:lnTo>
                  <a:pt x="18287" y="104394"/>
                </a:lnTo>
                <a:lnTo>
                  <a:pt x="14477" y="112775"/>
                </a:lnTo>
                <a:lnTo>
                  <a:pt x="11429" y="121157"/>
                </a:lnTo>
                <a:lnTo>
                  <a:pt x="8381" y="128777"/>
                </a:lnTo>
                <a:lnTo>
                  <a:pt x="5333" y="137922"/>
                </a:lnTo>
                <a:lnTo>
                  <a:pt x="3809" y="147066"/>
                </a:lnTo>
                <a:lnTo>
                  <a:pt x="2286" y="156209"/>
                </a:lnTo>
                <a:lnTo>
                  <a:pt x="1524" y="165353"/>
                </a:lnTo>
                <a:lnTo>
                  <a:pt x="0" y="173735"/>
                </a:lnTo>
                <a:lnTo>
                  <a:pt x="0" y="192785"/>
                </a:lnTo>
                <a:lnTo>
                  <a:pt x="1524" y="201929"/>
                </a:lnTo>
                <a:lnTo>
                  <a:pt x="2286" y="211835"/>
                </a:lnTo>
                <a:lnTo>
                  <a:pt x="3809" y="220979"/>
                </a:lnTo>
                <a:lnTo>
                  <a:pt x="5333" y="229361"/>
                </a:lnTo>
                <a:lnTo>
                  <a:pt x="8381" y="237744"/>
                </a:lnTo>
                <a:lnTo>
                  <a:pt x="11429" y="246888"/>
                </a:lnTo>
                <a:lnTo>
                  <a:pt x="14477" y="255270"/>
                </a:lnTo>
                <a:lnTo>
                  <a:pt x="18287" y="262890"/>
                </a:lnTo>
                <a:lnTo>
                  <a:pt x="22859" y="270509"/>
                </a:lnTo>
                <a:lnTo>
                  <a:pt x="26669" y="278892"/>
                </a:lnTo>
                <a:lnTo>
                  <a:pt x="32003" y="285750"/>
                </a:lnTo>
                <a:lnTo>
                  <a:pt x="36575" y="293370"/>
                </a:lnTo>
                <a:lnTo>
                  <a:pt x="41909" y="300227"/>
                </a:lnTo>
                <a:lnTo>
                  <a:pt x="48005" y="306324"/>
                </a:lnTo>
                <a:lnTo>
                  <a:pt x="54101" y="313181"/>
                </a:lnTo>
                <a:lnTo>
                  <a:pt x="60959" y="319277"/>
                </a:lnTo>
                <a:lnTo>
                  <a:pt x="103631" y="348996"/>
                </a:lnTo>
                <a:lnTo>
                  <a:pt x="120395" y="355092"/>
                </a:lnTo>
                <a:lnTo>
                  <a:pt x="129539" y="358901"/>
                </a:lnTo>
                <a:lnTo>
                  <a:pt x="137159" y="360425"/>
                </a:lnTo>
                <a:lnTo>
                  <a:pt x="146303" y="363474"/>
                </a:lnTo>
                <a:lnTo>
                  <a:pt x="155447" y="364235"/>
                </a:lnTo>
                <a:lnTo>
                  <a:pt x="164591" y="365759"/>
                </a:lnTo>
                <a:lnTo>
                  <a:pt x="174497" y="367283"/>
                </a:lnTo>
                <a:lnTo>
                  <a:pt x="193547" y="367283"/>
                </a:lnTo>
                <a:lnTo>
                  <a:pt x="201929" y="365759"/>
                </a:lnTo>
                <a:lnTo>
                  <a:pt x="211074" y="364235"/>
                </a:lnTo>
                <a:lnTo>
                  <a:pt x="220217" y="363474"/>
                </a:lnTo>
                <a:lnTo>
                  <a:pt x="229362" y="360425"/>
                </a:lnTo>
                <a:lnTo>
                  <a:pt x="238505" y="358901"/>
                </a:lnTo>
                <a:lnTo>
                  <a:pt x="246125" y="355092"/>
                </a:lnTo>
                <a:lnTo>
                  <a:pt x="254507" y="352805"/>
                </a:lnTo>
                <a:lnTo>
                  <a:pt x="262889" y="348996"/>
                </a:lnTo>
                <a:lnTo>
                  <a:pt x="270509" y="344424"/>
                </a:lnTo>
                <a:lnTo>
                  <a:pt x="278891" y="339851"/>
                </a:lnTo>
                <a:lnTo>
                  <a:pt x="285750" y="335279"/>
                </a:lnTo>
                <a:lnTo>
                  <a:pt x="319277" y="306324"/>
                </a:lnTo>
                <a:lnTo>
                  <a:pt x="344424" y="270509"/>
                </a:lnTo>
                <a:lnTo>
                  <a:pt x="358139" y="237744"/>
                </a:lnTo>
                <a:lnTo>
                  <a:pt x="361188" y="229361"/>
                </a:lnTo>
                <a:lnTo>
                  <a:pt x="362712" y="220979"/>
                </a:lnTo>
                <a:lnTo>
                  <a:pt x="364236" y="211835"/>
                </a:lnTo>
                <a:lnTo>
                  <a:pt x="365759" y="201929"/>
                </a:lnTo>
                <a:lnTo>
                  <a:pt x="366521" y="192785"/>
                </a:lnTo>
                <a:lnTo>
                  <a:pt x="366521" y="183642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4345976" y="1381266"/>
            <a:ext cx="12409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-10" dirty="0">
                <a:latin typeface="Arial"/>
                <a:cs typeface="Arial"/>
              </a:rPr>
              <a:t>5</a:t>
            </a:r>
            <a:endParaRPr sz="1361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17477" y="2026285"/>
            <a:ext cx="356835" cy="355600"/>
          </a:xfrm>
          <a:custGeom>
            <a:avLst/>
            <a:gdLst/>
            <a:ahLst/>
            <a:cxnLst/>
            <a:rect l="l" t="t" r="r" b="b"/>
            <a:pathLst>
              <a:path w="367029" h="365760">
                <a:moveTo>
                  <a:pt x="366522" y="182879"/>
                </a:moveTo>
                <a:lnTo>
                  <a:pt x="365760" y="173735"/>
                </a:lnTo>
                <a:lnTo>
                  <a:pt x="365760" y="163829"/>
                </a:lnTo>
                <a:lnTo>
                  <a:pt x="363474" y="154685"/>
                </a:lnTo>
                <a:lnTo>
                  <a:pt x="352044" y="111251"/>
                </a:lnTo>
                <a:lnTo>
                  <a:pt x="329946" y="73913"/>
                </a:lnTo>
                <a:lnTo>
                  <a:pt x="312420" y="54101"/>
                </a:lnTo>
                <a:lnTo>
                  <a:pt x="306324" y="47243"/>
                </a:lnTo>
                <a:lnTo>
                  <a:pt x="299465" y="41148"/>
                </a:lnTo>
                <a:lnTo>
                  <a:pt x="292608" y="35813"/>
                </a:lnTo>
                <a:lnTo>
                  <a:pt x="285750" y="31241"/>
                </a:lnTo>
                <a:lnTo>
                  <a:pt x="278129" y="25907"/>
                </a:lnTo>
                <a:lnTo>
                  <a:pt x="269748" y="22098"/>
                </a:lnTo>
                <a:lnTo>
                  <a:pt x="262889" y="17525"/>
                </a:lnTo>
                <a:lnTo>
                  <a:pt x="254508" y="14477"/>
                </a:lnTo>
                <a:lnTo>
                  <a:pt x="210312" y="1524"/>
                </a:lnTo>
                <a:lnTo>
                  <a:pt x="192786" y="0"/>
                </a:lnTo>
                <a:lnTo>
                  <a:pt x="173736" y="0"/>
                </a:lnTo>
                <a:lnTo>
                  <a:pt x="164591" y="761"/>
                </a:lnTo>
                <a:lnTo>
                  <a:pt x="154686" y="1524"/>
                </a:lnTo>
                <a:lnTo>
                  <a:pt x="145541" y="3048"/>
                </a:lnTo>
                <a:lnTo>
                  <a:pt x="137922" y="5333"/>
                </a:lnTo>
                <a:lnTo>
                  <a:pt x="128777" y="7619"/>
                </a:lnTo>
                <a:lnTo>
                  <a:pt x="120396" y="10667"/>
                </a:lnTo>
                <a:lnTo>
                  <a:pt x="111251" y="14477"/>
                </a:lnTo>
                <a:lnTo>
                  <a:pt x="103632" y="17525"/>
                </a:lnTo>
                <a:lnTo>
                  <a:pt x="96012" y="22098"/>
                </a:lnTo>
                <a:lnTo>
                  <a:pt x="87629" y="25907"/>
                </a:lnTo>
                <a:lnTo>
                  <a:pt x="80772" y="31241"/>
                </a:lnTo>
                <a:lnTo>
                  <a:pt x="47244" y="60198"/>
                </a:lnTo>
                <a:lnTo>
                  <a:pt x="36575" y="73913"/>
                </a:lnTo>
                <a:lnTo>
                  <a:pt x="31241" y="80772"/>
                </a:lnTo>
                <a:lnTo>
                  <a:pt x="26670" y="88391"/>
                </a:lnTo>
                <a:lnTo>
                  <a:pt x="22098" y="95250"/>
                </a:lnTo>
                <a:lnTo>
                  <a:pt x="17525" y="103631"/>
                </a:lnTo>
                <a:lnTo>
                  <a:pt x="13715" y="111251"/>
                </a:lnTo>
                <a:lnTo>
                  <a:pt x="11429" y="119633"/>
                </a:lnTo>
                <a:lnTo>
                  <a:pt x="7620" y="128777"/>
                </a:lnTo>
                <a:lnTo>
                  <a:pt x="6096" y="137159"/>
                </a:lnTo>
                <a:lnTo>
                  <a:pt x="3048" y="145541"/>
                </a:lnTo>
                <a:lnTo>
                  <a:pt x="2286" y="154685"/>
                </a:lnTo>
                <a:lnTo>
                  <a:pt x="762" y="163829"/>
                </a:lnTo>
                <a:lnTo>
                  <a:pt x="762" y="173735"/>
                </a:lnTo>
                <a:lnTo>
                  <a:pt x="0" y="182879"/>
                </a:lnTo>
                <a:lnTo>
                  <a:pt x="762" y="192785"/>
                </a:lnTo>
                <a:lnTo>
                  <a:pt x="762" y="201929"/>
                </a:lnTo>
                <a:lnTo>
                  <a:pt x="2286" y="210311"/>
                </a:lnTo>
                <a:lnTo>
                  <a:pt x="3048" y="219455"/>
                </a:lnTo>
                <a:lnTo>
                  <a:pt x="6096" y="228600"/>
                </a:lnTo>
                <a:lnTo>
                  <a:pt x="7620" y="237743"/>
                </a:lnTo>
                <a:lnTo>
                  <a:pt x="11429" y="246125"/>
                </a:lnTo>
                <a:lnTo>
                  <a:pt x="13715" y="253745"/>
                </a:lnTo>
                <a:lnTo>
                  <a:pt x="17525" y="262127"/>
                </a:lnTo>
                <a:lnTo>
                  <a:pt x="22098" y="270509"/>
                </a:lnTo>
                <a:lnTo>
                  <a:pt x="31241" y="285750"/>
                </a:lnTo>
                <a:lnTo>
                  <a:pt x="36575" y="292607"/>
                </a:lnTo>
                <a:lnTo>
                  <a:pt x="41910" y="298703"/>
                </a:lnTo>
                <a:lnTo>
                  <a:pt x="47244" y="306324"/>
                </a:lnTo>
                <a:lnTo>
                  <a:pt x="53339" y="312419"/>
                </a:lnTo>
                <a:lnTo>
                  <a:pt x="60198" y="318515"/>
                </a:lnTo>
                <a:lnTo>
                  <a:pt x="66294" y="324611"/>
                </a:lnTo>
                <a:lnTo>
                  <a:pt x="73913" y="329945"/>
                </a:lnTo>
                <a:lnTo>
                  <a:pt x="80772" y="335279"/>
                </a:lnTo>
                <a:lnTo>
                  <a:pt x="87629" y="339851"/>
                </a:lnTo>
                <a:lnTo>
                  <a:pt x="96012" y="344424"/>
                </a:lnTo>
                <a:lnTo>
                  <a:pt x="103632" y="347472"/>
                </a:lnTo>
                <a:lnTo>
                  <a:pt x="111251" y="351281"/>
                </a:lnTo>
                <a:lnTo>
                  <a:pt x="120396" y="355091"/>
                </a:lnTo>
                <a:lnTo>
                  <a:pt x="128777" y="357377"/>
                </a:lnTo>
                <a:lnTo>
                  <a:pt x="137922" y="360425"/>
                </a:lnTo>
                <a:lnTo>
                  <a:pt x="145541" y="361950"/>
                </a:lnTo>
                <a:lnTo>
                  <a:pt x="154686" y="364235"/>
                </a:lnTo>
                <a:lnTo>
                  <a:pt x="164591" y="364998"/>
                </a:lnTo>
                <a:lnTo>
                  <a:pt x="173736" y="365759"/>
                </a:lnTo>
                <a:lnTo>
                  <a:pt x="192786" y="365759"/>
                </a:lnTo>
                <a:lnTo>
                  <a:pt x="201929" y="364998"/>
                </a:lnTo>
                <a:lnTo>
                  <a:pt x="210312" y="364235"/>
                </a:lnTo>
                <a:lnTo>
                  <a:pt x="219456" y="361950"/>
                </a:lnTo>
                <a:lnTo>
                  <a:pt x="228600" y="360425"/>
                </a:lnTo>
                <a:lnTo>
                  <a:pt x="237744" y="357377"/>
                </a:lnTo>
                <a:lnTo>
                  <a:pt x="245363" y="355091"/>
                </a:lnTo>
                <a:lnTo>
                  <a:pt x="254508" y="351281"/>
                </a:lnTo>
                <a:lnTo>
                  <a:pt x="262889" y="347472"/>
                </a:lnTo>
                <a:lnTo>
                  <a:pt x="269748" y="344424"/>
                </a:lnTo>
                <a:lnTo>
                  <a:pt x="278129" y="339851"/>
                </a:lnTo>
                <a:lnTo>
                  <a:pt x="318515" y="306324"/>
                </a:lnTo>
                <a:lnTo>
                  <a:pt x="323850" y="298703"/>
                </a:lnTo>
                <a:lnTo>
                  <a:pt x="329946" y="292607"/>
                </a:lnTo>
                <a:lnTo>
                  <a:pt x="335279" y="285750"/>
                </a:lnTo>
                <a:lnTo>
                  <a:pt x="339851" y="278129"/>
                </a:lnTo>
                <a:lnTo>
                  <a:pt x="343662" y="270509"/>
                </a:lnTo>
                <a:lnTo>
                  <a:pt x="348234" y="262127"/>
                </a:lnTo>
                <a:lnTo>
                  <a:pt x="362712" y="219455"/>
                </a:lnTo>
                <a:lnTo>
                  <a:pt x="363474" y="210311"/>
                </a:lnTo>
                <a:lnTo>
                  <a:pt x="365760" y="201929"/>
                </a:lnTo>
                <a:lnTo>
                  <a:pt x="365760" y="192785"/>
                </a:lnTo>
                <a:lnTo>
                  <a:pt x="366522" y="182879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298439" y="1308418"/>
            <a:ext cx="356835" cy="355600"/>
          </a:xfrm>
          <a:custGeom>
            <a:avLst/>
            <a:gdLst/>
            <a:ahLst/>
            <a:cxnLst/>
            <a:rect l="l" t="t" r="r" b="b"/>
            <a:pathLst>
              <a:path w="367029" h="365759">
                <a:moveTo>
                  <a:pt x="366522" y="182879"/>
                </a:moveTo>
                <a:lnTo>
                  <a:pt x="366522" y="173735"/>
                </a:lnTo>
                <a:lnTo>
                  <a:pt x="365760" y="163829"/>
                </a:lnTo>
                <a:lnTo>
                  <a:pt x="364236" y="155447"/>
                </a:lnTo>
                <a:lnTo>
                  <a:pt x="362712" y="146303"/>
                </a:lnTo>
                <a:lnTo>
                  <a:pt x="348234" y="103631"/>
                </a:lnTo>
                <a:lnTo>
                  <a:pt x="339851" y="88391"/>
                </a:lnTo>
                <a:lnTo>
                  <a:pt x="335279" y="80009"/>
                </a:lnTo>
                <a:lnTo>
                  <a:pt x="329946" y="73913"/>
                </a:lnTo>
                <a:lnTo>
                  <a:pt x="323850" y="67055"/>
                </a:lnTo>
                <a:lnTo>
                  <a:pt x="318515" y="59435"/>
                </a:lnTo>
                <a:lnTo>
                  <a:pt x="312420" y="53339"/>
                </a:lnTo>
                <a:lnTo>
                  <a:pt x="306324" y="48005"/>
                </a:lnTo>
                <a:lnTo>
                  <a:pt x="300227" y="41909"/>
                </a:lnTo>
                <a:lnTo>
                  <a:pt x="292608" y="35813"/>
                </a:lnTo>
                <a:lnTo>
                  <a:pt x="285750" y="32003"/>
                </a:lnTo>
                <a:lnTo>
                  <a:pt x="278129" y="25907"/>
                </a:lnTo>
                <a:lnTo>
                  <a:pt x="269748" y="22097"/>
                </a:lnTo>
                <a:lnTo>
                  <a:pt x="262889" y="18287"/>
                </a:lnTo>
                <a:lnTo>
                  <a:pt x="246125" y="10667"/>
                </a:lnTo>
                <a:lnTo>
                  <a:pt x="237743" y="8381"/>
                </a:lnTo>
                <a:lnTo>
                  <a:pt x="228600" y="5333"/>
                </a:lnTo>
                <a:lnTo>
                  <a:pt x="210312" y="2285"/>
                </a:lnTo>
                <a:lnTo>
                  <a:pt x="201929" y="761"/>
                </a:lnTo>
                <a:lnTo>
                  <a:pt x="192786" y="0"/>
                </a:lnTo>
                <a:lnTo>
                  <a:pt x="173736" y="0"/>
                </a:lnTo>
                <a:lnTo>
                  <a:pt x="164591" y="761"/>
                </a:lnTo>
                <a:lnTo>
                  <a:pt x="146303" y="3809"/>
                </a:lnTo>
                <a:lnTo>
                  <a:pt x="137922" y="5333"/>
                </a:lnTo>
                <a:lnTo>
                  <a:pt x="128777" y="8381"/>
                </a:lnTo>
                <a:lnTo>
                  <a:pt x="120396" y="10667"/>
                </a:lnTo>
                <a:lnTo>
                  <a:pt x="111251" y="14477"/>
                </a:lnTo>
                <a:lnTo>
                  <a:pt x="96012" y="22097"/>
                </a:lnTo>
                <a:lnTo>
                  <a:pt x="87629" y="25907"/>
                </a:lnTo>
                <a:lnTo>
                  <a:pt x="80772" y="32003"/>
                </a:lnTo>
                <a:lnTo>
                  <a:pt x="73913" y="35813"/>
                </a:lnTo>
                <a:lnTo>
                  <a:pt x="66293" y="41909"/>
                </a:lnTo>
                <a:lnTo>
                  <a:pt x="60198" y="48005"/>
                </a:lnTo>
                <a:lnTo>
                  <a:pt x="54101" y="53339"/>
                </a:lnTo>
                <a:lnTo>
                  <a:pt x="47243" y="59435"/>
                </a:lnTo>
                <a:lnTo>
                  <a:pt x="41910" y="67055"/>
                </a:lnTo>
                <a:lnTo>
                  <a:pt x="36575" y="73913"/>
                </a:lnTo>
                <a:lnTo>
                  <a:pt x="31241" y="80009"/>
                </a:lnTo>
                <a:lnTo>
                  <a:pt x="26670" y="88391"/>
                </a:lnTo>
                <a:lnTo>
                  <a:pt x="22098" y="95250"/>
                </a:lnTo>
                <a:lnTo>
                  <a:pt x="17525" y="103631"/>
                </a:lnTo>
                <a:lnTo>
                  <a:pt x="13715" y="112013"/>
                </a:lnTo>
                <a:lnTo>
                  <a:pt x="11429" y="119633"/>
                </a:lnTo>
                <a:lnTo>
                  <a:pt x="7620" y="128777"/>
                </a:lnTo>
                <a:lnTo>
                  <a:pt x="6096" y="137159"/>
                </a:lnTo>
                <a:lnTo>
                  <a:pt x="3048" y="146303"/>
                </a:lnTo>
                <a:lnTo>
                  <a:pt x="2286" y="155447"/>
                </a:lnTo>
                <a:lnTo>
                  <a:pt x="762" y="163829"/>
                </a:lnTo>
                <a:lnTo>
                  <a:pt x="762" y="173735"/>
                </a:lnTo>
                <a:lnTo>
                  <a:pt x="0" y="182879"/>
                </a:lnTo>
                <a:lnTo>
                  <a:pt x="762" y="192023"/>
                </a:lnTo>
                <a:lnTo>
                  <a:pt x="762" y="201929"/>
                </a:lnTo>
                <a:lnTo>
                  <a:pt x="2286" y="211073"/>
                </a:lnTo>
                <a:lnTo>
                  <a:pt x="3048" y="220217"/>
                </a:lnTo>
                <a:lnTo>
                  <a:pt x="6096" y="229361"/>
                </a:lnTo>
                <a:lnTo>
                  <a:pt x="7620" y="236981"/>
                </a:lnTo>
                <a:lnTo>
                  <a:pt x="11429" y="246125"/>
                </a:lnTo>
                <a:lnTo>
                  <a:pt x="13715" y="254507"/>
                </a:lnTo>
                <a:lnTo>
                  <a:pt x="17525" y="262127"/>
                </a:lnTo>
                <a:lnTo>
                  <a:pt x="22098" y="270509"/>
                </a:lnTo>
                <a:lnTo>
                  <a:pt x="26670" y="277367"/>
                </a:lnTo>
                <a:lnTo>
                  <a:pt x="31241" y="285750"/>
                </a:lnTo>
                <a:lnTo>
                  <a:pt x="36575" y="293369"/>
                </a:lnTo>
                <a:lnTo>
                  <a:pt x="41910" y="299465"/>
                </a:lnTo>
                <a:lnTo>
                  <a:pt x="47243" y="306323"/>
                </a:lnTo>
                <a:lnTo>
                  <a:pt x="54101" y="313181"/>
                </a:lnTo>
                <a:lnTo>
                  <a:pt x="60198" y="318515"/>
                </a:lnTo>
                <a:lnTo>
                  <a:pt x="66293" y="324611"/>
                </a:lnTo>
                <a:lnTo>
                  <a:pt x="73913" y="329945"/>
                </a:lnTo>
                <a:lnTo>
                  <a:pt x="80772" y="335279"/>
                </a:lnTo>
                <a:lnTo>
                  <a:pt x="87629" y="339851"/>
                </a:lnTo>
                <a:lnTo>
                  <a:pt x="96012" y="344423"/>
                </a:lnTo>
                <a:lnTo>
                  <a:pt x="103631" y="348233"/>
                </a:lnTo>
                <a:lnTo>
                  <a:pt x="111251" y="351281"/>
                </a:lnTo>
                <a:lnTo>
                  <a:pt x="120396" y="355091"/>
                </a:lnTo>
                <a:lnTo>
                  <a:pt x="128777" y="358139"/>
                </a:lnTo>
                <a:lnTo>
                  <a:pt x="137922" y="360425"/>
                </a:lnTo>
                <a:lnTo>
                  <a:pt x="146303" y="362711"/>
                </a:lnTo>
                <a:lnTo>
                  <a:pt x="155448" y="364235"/>
                </a:lnTo>
                <a:lnTo>
                  <a:pt x="173736" y="365759"/>
                </a:lnTo>
                <a:lnTo>
                  <a:pt x="192786" y="365759"/>
                </a:lnTo>
                <a:lnTo>
                  <a:pt x="237743" y="358139"/>
                </a:lnTo>
                <a:lnTo>
                  <a:pt x="254508" y="351281"/>
                </a:lnTo>
                <a:lnTo>
                  <a:pt x="262889" y="348233"/>
                </a:lnTo>
                <a:lnTo>
                  <a:pt x="269748" y="344423"/>
                </a:lnTo>
                <a:lnTo>
                  <a:pt x="278129" y="339851"/>
                </a:lnTo>
                <a:lnTo>
                  <a:pt x="285750" y="335279"/>
                </a:lnTo>
                <a:lnTo>
                  <a:pt x="292608" y="329945"/>
                </a:lnTo>
                <a:lnTo>
                  <a:pt x="300227" y="324611"/>
                </a:lnTo>
                <a:lnTo>
                  <a:pt x="306324" y="318515"/>
                </a:lnTo>
                <a:lnTo>
                  <a:pt x="312420" y="313181"/>
                </a:lnTo>
                <a:lnTo>
                  <a:pt x="318515" y="306323"/>
                </a:lnTo>
                <a:lnTo>
                  <a:pt x="323850" y="299465"/>
                </a:lnTo>
                <a:lnTo>
                  <a:pt x="329946" y="293369"/>
                </a:lnTo>
                <a:lnTo>
                  <a:pt x="335279" y="285750"/>
                </a:lnTo>
                <a:lnTo>
                  <a:pt x="339851" y="277367"/>
                </a:lnTo>
                <a:lnTo>
                  <a:pt x="343662" y="270509"/>
                </a:lnTo>
                <a:lnTo>
                  <a:pt x="360425" y="229361"/>
                </a:lnTo>
                <a:lnTo>
                  <a:pt x="366522" y="192023"/>
                </a:lnTo>
                <a:lnTo>
                  <a:pt x="366522" y="182879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5414257" y="1360522"/>
            <a:ext cx="12409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-10" dirty="0">
                <a:latin typeface="Arial"/>
                <a:cs typeface="Arial"/>
              </a:rPr>
              <a:t>7</a:t>
            </a:r>
            <a:endParaRPr sz="1361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10380" y="1308418"/>
            <a:ext cx="357452" cy="355600"/>
          </a:xfrm>
          <a:custGeom>
            <a:avLst/>
            <a:gdLst/>
            <a:ahLst/>
            <a:cxnLst/>
            <a:rect l="l" t="t" r="r" b="b"/>
            <a:pathLst>
              <a:path w="367665" h="365759">
                <a:moveTo>
                  <a:pt x="367284" y="182879"/>
                </a:moveTo>
                <a:lnTo>
                  <a:pt x="366522" y="173735"/>
                </a:lnTo>
                <a:lnTo>
                  <a:pt x="365760" y="163829"/>
                </a:lnTo>
                <a:lnTo>
                  <a:pt x="364236" y="155447"/>
                </a:lnTo>
                <a:lnTo>
                  <a:pt x="362712" y="146303"/>
                </a:lnTo>
                <a:lnTo>
                  <a:pt x="361188" y="137159"/>
                </a:lnTo>
                <a:lnTo>
                  <a:pt x="358140" y="128777"/>
                </a:lnTo>
                <a:lnTo>
                  <a:pt x="355853" y="119633"/>
                </a:lnTo>
                <a:lnTo>
                  <a:pt x="352805" y="112013"/>
                </a:lnTo>
                <a:lnTo>
                  <a:pt x="348234" y="103631"/>
                </a:lnTo>
                <a:lnTo>
                  <a:pt x="344424" y="95250"/>
                </a:lnTo>
                <a:lnTo>
                  <a:pt x="339851" y="88391"/>
                </a:lnTo>
                <a:lnTo>
                  <a:pt x="336042" y="80009"/>
                </a:lnTo>
                <a:lnTo>
                  <a:pt x="329946" y="73913"/>
                </a:lnTo>
                <a:lnTo>
                  <a:pt x="324612" y="67055"/>
                </a:lnTo>
                <a:lnTo>
                  <a:pt x="319278" y="59435"/>
                </a:lnTo>
                <a:lnTo>
                  <a:pt x="313182" y="53339"/>
                </a:lnTo>
                <a:lnTo>
                  <a:pt x="307086" y="48005"/>
                </a:lnTo>
                <a:lnTo>
                  <a:pt x="293370" y="35813"/>
                </a:lnTo>
                <a:lnTo>
                  <a:pt x="285750" y="32003"/>
                </a:lnTo>
                <a:lnTo>
                  <a:pt x="278892" y="25907"/>
                </a:lnTo>
                <a:lnTo>
                  <a:pt x="270510" y="22097"/>
                </a:lnTo>
                <a:lnTo>
                  <a:pt x="262890" y="18287"/>
                </a:lnTo>
                <a:lnTo>
                  <a:pt x="246126" y="10667"/>
                </a:lnTo>
                <a:lnTo>
                  <a:pt x="238506" y="8381"/>
                </a:lnTo>
                <a:lnTo>
                  <a:pt x="229362" y="5333"/>
                </a:lnTo>
                <a:lnTo>
                  <a:pt x="201930" y="761"/>
                </a:lnTo>
                <a:lnTo>
                  <a:pt x="193548" y="0"/>
                </a:lnTo>
                <a:lnTo>
                  <a:pt x="174498" y="0"/>
                </a:lnTo>
                <a:lnTo>
                  <a:pt x="164592" y="761"/>
                </a:lnTo>
                <a:lnTo>
                  <a:pt x="137160" y="5333"/>
                </a:lnTo>
                <a:lnTo>
                  <a:pt x="129540" y="8381"/>
                </a:lnTo>
                <a:lnTo>
                  <a:pt x="120396" y="10667"/>
                </a:lnTo>
                <a:lnTo>
                  <a:pt x="103632" y="18287"/>
                </a:lnTo>
                <a:lnTo>
                  <a:pt x="88392" y="25907"/>
                </a:lnTo>
                <a:lnTo>
                  <a:pt x="81534" y="32003"/>
                </a:lnTo>
                <a:lnTo>
                  <a:pt x="73914" y="35813"/>
                </a:lnTo>
                <a:lnTo>
                  <a:pt x="67056" y="41909"/>
                </a:lnTo>
                <a:lnTo>
                  <a:pt x="60960" y="48005"/>
                </a:lnTo>
                <a:lnTo>
                  <a:pt x="54102" y="53339"/>
                </a:lnTo>
                <a:lnTo>
                  <a:pt x="26670" y="88391"/>
                </a:lnTo>
                <a:lnTo>
                  <a:pt x="8382" y="128777"/>
                </a:lnTo>
                <a:lnTo>
                  <a:pt x="1524" y="163829"/>
                </a:lnTo>
                <a:lnTo>
                  <a:pt x="0" y="173735"/>
                </a:lnTo>
                <a:lnTo>
                  <a:pt x="0" y="192023"/>
                </a:lnTo>
                <a:lnTo>
                  <a:pt x="1524" y="201929"/>
                </a:lnTo>
                <a:lnTo>
                  <a:pt x="2286" y="211073"/>
                </a:lnTo>
                <a:lnTo>
                  <a:pt x="14478" y="254507"/>
                </a:lnTo>
                <a:lnTo>
                  <a:pt x="32004" y="285750"/>
                </a:lnTo>
                <a:lnTo>
                  <a:pt x="36576" y="293369"/>
                </a:lnTo>
                <a:lnTo>
                  <a:pt x="41910" y="299465"/>
                </a:lnTo>
                <a:lnTo>
                  <a:pt x="54102" y="313181"/>
                </a:lnTo>
                <a:lnTo>
                  <a:pt x="60960" y="318515"/>
                </a:lnTo>
                <a:lnTo>
                  <a:pt x="67056" y="324611"/>
                </a:lnTo>
                <a:lnTo>
                  <a:pt x="103632" y="348233"/>
                </a:lnTo>
                <a:lnTo>
                  <a:pt x="112014" y="351281"/>
                </a:lnTo>
                <a:lnTo>
                  <a:pt x="120396" y="355091"/>
                </a:lnTo>
                <a:lnTo>
                  <a:pt x="164592" y="364997"/>
                </a:lnTo>
                <a:lnTo>
                  <a:pt x="174498" y="365759"/>
                </a:lnTo>
                <a:lnTo>
                  <a:pt x="193548" y="365759"/>
                </a:lnTo>
                <a:lnTo>
                  <a:pt x="201930" y="364997"/>
                </a:lnTo>
                <a:lnTo>
                  <a:pt x="211074" y="364235"/>
                </a:lnTo>
                <a:lnTo>
                  <a:pt x="220218" y="362711"/>
                </a:lnTo>
                <a:lnTo>
                  <a:pt x="238506" y="358139"/>
                </a:lnTo>
                <a:lnTo>
                  <a:pt x="246126" y="355091"/>
                </a:lnTo>
                <a:lnTo>
                  <a:pt x="254508" y="351281"/>
                </a:lnTo>
                <a:lnTo>
                  <a:pt x="262890" y="348233"/>
                </a:lnTo>
                <a:lnTo>
                  <a:pt x="300228" y="324611"/>
                </a:lnTo>
                <a:lnTo>
                  <a:pt x="307086" y="318515"/>
                </a:lnTo>
                <a:lnTo>
                  <a:pt x="313182" y="313181"/>
                </a:lnTo>
                <a:lnTo>
                  <a:pt x="319278" y="306323"/>
                </a:lnTo>
                <a:lnTo>
                  <a:pt x="324612" y="299465"/>
                </a:lnTo>
                <a:lnTo>
                  <a:pt x="329946" y="293369"/>
                </a:lnTo>
                <a:lnTo>
                  <a:pt x="336042" y="285750"/>
                </a:lnTo>
                <a:lnTo>
                  <a:pt x="339851" y="277367"/>
                </a:lnTo>
                <a:lnTo>
                  <a:pt x="344424" y="270509"/>
                </a:lnTo>
                <a:lnTo>
                  <a:pt x="348234" y="262127"/>
                </a:lnTo>
                <a:lnTo>
                  <a:pt x="352805" y="254507"/>
                </a:lnTo>
                <a:lnTo>
                  <a:pt x="355853" y="246125"/>
                </a:lnTo>
                <a:lnTo>
                  <a:pt x="358140" y="236981"/>
                </a:lnTo>
                <a:lnTo>
                  <a:pt x="361188" y="229361"/>
                </a:lnTo>
                <a:lnTo>
                  <a:pt x="362712" y="220217"/>
                </a:lnTo>
                <a:lnTo>
                  <a:pt x="365760" y="201929"/>
                </a:lnTo>
                <a:lnTo>
                  <a:pt x="366522" y="192023"/>
                </a:lnTo>
                <a:lnTo>
                  <a:pt x="367284" y="182879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6126939" y="1360522"/>
            <a:ext cx="12409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-10" dirty="0">
                <a:latin typeface="Arial"/>
                <a:cs typeface="Arial"/>
              </a:rPr>
              <a:t>8</a:t>
            </a:r>
            <a:endParaRPr sz="1361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76087" y="2078390"/>
            <a:ext cx="14810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>
              <a:lnSpc>
                <a:spcPts val="1648"/>
              </a:lnSpc>
            </a:pPr>
            <a:r>
              <a:rPr sz="1361" spc="-10" dirty="0">
                <a:latin typeface="Arial"/>
                <a:cs typeface="Arial"/>
              </a:rPr>
              <a:t>6</a:t>
            </a:r>
            <a:endParaRPr sz="1361">
              <a:latin typeface="Arial"/>
              <a:cs typeface="Arial"/>
            </a:endParaRPr>
          </a:p>
          <a:p>
            <a:pPr marL="12347">
              <a:lnSpc>
                <a:spcPts val="1240"/>
              </a:lnSpc>
            </a:pPr>
            <a:r>
              <a:rPr sz="1069" b="1" spc="10" dirty="0">
                <a:latin typeface="Arial"/>
                <a:cs typeface="Arial"/>
              </a:rPr>
              <a:t>Union(4,6)</a:t>
            </a:r>
            <a:endParaRPr sz="1069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95276" y="1720322"/>
            <a:ext cx="0" cy="306828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468"/>
                </a:moveTo>
                <a:lnTo>
                  <a:pt x="0" y="0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663421" y="1664017"/>
            <a:ext cx="64206" cy="64823"/>
          </a:xfrm>
          <a:custGeom>
            <a:avLst/>
            <a:gdLst/>
            <a:ahLst/>
            <a:cxnLst/>
            <a:rect l="l" t="t" r="r" b="b"/>
            <a:pathLst>
              <a:path w="66039" h="66675">
                <a:moveTo>
                  <a:pt x="32765" y="0"/>
                </a:moveTo>
                <a:lnTo>
                  <a:pt x="0" y="66294"/>
                </a:lnTo>
                <a:lnTo>
                  <a:pt x="65532" y="66294"/>
                </a:lnTo>
                <a:lnTo>
                  <a:pt x="327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712400" y="2631014"/>
          <a:ext cx="2860234" cy="363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6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6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6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59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188">
                      <a:solidFill>
                        <a:srgbClr val="000000"/>
                      </a:solidFill>
                      <a:prstDash val="solid"/>
                    </a:lnL>
                    <a:lnR w="7188">
                      <a:solidFill>
                        <a:srgbClr val="000000"/>
                      </a:solidFill>
                      <a:prstDash val="solid"/>
                    </a:lnR>
                    <a:lnT w="7188">
                      <a:solidFill>
                        <a:srgbClr val="000000"/>
                      </a:solidFill>
                      <a:prstDash val="solid"/>
                    </a:lnT>
                    <a:lnB w="71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188">
                      <a:solidFill>
                        <a:srgbClr val="000000"/>
                      </a:solidFill>
                      <a:prstDash val="solid"/>
                    </a:lnL>
                    <a:lnR w="7188">
                      <a:solidFill>
                        <a:srgbClr val="000000"/>
                      </a:solidFill>
                      <a:prstDash val="solid"/>
                    </a:lnR>
                    <a:lnT w="7188">
                      <a:solidFill>
                        <a:srgbClr val="000000"/>
                      </a:solidFill>
                      <a:prstDash val="solid"/>
                    </a:lnT>
                    <a:lnB w="71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188">
                      <a:solidFill>
                        <a:srgbClr val="000000"/>
                      </a:solidFill>
                      <a:prstDash val="solid"/>
                    </a:lnL>
                    <a:lnR w="7188">
                      <a:solidFill>
                        <a:srgbClr val="000000"/>
                      </a:solidFill>
                      <a:prstDash val="solid"/>
                    </a:lnR>
                    <a:lnT w="7188">
                      <a:solidFill>
                        <a:srgbClr val="000000"/>
                      </a:solidFill>
                      <a:prstDash val="solid"/>
                    </a:lnT>
                    <a:lnB w="71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188">
                      <a:solidFill>
                        <a:srgbClr val="000000"/>
                      </a:solidFill>
                      <a:prstDash val="solid"/>
                    </a:lnL>
                    <a:lnR w="7188">
                      <a:solidFill>
                        <a:srgbClr val="000000"/>
                      </a:solidFill>
                      <a:prstDash val="solid"/>
                    </a:lnR>
                    <a:lnT w="7188">
                      <a:solidFill>
                        <a:srgbClr val="000000"/>
                      </a:solidFill>
                      <a:prstDash val="solid"/>
                    </a:lnT>
                    <a:lnB w="71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188">
                      <a:solidFill>
                        <a:srgbClr val="000000"/>
                      </a:solidFill>
                      <a:prstDash val="solid"/>
                    </a:lnL>
                    <a:lnR w="7188">
                      <a:solidFill>
                        <a:srgbClr val="000000"/>
                      </a:solidFill>
                      <a:prstDash val="solid"/>
                    </a:lnR>
                    <a:lnT w="7188">
                      <a:solidFill>
                        <a:srgbClr val="000000"/>
                      </a:solidFill>
                      <a:prstDash val="solid"/>
                    </a:lnT>
                    <a:lnB w="71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188">
                      <a:solidFill>
                        <a:srgbClr val="000000"/>
                      </a:solidFill>
                      <a:prstDash val="solid"/>
                    </a:lnL>
                    <a:lnR w="7188">
                      <a:solidFill>
                        <a:srgbClr val="000000"/>
                      </a:solidFill>
                      <a:prstDash val="solid"/>
                    </a:lnR>
                    <a:lnT w="7188">
                      <a:solidFill>
                        <a:srgbClr val="000000"/>
                      </a:solidFill>
                      <a:prstDash val="solid"/>
                    </a:lnT>
                    <a:lnB w="71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188">
                      <a:solidFill>
                        <a:srgbClr val="000000"/>
                      </a:solidFill>
                      <a:prstDash val="solid"/>
                    </a:lnL>
                    <a:lnR w="7188">
                      <a:solidFill>
                        <a:srgbClr val="000000"/>
                      </a:solidFill>
                      <a:prstDash val="solid"/>
                    </a:lnR>
                    <a:lnT w="7188">
                      <a:solidFill>
                        <a:srgbClr val="000000"/>
                      </a:solidFill>
                      <a:prstDash val="solid"/>
                    </a:lnT>
                    <a:lnB w="71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188">
                      <a:solidFill>
                        <a:srgbClr val="000000"/>
                      </a:solidFill>
                      <a:prstDash val="solid"/>
                    </a:lnL>
                    <a:lnR w="7188">
                      <a:solidFill>
                        <a:srgbClr val="000000"/>
                      </a:solidFill>
                      <a:prstDash val="solid"/>
                    </a:lnR>
                    <a:lnT w="7188">
                      <a:solidFill>
                        <a:srgbClr val="000000"/>
                      </a:solidFill>
                      <a:prstDash val="solid"/>
                    </a:lnT>
                    <a:lnB w="718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2831711" y="3037029"/>
            <a:ext cx="12409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-10" dirty="0">
                <a:latin typeface="Arial"/>
                <a:cs typeface="Arial"/>
              </a:rPr>
              <a:t>1</a:t>
            </a:r>
            <a:endParaRPr sz="136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88053" y="3047400"/>
            <a:ext cx="1192742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68556" algn="l"/>
                <a:tab pos="724765" algn="l"/>
                <a:tab pos="1080975" algn="l"/>
              </a:tabLst>
            </a:pPr>
            <a:r>
              <a:rPr sz="1361" spc="-10" dirty="0">
                <a:latin typeface="Arial"/>
                <a:cs typeface="Arial"/>
              </a:rPr>
              <a:t>2	3	4	5</a:t>
            </a:r>
            <a:endParaRPr sz="1361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12675" y="3037029"/>
            <a:ext cx="836524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68556" algn="l"/>
                <a:tab pos="724765" algn="l"/>
              </a:tabLst>
            </a:pPr>
            <a:r>
              <a:rPr sz="1361" spc="-10" dirty="0">
                <a:latin typeface="Arial"/>
                <a:cs typeface="Arial"/>
              </a:rPr>
              <a:t>6	7	8</a:t>
            </a:r>
            <a:endParaRPr sz="1361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80172" y="4776258"/>
            <a:ext cx="362391" cy="362391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372618" y="186689"/>
                </a:moveTo>
                <a:lnTo>
                  <a:pt x="372618" y="177545"/>
                </a:lnTo>
                <a:lnTo>
                  <a:pt x="371856" y="167639"/>
                </a:lnTo>
                <a:lnTo>
                  <a:pt x="371094" y="158495"/>
                </a:lnTo>
                <a:lnTo>
                  <a:pt x="368807" y="149351"/>
                </a:lnTo>
                <a:lnTo>
                  <a:pt x="367283" y="139445"/>
                </a:lnTo>
                <a:lnTo>
                  <a:pt x="364236" y="131825"/>
                </a:lnTo>
                <a:lnTo>
                  <a:pt x="361950" y="122681"/>
                </a:lnTo>
                <a:lnTo>
                  <a:pt x="350519" y="97536"/>
                </a:lnTo>
                <a:lnTo>
                  <a:pt x="341375" y="82295"/>
                </a:lnTo>
                <a:lnTo>
                  <a:pt x="336042" y="74675"/>
                </a:lnTo>
                <a:lnTo>
                  <a:pt x="330707" y="68579"/>
                </a:lnTo>
                <a:lnTo>
                  <a:pt x="323850" y="60960"/>
                </a:lnTo>
                <a:lnTo>
                  <a:pt x="318516" y="54863"/>
                </a:lnTo>
                <a:lnTo>
                  <a:pt x="312419" y="48767"/>
                </a:lnTo>
                <a:lnTo>
                  <a:pt x="304800" y="42672"/>
                </a:lnTo>
                <a:lnTo>
                  <a:pt x="298704" y="37337"/>
                </a:lnTo>
                <a:lnTo>
                  <a:pt x="291083" y="32765"/>
                </a:lnTo>
                <a:lnTo>
                  <a:pt x="282701" y="26669"/>
                </a:lnTo>
                <a:lnTo>
                  <a:pt x="275844" y="22098"/>
                </a:lnTo>
                <a:lnTo>
                  <a:pt x="267462" y="19050"/>
                </a:lnTo>
                <a:lnTo>
                  <a:pt x="250698" y="11429"/>
                </a:lnTo>
                <a:lnTo>
                  <a:pt x="241554" y="8381"/>
                </a:lnTo>
                <a:lnTo>
                  <a:pt x="233171" y="6095"/>
                </a:lnTo>
                <a:lnTo>
                  <a:pt x="224027" y="3810"/>
                </a:lnTo>
                <a:lnTo>
                  <a:pt x="214883" y="2286"/>
                </a:lnTo>
                <a:lnTo>
                  <a:pt x="205740" y="1524"/>
                </a:lnTo>
                <a:lnTo>
                  <a:pt x="195834" y="0"/>
                </a:lnTo>
                <a:lnTo>
                  <a:pt x="177546" y="0"/>
                </a:lnTo>
                <a:lnTo>
                  <a:pt x="167640" y="1524"/>
                </a:lnTo>
                <a:lnTo>
                  <a:pt x="158496" y="2286"/>
                </a:lnTo>
                <a:lnTo>
                  <a:pt x="105918" y="19050"/>
                </a:lnTo>
                <a:lnTo>
                  <a:pt x="97535" y="22098"/>
                </a:lnTo>
                <a:lnTo>
                  <a:pt x="89915" y="26669"/>
                </a:lnTo>
                <a:lnTo>
                  <a:pt x="82296" y="32765"/>
                </a:lnTo>
                <a:lnTo>
                  <a:pt x="74675" y="37337"/>
                </a:lnTo>
                <a:lnTo>
                  <a:pt x="68580" y="42672"/>
                </a:lnTo>
                <a:lnTo>
                  <a:pt x="60959" y="48767"/>
                </a:lnTo>
                <a:lnTo>
                  <a:pt x="48768" y="60960"/>
                </a:lnTo>
                <a:lnTo>
                  <a:pt x="42671" y="68579"/>
                </a:lnTo>
                <a:lnTo>
                  <a:pt x="37337" y="74675"/>
                </a:lnTo>
                <a:lnTo>
                  <a:pt x="32765" y="82295"/>
                </a:lnTo>
                <a:lnTo>
                  <a:pt x="26669" y="89915"/>
                </a:lnTo>
                <a:lnTo>
                  <a:pt x="22097" y="97536"/>
                </a:lnTo>
                <a:lnTo>
                  <a:pt x="19050" y="105917"/>
                </a:lnTo>
                <a:lnTo>
                  <a:pt x="11430" y="122681"/>
                </a:lnTo>
                <a:lnTo>
                  <a:pt x="1524" y="167639"/>
                </a:lnTo>
                <a:lnTo>
                  <a:pt x="0" y="177545"/>
                </a:lnTo>
                <a:lnTo>
                  <a:pt x="0" y="195834"/>
                </a:lnTo>
                <a:lnTo>
                  <a:pt x="1524" y="205739"/>
                </a:lnTo>
                <a:lnTo>
                  <a:pt x="2285" y="214884"/>
                </a:lnTo>
                <a:lnTo>
                  <a:pt x="19050" y="267462"/>
                </a:lnTo>
                <a:lnTo>
                  <a:pt x="22097" y="275843"/>
                </a:lnTo>
                <a:lnTo>
                  <a:pt x="26669" y="282701"/>
                </a:lnTo>
                <a:lnTo>
                  <a:pt x="32765" y="291084"/>
                </a:lnTo>
                <a:lnTo>
                  <a:pt x="37337" y="298703"/>
                </a:lnTo>
                <a:lnTo>
                  <a:pt x="42671" y="304800"/>
                </a:lnTo>
                <a:lnTo>
                  <a:pt x="48768" y="312419"/>
                </a:lnTo>
                <a:lnTo>
                  <a:pt x="54863" y="318515"/>
                </a:lnTo>
                <a:lnTo>
                  <a:pt x="60959" y="323850"/>
                </a:lnTo>
                <a:lnTo>
                  <a:pt x="68580" y="330707"/>
                </a:lnTo>
                <a:lnTo>
                  <a:pt x="74675" y="336041"/>
                </a:lnTo>
                <a:lnTo>
                  <a:pt x="82296" y="341375"/>
                </a:lnTo>
                <a:lnTo>
                  <a:pt x="97535" y="350519"/>
                </a:lnTo>
                <a:lnTo>
                  <a:pt x="122681" y="361950"/>
                </a:lnTo>
                <a:lnTo>
                  <a:pt x="131825" y="364236"/>
                </a:lnTo>
                <a:lnTo>
                  <a:pt x="139446" y="367284"/>
                </a:lnTo>
                <a:lnTo>
                  <a:pt x="149352" y="368807"/>
                </a:lnTo>
                <a:lnTo>
                  <a:pt x="158496" y="371093"/>
                </a:lnTo>
                <a:lnTo>
                  <a:pt x="167640" y="371855"/>
                </a:lnTo>
                <a:lnTo>
                  <a:pt x="177546" y="372617"/>
                </a:lnTo>
                <a:lnTo>
                  <a:pt x="195834" y="372617"/>
                </a:lnTo>
                <a:lnTo>
                  <a:pt x="205740" y="371855"/>
                </a:lnTo>
                <a:lnTo>
                  <a:pt x="214883" y="371093"/>
                </a:lnTo>
                <a:lnTo>
                  <a:pt x="224027" y="368807"/>
                </a:lnTo>
                <a:lnTo>
                  <a:pt x="233171" y="367284"/>
                </a:lnTo>
                <a:lnTo>
                  <a:pt x="241554" y="364236"/>
                </a:lnTo>
                <a:lnTo>
                  <a:pt x="250698" y="361950"/>
                </a:lnTo>
                <a:lnTo>
                  <a:pt x="275844" y="350519"/>
                </a:lnTo>
                <a:lnTo>
                  <a:pt x="282701" y="345948"/>
                </a:lnTo>
                <a:lnTo>
                  <a:pt x="291083" y="341375"/>
                </a:lnTo>
                <a:lnTo>
                  <a:pt x="298704" y="336041"/>
                </a:lnTo>
                <a:lnTo>
                  <a:pt x="304800" y="330707"/>
                </a:lnTo>
                <a:lnTo>
                  <a:pt x="312419" y="323850"/>
                </a:lnTo>
                <a:lnTo>
                  <a:pt x="318516" y="318515"/>
                </a:lnTo>
                <a:lnTo>
                  <a:pt x="323850" y="312419"/>
                </a:lnTo>
                <a:lnTo>
                  <a:pt x="330707" y="304800"/>
                </a:lnTo>
                <a:lnTo>
                  <a:pt x="336042" y="298703"/>
                </a:lnTo>
                <a:lnTo>
                  <a:pt x="341375" y="291084"/>
                </a:lnTo>
                <a:lnTo>
                  <a:pt x="345948" y="282701"/>
                </a:lnTo>
                <a:lnTo>
                  <a:pt x="350519" y="275843"/>
                </a:lnTo>
                <a:lnTo>
                  <a:pt x="361950" y="250698"/>
                </a:lnTo>
                <a:lnTo>
                  <a:pt x="364236" y="241553"/>
                </a:lnTo>
                <a:lnTo>
                  <a:pt x="367283" y="233172"/>
                </a:lnTo>
                <a:lnTo>
                  <a:pt x="368807" y="224027"/>
                </a:lnTo>
                <a:lnTo>
                  <a:pt x="371094" y="214884"/>
                </a:lnTo>
                <a:lnTo>
                  <a:pt x="371856" y="205739"/>
                </a:lnTo>
                <a:lnTo>
                  <a:pt x="372618" y="195834"/>
                </a:lnTo>
                <a:lnTo>
                  <a:pt x="372618" y="186689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105449" y="4776258"/>
            <a:ext cx="362391" cy="362391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372618" y="186689"/>
                </a:moveTo>
                <a:lnTo>
                  <a:pt x="372618" y="177545"/>
                </a:lnTo>
                <a:lnTo>
                  <a:pt x="371856" y="167639"/>
                </a:lnTo>
                <a:lnTo>
                  <a:pt x="371094" y="158495"/>
                </a:lnTo>
                <a:lnTo>
                  <a:pt x="368807" y="149351"/>
                </a:lnTo>
                <a:lnTo>
                  <a:pt x="367283" y="139445"/>
                </a:lnTo>
                <a:lnTo>
                  <a:pt x="364235" y="131825"/>
                </a:lnTo>
                <a:lnTo>
                  <a:pt x="361188" y="122681"/>
                </a:lnTo>
                <a:lnTo>
                  <a:pt x="358139" y="114300"/>
                </a:lnTo>
                <a:lnTo>
                  <a:pt x="354329" y="105917"/>
                </a:lnTo>
                <a:lnTo>
                  <a:pt x="349757" y="97536"/>
                </a:lnTo>
                <a:lnTo>
                  <a:pt x="345947" y="89915"/>
                </a:lnTo>
                <a:lnTo>
                  <a:pt x="340613" y="82295"/>
                </a:lnTo>
                <a:lnTo>
                  <a:pt x="336041" y="74675"/>
                </a:lnTo>
                <a:lnTo>
                  <a:pt x="330707" y="68579"/>
                </a:lnTo>
                <a:lnTo>
                  <a:pt x="323850" y="60960"/>
                </a:lnTo>
                <a:lnTo>
                  <a:pt x="317753" y="54863"/>
                </a:lnTo>
                <a:lnTo>
                  <a:pt x="310895" y="48767"/>
                </a:lnTo>
                <a:lnTo>
                  <a:pt x="304800" y="42672"/>
                </a:lnTo>
                <a:lnTo>
                  <a:pt x="297179" y="37337"/>
                </a:lnTo>
                <a:lnTo>
                  <a:pt x="290321" y="32765"/>
                </a:lnTo>
                <a:lnTo>
                  <a:pt x="282701" y="26669"/>
                </a:lnTo>
                <a:lnTo>
                  <a:pt x="275081" y="22098"/>
                </a:lnTo>
                <a:lnTo>
                  <a:pt x="266700" y="19050"/>
                </a:lnTo>
                <a:lnTo>
                  <a:pt x="259079" y="15239"/>
                </a:lnTo>
                <a:lnTo>
                  <a:pt x="214883" y="2286"/>
                </a:lnTo>
                <a:lnTo>
                  <a:pt x="205739" y="1524"/>
                </a:lnTo>
                <a:lnTo>
                  <a:pt x="195833" y="0"/>
                </a:lnTo>
                <a:lnTo>
                  <a:pt x="176021" y="0"/>
                </a:lnTo>
                <a:lnTo>
                  <a:pt x="166877" y="1524"/>
                </a:lnTo>
                <a:lnTo>
                  <a:pt x="157733" y="2286"/>
                </a:lnTo>
                <a:lnTo>
                  <a:pt x="113537" y="15239"/>
                </a:lnTo>
                <a:lnTo>
                  <a:pt x="105918" y="19050"/>
                </a:lnTo>
                <a:lnTo>
                  <a:pt x="97535" y="22098"/>
                </a:lnTo>
                <a:lnTo>
                  <a:pt x="89153" y="26669"/>
                </a:lnTo>
                <a:lnTo>
                  <a:pt x="81533" y="32765"/>
                </a:lnTo>
                <a:lnTo>
                  <a:pt x="74675" y="37337"/>
                </a:lnTo>
                <a:lnTo>
                  <a:pt x="67818" y="42672"/>
                </a:lnTo>
                <a:lnTo>
                  <a:pt x="54101" y="54863"/>
                </a:lnTo>
                <a:lnTo>
                  <a:pt x="48006" y="60960"/>
                </a:lnTo>
                <a:lnTo>
                  <a:pt x="42671" y="68579"/>
                </a:lnTo>
                <a:lnTo>
                  <a:pt x="36575" y="74675"/>
                </a:lnTo>
                <a:lnTo>
                  <a:pt x="14477" y="114300"/>
                </a:lnTo>
                <a:lnTo>
                  <a:pt x="8381" y="131825"/>
                </a:lnTo>
                <a:lnTo>
                  <a:pt x="5333" y="139445"/>
                </a:lnTo>
                <a:lnTo>
                  <a:pt x="3809" y="149351"/>
                </a:lnTo>
                <a:lnTo>
                  <a:pt x="762" y="167639"/>
                </a:lnTo>
                <a:lnTo>
                  <a:pt x="0" y="177545"/>
                </a:lnTo>
                <a:lnTo>
                  <a:pt x="0" y="195834"/>
                </a:lnTo>
                <a:lnTo>
                  <a:pt x="762" y="205739"/>
                </a:lnTo>
                <a:lnTo>
                  <a:pt x="3809" y="224027"/>
                </a:lnTo>
                <a:lnTo>
                  <a:pt x="5333" y="233172"/>
                </a:lnTo>
                <a:lnTo>
                  <a:pt x="8381" y="241553"/>
                </a:lnTo>
                <a:lnTo>
                  <a:pt x="11429" y="250698"/>
                </a:lnTo>
                <a:lnTo>
                  <a:pt x="14477" y="259079"/>
                </a:lnTo>
                <a:lnTo>
                  <a:pt x="22097" y="275843"/>
                </a:lnTo>
                <a:lnTo>
                  <a:pt x="26669" y="282701"/>
                </a:lnTo>
                <a:lnTo>
                  <a:pt x="31241" y="291084"/>
                </a:lnTo>
                <a:lnTo>
                  <a:pt x="36575" y="298703"/>
                </a:lnTo>
                <a:lnTo>
                  <a:pt x="42671" y="304800"/>
                </a:lnTo>
                <a:lnTo>
                  <a:pt x="48006" y="312419"/>
                </a:lnTo>
                <a:lnTo>
                  <a:pt x="54101" y="318515"/>
                </a:lnTo>
                <a:lnTo>
                  <a:pt x="60959" y="323850"/>
                </a:lnTo>
                <a:lnTo>
                  <a:pt x="67818" y="330707"/>
                </a:lnTo>
                <a:lnTo>
                  <a:pt x="81533" y="341375"/>
                </a:lnTo>
                <a:lnTo>
                  <a:pt x="89153" y="345948"/>
                </a:lnTo>
                <a:lnTo>
                  <a:pt x="97535" y="350519"/>
                </a:lnTo>
                <a:lnTo>
                  <a:pt x="105918" y="354329"/>
                </a:lnTo>
                <a:lnTo>
                  <a:pt x="113537" y="358139"/>
                </a:lnTo>
                <a:lnTo>
                  <a:pt x="121919" y="361950"/>
                </a:lnTo>
                <a:lnTo>
                  <a:pt x="130301" y="364236"/>
                </a:lnTo>
                <a:lnTo>
                  <a:pt x="139445" y="367284"/>
                </a:lnTo>
                <a:lnTo>
                  <a:pt x="148589" y="368807"/>
                </a:lnTo>
                <a:lnTo>
                  <a:pt x="157733" y="371093"/>
                </a:lnTo>
                <a:lnTo>
                  <a:pt x="176021" y="372617"/>
                </a:lnTo>
                <a:lnTo>
                  <a:pt x="195833" y="372617"/>
                </a:lnTo>
                <a:lnTo>
                  <a:pt x="205739" y="371855"/>
                </a:lnTo>
                <a:lnTo>
                  <a:pt x="214883" y="371093"/>
                </a:lnTo>
                <a:lnTo>
                  <a:pt x="224027" y="368807"/>
                </a:lnTo>
                <a:lnTo>
                  <a:pt x="233171" y="367284"/>
                </a:lnTo>
                <a:lnTo>
                  <a:pt x="241553" y="364236"/>
                </a:lnTo>
                <a:lnTo>
                  <a:pt x="250697" y="361950"/>
                </a:lnTo>
                <a:lnTo>
                  <a:pt x="259079" y="358139"/>
                </a:lnTo>
                <a:lnTo>
                  <a:pt x="266700" y="354329"/>
                </a:lnTo>
                <a:lnTo>
                  <a:pt x="275081" y="350519"/>
                </a:lnTo>
                <a:lnTo>
                  <a:pt x="290321" y="341375"/>
                </a:lnTo>
                <a:lnTo>
                  <a:pt x="297179" y="336041"/>
                </a:lnTo>
                <a:lnTo>
                  <a:pt x="304800" y="330707"/>
                </a:lnTo>
                <a:lnTo>
                  <a:pt x="310895" y="323850"/>
                </a:lnTo>
                <a:lnTo>
                  <a:pt x="318515" y="318515"/>
                </a:lnTo>
                <a:lnTo>
                  <a:pt x="323850" y="312419"/>
                </a:lnTo>
                <a:lnTo>
                  <a:pt x="330707" y="304800"/>
                </a:lnTo>
                <a:lnTo>
                  <a:pt x="336041" y="298703"/>
                </a:lnTo>
                <a:lnTo>
                  <a:pt x="340613" y="291084"/>
                </a:lnTo>
                <a:lnTo>
                  <a:pt x="345947" y="282701"/>
                </a:lnTo>
                <a:lnTo>
                  <a:pt x="364235" y="241553"/>
                </a:lnTo>
                <a:lnTo>
                  <a:pt x="367283" y="233172"/>
                </a:lnTo>
                <a:lnTo>
                  <a:pt x="368807" y="224027"/>
                </a:lnTo>
                <a:lnTo>
                  <a:pt x="371094" y="214884"/>
                </a:lnTo>
                <a:lnTo>
                  <a:pt x="371856" y="205739"/>
                </a:lnTo>
                <a:lnTo>
                  <a:pt x="372618" y="195834"/>
                </a:lnTo>
                <a:lnTo>
                  <a:pt x="372618" y="186689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105449" y="5501535"/>
            <a:ext cx="362391" cy="362391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372618" y="186689"/>
                </a:moveTo>
                <a:lnTo>
                  <a:pt x="372618" y="176021"/>
                </a:lnTo>
                <a:lnTo>
                  <a:pt x="371094" y="157733"/>
                </a:lnTo>
                <a:lnTo>
                  <a:pt x="368807" y="148589"/>
                </a:lnTo>
                <a:lnTo>
                  <a:pt x="367283" y="139445"/>
                </a:lnTo>
                <a:lnTo>
                  <a:pt x="349757" y="97536"/>
                </a:lnTo>
                <a:lnTo>
                  <a:pt x="345947" y="89153"/>
                </a:lnTo>
                <a:lnTo>
                  <a:pt x="340613" y="81533"/>
                </a:lnTo>
                <a:lnTo>
                  <a:pt x="336041" y="74675"/>
                </a:lnTo>
                <a:lnTo>
                  <a:pt x="330707" y="67817"/>
                </a:lnTo>
                <a:lnTo>
                  <a:pt x="323850" y="60959"/>
                </a:lnTo>
                <a:lnTo>
                  <a:pt x="317753" y="54101"/>
                </a:lnTo>
                <a:lnTo>
                  <a:pt x="310895" y="48005"/>
                </a:lnTo>
                <a:lnTo>
                  <a:pt x="275081" y="22097"/>
                </a:lnTo>
                <a:lnTo>
                  <a:pt x="259079" y="15239"/>
                </a:lnTo>
                <a:lnTo>
                  <a:pt x="250697" y="11429"/>
                </a:lnTo>
                <a:lnTo>
                  <a:pt x="241553" y="8381"/>
                </a:lnTo>
                <a:lnTo>
                  <a:pt x="233171" y="5333"/>
                </a:lnTo>
                <a:lnTo>
                  <a:pt x="205739" y="762"/>
                </a:lnTo>
                <a:lnTo>
                  <a:pt x="195833" y="0"/>
                </a:lnTo>
                <a:lnTo>
                  <a:pt x="176021" y="0"/>
                </a:lnTo>
                <a:lnTo>
                  <a:pt x="130301" y="8381"/>
                </a:lnTo>
                <a:lnTo>
                  <a:pt x="113537" y="15239"/>
                </a:lnTo>
                <a:lnTo>
                  <a:pt x="105918" y="18287"/>
                </a:lnTo>
                <a:lnTo>
                  <a:pt x="67818" y="42671"/>
                </a:lnTo>
                <a:lnTo>
                  <a:pt x="60959" y="48005"/>
                </a:lnTo>
                <a:lnTo>
                  <a:pt x="54101" y="54101"/>
                </a:lnTo>
                <a:lnTo>
                  <a:pt x="48006" y="60959"/>
                </a:lnTo>
                <a:lnTo>
                  <a:pt x="42671" y="67817"/>
                </a:lnTo>
                <a:lnTo>
                  <a:pt x="36575" y="74675"/>
                </a:lnTo>
                <a:lnTo>
                  <a:pt x="14477" y="114300"/>
                </a:lnTo>
                <a:lnTo>
                  <a:pt x="762" y="166877"/>
                </a:lnTo>
                <a:lnTo>
                  <a:pt x="0" y="176021"/>
                </a:lnTo>
                <a:lnTo>
                  <a:pt x="0" y="195833"/>
                </a:lnTo>
                <a:lnTo>
                  <a:pt x="762" y="205739"/>
                </a:lnTo>
                <a:lnTo>
                  <a:pt x="3809" y="224027"/>
                </a:lnTo>
                <a:lnTo>
                  <a:pt x="5333" y="233171"/>
                </a:lnTo>
                <a:lnTo>
                  <a:pt x="8381" y="241553"/>
                </a:lnTo>
                <a:lnTo>
                  <a:pt x="11429" y="250697"/>
                </a:lnTo>
                <a:lnTo>
                  <a:pt x="31241" y="290321"/>
                </a:lnTo>
                <a:lnTo>
                  <a:pt x="48006" y="310895"/>
                </a:lnTo>
                <a:lnTo>
                  <a:pt x="54101" y="318515"/>
                </a:lnTo>
                <a:lnTo>
                  <a:pt x="60959" y="323850"/>
                </a:lnTo>
                <a:lnTo>
                  <a:pt x="67818" y="330707"/>
                </a:lnTo>
                <a:lnTo>
                  <a:pt x="74675" y="336041"/>
                </a:lnTo>
                <a:lnTo>
                  <a:pt x="81533" y="340613"/>
                </a:lnTo>
                <a:lnTo>
                  <a:pt x="89153" y="345947"/>
                </a:lnTo>
                <a:lnTo>
                  <a:pt x="97535" y="349757"/>
                </a:lnTo>
                <a:lnTo>
                  <a:pt x="105918" y="354329"/>
                </a:lnTo>
                <a:lnTo>
                  <a:pt x="113537" y="358139"/>
                </a:lnTo>
                <a:lnTo>
                  <a:pt x="121919" y="361950"/>
                </a:lnTo>
                <a:lnTo>
                  <a:pt x="130301" y="364236"/>
                </a:lnTo>
                <a:lnTo>
                  <a:pt x="139445" y="367283"/>
                </a:lnTo>
                <a:lnTo>
                  <a:pt x="148589" y="368807"/>
                </a:lnTo>
                <a:lnTo>
                  <a:pt x="157733" y="371093"/>
                </a:lnTo>
                <a:lnTo>
                  <a:pt x="176021" y="372617"/>
                </a:lnTo>
                <a:lnTo>
                  <a:pt x="195833" y="372617"/>
                </a:lnTo>
                <a:lnTo>
                  <a:pt x="205739" y="371855"/>
                </a:lnTo>
                <a:lnTo>
                  <a:pt x="214883" y="371093"/>
                </a:lnTo>
                <a:lnTo>
                  <a:pt x="224027" y="368807"/>
                </a:lnTo>
                <a:lnTo>
                  <a:pt x="233171" y="367283"/>
                </a:lnTo>
                <a:lnTo>
                  <a:pt x="241553" y="364236"/>
                </a:lnTo>
                <a:lnTo>
                  <a:pt x="250697" y="361950"/>
                </a:lnTo>
                <a:lnTo>
                  <a:pt x="259079" y="358139"/>
                </a:lnTo>
                <a:lnTo>
                  <a:pt x="266700" y="354329"/>
                </a:lnTo>
                <a:lnTo>
                  <a:pt x="275081" y="349757"/>
                </a:lnTo>
                <a:lnTo>
                  <a:pt x="282701" y="345947"/>
                </a:lnTo>
                <a:lnTo>
                  <a:pt x="290321" y="340613"/>
                </a:lnTo>
                <a:lnTo>
                  <a:pt x="297179" y="336041"/>
                </a:lnTo>
                <a:lnTo>
                  <a:pt x="304800" y="330707"/>
                </a:lnTo>
                <a:lnTo>
                  <a:pt x="310895" y="323850"/>
                </a:lnTo>
                <a:lnTo>
                  <a:pt x="318515" y="317753"/>
                </a:lnTo>
                <a:lnTo>
                  <a:pt x="323850" y="310895"/>
                </a:lnTo>
                <a:lnTo>
                  <a:pt x="330707" y="304800"/>
                </a:lnTo>
                <a:lnTo>
                  <a:pt x="336041" y="297179"/>
                </a:lnTo>
                <a:lnTo>
                  <a:pt x="340613" y="290321"/>
                </a:lnTo>
                <a:lnTo>
                  <a:pt x="345947" y="282701"/>
                </a:lnTo>
                <a:lnTo>
                  <a:pt x="349757" y="275081"/>
                </a:lnTo>
                <a:lnTo>
                  <a:pt x="354329" y="267462"/>
                </a:lnTo>
                <a:lnTo>
                  <a:pt x="358139" y="259079"/>
                </a:lnTo>
                <a:lnTo>
                  <a:pt x="361188" y="250697"/>
                </a:lnTo>
                <a:lnTo>
                  <a:pt x="364235" y="241553"/>
                </a:lnTo>
                <a:lnTo>
                  <a:pt x="367283" y="233171"/>
                </a:lnTo>
                <a:lnTo>
                  <a:pt x="368807" y="224027"/>
                </a:lnTo>
                <a:lnTo>
                  <a:pt x="371094" y="214883"/>
                </a:lnTo>
                <a:lnTo>
                  <a:pt x="371856" y="205739"/>
                </a:lnTo>
                <a:lnTo>
                  <a:pt x="372618" y="195833"/>
                </a:lnTo>
                <a:lnTo>
                  <a:pt x="372618" y="186689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2223488" y="5558083"/>
            <a:ext cx="125941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spc="5" dirty="0">
                <a:latin typeface="Arial"/>
                <a:cs typeface="Arial"/>
              </a:rPr>
              <a:t>3</a:t>
            </a:r>
            <a:endParaRPr sz="141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54519" y="4776258"/>
            <a:ext cx="363008" cy="362391"/>
          </a:xfrm>
          <a:custGeom>
            <a:avLst/>
            <a:gdLst/>
            <a:ahLst/>
            <a:cxnLst/>
            <a:rect l="l" t="t" r="r" b="b"/>
            <a:pathLst>
              <a:path w="373379" h="372745">
                <a:moveTo>
                  <a:pt x="373379" y="186689"/>
                </a:moveTo>
                <a:lnTo>
                  <a:pt x="372618" y="177545"/>
                </a:lnTo>
                <a:lnTo>
                  <a:pt x="372618" y="167639"/>
                </a:lnTo>
                <a:lnTo>
                  <a:pt x="371094" y="158495"/>
                </a:lnTo>
                <a:lnTo>
                  <a:pt x="370332" y="149351"/>
                </a:lnTo>
                <a:lnTo>
                  <a:pt x="367284" y="139445"/>
                </a:lnTo>
                <a:lnTo>
                  <a:pt x="364998" y="131825"/>
                </a:lnTo>
                <a:lnTo>
                  <a:pt x="341375" y="82295"/>
                </a:lnTo>
                <a:lnTo>
                  <a:pt x="330708" y="68579"/>
                </a:lnTo>
                <a:lnTo>
                  <a:pt x="325374" y="60960"/>
                </a:lnTo>
                <a:lnTo>
                  <a:pt x="318515" y="54863"/>
                </a:lnTo>
                <a:lnTo>
                  <a:pt x="312420" y="48767"/>
                </a:lnTo>
                <a:lnTo>
                  <a:pt x="305562" y="42672"/>
                </a:lnTo>
                <a:lnTo>
                  <a:pt x="298703" y="37337"/>
                </a:lnTo>
                <a:lnTo>
                  <a:pt x="291084" y="32765"/>
                </a:lnTo>
                <a:lnTo>
                  <a:pt x="283463" y="26669"/>
                </a:lnTo>
                <a:lnTo>
                  <a:pt x="275844" y="22098"/>
                </a:lnTo>
                <a:lnTo>
                  <a:pt x="268224" y="19050"/>
                </a:lnTo>
                <a:lnTo>
                  <a:pt x="259841" y="15239"/>
                </a:lnTo>
                <a:lnTo>
                  <a:pt x="214884" y="2286"/>
                </a:lnTo>
                <a:lnTo>
                  <a:pt x="205739" y="1524"/>
                </a:lnTo>
                <a:lnTo>
                  <a:pt x="196596" y="0"/>
                </a:lnTo>
                <a:lnTo>
                  <a:pt x="177546" y="0"/>
                </a:lnTo>
                <a:lnTo>
                  <a:pt x="168401" y="1524"/>
                </a:lnTo>
                <a:lnTo>
                  <a:pt x="157734" y="2286"/>
                </a:lnTo>
                <a:lnTo>
                  <a:pt x="148589" y="3810"/>
                </a:lnTo>
                <a:lnTo>
                  <a:pt x="140970" y="6095"/>
                </a:lnTo>
                <a:lnTo>
                  <a:pt x="131825" y="8381"/>
                </a:lnTo>
                <a:lnTo>
                  <a:pt x="123444" y="11429"/>
                </a:lnTo>
                <a:lnTo>
                  <a:pt x="114300" y="15239"/>
                </a:lnTo>
                <a:lnTo>
                  <a:pt x="105918" y="19050"/>
                </a:lnTo>
                <a:lnTo>
                  <a:pt x="98298" y="22098"/>
                </a:lnTo>
                <a:lnTo>
                  <a:pt x="89915" y="26669"/>
                </a:lnTo>
                <a:lnTo>
                  <a:pt x="83058" y="32765"/>
                </a:lnTo>
                <a:lnTo>
                  <a:pt x="75437" y="37337"/>
                </a:lnTo>
                <a:lnTo>
                  <a:pt x="67818" y="42672"/>
                </a:lnTo>
                <a:lnTo>
                  <a:pt x="55625" y="54863"/>
                </a:lnTo>
                <a:lnTo>
                  <a:pt x="48768" y="60960"/>
                </a:lnTo>
                <a:lnTo>
                  <a:pt x="43434" y="68579"/>
                </a:lnTo>
                <a:lnTo>
                  <a:pt x="38100" y="74675"/>
                </a:lnTo>
                <a:lnTo>
                  <a:pt x="27432" y="89915"/>
                </a:lnTo>
                <a:lnTo>
                  <a:pt x="22860" y="97536"/>
                </a:lnTo>
                <a:lnTo>
                  <a:pt x="18287" y="105917"/>
                </a:lnTo>
                <a:lnTo>
                  <a:pt x="12191" y="122681"/>
                </a:lnTo>
                <a:lnTo>
                  <a:pt x="8382" y="131825"/>
                </a:lnTo>
                <a:lnTo>
                  <a:pt x="6858" y="139445"/>
                </a:lnTo>
                <a:lnTo>
                  <a:pt x="3810" y="149351"/>
                </a:lnTo>
                <a:lnTo>
                  <a:pt x="3048" y="158495"/>
                </a:lnTo>
                <a:lnTo>
                  <a:pt x="1524" y="167639"/>
                </a:lnTo>
                <a:lnTo>
                  <a:pt x="1524" y="177545"/>
                </a:lnTo>
                <a:lnTo>
                  <a:pt x="0" y="186689"/>
                </a:lnTo>
                <a:lnTo>
                  <a:pt x="1524" y="195834"/>
                </a:lnTo>
                <a:lnTo>
                  <a:pt x="1524" y="205739"/>
                </a:lnTo>
                <a:lnTo>
                  <a:pt x="3048" y="214884"/>
                </a:lnTo>
                <a:lnTo>
                  <a:pt x="3810" y="224027"/>
                </a:lnTo>
                <a:lnTo>
                  <a:pt x="6858" y="233172"/>
                </a:lnTo>
                <a:lnTo>
                  <a:pt x="8382" y="241553"/>
                </a:lnTo>
                <a:lnTo>
                  <a:pt x="12191" y="250698"/>
                </a:lnTo>
                <a:lnTo>
                  <a:pt x="18287" y="267462"/>
                </a:lnTo>
                <a:lnTo>
                  <a:pt x="22860" y="275843"/>
                </a:lnTo>
                <a:lnTo>
                  <a:pt x="27432" y="282701"/>
                </a:lnTo>
                <a:lnTo>
                  <a:pt x="32765" y="291084"/>
                </a:lnTo>
                <a:lnTo>
                  <a:pt x="38100" y="298703"/>
                </a:lnTo>
                <a:lnTo>
                  <a:pt x="43434" y="304800"/>
                </a:lnTo>
                <a:lnTo>
                  <a:pt x="48768" y="312419"/>
                </a:lnTo>
                <a:lnTo>
                  <a:pt x="55625" y="318515"/>
                </a:lnTo>
                <a:lnTo>
                  <a:pt x="61722" y="323850"/>
                </a:lnTo>
                <a:lnTo>
                  <a:pt x="67818" y="330707"/>
                </a:lnTo>
                <a:lnTo>
                  <a:pt x="83058" y="341375"/>
                </a:lnTo>
                <a:lnTo>
                  <a:pt x="123444" y="361950"/>
                </a:lnTo>
                <a:lnTo>
                  <a:pt x="131825" y="364236"/>
                </a:lnTo>
                <a:lnTo>
                  <a:pt x="140970" y="367284"/>
                </a:lnTo>
                <a:lnTo>
                  <a:pt x="148589" y="368807"/>
                </a:lnTo>
                <a:lnTo>
                  <a:pt x="157734" y="371093"/>
                </a:lnTo>
                <a:lnTo>
                  <a:pt x="168401" y="371855"/>
                </a:lnTo>
                <a:lnTo>
                  <a:pt x="177546" y="372617"/>
                </a:lnTo>
                <a:lnTo>
                  <a:pt x="196596" y="372617"/>
                </a:lnTo>
                <a:lnTo>
                  <a:pt x="214884" y="371093"/>
                </a:lnTo>
                <a:lnTo>
                  <a:pt x="224027" y="368807"/>
                </a:lnTo>
                <a:lnTo>
                  <a:pt x="233172" y="367284"/>
                </a:lnTo>
                <a:lnTo>
                  <a:pt x="242315" y="364236"/>
                </a:lnTo>
                <a:lnTo>
                  <a:pt x="250698" y="361950"/>
                </a:lnTo>
                <a:lnTo>
                  <a:pt x="259841" y="358139"/>
                </a:lnTo>
                <a:lnTo>
                  <a:pt x="298703" y="336041"/>
                </a:lnTo>
                <a:lnTo>
                  <a:pt x="312420" y="323850"/>
                </a:lnTo>
                <a:lnTo>
                  <a:pt x="318515" y="318515"/>
                </a:lnTo>
                <a:lnTo>
                  <a:pt x="325374" y="312419"/>
                </a:lnTo>
                <a:lnTo>
                  <a:pt x="330708" y="304800"/>
                </a:lnTo>
                <a:lnTo>
                  <a:pt x="336041" y="298703"/>
                </a:lnTo>
                <a:lnTo>
                  <a:pt x="341375" y="291084"/>
                </a:lnTo>
                <a:lnTo>
                  <a:pt x="345948" y="282701"/>
                </a:lnTo>
                <a:lnTo>
                  <a:pt x="350520" y="275843"/>
                </a:lnTo>
                <a:lnTo>
                  <a:pt x="367284" y="233172"/>
                </a:lnTo>
                <a:lnTo>
                  <a:pt x="370332" y="224027"/>
                </a:lnTo>
                <a:lnTo>
                  <a:pt x="371094" y="214884"/>
                </a:lnTo>
                <a:lnTo>
                  <a:pt x="372618" y="205739"/>
                </a:lnTo>
                <a:lnTo>
                  <a:pt x="372618" y="195834"/>
                </a:lnTo>
                <a:lnTo>
                  <a:pt x="373379" y="186689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279794" y="4776258"/>
            <a:ext cx="362391" cy="362391"/>
          </a:xfrm>
          <a:custGeom>
            <a:avLst/>
            <a:gdLst/>
            <a:ahLst/>
            <a:cxnLst/>
            <a:rect l="l" t="t" r="r" b="b"/>
            <a:pathLst>
              <a:path w="372745" h="372745">
                <a:moveTo>
                  <a:pt x="372617" y="186689"/>
                </a:moveTo>
                <a:lnTo>
                  <a:pt x="372617" y="177545"/>
                </a:lnTo>
                <a:lnTo>
                  <a:pt x="371855" y="167639"/>
                </a:lnTo>
                <a:lnTo>
                  <a:pt x="368808" y="149351"/>
                </a:lnTo>
                <a:lnTo>
                  <a:pt x="367284" y="139445"/>
                </a:lnTo>
                <a:lnTo>
                  <a:pt x="364236" y="131825"/>
                </a:lnTo>
                <a:lnTo>
                  <a:pt x="361188" y="122681"/>
                </a:lnTo>
                <a:lnTo>
                  <a:pt x="358139" y="114300"/>
                </a:lnTo>
                <a:lnTo>
                  <a:pt x="350520" y="97536"/>
                </a:lnTo>
                <a:lnTo>
                  <a:pt x="341375" y="82295"/>
                </a:lnTo>
                <a:lnTo>
                  <a:pt x="336041" y="74675"/>
                </a:lnTo>
                <a:lnTo>
                  <a:pt x="329946" y="68579"/>
                </a:lnTo>
                <a:lnTo>
                  <a:pt x="324612" y="60960"/>
                </a:lnTo>
                <a:lnTo>
                  <a:pt x="318515" y="54863"/>
                </a:lnTo>
                <a:lnTo>
                  <a:pt x="311658" y="48767"/>
                </a:lnTo>
                <a:lnTo>
                  <a:pt x="305562" y="42672"/>
                </a:lnTo>
                <a:lnTo>
                  <a:pt x="297941" y="37337"/>
                </a:lnTo>
                <a:lnTo>
                  <a:pt x="291084" y="32765"/>
                </a:lnTo>
                <a:lnTo>
                  <a:pt x="283463" y="26669"/>
                </a:lnTo>
                <a:lnTo>
                  <a:pt x="275081" y="22098"/>
                </a:lnTo>
                <a:lnTo>
                  <a:pt x="266700" y="19050"/>
                </a:lnTo>
                <a:lnTo>
                  <a:pt x="259079" y="15239"/>
                </a:lnTo>
                <a:lnTo>
                  <a:pt x="214884" y="2286"/>
                </a:lnTo>
                <a:lnTo>
                  <a:pt x="205739" y="1524"/>
                </a:lnTo>
                <a:lnTo>
                  <a:pt x="196596" y="0"/>
                </a:lnTo>
                <a:lnTo>
                  <a:pt x="176784" y="0"/>
                </a:lnTo>
                <a:lnTo>
                  <a:pt x="166877" y="1524"/>
                </a:lnTo>
                <a:lnTo>
                  <a:pt x="157734" y="2286"/>
                </a:lnTo>
                <a:lnTo>
                  <a:pt x="113537" y="15239"/>
                </a:lnTo>
                <a:lnTo>
                  <a:pt x="105917" y="19050"/>
                </a:lnTo>
                <a:lnTo>
                  <a:pt x="97536" y="22098"/>
                </a:lnTo>
                <a:lnTo>
                  <a:pt x="89915" y="26669"/>
                </a:lnTo>
                <a:lnTo>
                  <a:pt x="82296" y="32765"/>
                </a:lnTo>
                <a:lnTo>
                  <a:pt x="75437" y="37337"/>
                </a:lnTo>
                <a:lnTo>
                  <a:pt x="67817" y="42672"/>
                </a:lnTo>
                <a:lnTo>
                  <a:pt x="61722" y="48767"/>
                </a:lnTo>
                <a:lnTo>
                  <a:pt x="54863" y="54863"/>
                </a:lnTo>
                <a:lnTo>
                  <a:pt x="48767" y="60960"/>
                </a:lnTo>
                <a:lnTo>
                  <a:pt x="41910" y="68579"/>
                </a:lnTo>
                <a:lnTo>
                  <a:pt x="36575" y="74675"/>
                </a:lnTo>
                <a:lnTo>
                  <a:pt x="32003" y="82295"/>
                </a:lnTo>
                <a:lnTo>
                  <a:pt x="26670" y="89915"/>
                </a:lnTo>
                <a:lnTo>
                  <a:pt x="22860" y="97536"/>
                </a:lnTo>
                <a:lnTo>
                  <a:pt x="18287" y="105917"/>
                </a:lnTo>
                <a:lnTo>
                  <a:pt x="14477" y="114300"/>
                </a:lnTo>
                <a:lnTo>
                  <a:pt x="11429" y="122681"/>
                </a:lnTo>
                <a:lnTo>
                  <a:pt x="8381" y="131825"/>
                </a:lnTo>
                <a:lnTo>
                  <a:pt x="5334" y="139445"/>
                </a:lnTo>
                <a:lnTo>
                  <a:pt x="3810" y="149351"/>
                </a:lnTo>
                <a:lnTo>
                  <a:pt x="1524" y="158495"/>
                </a:lnTo>
                <a:lnTo>
                  <a:pt x="762" y="167639"/>
                </a:lnTo>
                <a:lnTo>
                  <a:pt x="0" y="177545"/>
                </a:lnTo>
                <a:lnTo>
                  <a:pt x="0" y="195834"/>
                </a:lnTo>
                <a:lnTo>
                  <a:pt x="762" y="205739"/>
                </a:lnTo>
                <a:lnTo>
                  <a:pt x="1524" y="214884"/>
                </a:lnTo>
                <a:lnTo>
                  <a:pt x="3810" y="224027"/>
                </a:lnTo>
                <a:lnTo>
                  <a:pt x="5334" y="233172"/>
                </a:lnTo>
                <a:lnTo>
                  <a:pt x="8381" y="241553"/>
                </a:lnTo>
                <a:lnTo>
                  <a:pt x="11429" y="250698"/>
                </a:lnTo>
                <a:lnTo>
                  <a:pt x="14477" y="259079"/>
                </a:lnTo>
                <a:lnTo>
                  <a:pt x="18287" y="267462"/>
                </a:lnTo>
                <a:lnTo>
                  <a:pt x="22860" y="275843"/>
                </a:lnTo>
                <a:lnTo>
                  <a:pt x="26670" y="282701"/>
                </a:lnTo>
                <a:lnTo>
                  <a:pt x="32003" y="291084"/>
                </a:lnTo>
                <a:lnTo>
                  <a:pt x="36575" y="298703"/>
                </a:lnTo>
                <a:lnTo>
                  <a:pt x="41910" y="304800"/>
                </a:lnTo>
                <a:lnTo>
                  <a:pt x="48767" y="312419"/>
                </a:lnTo>
                <a:lnTo>
                  <a:pt x="54863" y="318515"/>
                </a:lnTo>
                <a:lnTo>
                  <a:pt x="61722" y="323850"/>
                </a:lnTo>
                <a:lnTo>
                  <a:pt x="67817" y="330707"/>
                </a:lnTo>
                <a:lnTo>
                  <a:pt x="75437" y="336041"/>
                </a:lnTo>
                <a:lnTo>
                  <a:pt x="82296" y="341375"/>
                </a:lnTo>
                <a:lnTo>
                  <a:pt x="97536" y="350519"/>
                </a:lnTo>
                <a:lnTo>
                  <a:pt x="105917" y="354329"/>
                </a:lnTo>
                <a:lnTo>
                  <a:pt x="113537" y="358139"/>
                </a:lnTo>
                <a:lnTo>
                  <a:pt x="121920" y="361950"/>
                </a:lnTo>
                <a:lnTo>
                  <a:pt x="131063" y="364236"/>
                </a:lnTo>
                <a:lnTo>
                  <a:pt x="139446" y="367284"/>
                </a:lnTo>
                <a:lnTo>
                  <a:pt x="148589" y="368807"/>
                </a:lnTo>
                <a:lnTo>
                  <a:pt x="157734" y="371093"/>
                </a:lnTo>
                <a:lnTo>
                  <a:pt x="166877" y="371855"/>
                </a:lnTo>
                <a:lnTo>
                  <a:pt x="176784" y="372617"/>
                </a:lnTo>
                <a:lnTo>
                  <a:pt x="196596" y="372617"/>
                </a:lnTo>
                <a:lnTo>
                  <a:pt x="214884" y="371093"/>
                </a:lnTo>
                <a:lnTo>
                  <a:pt x="224027" y="368807"/>
                </a:lnTo>
                <a:lnTo>
                  <a:pt x="233172" y="367284"/>
                </a:lnTo>
                <a:lnTo>
                  <a:pt x="242315" y="364236"/>
                </a:lnTo>
                <a:lnTo>
                  <a:pt x="250698" y="361950"/>
                </a:lnTo>
                <a:lnTo>
                  <a:pt x="259079" y="358139"/>
                </a:lnTo>
                <a:lnTo>
                  <a:pt x="266700" y="354329"/>
                </a:lnTo>
                <a:lnTo>
                  <a:pt x="275081" y="350519"/>
                </a:lnTo>
                <a:lnTo>
                  <a:pt x="283463" y="345948"/>
                </a:lnTo>
                <a:lnTo>
                  <a:pt x="291084" y="341375"/>
                </a:lnTo>
                <a:lnTo>
                  <a:pt x="297941" y="336041"/>
                </a:lnTo>
                <a:lnTo>
                  <a:pt x="305562" y="330707"/>
                </a:lnTo>
                <a:lnTo>
                  <a:pt x="311658" y="323850"/>
                </a:lnTo>
                <a:lnTo>
                  <a:pt x="318515" y="318515"/>
                </a:lnTo>
                <a:lnTo>
                  <a:pt x="324612" y="312419"/>
                </a:lnTo>
                <a:lnTo>
                  <a:pt x="329946" y="304800"/>
                </a:lnTo>
                <a:lnTo>
                  <a:pt x="336041" y="298703"/>
                </a:lnTo>
                <a:lnTo>
                  <a:pt x="341375" y="291084"/>
                </a:lnTo>
                <a:lnTo>
                  <a:pt x="345948" y="282701"/>
                </a:lnTo>
                <a:lnTo>
                  <a:pt x="350520" y="275843"/>
                </a:lnTo>
                <a:lnTo>
                  <a:pt x="358139" y="259079"/>
                </a:lnTo>
                <a:lnTo>
                  <a:pt x="361188" y="250698"/>
                </a:lnTo>
                <a:lnTo>
                  <a:pt x="364236" y="241553"/>
                </a:lnTo>
                <a:lnTo>
                  <a:pt x="367284" y="233172"/>
                </a:lnTo>
                <a:lnTo>
                  <a:pt x="371855" y="205739"/>
                </a:lnTo>
                <a:lnTo>
                  <a:pt x="372617" y="195834"/>
                </a:lnTo>
                <a:lnTo>
                  <a:pt x="372617" y="186689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554519" y="5501535"/>
            <a:ext cx="363008" cy="362391"/>
          </a:xfrm>
          <a:custGeom>
            <a:avLst/>
            <a:gdLst/>
            <a:ahLst/>
            <a:cxnLst/>
            <a:rect l="l" t="t" r="r" b="b"/>
            <a:pathLst>
              <a:path w="373379" h="372745">
                <a:moveTo>
                  <a:pt x="373379" y="186689"/>
                </a:moveTo>
                <a:lnTo>
                  <a:pt x="372618" y="176021"/>
                </a:lnTo>
                <a:lnTo>
                  <a:pt x="372618" y="166877"/>
                </a:lnTo>
                <a:lnTo>
                  <a:pt x="371094" y="157733"/>
                </a:lnTo>
                <a:lnTo>
                  <a:pt x="370332" y="148589"/>
                </a:lnTo>
                <a:lnTo>
                  <a:pt x="367284" y="139445"/>
                </a:lnTo>
                <a:lnTo>
                  <a:pt x="364998" y="130301"/>
                </a:lnTo>
                <a:lnTo>
                  <a:pt x="345948" y="89915"/>
                </a:lnTo>
                <a:lnTo>
                  <a:pt x="341375" y="81533"/>
                </a:lnTo>
                <a:lnTo>
                  <a:pt x="325374" y="60959"/>
                </a:lnTo>
                <a:lnTo>
                  <a:pt x="312420" y="48005"/>
                </a:lnTo>
                <a:lnTo>
                  <a:pt x="305562" y="42671"/>
                </a:lnTo>
                <a:lnTo>
                  <a:pt x="298703" y="36575"/>
                </a:lnTo>
                <a:lnTo>
                  <a:pt x="291084" y="31241"/>
                </a:lnTo>
                <a:lnTo>
                  <a:pt x="275844" y="22097"/>
                </a:lnTo>
                <a:lnTo>
                  <a:pt x="268224" y="18287"/>
                </a:lnTo>
                <a:lnTo>
                  <a:pt x="259841" y="15239"/>
                </a:lnTo>
                <a:lnTo>
                  <a:pt x="250698" y="11429"/>
                </a:lnTo>
                <a:lnTo>
                  <a:pt x="242315" y="8381"/>
                </a:lnTo>
                <a:lnTo>
                  <a:pt x="233172" y="5333"/>
                </a:lnTo>
                <a:lnTo>
                  <a:pt x="205739" y="762"/>
                </a:lnTo>
                <a:lnTo>
                  <a:pt x="196596" y="0"/>
                </a:lnTo>
                <a:lnTo>
                  <a:pt x="177546" y="0"/>
                </a:lnTo>
                <a:lnTo>
                  <a:pt x="131825" y="8381"/>
                </a:lnTo>
                <a:lnTo>
                  <a:pt x="114300" y="15239"/>
                </a:lnTo>
                <a:lnTo>
                  <a:pt x="105918" y="18287"/>
                </a:lnTo>
                <a:lnTo>
                  <a:pt x="67818" y="42671"/>
                </a:lnTo>
                <a:lnTo>
                  <a:pt x="32765" y="81533"/>
                </a:lnTo>
                <a:lnTo>
                  <a:pt x="15239" y="114300"/>
                </a:lnTo>
                <a:lnTo>
                  <a:pt x="12191" y="121919"/>
                </a:lnTo>
                <a:lnTo>
                  <a:pt x="8382" y="130301"/>
                </a:lnTo>
                <a:lnTo>
                  <a:pt x="6858" y="139445"/>
                </a:lnTo>
                <a:lnTo>
                  <a:pt x="3810" y="148589"/>
                </a:lnTo>
                <a:lnTo>
                  <a:pt x="3048" y="157733"/>
                </a:lnTo>
                <a:lnTo>
                  <a:pt x="1524" y="166877"/>
                </a:lnTo>
                <a:lnTo>
                  <a:pt x="1524" y="176021"/>
                </a:lnTo>
                <a:lnTo>
                  <a:pt x="0" y="186689"/>
                </a:lnTo>
                <a:lnTo>
                  <a:pt x="1524" y="195833"/>
                </a:lnTo>
                <a:lnTo>
                  <a:pt x="1524" y="205739"/>
                </a:lnTo>
                <a:lnTo>
                  <a:pt x="3048" y="214883"/>
                </a:lnTo>
                <a:lnTo>
                  <a:pt x="3810" y="224027"/>
                </a:lnTo>
                <a:lnTo>
                  <a:pt x="6858" y="233171"/>
                </a:lnTo>
                <a:lnTo>
                  <a:pt x="8382" y="241553"/>
                </a:lnTo>
                <a:lnTo>
                  <a:pt x="12191" y="250697"/>
                </a:lnTo>
                <a:lnTo>
                  <a:pt x="18287" y="267462"/>
                </a:lnTo>
                <a:lnTo>
                  <a:pt x="27432" y="282701"/>
                </a:lnTo>
                <a:lnTo>
                  <a:pt x="32765" y="290321"/>
                </a:lnTo>
                <a:lnTo>
                  <a:pt x="38100" y="297179"/>
                </a:lnTo>
                <a:lnTo>
                  <a:pt x="43434" y="304800"/>
                </a:lnTo>
                <a:lnTo>
                  <a:pt x="48768" y="310895"/>
                </a:lnTo>
                <a:lnTo>
                  <a:pt x="55625" y="318515"/>
                </a:lnTo>
                <a:lnTo>
                  <a:pt x="61722" y="323850"/>
                </a:lnTo>
                <a:lnTo>
                  <a:pt x="67818" y="330707"/>
                </a:lnTo>
                <a:lnTo>
                  <a:pt x="75437" y="336041"/>
                </a:lnTo>
                <a:lnTo>
                  <a:pt x="83058" y="340613"/>
                </a:lnTo>
                <a:lnTo>
                  <a:pt x="89915" y="345947"/>
                </a:lnTo>
                <a:lnTo>
                  <a:pt x="98298" y="349757"/>
                </a:lnTo>
                <a:lnTo>
                  <a:pt x="105918" y="354329"/>
                </a:lnTo>
                <a:lnTo>
                  <a:pt x="114300" y="358139"/>
                </a:lnTo>
                <a:lnTo>
                  <a:pt x="123444" y="361950"/>
                </a:lnTo>
                <a:lnTo>
                  <a:pt x="131825" y="364236"/>
                </a:lnTo>
                <a:lnTo>
                  <a:pt x="140970" y="367283"/>
                </a:lnTo>
                <a:lnTo>
                  <a:pt x="148589" y="368807"/>
                </a:lnTo>
                <a:lnTo>
                  <a:pt x="157734" y="371093"/>
                </a:lnTo>
                <a:lnTo>
                  <a:pt x="168401" y="371855"/>
                </a:lnTo>
                <a:lnTo>
                  <a:pt x="177546" y="372617"/>
                </a:lnTo>
                <a:lnTo>
                  <a:pt x="196596" y="372617"/>
                </a:lnTo>
                <a:lnTo>
                  <a:pt x="214884" y="371093"/>
                </a:lnTo>
                <a:lnTo>
                  <a:pt x="224027" y="368807"/>
                </a:lnTo>
                <a:lnTo>
                  <a:pt x="233172" y="367283"/>
                </a:lnTo>
                <a:lnTo>
                  <a:pt x="242315" y="364236"/>
                </a:lnTo>
                <a:lnTo>
                  <a:pt x="250698" y="361950"/>
                </a:lnTo>
                <a:lnTo>
                  <a:pt x="259841" y="358139"/>
                </a:lnTo>
                <a:lnTo>
                  <a:pt x="268224" y="354329"/>
                </a:lnTo>
                <a:lnTo>
                  <a:pt x="275844" y="349757"/>
                </a:lnTo>
                <a:lnTo>
                  <a:pt x="283463" y="345947"/>
                </a:lnTo>
                <a:lnTo>
                  <a:pt x="291084" y="340613"/>
                </a:lnTo>
                <a:lnTo>
                  <a:pt x="298703" y="336041"/>
                </a:lnTo>
                <a:lnTo>
                  <a:pt x="305562" y="330707"/>
                </a:lnTo>
                <a:lnTo>
                  <a:pt x="312420" y="323850"/>
                </a:lnTo>
                <a:lnTo>
                  <a:pt x="318515" y="318515"/>
                </a:lnTo>
                <a:lnTo>
                  <a:pt x="325374" y="310895"/>
                </a:lnTo>
                <a:lnTo>
                  <a:pt x="330708" y="304800"/>
                </a:lnTo>
                <a:lnTo>
                  <a:pt x="336041" y="297179"/>
                </a:lnTo>
                <a:lnTo>
                  <a:pt x="341375" y="290321"/>
                </a:lnTo>
                <a:lnTo>
                  <a:pt x="361950" y="250697"/>
                </a:lnTo>
                <a:lnTo>
                  <a:pt x="367284" y="233171"/>
                </a:lnTo>
                <a:lnTo>
                  <a:pt x="370332" y="224027"/>
                </a:lnTo>
                <a:lnTo>
                  <a:pt x="371094" y="214883"/>
                </a:lnTo>
                <a:lnTo>
                  <a:pt x="372618" y="205739"/>
                </a:lnTo>
                <a:lnTo>
                  <a:pt x="372618" y="195833"/>
                </a:lnTo>
                <a:lnTo>
                  <a:pt x="373379" y="186689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3673299" y="5558083"/>
            <a:ext cx="125941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spc="5" dirty="0">
                <a:latin typeface="Arial"/>
                <a:cs typeface="Arial"/>
              </a:rPr>
              <a:t>6</a:t>
            </a:r>
            <a:endParaRPr sz="141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67338" y="4776258"/>
            <a:ext cx="362391" cy="362391"/>
          </a:xfrm>
          <a:custGeom>
            <a:avLst/>
            <a:gdLst/>
            <a:ahLst/>
            <a:cxnLst/>
            <a:rect l="l" t="t" r="r" b="b"/>
            <a:pathLst>
              <a:path w="372745" h="372745">
                <a:moveTo>
                  <a:pt x="372618" y="186689"/>
                </a:moveTo>
                <a:lnTo>
                  <a:pt x="372618" y="177545"/>
                </a:lnTo>
                <a:lnTo>
                  <a:pt x="371856" y="167639"/>
                </a:lnTo>
                <a:lnTo>
                  <a:pt x="370332" y="158495"/>
                </a:lnTo>
                <a:lnTo>
                  <a:pt x="369570" y="149351"/>
                </a:lnTo>
                <a:lnTo>
                  <a:pt x="366522" y="139445"/>
                </a:lnTo>
                <a:lnTo>
                  <a:pt x="364998" y="131825"/>
                </a:lnTo>
                <a:lnTo>
                  <a:pt x="361188" y="122681"/>
                </a:lnTo>
                <a:lnTo>
                  <a:pt x="340613" y="82295"/>
                </a:lnTo>
                <a:lnTo>
                  <a:pt x="329946" y="68579"/>
                </a:lnTo>
                <a:lnTo>
                  <a:pt x="324612" y="60960"/>
                </a:lnTo>
                <a:lnTo>
                  <a:pt x="317754" y="54863"/>
                </a:lnTo>
                <a:lnTo>
                  <a:pt x="311658" y="48767"/>
                </a:lnTo>
                <a:lnTo>
                  <a:pt x="304800" y="42672"/>
                </a:lnTo>
                <a:lnTo>
                  <a:pt x="297942" y="37337"/>
                </a:lnTo>
                <a:lnTo>
                  <a:pt x="290322" y="32765"/>
                </a:lnTo>
                <a:lnTo>
                  <a:pt x="282701" y="26669"/>
                </a:lnTo>
                <a:lnTo>
                  <a:pt x="275082" y="22098"/>
                </a:lnTo>
                <a:lnTo>
                  <a:pt x="267462" y="19050"/>
                </a:lnTo>
                <a:lnTo>
                  <a:pt x="259080" y="15239"/>
                </a:lnTo>
                <a:lnTo>
                  <a:pt x="214122" y="2286"/>
                </a:lnTo>
                <a:lnTo>
                  <a:pt x="204977" y="1524"/>
                </a:lnTo>
                <a:lnTo>
                  <a:pt x="195834" y="0"/>
                </a:lnTo>
                <a:lnTo>
                  <a:pt x="176784" y="0"/>
                </a:lnTo>
                <a:lnTo>
                  <a:pt x="167639" y="1524"/>
                </a:lnTo>
                <a:lnTo>
                  <a:pt x="158496" y="2286"/>
                </a:lnTo>
                <a:lnTo>
                  <a:pt x="113537" y="15239"/>
                </a:lnTo>
                <a:lnTo>
                  <a:pt x="105156" y="19050"/>
                </a:lnTo>
                <a:lnTo>
                  <a:pt x="97536" y="22098"/>
                </a:lnTo>
                <a:lnTo>
                  <a:pt x="89154" y="26669"/>
                </a:lnTo>
                <a:lnTo>
                  <a:pt x="82296" y="32765"/>
                </a:lnTo>
                <a:lnTo>
                  <a:pt x="74675" y="37337"/>
                </a:lnTo>
                <a:lnTo>
                  <a:pt x="67818" y="42672"/>
                </a:lnTo>
                <a:lnTo>
                  <a:pt x="60960" y="48767"/>
                </a:lnTo>
                <a:lnTo>
                  <a:pt x="54863" y="54863"/>
                </a:lnTo>
                <a:lnTo>
                  <a:pt x="48006" y="60960"/>
                </a:lnTo>
                <a:lnTo>
                  <a:pt x="42672" y="68579"/>
                </a:lnTo>
                <a:lnTo>
                  <a:pt x="32004" y="82295"/>
                </a:lnTo>
                <a:lnTo>
                  <a:pt x="22860" y="97536"/>
                </a:lnTo>
                <a:lnTo>
                  <a:pt x="18287" y="105917"/>
                </a:lnTo>
                <a:lnTo>
                  <a:pt x="14477" y="114300"/>
                </a:lnTo>
                <a:lnTo>
                  <a:pt x="11430" y="122681"/>
                </a:lnTo>
                <a:lnTo>
                  <a:pt x="7620" y="131825"/>
                </a:lnTo>
                <a:lnTo>
                  <a:pt x="6096" y="139445"/>
                </a:lnTo>
                <a:lnTo>
                  <a:pt x="3048" y="149351"/>
                </a:lnTo>
                <a:lnTo>
                  <a:pt x="2286" y="158495"/>
                </a:lnTo>
                <a:lnTo>
                  <a:pt x="762" y="167639"/>
                </a:lnTo>
                <a:lnTo>
                  <a:pt x="762" y="177545"/>
                </a:lnTo>
                <a:lnTo>
                  <a:pt x="0" y="186689"/>
                </a:lnTo>
                <a:lnTo>
                  <a:pt x="762" y="195834"/>
                </a:lnTo>
                <a:lnTo>
                  <a:pt x="762" y="205739"/>
                </a:lnTo>
                <a:lnTo>
                  <a:pt x="2286" y="214884"/>
                </a:lnTo>
                <a:lnTo>
                  <a:pt x="3048" y="224027"/>
                </a:lnTo>
                <a:lnTo>
                  <a:pt x="6096" y="233172"/>
                </a:lnTo>
                <a:lnTo>
                  <a:pt x="7620" y="241553"/>
                </a:lnTo>
                <a:lnTo>
                  <a:pt x="11430" y="250698"/>
                </a:lnTo>
                <a:lnTo>
                  <a:pt x="14477" y="259079"/>
                </a:lnTo>
                <a:lnTo>
                  <a:pt x="18287" y="267462"/>
                </a:lnTo>
                <a:lnTo>
                  <a:pt x="22860" y="275843"/>
                </a:lnTo>
                <a:lnTo>
                  <a:pt x="27432" y="282701"/>
                </a:lnTo>
                <a:lnTo>
                  <a:pt x="32004" y="291084"/>
                </a:lnTo>
                <a:lnTo>
                  <a:pt x="37337" y="298703"/>
                </a:lnTo>
                <a:lnTo>
                  <a:pt x="42672" y="304800"/>
                </a:lnTo>
                <a:lnTo>
                  <a:pt x="48006" y="312419"/>
                </a:lnTo>
                <a:lnTo>
                  <a:pt x="54863" y="318515"/>
                </a:lnTo>
                <a:lnTo>
                  <a:pt x="60960" y="323850"/>
                </a:lnTo>
                <a:lnTo>
                  <a:pt x="67818" y="330707"/>
                </a:lnTo>
                <a:lnTo>
                  <a:pt x="105156" y="354329"/>
                </a:lnTo>
                <a:lnTo>
                  <a:pt x="131063" y="364236"/>
                </a:lnTo>
                <a:lnTo>
                  <a:pt x="140208" y="367284"/>
                </a:lnTo>
                <a:lnTo>
                  <a:pt x="149351" y="368807"/>
                </a:lnTo>
                <a:lnTo>
                  <a:pt x="158496" y="371093"/>
                </a:lnTo>
                <a:lnTo>
                  <a:pt x="176784" y="372617"/>
                </a:lnTo>
                <a:lnTo>
                  <a:pt x="195834" y="372617"/>
                </a:lnTo>
                <a:lnTo>
                  <a:pt x="214122" y="371093"/>
                </a:lnTo>
                <a:lnTo>
                  <a:pt x="223265" y="368807"/>
                </a:lnTo>
                <a:lnTo>
                  <a:pt x="232410" y="367284"/>
                </a:lnTo>
                <a:lnTo>
                  <a:pt x="241554" y="364236"/>
                </a:lnTo>
                <a:lnTo>
                  <a:pt x="249936" y="361950"/>
                </a:lnTo>
                <a:lnTo>
                  <a:pt x="259080" y="358139"/>
                </a:lnTo>
                <a:lnTo>
                  <a:pt x="297942" y="336041"/>
                </a:lnTo>
                <a:lnTo>
                  <a:pt x="311658" y="323850"/>
                </a:lnTo>
                <a:lnTo>
                  <a:pt x="317754" y="318515"/>
                </a:lnTo>
                <a:lnTo>
                  <a:pt x="324612" y="312419"/>
                </a:lnTo>
                <a:lnTo>
                  <a:pt x="329946" y="304800"/>
                </a:lnTo>
                <a:lnTo>
                  <a:pt x="335280" y="298703"/>
                </a:lnTo>
                <a:lnTo>
                  <a:pt x="340613" y="291084"/>
                </a:lnTo>
                <a:lnTo>
                  <a:pt x="345186" y="282701"/>
                </a:lnTo>
                <a:lnTo>
                  <a:pt x="349758" y="275843"/>
                </a:lnTo>
                <a:lnTo>
                  <a:pt x="354330" y="267462"/>
                </a:lnTo>
                <a:lnTo>
                  <a:pt x="358139" y="259079"/>
                </a:lnTo>
                <a:lnTo>
                  <a:pt x="361188" y="250698"/>
                </a:lnTo>
                <a:lnTo>
                  <a:pt x="364998" y="241553"/>
                </a:lnTo>
                <a:lnTo>
                  <a:pt x="366522" y="233172"/>
                </a:lnTo>
                <a:lnTo>
                  <a:pt x="369570" y="224027"/>
                </a:lnTo>
                <a:lnTo>
                  <a:pt x="370332" y="214884"/>
                </a:lnTo>
                <a:lnTo>
                  <a:pt x="371856" y="205739"/>
                </a:lnTo>
                <a:lnTo>
                  <a:pt x="372618" y="195834"/>
                </a:lnTo>
                <a:lnTo>
                  <a:pt x="372618" y="186689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6002231" y="4776258"/>
            <a:ext cx="361774" cy="362391"/>
          </a:xfrm>
          <a:custGeom>
            <a:avLst/>
            <a:gdLst/>
            <a:ahLst/>
            <a:cxnLst/>
            <a:rect l="l" t="t" r="r" b="b"/>
            <a:pathLst>
              <a:path w="372109" h="372745">
                <a:moveTo>
                  <a:pt x="371855" y="186689"/>
                </a:moveTo>
                <a:lnTo>
                  <a:pt x="371855" y="177545"/>
                </a:lnTo>
                <a:lnTo>
                  <a:pt x="371094" y="167639"/>
                </a:lnTo>
                <a:lnTo>
                  <a:pt x="361187" y="122681"/>
                </a:lnTo>
                <a:lnTo>
                  <a:pt x="348996" y="97536"/>
                </a:lnTo>
                <a:lnTo>
                  <a:pt x="345185" y="89915"/>
                </a:lnTo>
                <a:lnTo>
                  <a:pt x="339851" y="82295"/>
                </a:lnTo>
                <a:lnTo>
                  <a:pt x="335279" y="75437"/>
                </a:lnTo>
                <a:lnTo>
                  <a:pt x="329946" y="68579"/>
                </a:lnTo>
                <a:lnTo>
                  <a:pt x="323850" y="60960"/>
                </a:lnTo>
                <a:lnTo>
                  <a:pt x="316991" y="54863"/>
                </a:lnTo>
                <a:lnTo>
                  <a:pt x="310896" y="48767"/>
                </a:lnTo>
                <a:lnTo>
                  <a:pt x="304038" y="42672"/>
                </a:lnTo>
                <a:lnTo>
                  <a:pt x="297179" y="37337"/>
                </a:lnTo>
                <a:lnTo>
                  <a:pt x="289560" y="32765"/>
                </a:lnTo>
                <a:lnTo>
                  <a:pt x="281939" y="26669"/>
                </a:lnTo>
                <a:lnTo>
                  <a:pt x="275081" y="22098"/>
                </a:lnTo>
                <a:lnTo>
                  <a:pt x="266700" y="19050"/>
                </a:lnTo>
                <a:lnTo>
                  <a:pt x="249936" y="11429"/>
                </a:lnTo>
                <a:lnTo>
                  <a:pt x="204977" y="1524"/>
                </a:lnTo>
                <a:lnTo>
                  <a:pt x="195072" y="0"/>
                </a:lnTo>
                <a:lnTo>
                  <a:pt x="176022" y="0"/>
                </a:lnTo>
                <a:lnTo>
                  <a:pt x="166877" y="1524"/>
                </a:lnTo>
                <a:lnTo>
                  <a:pt x="157734" y="2286"/>
                </a:lnTo>
                <a:lnTo>
                  <a:pt x="148589" y="3810"/>
                </a:lnTo>
                <a:lnTo>
                  <a:pt x="130301" y="8381"/>
                </a:lnTo>
                <a:lnTo>
                  <a:pt x="121920" y="11429"/>
                </a:lnTo>
                <a:lnTo>
                  <a:pt x="105155" y="19050"/>
                </a:lnTo>
                <a:lnTo>
                  <a:pt x="96774" y="22098"/>
                </a:lnTo>
                <a:lnTo>
                  <a:pt x="88391" y="26669"/>
                </a:lnTo>
                <a:lnTo>
                  <a:pt x="81534" y="32765"/>
                </a:lnTo>
                <a:lnTo>
                  <a:pt x="73913" y="37337"/>
                </a:lnTo>
                <a:lnTo>
                  <a:pt x="66293" y="42672"/>
                </a:lnTo>
                <a:lnTo>
                  <a:pt x="54101" y="54863"/>
                </a:lnTo>
                <a:lnTo>
                  <a:pt x="47243" y="60960"/>
                </a:lnTo>
                <a:lnTo>
                  <a:pt x="41910" y="68579"/>
                </a:lnTo>
                <a:lnTo>
                  <a:pt x="31241" y="82295"/>
                </a:lnTo>
                <a:lnTo>
                  <a:pt x="22098" y="97536"/>
                </a:lnTo>
                <a:lnTo>
                  <a:pt x="18287" y="105917"/>
                </a:lnTo>
                <a:lnTo>
                  <a:pt x="13715" y="114300"/>
                </a:lnTo>
                <a:lnTo>
                  <a:pt x="10667" y="122681"/>
                </a:lnTo>
                <a:lnTo>
                  <a:pt x="762" y="167639"/>
                </a:lnTo>
                <a:lnTo>
                  <a:pt x="0" y="177545"/>
                </a:lnTo>
                <a:lnTo>
                  <a:pt x="0" y="195834"/>
                </a:lnTo>
                <a:lnTo>
                  <a:pt x="7620" y="241553"/>
                </a:lnTo>
                <a:lnTo>
                  <a:pt x="18287" y="267462"/>
                </a:lnTo>
                <a:lnTo>
                  <a:pt x="22098" y="275843"/>
                </a:lnTo>
                <a:lnTo>
                  <a:pt x="26670" y="282701"/>
                </a:lnTo>
                <a:lnTo>
                  <a:pt x="31241" y="291084"/>
                </a:lnTo>
                <a:lnTo>
                  <a:pt x="36575" y="298703"/>
                </a:lnTo>
                <a:lnTo>
                  <a:pt x="41910" y="304800"/>
                </a:lnTo>
                <a:lnTo>
                  <a:pt x="47243" y="312419"/>
                </a:lnTo>
                <a:lnTo>
                  <a:pt x="54101" y="318515"/>
                </a:lnTo>
                <a:lnTo>
                  <a:pt x="60198" y="323850"/>
                </a:lnTo>
                <a:lnTo>
                  <a:pt x="66293" y="330707"/>
                </a:lnTo>
                <a:lnTo>
                  <a:pt x="81534" y="341375"/>
                </a:lnTo>
                <a:lnTo>
                  <a:pt x="88391" y="345948"/>
                </a:lnTo>
                <a:lnTo>
                  <a:pt x="96774" y="350519"/>
                </a:lnTo>
                <a:lnTo>
                  <a:pt x="121920" y="361950"/>
                </a:lnTo>
                <a:lnTo>
                  <a:pt x="130301" y="364236"/>
                </a:lnTo>
                <a:lnTo>
                  <a:pt x="139446" y="367284"/>
                </a:lnTo>
                <a:lnTo>
                  <a:pt x="148589" y="368807"/>
                </a:lnTo>
                <a:lnTo>
                  <a:pt x="157734" y="371093"/>
                </a:lnTo>
                <a:lnTo>
                  <a:pt x="176022" y="372617"/>
                </a:lnTo>
                <a:lnTo>
                  <a:pt x="195072" y="372617"/>
                </a:lnTo>
                <a:lnTo>
                  <a:pt x="204977" y="371855"/>
                </a:lnTo>
                <a:lnTo>
                  <a:pt x="214122" y="371093"/>
                </a:lnTo>
                <a:lnTo>
                  <a:pt x="223265" y="368807"/>
                </a:lnTo>
                <a:lnTo>
                  <a:pt x="232410" y="367284"/>
                </a:lnTo>
                <a:lnTo>
                  <a:pt x="240791" y="364236"/>
                </a:lnTo>
                <a:lnTo>
                  <a:pt x="249936" y="361950"/>
                </a:lnTo>
                <a:lnTo>
                  <a:pt x="275081" y="350519"/>
                </a:lnTo>
                <a:lnTo>
                  <a:pt x="281939" y="345948"/>
                </a:lnTo>
                <a:lnTo>
                  <a:pt x="289560" y="341375"/>
                </a:lnTo>
                <a:lnTo>
                  <a:pt x="297179" y="336041"/>
                </a:lnTo>
                <a:lnTo>
                  <a:pt x="304038" y="330707"/>
                </a:lnTo>
                <a:lnTo>
                  <a:pt x="310896" y="323850"/>
                </a:lnTo>
                <a:lnTo>
                  <a:pt x="316991" y="318515"/>
                </a:lnTo>
                <a:lnTo>
                  <a:pt x="323850" y="312419"/>
                </a:lnTo>
                <a:lnTo>
                  <a:pt x="329946" y="304800"/>
                </a:lnTo>
                <a:lnTo>
                  <a:pt x="335279" y="298703"/>
                </a:lnTo>
                <a:lnTo>
                  <a:pt x="339851" y="291084"/>
                </a:lnTo>
                <a:lnTo>
                  <a:pt x="345185" y="282701"/>
                </a:lnTo>
                <a:lnTo>
                  <a:pt x="348996" y="275843"/>
                </a:lnTo>
                <a:lnTo>
                  <a:pt x="366522" y="233172"/>
                </a:lnTo>
                <a:lnTo>
                  <a:pt x="371855" y="195834"/>
                </a:lnTo>
                <a:lnTo>
                  <a:pt x="371855" y="186689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1352267" y="3449180"/>
            <a:ext cx="4893204" cy="1627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199"/>
            <a:r>
              <a:rPr sz="1069" b="1" spc="10" dirty="0">
                <a:latin typeface="Arial"/>
                <a:cs typeface="Arial"/>
              </a:rPr>
              <a:t>Fig</a:t>
            </a:r>
            <a:r>
              <a:rPr sz="1069" b="1" spc="-83" dirty="0">
                <a:latin typeface="Arial"/>
                <a:cs typeface="Arial"/>
              </a:rPr>
              <a:t> </a:t>
            </a:r>
            <a:r>
              <a:rPr sz="1069" b="1" spc="5" dirty="0">
                <a:latin typeface="Arial"/>
                <a:cs typeface="Arial"/>
              </a:rPr>
              <a:t>36.2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6918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come down to node </a:t>
            </a:r>
            <a:r>
              <a:rPr sz="1069" spc="5" dirty="0">
                <a:latin typeface="Times New Roman"/>
                <a:cs typeface="Times New Roman"/>
              </a:rPr>
              <a:t>4.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also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depicts that the </a:t>
            </a:r>
            <a:r>
              <a:rPr sz="1069" i="1" spc="10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containing –2.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of nodes has  become 2. The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is set to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indicating that </a:t>
            </a:r>
            <a:r>
              <a:rPr sz="1069" i="1" spc="10" dirty="0">
                <a:latin typeface="Times New Roman"/>
                <a:cs typeface="Times New Roman"/>
              </a:rPr>
              <a:t>parent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is 4. Next,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similarly  </a:t>
            </a:r>
            <a:r>
              <a:rPr sz="1069" spc="10" dirty="0">
                <a:latin typeface="Times New Roman"/>
                <a:cs typeface="Times New Roman"/>
              </a:rPr>
              <a:t>perform the </a:t>
            </a:r>
            <a:r>
              <a:rPr sz="1069" i="1" spc="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operation on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2 and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58041">
              <a:spcBef>
                <a:spcPts val="627"/>
              </a:spcBef>
              <a:tabLst>
                <a:tab pos="883424" algn="l"/>
                <a:tab pos="2332954" algn="l"/>
                <a:tab pos="3058337" algn="l"/>
                <a:tab pos="4144868" algn="l"/>
                <a:tab pos="4778883" algn="l"/>
              </a:tabLst>
            </a:pPr>
            <a:r>
              <a:rPr sz="1410" spc="5" dirty="0">
                <a:latin typeface="Arial"/>
                <a:cs typeface="Arial"/>
              </a:rPr>
              <a:t>1	2	4	5	7	8</a:t>
            </a:r>
            <a:endParaRPr sz="141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94519" y="6216685"/>
            <a:ext cx="1070504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spc="-10" dirty="0">
                <a:latin typeface="Arial"/>
                <a:cs typeface="Arial"/>
              </a:rPr>
              <a:t>After</a:t>
            </a:r>
            <a:r>
              <a:rPr sz="1118" b="1" spc="-73" dirty="0">
                <a:latin typeface="Arial"/>
                <a:cs typeface="Arial"/>
              </a:rPr>
              <a:t> </a:t>
            </a:r>
            <a:r>
              <a:rPr sz="1118" b="1" spc="-5" dirty="0">
                <a:latin typeface="Arial"/>
                <a:cs typeface="Arial"/>
              </a:rPr>
              <a:t>union(2,3)</a:t>
            </a:r>
            <a:endParaRPr sz="1118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36022" y="5190383"/>
            <a:ext cx="0" cy="31115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320040"/>
                </a:moveTo>
                <a:lnTo>
                  <a:pt x="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703426" y="5133340"/>
            <a:ext cx="65440" cy="6544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33527" y="0"/>
                </a:moveTo>
                <a:lnTo>
                  <a:pt x="0" y="67055"/>
                </a:lnTo>
                <a:lnTo>
                  <a:pt x="67056" y="67055"/>
                </a:lnTo>
                <a:lnTo>
                  <a:pt x="33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286953" y="5195570"/>
            <a:ext cx="0" cy="306211"/>
          </a:xfrm>
          <a:custGeom>
            <a:avLst/>
            <a:gdLst/>
            <a:ahLst/>
            <a:cxnLst/>
            <a:rect l="l" t="t" r="r" b="b"/>
            <a:pathLst>
              <a:path h="314960">
                <a:moveTo>
                  <a:pt x="0" y="314706"/>
                </a:moveTo>
                <a:lnTo>
                  <a:pt x="0" y="0"/>
                </a:lnTo>
              </a:path>
            </a:pathLst>
          </a:custGeom>
          <a:ln w="7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253615" y="5138526"/>
            <a:ext cx="65440" cy="6544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34289" y="0"/>
                </a:moveTo>
                <a:lnTo>
                  <a:pt x="0" y="67056"/>
                </a:lnTo>
                <a:lnTo>
                  <a:pt x="67056" y="67056"/>
                </a:lnTo>
                <a:lnTo>
                  <a:pt x="34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2916803" y="6122495"/>
          <a:ext cx="2910858" cy="369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5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22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2267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27">
                      <a:solidFill>
                        <a:srgbClr val="000000"/>
                      </a:solidFill>
                      <a:prstDash val="solid"/>
                    </a:lnL>
                    <a:lnR w="7327">
                      <a:solidFill>
                        <a:srgbClr val="000000"/>
                      </a:solidFill>
                      <a:prstDash val="solid"/>
                    </a:lnR>
                    <a:lnT w="7327">
                      <a:solidFill>
                        <a:srgbClr val="000000"/>
                      </a:solidFill>
                      <a:prstDash val="solid"/>
                    </a:lnT>
                    <a:lnB w="73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27">
                      <a:solidFill>
                        <a:srgbClr val="000000"/>
                      </a:solidFill>
                      <a:prstDash val="solid"/>
                    </a:lnL>
                    <a:lnR w="7327">
                      <a:solidFill>
                        <a:srgbClr val="000000"/>
                      </a:solidFill>
                      <a:prstDash val="solid"/>
                    </a:lnR>
                    <a:lnT w="7327">
                      <a:solidFill>
                        <a:srgbClr val="000000"/>
                      </a:solidFill>
                      <a:prstDash val="solid"/>
                    </a:lnT>
                    <a:lnB w="73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27">
                      <a:solidFill>
                        <a:srgbClr val="000000"/>
                      </a:solidFill>
                      <a:prstDash val="solid"/>
                    </a:lnL>
                    <a:lnR w="7327">
                      <a:solidFill>
                        <a:srgbClr val="000000"/>
                      </a:solidFill>
                      <a:prstDash val="solid"/>
                    </a:lnR>
                    <a:lnT w="7327">
                      <a:solidFill>
                        <a:srgbClr val="000000"/>
                      </a:solidFill>
                      <a:prstDash val="solid"/>
                    </a:lnT>
                    <a:lnB w="73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27">
                      <a:solidFill>
                        <a:srgbClr val="000000"/>
                      </a:solidFill>
                      <a:prstDash val="solid"/>
                    </a:lnL>
                    <a:lnR w="7327">
                      <a:solidFill>
                        <a:srgbClr val="000000"/>
                      </a:solidFill>
                      <a:prstDash val="solid"/>
                    </a:lnR>
                    <a:lnT w="7327">
                      <a:solidFill>
                        <a:srgbClr val="000000"/>
                      </a:solidFill>
                      <a:prstDash val="solid"/>
                    </a:lnT>
                    <a:lnB w="73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27">
                      <a:solidFill>
                        <a:srgbClr val="000000"/>
                      </a:solidFill>
                      <a:prstDash val="solid"/>
                    </a:lnL>
                    <a:lnR w="7327">
                      <a:solidFill>
                        <a:srgbClr val="000000"/>
                      </a:solidFill>
                      <a:prstDash val="solid"/>
                    </a:lnR>
                    <a:lnT w="7327">
                      <a:solidFill>
                        <a:srgbClr val="000000"/>
                      </a:solidFill>
                      <a:prstDash val="solid"/>
                    </a:lnT>
                    <a:lnB w="73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27">
                      <a:solidFill>
                        <a:srgbClr val="000000"/>
                      </a:solidFill>
                      <a:prstDash val="solid"/>
                    </a:lnL>
                    <a:lnR w="7327">
                      <a:solidFill>
                        <a:srgbClr val="000000"/>
                      </a:solidFill>
                      <a:prstDash val="solid"/>
                    </a:lnR>
                    <a:lnT w="7327">
                      <a:solidFill>
                        <a:srgbClr val="000000"/>
                      </a:solidFill>
                      <a:prstDash val="solid"/>
                    </a:lnT>
                    <a:lnB w="73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27">
                      <a:solidFill>
                        <a:srgbClr val="000000"/>
                      </a:solidFill>
                      <a:prstDash val="solid"/>
                    </a:lnL>
                    <a:lnR w="7327">
                      <a:solidFill>
                        <a:srgbClr val="000000"/>
                      </a:solidFill>
                      <a:prstDash val="solid"/>
                    </a:lnR>
                    <a:lnT w="7327">
                      <a:solidFill>
                        <a:srgbClr val="000000"/>
                      </a:solidFill>
                      <a:prstDash val="solid"/>
                    </a:lnT>
                    <a:lnB w="73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27">
                      <a:solidFill>
                        <a:srgbClr val="000000"/>
                      </a:solidFill>
                      <a:prstDash val="solid"/>
                    </a:lnL>
                    <a:lnR w="7327">
                      <a:solidFill>
                        <a:srgbClr val="000000"/>
                      </a:solidFill>
                      <a:prstDash val="solid"/>
                    </a:lnR>
                    <a:lnT w="7327">
                      <a:solidFill>
                        <a:srgbClr val="000000"/>
                      </a:solidFill>
                      <a:prstDash val="solid"/>
                    </a:lnT>
                    <a:lnB w="732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3039145" y="6550060"/>
            <a:ext cx="1291519" cy="493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74112" algn="l"/>
                <a:tab pos="736495" algn="l"/>
                <a:tab pos="1098878" algn="l"/>
              </a:tabLst>
            </a:pPr>
            <a:r>
              <a:rPr sz="2115" spc="7" baseline="3831" dirty="0">
                <a:latin typeface="Arial"/>
                <a:cs typeface="Arial"/>
              </a:rPr>
              <a:t>1	</a:t>
            </a:r>
            <a:r>
              <a:rPr sz="1410" spc="5" dirty="0">
                <a:latin typeface="Arial"/>
                <a:cs typeface="Arial"/>
              </a:rPr>
              <a:t>2	3	4</a:t>
            </a:r>
            <a:endParaRPr sz="1410">
              <a:latin typeface="Arial"/>
              <a:cs typeface="Arial"/>
            </a:endParaRPr>
          </a:p>
          <a:p>
            <a:pPr marL="751311">
              <a:spcBef>
                <a:spcPts val="763"/>
              </a:spcBef>
            </a:pPr>
            <a:r>
              <a:rPr sz="1118" b="1" spc="-5" dirty="0">
                <a:latin typeface="Arial"/>
                <a:cs typeface="Arial"/>
              </a:rPr>
              <a:t>Fig</a:t>
            </a:r>
            <a:r>
              <a:rPr sz="1118" b="1" spc="-92" dirty="0">
                <a:latin typeface="Arial"/>
                <a:cs typeface="Arial"/>
              </a:rPr>
              <a:t> </a:t>
            </a:r>
            <a:r>
              <a:rPr sz="1118" b="1" spc="-5" dirty="0">
                <a:latin typeface="Arial"/>
                <a:cs typeface="Arial"/>
              </a:rPr>
              <a:t>36.3</a:t>
            </a:r>
            <a:endParaRPr sz="1118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88689" y="6550059"/>
            <a:ext cx="1212497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75347" algn="l"/>
                <a:tab pos="737112" algn="l"/>
                <a:tab pos="1098878" algn="l"/>
              </a:tabLst>
            </a:pPr>
            <a:r>
              <a:rPr sz="1410" spc="5" dirty="0">
                <a:latin typeface="Arial"/>
                <a:cs typeface="Arial"/>
              </a:rPr>
              <a:t>5	</a:t>
            </a:r>
            <a:r>
              <a:rPr sz="2115" spc="7" baseline="3831" dirty="0">
                <a:latin typeface="Arial"/>
                <a:cs typeface="Arial"/>
              </a:rPr>
              <a:t>6	7	8</a:t>
            </a:r>
            <a:endParaRPr sz="2115" baseline="3831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52267" y="7371879"/>
            <a:ext cx="393073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perform the </a:t>
            </a:r>
            <a:r>
              <a:rPr sz="1069" i="1" spc="5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operation further </a:t>
            </a:r>
            <a:r>
              <a:rPr sz="1069" spc="10" dirty="0">
                <a:latin typeface="Times New Roman"/>
                <a:cs typeface="Times New Roman"/>
              </a:rPr>
              <a:t>and merge the </a:t>
            </a:r>
            <a:r>
              <a:rPr sz="1069" spc="5" dirty="0">
                <a:latin typeface="Times New Roman"/>
                <a:cs typeface="Times New Roman"/>
              </a:rPr>
              <a:t>trees </a:t>
            </a:r>
            <a:r>
              <a:rPr sz="1069" spc="10" dirty="0">
                <a:latin typeface="Times New Roman"/>
                <a:cs typeface="Times New Roman"/>
              </a:rPr>
              <a:t>1 and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974142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7"/>
            <a:ext cx="4853076" cy="3168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indent="34571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a key </a:t>
            </a:r>
            <a:r>
              <a:rPr sz="1069" i="1" spc="5" dirty="0">
                <a:latin typeface="Times New Roman"/>
                <a:cs typeface="Times New Roman"/>
              </a:rPr>
              <a:t>x,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position of the top list. </a:t>
            </a:r>
            <a:r>
              <a:rPr sz="1069" spc="10" dirty="0">
                <a:latin typeface="Times New Roman"/>
                <a:cs typeface="Times New Roman"/>
              </a:rPr>
              <a:t>For example,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discussing the top list is S3.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note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position with </a:t>
            </a:r>
            <a:r>
              <a:rPr sz="1069" i="1" spc="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the </a:t>
            </a:r>
            <a:r>
              <a:rPr sz="1069" spc="10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in the  list </a:t>
            </a:r>
            <a:r>
              <a:rPr sz="1069" spc="10" dirty="0">
                <a:latin typeface="Times New Roman"/>
                <a:cs typeface="Times New Roman"/>
              </a:rPr>
              <a:t>after the current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in which we are currently </a:t>
            </a:r>
            <a:r>
              <a:rPr sz="1069" spc="5" dirty="0">
                <a:latin typeface="Times New Roman"/>
                <a:cs typeface="Times New Roman"/>
              </a:rPr>
              <a:t>looking for </a:t>
            </a:r>
            <a:r>
              <a:rPr sz="1069" spc="10" dirty="0">
                <a:latin typeface="Times New Roman"/>
                <a:cs typeface="Times New Roman"/>
              </a:rPr>
              <a:t>key) by the </a:t>
            </a:r>
            <a:r>
              <a:rPr sz="1069" i="1" spc="10" dirty="0">
                <a:latin typeface="Times New Roman"/>
                <a:cs typeface="Times New Roman"/>
              </a:rPr>
              <a:t>key  </a:t>
            </a:r>
            <a:r>
              <a:rPr sz="1069" i="1" spc="5" dirty="0">
                <a:latin typeface="Times New Roman"/>
                <a:cs typeface="Times New Roman"/>
              </a:rPr>
              <a:t>(after(p)) </a:t>
            </a:r>
            <a:r>
              <a:rPr sz="1069" spc="10" dirty="0">
                <a:latin typeface="Times New Roman"/>
                <a:cs typeface="Times New Roman"/>
              </a:rPr>
              <a:t>function.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this key as </a:t>
            </a:r>
            <a:r>
              <a:rPr sz="1069" i="1" spc="5" dirty="0">
                <a:latin typeface="Times New Roman"/>
                <a:cs typeface="Times New Roman"/>
              </a:rPr>
              <a:t>y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Then we compare the key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searched  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i="1" spc="5" dirty="0">
                <a:latin typeface="Times New Roman"/>
                <a:cs typeface="Times New Roman"/>
              </a:rPr>
              <a:t>y</a:t>
            </a:r>
            <a:r>
              <a:rPr sz="1069" spc="5" dirty="0">
                <a:latin typeface="Times New Roman"/>
                <a:cs typeface="Times New Roman"/>
              </a:rPr>
              <a:t>. If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equal to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element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searching  for 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return </a:t>
            </a:r>
            <a:r>
              <a:rPr sz="1069" i="1" spc="5" dirty="0">
                <a:latin typeface="Times New Roman"/>
                <a:cs typeface="Times New Roman"/>
              </a:rPr>
              <a:t>element(after(p))</a:t>
            </a:r>
            <a:r>
              <a:rPr sz="1069" spc="5" dirty="0">
                <a:latin typeface="Times New Roman"/>
                <a:cs typeface="Times New Roman"/>
              </a:rPr>
              <a:t>. If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greater than </a:t>
            </a:r>
            <a:r>
              <a:rPr sz="1069" i="1" spc="5" dirty="0">
                <a:latin typeface="Times New Roman"/>
                <a:cs typeface="Times New Roman"/>
              </a:rPr>
              <a:t>y, </a:t>
            </a:r>
            <a:r>
              <a:rPr sz="1069" spc="10" dirty="0">
                <a:latin typeface="Times New Roman"/>
                <a:cs typeface="Times New Roman"/>
              </a:rPr>
              <a:t>we scan </a:t>
            </a:r>
            <a:r>
              <a:rPr sz="1069" spc="5" dirty="0">
                <a:latin typeface="Times New Roman"/>
                <a:cs typeface="Times New Roman"/>
              </a:rPr>
              <a:t>forward and look </a:t>
            </a:r>
            <a:r>
              <a:rPr sz="1069" spc="10" dirty="0">
                <a:latin typeface="Times New Roman"/>
                <a:cs typeface="Times New Roman"/>
              </a:rPr>
              <a:t>at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node.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less than </a:t>
            </a:r>
            <a:r>
              <a:rPr sz="1069" i="1" spc="5" dirty="0">
                <a:latin typeface="Times New Roman"/>
                <a:cs typeface="Times New Roman"/>
              </a:rPr>
              <a:t>y,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drop </a:t>
            </a:r>
            <a:r>
              <a:rPr sz="1069" spc="10" dirty="0">
                <a:latin typeface="Times New Roman"/>
                <a:cs typeface="Times New Roman"/>
              </a:rPr>
              <a:t>down and look in the down </a:t>
            </a:r>
            <a:r>
              <a:rPr sz="1069" spc="5" dirty="0">
                <a:latin typeface="Times New Roman"/>
                <a:cs typeface="Times New Roman"/>
              </a:rPr>
              <a:t>lists.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drop </a:t>
            </a:r>
            <a:r>
              <a:rPr sz="1069" spc="10" dirty="0">
                <a:latin typeface="Times New Roman"/>
                <a:cs typeface="Times New Roman"/>
              </a:rPr>
              <a:t>down and past the bottom </a:t>
            </a:r>
            <a:r>
              <a:rPr sz="1069" spc="5" dirty="0">
                <a:latin typeface="Times New Roman"/>
                <a:cs typeface="Times New Roman"/>
              </a:rPr>
              <a:t>list, 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element </a:t>
            </a:r>
            <a:r>
              <a:rPr sz="1069" spc="5" dirty="0">
                <a:latin typeface="Times New Roman"/>
                <a:cs typeface="Times New Roman"/>
              </a:rPr>
              <a:t>(item) is not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15" dirty="0">
                <a:latin typeface="Times New Roman"/>
                <a:cs typeface="Times New Roman"/>
              </a:rPr>
              <a:t>and  we </a:t>
            </a: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NO_SUCH_KEY</a:t>
            </a:r>
            <a:r>
              <a:rPr sz="1069" spc="1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see the </a:t>
            </a:r>
            <a:r>
              <a:rPr sz="1069" spc="10" dirty="0">
                <a:latin typeface="Times New Roman"/>
                <a:cs typeface="Times New Roman"/>
              </a:rPr>
              <a:t>working </a:t>
            </a:r>
            <a:r>
              <a:rPr sz="1069" spc="5" dirty="0">
                <a:latin typeface="Times New Roman"/>
                <a:cs typeface="Times New Roman"/>
              </a:rPr>
              <a:t>of this search strategy let’s apply it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skip list, already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and shown in 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40.1. This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four </a:t>
            </a:r>
            <a:r>
              <a:rPr sz="1069" dirty="0">
                <a:latin typeface="Times New Roman"/>
                <a:cs typeface="Times New Roman"/>
              </a:rPr>
              <a:t>lists. </a:t>
            </a:r>
            <a:r>
              <a:rPr sz="1069" spc="10" dirty="0">
                <a:latin typeface="Times New Roman"/>
                <a:cs typeface="Times New Roman"/>
              </a:rPr>
              <a:t>Remember </a:t>
            </a:r>
            <a:r>
              <a:rPr sz="1069" spc="5" dirty="0">
                <a:latin typeface="Times New Roman"/>
                <a:cs typeface="Times New Roman"/>
              </a:rPr>
              <a:t>that  these four lists are actually in the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skip list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made </a:t>
            </a:r>
            <a:r>
              <a:rPr sz="1069" spc="5" dirty="0">
                <a:latin typeface="Times New Roman"/>
                <a:cs typeface="Times New Roman"/>
              </a:rPr>
              <a:t>by the additional pointers  </a:t>
            </a:r>
            <a:r>
              <a:rPr sz="1069" spc="10" dirty="0">
                <a:latin typeface="Times New Roman"/>
                <a:cs typeface="Times New Roman"/>
              </a:rPr>
              <a:t>in the same </a:t>
            </a:r>
            <a:r>
              <a:rPr sz="1069" spc="5" dirty="0">
                <a:latin typeface="Times New Roman"/>
                <a:cs typeface="Times New Roman"/>
              </a:rPr>
              <a:t>skip list.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not </a:t>
            </a:r>
            <a:r>
              <a:rPr sz="1069" spc="10" dirty="0">
                <a:latin typeface="Times New Roman"/>
                <a:cs typeface="Times New Roman"/>
              </a:rPr>
              <a:t>such </a:t>
            </a:r>
            <a:r>
              <a:rPr sz="1069" spc="5" dirty="0">
                <a:latin typeface="Times New Roman"/>
                <a:cs typeface="Times New Roman"/>
              </a:rPr>
              <a:t>situation thatS1 is developed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extracting </a:t>
            </a:r>
            <a:r>
              <a:rPr sz="1069" spc="10" dirty="0">
                <a:latin typeface="Times New Roman"/>
                <a:cs typeface="Times New Roman"/>
              </a:rPr>
              <a:t>the  data </a:t>
            </a:r>
            <a:r>
              <a:rPr sz="1069" spc="15" dirty="0">
                <a:latin typeface="Times New Roman"/>
                <a:cs typeface="Times New Roman"/>
              </a:rPr>
              <a:t>from S0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S1 </a:t>
            </a:r>
            <a:r>
              <a:rPr sz="1069" spc="10" dirty="0">
                <a:latin typeface="Times New Roman"/>
                <a:cs typeface="Times New Roman"/>
              </a:rPr>
              <a:t>duplicates this </a:t>
            </a:r>
            <a:r>
              <a:rPr sz="1069" spc="5" dirty="0">
                <a:latin typeface="Times New Roman"/>
                <a:cs typeface="Times New Roman"/>
              </a:rPr>
              <a:t>data. Actually every </a:t>
            </a:r>
            <a:r>
              <a:rPr sz="1069" spc="10" dirty="0">
                <a:latin typeface="Times New Roman"/>
                <a:cs typeface="Times New Roman"/>
              </a:rPr>
              <a:t>node exists once and </a:t>
            </a:r>
            <a:r>
              <a:rPr sz="1069" spc="5" dirty="0">
                <a:latin typeface="Times New Roman"/>
                <a:cs typeface="Times New Roman"/>
              </a:rPr>
              <a:t>is  pointed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additional pointers.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example, </a:t>
            </a:r>
            <a:r>
              <a:rPr sz="1069" spc="10" dirty="0">
                <a:latin typeface="Times New Roman"/>
                <a:cs typeface="Times New Roman"/>
              </a:rPr>
              <a:t>the node 23 exists once </a:t>
            </a:r>
            <a:r>
              <a:rPr sz="1069" spc="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has two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pointers.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pointing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26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while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other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pointing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31.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same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way,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there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8"/>
              </a:spcBef>
            </a:pPr>
            <a:r>
              <a:rPr sz="1069" spc="5" dirty="0">
                <a:latin typeface="Times New Roman"/>
                <a:cs typeface="Times New Roman"/>
              </a:rPr>
              <a:t>are three pointers in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31,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are to </a:t>
            </a:r>
            <a:r>
              <a:rPr sz="1069" spc="10" dirty="0">
                <a:latin typeface="Times New Roman"/>
                <a:cs typeface="Times New Roman"/>
              </a:rPr>
              <a:t>the node 34 and the </a:t>
            </a:r>
            <a:r>
              <a:rPr sz="1069" spc="5" dirty="0">
                <a:latin typeface="Times New Roman"/>
                <a:cs typeface="Times New Roman"/>
              </a:rPr>
              <a:t>third is </a:t>
            </a:r>
            <a:r>
              <a:rPr sz="1069" spc="10" dirty="0">
                <a:latin typeface="Times New Roman"/>
                <a:cs typeface="Times New Roman"/>
              </a:rPr>
              <a:t>toward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0" dirty="0">
                <a:latin typeface="Symbol"/>
                <a:cs typeface="Symbol"/>
              </a:rPr>
              <a:t>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9421" y="4192482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302014" y="4189518"/>
            <a:ext cx="0" cy="2870729"/>
          </a:xfrm>
          <a:custGeom>
            <a:avLst/>
            <a:gdLst/>
            <a:ahLst/>
            <a:cxnLst/>
            <a:rect l="l" t="t" r="r" b="b"/>
            <a:pathLst>
              <a:path h="2952750">
                <a:moveTo>
                  <a:pt x="0" y="0"/>
                </a:moveTo>
                <a:lnTo>
                  <a:pt x="0" y="2952749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7057283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3373" y="4189518"/>
            <a:ext cx="0" cy="2870729"/>
          </a:xfrm>
          <a:custGeom>
            <a:avLst/>
            <a:gdLst/>
            <a:ahLst/>
            <a:cxnLst/>
            <a:rect l="l" t="t" r="r" b="b"/>
            <a:pathLst>
              <a:path h="2952750">
                <a:moveTo>
                  <a:pt x="0" y="0"/>
                </a:moveTo>
                <a:lnTo>
                  <a:pt x="0" y="295274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55" y="7213993"/>
            <a:ext cx="4853076" cy="2152316"/>
          </a:xfrm>
          <a:prstGeom prst="rect">
            <a:avLst/>
          </a:prstGeom>
        </p:spPr>
        <p:txBody>
          <a:bodyPr vert="horz" wrap="square" lIns="0" tIns="6791" rIns="0" bIns="0" rtlCol="0">
            <a:spAutoFit/>
          </a:bodyPr>
          <a:lstStyle/>
          <a:p>
            <a:pPr marL="12347" marR="5556" algn="just">
              <a:lnSpc>
                <a:spcPts val="126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Suppose we want to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78.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of the top </a:t>
            </a:r>
            <a:r>
              <a:rPr sz="1069" spc="5" dirty="0">
                <a:latin typeface="Times New Roman"/>
                <a:cs typeface="Times New Roman"/>
              </a:rPr>
              <a:t>list i.e. S3.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78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current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denote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Now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look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9100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node after </a:t>
            </a:r>
            <a:r>
              <a:rPr sz="1069" i="1" spc="10" dirty="0">
                <a:latin typeface="Times New Roman"/>
                <a:cs typeface="Times New Roman"/>
              </a:rPr>
              <a:t>p</a:t>
            </a:r>
            <a:r>
              <a:rPr sz="1069" spc="10" dirty="0">
                <a:latin typeface="Times New Roman"/>
                <a:cs typeface="Times New Roman"/>
              </a:rPr>
              <a:t>. In the </a:t>
            </a:r>
            <a:r>
              <a:rPr sz="1069" spc="5" dirty="0">
                <a:latin typeface="Times New Roman"/>
                <a:cs typeface="Times New Roman"/>
              </a:rPr>
              <a:t>figure,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r>
              <a:rPr sz="1069" spc="15" dirty="0">
                <a:latin typeface="Times New Roman"/>
                <a:cs typeface="Times New Roman"/>
              </a:rPr>
              <a:t>. Now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greater than 78,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drop </a:t>
            </a:r>
            <a:r>
              <a:rPr sz="1069" spc="15" dirty="0">
                <a:latin typeface="Times New Roman"/>
                <a:cs typeface="Times New Roman"/>
              </a:rPr>
              <a:t>down 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S2. </a:t>
            </a:r>
            <a:r>
              <a:rPr sz="1069" spc="10" dirty="0">
                <a:latin typeface="Times New Roman"/>
                <a:cs typeface="Times New Roman"/>
              </a:rPr>
              <a:t>Note in 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that we </a:t>
            </a:r>
            <a:r>
              <a:rPr sz="1069" spc="5" dirty="0">
                <a:latin typeface="Times New Roman"/>
                <a:cs typeface="Times New Roman"/>
              </a:rPr>
              <a:t>drop </a:t>
            </a:r>
            <a:r>
              <a:rPr sz="1069" spc="10" dirty="0">
                <a:latin typeface="Times New Roman"/>
                <a:cs typeface="Times New Roman"/>
              </a:rPr>
              <a:t>down </a:t>
            </a:r>
            <a:r>
              <a:rPr sz="1069" spc="5" dirty="0">
                <a:latin typeface="Times New Roman"/>
                <a:cs typeface="Times New Roman"/>
              </a:rPr>
              <a:t>vertically.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don’t </a:t>
            </a:r>
            <a:r>
              <a:rPr sz="1069" spc="15" dirty="0">
                <a:latin typeface="Times New Roman"/>
                <a:cs typeface="Times New Roman"/>
              </a:rPr>
              <a:t>go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first  element </a:t>
            </a: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down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5" dirty="0">
                <a:latin typeface="Times New Roman"/>
                <a:cs typeface="Times New Roman"/>
              </a:rPr>
              <a:t>This process of going </a:t>
            </a:r>
            <a:r>
              <a:rPr sz="1069" spc="10" dirty="0">
                <a:latin typeface="Times New Roman"/>
                <a:cs typeface="Times New Roman"/>
              </a:rPr>
              <a:t>down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dirty="0">
                <a:latin typeface="Times New Roman"/>
                <a:cs typeface="Times New Roman"/>
              </a:rPr>
              <a:t>later. </a:t>
            </a:r>
            <a:r>
              <a:rPr sz="1069" spc="10" dirty="0">
                <a:latin typeface="Times New Roman"/>
                <a:cs typeface="Times New Roman"/>
              </a:rPr>
              <a:t>Now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drop from </a:t>
            </a:r>
            <a:r>
              <a:rPr sz="1069" spc="15" dirty="0">
                <a:latin typeface="Times New Roman"/>
                <a:cs typeface="Times New Roman"/>
              </a:rPr>
              <a:t>S3 </a:t>
            </a:r>
            <a:r>
              <a:rPr sz="1069" spc="10" dirty="0">
                <a:latin typeface="Times New Roman"/>
                <a:cs typeface="Times New Roman"/>
              </a:rPr>
              <a:t>to S2.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our current pointer.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value in the 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this value is 31.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31 </a:t>
            </a:r>
            <a:r>
              <a:rPr sz="1069" spc="5" dirty="0">
                <a:latin typeface="Times New Roman"/>
                <a:cs typeface="Times New Roman"/>
              </a:rPr>
              <a:t>is less than 78, </a:t>
            </a:r>
            <a:r>
              <a:rPr sz="1069" spc="10" dirty="0">
                <a:latin typeface="Times New Roman"/>
                <a:cs typeface="Times New Roman"/>
              </a:rPr>
              <a:t>so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do  </a:t>
            </a:r>
            <a:r>
              <a:rPr sz="1069" spc="5" dirty="0">
                <a:latin typeface="Times New Roman"/>
                <a:cs typeface="Times New Roman"/>
              </a:rPr>
              <a:t>scan </a:t>
            </a:r>
            <a:r>
              <a:rPr sz="1069" spc="10" dirty="0">
                <a:latin typeface="Times New Roman"/>
                <a:cs typeface="Times New Roman"/>
              </a:rPr>
              <a:t>forward.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 obviously 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78.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drop from  here </a:t>
            </a:r>
            <a:r>
              <a:rPr sz="1069" spc="10" dirty="0">
                <a:latin typeface="Times New Roman"/>
                <a:cs typeface="Times New Roman"/>
              </a:rPr>
              <a:t>and 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S1. In this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position is 34.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compare 78 </a:t>
            </a:r>
            <a:r>
              <a:rPr sz="1069" spc="5" dirty="0">
                <a:latin typeface="Times New Roman"/>
                <a:cs typeface="Times New Roman"/>
              </a:rPr>
              <a:t>with  this </a:t>
            </a:r>
            <a:r>
              <a:rPr sz="1069" spc="10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34 </a:t>
            </a:r>
            <a:r>
              <a:rPr sz="1069" spc="5" dirty="0">
                <a:latin typeface="Times New Roman"/>
                <a:cs typeface="Times New Roman"/>
              </a:rPr>
              <a:t>is less </a:t>
            </a:r>
            <a:r>
              <a:rPr sz="1069" spc="10" dirty="0">
                <a:latin typeface="Times New Roman"/>
                <a:cs typeface="Times New Roman"/>
              </a:rPr>
              <a:t>than 78, we scan </a:t>
            </a:r>
            <a:r>
              <a:rPr sz="1069" spc="5" dirty="0">
                <a:latin typeface="Times New Roman"/>
                <a:cs typeface="Times New Roman"/>
              </a:rPr>
              <a:t>forward in 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64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less than 78. So we look at the next node and note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next node 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122"/>
              </a:spcBef>
            </a:pPr>
            <a:r>
              <a:rPr sz="1069" spc="19" dirty="0">
                <a:latin typeface="Times New Roman"/>
                <a:cs typeface="Times New Roman"/>
              </a:rPr>
              <a:t>+</a:t>
            </a:r>
            <a:r>
              <a:rPr sz="1069" spc="19" dirty="0">
                <a:latin typeface="Symbol"/>
                <a:cs typeface="Symbol"/>
              </a:rPr>
              <a:t>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greater than 78. </a:t>
            </a:r>
            <a:r>
              <a:rPr sz="1069" spc="15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this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drop </a:t>
            </a:r>
            <a:r>
              <a:rPr sz="1069" spc="10" dirty="0">
                <a:latin typeface="Times New Roman"/>
                <a:cs typeface="Times New Roman"/>
              </a:rPr>
              <a:t>down </a:t>
            </a:r>
            <a:r>
              <a:rPr sz="1069" spc="5" dirty="0">
                <a:latin typeface="Times New Roman"/>
                <a:cs typeface="Times New Roman"/>
              </a:rPr>
              <a:t>to list </a:t>
            </a:r>
            <a:r>
              <a:rPr sz="1069" spc="10" dirty="0">
                <a:latin typeface="Times New Roman"/>
                <a:cs typeface="Times New Roman"/>
              </a:rPr>
              <a:t>S0. Here we </a:t>
            </a:r>
            <a:r>
              <a:rPr sz="1069" spc="5" dirty="0">
                <a:latin typeface="Times New Roman"/>
                <a:cs typeface="Times New Roman"/>
              </a:rPr>
              <a:t>look at the  next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node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64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78.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Thus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last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reach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55534" y="6077162"/>
            <a:ext cx="418571" cy="209285"/>
          </a:xfrm>
          <a:custGeom>
            <a:avLst/>
            <a:gdLst/>
            <a:ahLst/>
            <a:cxnLst/>
            <a:rect l="l" t="t" r="r" b="b"/>
            <a:pathLst>
              <a:path w="430529" h="215264">
                <a:moveTo>
                  <a:pt x="430529" y="0"/>
                </a:moveTo>
                <a:lnTo>
                  <a:pt x="0" y="0"/>
                </a:lnTo>
                <a:lnTo>
                  <a:pt x="0" y="214884"/>
                </a:lnTo>
                <a:lnTo>
                  <a:pt x="430529" y="214884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5832087" y="6127291"/>
            <a:ext cx="20249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32505" y="6077162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79" h="215264">
                <a:moveTo>
                  <a:pt x="322325" y="0"/>
                </a:moveTo>
                <a:lnTo>
                  <a:pt x="0" y="0"/>
                </a:lnTo>
                <a:lnTo>
                  <a:pt x="0" y="214884"/>
                </a:lnTo>
                <a:lnTo>
                  <a:pt x="322325" y="214884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5308318" y="611321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78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3936" y="6077162"/>
            <a:ext cx="313002" cy="209285"/>
          </a:xfrm>
          <a:custGeom>
            <a:avLst/>
            <a:gdLst/>
            <a:ahLst/>
            <a:cxnLst/>
            <a:rect l="l" t="t" r="r" b="b"/>
            <a:pathLst>
              <a:path w="321945" h="215264">
                <a:moveTo>
                  <a:pt x="321563" y="0"/>
                </a:moveTo>
                <a:lnTo>
                  <a:pt x="0" y="0"/>
                </a:lnTo>
                <a:lnTo>
                  <a:pt x="0" y="214884"/>
                </a:lnTo>
                <a:lnTo>
                  <a:pt x="321563" y="214884"/>
                </a:lnTo>
                <a:lnTo>
                  <a:pt x="3215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4890487" y="611321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64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96106" y="6077162"/>
            <a:ext cx="313002" cy="209285"/>
          </a:xfrm>
          <a:custGeom>
            <a:avLst/>
            <a:gdLst/>
            <a:ahLst/>
            <a:cxnLst/>
            <a:rect l="l" t="t" r="r" b="b"/>
            <a:pathLst>
              <a:path w="321945" h="215264">
                <a:moveTo>
                  <a:pt x="321563" y="0"/>
                </a:moveTo>
                <a:lnTo>
                  <a:pt x="0" y="0"/>
                </a:lnTo>
                <a:lnTo>
                  <a:pt x="0" y="214884"/>
                </a:lnTo>
                <a:lnTo>
                  <a:pt x="321563" y="214884"/>
                </a:lnTo>
                <a:lnTo>
                  <a:pt x="3215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4471916" y="611321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56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77534" y="6077162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79" h="215264">
                <a:moveTo>
                  <a:pt x="322325" y="0"/>
                </a:moveTo>
                <a:lnTo>
                  <a:pt x="0" y="0"/>
                </a:lnTo>
                <a:lnTo>
                  <a:pt x="0" y="214884"/>
                </a:lnTo>
                <a:lnTo>
                  <a:pt x="322325" y="214884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4054086" y="611321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59704" y="6077162"/>
            <a:ext cx="313002" cy="209285"/>
          </a:xfrm>
          <a:custGeom>
            <a:avLst/>
            <a:gdLst/>
            <a:ahLst/>
            <a:cxnLst/>
            <a:rect l="l" t="t" r="r" b="b"/>
            <a:pathLst>
              <a:path w="321945" h="215264">
                <a:moveTo>
                  <a:pt x="321563" y="0"/>
                </a:moveTo>
                <a:lnTo>
                  <a:pt x="0" y="0"/>
                </a:lnTo>
                <a:lnTo>
                  <a:pt x="0" y="214884"/>
                </a:lnTo>
                <a:lnTo>
                  <a:pt x="321563" y="214884"/>
                </a:lnTo>
                <a:lnTo>
                  <a:pt x="3215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3635516" y="611321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41133" y="6077162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79" h="215264">
                <a:moveTo>
                  <a:pt x="322325" y="0"/>
                </a:moveTo>
                <a:lnTo>
                  <a:pt x="0" y="0"/>
                </a:lnTo>
                <a:lnTo>
                  <a:pt x="0" y="214884"/>
                </a:lnTo>
                <a:lnTo>
                  <a:pt x="322325" y="214884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3217686" y="611321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23303" y="6077162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80" h="215264">
                <a:moveTo>
                  <a:pt x="322325" y="0"/>
                </a:moveTo>
                <a:lnTo>
                  <a:pt x="0" y="0"/>
                </a:lnTo>
                <a:lnTo>
                  <a:pt x="0" y="214884"/>
                </a:lnTo>
                <a:lnTo>
                  <a:pt x="322325" y="214884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2799114" y="611321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04733" y="6077162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80" h="215264">
                <a:moveTo>
                  <a:pt x="322325" y="0"/>
                </a:moveTo>
                <a:lnTo>
                  <a:pt x="0" y="0"/>
                </a:lnTo>
                <a:lnTo>
                  <a:pt x="0" y="214884"/>
                </a:lnTo>
                <a:lnTo>
                  <a:pt x="322325" y="214884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2381285" y="611321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78729" y="6077162"/>
            <a:ext cx="416719" cy="209285"/>
          </a:xfrm>
          <a:custGeom>
            <a:avLst/>
            <a:gdLst/>
            <a:ahLst/>
            <a:cxnLst/>
            <a:rect l="l" t="t" r="r" b="b"/>
            <a:pathLst>
              <a:path w="428625" h="215264">
                <a:moveTo>
                  <a:pt x="428244" y="0"/>
                </a:moveTo>
                <a:lnTo>
                  <a:pt x="0" y="0"/>
                </a:lnTo>
                <a:lnTo>
                  <a:pt x="0" y="214884"/>
                </a:lnTo>
                <a:lnTo>
                  <a:pt x="428244" y="214884"/>
                </a:lnTo>
                <a:lnTo>
                  <a:pt x="4282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1754541" y="6127291"/>
            <a:ext cx="17100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96559" y="6181618"/>
            <a:ext cx="209285" cy="1235"/>
          </a:xfrm>
          <a:custGeom>
            <a:avLst/>
            <a:gdLst/>
            <a:ahLst/>
            <a:cxnLst/>
            <a:rect l="l" t="t" r="r" b="b"/>
            <a:pathLst>
              <a:path w="215264" h="1270">
                <a:moveTo>
                  <a:pt x="0" y="0"/>
                </a:moveTo>
                <a:lnTo>
                  <a:pt x="214883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619587" y="6181618"/>
            <a:ext cx="104951" cy="1235"/>
          </a:xfrm>
          <a:custGeom>
            <a:avLst/>
            <a:gdLst/>
            <a:ahLst/>
            <a:cxnLst/>
            <a:rect l="l" t="t" r="r" b="b"/>
            <a:pathLst>
              <a:path w="107950" h="1270">
                <a:moveTo>
                  <a:pt x="0" y="0"/>
                </a:moveTo>
                <a:lnTo>
                  <a:pt x="107442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037417" y="6181618"/>
            <a:ext cx="104951" cy="1235"/>
          </a:xfrm>
          <a:custGeom>
            <a:avLst/>
            <a:gdLst/>
            <a:ahLst/>
            <a:cxnLst/>
            <a:rect l="l" t="t" r="r" b="b"/>
            <a:pathLst>
              <a:path w="107950" h="1270">
                <a:moveTo>
                  <a:pt x="0" y="0"/>
                </a:moveTo>
                <a:lnTo>
                  <a:pt x="107442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455987" y="6181618"/>
            <a:ext cx="104951" cy="1235"/>
          </a:xfrm>
          <a:custGeom>
            <a:avLst/>
            <a:gdLst/>
            <a:ahLst/>
            <a:cxnLst/>
            <a:rect l="l" t="t" r="r" b="b"/>
            <a:pathLst>
              <a:path w="107950" h="1270">
                <a:moveTo>
                  <a:pt x="0" y="0"/>
                </a:moveTo>
                <a:lnTo>
                  <a:pt x="107442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873817" y="6181618"/>
            <a:ext cx="104951" cy="1235"/>
          </a:xfrm>
          <a:custGeom>
            <a:avLst/>
            <a:gdLst/>
            <a:ahLst/>
            <a:cxnLst/>
            <a:rect l="l" t="t" r="r" b="b"/>
            <a:pathLst>
              <a:path w="107950" h="1270">
                <a:moveTo>
                  <a:pt x="0" y="0"/>
                </a:moveTo>
                <a:lnTo>
                  <a:pt x="107441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292389" y="6181618"/>
            <a:ext cx="104951" cy="1235"/>
          </a:xfrm>
          <a:custGeom>
            <a:avLst/>
            <a:gdLst/>
            <a:ahLst/>
            <a:cxnLst/>
            <a:rect l="l" t="t" r="r" b="b"/>
            <a:pathLst>
              <a:path w="107950" h="1270">
                <a:moveTo>
                  <a:pt x="0" y="0"/>
                </a:moveTo>
                <a:lnTo>
                  <a:pt x="107442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710219" y="6181618"/>
            <a:ext cx="104951" cy="1235"/>
          </a:xfrm>
          <a:custGeom>
            <a:avLst/>
            <a:gdLst/>
            <a:ahLst/>
            <a:cxnLst/>
            <a:rect l="l" t="t" r="r" b="b"/>
            <a:pathLst>
              <a:path w="107950" h="1270">
                <a:moveTo>
                  <a:pt x="0" y="0"/>
                </a:moveTo>
                <a:lnTo>
                  <a:pt x="107441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128049" y="6181618"/>
            <a:ext cx="105569" cy="1235"/>
          </a:xfrm>
          <a:custGeom>
            <a:avLst/>
            <a:gdLst/>
            <a:ahLst/>
            <a:cxnLst/>
            <a:rect l="l" t="t" r="r" b="b"/>
            <a:pathLst>
              <a:path w="108585" h="1270">
                <a:moveTo>
                  <a:pt x="0" y="0"/>
                </a:moveTo>
                <a:lnTo>
                  <a:pt x="108203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546620" y="6181618"/>
            <a:ext cx="209285" cy="1235"/>
          </a:xfrm>
          <a:custGeom>
            <a:avLst/>
            <a:gdLst/>
            <a:ahLst/>
            <a:cxnLst/>
            <a:rect l="l" t="t" r="r" b="b"/>
            <a:pathLst>
              <a:path w="215264" h="1270">
                <a:moveTo>
                  <a:pt x="0" y="0"/>
                </a:moveTo>
                <a:lnTo>
                  <a:pt x="214883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5756276" y="5449676"/>
            <a:ext cx="417953" cy="209285"/>
          </a:xfrm>
          <a:custGeom>
            <a:avLst/>
            <a:gdLst/>
            <a:ahLst/>
            <a:cxnLst/>
            <a:rect l="l" t="t" r="r" b="b"/>
            <a:pathLst>
              <a:path w="429895" h="215264">
                <a:moveTo>
                  <a:pt x="429767" y="0"/>
                </a:moveTo>
                <a:lnTo>
                  <a:pt x="0" y="0"/>
                </a:lnTo>
                <a:lnTo>
                  <a:pt x="0" y="214884"/>
                </a:lnTo>
                <a:lnTo>
                  <a:pt x="429767" y="214884"/>
                </a:lnTo>
                <a:lnTo>
                  <a:pt x="4297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5832087" y="5499804"/>
            <a:ext cx="20249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14676" y="5449676"/>
            <a:ext cx="313002" cy="209285"/>
          </a:xfrm>
          <a:custGeom>
            <a:avLst/>
            <a:gdLst/>
            <a:ahLst/>
            <a:cxnLst/>
            <a:rect l="l" t="t" r="r" b="b"/>
            <a:pathLst>
              <a:path w="321945" h="215264">
                <a:moveTo>
                  <a:pt x="321563" y="0"/>
                </a:moveTo>
                <a:lnTo>
                  <a:pt x="0" y="0"/>
                </a:lnTo>
                <a:lnTo>
                  <a:pt x="0" y="214884"/>
                </a:lnTo>
                <a:lnTo>
                  <a:pt x="321563" y="214884"/>
                </a:lnTo>
                <a:lnTo>
                  <a:pt x="3215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4891229" y="5485729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64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78275" y="5449676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79" h="215264">
                <a:moveTo>
                  <a:pt x="322325" y="0"/>
                </a:moveTo>
                <a:lnTo>
                  <a:pt x="0" y="0"/>
                </a:lnTo>
                <a:lnTo>
                  <a:pt x="0" y="214884"/>
                </a:lnTo>
                <a:lnTo>
                  <a:pt x="322325" y="214884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4054827" y="5485729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60444" y="5449676"/>
            <a:ext cx="312385" cy="209285"/>
          </a:xfrm>
          <a:custGeom>
            <a:avLst/>
            <a:gdLst/>
            <a:ahLst/>
            <a:cxnLst/>
            <a:rect l="l" t="t" r="r" b="b"/>
            <a:pathLst>
              <a:path w="321310" h="215264">
                <a:moveTo>
                  <a:pt x="320801" y="0"/>
                </a:moveTo>
                <a:lnTo>
                  <a:pt x="0" y="0"/>
                </a:lnTo>
                <a:lnTo>
                  <a:pt x="0" y="214884"/>
                </a:lnTo>
                <a:lnTo>
                  <a:pt x="320801" y="214884"/>
                </a:lnTo>
                <a:lnTo>
                  <a:pt x="3208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3636257" y="5485729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724043" y="5449676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80" h="215264">
                <a:moveTo>
                  <a:pt x="322325" y="0"/>
                </a:moveTo>
                <a:lnTo>
                  <a:pt x="0" y="0"/>
                </a:lnTo>
                <a:lnTo>
                  <a:pt x="0" y="214884"/>
                </a:lnTo>
                <a:lnTo>
                  <a:pt x="322325" y="214884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2799855" y="5485729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78729" y="5449676"/>
            <a:ext cx="417335" cy="209285"/>
          </a:xfrm>
          <a:custGeom>
            <a:avLst/>
            <a:gdLst/>
            <a:ahLst/>
            <a:cxnLst/>
            <a:rect l="l" t="t" r="r" b="b"/>
            <a:pathLst>
              <a:path w="429260" h="215264">
                <a:moveTo>
                  <a:pt x="429006" y="0"/>
                </a:moveTo>
                <a:lnTo>
                  <a:pt x="0" y="0"/>
                </a:lnTo>
                <a:lnTo>
                  <a:pt x="0" y="214884"/>
                </a:lnTo>
                <a:lnTo>
                  <a:pt x="429006" y="214884"/>
                </a:lnTo>
                <a:lnTo>
                  <a:pt x="42900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1754541" y="5499804"/>
            <a:ext cx="17100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97299" y="5554132"/>
            <a:ext cx="627239" cy="1235"/>
          </a:xfrm>
          <a:custGeom>
            <a:avLst/>
            <a:gdLst/>
            <a:ahLst/>
            <a:cxnLst/>
            <a:rect l="l" t="t" r="r" b="b"/>
            <a:pathLst>
              <a:path w="645160" h="1270">
                <a:moveTo>
                  <a:pt x="0" y="0"/>
                </a:moveTo>
                <a:lnTo>
                  <a:pt x="644651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038156" y="5554132"/>
            <a:ext cx="522288" cy="1235"/>
          </a:xfrm>
          <a:custGeom>
            <a:avLst/>
            <a:gdLst/>
            <a:ahLst/>
            <a:cxnLst/>
            <a:rect l="l" t="t" r="r" b="b"/>
            <a:pathLst>
              <a:path w="537210" h="1270">
                <a:moveTo>
                  <a:pt x="0" y="0"/>
                </a:moveTo>
                <a:lnTo>
                  <a:pt x="537210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874558" y="5554132"/>
            <a:ext cx="104951" cy="1235"/>
          </a:xfrm>
          <a:custGeom>
            <a:avLst/>
            <a:gdLst/>
            <a:ahLst/>
            <a:cxnLst/>
            <a:rect l="l" t="t" r="r" b="b"/>
            <a:pathLst>
              <a:path w="107950" h="1270">
                <a:moveTo>
                  <a:pt x="0" y="0"/>
                </a:moveTo>
                <a:lnTo>
                  <a:pt x="107441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4292388" y="5554132"/>
            <a:ext cx="522288" cy="1235"/>
          </a:xfrm>
          <a:custGeom>
            <a:avLst/>
            <a:gdLst/>
            <a:ahLst/>
            <a:cxnLst/>
            <a:rect l="l" t="t" r="r" b="b"/>
            <a:pathLst>
              <a:path w="537210" h="1270">
                <a:moveTo>
                  <a:pt x="0" y="0"/>
                </a:moveTo>
                <a:lnTo>
                  <a:pt x="537210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5128789" y="5554132"/>
            <a:ext cx="627239" cy="1235"/>
          </a:xfrm>
          <a:custGeom>
            <a:avLst/>
            <a:gdLst/>
            <a:ahLst/>
            <a:cxnLst/>
            <a:rect l="l" t="t" r="r" b="b"/>
            <a:pathLst>
              <a:path w="645160" h="1270">
                <a:moveTo>
                  <a:pt x="0" y="0"/>
                </a:moveTo>
                <a:lnTo>
                  <a:pt x="644651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1435982" y="5485730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1</a:t>
            </a:r>
            <a:endParaRPr sz="1094" baseline="-11111">
              <a:latin typeface="Times New Roman"/>
              <a:cs typeface="Times New Roman"/>
            </a:endParaRPr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1674369" y="4923030"/>
          <a:ext cx="4508588" cy="217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2983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00" spc="10" dirty="0">
                          <a:latin typeface="Symbol"/>
                          <a:cs typeface="Symbol"/>
                        </a:rPr>
                        <a:t>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31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100" spc="15" dirty="0">
                          <a:latin typeface="Symbol"/>
                          <a:cs typeface="Symbol"/>
                        </a:rPr>
                        <a:t>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97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97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object 56"/>
          <p:cNvSpPr txBox="1"/>
          <p:nvPr/>
        </p:nvSpPr>
        <p:spPr>
          <a:xfrm>
            <a:off x="1435982" y="4962700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2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756276" y="4404360"/>
            <a:ext cx="417953" cy="209285"/>
          </a:xfrm>
          <a:custGeom>
            <a:avLst/>
            <a:gdLst/>
            <a:ahLst/>
            <a:cxnLst/>
            <a:rect l="l" t="t" r="r" b="b"/>
            <a:pathLst>
              <a:path w="429895" h="215264">
                <a:moveTo>
                  <a:pt x="429767" y="0"/>
                </a:moveTo>
                <a:lnTo>
                  <a:pt x="0" y="0"/>
                </a:lnTo>
                <a:lnTo>
                  <a:pt x="0" y="214884"/>
                </a:lnTo>
                <a:lnTo>
                  <a:pt x="429767" y="214884"/>
                </a:lnTo>
                <a:lnTo>
                  <a:pt x="4297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/>
          <p:nvPr/>
        </p:nvSpPr>
        <p:spPr>
          <a:xfrm>
            <a:off x="5832087" y="4454489"/>
            <a:ext cx="20249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678729" y="4404360"/>
            <a:ext cx="417335" cy="209285"/>
          </a:xfrm>
          <a:custGeom>
            <a:avLst/>
            <a:gdLst/>
            <a:ahLst/>
            <a:cxnLst/>
            <a:rect l="l" t="t" r="r" b="b"/>
            <a:pathLst>
              <a:path w="429260" h="215264">
                <a:moveTo>
                  <a:pt x="429006" y="0"/>
                </a:moveTo>
                <a:lnTo>
                  <a:pt x="0" y="0"/>
                </a:lnTo>
                <a:lnTo>
                  <a:pt x="0" y="214884"/>
                </a:lnTo>
                <a:lnTo>
                  <a:pt x="429006" y="214884"/>
                </a:lnTo>
                <a:lnTo>
                  <a:pt x="42900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1754541" y="4454489"/>
            <a:ext cx="17100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097299" y="4508817"/>
            <a:ext cx="3658482" cy="1235"/>
          </a:xfrm>
          <a:custGeom>
            <a:avLst/>
            <a:gdLst/>
            <a:ahLst/>
            <a:cxnLst/>
            <a:rect l="l" t="t" r="r" b="b"/>
            <a:pathLst>
              <a:path w="3763010" h="1270">
                <a:moveTo>
                  <a:pt x="0" y="0"/>
                </a:moveTo>
                <a:lnTo>
                  <a:pt x="3762755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/>
          <p:nvPr/>
        </p:nvSpPr>
        <p:spPr>
          <a:xfrm>
            <a:off x="1435982" y="4439673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3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81285" y="6638465"/>
            <a:ext cx="15310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Figure </a:t>
            </a:r>
            <a:r>
              <a:rPr sz="1069" b="1" spc="10" dirty="0">
                <a:latin typeface="Times New Roman"/>
                <a:cs typeface="Times New Roman"/>
              </a:rPr>
              <a:t>40.2: </a:t>
            </a:r>
            <a:r>
              <a:rPr sz="1069" spc="10" dirty="0">
                <a:latin typeface="Times New Roman"/>
                <a:cs typeface="Times New Roman"/>
              </a:rPr>
              <a:t>Search for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78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435970" y="6112474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0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887643" y="4613275"/>
            <a:ext cx="1881717" cy="314237"/>
          </a:xfrm>
          <a:custGeom>
            <a:avLst/>
            <a:gdLst/>
            <a:ahLst/>
            <a:cxnLst/>
            <a:rect l="l" t="t" r="r" b="b"/>
            <a:pathLst>
              <a:path w="1935479" h="323214">
                <a:moveTo>
                  <a:pt x="0" y="323088"/>
                </a:moveTo>
                <a:lnTo>
                  <a:pt x="37942" y="294613"/>
                </a:lnTo>
                <a:lnTo>
                  <a:pt x="76017" y="266335"/>
                </a:lnTo>
                <a:lnTo>
                  <a:pt x="114356" y="238452"/>
                </a:lnTo>
                <a:lnTo>
                  <a:pt x="153092" y="211161"/>
                </a:lnTo>
                <a:lnTo>
                  <a:pt x="192356" y="184659"/>
                </a:lnTo>
                <a:lnTo>
                  <a:pt x="232281" y="159143"/>
                </a:lnTo>
                <a:lnTo>
                  <a:pt x="272999" y="134811"/>
                </a:lnTo>
                <a:lnTo>
                  <a:pt x="314641" y="111860"/>
                </a:lnTo>
                <a:lnTo>
                  <a:pt x="357341" y="90488"/>
                </a:lnTo>
                <a:lnTo>
                  <a:pt x="401231" y="70891"/>
                </a:lnTo>
                <a:lnTo>
                  <a:pt x="446441" y="53267"/>
                </a:lnTo>
                <a:lnTo>
                  <a:pt x="493105" y="37813"/>
                </a:lnTo>
                <a:lnTo>
                  <a:pt x="541355" y="24726"/>
                </a:lnTo>
                <a:lnTo>
                  <a:pt x="591323" y="14204"/>
                </a:lnTo>
                <a:lnTo>
                  <a:pt x="643141" y="6444"/>
                </a:lnTo>
                <a:lnTo>
                  <a:pt x="696941" y="1644"/>
                </a:lnTo>
                <a:lnTo>
                  <a:pt x="752856" y="0"/>
                </a:lnTo>
                <a:lnTo>
                  <a:pt x="793698" y="829"/>
                </a:lnTo>
                <a:lnTo>
                  <a:pt x="835614" y="3272"/>
                </a:lnTo>
                <a:lnTo>
                  <a:pt x="878556" y="7256"/>
                </a:lnTo>
                <a:lnTo>
                  <a:pt x="922478" y="12714"/>
                </a:lnTo>
                <a:lnTo>
                  <a:pt x="967334" y="19573"/>
                </a:lnTo>
                <a:lnTo>
                  <a:pt x="1013078" y="27765"/>
                </a:lnTo>
                <a:lnTo>
                  <a:pt x="1059664" y="37219"/>
                </a:lnTo>
                <a:lnTo>
                  <a:pt x="1107044" y="47864"/>
                </a:lnTo>
                <a:lnTo>
                  <a:pt x="1155174" y="59632"/>
                </a:lnTo>
                <a:lnTo>
                  <a:pt x="1204005" y="72451"/>
                </a:lnTo>
                <a:lnTo>
                  <a:pt x="1253493" y="86252"/>
                </a:lnTo>
                <a:lnTo>
                  <a:pt x="1303591" y="100965"/>
                </a:lnTo>
                <a:lnTo>
                  <a:pt x="1354252" y="116518"/>
                </a:lnTo>
                <a:lnTo>
                  <a:pt x="1405431" y="132843"/>
                </a:lnTo>
                <a:lnTo>
                  <a:pt x="1457080" y="149869"/>
                </a:lnTo>
                <a:lnTo>
                  <a:pt x="1509155" y="167527"/>
                </a:lnTo>
                <a:lnTo>
                  <a:pt x="1561607" y="185745"/>
                </a:lnTo>
                <a:lnTo>
                  <a:pt x="1614392" y="204454"/>
                </a:lnTo>
                <a:lnTo>
                  <a:pt x="1667462" y="223583"/>
                </a:lnTo>
                <a:lnTo>
                  <a:pt x="1720772" y="243063"/>
                </a:lnTo>
                <a:lnTo>
                  <a:pt x="1774275" y="262824"/>
                </a:lnTo>
                <a:lnTo>
                  <a:pt x="1827925" y="282795"/>
                </a:lnTo>
                <a:lnTo>
                  <a:pt x="1881675" y="302906"/>
                </a:lnTo>
                <a:lnTo>
                  <a:pt x="1935479" y="3230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664903" y="5240762"/>
            <a:ext cx="417953" cy="209285"/>
          </a:xfrm>
          <a:custGeom>
            <a:avLst/>
            <a:gdLst/>
            <a:ahLst/>
            <a:cxnLst/>
            <a:rect l="l" t="t" r="r" b="b"/>
            <a:pathLst>
              <a:path w="429895" h="215264">
                <a:moveTo>
                  <a:pt x="0" y="214883"/>
                </a:moveTo>
                <a:lnTo>
                  <a:pt x="39781" y="169150"/>
                </a:lnTo>
                <a:lnTo>
                  <a:pt x="79203" y="125296"/>
                </a:lnTo>
                <a:lnTo>
                  <a:pt x="117905" y="85201"/>
                </a:lnTo>
                <a:lnTo>
                  <a:pt x="155527" y="50745"/>
                </a:lnTo>
                <a:lnTo>
                  <a:pt x="191710" y="23806"/>
                </a:lnTo>
                <a:lnTo>
                  <a:pt x="226094" y="6264"/>
                </a:lnTo>
                <a:lnTo>
                  <a:pt x="258318" y="0"/>
                </a:lnTo>
                <a:lnTo>
                  <a:pt x="292396" y="8456"/>
                </a:lnTo>
                <a:lnTo>
                  <a:pt x="323426" y="31834"/>
                </a:lnTo>
                <a:lnTo>
                  <a:pt x="352044" y="67151"/>
                </a:lnTo>
                <a:lnTo>
                  <a:pt x="378883" y="111421"/>
                </a:lnTo>
                <a:lnTo>
                  <a:pt x="404579" y="161660"/>
                </a:lnTo>
                <a:lnTo>
                  <a:pt x="429768" y="21488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4187190" y="5240762"/>
            <a:ext cx="836524" cy="209285"/>
          </a:xfrm>
          <a:custGeom>
            <a:avLst/>
            <a:gdLst/>
            <a:ahLst/>
            <a:cxnLst/>
            <a:rect l="l" t="t" r="r" b="b"/>
            <a:pathLst>
              <a:path w="860425" h="215264">
                <a:moveTo>
                  <a:pt x="0" y="214883"/>
                </a:moveTo>
                <a:lnTo>
                  <a:pt x="33822" y="174803"/>
                </a:lnTo>
                <a:lnTo>
                  <a:pt x="68270" y="135981"/>
                </a:lnTo>
                <a:lnTo>
                  <a:pt x="103968" y="99677"/>
                </a:lnTo>
                <a:lnTo>
                  <a:pt x="141541" y="67151"/>
                </a:lnTo>
                <a:lnTo>
                  <a:pt x="181614" y="39661"/>
                </a:lnTo>
                <a:lnTo>
                  <a:pt x="224813" y="18466"/>
                </a:lnTo>
                <a:lnTo>
                  <a:pt x="271763" y="4826"/>
                </a:lnTo>
                <a:lnTo>
                  <a:pt x="323088" y="0"/>
                </a:lnTo>
                <a:lnTo>
                  <a:pt x="359997" y="2176"/>
                </a:lnTo>
                <a:lnTo>
                  <a:pt x="398970" y="8456"/>
                </a:lnTo>
                <a:lnTo>
                  <a:pt x="439816" y="18466"/>
                </a:lnTo>
                <a:lnTo>
                  <a:pt x="482346" y="31834"/>
                </a:lnTo>
                <a:lnTo>
                  <a:pt x="526367" y="48187"/>
                </a:lnTo>
                <a:lnTo>
                  <a:pt x="571690" y="67151"/>
                </a:lnTo>
                <a:lnTo>
                  <a:pt x="618124" y="88353"/>
                </a:lnTo>
                <a:lnTo>
                  <a:pt x="665480" y="111421"/>
                </a:lnTo>
                <a:lnTo>
                  <a:pt x="713565" y="135981"/>
                </a:lnTo>
                <a:lnTo>
                  <a:pt x="762190" y="161660"/>
                </a:lnTo>
                <a:lnTo>
                  <a:pt x="811164" y="188085"/>
                </a:lnTo>
                <a:lnTo>
                  <a:pt x="860298" y="21488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5023590" y="5868246"/>
            <a:ext cx="418571" cy="209285"/>
          </a:xfrm>
          <a:custGeom>
            <a:avLst/>
            <a:gdLst/>
            <a:ahLst/>
            <a:cxnLst/>
            <a:rect l="l" t="t" r="r" b="b"/>
            <a:pathLst>
              <a:path w="430529" h="215264">
                <a:moveTo>
                  <a:pt x="0" y="214884"/>
                </a:moveTo>
                <a:lnTo>
                  <a:pt x="30739" y="169150"/>
                </a:lnTo>
                <a:lnTo>
                  <a:pt x="61546" y="125296"/>
                </a:lnTo>
                <a:lnTo>
                  <a:pt x="92393" y="85201"/>
                </a:lnTo>
                <a:lnTo>
                  <a:pt x="123252" y="50745"/>
                </a:lnTo>
                <a:lnTo>
                  <a:pt x="154099" y="23806"/>
                </a:lnTo>
                <a:lnTo>
                  <a:pt x="215645" y="0"/>
                </a:lnTo>
                <a:lnTo>
                  <a:pt x="251459" y="8456"/>
                </a:lnTo>
                <a:lnTo>
                  <a:pt x="287273" y="31834"/>
                </a:lnTo>
                <a:lnTo>
                  <a:pt x="323087" y="67151"/>
                </a:lnTo>
                <a:lnTo>
                  <a:pt x="358901" y="111421"/>
                </a:lnTo>
                <a:lnTo>
                  <a:pt x="394715" y="161660"/>
                </a:lnTo>
                <a:lnTo>
                  <a:pt x="430529" y="21488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1852824" y="4608829"/>
            <a:ext cx="69762" cy="318558"/>
          </a:xfrm>
          <a:custGeom>
            <a:avLst/>
            <a:gdLst/>
            <a:ahLst/>
            <a:cxnLst/>
            <a:rect l="l" t="t" r="r" b="b"/>
            <a:pathLst>
              <a:path w="71755" h="327660">
                <a:moveTo>
                  <a:pt x="31242" y="256031"/>
                </a:moveTo>
                <a:lnTo>
                  <a:pt x="0" y="256031"/>
                </a:lnTo>
                <a:lnTo>
                  <a:pt x="35813" y="327660"/>
                </a:lnTo>
                <a:lnTo>
                  <a:pt x="63626" y="272034"/>
                </a:lnTo>
                <a:lnTo>
                  <a:pt x="35813" y="272034"/>
                </a:lnTo>
                <a:lnTo>
                  <a:pt x="32765" y="270510"/>
                </a:lnTo>
                <a:lnTo>
                  <a:pt x="31242" y="267462"/>
                </a:lnTo>
                <a:lnTo>
                  <a:pt x="31242" y="256031"/>
                </a:lnTo>
                <a:close/>
              </a:path>
              <a:path w="71755" h="327660">
                <a:moveTo>
                  <a:pt x="35813" y="0"/>
                </a:moveTo>
                <a:lnTo>
                  <a:pt x="32765" y="1524"/>
                </a:lnTo>
                <a:lnTo>
                  <a:pt x="31242" y="4572"/>
                </a:lnTo>
                <a:lnTo>
                  <a:pt x="31242" y="267462"/>
                </a:lnTo>
                <a:lnTo>
                  <a:pt x="32765" y="270510"/>
                </a:lnTo>
                <a:lnTo>
                  <a:pt x="35813" y="272034"/>
                </a:lnTo>
                <a:lnTo>
                  <a:pt x="38862" y="270510"/>
                </a:lnTo>
                <a:lnTo>
                  <a:pt x="40386" y="267462"/>
                </a:lnTo>
                <a:lnTo>
                  <a:pt x="40386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  <a:path w="71755" h="327660">
                <a:moveTo>
                  <a:pt x="71627" y="256031"/>
                </a:moveTo>
                <a:lnTo>
                  <a:pt x="40386" y="256031"/>
                </a:lnTo>
                <a:lnTo>
                  <a:pt x="40386" y="267462"/>
                </a:lnTo>
                <a:lnTo>
                  <a:pt x="38862" y="270510"/>
                </a:lnTo>
                <a:lnTo>
                  <a:pt x="35813" y="272034"/>
                </a:lnTo>
                <a:lnTo>
                  <a:pt x="63626" y="272034"/>
                </a:lnTo>
                <a:lnTo>
                  <a:pt x="71627" y="256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630084" y="5131859"/>
            <a:ext cx="69762" cy="317941"/>
          </a:xfrm>
          <a:custGeom>
            <a:avLst/>
            <a:gdLst/>
            <a:ahLst/>
            <a:cxnLst/>
            <a:rect l="l" t="t" r="r" b="b"/>
            <a:pathLst>
              <a:path w="71754" h="327025">
                <a:moveTo>
                  <a:pt x="31241" y="255269"/>
                </a:moveTo>
                <a:lnTo>
                  <a:pt x="0" y="255269"/>
                </a:lnTo>
                <a:lnTo>
                  <a:pt x="35813" y="326897"/>
                </a:lnTo>
                <a:lnTo>
                  <a:pt x="63246" y="272033"/>
                </a:lnTo>
                <a:lnTo>
                  <a:pt x="35813" y="272033"/>
                </a:lnTo>
                <a:lnTo>
                  <a:pt x="32765" y="270509"/>
                </a:lnTo>
                <a:lnTo>
                  <a:pt x="31241" y="267462"/>
                </a:lnTo>
                <a:lnTo>
                  <a:pt x="31241" y="255269"/>
                </a:lnTo>
                <a:close/>
              </a:path>
              <a:path w="71754" h="327025">
                <a:moveTo>
                  <a:pt x="35813" y="0"/>
                </a:moveTo>
                <a:lnTo>
                  <a:pt x="32765" y="1524"/>
                </a:lnTo>
                <a:lnTo>
                  <a:pt x="31241" y="4571"/>
                </a:lnTo>
                <a:lnTo>
                  <a:pt x="31241" y="267462"/>
                </a:lnTo>
                <a:lnTo>
                  <a:pt x="32765" y="270509"/>
                </a:lnTo>
                <a:lnTo>
                  <a:pt x="35813" y="272033"/>
                </a:lnTo>
                <a:lnTo>
                  <a:pt x="38862" y="270509"/>
                </a:lnTo>
                <a:lnTo>
                  <a:pt x="40386" y="267462"/>
                </a:lnTo>
                <a:lnTo>
                  <a:pt x="40386" y="4571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  <a:path w="71754" h="327025">
                <a:moveTo>
                  <a:pt x="71627" y="255269"/>
                </a:moveTo>
                <a:lnTo>
                  <a:pt x="40386" y="255269"/>
                </a:lnTo>
                <a:lnTo>
                  <a:pt x="40386" y="267462"/>
                </a:lnTo>
                <a:lnTo>
                  <a:pt x="38862" y="270509"/>
                </a:lnTo>
                <a:lnTo>
                  <a:pt x="35813" y="272033"/>
                </a:lnTo>
                <a:lnTo>
                  <a:pt x="63246" y="272033"/>
                </a:lnTo>
                <a:lnTo>
                  <a:pt x="71627" y="255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4884314" y="5654886"/>
            <a:ext cx="69762" cy="422275"/>
          </a:xfrm>
          <a:custGeom>
            <a:avLst/>
            <a:gdLst/>
            <a:ahLst/>
            <a:cxnLst/>
            <a:rect l="l" t="t" r="r" b="b"/>
            <a:pathLst>
              <a:path w="71754" h="434339">
                <a:moveTo>
                  <a:pt x="31242" y="362712"/>
                </a:moveTo>
                <a:lnTo>
                  <a:pt x="0" y="362712"/>
                </a:lnTo>
                <a:lnTo>
                  <a:pt x="35813" y="434340"/>
                </a:lnTo>
                <a:lnTo>
                  <a:pt x="63627" y="378713"/>
                </a:lnTo>
                <a:lnTo>
                  <a:pt x="35813" y="378713"/>
                </a:lnTo>
                <a:lnTo>
                  <a:pt x="32766" y="377952"/>
                </a:lnTo>
                <a:lnTo>
                  <a:pt x="31242" y="374904"/>
                </a:lnTo>
                <a:lnTo>
                  <a:pt x="31242" y="362712"/>
                </a:lnTo>
                <a:close/>
              </a:path>
              <a:path w="71754" h="434339">
                <a:moveTo>
                  <a:pt x="35813" y="0"/>
                </a:moveTo>
                <a:lnTo>
                  <a:pt x="32766" y="762"/>
                </a:lnTo>
                <a:lnTo>
                  <a:pt x="31242" y="3810"/>
                </a:lnTo>
                <a:lnTo>
                  <a:pt x="31242" y="374904"/>
                </a:lnTo>
                <a:lnTo>
                  <a:pt x="32766" y="377952"/>
                </a:lnTo>
                <a:lnTo>
                  <a:pt x="35813" y="378713"/>
                </a:lnTo>
                <a:lnTo>
                  <a:pt x="38862" y="377952"/>
                </a:lnTo>
                <a:lnTo>
                  <a:pt x="40386" y="374904"/>
                </a:lnTo>
                <a:lnTo>
                  <a:pt x="40386" y="3810"/>
                </a:lnTo>
                <a:lnTo>
                  <a:pt x="38862" y="762"/>
                </a:lnTo>
                <a:lnTo>
                  <a:pt x="35813" y="0"/>
                </a:lnTo>
                <a:close/>
              </a:path>
              <a:path w="71754" h="434339">
                <a:moveTo>
                  <a:pt x="71628" y="362712"/>
                </a:moveTo>
                <a:lnTo>
                  <a:pt x="40386" y="362712"/>
                </a:lnTo>
                <a:lnTo>
                  <a:pt x="40386" y="374904"/>
                </a:lnTo>
                <a:lnTo>
                  <a:pt x="38862" y="377952"/>
                </a:lnTo>
                <a:lnTo>
                  <a:pt x="35813" y="378713"/>
                </a:lnTo>
                <a:lnTo>
                  <a:pt x="63627" y="378713"/>
                </a:lnTo>
                <a:lnTo>
                  <a:pt x="71628" y="362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3451543" y="4818487"/>
            <a:ext cx="317941" cy="120385"/>
          </a:xfrm>
          <a:custGeom>
            <a:avLst/>
            <a:gdLst/>
            <a:ahLst/>
            <a:cxnLst/>
            <a:rect l="l" t="t" r="r" b="b"/>
            <a:pathLst>
              <a:path w="327025" h="123825">
                <a:moveTo>
                  <a:pt x="257781" y="93049"/>
                </a:moveTo>
                <a:lnTo>
                  <a:pt x="247650" y="123443"/>
                </a:lnTo>
                <a:lnTo>
                  <a:pt x="326897" y="112013"/>
                </a:lnTo>
                <a:lnTo>
                  <a:pt x="311861" y="96773"/>
                </a:lnTo>
                <a:lnTo>
                  <a:pt x="268986" y="96773"/>
                </a:lnTo>
                <a:lnTo>
                  <a:pt x="257781" y="93049"/>
                </a:lnTo>
                <a:close/>
              </a:path>
              <a:path w="327025" h="123825">
                <a:moveTo>
                  <a:pt x="260524" y="84819"/>
                </a:moveTo>
                <a:lnTo>
                  <a:pt x="257781" y="93049"/>
                </a:lnTo>
                <a:lnTo>
                  <a:pt x="268986" y="96773"/>
                </a:lnTo>
                <a:lnTo>
                  <a:pt x="272033" y="96773"/>
                </a:lnTo>
                <a:lnTo>
                  <a:pt x="274319" y="94487"/>
                </a:lnTo>
                <a:lnTo>
                  <a:pt x="274319" y="90677"/>
                </a:lnTo>
                <a:lnTo>
                  <a:pt x="271271" y="88391"/>
                </a:lnTo>
                <a:lnTo>
                  <a:pt x="260524" y="84819"/>
                </a:lnTo>
                <a:close/>
              </a:path>
              <a:path w="327025" h="123825">
                <a:moveTo>
                  <a:pt x="270509" y="54863"/>
                </a:moveTo>
                <a:lnTo>
                  <a:pt x="260524" y="84819"/>
                </a:lnTo>
                <a:lnTo>
                  <a:pt x="271271" y="88391"/>
                </a:lnTo>
                <a:lnTo>
                  <a:pt x="274319" y="90677"/>
                </a:lnTo>
                <a:lnTo>
                  <a:pt x="274319" y="94487"/>
                </a:lnTo>
                <a:lnTo>
                  <a:pt x="272033" y="96773"/>
                </a:lnTo>
                <a:lnTo>
                  <a:pt x="311861" y="96773"/>
                </a:lnTo>
                <a:lnTo>
                  <a:pt x="270509" y="54863"/>
                </a:lnTo>
                <a:close/>
              </a:path>
              <a:path w="327025" h="123825">
                <a:moveTo>
                  <a:pt x="5333" y="0"/>
                </a:moveTo>
                <a:lnTo>
                  <a:pt x="2286" y="0"/>
                </a:lnTo>
                <a:lnTo>
                  <a:pt x="0" y="3047"/>
                </a:lnTo>
                <a:lnTo>
                  <a:pt x="0" y="6095"/>
                </a:lnTo>
                <a:lnTo>
                  <a:pt x="3047" y="8381"/>
                </a:lnTo>
                <a:lnTo>
                  <a:pt x="257781" y="93049"/>
                </a:lnTo>
                <a:lnTo>
                  <a:pt x="260524" y="84819"/>
                </a:lnTo>
                <a:lnTo>
                  <a:pt x="5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3974570" y="5236315"/>
            <a:ext cx="108656" cy="213607"/>
          </a:xfrm>
          <a:custGeom>
            <a:avLst/>
            <a:gdLst/>
            <a:ahLst/>
            <a:cxnLst/>
            <a:rect l="l" t="t" r="r" b="b"/>
            <a:pathLst>
              <a:path w="111760" h="219710">
                <a:moveTo>
                  <a:pt x="75285" y="157429"/>
                </a:moveTo>
                <a:lnTo>
                  <a:pt x="47244" y="171450"/>
                </a:lnTo>
                <a:lnTo>
                  <a:pt x="111252" y="219455"/>
                </a:lnTo>
                <a:lnTo>
                  <a:pt x="111252" y="170687"/>
                </a:lnTo>
                <a:lnTo>
                  <a:pt x="83058" y="170687"/>
                </a:lnTo>
                <a:lnTo>
                  <a:pt x="80772" y="168401"/>
                </a:lnTo>
                <a:lnTo>
                  <a:pt x="75285" y="157429"/>
                </a:lnTo>
                <a:close/>
              </a:path>
              <a:path w="111760" h="219710">
                <a:moveTo>
                  <a:pt x="83494" y="153324"/>
                </a:moveTo>
                <a:lnTo>
                  <a:pt x="75285" y="157429"/>
                </a:lnTo>
                <a:lnTo>
                  <a:pt x="80772" y="168401"/>
                </a:lnTo>
                <a:lnTo>
                  <a:pt x="83058" y="170687"/>
                </a:lnTo>
                <a:lnTo>
                  <a:pt x="86868" y="169925"/>
                </a:lnTo>
                <a:lnTo>
                  <a:pt x="89154" y="167639"/>
                </a:lnTo>
                <a:lnTo>
                  <a:pt x="89154" y="164591"/>
                </a:lnTo>
                <a:lnTo>
                  <a:pt x="83494" y="153324"/>
                </a:lnTo>
                <a:close/>
              </a:path>
              <a:path w="111760" h="219710">
                <a:moveTo>
                  <a:pt x="111252" y="139446"/>
                </a:moveTo>
                <a:lnTo>
                  <a:pt x="83494" y="153324"/>
                </a:lnTo>
                <a:lnTo>
                  <a:pt x="89154" y="164591"/>
                </a:lnTo>
                <a:lnTo>
                  <a:pt x="89154" y="167639"/>
                </a:lnTo>
                <a:lnTo>
                  <a:pt x="86868" y="169925"/>
                </a:lnTo>
                <a:lnTo>
                  <a:pt x="83058" y="170687"/>
                </a:lnTo>
                <a:lnTo>
                  <a:pt x="111252" y="170687"/>
                </a:lnTo>
                <a:lnTo>
                  <a:pt x="111252" y="139446"/>
                </a:lnTo>
                <a:close/>
              </a:path>
              <a:path w="111760" h="219710">
                <a:moveTo>
                  <a:pt x="5334" y="0"/>
                </a:moveTo>
                <a:lnTo>
                  <a:pt x="2286" y="762"/>
                </a:lnTo>
                <a:lnTo>
                  <a:pt x="0" y="3048"/>
                </a:lnTo>
                <a:lnTo>
                  <a:pt x="0" y="6858"/>
                </a:lnTo>
                <a:lnTo>
                  <a:pt x="75285" y="157429"/>
                </a:lnTo>
                <a:lnTo>
                  <a:pt x="83494" y="153324"/>
                </a:lnTo>
                <a:lnTo>
                  <a:pt x="7620" y="2286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4810972" y="5341513"/>
            <a:ext cx="212990" cy="108656"/>
          </a:xfrm>
          <a:custGeom>
            <a:avLst/>
            <a:gdLst/>
            <a:ahLst/>
            <a:cxnLst/>
            <a:rect l="l" t="t" r="r" b="b"/>
            <a:pathLst>
              <a:path w="219075" h="111760">
                <a:moveTo>
                  <a:pt x="152857" y="82905"/>
                </a:moveTo>
                <a:lnTo>
                  <a:pt x="138684" y="111251"/>
                </a:lnTo>
                <a:lnTo>
                  <a:pt x="218694" y="111251"/>
                </a:lnTo>
                <a:lnTo>
                  <a:pt x="202120" y="89154"/>
                </a:lnTo>
                <a:lnTo>
                  <a:pt x="166877" y="89154"/>
                </a:lnTo>
                <a:lnTo>
                  <a:pt x="163830" y="88392"/>
                </a:lnTo>
                <a:lnTo>
                  <a:pt x="152857" y="82905"/>
                </a:lnTo>
                <a:close/>
              </a:path>
              <a:path w="219075" h="111760">
                <a:moveTo>
                  <a:pt x="156667" y="75285"/>
                </a:moveTo>
                <a:lnTo>
                  <a:pt x="152857" y="82905"/>
                </a:lnTo>
                <a:lnTo>
                  <a:pt x="163830" y="88392"/>
                </a:lnTo>
                <a:lnTo>
                  <a:pt x="166877" y="89154"/>
                </a:lnTo>
                <a:lnTo>
                  <a:pt x="169925" y="86868"/>
                </a:lnTo>
                <a:lnTo>
                  <a:pt x="169925" y="83058"/>
                </a:lnTo>
                <a:lnTo>
                  <a:pt x="167639" y="80772"/>
                </a:lnTo>
                <a:lnTo>
                  <a:pt x="156667" y="75285"/>
                </a:lnTo>
                <a:close/>
              </a:path>
              <a:path w="219075" h="111760">
                <a:moveTo>
                  <a:pt x="170687" y="47244"/>
                </a:moveTo>
                <a:lnTo>
                  <a:pt x="156667" y="75285"/>
                </a:lnTo>
                <a:lnTo>
                  <a:pt x="167639" y="80772"/>
                </a:lnTo>
                <a:lnTo>
                  <a:pt x="169925" y="83058"/>
                </a:lnTo>
                <a:lnTo>
                  <a:pt x="169925" y="86868"/>
                </a:lnTo>
                <a:lnTo>
                  <a:pt x="166877" y="89154"/>
                </a:lnTo>
                <a:lnTo>
                  <a:pt x="202120" y="89154"/>
                </a:lnTo>
                <a:lnTo>
                  <a:pt x="170687" y="47244"/>
                </a:lnTo>
                <a:close/>
              </a:path>
              <a:path w="219075" h="111760">
                <a:moveTo>
                  <a:pt x="6096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5334"/>
                </a:lnTo>
                <a:lnTo>
                  <a:pt x="2286" y="7620"/>
                </a:lnTo>
                <a:lnTo>
                  <a:pt x="152857" y="82905"/>
                </a:lnTo>
                <a:lnTo>
                  <a:pt x="156667" y="75285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5333260" y="5968259"/>
            <a:ext cx="109273" cy="109273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57961" y="64720"/>
                </a:moveTo>
                <a:lnTo>
                  <a:pt x="35813" y="86868"/>
                </a:lnTo>
                <a:lnTo>
                  <a:pt x="112013" y="112014"/>
                </a:lnTo>
                <a:lnTo>
                  <a:pt x="99440" y="73914"/>
                </a:lnTo>
                <a:lnTo>
                  <a:pt x="70103" y="73914"/>
                </a:lnTo>
                <a:lnTo>
                  <a:pt x="66294" y="73152"/>
                </a:lnTo>
                <a:lnTo>
                  <a:pt x="57961" y="64720"/>
                </a:lnTo>
                <a:close/>
              </a:path>
              <a:path w="112395" h="112395">
                <a:moveTo>
                  <a:pt x="64720" y="57961"/>
                </a:moveTo>
                <a:lnTo>
                  <a:pt x="57961" y="64720"/>
                </a:lnTo>
                <a:lnTo>
                  <a:pt x="66294" y="73152"/>
                </a:lnTo>
                <a:lnTo>
                  <a:pt x="70103" y="73914"/>
                </a:lnTo>
                <a:lnTo>
                  <a:pt x="73151" y="73152"/>
                </a:lnTo>
                <a:lnTo>
                  <a:pt x="73913" y="70104"/>
                </a:lnTo>
                <a:lnTo>
                  <a:pt x="73151" y="66294"/>
                </a:lnTo>
                <a:lnTo>
                  <a:pt x="64720" y="57961"/>
                </a:lnTo>
                <a:close/>
              </a:path>
              <a:path w="112395" h="112395">
                <a:moveTo>
                  <a:pt x="86867" y="35814"/>
                </a:moveTo>
                <a:lnTo>
                  <a:pt x="64720" y="57961"/>
                </a:lnTo>
                <a:lnTo>
                  <a:pt x="73151" y="66294"/>
                </a:lnTo>
                <a:lnTo>
                  <a:pt x="73913" y="70104"/>
                </a:lnTo>
                <a:lnTo>
                  <a:pt x="73151" y="73152"/>
                </a:lnTo>
                <a:lnTo>
                  <a:pt x="70103" y="73914"/>
                </a:lnTo>
                <a:lnTo>
                  <a:pt x="99440" y="73914"/>
                </a:lnTo>
                <a:lnTo>
                  <a:pt x="86867" y="35814"/>
                </a:lnTo>
                <a:close/>
              </a:path>
              <a:path w="112395" h="112395">
                <a:moveTo>
                  <a:pt x="4572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57961" y="64720"/>
                </a:lnTo>
                <a:lnTo>
                  <a:pt x="64720" y="57961"/>
                </a:lnTo>
                <a:lnTo>
                  <a:pt x="7620" y="1524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13479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7"/>
            <a:ext cx="4852458" cy="694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9000"/>
              </a:lnSpc>
              <a:spcBef>
                <a:spcPts val="787"/>
              </a:spcBef>
            </a:pPr>
            <a:r>
              <a:rPr sz="1069" spc="10" dirty="0">
                <a:latin typeface="Times New Roman"/>
                <a:cs typeface="Times New Roman"/>
              </a:rPr>
              <a:t>searching for.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look at the arrows that are actually the </a:t>
            </a:r>
            <a:r>
              <a:rPr sz="1069" spc="5" dirty="0">
                <a:latin typeface="Times New Roman"/>
                <a:cs typeface="Times New Roman"/>
              </a:rPr>
              <a:t>steps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out the  value 78 </a:t>
            </a:r>
            <a:r>
              <a:rPr sz="1069" spc="5" dirty="0">
                <a:latin typeface="Times New Roman"/>
                <a:cs typeface="Times New Roman"/>
              </a:rPr>
              <a:t>in the skip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much </a:t>
            </a:r>
            <a:r>
              <a:rPr sz="1069" spc="5" dirty="0">
                <a:latin typeface="Times New Roman"/>
                <a:cs typeface="Times New Roman"/>
              </a:rPr>
              <a:t>less 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links 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follow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starting from the -+</a:t>
            </a:r>
            <a:r>
              <a:rPr sz="1069" spc="10" dirty="0">
                <a:latin typeface="Symbol"/>
                <a:cs typeface="Symbol"/>
              </a:rPr>
              <a:t>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S0.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S0 we have </a:t>
            </a:r>
            <a:r>
              <a:rPr sz="1069" spc="10" dirty="0">
                <a:latin typeface="Times New Roman"/>
                <a:cs typeface="Times New Roman"/>
              </a:rPr>
              <a:t>to 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nodes 12, 23, 26, 31, 34, 44, 56, </a:t>
            </a:r>
            <a:r>
              <a:rPr sz="1069" spc="10" dirty="0">
                <a:latin typeface="Times New Roman"/>
                <a:cs typeface="Times New Roman"/>
              </a:rPr>
              <a:t>and 64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reach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78. </a:t>
            </a:r>
            <a:r>
              <a:rPr sz="1069" spc="5" dirty="0">
                <a:latin typeface="Times New Roman"/>
                <a:cs typeface="Times New Roman"/>
              </a:rPr>
              <a:t>This traversal  </a:t>
            </a:r>
            <a:r>
              <a:rPr sz="1069" spc="10" dirty="0">
                <a:latin typeface="Times New Roman"/>
                <a:cs typeface="Times New Roman"/>
              </a:rPr>
              <a:t>could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larger if </a:t>
            </a:r>
            <a:r>
              <a:rPr sz="1069" spc="10" dirty="0">
                <a:latin typeface="Times New Roman"/>
                <a:cs typeface="Times New Roman"/>
              </a:rPr>
              <a:t>there were </a:t>
            </a:r>
            <a:r>
              <a:rPr sz="1069" spc="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31. But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our algorithm,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reach at  node 31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step.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search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skip </a:t>
            </a:r>
            <a:r>
              <a:rPr sz="1069" spc="5" dirty="0">
                <a:latin typeface="Times New Roman"/>
                <a:cs typeface="Times New Roman"/>
              </a:rPr>
              <a:t>list is faster than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search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linear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steps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in searching an </a:t>
            </a:r>
            <a:r>
              <a:rPr sz="1069" spc="10" dirty="0">
                <a:latin typeface="Times New Roman"/>
                <a:cs typeface="Times New Roman"/>
              </a:rPr>
              <a:t>element and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this  search is like the binary search </a:t>
            </a:r>
            <a:r>
              <a:rPr sz="1069" spc="10" dirty="0">
                <a:latin typeface="Times New Roman"/>
                <a:cs typeface="Times New Roman"/>
              </a:rPr>
              <a:t>scheme.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this </a:t>
            </a:r>
            <a:r>
              <a:rPr sz="1069" spc="10" dirty="0">
                <a:latin typeface="Times New Roman"/>
                <a:cs typeface="Times New Roman"/>
              </a:rPr>
              <a:t>skip </a:t>
            </a:r>
            <a:r>
              <a:rPr sz="1069" spc="5" dirty="0">
                <a:latin typeface="Times New Roman"/>
                <a:cs typeface="Times New Roman"/>
              </a:rPr>
              <a:t>list search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log2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as in binary search tree. </a:t>
            </a:r>
            <a:r>
              <a:rPr sz="1069" spc="10" dirty="0">
                <a:latin typeface="Times New Roman"/>
                <a:cs typeface="Times New Roman"/>
              </a:rPr>
              <a:t>Though the </a:t>
            </a:r>
            <a:r>
              <a:rPr sz="1069" spc="5" dirty="0">
                <a:latin typeface="Times New Roman"/>
                <a:cs typeface="Times New Roman"/>
              </a:rPr>
              <a:t>skip list is not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yet </a:t>
            </a:r>
            <a:r>
              <a:rPr sz="1069" spc="5" dirty="0">
                <a:latin typeface="Times New Roman"/>
                <a:cs typeface="Times New Roman"/>
              </a:rPr>
              <a:t>its find  </a:t>
            </a:r>
            <a:r>
              <a:rPr sz="1069" spc="10" dirty="0">
                <a:latin typeface="Times New Roman"/>
                <a:cs typeface="Times New Roman"/>
              </a:rPr>
              <a:t>method works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search </a:t>
            </a:r>
            <a:r>
              <a:rPr sz="1069" spc="10" dirty="0">
                <a:latin typeface="Times New Roman"/>
                <a:cs typeface="Times New Roman"/>
              </a:rPr>
              <a:t>in trees. As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that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also  involved in </a:t>
            </a:r>
            <a:r>
              <a:rPr sz="1069" spc="10" dirty="0">
                <a:latin typeface="Times New Roman"/>
                <a:cs typeface="Times New Roman"/>
              </a:rPr>
              <a:t>the remove method, so remove method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fast as </a:t>
            </a:r>
            <a:r>
              <a:rPr sz="1069" spc="10" dirty="0">
                <a:latin typeface="Times New Roman"/>
                <a:cs typeface="Times New Roman"/>
              </a:rPr>
              <a:t>the find  method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fast.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Times New Roman"/>
                <a:cs typeface="Times New Roman"/>
              </a:rPr>
              <a:t>Insertion in </a:t>
            </a:r>
            <a:r>
              <a:rPr sz="972" b="1" spc="15" dirty="0">
                <a:latin typeface="Times New Roman"/>
                <a:cs typeface="Times New Roman"/>
              </a:rPr>
              <a:t>Skip</a:t>
            </a:r>
            <a:r>
              <a:rPr sz="972" b="1" spc="-34" dirty="0">
                <a:latin typeface="Times New Roman"/>
                <a:cs typeface="Times New Roman"/>
              </a:rPr>
              <a:t> </a:t>
            </a:r>
            <a:r>
              <a:rPr sz="972" b="1" spc="10" dirty="0">
                <a:latin typeface="Times New Roman"/>
                <a:cs typeface="Times New Roman"/>
              </a:rPr>
              <a:t>List</a:t>
            </a:r>
            <a:endParaRPr sz="972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400"/>
              </a:lnSpc>
              <a:spcBef>
                <a:spcPts val="267"/>
              </a:spcBef>
            </a:pPr>
            <a:r>
              <a:rPr sz="1069" spc="10" dirty="0">
                <a:latin typeface="Times New Roman"/>
                <a:cs typeface="Times New Roman"/>
              </a:rPr>
              <a:t>When we are </a:t>
            </a:r>
            <a:r>
              <a:rPr sz="1069" spc="5" dirty="0">
                <a:latin typeface="Times New Roman"/>
                <a:cs typeface="Times New Roman"/>
              </a:rPr>
              <a:t>going to insert (add) </a:t>
            </a:r>
            <a:r>
              <a:rPr sz="1069" spc="10" dirty="0">
                <a:latin typeface="Times New Roman"/>
                <a:cs typeface="Times New Roman"/>
              </a:rPr>
              <a:t>an item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x,0</a:t>
            </a:r>
            <a:r>
              <a:rPr sz="1069" spc="5" dirty="0">
                <a:latin typeface="Times New Roman"/>
                <a:cs typeface="Times New Roman"/>
              </a:rPr>
              <a:t>) into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skip list,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a randomized  </a:t>
            </a:r>
            <a:r>
              <a:rPr sz="1069" spc="5" dirty="0">
                <a:latin typeface="Times New Roman"/>
                <a:cs typeface="Times New Roman"/>
              </a:rPr>
              <a:t>algorithm. </a:t>
            </a:r>
            <a:r>
              <a:rPr sz="1069" spc="10" dirty="0">
                <a:latin typeface="Times New Roman"/>
                <a:cs typeface="Times New Roman"/>
              </a:rPr>
              <a:t>Note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sending the </a:t>
            </a:r>
            <a:r>
              <a:rPr sz="1069" spc="10" dirty="0">
                <a:latin typeface="Times New Roman"/>
                <a:cs typeface="Times New Roman"/>
              </a:rPr>
              <a:t>item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pair. This is </a:t>
            </a:r>
            <a:r>
              <a:rPr sz="1069" spc="10" dirty="0">
                <a:latin typeface="Times New Roman"/>
                <a:cs typeface="Times New Roman"/>
              </a:rPr>
              <a:t>due to </a:t>
            </a:r>
            <a:r>
              <a:rPr sz="1069" spc="5" dirty="0">
                <a:latin typeface="Times New Roman"/>
                <a:cs typeface="Times New Roman"/>
              </a:rPr>
              <a:t>the fact that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keep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and </a:t>
            </a:r>
            <a:r>
              <a:rPr sz="1069" spc="10" dirty="0">
                <a:latin typeface="Times New Roman"/>
                <a:cs typeface="Times New Roman"/>
              </a:rPr>
              <a:t>the key </a:t>
            </a:r>
            <a:r>
              <a:rPr sz="1069" spc="5" dirty="0">
                <a:latin typeface="Times New Roman"/>
                <a:cs typeface="Times New Roman"/>
              </a:rPr>
              <a:t>separately to apply the find </a:t>
            </a:r>
            <a:r>
              <a:rPr sz="1069" spc="10" dirty="0">
                <a:latin typeface="Times New Roman"/>
                <a:cs typeface="Times New Roman"/>
              </a:rPr>
              <a:t>and remove </a:t>
            </a:r>
            <a:r>
              <a:rPr sz="1069" spc="5" dirty="0">
                <a:latin typeface="Times New Roman"/>
                <a:cs typeface="Times New Roman"/>
              </a:rPr>
              <a:t>methods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5" dirty="0">
                <a:latin typeface="Times New Roman"/>
                <a:cs typeface="Times New Roman"/>
              </a:rPr>
              <a:t>easily. In this pair,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key,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present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record. The </a:t>
            </a:r>
            <a:r>
              <a:rPr sz="1069" i="1" spc="10" dirty="0">
                <a:latin typeface="Times New Roman"/>
                <a:cs typeface="Times New Roman"/>
              </a:rPr>
              <a:t>0 </a:t>
            </a:r>
            <a:r>
              <a:rPr sz="1069" spc="10" dirty="0">
                <a:latin typeface="Times New Roman"/>
                <a:cs typeface="Times New Roman"/>
              </a:rPr>
              <a:t>denotes the </a:t>
            </a:r>
            <a:r>
              <a:rPr sz="1069" spc="5" dirty="0">
                <a:latin typeface="Times New Roman"/>
                <a:cs typeface="Times New Roman"/>
              </a:rPr>
              <a:t>data  (i.e. </a:t>
            </a:r>
            <a:r>
              <a:rPr sz="1069" spc="10" dirty="0">
                <a:latin typeface="Times New Roman"/>
                <a:cs typeface="Times New Roman"/>
              </a:rPr>
              <a:t>whole </a:t>
            </a:r>
            <a:r>
              <a:rPr sz="1069" spc="5" dirty="0">
                <a:latin typeface="Times New Roman"/>
                <a:cs typeface="Times New Roman"/>
              </a:rPr>
              <a:t>record).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randomized algorithm for </a:t>
            </a:r>
            <a:r>
              <a:rPr sz="1069" spc="5" dirty="0">
                <a:latin typeface="Times New Roman"/>
                <a:cs typeface="Times New Roman"/>
              </a:rPr>
              <a:t>insertion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described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step of the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endParaRPr sz="1069">
              <a:latin typeface="Times New Roman"/>
              <a:cs typeface="Times New Roman"/>
            </a:endParaRPr>
          </a:p>
          <a:p>
            <a:pPr marL="430908" marR="6791" indent="-209281">
              <a:lnSpc>
                <a:spcPts val="1264"/>
              </a:lnSpc>
              <a:spcBef>
                <a:spcPts val="117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repeatedly </a:t>
            </a:r>
            <a:r>
              <a:rPr sz="1069" spc="5" dirty="0">
                <a:latin typeface="Times New Roman"/>
                <a:cs typeface="Times New Roman"/>
              </a:rPr>
              <a:t>toss </a:t>
            </a:r>
            <a:r>
              <a:rPr sz="1069" spc="10" dirty="0">
                <a:latin typeface="Times New Roman"/>
                <a:cs typeface="Times New Roman"/>
              </a:rPr>
              <a:t>a coin </a:t>
            </a:r>
            <a:r>
              <a:rPr sz="1069" spc="5" dirty="0">
                <a:latin typeface="Times New Roman"/>
                <a:cs typeface="Times New Roman"/>
              </a:rPr>
              <a:t>until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</a:t>
            </a:r>
            <a:r>
              <a:rPr sz="1069" spc="5" dirty="0">
                <a:latin typeface="Times New Roman"/>
                <a:cs typeface="Times New Roman"/>
              </a:rPr>
              <a:t>tails, </a:t>
            </a:r>
            <a:r>
              <a:rPr sz="1069" spc="10" dirty="0">
                <a:latin typeface="Times New Roman"/>
                <a:cs typeface="Times New Roman"/>
              </a:rPr>
              <a:t>and we denote with </a:t>
            </a:r>
            <a:r>
              <a:rPr sz="1069" b="1" i="1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the number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times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coin </a:t>
            </a:r>
            <a:r>
              <a:rPr sz="1069" spc="10" dirty="0">
                <a:latin typeface="Times New Roman"/>
                <a:cs typeface="Times New Roman"/>
              </a:rPr>
              <a:t>came up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heads.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step </a:t>
            </a:r>
            <a:r>
              <a:rPr sz="1069" spc="5" dirty="0">
                <a:latin typeface="Times New Roman"/>
                <a:cs typeface="Times New Roman"/>
              </a:rPr>
              <a:t>describes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toss a </a:t>
            </a:r>
            <a:r>
              <a:rPr sz="1069" spc="5" dirty="0">
                <a:latin typeface="Times New Roman"/>
                <a:cs typeface="Times New Roman"/>
              </a:rPr>
              <a:t>coin </a:t>
            </a:r>
            <a:r>
              <a:rPr sz="1069" spc="10" dirty="0">
                <a:latin typeface="Times New Roman"/>
                <a:cs typeface="Times New Roman"/>
              </a:rPr>
              <a:t>while knowing a 50 </a:t>
            </a:r>
            <a:r>
              <a:rPr sz="1069" spc="5" dirty="0">
                <a:latin typeface="Times New Roman"/>
                <a:cs typeface="Times New Roman"/>
              </a:rPr>
              <a:t>percent probability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both </a:t>
            </a:r>
            <a:r>
              <a:rPr sz="1069" spc="15" dirty="0">
                <a:latin typeface="Times New Roman"/>
                <a:cs typeface="Times New Roman"/>
              </a:rPr>
              <a:t>head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tail.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keep a counter </a:t>
            </a:r>
            <a:r>
              <a:rPr sz="1069" spc="5" dirty="0">
                <a:latin typeface="Times New Roman"/>
                <a:cs typeface="Times New Roman"/>
              </a:rPr>
              <a:t>denoted with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count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heads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15" dirty="0">
                <a:latin typeface="Times New Roman"/>
                <a:cs typeface="Times New Roman"/>
              </a:rPr>
              <a:t>up.  Now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head </a:t>
            </a:r>
            <a:r>
              <a:rPr sz="1069" spc="10" dirty="0">
                <a:latin typeface="Times New Roman"/>
                <a:cs typeface="Times New Roman"/>
              </a:rPr>
              <a:t>comes </a:t>
            </a:r>
            <a:r>
              <a:rPr sz="1069" spc="5" dirty="0">
                <a:latin typeface="Times New Roman"/>
                <a:cs typeface="Times New Roman"/>
              </a:rPr>
              <a:t>up,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again toss </a:t>
            </a:r>
            <a:r>
              <a:rPr sz="1069" spc="10" dirty="0">
                <a:latin typeface="Times New Roman"/>
                <a:cs typeface="Times New Roman"/>
              </a:rPr>
              <a:t>the coin </a:t>
            </a:r>
            <a:r>
              <a:rPr sz="1069" spc="5" dirty="0">
                <a:latin typeface="Times New Roman"/>
                <a:cs typeface="Times New Roman"/>
              </a:rPr>
              <a:t>if again the </a:t>
            </a:r>
            <a:r>
              <a:rPr sz="1069" spc="10" dirty="0">
                <a:latin typeface="Times New Roman"/>
                <a:cs typeface="Times New Roman"/>
              </a:rPr>
              <a:t>head  comes up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add 1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counter i.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continue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counting </a:t>
            </a:r>
            <a:r>
              <a:rPr sz="1069" spc="5" dirty="0">
                <a:latin typeface="Times New Roman"/>
                <a:cs typeface="Times New Roman"/>
              </a:rPr>
              <a:t>until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tail </a:t>
            </a:r>
            <a:r>
              <a:rPr sz="1069" spc="10" dirty="0">
                <a:latin typeface="Times New Roman"/>
                <a:cs typeface="Times New Roman"/>
              </a:rPr>
              <a:t>comes </a:t>
            </a:r>
            <a:r>
              <a:rPr sz="1069" spc="5" dirty="0">
                <a:latin typeface="Times New Roman"/>
                <a:cs typeface="Times New Roman"/>
              </a:rPr>
              <a:t>up. 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tail </a:t>
            </a:r>
            <a:r>
              <a:rPr sz="1069" spc="10" dirty="0">
                <a:latin typeface="Times New Roman"/>
                <a:cs typeface="Times New Roman"/>
              </a:rPr>
              <a:t>comes </a:t>
            </a:r>
            <a:r>
              <a:rPr sz="1069" spc="5" dirty="0">
                <a:latin typeface="Times New Roman"/>
                <a:cs typeface="Times New Roman"/>
              </a:rPr>
              <a:t>up,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stop tossing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note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this,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</a:t>
            </a:r>
            <a:r>
              <a:rPr sz="1069" spc="10" dirty="0">
                <a:latin typeface="Times New Roman"/>
                <a:cs typeface="Times New Roman"/>
              </a:rPr>
              <a:t>step </a:t>
            </a:r>
            <a:r>
              <a:rPr sz="1069" spc="5" dirty="0">
                <a:latin typeface="Times New Roman"/>
                <a:cs typeface="Times New Roman"/>
              </a:rPr>
              <a:t>of algorithm </a:t>
            </a:r>
            <a:r>
              <a:rPr sz="1069" spc="10" dirty="0">
                <a:latin typeface="Times New Roman"/>
                <a:cs typeface="Times New Roman"/>
              </a:rPr>
              <a:t>comes, </a:t>
            </a:r>
            <a:r>
              <a:rPr sz="1069" spc="5" dirty="0">
                <a:latin typeface="Times New Roman"/>
                <a:cs typeface="Times New Roman"/>
              </a:rPr>
              <a:t>stating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 marL="430908" marR="5556" indent="-209281">
              <a:lnSpc>
                <a:spcPct val="115999"/>
              </a:lnSpc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b="1" i="1" spc="5" dirty="0">
                <a:latin typeface="Times New Roman"/>
                <a:cs typeface="Times New Roman"/>
              </a:rPr>
              <a:t>i </a:t>
            </a:r>
            <a:r>
              <a:rPr sz="1069" b="1" i="1" u="heavy" spc="15" dirty="0">
                <a:latin typeface="Times New Roman"/>
                <a:cs typeface="Times New Roman"/>
              </a:rPr>
              <a:t>&gt; </a:t>
            </a:r>
            <a:r>
              <a:rPr sz="1069" b="1" i="1" spc="10" dirty="0">
                <a:latin typeface="Times New Roman"/>
                <a:cs typeface="Times New Roman"/>
              </a:rPr>
              <a:t>h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skip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lists </a:t>
            </a:r>
            <a:r>
              <a:rPr sz="1069" b="1" i="1" spc="15" dirty="0">
                <a:latin typeface="Times New Roman"/>
                <a:cs typeface="Times New Roman"/>
              </a:rPr>
              <a:t>S</a:t>
            </a:r>
            <a:r>
              <a:rPr sz="1604" b="1" i="1" spc="21" baseline="-12626" dirty="0">
                <a:latin typeface="Times New Roman"/>
                <a:cs typeface="Times New Roman"/>
              </a:rPr>
              <a:t>h</a:t>
            </a:r>
            <a:r>
              <a:rPr sz="1604" spc="21" baseline="-12626" dirty="0">
                <a:latin typeface="Times New Roman"/>
                <a:cs typeface="Times New Roman"/>
              </a:rPr>
              <a:t>+1</a:t>
            </a:r>
            <a:r>
              <a:rPr sz="1069" spc="15" dirty="0">
                <a:latin typeface="Times New Roman"/>
                <a:cs typeface="Times New Roman"/>
              </a:rPr>
              <a:t>, </a:t>
            </a:r>
            <a:r>
              <a:rPr sz="1069" spc="24" dirty="0">
                <a:latin typeface="Times New Roman"/>
                <a:cs typeface="Times New Roman"/>
              </a:rPr>
              <a:t>…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b="1" i="1" spc="10" dirty="0">
                <a:latin typeface="Times New Roman"/>
                <a:cs typeface="Times New Roman"/>
              </a:rPr>
              <a:t>S</a:t>
            </a:r>
            <a:r>
              <a:rPr sz="1604" b="1" i="1" spc="15" baseline="-12626" dirty="0">
                <a:latin typeface="Times New Roman"/>
                <a:cs typeface="Times New Roman"/>
              </a:rPr>
              <a:t>i </a:t>
            </a:r>
            <a:r>
              <a:rPr sz="1604" spc="7" baseline="-12626" dirty="0">
                <a:latin typeface="Times New Roman"/>
                <a:cs typeface="Times New Roman"/>
              </a:rPr>
              <a:t>+1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each containing only  the two special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Here we compare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(that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count of heads came up) with </a:t>
            </a:r>
            <a:r>
              <a:rPr sz="1069" i="1" spc="10" dirty="0">
                <a:latin typeface="Times New Roman"/>
                <a:cs typeface="Times New Roman"/>
              </a:rPr>
              <a:t>h </a:t>
            </a:r>
            <a:r>
              <a:rPr sz="1069" spc="5" dirty="0">
                <a:latin typeface="Times New Roman"/>
                <a:cs typeface="Times New Roman"/>
              </a:rPr>
              <a:t>(that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number of  </a:t>
            </a:r>
            <a:r>
              <a:rPr sz="1069" spc="5" dirty="0">
                <a:latin typeface="Times New Roman"/>
                <a:cs typeface="Times New Roman"/>
              </a:rPr>
              <a:t>list)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i="1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greater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than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equal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h</a:t>
            </a:r>
            <a:r>
              <a:rPr sz="1069" i="1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add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new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skip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ts val="1254"/>
              </a:lnSpc>
              <a:spcBef>
                <a:spcPts val="237"/>
              </a:spcBef>
            </a:pPr>
            <a:r>
              <a:rPr sz="1604" spc="7" baseline="12626" dirty="0">
                <a:latin typeface="Times New Roman"/>
                <a:cs typeface="Times New Roman"/>
              </a:rPr>
              <a:t>lists are </a:t>
            </a:r>
            <a:r>
              <a:rPr sz="1604" b="1" i="1" spc="15" baseline="12626" dirty="0">
                <a:latin typeface="Times New Roman"/>
                <a:cs typeface="Times New Roman"/>
              </a:rPr>
              <a:t>S</a:t>
            </a:r>
            <a:r>
              <a:rPr sz="1069" b="1" i="1" spc="10" dirty="0">
                <a:latin typeface="Times New Roman"/>
                <a:cs typeface="Times New Roman"/>
              </a:rPr>
              <a:t>h</a:t>
            </a:r>
            <a:r>
              <a:rPr sz="1069" spc="10" dirty="0">
                <a:latin typeface="Times New Roman"/>
                <a:cs typeface="Times New Roman"/>
              </a:rPr>
              <a:t>+1</a:t>
            </a:r>
            <a:r>
              <a:rPr sz="1604" spc="15" baseline="12626" dirty="0">
                <a:latin typeface="Times New Roman"/>
                <a:cs typeface="Times New Roman"/>
              </a:rPr>
              <a:t>, </a:t>
            </a:r>
            <a:r>
              <a:rPr sz="1604" spc="36" baseline="12626" dirty="0">
                <a:latin typeface="Times New Roman"/>
                <a:cs typeface="Times New Roman"/>
              </a:rPr>
              <a:t>… </a:t>
            </a:r>
            <a:r>
              <a:rPr sz="1604" spc="7" baseline="12626" dirty="0">
                <a:latin typeface="Times New Roman"/>
                <a:cs typeface="Times New Roman"/>
              </a:rPr>
              <a:t>, </a:t>
            </a:r>
            <a:r>
              <a:rPr sz="1604" b="1" i="1" spc="15" baseline="12626" dirty="0">
                <a:latin typeface="Times New Roman"/>
                <a:cs typeface="Times New Roman"/>
              </a:rPr>
              <a:t>S</a:t>
            </a:r>
            <a:r>
              <a:rPr sz="1069" b="1" i="1" spc="10" dirty="0">
                <a:latin typeface="Times New Roman"/>
                <a:cs typeface="Times New Roman"/>
              </a:rPr>
              <a:t>i </a:t>
            </a:r>
            <a:r>
              <a:rPr sz="1069" spc="5" dirty="0">
                <a:latin typeface="Times New Roman"/>
                <a:cs typeface="Times New Roman"/>
              </a:rPr>
              <a:t>+1.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8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add additional lists S5, </a:t>
            </a:r>
            <a:r>
              <a:rPr sz="1069" spc="10" dirty="0">
                <a:latin typeface="Times New Roman"/>
                <a:cs typeface="Times New Roman"/>
              </a:rPr>
              <a:t>S6,  S7, S8 and S9. </a:t>
            </a:r>
            <a:r>
              <a:rPr sz="1069" spc="5" dirty="0">
                <a:latin typeface="Times New Roman"/>
                <a:cs typeface="Times New Roman"/>
              </a:rPr>
              <a:t>These lists initially will contain the </a:t>
            </a:r>
            <a:r>
              <a:rPr sz="1069" spc="10" dirty="0">
                <a:latin typeface="Times New Roman"/>
                <a:cs typeface="Times New Roman"/>
              </a:rPr>
              <a:t>only two </a:t>
            </a:r>
            <a:r>
              <a:rPr sz="1069" spc="5" dirty="0">
                <a:latin typeface="Times New Roman"/>
                <a:cs typeface="Times New Roman"/>
              </a:rPr>
              <a:t>special </a:t>
            </a:r>
            <a:r>
              <a:rPr sz="1069" spc="10" dirty="0">
                <a:latin typeface="Times New Roman"/>
                <a:cs typeface="Times New Roman"/>
              </a:rPr>
              <a:t>keys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24"/>
              </a:spcBef>
            </a:pPr>
            <a:r>
              <a:rPr sz="1069" spc="15" dirty="0">
                <a:latin typeface="Symbol"/>
                <a:cs typeface="Symbol"/>
              </a:rPr>
              <a:t>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+</a:t>
            </a:r>
            <a:r>
              <a:rPr sz="1069" spc="10" dirty="0">
                <a:latin typeface="Symbol"/>
                <a:cs typeface="Symbol"/>
              </a:rPr>
              <a:t>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steps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1911" y="7997870"/>
            <a:ext cx="8890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1898" y="8387536"/>
            <a:ext cx="8890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0801" y="7943051"/>
            <a:ext cx="4432653" cy="584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159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search for </a:t>
            </a:r>
            <a:r>
              <a:rPr sz="1069" b="1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skip list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positions </a:t>
            </a:r>
            <a:r>
              <a:rPr sz="1069" b="1" i="1" spc="10" dirty="0">
                <a:latin typeface="Times New Roman"/>
                <a:cs typeface="Times New Roman"/>
              </a:rPr>
              <a:t>p</a:t>
            </a:r>
            <a:r>
              <a:rPr sz="1604" spc="15" baseline="-12626" dirty="0">
                <a:latin typeface="Times New Roman"/>
                <a:cs typeface="Times New Roman"/>
              </a:rPr>
              <a:t>0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b="1" i="1" spc="10" dirty="0">
                <a:latin typeface="Times New Roman"/>
                <a:cs typeface="Times New Roman"/>
              </a:rPr>
              <a:t>p</a:t>
            </a:r>
            <a:r>
              <a:rPr sz="1604" spc="15" baseline="-12626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…, </a:t>
            </a:r>
            <a:r>
              <a:rPr sz="1069" b="1" i="1" spc="5" dirty="0">
                <a:latin typeface="Times New Roman"/>
                <a:cs typeface="Times New Roman"/>
              </a:rPr>
              <a:t>p</a:t>
            </a:r>
            <a:r>
              <a:rPr sz="1604" b="1" i="1" spc="7" baseline="-12626" dirty="0">
                <a:latin typeface="Times New Roman"/>
                <a:cs typeface="Times New Roman"/>
              </a:rPr>
              <a:t>i </a:t>
            </a:r>
            <a:r>
              <a:rPr sz="1069" spc="5" dirty="0">
                <a:latin typeface="Times New Roman"/>
                <a:cs typeface="Times New Roman"/>
              </a:rPr>
              <a:t>of the  items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largest </a:t>
            </a:r>
            <a:r>
              <a:rPr sz="1069" spc="10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less than </a:t>
            </a:r>
            <a:r>
              <a:rPr sz="1069" b="1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in each list </a:t>
            </a:r>
            <a:r>
              <a:rPr sz="1069" b="1" i="1" spc="10" dirty="0">
                <a:latin typeface="Times New Roman"/>
                <a:cs typeface="Times New Roman"/>
              </a:rPr>
              <a:t>S</a:t>
            </a:r>
            <a:r>
              <a:rPr sz="1604" spc="15" baseline="-12626" dirty="0">
                <a:latin typeface="Times New Roman"/>
                <a:cs typeface="Times New Roman"/>
              </a:rPr>
              <a:t>0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b="1" i="1" spc="10" dirty="0">
                <a:latin typeface="Times New Roman"/>
                <a:cs typeface="Times New Roman"/>
              </a:rPr>
              <a:t>S</a:t>
            </a:r>
            <a:r>
              <a:rPr sz="1604" spc="15" baseline="-12626" dirty="0">
                <a:latin typeface="Times New Roman"/>
                <a:cs typeface="Times New Roman"/>
              </a:rPr>
              <a:t>1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24" dirty="0">
                <a:latin typeface="Times New Roman"/>
                <a:cs typeface="Times New Roman"/>
              </a:rPr>
              <a:t>… 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b="1" i="1" spc="10" dirty="0">
                <a:latin typeface="Times New Roman"/>
                <a:cs typeface="Times New Roman"/>
              </a:rPr>
              <a:t>S</a:t>
            </a:r>
            <a:r>
              <a:rPr sz="1604" b="1" i="1" spc="15" baseline="-12626" dirty="0">
                <a:latin typeface="Times New Roman"/>
                <a:cs typeface="Times New Roman"/>
              </a:rPr>
              <a:t>i</a:t>
            </a:r>
            <a:endParaRPr sz="1604" baseline="-12626">
              <a:latin typeface="Times New Roman"/>
              <a:cs typeface="Times New Roman"/>
            </a:endParaRPr>
          </a:p>
          <a:p>
            <a:pPr marL="12347">
              <a:spcBef>
                <a:spcPts val="297"/>
              </a:spcBef>
            </a:pP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b="1" i="1" spc="5" dirty="0">
                <a:latin typeface="Times New Roman"/>
                <a:cs typeface="Times New Roman"/>
              </a:rPr>
              <a:t>j </a:t>
            </a:r>
            <a:r>
              <a:rPr sz="1069" spc="24" dirty="0">
                <a:latin typeface="Times New Roman"/>
                <a:cs typeface="Times New Roman"/>
              </a:rPr>
              <a:t>← </a:t>
            </a:r>
            <a:r>
              <a:rPr sz="1069" spc="5" dirty="0">
                <a:latin typeface="Times New Roman"/>
                <a:cs typeface="Times New Roman"/>
              </a:rPr>
              <a:t>0, </a:t>
            </a:r>
            <a:r>
              <a:rPr sz="1069" spc="15" dirty="0">
                <a:latin typeface="Times New Roman"/>
                <a:cs typeface="Times New Roman"/>
              </a:rPr>
              <a:t>…, </a:t>
            </a:r>
            <a:r>
              <a:rPr sz="1069" b="1" i="1" spc="5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we insert item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b="1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b="1" i="1" spc="5" dirty="0">
                <a:latin typeface="Times New Roman"/>
                <a:cs typeface="Times New Roman"/>
              </a:rPr>
              <a:t>o</a:t>
            </a:r>
            <a:r>
              <a:rPr sz="1069" spc="5" dirty="0">
                <a:latin typeface="Times New Roman"/>
                <a:cs typeface="Times New Roman"/>
              </a:rPr>
              <a:t>) into list </a:t>
            </a:r>
            <a:r>
              <a:rPr sz="1069" b="1" i="1" spc="10" dirty="0">
                <a:latin typeface="Times New Roman"/>
                <a:cs typeface="Times New Roman"/>
              </a:rPr>
              <a:t>S</a:t>
            </a:r>
            <a:r>
              <a:rPr sz="1604" b="1" i="1" spc="15" baseline="-12626" dirty="0">
                <a:latin typeface="Times New Roman"/>
                <a:cs typeface="Times New Roman"/>
              </a:rPr>
              <a:t>j </a:t>
            </a:r>
            <a:r>
              <a:rPr sz="1069" spc="10" dirty="0">
                <a:latin typeface="Times New Roman"/>
                <a:cs typeface="Times New Roman"/>
              </a:rPr>
              <a:t>after position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b="1" i="1" spc="5" dirty="0">
                <a:latin typeface="Times New Roman"/>
                <a:cs typeface="Times New Roman"/>
              </a:rPr>
              <a:t>p</a:t>
            </a:r>
            <a:r>
              <a:rPr sz="1604" b="1" i="1" spc="7" baseline="-12626" dirty="0">
                <a:latin typeface="Times New Roman"/>
                <a:cs typeface="Times New Roman"/>
              </a:rPr>
              <a:t>j</a:t>
            </a:r>
            <a:endParaRPr sz="1604" baseline="-1262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42" y="8709444"/>
            <a:ext cx="4851224" cy="653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most node of the </a:t>
            </a:r>
            <a:r>
              <a:rPr sz="1069" spc="5" dirty="0">
                <a:latin typeface="Times New Roman"/>
                <a:cs typeface="Times New Roman"/>
              </a:rPr>
              <a:t>top list i.e. Si </a:t>
            </a:r>
            <a:r>
              <a:rPr sz="1069" spc="10" dirty="0">
                <a:latin typeface="Times New Roman"/>
                <a:cs typeface="Times New Roman"/>
              </a:rPr>
              <a:t>and will find the  position for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item.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find this </a:t>
            </a:r>
            <a:r>
              <a:rPr sz="1069" spc="5" dirty="0">
                <a:latin typeface="Times New Roman"/>
                <a:cs typeface="Times New Roman"/>
              </a:rPr>
              <a:t>position as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to keep the </a:t>
            </a:r>
            <a:r>
              <a:rPr sz="1069" spc="5" dirty="0">
                <a:latin typeface="Times New Roman"/>
                <a:cs typeface="Times New Roman"/>
              </a:rPr>
              <a:t>data 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list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sorted.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Let’s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help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figures.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Suppose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skip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348134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2458" cy="76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836"/>
              </a:spcBef>
            </a:pPr>
            <a:r>
              <a:rPr sz="1069" spc="10" dirty="0">
                <a:latin typeface="Times New Roman"/>
                <a:cs typeface="Times New Roman"/>
              </a:rPr>
              <a:t>shown in 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below. 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three items 10, </a:t>
            </a:r>
            <a:r>
              <a:rPr sz="1069" spc="15" dirty="0">
                <a:latin typeface="Times New Roman"/>
                <a:cs typeface="Times New Roman"/>
              </a:rPr>
              <a:t>23 </a:t>
            </a:r>
            <a:r>
              <a:rPr sz="1069" spc="10" dirty="0">
                <a:latin typeface="Times New Roman"/>
                <a:cs typeface="Times New Roman"/>
              </a:rPr>
              <a:t>and 36 in </a:t>
            </a:r>
            <a:r>
              <a:rPr sz="1069" spc="5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There are  also </a:t>
            </a:r>
            <a:r>
              <a:rPr sz="1069" spc="5" dirty="0">
                <a:latin typeface="Times New Roman"/>
                <a:cs typeface="Times New Roman"/>
              </a:rPr>
              <a:t>additional layers </a:t>
            </a:r>
            <a:r>
              <a:rPr sz="1069" spc="10" dirty="0">
                <a:latin typeface="Times New Roman"/>
                <a:cs typeface="Times New Roman"/>
              </a:rPr>
              <a:t>S1 and S2.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were made when </a:t>
            </a:r>
            <a:r>
              <a:rPr sz="1069" spc="5" dirty="0">
                <a:latin typeface="Times New Roman"/>
                <a:cs typeface="Times New Roman"/>
              </a:rPr>
              <a:t>10, </a:t>
            </a:r>
            <a:r>
              <a:rPr sz="1069" spc="10" dirty="0">
                <a:latin typeface="Times New Roman"/>
                <a:cs typeface="Times New Roman"/>
              </a:rPr>
              <a:t>23 and 36 were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9421" y="1777364"/>
            <a:ext cx="5556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3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299421" y="17773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6250411" y="1777364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302014" y="1780329"/>
            <a:ext cx="0" cy="2128044"/>
          </a:xfrm>
          <a:custGeom>
            <a:avLst/>
            <a:gdLst/>
            <a:ahLst/>
            <a:cxnLst/>
            <a:rect l="l" t="t" r="r" b="b"/>
            <a:pathLst>
              <a:path h="2188845">
                <a:moveTo>
                  <a:pt x="0" y="0"/>
                </a:moveTo>
                <a:lnTo>
                  <a:pt x="0" y="2188463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299421" y="3905408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6253373" y="1780329"/>
            <a:ext cx="0" cy="2128044"/>
          </a:xfrm>
          <a:custGeom>
            <a:avLst/>
            <a:gdLst/>
            <a:ahLst/>
            <a:cxnLst/>
            <a:rect l="l" t="t" r="r" b="b"/>
            <a:pathLst>
              <a:path h="2188845">
                <a:moveTo>
                  <a:pt x="0" y="0"/>
                </a:moveTo>
                <a:lnTo>
                  <a:pt x="0" y="218846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5756276" y="3034559"/>
            <a:ext cx="417953" cy="209903"/>
          </a:xfrm>
          <a:custGeom>
            <a:avLst/>
            <a:gdLst/>
            <a:ahLst/>
            <a:cxnLst/>
            <a:rect l="l" t="t" r="r" b="b"/>
            <a:pathLst>
              <a:path w="429895" h="215900">
                <a:moveTo>
                  <a:pt x="429767" y="0"/>
                </a:moveTo>
                <a:lnTo>
                  <a:pt x="0" y="0"/>
                </a:lnTo>
                <a:lnTo>
                  <a:pt x="0" y="215646"/>
                </a:lnTo>
                <a:lnTo>
                  <a:pt x="429767" y="215646"/>
                </a:lnTo>
                <a:lnTo>
                  <a:pt x="4297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5832087" y="3084688"/>
            <a:ext cx="20249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14676" y="3034559"/>
            <a:ext cx="313002" cy="209903"/>
          </a:xfrm>
          <a:custGeom>
            <a:avLst/>
            <a:gdLst/>
            <a:ahLst/>
            <a:cxnLst/>
            <a:rect l="l" t="t" r="r" b="b"/>
            <a:pathLst>
              <a:path w="321945" h="215900">
                <a:moveTo>
                  <a:pt x="321563" y="0"/>
                </a:moveTo>
                <a:lnTo>
                  <a:pt x="0" y="0"/>
                </a:lnTo>
                <a:lnTo>
                  <a:pt x="0" y="215646"/>
                </a:lnTo>
                <a:lnTo>
                  <a:pt x="321563" y="215646"/>
                </a:lnTo>
                <a:lnTo>
                  <a:pt x="3215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4891229" y="3070612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60444" y="3034559"/>
            <a:ext cx="312385" cy="209903"/>
          </a:xfrm>
          <a:custGeom>
            <a:avLst/>
            <a:gdLst/>
            <a:ahLst/>
            <a:cxnLst/>
            <a:rect l="l" t="t" r="r" b="b"/>
            <a:pathLst>
              <a:path w="321310" h="215900">
                <a:moveTo>
                  <a:pt x="320801" y="0"/>
                </a:moveTo>
                <a:lnTo>
                  <a:pt x="0" y="0"/>
                </a:lnTo>
                <a:lnTo>
                  <a:pt x="0" y="215646"/>
                </a:lnTo>
                <a:lnTo>
                  <a:pt x="320801" y="215646"/>
                </a:lnTo>
                <a:lnTo>
                  <a:pt x="3208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636257" y="3070612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24043" y="3034559"/>
            <a:ext cx="313619" cy="209903"/>
          </a:xfrm>
          <a:custGeom>
            <a:avLst/>
            <a:gdLst/>
            <a:ahLst/>
            <a:cxnLst/>
            <a:rect l="l" t="t" r="r" b="b"/>
            <a:pathLst>
              <a:path w="322580" h="215900">
                <a:moveTo>
                  <a:pt x="322325" y="0"/>
                </a:moveTo>
                <a:lnTo>
                  <a:pt x="0" y="0"/>
                </a:lnTo>
                <a:lnTo>
                  <a:pt x="0" y="215646"/>
                </a:lnTo>
                <a:lnTo>
                  <a:pt x="322325" y="215646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799855" y="3070612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8729" y="3034559"/>
            <a:ext cx="417335" cy="209903"/>
          </a:xfrm>
          <a:custGeom>
            <a:avLst/>
            <a:gdLst/>
            <a:ahLst/>
            <a:cxnLst/>
            <a:rect l="l" t="t" r="r" b="b"/>
            <a:pathLst>
              <a:path w="429260" h="215900">
                <a:moveTo>
                  <a:pt x="429006" y="0"/>
                </a:moveTo>
                <a:lnTo>
                  <a:pt x="0" y="0"/>
                </a:lnTo>
                <a:lnTo>
                  <a:pt x="0" y="215646"/>
                </a:lnTo>
                <a:lnTo>
                  <a:pt x="429006" y="215646"/>
                </a:lnTo>
                <a:lnTo>
                  <a:pt x="42900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754541" y="3084688"/>
            <a:ext cx="17100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97299" y="3139016"/>
            <a:ext cx="627239" cy="1235"/>
          </a:xfrm>
          <a:custGeom>
            <a:avLst/>
            <a:gdLst/>
            <a:ahLst/>
            <a:cxnLst/>
            <a:rect l="l" t="t" r="r" b="b"/>
            <a:pathLst>
              <a:path w="645160" h="1269">
                <a:moveTo>
                  <a:pt x="0" y="0"/>
                </a:moveTo>
                <a:lnTo>
                  <a:pt x="644651" y="76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038156" y="3139016"/>
            <a:ext cx="522288" cy="1235"/>
          </a:xfrm>
          <a:custGeom>
            <a:avLst/>
            <a:gdLst/>
            <a:ahLst/>
            <a:cxnLst/>
            <a:rect l="l" t="t" r="r" b="b"/>
            <a:pathLst>
              <a:path w="537210" h="1269">
                <a:moveTo>
                  <a:pt x="0" y="0"/>
                </a:moveTo>
                <a:lnTo>
                  <a:pt x="537210" y="76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874558" y="3139016"/>
            <a:ext cx="940241" cy="1235"/>
          </a:xfrm>
          <a:custGeom>
            <a:avLst/>
            <a:gdLst/>
            <a:ahLst/>
            <a:cxnLst/>
            <a:rect l="l" t="t" r="r" b="b"/>
            <a:pathLst>
              <a:path w="967104" h="1269">
                <a:moveTo>
                  <a:pt x="0" y="0"/>
                </a:moveTo>
                <a:lnTo>
                  <a:pt x="966977" y="76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128789" y="3139016"/>
            <a:ext cx="627239" cy="1235"/>
          </a:xfrm>
          <a:custGeom>
            <a:avLst/>
            <a:gdLst/>
            <a:ahLst/>
            <a:cxnLst/>
            <a:rect l="l" t="t" r="r" b="b"/>
            <a:pathLst>
              <a:path w="645160" h="1269">
                <a:moveTo>
                  <a:pt x="0" y="0"/>
                </a:moveTo>
                <a:lnTo>
                  <a:pt x="644651" y="76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1435982" y="3070612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0</a:t>
            </a:r>
            <a:endParaRPr sz="1094" baseline="-11111">
              <a:latin typeface="Times New Roman"/>
              <a:cs typeface="Times New Roman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674369" y="2507912"/>
          <a:ext cx="4508588" cy="217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2983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00" spc="10" dirty="0">
                          <a:latin typeface="Symbol"/>
                          <a:cs typeface="Symbol"/>
                        </a:rPr>
                        <a:t>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23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100" spc="15" dirty="0">
                          <a:latin typeface="Symbol"/>
                          <a:cs typeface="Symbol"/>
                        </a:rPr>
                        <a:t>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97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97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435982" y="2547584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1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56276" y="1989244"/>
            <a:ext cx="417953" cy="209285"/>
          </a:xfrm>
          <a:custGeom>
            <a:avLst/>
            <a:gdLst/>
            <a:ahLst/>
            <a:cxnLst/>
            <a:rect l="l" t="t" r="r" b="b"/>
            <a:pathLst>
              <a:path w="429895" h="215264">
                <a:moveTo>
                  <a:pt x="429767" y="0"/>
                </a:moveTo>
                <a:lnTo>
                  <a:pt x="0" y="0"/>
                </a:lnTo>
                <a:lnTo>
                  <a:pt x="0" y="214883"/>
                </a:lnTo>
                <a:lnTo>
                  <a:pt x="429767" y="214883"/>
                </a:lnTo>
                <a:lnTo>
                  <a:pt x="4297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5832087" y="2039373"/>
            <a:ext cx="20249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78729" y="1989244"/>
            <a:ext cx="417335" cy="209285"/>
          </a:xfrm>
          <a:custGeom>
            <a:avLst/>
            <a:gdLst/>
            <a:ahLst/>
            <a:cxnLst/>
            <a:rect l="l" t="t" r="r" b="b"/>
            <a:pathLst>
              <a:path w="429260" h="215264">
                <a:moveTo>
                  <a:pt x="429006" y="0"/>
                </a:moveTo>
                <a:lnTo>
                  <a:pt x="0" y="0"/>
                </a:lnTo>
                <a:lnTo>
                  <a:pt x="0" y="214883"/>
                </a:lnTo>
                <a:lnTo>
                  <a:pt x="429006" y="214883"/>
                </a:lnTo>
                <a:lnTo>
                  <a:pt x="42900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1754541" y="2039373"/>
            <a:ext cx="17100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97299" y="2093700"/>
            <a:ext cx="3658482" cy="1235"/>
          </a:xfrm>
          <a:custGeom>
            <a:avLst/>
            <a:gdLst/>
            <a:ahLst/>
            <a:cxnLst/>
            <a:rect l="l" t="t" r="r" b="b"/>
            <a:pathLst>
              <a:path w="3763010" h="1269">
                <a:moveTo>
                  <a:pt x="0" y="0"/>
                </a:moveTo>
                <a:lnTo>
                  <a:pt x="3762755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1435982" y="2024556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2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52243" y="3595864"/>
            <a:ext cx="4852458" cy="3735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5938" algn="ctr"/>
            <a:r>
              <a:rPr sz="1069" b="1" spc="10" dirty="0">
                <a:latin typeface="Times New Roman"/>
                <a:cs typeface="Times New Roman"/>
              </a:rPr>
              <a:t>Figure</a:t>
            </a:r>
            <a:r>
              <a:rPr sz="1069" b="1" spc="-92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40.3: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marR="4939" algn="just">
              <a:lnSpc>
                <a:spcPct val="990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proceed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this list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 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going to  insert is 15.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tossed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coin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figured out that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i is </a:t>
            </a:r>
            <a:r>
              <a:rPr sz="1069" spc="10" dirty="0">
                <a:latin typeface="Times New Roman"/>
                <a:cs typeface="Times New Roman"/>
              </a:rPr>
              <a:t>2. As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randomized </a:t>
            </a:r>
            <a:r>
              <a:rPr sz="1069" spc="5" dirty="0">
                <a:latin typeface="Times New Roman"/>
                <a:cs typeface="Times New Roman"/>
              </a:rPr>
              <a:t>algorithm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in this case,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i has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2.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I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the count number </a:t>
            </a:r>
            <a:r>
              <a:rPr sz="1069" spc="5" dirty="0">
                <a:latin typeface="Times New Roman"/>
                <a:cs typeface="Times New Roman"/>
              </a:rPr>
              <a:t>of heads before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tail </a:t>
            </a:r>
            <a:r>
              <a:rPr sz="1069" spc="10" dirty="0">
                <a:latin typeface="Times New Roman"/>
                <a:cs typeface="Times New Roman"/>
              </a:rPr>
              <a:t>comes up by </a:t>
            </a:r>
            <a:r>
              <a:rPr sz="1069" spc="5" dirty="0">
                <a:latin typeface="Times New Roman"/>
                <a:cs typeface="Times New Roman"/>
              </a:rPr>
              <a:t>tossing the coin. </a:t>
            </a:r>
            <a:r>
              <a:rPr sz="1069" spc="10" dirty="0">
                <a:latin typeface="Times New Roman"/>
                <a:cs typeface="Times New Roman"/>
              </a:rPr>
              <a:t>From the  above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h </a:t>
            </a:r>
            <a:r>
              <a:rPr sz="1069" spc="5" dirty="0">
                <a:latin typeface="Times New Roman"/>
                <a:cs typeface="Times New Roman"/>
              </a:rPr>
              <a:t>is 2.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h and </a:t>
            </a:r>
            <a:r>
              <a:rPr sz="1069" spc="5" dirty="0">
                <a:latin typeface="Times New Roman"/>
                <a:cs typeface="Times New Roman"/>
              </a:rPr>
              <a:t>i are equal,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not adding  </a:t>
            </a:r>
            <a:r>
              <a:rPr sz="1069" spc="10" dirty="0">
                <a:latin typeface="Times New Roman"/>
                <a:cs typeface="Times New Roman"/>
              </a:rPr>
              <a:t>S3, S4 and S5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list. Rather,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apply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search algorithm.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from  the </a:t>
            </a:r>
            <a:r>
              <a:rPr sz="1069" spc="5" dirty="0">
                <a:latin typeface="Times New Roman"/>
                <a:cs typeface="Times New Roman"/>
              </a:rPr>
              <a:t>left most </a:t>
            </a:r>
            <a:r>
              <a:rPr sz="1069" spc="10" dirty="0">
                <a:latin typeface="Times New Roman"/>
                <a:cs typeface="Times New Roman"/>
              </a:rPr>
              <a:t>node of the top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this position </a:t>
            </a:r>
            <a:r>
              <a:rPr sz="1069" spc="10" dirty="0">
                <a:latin typeface="Times New Roman"/>
                <a:cs typeface="Times New Roman"/>
              </a:rPr>
              <a:t>p2.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label </a:t>
            </a:r>
            <a:r>
              <a:rPr sz="1069" spc="10" dirty="0">
                <a:latin typeface="Times New Roman"/>
                <a:cs typeface="Times New Roman"/>
              </a:rPr>
              <a:t>these positions for  </a:t>
            </a:r>
            <a:r>
              <a:rPr sz="1069" spc="5" dirty="0">
                <a:latin typeface="Times New Roman"/>
                <a:cs typeface="Times New Roman"/>
              </a:rPr>
              <a:t>their identification.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item being added </a:t>
            </a:r>
            <a:r>
              <a:rPr sz="1069" spc="5" dirty="0">
                <a:latin typeface="Times New Roman"/>
                <a:cs typeface="Times New Roman"/>
              </a:rPr>
              <a:t>i.e.15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less than </a:t>
            </a:r>
            <a:r>
              <a:rPr sz="1069" spc="10" dirty="0">
                <a:latin typeface="Times New Roman"/>
                <a:cs typeface="Times New Roman"/>
              </a:rPr>
              <a:t>the +</a:t>
            </a:r>
            <a:r>
              <a:rPr sz="1069" spc="10" dirty="0">
                <a:latin typeface="Symbol"/>
                <a:cs typeface="Symbol"/>
              </a:rPr>
              <a:t></a:t>
            </a:r>
            <a:r>
              <a:rPr sz="1069" spc="10" dirty="0">
                <a:latin typeface="Times New Roman"/>
                <a:cs typeface="Times New Roman"/>
              </a:rPr>
              <a:t>, so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drop </a:t>
            </a:r>
            <a:r>
              <a:rPr sz="1069" spc="10" dirty="0">
                <a:latin typeface="Times New Roman"/>
                <a:cs typeface="Times New Roman"/>
              </a:rPr>
              <a:t>down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S1.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denote this step with </a:t>
            </a:r>
            <a:r>
              <a:rPr sz="1069" spc="10" dirty="0">
                <a:latin typeface="Times New Roman"/>
                <a:cs typeface="Times New Roman"/>
              </a:rPr>
              <a:t>p1. </a:t>
            </a:r>
            <a:r>
              <a:rPr sz="1069" spc="5" dirty="0">
                <a:latin typeface="Times New Roman"/>
                <a:cs typeface="Times New Roman"/>
              </a:rPr>
              <a:t>In this list,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value is </a:t>
            </a:r>
            <a:r>
              <a:rPr sz="1069" spc="10" dirty="0">
                <a:latin typeface="Times New Roman"/>
                <a:cs typeface="Times New Roman"/>
              </a:rPr>
              <a:t>23 </a:t>
            </a:r>
            <a:r>
              <a:rPr sz="1069" spc="5" dirty="0">
                <a:latin typeface="Times New Roman"/>
                <a:cs typeface="Times New Roman"/>
              </a:rPr>
              <a:t>that  is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15. 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again drop </a:t>
            </a:r>
            <a:r>
              <a:rPr sz="1069" spc="10" dirty="0">
                <a:latin typeface="Times New Roman"/>
                <a:cs typeface="Times New Roman"/>
              </a:rPr>
              <a:t>down and come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S0. </a:t>
            </a:r>
            <a:r>
              <a:rPr sz="1069" spc="1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current  </a:t>
            </a:r>
            <a:r>
              <a:rPr sz="1069" spc="5" dirty="0">
                <a:latin typeface="Times New Roman"/>
                <a:cs typeface="Times New Roman"/>
              </a:rPr>
              <a:t>position is still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the list as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did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have any </a:t>
            </a:r>
            <a:r>
              <a:rPr sz="1069" spc="5" dirty="0">
                <a:latin typeface="Times New Roman"/>
                <a:cs typeface="Times New Roman"/>
              </a:rPr>
              <a:t>scan forward.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10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less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15.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skip forward.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note this skip </a:t>
            </a:r>
            <a:r>
              <a:rPr sz="1069" spc="10" dirty="0">
                <a:latin typeface="Times New Roman"/>
                <a:cs typeface="Times New Roman"/>
              </a:rPr>
              <a:t>forward  with </a:t>
            </a:r>
            <a:r>
              <a:rPr sz="1069" spc="5" dirty="0">
                <a:latin typeface="Times New Roman"/>
                <a:cs typeface="Times New Roman"/>
              </a:rPr>
              <a:t>p0.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p0 the 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next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23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greater </a:t>
            </a:r>
            <a:r>
              <a:rPr sz="1069" spc="5" dirty="0">
                <a:latin typeface="Times New Roman"/>
                <a:cs typeface="Times New Roman"/>
              </a:rPr>
              <a:t>than 15.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in  the </a:t>
            </a:r>
            <a:r>
              <a:rPr sz="1069" spc="10" dirty="0">
                <a:latin typeface="Times New Roman"/>
                <a:cs typeface="Times New Roman"/>
              </a:rPr>
              <a:t>bottom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more </a:t>
            </a:r>
            <a:r>
              <a:rPr sz="1069" spc="5" dirty="0">
                <a:latin typeface="Times New Roman"/>
                <a:cs typeface="Times New Roman"/>
              </a:rPr>
              <a:t>drop </a:t>
            </a:r>
            <a:r>
              <a:rPr sz="1069" spc="10" dirty="0">
                <a:latin typeface="Times New Roman"/>
                <a:cs typeface="Times New Roman"/>
              </a:rPr>
              <a:t>down.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here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of </a:t>
            </a:r>
            <a:r>
              <a:rPr sz="1069" spc="10" dirty="0">
                <a:latin typeface="Times New Roman"/>
                <a:cs typeface="Times New Roman"/>
              </a:rPr>
              <a:t>the new </a:t>
            </a:r>
            <a:r>
              <a:rPr sz="1069" spc="5" dirty="0">
                <a:latin typeface="Times New Roman"/>
                <a:cs typeface="Times New Roman"/>
              </a:rPr>
              <a:t>node.  This position of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after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15" dirty="0">
                <a:latin typeface="Times New Roman"/>
                <a:cs typeface="Times New Roman"/>
              </a:rPr>
              <a:t>10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before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23. </a:t>
            </a:r>
            <a:r>
              <a:rPr sz="1069" spc="15" dirty="0">
                <a:latin typeface="Times New Roman"/>
                <a:cs typeface="Times New Roman"/>
              </a:rPr>
              <a:t>We have  </a:t>
            </a:r>
            <a:r>
              <a:rPr sz="1069" spc="5" dirty="0">
                <a:latin typeface="Times New Roman"/>
                <a:cs typeface="Times New Roman"/>
              </a:rPr>
              <a:t>labeled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positions po, </a:t>
            </a:r>
            <a:r>
              <a:rPr sz="1069" spc="10" dirty="0">
                <a:latin typeface="Times New Roman"/>
                <a:cs typeface="Times New Roman"/>
              </a:rPr>
              <a:t>p1 and p2 </a:t>
            </a:r>
            <a:r>
              <a:rPr sz="1069" spc="5" dirty="0">
                <a:latin typeface="Times New Roman"/>
                <a:cs typeface="Times New Roman"/>
              </a:rPr>
              <a:t>to reach there.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15" dirty="0">
                <a:latin typeface="Times New Roman"/>
                <a:cs typeface="Times New Roman"/>
              </a:rPr>
              <a:t>15  </a:t>
            </a:r>
            <a:r>
              <a:rPr sz="1069" spc="5" dirty="0">
                <a:latin typeface="Times New Roman"/>
                <a:cs typeface="Times New Roman"/>
              </a:rPr>
              <a:t>additionally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traversed to </a:t>
            </a:r>
            <a:r>
              <a:rPr sz="1069" spc="10" dirty="0">
                <a:latin typeface="Times New Roman"/>
                <a:cs typeface="Times New Roman"/>
              </a:rPr>
              <a:t>find the </a:t>
            </a:r>
            <a:r>
              <a:rPr sz="1069" spc="5" dirty="0">
                <a:latin typeface="Times New Roman"/>
                <a:cs typeface="Times New Roman"/>
              </a:rPr>
              <a:t>positions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labeled </a:t>
            </a:r>
            <a:r>
              <a:rPr sz="1069" spc="10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remember. </a:t>
            </a:r>
            <a:r>
              <a:rPr sz="1069" spc="5" dirty="0">
                <a:latin typeface="Times New Roman"/>
                <a:cs typeface="Times New Roman"/>
              </a:rPr>
              <a:t>After this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add a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S3 </a:t>
            </a:r>
            <a:r>
              <a:rPr sz="1069" spc="5" dirty="0">
                <a:latin typeface="Times New Roman"/>
                <a:cs typeface="Times New Roman"/>
              </a:rPr>
              <a:t>that contains </a:t>
            </a:r>
            <a:r>
              <a:rPr sz="1069" spc="10" dirty="0">
                <a:latin typeface="Times New Roman"/>
                <a:cs typeface="Times New Roman"/>
              </a:rPr>
              <a:t>only two keys </a:t>
            </a:r>
            <a:r>
              <a:rPr sz="1069" spc="5" dirty="0">
                <a:latin typeface="Times New Roman"/>
                <a:cs typeface="Times New Roman"/>
              </a:rPr>
              <a:t>that are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r>
              <a:rPr sz="1069" spc="10" dirty="0">
                <a:latin typeface="Symbol"/>
                <a:cs typeface="Symbol"/>
              </a:rPr>
              <a:t></a:t>
            </a:r>
            <a:r>
              <a:rPr sz="1069" spc="10" dirty="0">
                <a:latin typeface="Times New Roman"/>
                <a:cs typeface="Times New Roman"/>
              </a:rPr>
              <a:t> and +</a:t>
            </a:r>
            <a:r>
              <a:rPr sz="1069" spc="10" dirty="0">
                <a:latin typeface="Symbol"/>
                <a:cs typeface="Symbol"/>
              </a:rPr>
              <a:t></a:t>
            </a:r>
            <a:r>
              <a:rPr sz="1069" spc="10" dirty="0">
                <a:latin typeface="Times New Roman"/>
                <a:cs typeface="Times New Roman"/>
              </a:rPr>
              <a:t>, 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keep such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list at </a:t>
            </a:r>
            <a:r>
              <a:rPr sz="1069" spc="10" dirty="0">
                <a:latin typeface="Times New Roman"/>
                <a:cs typeface="Times New Roman"/>
              </a:rPr>
              <a:t>the top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skip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shows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 insertion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process.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87643" y="2721187"/>
            <a:ext cx="1045810" cy="313619"/>
          </a:xfrm>
          <a:custGeom>
            <a:avLst/>
            <a:gdLst/>
            <a:ahLst/>
            <a:cxnLst/>
            <a:rect l="l" t="t" r="r" b="b"/>
            <a:pathLst>
              <a:path w="1075689" h="322580">
                <a:moveTo>
                  <a:pt x="0" y="322325"/>
                </a:moveTo>
                <a:lnTo>
                  <a:pt x="46608" y="290207"/>
                </a:lnTo>
                <a:lnTo>
                  <a:pt x="93105" y="258357"/>
                </a:lnTo>
                <a:lnTo>
                  <a:pt x="139397" y="227063"/>
                </a:lnTo>
                <a:lnTo>
                  <a:pt x="185392" y="196615"/>
                </a:lnTo>
                <a:lnTo>
                  <a:pt x="230998" y="167301"/>
                </a:lnTo>
                <a:lnTo>
                  <a:pt x="276124" y="139409"/>
                </a:lnTo>
                <a:lnTo>
                  <a:pt x="320676" y="113228"/>
                </a:lnTo>
                <a:lnTo>
                  <a:pt x="364564" y="89046"/>
                </a:lnTo>
                <a:lnTo>
                  <a:pt x="407694" y="67153"/>
                </a:lnTo>
                <a:lnTo>
                  <a:pt x="449975" y="47836"/>
                </a:lnTo>
                <a:lnTo>
                  <a:pt x="491314" y="31384"/>
                </a:lnTo>
                <a:lnTo>
                  <a:pt x="531619" y="18086"/>
                </a:lnTo>
                <a:lnTo>
                  <a:pt x="570799" y="8230"/>
                </a:lnTo>
                <a:lnTo>
                  <a:pt x="608761" y="2105"/>
                </a:lnTo>
                <a:lnTo>
                  <a:pt x="645413" y="0"/>
                </a:lnTo>
                <a:lnTo>
                  <a:pt x="690119" y="5323"/>
                </a:lnTo>
                <a:lnTo>
                  <a:pt x="734451" y="20171"/>
                </a:lnTo>
                <a:lnTo>
                  <a:pt x="778037" y="42862"/>
                </a:lnTo>
                <a:lnTo>
                  <a:pt x="820504" y="71712"/>
                </a:lnTo>
                <a:lnTo>
                  <a:pt x="861479" y="105039"/>
                </a:lnTo>
                <a:lnTo>
                  <a:pt x="900588" y="141160"/>
                </a:lnTo>
                <a:lnTo>
                  <a:pt x="937459" y="178392"/>
                </a:lnTo>
                <a:lnTo>
                  <a:pt x="971719" y="215053"/>
                </a:lnTo>
                <a:lnTo>
                  <a:pt x="1002994" y="249459"/>
                </a:lnTo>
                <a:lnTo>
                  <a:pt x="1030911" y="279929"/>
                </a:lnTo>
                <a:lnTo>
                  <a:pt x="1055098" y="304778"/>
                </a:lnTo>
                <a:lnTo>
                  <a:pt x="1075182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824057" y="2925656"/>
            <a:ext cx="109273" cy="109273"/>
          </a:xfrm>
          <a:custGeom>
            <a:avLst/>
            <a:gdLst/>
            <a:ahLst/>
            <a:cxnLst/>
            <a:rect l="l" t="t" r="r" b="b"/>
            <a:pathLst>
              <a:path w="112394" h="112394">
                <a:moveTo>
                  <a:pt x="58126" y="64888"/>
                </a:moveTo>
                <a:lnTo>
                  <a:pt x="35813" y="86868"/>
                </a:lnTo>
                <a:lnTo>
                  <a:pt x="112013" y="112014"/>
                </a:lnTo>
                <a:lnTo>
                  <a:pt x="99567" y="74675"/>
                </a:lnTo>
                <a:lnTo>
                  <a:pt x="70104" y="74675"/>
                </a:lnTo>
                <a:lnTo>
                  <a:pt x="66293" y="73151"/>
                </a:lnTo>
                <a:lnTo>
                  <a:pt x="58126" y="64888"/>
                </a:lnTo>
                <a:close/>
              </a:path>
              <a:path w="112394" h="112394">
                <a:moveTo>
                  <a:pt x="64603" y="58507"/>
                </a:moveTo>
                <a:lnTo>
                  <a:pt x="58126" y="64888"/>
                </a:lnTo>
                <a:lnTo>
                  <a:pt x="66293" y="73151"/>
                </a:lnTo>
                <a:lnTo>
                  <a:pt x="70104" y="74675"/>
                </a:lnTo>
                <a:lnTo>
                  <a:pt x="73151" y="73151"/>
                </a:lnTo>
                <a:lnTo>
                  <a:pt x="74675" y="70104"/>
                </a:lnTo>
                <a:lnTo>
                  <a:pt x="73151" y="67056"/>
                </a:lnTo>
                <a:lnTo>
                  <a:pt x="64603" y="58507"/>
                </a:lnTo>
                <a:close/>
              </a:path>
              <a:path w="112394" h="112394">
                <a:moveTo>
                  <a:pt x="86868" y="36575"/>
                </a:moveTo>
                <a:lnTo>
                  <a:pt x="64603" y="58507"/>
                </a:lnTo>
                <a:lnTo>
                  <a:pt x="73151" y="67056"/>
                </a:lnTo>
                <a:lnTo>
                  <a:pt x="74675" y="70104"/>
                </a:lnTo>
                <a:lnTo>
                  <a:pt x="73151" y="73151"/>
                </a:lnTo>
                <a:lnTo>
                  <a:pt x="70104" y="74675"/>
                </a:lnTo>
                <a:lnTo>
                  <a:pt x="99567" y="74675"/>
                </a:lnTo>
                <a:lnTo>
                  <a:pt x="86868" y="36575"/>
                </a:lnTo>
                <a:close/>
              </a:path>
              <a:path w="112394" h="112394">
                <a:moveTo>
                  <a:pt x="4572" y="0"/>
                </a:move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58126" y="64888"/>
                </a:lnTo>
                <a:lnTo>
                  <a:pt x="64603" y="58507"/>
                </a:lnTo>
                <a:lnTo>
                  <a:pt x="7619" y="1524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1852824" y="2194454"/>
            <a:ext cx="69762" cy="317941"/>
          </a:xfrm>
          <a:custGeom>
            <a:avLst/>
            <a:gdLst/>
            <a:ahLst/>
            <a:cxnLst/>
            <a:rect l="l" t="t" r="r" b="b"/>
            <a:pathLst>
              <a:path w="71755" h="327025">
                <a:moveTo>
                  <a:pt x="31242" y="255269"/>
                </a:moveTo>
                <a:lnTo>
                  <a:pt x="0" y="255269"/>
                </a:lnTo>
                <a:lnTo>
                  <a:pt x="35813" y="326898"/>
                </a:lnTo>
                <a:lnTo>
                  <a:pt x="63626" y="271271"/>
                </a:lnTo>
                <a:lnTo>
                  <a:pt x="35813" y="271271"/>
                </a:lnTo>
                <a:lnTo>
                  <a:pt x="32765" y="270509"/>
                </a:lnTo>
                <a:lnTo>
                  <a:pt x="31242" y="266700"/>
                </a:lnTo>
                <a:lnTo>
                  <a:pt x="31242" y="255269"/>
                </a:lnTo>
                <a:close/>
              </a:path>
              <a:path w="71755" h="327025">
                <a:moveTo>
                  <a:pt x="35813" y="0"/>
                </a:moveTo>
                <a:lnTo>
                  <a:pt x="32765" y="761"/>
                </a:lnTo>
                <a:lnTo>
                  <a:pt x="31242" y="3809"/>
                </a:lnTo>
                <a:lnTo>
                  <a:pt x="31242" y="266700"/>
                </a:lnTo>
                <a:lnTo>
                  <a:pt x="32765" y="270509"/>
                </a:lnTo>
                <a:lnTo>
                  <a:pt x="35813" y="271271"/>
                </a:lnTo>
                <a:lnTo>
                  <a:pt x="38862" y="270509"/>
                </a:lnTo>
                <a:lnTo>
                  <a:pt x="40386" y="266700"/>
                </a:lnTo>
                <a:lnTo>
                  <a:pt x="40386" y="3809"/>
                </a:lnTo>
                <a:lnTo>
                  <a:pt x="38862" y="761"/>
                </a:lnTo>
                <a:lnTo>
                  <a:pt x="35813" y="0"/>
                </a:lnTo>
                <a:close/>
              </a:path>
              <a:path w="71755" h="327025">
                <a:moveTo>
                  <a:pt x="71627" y="255269"/>
                </a:moveTo>
                <a:lnTo>
                  <a:pt x="40386" y="255269"/>
                </a:lnTo>
                <a:lnTo>
                  <a:pt x="40386" y="266700"/>
                </a:lnTo>
                <a:lnTo>
                  <a:pt x="38862" y="270509"/>
                </a:lnTo>
                <a:lnTo>
                  <a:pt x="35813" y="271271"/>
                </a:lnTo>
                <a:lnTo>
                  <a:pt x="63626" y="271271"/>
                </a:lnTo>
                <a:lnTo>
                  <a:pt x="71627" y="255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852824" y="2716742"/>
            <a:ext cx="69762" cy="317941"/>
          </a:xfrm>
          <a:custGeom>
            <a:avLst/>
            <a:gdLst/>
            <a:ahLst/>
            <a:cxnLst/>
            <a:rect l="l" t="t" r="r" b="b"/>
            <a:pathLst>
              <a:path w="71755" h="327025">
                <a:moveTo>
                  <a:pt x="31242" y="255270"/>
                </a:moveTo>
                <a:lnTo>
                  <a:pt x="0" y="255270"/>
                </a:lnTo>
                <a:lnTo>
                  <a:pt x="35813" y="326898"/>
                </a:lnTo>
                <a:lnTo>
                  <a:pt x="63246" y="272033"/>
                </a:lnTo>
                <a:lnTo>
                  <a:pt x="35813" y="272033"/>
                </a:lnTo>
                <a:lnTo>
                  <a:pt x="32765" y="270509"/>
                </a:lnTo>
                <a:lnTo>
                  <a:pt x="31242" y="267461"/>
                </a:lnTo>
                <a:lnTo>
                  <a:pt x="31242" y="255270"/>
                </a:lnTo>
                <a:close/>
              </a:path>
              <a:path w="71755" h="327025">
                <a:moveTo>
                  <a:pt x="35813" y="0"/>
                </a:moveTo>
                <a:lnTo>
                  <a:pt x="32765" y="1524"/>
                </a:lnTo>
                <a:lnTo>
                  <a:pt x="31242" y="4572"/>
                </a:lnTo>
                <a:lnTo>
                  <a:pt x="31242" y="267461"/>
                </a:lnTo>
                <a:lnTo>
                  <a:pt x="32765" y="270509"/>
                </a:lnTo>
                <a:lnTo>
                  <a:pt x="35813" y="272033"/>
                </a:lnTo>
                <a:lnTo>
                  <a:pt x="38862" y="270509"/>
                </a:lnTo>
                <a:lnTo>
                  <a:pt x="40386" y="267461"/>
                </a:lnTo>
                <a:lnTo>
                  <a:pt x="40386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  <a:path w="71755" h="327025">
                <a:moveTo>
                  <a:pt x="71627" y="255270"/>
                </a:moveTo>
                <a:lnTo>
                  <a:pt x="40386" y="255270"/>
                </a:lnTo>
                <a:lnTo>
                  <a:pt x="40386" y="267461"/>
                </a:lnTo>
                <a:lnTo>
                  <a:pt x="38862" y="270509"/>
                </a:lnTo>
                <a:lnTo>
                  <a:pt x="35813" y="272033"/>
                </a:lnTo>
                <a:lnTo>
                  <a:pt x="63246" y="272033"/>
                </a:lnTo>
                <a:lnTo>
                  <a:pt x="71627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740334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2965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293601"/>
            <a:ext cx="0" cy="2415117"/>
          </a:xfrm>
          <a:custGeom>
            <a:avLst/>
            <a:gdLst/>
            <a:ahLst/>
            <a:cxnLst/>
            <a:rect l="l" t="t" r="r" b="b"/>
            <a:pathLst>
              <a:path h="2484120">
                <a:moveTo>
                  <a:pt x="0" y="0"/>
                </a:moveTo>
                <a:lnTo>
                  <a:pt x="0" y="2484119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3705754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293601"/>
            <a:ext cx="0" cy="2415117"/>
          </a:xfrm>
          <a:custGeom>
            <a:avLst/>
            <a:gdLst/>
            <a:ahLst/>
            <a:cxnLst/>
            <a:rect l="l" t="t" r="r" b="b"/>
            <a:pathLst>
              <a:path h="2484120">
                <a:moveTo>
                  <a:pt x="0" y="0"/>
                </a:moveTo>
                <a:lnTo>
                  <a:pt x="0" y="248411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2188667" y="6806536"/>
            <a:ext cx="2420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el</a:t>
            </a:r>
            <a:r>
              <a:rPr sz="1069" b="1" spc="10" dirty="0">
                <a:latin typeface="Times New Roman"/>
                <a:cs typeface="Times New Roman"/>
              </a:rPr>
              <a:t>se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7236" y="6813945"/>
            <a:ext cx="63711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21020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//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tail  </a:t>
            </a:r>
            <a:r>
              <a:rPr sz="1069" spc="10" dirty="0">
                <a:latin typeface="Times New Roman"/>
                <a:cs typeface="Times New Roman"/>
              </a:rPr>
              <a:t>do  </a:t>
            </a:r>
            <a:r>
              <a:rPr sz="1069" spc="15" dirty="0">
                <a:latin typeface="Times New Roman"/>
                <a:cs typeface="Times New Roman"/>
              </a:rPr>
              <a:t>B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…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256" y="7151765"/>
            <a:ext cx="4854310" cy="2099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908" indent="-209281"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5" dirty="0">
                <a:latin typeface="Times New Roman"/>
                <a:cs typeface="Times New Roman"/>
              </a:rPr>
              <a:t>Its running </a:t>
            </a:r>
            <a:r>
              <a:rPr sz="1069" spc="10" dirty="0">
                <a:latin typeface="Times New Roman"/>
                <a:cs typeface="Times New Roman"/>
              </a:rPr>
              <a:t>time depends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outcome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coin tosses, </a:t>
            </a:r>
            <a:r>
              <a:rPr sz="1069" spc="5" dirty="0">
                <a:latin typeface="Times New Roman"/>
                <a:cs typeface="Times New Roman"/>
              </a:rPr>
              <a:t>i.e, </a:t>
            </a:r>
            <a:r>
              <a:rPr sz="1069" spc="15" dirty="0">
                <a:latin typeface="Times New Roman"/>
                <a:cs typeface="Times New Roman"/>
              </a:rPr>
              <a:t>head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tail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randomized </a:t>
            </a:r>
            <a:r>
              <a:rPr sz="1069" spc="5" dirty="0">
                <a:latin typeface="Times New Roman"/>
                <a:cs typeface="Times New Roman"/>
              </a:rPr>
              <a:t>algorithm,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take a number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random() function between </a:t>
            </a:r>
            <a:r>
              <a:rPr sz="1069" spc="10" dirty="0">
                <a:latin typeface="Times New Roman"/>
                <a:cs typeface="Times New Roman"/>
              </a:rPr>
              <a:t>0  and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0" dirty="0">
                <a:latin typeface="Times New Roman"/>
                <a:cs typeface="Times New Roman"/>
              </a:rPr>
              <a:t>This number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one decimal </a:t>
            </a:r>
            <a:r>
              <a:rPr sz="1069" spc="5" dirty="0">
                <a:latin typeface="Times New Roman"/>
                <a:cs typeface="Times New Roman"/>
              </a:rPr>
              <a:t>place.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keep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nay  </a:t>
            </a:r>
            <a:r>
              <a:rPr sz="1069" spc="5" dirty="0">
                <a:latin typeface="Times New Roman"/>
                <a:cs typeface="Times New Roman"/>
              </a:rPr>
              <a:t>decimal places.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stated above ,after getting </a:t>
            </a:r>
            <a:r>
              <a:rPr sz="1069" spc="10" dirty="0">
                <a:latin typeface="Times New Roman"/>
                <a:cs typeface="Times New Roman"/>
              </a:rPr>
              <a:t>a number we check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value.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less than </a:t>
            </a:r>
            <a:r>
              <a:rPr sz="1069" spc="5" dirty="0">
                <a:latin typeface="Times New Roman"/>
                <a:cs typeface="Times New Roman"/>
              </a:rPr>
              <a:t>or equal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0.5,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consider it as </a:t>
            </a:r>
            <a:r>
              <a:rPr sz="1069" spc="10" dirty="0">
                <a:latin typeface="Times New Roman"/>
                <a:cs typeface="Times New Roman"/>
              </a:rPr>
              <a:t>head and </a:t>
            </a:r>
            <a:r>
              <a:rPr sz="1069" spc="5" dirty="0">
                <a:latin typeface="Times New Roman"/>
                <a:cs typeface="Times New Roman"/>
              </a:rPr>
              <a:t>execute the process </a:t>
            </a:r>
            <a:r>
              <a:rPr sz="1069" spc="10" dirty="0">
                <a:latin typeface="Times New Roman"/>
                <a:cs typeface="Times New Roman"/>
              </a:rPr>
              <a:t>A.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our  algorithm, we increase the value of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by 1. However,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greater </a:t>
            </a:r>
            <a:r>
              <a:rPr sz="1069" spc="5" dirty="0">
                <a:latin typeface="Times New Roman"/>
                <a:cs typeface="Times New Roman"/>
              </a:rPr>
              <a:t>than </a:t>
            </a:r>
            <a:r>
              <a:rPr sz="1069" spc="10" dirty="0">
                <a:latin typeface="Times New Roman"/>
                <a:cs typeface="Times New Roman"/>
              </a:rPr>
              <a:t>0.5,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tail </a:t>
            </a:r>
            <a:r>
              <a:rPr sz="1069" spc="10" dirty="0">
                <a:latin typeface="Times New Roman"/>
                <a:cs typeface="Times New Roman"/>
              </a:rPr>
              <a:t>and do the process B. In our algorithm, the process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takes </a:t>
            </a:r>
            <a:r>
              <a:rPr sz="1069" spc="10" dirty="0">
                <a:latin typeface="Times New Roman"/>
                <a:cs typeface="Times New Roman"/>
              </a:rPr>
              <a:t>place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note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stop the tossing.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this process of tossing in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while loop. </a:t>
            </a:r>
            <a:r>
              <a:rPr sz="1069" spc="10" dirty="0">
                <a:latin typeface="Times New Roman"/>
                <a:cs typeface="Times New Roman"/>
              </a:rPr>
              <a:t>The while </a:t>
            </a:r>
            <a:r>
              <a:rPr sz="1069" spc="5" dirty="0">
                <a:latin typeface="Times New Roman"/>
                <a:cs typeface="Times New Roman"/>
              </a:rPr>
              <a:t>condition </a:t>
            </a:r>
            <a:r>
              <a:rPr sz="1069" spc="10" dirty="0">
                <a:latin typeface="Times New Roman"/>
                <a:cs typeface="Times New Roman"/>
              </a:rPr>
              <a:t>comes </a:t>
            </a:r>
            <a:r>
              <a:rPr sz="1069" spc="5" dirty="0">
                <a:latin typeface="Times New Roman"/>
                <a:cs typeface="Times New Roman"/>
              </a:rPr>
              <a:t>false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dirty="0">
                <a:latin typeface="Times New Roman"/>
                <a:cs typeface="Times New Roman"/>
              </a:rPr>
              <a:t>tail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 </a:t>
            </a:r>
            <a:r>
              <a:rPr sz="1069" spc="5" dirty="0">
                <a:latin typeface="Times New Roman"/>
                <a:cs typeface="Times New Roman"/>
              </a:rPr>
              <a:t>0.5) </a:t>
            </a:r>
            <a:r>
              <a:rPr sz="1069" spc="10" dirty="0">
                <a:latin typeface="Times New Roman"/>
                <a:cs typeface="Times New Roman"/>
              </a:rPr>
              <a:t>comes.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cannot </a:t>
            </a:r>
            <a:r>
              <a:rPr sz="1069" spc="5" dirty="0">
                <a:latin typeface="Times New Roman"/>
                <a:cs typeface="Times New Roman"/>
              </a:rPr>
              <a:t>predict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many times this loop will </a:t>
            </a:r>
            <a:r>
              <a:rPr sz="1069" spc="10" dirty="0">
                <a:latin typeface="Times New Roman"/>
                <a:cs typeface="Times New Roman"/>
              </a:rPr>
              <a:t>execute </a:t>
            </a:r>
            <a:r>
              <a:rPr sz="1069" spc="5" dirty="0">
                <a:latin typeface="Times New Roman"/>
                <a:cs typeface="Times New Roman"/>
              </a:rPr>
              <a:t>as it </a:t>
            </a:r>
            <a:r>
              <a:rPr sz="1069" spc="10" dirty="0">
                <a:latin typeface="Times New Roman"/>
                <a:cs typeface="Times New Roman"/>
              </a:rPr>
              <a:t>depends  upon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outcome </a:t>
            </a:r>
            <a:r>
              <a:rPr sz="1069" spc="5" dirty="0">
                <a:latin typeface="Times New Roman"/>
                <a:cs typeface="Times New Roman"/>
              </a:rPr>
              <a:t>of the toss. It is </a:t>
            </a:r>
            <a:r>
              <a:rPr sz="1069" spc="10" dirty="0">
                <a:latin typeface="Times New Roman"/>
                <a:cs typeface="Times New Roman"/>
              </a:rPr>
              <a:t>also a random number. There may be only one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large 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heads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tail </a:t>
            </a:r>
            <a:r>
              <a:rPr sz="1069" spc="10" dirty="0">
                <a:latin typeface="Times New Roman"/>
                <a:cs typeface="Times New Roman"/>
              </a:rPr>
              <a:t>comes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up.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56276" y="2867872"/>
            <a:ext cx="417953" cy="209285"/>
          </a:xfrm>
          <a:custGeom>
            <a:avLst/>
            <a:gdLst/>
            <a:ahLst/>
            <a:cxnLst/>
            <a:rect l="l" t="t" r="r" b="b"/>
            <a:pathLst>
              <a:path w="429895" h="215264">
                <a:moveTo>
                  <a:pt x="429767" y="0"/>
                </a:moveTo>
                <a:lnTo>
                  <a:pt x="0" y="0"/>
                </a:lnTo>
                <a:lnTo>
                  <a:pt x="0" y="214883"/>
                </a:lnTo>
                <a:lnTo>
                  <a:pt x="429767" y="214883"/>
                </a:lnTo>
                <a:lnTo>
                  <a:pt x="4297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5832087" y="2918000"/>
            <a:ext cx="20249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14676" y="2867872"/>
            <a:ext cx="313002" cy="209285"/>
          </a:xfrm>
          <a:custGeom>
            <a:avLst/>
            <a:gdLst/>
            <a:ahLst/>
            <a:cxnLst/>
            <a:rect l="l" t="t" r="r" b="b"/>
            <a:pathLst>
              <a:path w="321945" h="215264">
                <a:moveTo>
                  <a:pt x="321563" y="0"/>
                </a:moveTo>
                <a:lnTo>
                  <a:pt x="0" y="0"/>
                </a:lnTo>
                <a:lnTo>
                  <a:pt x="0" y="214883"/>
                </a:lnTo>
                <a:lnTo>
                  <a:pt x="321563" y="214883"/>
                </a:lnTo>
                <a:lnTo>
                  <a:pt x="3215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4891229" y="290318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60444" y="2867872"/>
            <a:ext cx="312385" cy="209285"/>
          </a:xfrm>
          <a:custGeom>
            <a:avLst/>
            <a:gdLst/>
            <a:ahLst/>
            <a:cxnLst/>
            <a:rect l="l" t="t" r="r" b="b"/>
            <a:pathLst>
              <a:path w="321310" h="215264">
                <a:moveTo>
                  <a:pt x="320801" y="0"/>
                </a:moveTo>
                <a:lnTo>
                  <a:pt x="0" y="0"/>
                </a:lnTo>
                <a:lnTo>
                  <a:pt x="0" y="214883"/>
                </a:lnTo>
                <a:lnTo>
                  <a:pt x="320801" y="214883"/>
                </a:lnTo>
                <a:lnTo>
                  <a:pt x="3208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636257" y="290318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15128" y="2867872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80" h="215264">
                <a:moveTo>
                  <a:pt x="322325" y="0"/>
                </a:moveTo>
                <a:lnTo>
                  <a:pt x="0" y="0"/>
                </a:lnTo>
                <a:lnTo>
                  <a:pt x="0" y="214883"/>
                </a:lnTo>
                <a:lnTo>
                  <a:pt x="322325" y="214883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2590940" y="290318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78729" y="2867872"/>
            <a:ext cx="417335" cy="209285"/>
          </a:xfrm>
          <a:custGeom>
            <a:avLst/>
            <a:gdLst/>
            <a:ahLst/>
            <a:cxnLst/>
            <a:rect l="l" t="t" r="r" b="b"/>
            <a:pathLst>
              <a:path w="429260" h="215264">
                <a:moveTo>
                  <a:pt x="429006" y="0"/>
                </a:moveTo>
                <a:lnTo>
                  <a:pt x="0" y="0"/>
                </a:lnTo>
                <a:lnTo>
                  <a:pt x="0" y="214883"/>
                </a:lnTo>
                <a:lnTo>
                  <a:pt x="429006" y="214883"/>
                </a:lnTo>
                <a:lnTo>
                  <a:pt x="42900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1754541" y="2918000"/>
            <a:ext cx="17100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97300" y="2972328"/>
            <a:ext cx="417953" cy="0"/>
          </a:xfrm>
          <a:custGeom>
            <a:avLst/>
            <a:gdLst/>
            <a:ahLst/>
            <a:cxnLst/>
            <a:rect l="l" t="t" r="r" b="b"/>
            <a:pathLst>
              <a:path w="429894">
                <a:moveTo>
                  <a:pt x="0" y="0"/>
                </a:moveTo>
                <a:lnTo>
                  <a:pt x="42976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350789" y="2972328"/>
            <a:ext cx="209903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64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874558" y="2972328"/>
            <a:ext cx="940241" cy="0"/>
          </a:xfrm>
          <a:custGeom>
            <a:avLst/>
            <a:gdLst/>
            <a:ahLst/>
            <a:cxnLst/>
            <a:rect l="l" t="t" r="r" b="b"/>
            <a:pathLst>
              <a:path w="967104">
                <a:moveTo>
                  <a:pt x="0" y="0"/>
                </a:moveTo>
                <a:lnTo>
                  <a:pt x="96697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5128789" y="2972328"/>
            <a:ext cx="627239" cy="0"/>
          </a:xfrm>
          <a:custGeom>
            <a:avLst/>
            <a:gdLst/>
            <a:ahLst/>
            <a:cxnLst/>
            <a:rect l="l" t="t" r="r" b="b"/>
            <a:pathLst>
              <a:path w="645160">
                <a:moveTo>
                  <a:pt x="0" y="0"/>
                </a:moveTo>
                <a:lnTo>
                  <a:pt x="64465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435982" y="2903184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0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56276" y="2344844"/>
            <a:ext cx="417953" cy="209285"/>
          </a:xfrm>
          <a:custGeom>
            <a:avLst/>
            <a:gdLst/>
            <a:ahLst/>
            <a:cxnLst/>
            <a:rect l="l" t="t" r="r" b="b"/>
            <a:pathLst>
              <a:path w="429895" h="215264">
                <a:moveTo>
                  <a:pt x="429767" y="0"/>
                </a:moveTo>
                <a:lnTo>
                  <a:pt x="0" y="0"/>
                </a:lnTo>
                <a:lnTo>
                  <a:pt x="0" y="214883"/>
                </a:lnTo>
                <a:lnTo>
                  <a:pt x="429767" y="214883"/>
                </a:lnTo>
                <a:lnTo>
                  <a:pt x="4297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5832087" y="2394973"/>
            <a:ext cx="20249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60444" y="2344844"/>
            <a:ext cx="312385" cy="209285"/>
          </a:xfrm>
          <a:custGeom>
            <a:avLst/>
            <a:gdLst/>
            <a:ahLst/>
            <a:cxnLst/>
            <a:rect l="l" t="t" r="r" b="b"/>
            <a:pathLst>
              <a:path w="321310" h="215264">
                <a:moveTo>
                  <a:pt x="320801" y="0"/>
                </a:moveTo>
                <a:lnTo>
                  <a:pt x="0" y="0"/>
                </a:lnTo>
                <a:lnTo>
                  <a:pt x="0" y="214883"/>
                </a:lnTo>
                <a:lnTo>
                  <a:pt x="320801" y="214883"/>
                </a:lnTo>
                <a:lnTo>
                  <a:pt x="3208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3636257" y="2380896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78729" y="2344844"/>
            <a:ext cx="417335" cy="209285"/>
          </a:xfrm>
          <a:custGeom>
            <a:avLst/>
            <a:gdLst/>
            <a:ahLst/>
            <a:cxnLst/>
            <a:rect l="l" t="t" r="r" b="b"/>
            <a:pathLst>
              <a:path w="429260" h="215264">
                <a:moveTo>
                  <a:pt x="429006" y="0"/>
                </a:moveTo>
                <a:lnTo>
                  <a:pt x="0" y="0"/>
                </a:lnTo>
                <a:lnTo>
                  <a:pt x="0" y="214883"/>
                </a:lnTo>
                <a:lnTo>
                  <a:pt x="429006" y="214883"/>
                </a:lnTo>
                <a:lnTo>
                  <a:pt x="42900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1754541" y="2394973"/>
            <a:ext cx="17100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97300" y="2449300"/>
            <a:ext cx="940241" cy="1235"/>
          </a:xfrm>
          <a:custGeom>
            <a:avLst/>
            <a:gdLst/>
            <a:ahLst/>
            <a:cxnLst/>
            <a:rect l="l" t="t" r="r" b="b"/>
            <a:pathLst>
              <a:path w="967105" h="1269">
                <a:moveTo>
                  <a:pt x="0" y="0"/>
                </a:moveTo>
                <a:lnTo>
                  <a:pt x="966977" y="76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874558" y="2449300"/>
            <a:ext cx="1881099" cy="1235"/>
          </a:xfrm>
          <a:custGeom>
            <a:avLst/>
            <a:gdLst/>
            <a:ahLst/>
            <a:cxnLst/>
            <a:rect l="l" t="t" r="r" b="b"/>
            <a:pathLst>
              <a:path w="1934845" h="1269">
                <a:moveTo>
                  <a:pt x="0" y="0"/>
                </a:moveTo>
                <a:lnTo>
                  <a:pt x="1934717" y="76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1435982" y="2380155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1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35982" y="1857869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2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52267" y="3428436"/>
            <a:ext cx="4853693" cy="3429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6424"/>
            <a:r>
              <a:rPr sz="1069" b="1" spc="10" dirty="0">
                <a:latin typeface="Times New Roman"/>
                <a:cs typeface="Times New Roman"/>
              </a:rPr>
              <a:t>Figure 40.4: </a:t>
            </a:r>
            <a:r>
              <a:rPr sz="1069" spc="5" dirty="0">
                <a:latin typeface="Times New Roman"/>
                <a:cs typeface="Times New Roman"/>
              </a:rPr>
              <a:t>Insertion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98400"/>
              </a:lnSpc>
              <a:spcBef>
                <a:spcPts val="918"/>
              </a:spcBef>
            </a:pPr>
            <a:r>
              <a:rPr sz="1069" spc="10" dirty="0">
                <a:latin typeface="Times New Roman"/>
                <a:cs typeface="Times New Roman"/>
              </a:rPr>
              <a:t>Here 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in three </a:t>
            </a:r>
            <a:r>
              <a:rPr sz="1069" dirty="0">
                <a:latin typeface="Times New Roman"/>
                <a:cs typeface="Times New Roman"/>
              </a:rPr>
              <a:t>lists.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must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S0 </a:t>
            </a:r>
            <a:r>
              <a:rPr sz="1069" spc="5" dirty="0">
                <a:latin typeface="Times New Roman"/>
                <a:cs typeface="Times New Roman"/>
              </a:rPr>
              <a:t>as it is 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list 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will reside.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also  </a:t>
            </a:r>
            <a:r>
              <a:rPr sz="1069" spc="5" dirty="0">
                <a:latin typeface="Times New Roman"/>
                <a:cs typeface="Times New Roman"/>
              </a:rPr>
              <a:t>present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lists that </a:t>
            </a:r>
            <a:r>
              <a:rPr sz="1069" spc="10" dirty="0">
                <a:latin typeface="Times New Roman"/>
                <a:cs typeface="Times New Roman"/>
              </a:rPr>
              <a:t>we have traversed </a:t>
            </a:r>
            <a:r>
              <a:rPr sz="1069" spc="5" dirty="0">
                <a:latin typeface="Times New Roman"/>
                <a:cs typeface="Times New Roman"/>
              </a:rPr>
              <a:t>to find its position.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i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insertion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randomly </a:t>
            </a:r>
            <a:r>
              <a:rPr sz="1069" spc="5" dirty="0">
                <a:latin typeface="Times New Roman"/>
                <a:cs typeface="Times New Roman"/>
              </a:rPr>
              <a:t>calculated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tossing the coin.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toss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coin  in </a:t>
            </a:r>
            <a:r>
              <a:rPr sz="1069" spc="10" dirty="0">
                <a:latin typeface="Times New Roman"/>
                <a:cs typeface="Times New Roman"/>
              </a:rPr>
              <a:t>computers? </a:t>
            </a:r>
            <a:r>
              <a:rPr sz="1069" spc="5" dirty="0">
                <a:latin typeface="Times New Roman"/>
                <a:cs typeface="Times New Roman"/>
              </a:rPr>
              <a:t>There is routine library available in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generates a random  number.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give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 range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generate a 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between them.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ask it to </a:t>
            </a:r>
            <a:r>
              <a:rPr sz="1069" spc="10" dirty="0">
                <a:latin typeface="Times New Roman"/>
                <a:cs typeface="Times New Roman"/>
              </a:rPr>
              <a:t>give us </a:t>
            </a:r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0 and 1 and </a:t>
            </a:r>
            <a:r>
              <a:rPr sz="1069" spc="5" dirty="0">
                <a:latin typeface="Times New Roman"/>
                <a:cs typeface="Times New Roman"/>
              </a:rPr>
              <a:t>assign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to head </a:t>
            </a:r>
            <a:r>
              <a:rPr sz="1069" spc="10" dirty="0">
                <a:latin typeface="Times New Roman"/>
                <a:cs typeface="Times New Roman"/>
              </a:rPr>
              <a:t>and 0 </a:t>
            </a:r>
            <a:r>
              <a:rPr sz="1069" spc="5" dirty="0">
                <a:latin typeface="Times New Roman"/>
                <a:cs typeface="Times New Roman"/>
              </a:rPr>
              <a:t>to tail respectively.  </a:t>
            </a:r>
            <a:r>
              <a:rPr sz="1069" spc="10" dirty="0">
                <a:latin typeface="Times New Roman"/>
                <a:cs typeface="Times New Roman"/>
              </a:rPr>
              <a:t>Thus the count number </a:t>
            </a:r>
            <a:r>
              <a:rPr sz="1069" spc="5" dirty="0">
                <a:latin typeface="Times New Roman"/>
                <a:cs typeface="Times New Roman"/>
              </a:rPr>
              <a:t>of 1’s </a:t>
            </a:r>
            <a:r>
              <a:rPr sz="1069" spc="10" dirty="0">
                <a:latin typeface="Times New Roman"/>
                <a:cs typeface="Times New Roman"/>
              </a:rPr>
              <a:t>will give us the number </a:t>
            </a:r>
            <a:r>
              <a:rPr sz="1069" spc="5" dirty="0">
                <a:latin typeface="Times New Roman"/>
                <a:cs typeface="Times New Roman"/>
              </a:rPr>
              <a:t>of heads that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up.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also use </a:t>
            </a:r>
            <a:r>
              <a:rPr sz="1069" spc="10" dirty="0">
                <a:latin typeface="Times New Roman"/>
                <a:cs typeface="Times New Roman"/>
              </a:rPr>
              <a:t>some other range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say that if the </a:t>
            </a:r>
            <a:r>
              <a:rPr sz="1069" spc="10" dirty="0">
                <a:latin typeface="Times New Roman"/>
                <a:cs typeface="Times New Roman"/>
              </a:rPr>
              <a:t>random number </a:t>
            </a:r>
            <a:r>
              <a:rPr sz="1069" spc="5" dirty="0">
                <a:latin typeface="Times New Roman"/>
                <a:cs typeface="Times New Roman"/>
              </a:rPr>
              <a:t>is less than </a:t>
            </a:r>
            <a:r>
              <a:rPr sz="1069" spc="10" dirty="0">
                <a:latin typeface="Times New Roman"/>
                <a:cs typeface="Times New Roman"/>
              </a:rPr>
              <a:t>some  fixed value (whatever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fixed) that it </a:t>
            </a:r>
            <a:r>
              <a:rPr sz="1069" spc="10" dirty="0">
                <a:latin typeface="Times New Roman"/>
                <a:cs typeface="Times New Roman"/>
              </a:rPr>
              <a:t>means head otherwise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mean </a:t>
            </a:r>
            <a:r>
              <a:rPr sz="1069" spc="5" dirty="0">
                <a:latin typeface="Times New Roman"/>
                <a:cs typeface="Times New Roman"/>
              </a:rPr>
              <a:t>tail.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algorithms </a:t>
            </a:r>
            <a:r>
              <a:rPr sz="1069" spc="5" dirty="0">
                <a:latin typeface="Times New Roman"/>
                <a:cs typeface="Times New Roman"/>
              </a:rPr>
              <a:t>that use </a:t>
            </a:r>
            <a:r>
              <a:rPr sz="1069" spc="10" dirty="0">
                <a:latin typeface="Times New Roman"/>
                <a:cs typeface="Times New Roman"/>
              </a:rPr>
              <a:t>random numbers are </a:t>
            </a:r>
            <a:r>
              <a:rPr sz="1069" spc="5" dirty="0">
                <a:latin typeface="Times New Roman"/>
                <a:cs typeface="Times New Roman"/>
              </a:rPr>
              <a:t>generally </a:t>
            </a:r>
            <a:r>
              <a:rPr sz="1069" spc="10" dirty="0">
                <a:latin typeface="Times New Roman"/>
                <a:cs typeface="Times New Roman"/>
              </a:rPr>
              <a:t>known as randomized algorithms.  </a:t>
            </a:r>
            <a:r>
              <a:rPr sz="1069" spc="19" dirty="0">
                <a:latin typeface="Times New Roman"/>
                <a:cs typeface="Times New Roman"/>
              </a:rPr>
              <a:t>So</a:t>
            </a:r>
            <a:endParaRPr sz="1069">
              <a:latin typeface="Times New Roman"/>
              <a:cs typeface="Times New Roman"/>
            </a:endParaRPr>
          </a:p>
          <a:p>
            <a:pPr marL="430908" marR="6173" indent="-209281">
              <a:lnSpc>
                <a:spcPts val="1264"/>
              </a:lnSpc>
              <a:spcBef>
                <a:spcPts val="227"/>
              </a:spcBef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randomized </a:t>
            </a:r>
            <a:r>
              <a:rPr sz="1069" spc="5" dirty="0">
                <a:latin typeface="Times New Roman"/>
                <a:cs typeface="Times New Roman"/>
              </a:rPr>
              <a:t>algorithm </a:t>
            </a:r>
            <a:r>
              <a:rPr sz="1069" spc="10" dirty="0">
                <a:latin typeface="Times New Roman"/>
                <a:cs typeface="Times New Roman"/>
              </a:rPr>
              <a:t>performs coin </a:t>
            </a:r>
            <a:r>
              <a:rPr sz="1069" spc="5" dirty="0">
                <a:latin typeface="Times New Roman"/>
                <a:cs typeface="Times New Roman"/>
              </a:rPr>
              <a:t>tosses </a:t>
            </a:r>
            <a:r>
              <a:rPr sz="1069" dirty="0">
                <a:latin typeface="Times New Roman"/>
                <a:cs typeface="Times New Roman"/>
              </a:rPr>
              <a:t>(i.e., </a:t>
            </a:r>
            <a:r>
              <a:rPr sz="1069" spc="5" dirty="0">
                <a:latin typeface="Times New Roman"/>
                <a:cs typeface="Times New Roman"/>
              </a:rPr>
              <a:t>uses </a:t>
            </a:r>
            <a:r>
              <a:rPr sz="1069" spc="10" dirty="0">
                <a:latin typeface="Times New Roman"/>
                <a:cs typeface="Times New Roman"/>
              </a:rPr>
              <a:t>random bits) </a:t>
            </a:r>
            <a:r>
              <a:rPr sz="1069" spc="5" dirty="0">
                <a:latin typeface="Times New Roman"/>
                <a:cs typeface="Times New Roman"/>
              </a:rPr>
              <a:t>to  control its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execution</a:t>
            </a:r>
            <a:endParaRPr sz="1069">
              <a:latin typeface="Times New Roman"/>
              <a:cs typeface="Times New Roman"/>
            </a:endParaRPr>
          </a:p>
          <a:p>
            <a:pPr marL="430291" indent="-208662">
              <a:spcBef>
                <a:spcPts val="136"/>
              </a:spcBef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contains statements of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type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74"/>
              </a:lnSpc>
              <a:spcBef>
                <a:spcPts val="58"/>
              </a:spcBef>
            </a:pPr>
            <a:r>
              <a:rPr sz="1069" b="1" i="1" spc="10" dirty="0">
                <a:latin typeface="Times New Roman"/>
                <a:cs typeface="Times New Roman"/>
              </a:rPr>
              <a:t>b </a:t>
            </a:r>
            <a:r>
              <a:rPr sz="1069" spc="24" dirty="0">
                <a:latin typeface="Symbol"/>
                <a:cs typeface="Symbol"/>
              </a:rPr>
              <a:t>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b="1" i="1" spc="5" dirty="0">
                <a:latin typeface="Times New Roman"/>
                <a:cs typeface="Times New Roman"/>
              </a:rPr>
              <a:t>random</a:t>
            </a:r>
            <a:r>
              <a:rPr sz="1069" spc="5" dirty="0">
                <a:latin typeface="Times New Roman"/>
                <a:cs typeface="Times New Roman"/>
              </a:rPr>
              <a:t>()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64"/>
              </a:lnSpc>
              <a:tabLst>
                <a:tab pos="1613128" algn="l"/>
              </a:tabLst>
            </a:pPr>
            <a:r>
              <a:rPr sz="1069" b="1" spc="5" dirty="0">
                <a:latin typeface="Times New Roman"/>
                <a:cs typeface="Times New Roman"/>
              </a:rPr>
              <a:t>if  </a:t>
            </a:r>
            <a:r>
              <a:rPr sz="1069" b="1" i="1" spc="10" dirty="0">
                <a:latin typeface="Times New Roman"/>
                <a:cs typeface="Times New Roman"/>
              </a:rPr>
              <a:t>b</a:t>
            </a:r>
            <a:r>
              <a:rPr sz="1069" b="1" i="1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&lt;= </a:t>
            </a:r>
            <a:r>
              <a:rPr sz="1069" spc="5" dirty="0">
                <a:latin typeface="Times New Roman"/>
                <a:cs typeface="Times New Roman"/>
              </a:rPr>
              <a:t>0.5	//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head</a:t>
            </a:r>
            <a:endParaRPr sz="1069">
              <a:latin typeface="Times New Roman"/>
              <a:cs typeface="Times New Roman"/>
            </a:endParaRPr>
          </a:p>
          <a:p>
            <a:pPr marL="1266796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…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37417" y="2867872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79" h="215264">
                <a:moveTo>
                  <a:pt x="322325" y="0"/>
                </a:moveTo>
                <a:lnTo>
                  <a:pt x="0" y="0"/>
                </a:lnTo>
                <a:lnTo>
                  <a:pt x="0" y="214883"/>
                </a:lnTo>
                <a:lnTo>
                  <a:pt x="322325" y="214883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3113969" y="290318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037417" y="2344844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79" h="215264">
                <a:moveTo>
                  <a:pt x="322325" y="0"/>
                </a:moveTo>
                <a:lnTo>
                  <a:pt x="0" y="0"/>
                </a:lnTo>
                <a:lnTo>
                  <a:pt x="0" y="214883"/>
                </a:lnTo>
                <a:lnTo>
                  <a:pt x="322325" y="214883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3113969" y="2380896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55534" y="1403986"/>
            <a:ext cx="418571" cy="209285"/>
          </a:xfrm>
          <a:custGeom>
            <a:avLst/>
            <a:gdLst/>
            <a:ahLst/>
            <a:cxnLst/>
            <a:rect l="l" t="t" r="r" b="b"/>
            <a:pathLst>
              <a:path w="430529" h="215265">
                <a:moveTo>
                  <a:pt x="430529" y="0"/>
                </a:moveTo>
                <a:lnTo>
                  <a:pt x="0" y="0"/>
                </a:lnTo>
                <a:lnTo>
                  <a:pt x="0" y="214883"/>
                </a:lnTo>
                <a:lnTo>
                  <a:pt x="430529" y="214883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5832087" y="1454114"/>
            <a:ext cx="20249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78729" y="1403986"/>
            <a:ext cx="416719" cy="209285"/>
          </a:xfrm>
          <a:custGeom>
            <a:avLst/>
            <a:gdLst/>
            <a:ahLst/>
            <a:cxnLst/>
            <a:rect l="l" t="t" r="r" b="b"/>
            <a:pathLst>
              <a:path w="428625" h="215265">
                <a:moveTo>
                  <a:pt x="428244" y="0"/>
                </a:moveTo>
                <a:lnTo>
                  <a:pt x="0" y="0"/>
                </a:lnTo>
                <a:lnTo>
                  <a:pt x="0" y="214883"/>
                </a:lnTo>
                <a:lnTo>
                  <a:pt x="428244" y="214883"/>
                </a:lnTo>
                <a:lnTo>
                  <a:pt x="4282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1754541" y="1454114"/>
            <a:ext cx="17100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96558" y="1508441"/>
            <a:ext cx="3658482" cy="1235"/>
          </a:xfrm>
          <a:custGeom>
            <a:avLst/>
            <a:gdLst/>
            <a:ahLst/>
            <a:cxnLst/>
            <a:rect l="l" t="t" r="r" b="b"/>
            <a:pathLst>
              <a:path w="3763010" h="1269">
                <a:moveTo>
                  <a:pt x="0" y="0"/>
                </a:moveTo>
                <a:lnTo>
                  <a:pt x="3762755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828502" y="2972328"/>
            <a:ext cx="20928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350789" y="2449300"/>
            <a:ext cx="209903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64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1674369" y="1817455"/>
          <a:ext cx="4508588" cy="218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2983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00" spc="10" dirty="0">
                          <a:latin typeface="Symbol"/>
                          <a:cs typeface="Symbol"/>
                        </a:rPr>
                        <a:t>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100" spc="15" dirty="0">
                          <a:latin typeface="Symbol"/>
                          <a:cs typeface="Symbol"/>
                        </a:rPr>
                        <a:t>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object 49"/>
          <p:cNvSpPr txBox="1"/>
          <p:nvPr/>
        </p:nvSpPr>
        <p:spPr>
          <a:xfrm>
            <a:off x="1435982" y="1439297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3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825543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442508"/>
            <a:ext cx="4853076" cy="19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735"/>
              </a:lnSpc>
            </a:pPr>
            <a:r>
              <a:rPr sz="1458" b="1" dirty="0">
                <a:latin typeface="Arial"/>
                <a:cs typeface="Arial"/>
              </a:rPr>
              <a:t>Deletion from Skip</a:t>
            </a:r>
            <a:r>
              <a:rPr sz="1458" b="1" spc="-44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List</a:t>
            </a:r>
            <a:endParaRPr sz="1458">
              <a:latin typeface="Arial"/>
              <a:cs typeface="Arial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remove method, we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item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removed with the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item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remove 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list.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lists </a:t>
            </a:r>
            <a:r>
              <a:rPr sz="1069" spc="10" dirty="0">
                <a:latin typeface="Times New Roman"/>
                <a:cs typeface="Times New Roman"/>
              </a:rPr>
              <a:t>where ever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item </a:t>
            </a:r>
            <a:r>
              <a:rPr sz="1069" spc="5" dirty="0">
                <a:latin typeface="Times New Roman"/>
                <a:cs typeface="Times New Roman"/>
              </a:rPr>
              <a:t>has links, </a:t>
            </a:r>
            <a:r>
              <a:rPr sz="1069" spc="10" dirty="0">
                <a:latin typeface="Times New Roman"/>
                <a:cs typeface="Times New Roman"/>
              </a:rPr>
              <a:t>we bypass </a:t>
            </a:r>
            <a:r>
              <a:rPr sz="1069" spc="5" dirty="0">
                <a:latin typeface="Times New Roman"/>
                <a:cs typeface="Times New Roman"/>
              </a:rPr>
              <a:t>them. </a:t>
            </a:r>
            <a:r>
              <a:rPr sz="1069" spc="10" dirty="0">
                <a:latin typeface="Times New Roman"/>
                <a:cs typeface="Times New Roman"/>
              </a:rPr>
              <a:t>Thus, the  procedure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quite </a:t>
            </a:r>
            <a:r>
              <a:rPr sz="1069" spc="5" dirty="0">
                <a:latin typeface="Times New Roman"/>
                <a:cs typeface="Times New Roman"/>
              </a:rPr>
              <a:t>easy.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talk </a:t>
            </a:r>
            <a:r>
              <a:rPr sz="1069" spc="10" dirty="0">
                <a:latin typeface="Times New Roman"/>
                <a:cs typeface="Times New Roman"/>
              </a:rPr>
              <a:t>about this method.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remove an item </a:t>
            </a:r>
            <a:r>
              <a:rPr sz="1069" spc="5" dirty="0">
                <a:latin typeface="Times New Roman"/>
                <a:cs typeface="Times New Roman"/>
              </a:rPr>
              <a:t>with key </a:t>
            </a:r>
            <a:r>
              <a:rPr sz="1069" b="1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from a </a:t>
            </a:r>
            <a:r>
              <a:rPr sz="1069" spc="5" dirty="0">
                <a:latin typeface="Times New Roman"/>
                <a:cs typeface="Times New Roman"/>
              </a:rPr>
              <a:t>skip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proceed as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follows: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300"/>
              </a:lnSpc>
              <a:spcBef>
                <a:spcPts val="10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search for </a:t>
            </a:r>
            <a:r>
              <a:rPr sz="1069" b="1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in the skip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and find the positions </a:t>
            </a:r>
            <a:r>
              <a:rPr sz="1069" b="1" i="1" spc="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0, </a:t>
            </a:r>
            <a:r>
              <a:rPr sz="1069" b="1" i="1" spc="10" dirty="0">
                <a:latin typeface="Times New Roman"/>
                <a:cs typeface="Times New Roman"/>
              </a:rPr>
              <a:t>p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…, </a:t>
            </a:r>
            <a:r>
              <a:rPr sz="1069" b="1" i="1" spc="5" dirty="0">
                <a:latin typeface="Times New Roman"/>
                <a:cs typeface="Times New Roman"/>
              </a:rPr>
              <a:t>pi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items with  </a:t>
            </a:r>
            <a:r>
              <a:rPr sz="1069" spc="10" dirty="0">
                <a:latin typeface="Times New Roman"/>
                <a:cs typeface="Times New Roman"/>
              </a:rPr>
              <a:t>key </a:t>
            </a:r>
            <a:r>
              <a:rPr sz="1069" b="1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b="1" i="1" spc="5" dirty="0">
                <a:latin typeface="Times New Roman"/>
                <a:cs typeface="Times New Roman"/>
              </a:rPr>
              <a:t>pj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 list </a:t>
            </a:r>
            <a:r>
              <a:rPr sz="1069" b="1" i="1" spc="5" dirty="0">
                <a:latin typeface="Times New Roman"/>
                <a:cs typeface="Times New Roman"/>
              </a:rPr>
              <a:t>Sj</a:t>
            </a:r>
            <a:r>
              <a:rPr sz="1069" b="1" spc="5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This means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for the links of the item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removed 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that an item in </a:t>
            </a:r>
            <a:r>
              <a:rPr sz="1069" spc="5" dirty="0">
                <a:latin typeface="Times New Roman"/>
                <a:cs typeface="Times New Roman"/>
              </a:rPr>
              <a:t>the list has necessarily link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S0.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Moreover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may have </a:t>
            </a:r>
            <a:r>
              <a:rPr sz="1069" spc="5" dirty="0">
                <a:latin typeface="Times New Roman"/>
                <a:cs typeface="Times New Roman"/>
              </a:rPr>
              <a:t>links </a:t>
            </a:r>
            <a:r>
              <a:rPr sz="1069" spc="10" dirty="0">
                <a:latin typeface="Times New Roman"/>
                <a:cs typeface="Times New Roman"/>
              </a:rPr>
              <a:t>in other </a:t>
            </a:r>
            <a:r>
              <a:rPr sz="1069" spc="5" dirty="0">
                <a:latin typeface="Times New Roman"/>
                <a:cs typeface="Times New Roman"/>
              </a:rPr>
              <a:t>lists </a:t>
            </a:r>
            <a:r>
              <a:rPr sz="1069" spc="10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Si or </a:t>
            </a:r>
            <a:r>
              <a:rPr sz="1069" spc="5" dirty="0">
                <a:latin typeface="Times New Roman"/>
                <a:cs typeface="Times New Roman"/>
              </a:rPr>
              <a:t>say Sj.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this,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remove  positions </a:t>
            </a:r>
            <a:r>
              <a:rPr sz="1069" b="1" i="1" spc="10" dirty="0">
                <a:latin typeface="Times New Roman"/>
                <a:cs typeface="Times New Roman"/>
              </a:rPr>
              <a:t>p</a:t>
            </a:r>
            <a:r>
              <a:rPr sz="1069" spc="10" dirty="0">
                <a:latin typeface="Times New Roman"/>
                <a:cs typeface="Times New Roman"/>
              </a:rPr>
              <a:t>0, </a:t>
            </a:r>
            <a:r>
              <a:rPr sz="1069" b="1" i="1" spc="10" dirty="0">
                <a:latin typeface="Times New Roman"/>
                <a:cs typeface="Times New Roman"/>
              </a:rPr>
              <a:t>p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…, </a:t>
            </a:r>
            <a:r>
              <a:rPr sz="1069" b="1" i="1" spc="10" dirty="0">
                <a:latin typeface="Times New Roman"/>
                <a:cs typeface="Times New Roman"/>
              </a:rPr>
              <a:t>pi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lists </a:t>
            </a:r>
            <a:r>
              <a:rPr sz="1069" b="1" i="1" spc="10" dirty="0">
                <a:latin typeface="Times New Roman"/>
                <a:cs typeface="Times New Roman"/>
              </a:rPr>
              <a:t>S</a:t>
            </a:r>
            <a:r>
              <a:rPr sz="1069" spc="10" dirty="0">
                <a:latin typeface="Times New Roman"/>
                <a:cs typeface="Times New Roman"/>
              </a:rPr>
              <a:t>0, </a:t>
            </a:r>
            <a:r>
              <a:rPr sz="1069" b="1" i="1" spc="10" dirty="0">
                <a:latin typeface="Times New Roman"/>
                <a:cs typeface="Times New Roman"/>
              </a:rPr>
              <a:t>S</a:t>
            </a:r>
            <a:r>
              <a:rPr sz="1069" spc="10" dirty="0">
                <a:latin typeface="Times New Roman"/>
                <a:cs typeface="Times New Roman"/>
              </a:rPr>
              <a:t>1, </a:t>
            </a:r>
            <a:r>
              <a:rPr sz="1069" spc="24" dirty="0">
                <a:latin typeface="Times New Roman"/>
                <a:cs typeface="Times New Roman"/>
              </a:rPr>
              <a:t>…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b="1" i="1" spc="5" dirty="0">
                <a:latin typeface="Times New Roman"/>
                <a:cs typeface="Times New Roman"/>
              </a:rPr>
              <a:t>Si</a:t>
            </a:r>
            <a:r>
              <a:rPr sz="1069" b="1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lists except  the list containing </a:t>
            </a:r>
            <a:r>
              <a:rPr sz="1069" spc="10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special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Let’s consider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skip list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9421" y="3593888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302014" y="3590925"/>
            <a:ext cx="0" cy="2521303"/>
          </a:xfrm>
          <a:custGeom>
            <a:avLst/>
            <a:gdLst/>
            <a:ahLst/>
            <a:cxnLst/>
            <a:rect l="l" t="t" r="r" b="b"/>
            <a:pathLst>
              <a:path h="2593340">
                <a:moveTo>
                  <a:pt x="0" y="0"/>
                </a:moveTo>
                <a:lnTo>
                  <a:pt x="0" y="2593085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299421" y="6109017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6253373" y="3590925"/>
            <a:ext cx="0" cy="2521303"/>
          </a:xfrm>
          <a:custGeom>
            <a:avLst/>
            <a:gdLst/>
            <a:ahLst/>
            <a:cxnLst/>
            <a:rect l="l" t="t" r="r" b="b"/>
            <a:pathLst>
              <a:path h="2593340">
                <a:moveTo>
                  <a:pt x="0" y="0"/>
                </a:moveTo>
                <a:lnTo>
                  <a:pt x="0" y="259308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299421" y="6595745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02014" y="6592781"/>
            <a:ext cx="0" cy="2133600"/>
          </a:xfrm>
          <a:custGeom>
            <a:avLst/>
            <a:gdLst/>
            <a:ahLst/>
            <a:cxnLst/>
            <a:rect l="l" t="t" r="r" b="b"/>
            <a:pathLst>
              <a:path h="2194559">
                <a:moveTo>
                  <a:pt x="0" y="0"/>
                </a:moveTo>
                <a:lnTo>
                  <a:pt x="0" y="219456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299421" y="8723789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6253373" y="6592781"/>
            <a:ext cx="0" cy="2133600"/>
          </a:xfrm>
          <a:custGeom>
            <a:avLst/>
            <a:gdLst/>
            <a:ahLst/>
            <a:cxnLst/>
            <a:rect l="l" t="t" r="r" b="b"/>
            <a:pathLst>
              <a:path h="2194559">
                <a:moveTo>
                  <a:pt x="0" y="0"/>
                </a:moveTo>
                <a:lnTo>
                  <a:pt x="0" y="219456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756276" y="7852938"/>
            <a:ext cx="417953" cy="209903"/>
          </a:xfrm>
          <a:custGeom>
            <a:avLst/>
            <a:gdLst/>
            <a:ahLst/>
            <a:cxnLst/>
            <a:rect l="l" t="t" r="r" b="b"/>
            <a:pathLst>
              <a:path w="429895" h="215900">
                <a:moveTo>
                  <a:pt x="429767" y="0"/>
                </a:moveTo>
                <a:lnTo>
                  <a:pt x="0" y="0"/>
                </a:lnTo>
                <a:lnTo>
                  <a:pt x="0" y="215645"/>
                </a:lnTo>
                <a:lnTo>
                  <a:pt x="429767" y="215645"/>
                </a:lnTo>
                <a:lnTo>
                  <a:pt x="4297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5832087" y="7903068"/>
            <a:ext cx="20249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14676" y="7852938"/>
            <a:ext cx="313002" cy="209903"/>
          </a:xfrm>
          <a:custGeom>
            <a:avLst/>
            <a:gdLst/>
            <a:ahLst/>
            <a:cxnLst/>
            <a:rect l="l" t="t" r="r" b="b"/>
            <a:pathLst>
              <a:path w="321945" h="215900">
                <a:moveTo>
                  <a:pt x="321563" y="0"/>
                </a:moveTo>
                <a:lnTo>
                  <a:pt x="0" y="0"/>
                </a:lnTo>
                <a:lnTo>
                  <a:pt x="0" y="215645"/>
                </a:lnTo>
                <a:lnTo>
                  <a:pt x="321563" y="215645"/>
                </a:lnTo>
                <a:lnTo>
                  <a:pt x="3215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4891229" y="7888993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45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60444" y="7852938"/>
            <a:ext cx="312385" cy="209903"/>
          </a:xfrm>
          <a:custGeom>
            <a:avLst/>
            <a:gdLst/>
            <a:ahLst/>
            <a:cxnLst/>
            <a:rect l="l" t="t" r="r" b="b"/>
            <a:pathLst>
              <a:path w="321310" h="215900">
                <a:moveTo>
                  <a:pt x="320801" y="0"/>
                </a:moveTo>
                <a:lnTo>
                  <a:pt x="0" y="0"/>
                </a:lnTo>
                <a:lnTo>
                  <a:pt x="0" y="215645"/>
                </a:lnTo>
                <a:lnTo>
                  <a:pt x="320801" y="215645"/>
                </a:lnTo>
                <a:lnTo>
                  <a:pt x="3208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636257" y="7888993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24043" y="7852938"/>
            <a:ext cx="313619" cy="209903"/>
          </a:xfrm>
          <a:custGeom>
            <a:avLst/>
            <a:gdLst/>
            <a:ahLst/>
            <a:cxnLst/>
            <a:rect l="l" t="t" r="r" b="b"/>
            <a:pathLst>
              <a:path w="322580" h="215900">
                <a:moveTo>
                  <a:pt x="322325" y="0"/>
                </a:moveTo>
                <a:lnTo>
                  <a:pt x="0" y="0"/>
                </a:lnTo>
                <a:lnTo>
                  <a:pt x="0" y="215645"/>
                </a:lnTo>
                <a:lnTo>
                  <a:pt x="322325" y="215645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799855" y="7888993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78729" y="7852938"/>
            <a:ext cx="417335" cy="209903"/>
          </a:xfrm>
          <a:custGeom>
            <a:avLst/>
            <a:gdLst/>
            <a:ahLst/>
            <a:cxnLst/>
            <a:rect l="l" t="t" r="r" b="b"/>
            <a:pathLst>
              <a:path w="429260" h="215900">
                <a:moveTo>
                  <a:pt x="429006" y="0"/>
                </a:moveTo>
                <a:lnTo>
                  <a:pt x="0" y="0"/>
                </a:lnTo>
                <a:lnTo>
                  <a:pt x="0" y="215645"/>
                </a:lnTo>
                <a:lnTo>
                  <a:pt x="429006" y="215645"/>
                </a:lnTo>
                <a:lnTo>
                  <a:pt x="42900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754541" y="7903068"/>
            <a:ext cx="17100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97299" y="7958138"/>
            <a:ext cx="627239" cy="0"/>
          </a:xfrm>
          <a:custGeom>
            <a:avLst/>
            <a:gdLst/>
            <a:ahLst/>
            <a:cxnLst/>
            <a:rect l="l" t="t" r="r" b="b"/>
            <a:pathLst>
              <a:path w="645160">
                <a:moveTo>
                  <a:pt x="0" y="0"/>
                </a:moveTo>
                <a:lnTo>
                  <a:pt x="64465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038156" y="7958138"/>
            <a:ext cx="522288" cy="0"/>
          </a:xfrm>
          <a:custGeom>
            <a:avLst/>
            <a:gdLst/>
            <a:ahLst/>
            <a:cxnLst/>
            <a:rect l="l" t="t" r="r" b="b"/>
            <a:pathLst>
              <a:path w="537210">
                <a:moveTo>
                  <a:pt x="0" y="0"/>
                </a:moveTo>
                <a:lnTo>
                  <a:pt x="53721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874558" y="7958138"/>
            <a:ext cx="940241" cy="0"/>
          </a:xfrm>
          <a:custGeom>
            <a:avLst/>
            <a:gdLst/>
            <a:ahLst/>
            <a:cxnLst/>
            <a:rect l="l" t="t" r="r" b="b"/>
            <a:pathLst>
              <a:path w="967104">
                <a:moveTo>
                  <a:pt x="0" y="0"/>
                </a:moveTo>
                <a:lnTo>
                  <a:pt x="96697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128789" y="7958138"/>
            <a:ext cx="627239" cy="0"/>
          </a:xfrm>
          <a:custGeom>
            <a:avLst/>
            <a:gdLst/>
            <a:ahLst/>
            <a:cxnLst/>
            <a:rect l="l" t="t" r="r" b="b"/>
            <a:pathLst>
              <a:path w="645160">
                <a:moveTo>
                  <a:pt x="0" y="0"/>
                </a:moveTo>
                <a:lnTo>
                  <a:pt x="64465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1435982" y="7890475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0</a:t>
            </a:r>
            <a:endParaRPr sz="1094" baseline="-11111">
              <a:latin typeface="Times New Roman"/>
              <a:cs typeface="Times New Roman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674369" y="7326293"/>
          <a:ext cx="4508588" cy="217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2983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00" spc="10" dirty="0">
                          <a:latin typeface="Symbol"/>
                          <a:cs typeface="Symbol"/>
                        </a:rPr>
                        <a:t>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23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100" spc="15" dirty="0">
                          <a:latin typeface="Symbol"/>
                          <a:cs typeface="Symbol"/>
                        </a:rPr>
                        <a:t>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97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97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1435982" y="7367446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1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56276" y="6807624"/>
            <a:ext cx="417953" cy="209285"/>
          </a:xfrm>
          <a:custGeom>
            <a:avLst/>
            <a:gdLst/>
            <a:ahLst/>
            <a:cxnLst/>
            <a:rect l="l" t="t" r="r" b="b"/>
            <a:pathLst>
              <a:path w="429895" h="215265">
                <a:moveTo>
                  <a:pt x="429767" y="0"/>
                </a:moveTo>
                <a:lnTo>
                  <a:pt x="0" y="0"/>
                </a:lnTo>
                <a:lnTo>
                  <a:pt x="0" y="214884"/>
                </a:lnTo>
                <a:lnTo>
                  <a:pt x="429767" y="214884"/>
                </a:lnTo>
                <a:lnTo>
                  <a:pt x="4297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5832087" y="6857753"/>
            <a:ext cx="20249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78729" y="6807624"/>
            <a:ext cx="417335" cy="209285"/>
          </a:xfrm>
          <a:custGeom>
            <a:avLst/>
            <a:gdLst/>
            <a:ahLst/>
            <a:cxnLst/>
            <a:rect l="l" t="t" r="r" b="b"/>
            <a:pathLst>
              <a:path w="429260" h="215265">
                <a:moveTo>
                  <a:pt x="429006" y="0"/>
                </a:moveTo>
                <a:lnTo>
                  <a:pt x="0" y="0"/>
                </a:lnTo>
                <a:lnTo>
                  <a:pt x="0" y="214884"/>
                </a:lnTo>
                <a:lnTo>
                  <a:pt x="429006" y="214884"/>
                </a:lnTo>
                <a:lnTo>
                  <a:pt x="42900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1754541" y="6857753"/>
            <a:ext cx="17100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97299" y="6912081"/>
            <a:ext cx="3658482" cy="1235"/>
          </a:xfrm>
          <a:custGeom>
            <a:avLst/>
            <a:gdLst/>
            <a:ahLst/>
            <a:cxnLst/>
            <a:rect l="l" t="t" r="r" b="b"/>
            <a:pathLst>
              <a:path w="3763010" h="1270">
                <a:moveTo>
                  <a:pt x="0" y="0"/>
                </a:moveTo>
                <a:lnTo>
                  <a:pt x="3762755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1435982" y="6844417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2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52267" y="8415725"/>
            <a:ext cx="4851841" cy="986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6424"/>
            <a:r>
              <a:rPr sz="1069" b="1" spc="10" dirty="0">
                <a:latin typeface="Times New Roman"/>
                <a:cs typeface="Times New Roman"/>
              </a:rPr>
              <a:t>Figure </a:t>
            </a:r>
            <a:r>
              <a:rPr sz="1069" b="1" spc="5" dirty="0">
                <a:latin typeface="Times New Roman"/>
                <a:cs typeface="Times New Roman"/>
              </a:rPr>
              <a:t>40.5 </a:t>
            </a:r>
            <a:r>
              <a:rPr sz="1069" b="1" spc="10" dirty="0">
                <a:latin typeface="Times New Roman"/>
                <a:cs typeface="Times New Roman"/>
              </a:rPr>
              <a:t>(b): </a:t>
            </a:r>
            <a:r>
              <a:rPr sz="1069" spc="10" dirty="0">
                <a:latin typeface="Times New Roman"/>
                <a:cs typeface="Times New Roman"/>
              </a:rPr>
              <a:t>After removal of key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remove the node </a:t>
            </a:r>
            <a:r>
              <a:rPr sz="1069" spc="15" dirty="0">
                <a:latin typeface="Times New Roman"/>
                <a:cs typeface="Times New Roman"/>
              </a:rPr>
              <a:t>34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node 34 was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inserted, it came </a:t>
            </a:r>
            <a:r>
              <a:rPr sz="1069" spc="10" dirty="0">
                <a:latin typeface="Times New Roman"/>
                <a:cs typeface="Times New Roman"/>
              </a:rPr>
              <a:t>not only </a:t>
            </a:r>
            <a:r>
              <a:rPr sz="1069" spc="5" dirty="0">
                <a:latin typeface="Times New Roman"/>
                <a:cs typeface="Times New Roman"/>
              </a:rPr>
              <a:t>in list </a:t>
            </a:r>
            <a:r>
              <a:rPr sz="1069" spc="15" dirty="0">
                <a:latin typeface="Times New Roman"/>
                <a:cs typeface="Times New Roman"/>
              </a:rPr>
              <a:t>S0 </a:t>
            </a:r>
            <a:r>
              <a:rPr sz="1069" spc="5" dirty="0">
                <a:latin typeface="Times New Roman"/>
                <a:cs typeface="Times New Roman"/>
              </a:rPr>
              <a:t>but there </a:t>
            </a: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additional links </a:t>
            </a:r>
            <a:r>
              <a:rPr sz="1069" spc="10" dirty="0">
                <a:latin typeface="Times New Roman"/>
                <a:cs typeface="Times New Roman"/>
              </a:rPr>
              <a:t>o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S1 and S2  </a:t>
            </a:r>
            <a:r>
              <a:rPr sz="1069" spc="5" dirty="0">
                <a:latin typeface="Times New Roman"/>
                <a:cs typeface="Times New Roman"/>
              </a:rPr>
              <a:t>lists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respectively.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S3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only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special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keys.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finding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34,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56276" y="5269654"/>
            <a:ext cx="417953" cy="209285"/>
          </a:xfrm>
          <a:custGeom>
            <a:avLst/>
            <a:gdLst/>
            <a:ahLst/>
            <a:cxnLst/>
            <a:rect l="l" t="t" r="r" b="b"/>
            <a:pathLst>
              <a:path w="429895" h="215264">
                <a:moveTo>
                  <a:pt x="429767" y="0"/>
                </a:moveTo>
                <a:lnTo>
                  <a:pt x="0" y="0"/>
                </a:lnTo>
                <a:lnTo>
                  <a:pt x="0" y="214884"/>
                </a:lnTo>
                <a:lnTo>
                  <a:pt x="429767" y="214884"/>
                </a:lnTo>
                <a:lnTo>
                  <a:pt x="4297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5832087" y="5320524"/>
            <a:ext cx="20249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14676" y="5269654"/>
            <a:ext cx="313002" cy="209285"/>
          </a:xfrm>
          <a:custGeom>
            <a:avLst/>
            <a:gdLst/>
            <a:ahLst/>
            <a:cxnLst/>
            <a:rect l="l" t="t" r="r" b="b"/>
            <a:pathLst>
              <a:path w="321945" h="215264">
                <a:moveTo>
                  <a:pt x="321563" y="0"/>
                </a:moveTo>
                <a:lnTo>
                  <a:pt x="0" y="0"/>
                </a:lnTo>
                <a:lnTo>
                  <a:pt x="0" y="214884"/>
                </a:lnTo>
                <a:lnTo>
                  <a:pt x="321563" y="214884"/>
                </a:lnTo>
                <a:lnTo>
                  <a:pt x="32156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4891229" y="5305706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45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60444" y="5269654"/>
            <a:ext cx="312385" cy="209285"/>
          </a:xfrm>
          <a:custGeom>
            <a:avLst/>
            <a:gdLst/>
            <a:ahLst/>
            <a:cxnLst/>
            <a:rect l="l" t="t" r="r" b="b"/>
            <a:pathLst>
              <a:path w="321310" h="215264">
                <a:moveTo>
                  <a:pt x="320801" y="0"/>
                </a:moveTo>
                <a:lnTo>
                  <a:pt x="0" y="0"/>
                </a:lnTo>
                <a:lnTo>
                  <a:pt x="0" y="214884"/>
                </a:lnTo>
                <a:lnTo>
                  <a:pt x="320801" y="214884"/>
                </a:lnTo>
                <a:lnTo>
                  <a:pt x="3208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3636257" y="5305706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515128" y="5269654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80" h="215264">
                <a:moveTo>
                  <a:pt x="322325" y="0"/>
                </a:moveTo>
                <a:lnTo>
                  <a:pt x="0" y="0"/>
                </a:lnTo>
                <a:lnTo>
                  <a:pt x="0" y="214884"/>
                </a:lnTo>
                <a:lnTo>
                  <a:pt x="322325" y="214884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2590940" y="5305706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678729" y="5269654"/>
            <a:ext cx="417335" cy="209285"/>
          </a:xfrm>
          <a:custGeom>
            <a:avLst/>
            <a:gdLst/>
            <a:ahLst/>
            <a:cxnLst/>
            <a:rect l="l" t="t" r="r" b="b"/>
            <a:pathLst>
              <a:path w="429260" h="215264">
                <a:moveTo>
                  <a:pt x="429006" y="0"/>
                </a:moveTo>
                <a:lnTo>
                  <a:pt x="0" y="0"/>
                </a:lnTo>
                <a:lnTo>
                  <a:pt x="0" y="214884"/>
                </a:lnTo>
                <a:lnTo>
                  <a:pt x="429006" y="214884"/>
                </a:lnTo>
                <a:lnTo>
                  <a:pt x="42900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1754541" y="5320524"/>
            <a:ext cx="17100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97300" y="5374111"/>
            <a:ext cx="417953" cy="1235"/>
          </a:xfrm>
          <a:custGeom>
            <a:avLst/>
            <a:gdLst/>
            <a:ahLst/>
            <a:cxnLst/>
            <a:rect l="l" t="t" r="r" b="b"/>
            <a:pathLst>
              <a:path w="429894" h="1270">
                <a:moveTo>
                  <a:pt x="0" y="0"/>
                </a:moveTo>
                <a:lnTo>
                  <a:pt x="429767" y="76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350789" y="5374111"/>
            <a:ext cx="209903" cy="1235"/>
          </a:xfrm>
          <a:custGeom>
            <a:avLst/>
            <a:gdLst/>
            <a:ahLst/>
            <a:cxnLst/>
            <a:rect l="l" t="t" r="r" b="b"/>
            <a:pathLst>
              <a:path w="215900" h="1270">
                <a:moveTo>
                  <a:pt x="0" y="0"/>
                </a:moveTo>
                <a:lnTo>
                  <a:pt x="215646" y="76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874558" y="5374111"/>
            <a:ext cx="940241" cy="1235"/>
          </a:xfrm>
          <a:custGeom>
            <a:avLst/>
            <a:gdLst/>
            <a:ahLst/>
            <a:cxnLst/>
            <a:rect l="l" t="t" r="r" b="b"/>
            <a:pathLst>
              <a:path w="967104" h="1270">
                <a:moveTo>
                  <a:pt x="0" y="0"/>
                </a:moveTo>
                <a:lnTo>
                  <a:pt x="966977" y="76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5128789" y="5374111"/>
            <a:ext cx="627239" cy="1235"/>
          </a:xfrm>
          <a:custGeom>
            <a:avLst/>
            <a:gdLst/>
            <a:ahLst/>
            <a:cxnLst/>
            <a:rect l="l" t="t" r="r" b="b"/>
            <a:pathLst>
              <a:path w="645160" h="1270">
                <a:moveTo>
                  <a:pt x="0" y="0"/>
                </a:moveTo>
                <a:lnTo>
                  <a:pt x="644651" y="76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1435982" y="5306447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0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756276" y="4747366"/>
            <a:ext cx="417953" cy="209285"/>
          </a:xfrm>
          <a:custGeom>
            <a:avLst/>
            <a:gdLst/>
            <a:ahLst/>
            <a:cxnLst/>
            <a:rect l="l" t="t" r="r" b="b"/>
            <a:pathLst>
              <a:path w="429895" h="215264">
                <a:moveTo>
                  <a:pt x="429767" y="0"/>
                </a:moveTo>
                <a:lnTo>
                  <a:pt x="0" y="0"/>
                </a:lnTo>
                <a:lnTo>
                  <a:pt x="0" y="214884"/>
                </a:lnTo>
                <a:lnTo>
                  <a:pt x="429767" y="214884"/>
                </a:lnTo>
                <a:lnTo>
                  <a:pt x="42976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/>
          <p:nvPr/>
        </p:nvSpPr>
        <p:spPr>
          <a:xfrm>
            <a:off x="5832087" y="4797494"/>
            <a:ext cx="20249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560444" y="4747366"/>
            <a:ext cx="312385" cy="209285"/>
          </a:xfrm>
          <a:custGeom>
            <a:avLst/>
            <a:gdLst/>
            <a:ahLst/>
            <a:cxnLst/>
            <a:rect l="l" t="t" r="r" b="b"/>
            <a:pathLst>
              <a:path w="321310" h="215264">
                <a:moveTo>
                  <a:pt x="320801" y="0"/>
                </a:moveTo>
                <a:lnTo>
                  <a:pt x="0" y="0"/>
                </a:lnTo>
                <a:lnTo>
                  <a:pt x="0" y="214884"/>
                </a:lnTo>
                <a:lnTo>
                  <a:pt x="320801" y="214884"/>
                </a:lnTo>
                <a:lnTo>
                  <a:pt x="32080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3636257" y="4783419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34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678729" y="4747366"/>
            <a:ext cx="417335" cy="209285"/>
          </a:xfrm>
          <a:custGeom>
            <a:avLst/>
            <a:gdLst/>
            <a:ahLst/>
            <a:cxnLst/>
            <a:rect l="l" t="t" r="r" b="b"/>
            <a:pathLst>
              <a:path w="429260" h="215264">
                <a:moveTo>
                  <a:pt x="429006" y="0"/>
                </a:moveTo>
                <a:lnTo>
                  <a:pt x="0" y="0"/>
                </a:lnTo>
                <a:lnTo>
                  <a:pt x="0" y="214884"/>
                </a:lnTo>
                <a:lnTo>
                  <a:pt x="429006" y="214884"/>
                </a:lnTo>
                <a:lnTo>
                  <a:pt x="42900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/>
          <p:nvPr/>
        </p:nvSpPr>
        <p:spPr>
          <a:xfrm>
            <a:off x="1754541" y="4797494"/>
            <a:ext cx="17100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097300" y="4851823"/>
            <a:ext cx="940241" cy="1235"/>
          </a:xfrm>
          <a:custGeom>
            <a:avLst/>
            <a:gdLst/>
            <a:ahLst/>
            <a:cxnLst/>
            <a:rect l="l" t="t" r="r" b="b"/>
            <a:pathLst>
              <a:path w="967105" h="1270">
                <a:moveTo>
                  <a:pt x="0" y="0"/>
                </a:moveTo>
                <a:lnTo>
                  <a:pt x="966977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3874558" y="4851823"/>
            <a:ext cx="1881099" cy="1235"/>
          </a:xfrm>
          <a:custGeom>
            <a:avLst/>
            <a:gdLst/>
            <a:ahLst/>
            <a:cxnLst/>
            <a:rect l="l" t="t" r="r" b="b"/>
            <a:pathLst>
              <a:path w="1934845" h="1270">
                <a:moveTo>
                  <a:pt x="0" y="0"/>
                </a:moveTo>
                <a:lnTo>
                  <a:pt x="1934717" y="7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1435982" y="4783420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1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35982" y="4261131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2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86495" y="5831698"/>
            <a:ext cx="18878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Figure </a:t>
            </a:r>
            <a:r>
              <a:rPr sz="1069" b="1" spc="5" dirty="0">
                <a:latin typeface="Times New Roman"/>
                <a:cs typeface="Times New Roman"/>
              </a:rPr>
              <a:t>40.5 </a:t>
            </a:r>
            <a:r>
              <a:rPr sz="1069" b="1" spc="10" dirty="0">
                <a:latin typeface="Times New Roman"/>
                <a:cs typeface="Times New Roman"/>
              </a:rPr>
              <a:t>(a) </a:t>
            </a:r>
            <a:r>
              <a:rPr sz="1069" b="1" spc="5" dirty="0">
                <a:latin typeface="Times New Roman"/>
                <a:cs typeface="Times New Roman"/>
              </a:rPr>
              <a:t>: </a:t>
            </a:r>
            <a:r>
              <a:rPr sz="1069" spc="10" dirty="0">
                <a:latin typeface="Times New Roman"/>
                <a:cs typeface="Times New Roman"/>
              </a:rPr>
              <a:t>Remove key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037417" y="5269654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79" h="215264">
                <a:moveTo>
                  <a:pt x="322325" y="0"/>
                </a:moveTo>
                <a:lnTo>
                  <a:pt x="0" y="0"/>
                </a:lnTo>
                <a:lnTo>
                  <a:pt x="0" y="214884"/>
                </a:lnTo>
                <a:lnTo>
                  <a:pt x="322325" y="214884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/>
          <p:nvPr/>
        </p:nvSpPr>
        <p:spPr>
          <a:xfrm>
            <a:off x="3113969" y="5305706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037417" y="4747366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79" h="215264">
                <a:moveTo>
                  <a:pt x="322325" y="0"/>
                </a:moveTo>
                <a:lnTo>
                  <a:pt x="0" y="0"/>
                </a:lnTo>
                <a:lnTo>
                  <a:pt x="0" y="214884"/>
                </a:lnTo>
                <a:lnTo>
                  <a:pt x="322325" y="214884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 txBox="1"/>
          <p:nvPr/>
        </p:nvSpPr>
        <p:spPr>
          <a:xfrm>
            <a:off x="3113969" y="4783419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755534" y="3806508"/>
            <a:ext cx="418571" cy="209285"/>
          </a:xfrm>
          <a:custGeom>
            <a:avLst/>
            <a:gdLst/>
            <a:ahLst/>
            <a:cxnLst/>
            <a:rect l="l" t="t" r="r" b="b"/>
            <a:pathLst>
              <a:path w="430529" h="215264">
                <a:moveTo>
                  <a:pt x="430529" y="0"/>
                </a:moveTo>
                <a:lnTo>
                  <a:pt x="0" y="0"/>
                </a:lnTo>
                <a:lnTo>
                  <a:pt x="0" y="214884"/>
                </a:lnTo>
                <a:lnTo>
                  <a:pt x="430529" y="214884"/>
                </a:lnTo>
                <a:lnTo>
                  <a:pt x="4305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 txBox="1"/>
          <p:nvPr/>
        </p:nvSpPr>
        <p:spPr>
          <a:xfrm>
            <a:off x="5832087" y="3856637"/>
            <a:ext cx="20249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678729" y="3806508"/>
            <a:ext cx="416719" cy="209285"/>
          </a:xfrm>
          <a:custGeom>
            <a:avLst/>
            <a:gdLst/>
            <a:ahLst/>
            <a:cxnLst/>
            <a:rect l="l" t="t" r="r" b="b"/>
            <a:pathLst>
              <a:path w="428625" h="215264">
                <a:moveTo>
                  <a:pt x="428244" y="0"/>
                </a:moveTo>
                <a:lnTo>
                  <a:pt x="0" y="0"/>
                </a:lnTo>
                <a:lnTo>
                  <a:pt x="0" y="214884"/>
                </a:lnTo>
                <a:lnTo>
                  <a:pt x="428244" y="214884"/>
                </a:lnTo>
                <a:lnTo>
                  <a:pt x="42824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 txBox="1"/>
          <p:nvPr/>
        </p:nvSpPr>
        <p:spPr>
          <a:xfrm>
            <a:off x="1754541" y="3856637"/>
            <a:ext cx="17100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</a:t>
            </a:r>
            <a:r>
              <a:rPr sz="1069" spc="15" dirty="0">
                <a:latin typeface="Symbol"/>
                <a:cs typeface="Symbol"/>
              </a:rPr>
              <a:t>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96558" y="3910965"/>
            <a:ext cx="3658482" cy="0"/>
          </a:xfrm>
          <a:custGeom>
            <a:avLst/>
            <a:gdLst/>
            <a:ahLst/>
            <a:cxnLst/>
            <a:rect l="l" t="t" r="r" b="b"/>
            <a:pathLst>
              <a:path w="3763010">
                <a:moveTo>
                  <a:pt x="0" y="0"/>
                </a:moveTo>
                <a:lnTo>
                  <a:pt x="376275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2828502" y="5374111"/>
            <a:ext cx="20928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3350789" y="4851823"/>
            <a:ext cx="209903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64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1674369" y="4219979"/>
          <a:ext cx="4508588" cy="217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2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2983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00" spc="10" dirty="0">
                          <a:latin typeface="Symbol"/>
                          <a:cs typeface="Symbol"/>
                        </a:rPr>
                        <a:t>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34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100" spc="15" dirty="0">
                          <a:latin typeface="Symbol"/>
                          <a:cs typeface="Symbol"/>
                        </a:rPr>
                        <a:t>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97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97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object 75"/>
          <p:cNvSpPr txBox="1"/>
          <p:nvPr/>
        </p:nvSpPr>
        <p:spPr>
          <a:xfrm>
            <a:off x="1435982" y="3842560"/>
            <a:ext cx="1500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94" baseline="-11111" dirty="0">
                <a:latin typeface="Times New Roman"/>
                <a:cs typeface="Times New Roman"/>
              </a:rPr>
              <a:t>3</a:t>
            </a:r>
            <a:endParaRPr sz="1094" baseline="-11111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65895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43" y="1297058"/>
            <a:ext cx="4853076" cy="2469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from the top </a:t>
            </a:r>
            <a:r>
              <a:rPr sz="1069" spc="5" dirty="0">
                <a:latin typeface="Times New Roman"/>
                <a:cs typeface="Times New Roman"/>
              </a:rPr>
              <a:t>list. There is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15" dirty="0">
                <a:latin typeface="Symbol"/>
                <a:cs typeface="Symbol"/>
              </a:rPr>
              <a:t>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 the </a:t>
            </a:r>
            <a:r>
              <a:rPr sz="1069" spc="10" dirty="0">
                <a:latin typeface="Times New Roman"/>
                <a:cs typeface="Times New Roman"/>
              </a:rPr>
              <a:t>next node, so we drop down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15" dirty="0">
                <a:latin typeface="Times New Roman"/>
                <a:cs typeface="Times New Roman"/>
              </a:rPr>
              <a:t>S2  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63"/>
              </a:spcBef>
            </a:pPr>
            <a:r>
              <a:rPr sz="1069" spc="19" dirty="0">
                <a:latin typeface="Times New Roman"/>
                <a:cs typeface="Times New Roman"/>
              </a:rPr>
              <a:t>+</a:t>
            </a:r>
            <a:r>
              <a:rPr sz="1069" spc="19" dirty="0">
                <a:latin typeface="Symbol"/>
                <a:cs typeface="Symbol"/>
              </a:rPr>
              <a:t>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greater than 34. In S2,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at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34.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are at the </a:t>
            </a:r>
            <a:r>
              <a:rPr sz="1069" spc="10" dirty="0">
                <a:latin typeface="Times New Roman"/>
                <a:cs typeface="Times New Roman"/>
              </a:rPr>
              <a:t>point </a:t>
            </a:r>
            <a:r>
              <a:rPr sz="1069" spc="5" dirty="0">
                <a:latin typeface="Times New Roman"/>
                <a:cs typeface="Times New Roman"/>
              </a:rPr>
              <a:t>to      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remove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34. From </a:t>
            </a:r>
            <a:r>
              <a:rPr sz="1069" spc="5" dirty="0">
                <a:latin typeface="Times New Roman"/>
                <a:cs typeface="Times New Roman"/>
              </a:rPr>
              <a:t>here, </a:t>
            </a:r>
            <a:r>
              <a:rPr sz="1069" spc="10" dirty="0">
                <a:latin typeface="Times New Roman"/>
                <a:cs typeface="Times New Roman"/>
              </a:rPr>
              <a:t>we go to the remaining </a:t>
            </a:r>
            <a:r>
              <a:rPr sz="1069" dirty="0">
                <a:latin typeface="Times New Roman"/>
                <a:cs typeface="Times New Roman"/>
              </a:rPr>
              <a:t>lists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reach list </a:t>
            </a:r>
            <a:r>
              <a:rPr sz="1069" spc="10" dirty="0">
                <a:latin typeface="Times New Roman"/>
                <a:cs typeface="Times New Roman"/>
              </a:rPr>
              <a:t>S0.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label the </a:t>
            </a:r>
            <a:r>
              <a:rPr sz="1069" spc="5" dirty="0">
                <a:latin typeface="Times New Roman"/>
                <a:cs typeface="Times New Roman"/>
              </a:rPr>
              <a:t>links  being traversed. It is evident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labeled the links as p2, </a:t>
            </a:r>
            <a:r>
              <a:rPr sz="1069" spc="10" dirty="0">
                <a:latin typeface="Times New Roman"/>
                <a:cs typeface="Times New Roman"/>
              </a:rPr>
              <a:t>p1 and </a:t>
            </a:r>
            <a:r>
              <a:rPr sz="1069" spc="5" dirty="0">
                <a:latin typeface="Times New Roman"/>
                <a:cs typeface="Times New Roman"/>
              </a:rPr>
              <a:t>p0.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 remove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34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change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lists.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S3,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was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8"/>
              </a:spcBef>
            </a:pPr>
            <a:r>
              <a:rPr sz="1069" spc="5" dirty="0">
                <a:latin typeface="Times New Roman"/>
                <a:cs typeface="Times New Roman"/>
              </a:rPr>
              <a:t>the single </a:t>
            </a:r>
            <a:r>
              <a:rPr sz="1069" spc="10" dirty="0">
                <a:latin typeface="Times New Roman"/>
                <a:cs typeface="Times New Roman"/>
              </a:rPr>
              <a:t>node. After removing </a:t>
            </a:r>
            <a:r>
              <a:rPr sz="1069" spc="5" dirty="0">
                <a:latin typeface="Times New Roman"/>
                <a:cs typeface="Times New Roman"/>
              </a:rPr>
              <a:t>this node, there is </a:t>
            </a:r>
            <a:r>
              <a:rPr sz="1069" spc="10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one link that is </a:t>
            </a:r>
            <a:r>
              <a:rPr sz="1069" spc="15" dirty="0">
                <a:latin typeface="Times New Roman"/>
                <a:cs typeface="Times New Roman"/>
              </a:rPr>
              <a:t>from -</a:t>
            </a:r>
            <a:r>
              <a:rPr sz="1069" spc="15" dirty="0">
                <a:latin typeface="Symbol"/>
                <a:cs typeface="Symbol"/>
              </a:rPr>
              <a:t></a:t>
            </a:r>
            <a:r>
              <a:rPr sz="1069" spc="15" dirty="0">
                <a:latin typeface="Times New Roman"/>
                <a:cs typeface="Times New Roman"/>
              </a:rPr>
              <a:t>       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83"/>
              </a:spcBef>
            </a:pPr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0" dirty="0">
                <a:latin typeface="Symbol"/>
                <a:cs typeface="Symbol"/>
              </a:rPr>
              <a:t></a:t>
            </a:r>
            <a:r>
              <a:rPr sz="1069" spc="10" dirty="0">
                <a:latin typeface="Times New Roman"/>
                <a:cs typeface="Times New Roman"/>
              </a:rPr>
              <a:t>. 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S3 </a:t>
            </a:r>
            <a:r>
              <a:rPr sz="1069" spc="5" dirty="0">
                <a:latin typeface="Times New Roman"/>
                <a:cs typeface="Times New Roman"/>
              </a:rPr>
              <a:t>already has link </a:t>
            </a:r>
            <a:r>
              <a:rPr sz="1069" spc="10" dirty="0">
                <a:latin typeface="Times New Roman"/>
                <a:cs typeface="Times New Roman"/>
              </a:rPr>
              <a:t>from -</a:t>
            </a:r>
            <a:r>
              <a:rPr sz="1069" spc="10" dirty="0">
                <a:latin typeface="Symbol"/>
                <a:cs typeface="Symbol"/>
              </a:rPr>
              <a:t>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+</a:t>
            </a:r>
            <a:r>
              <a:rPr sz="1069" spc="10" dirty="0">
                <a:latin typeface="Symbol"/>
                <a:cs typeface="Symbol"/>
              </a:rPr>
              <a:t>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Instead of keeping </a:t>
            </a:r>
            <a:r>
              <a:rPr sz="1069" spc="10" dirty="0">
                <a:latin typeface="Times New Roman"/>
                <a:cs typeface="Times New Roman"/>
              </a:rPr>
              <a:t>these two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S2  and </a:t>
            </a:r>
            <a:r>
              <a:rPr sz="1069" spc="5" dirty="0">
                <a:latin typeface="Times New Roman"/>
                <a:cs typeface="Times New Roman"/>
              </a:rPr>
              <a:t>S3,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keep only </a:t>
            </a:r>
            <a:r>
              <a:rPr sz="1069" spc="10" dirty="0">
                <a:latin typeface="Times New Roman"/>
                <a:cs typeface="Times New Roman"/>
              </a:rPr>
              <a:t>S2. Thus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removed the node 34 from the </a:t>
            </a:r>
            <a:r>
              <a:rPr sz="1069" spc="5" dirty="0">
                <a:latin typeface="Times New Roman"/>
                <a:cs typeface="Times New Roman"/>
              </a:rPr>
              <a:t>skip list.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remove method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simple.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don’t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randomness and need </a:t>
            </a:r>
            <a:r>
              <a:rPr sz="1069" spc="15" dirty="0">
                <a:latin typeface="Times New Roman"/>
                <a:cs typeface="Times New Roman"/>
              </a:rPr>
              <a:t>not  </a:t>
            </a:r>
            <a:r>
              <a:rPr sz="1069" spc="10" dirty="0">
                <a:latin typeface="Times New Roman"/>
                <a:cs typeface="Times New Roman"/>
              </a:rPr>
              <a:t>tossing.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tossing and random number was </a:t>
            </a:r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in the 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insertion.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method,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to change some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pointers.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Thus in this </a:t>
            </a:r>
            <a:r>
              <a:rPr sz="1069" spc="5" dirty="0">
                <a:latin typeface="Times New Roman"/>
                <a:cs typeface="Times New Roman"/>
              </a:rPr>
              <a:t>data structure,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to go for </a:t>
            </a:r>
            <a:r>
              <a:rPr sz="1069" spc="5" dirty="0">
                <a:latin typeface="Times New Roman"/>
                <a:cs typeface="Times New Roman"/>
              </a:rPr>
              <a:t>rotations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balancing like </a:t>
            </a:r>
            <a:r>
              <a:rPr sz="1069" spc="15" dirty="0">
                <a:latin typeface="Times New Roman"/>
                <a:cs typeface="Times New Roman"/>
              </a:rPr>
              <a:t>AVL  </a:t>
            </a:r>
            <a:r>
              <a:rPr sz="1069" spc="5" dirty="0">
                <a:latin typeface="Times New Roman"/>
                <a:cs typeface="Times New Roman"/>
              </a:rPr>
              <a:t>tree. In this data structure- Skip-list,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rid of </a:t>
            </a:r>
            <a:r>
              <a:rPr sz="1069" spc="5" dirty="0">
                <a:latin typeface="Times New Roman"/>
                <a:cs typeface="Times New Roman"/>
              </a:rPr>
              <a:t>the limitation of arrays. This </a:t>
            </a:r>
            <a:r>
              <a:rPr sz="1069" spc="15" dirty="0">
                <a:latin typeface="Times New Roman"/>
                <a:cs typeface="Times New Roman"/>
              </a:rPr>
              <a:t>way,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search </a:t>
            </a:r>
            <a:r>
              <a:rPr sz="1069" spc="5" dirty="0">
                <a:latin typeface="Times New Roman"/>
                <a:cs typeface="Times New Roman"/>
              </a:rPr>
              <a:t>gets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fast. Moreover,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sorted </a:t>
            </a:r>
            <a:r>
              <a:rPr sz="1069" spc="10" dirty="0">
                <a:latin typeface="Times New Roman"/>
                <a:cs typeface="Times New Roman"/>
              </a:rPr>
              <a:t>data and can get </a:t>
            </a:r>
            <a:r>
              <a:rPr sz="1069" spc="5" dirty="0">
                <a:latin typeface="Times New Roman"/>
                <a:cs typeface="Times New Roman"/>
              </a:rPr>
              <a:t>it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sorted  </a:t>
            </a:r>
            <a:r>
              <a:rPr sz="1069" spc="10" dirty="0">
                <a:latin typeface="Times New Roman"/>
                <a:cs typeface="Times New Roman"/>
              </a:rPr>
              <a:t>form.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50457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8838" y="2100368"/>
            <a:ext cx="395728" cy="395111"/>
          </a:xfrm>
          <a:custGeom>
            <a:avLst/>
            <a:gdLst/>
            <a:ahLst/>
            <a:cxnLst/>
            <a:rect l="l" t="t" r="r" b="b"/>
            <a:pathLst>
              <a:path w="407035" h="406400">
                <a:moveTo>
                  <a:pt x="406907" y="202691"/>
                </a:moveTo>
                <a:lnTo>
                  <a:pt x="406907" y="192024"/>
                </a:lnTo>
                <a:lnTo>
                  <a:pt x="406145" y="182117"/>
                </a:lnTo>
                <a:lnTo>
                  <a:pt x="405383" y="172211"/>
                </a:lnTo>
                <a:lnTo>
                  <a:pt x="403097" y="162305"/>
                </a:lnTo>
                <a:lnTo>
                  <a:pt x="400050" y="151637"/>
                </a:lnTo>
                <a:lnTo>
                  <a:pt x="398525" y="141731"/>
                </a:lnTo>
                <a:lnTo>
                  <a:pt x="395477" y="132587"/>
                </a:lnTo>
                <a:lnTo>
                  <a:pt x="390906" y="124205"/>
                </a:lnTo>
                <a:lnTo>
                  <a:pt x="387095" y="115061"/>
                </a:lnTo>
                <a:lnTo>
                  <a:pt x="382524" y="105917"/>
                </a:lnTo>
                <a:lnTo>
                  <a:pt x="377189" y="96774"/>
                </a:lnTo>
                <a:lnTo>
                  <a:pt x="371856" y="89153"/>
                </a:lnTo>
                <a:lnTo>
                  <a:pt x="367283" y="80772"/>
                </a:lnTo>
                <a:lnTo>
                  <a:pt x="360425" y="73913"/>
                </a:lnTo>
                <a:lnTo>
                  <a:pt x="354329" y="66293"/>
                </a:lnTo>
                <a:lnTo>
                  <a:pt x="347471" y="58674"/>
                </a:lnTo>
                <a:lnTo>
                  <a:pt x="339851" y="51815"/>
                </a:lnTo>
                <a:lnTo>
                  <a:pt x="332994" y="45719"/>
                </a:lnTo>
                <a:lnTo>
                  <a:pt x="325374" y="39624"/>
                </a:lnTo>
                <a:lnTo>
                  <a:pt x="316991" y="34289"/>
                </a:lnTo>
                <a:lnTo>
                  <a:pt x="309371" y="28955"/>
                </a:lnTo>
                <a:lnTo>
                  <a:pt x="300989" y="23622"/>
                </a:lnTo>
                <a:lnTo>
                  <a:pt x="291845" y="19811"/>
                </a:lnTo>
                <a:lnTo>
                  <a:pt x="283463" y="16001"/>
                </a:lnTo>
                <a:lnTo>
                  <a:pt x="245363" y="3809"/>
                </a:lnTo>
                <a:lnTo>
                  <a:pt x="214121" y="0"/>
                </a:lnTo>
                <a:lnTo>
                  <a:pt x="193547" y="0"/>
                </a:lnTo>
                <a:lnTo>
                  <a:pt x="153162" y="6095"/>
                </a:lnTo>
                <a:lnTo>
                  <a:pt x="116585" y="19811"/>
                </a:lnTo>
                <a:lnTo>
                  <a:pt x="107441" y="23622"/>
                </a:lnTo>
                <a:lnTo>
                  <a:pt x="73913" y="45719"/>
                </a:lnTo>
                <a:lnTo>
                  <a:pt x="47243" y="73913"/>
                </a:lnTo>
                <a:lnTo>
                  <a:pt x="41147" y="80772"/>
                </a:lnTo>
                <a:lnTo>
                  <a:pt x="35051" y="89153"/>
                </a:lnTo>
                <a:lnTo>
                  <a:pt x="30479" y="96774"/>
                </a:lnTo>
                <a:lnTo>
                  <a:pt x="25145" y="105917"/>
                </a:lnTo>
                <a:lnTo>
                  <a:pt x="21335" y="115061"/>
                </a:lnTo>
                <a:lnTo>
                  <a:pt x="16001" y="124205"/>
                </a:lnTo>
                <a:lnTo>
                  <a:pt x="12953" y="132587"/>
                </a:lnTo>
                <a:lnTo>
                  <a:pt x="9906" y="141731"/>
                </a:lnTo>
                <a:lnTo>
                  <a:pt x="7619" y="151637"/>
                </a:lnTo>
                <a:lnTo>
                  <a:pt x="5333" y="162305"/>
                </a:lnTo>
                <a:lnTo>
                  <a:pt x="3047" y="172211"/>
                </a:lnTo>
                <a:lnTo>
                  <a:pt x="2285" y="182117"/>
                </a:lnTo>
                <a:lnTo>
                  <a:pt x="1524" y="192024"/>
                </a:lnTo>
                <a:lnTo>
                  <a:pt x="0" y="202691"/>
                </a:lnTo>
                <a:lnTo>
                  <a:pt x="1524" y="212598"/>
                </a:lnTo>
                <a:lnTo>
                  <a:pt x="2285" y="224027"/>
                </a:lnTo>
                <a:lnTo>
                  <a:pt x="3047" y="233933"/>
                </a:lnTo>
                <a:lnTo>
                  <a:pt x="12953" y="272795"/>
                </a:lnTo>
                <a:lnTo>
                  <a:pt x="21335" y="291083"/>
                </a:lnTo>
                <a:lnTo>
                  <a:pt x="25145" y="300227"/>
                </a:lnTo>
                <a:lnTo>
                  <a:pt x="30479" y="307848"/>
                </a:lnTo>
                <a:lnTo>
                  <a:pt x="35051" y="316229"/>
                </a:lnTo>
                <a:lnTo>
                  <a:pt x="41147" y="323850"/>
                </a:lnTo>
                <a:lnTo>
                  <a:pt x="47243" y="332231"/>
                </a:lnTo>
                <a:lnTo>
                  <a:pt x="53339" y="339089"/>
                </a:lnTo>
                <a:lnTo>
                  <a:pt x="60197" y="346709"/>
                </a:lnTo>
                <a:lnTo>
                  <a:pt x="67056" y="352805"/>
                </a:lnTo>
                <a:lnTo>
                  <a:pt x="73913" y="359663"/>
                </a:lnTo>
                <a:lnTo>
                  <a:pt x="82295" y="365759"/>
                </a:lnTo>
                <a:lnTo>
                  <a:pt x="89915" y="371093"/>
                </a:lnTo>
                <a:lnTo>
                  <a:pt x="98297" y="377189"/>
                </a:lnTo>
                <a:lnTo>
                  <a:pt x="107441" y="381000"/>
                </a:lnTo>
                <a:lnTo>
                  <a:pt x="116585" y="385572"/>
                </a:lnTo>
                <a:lnTo>
                  <a:pt x="124968" y="390143"/>
                </a:lnTo>
                <a:lnTo>
                  <a:pt x="134112" y="393953"/>
                </a:lnTo>
                <a:lnTo>
                  <a:pt x="143256" y="397001"/>
                </a:lnTo>
                <a:lnTo>
                  <a:pt x="153162" y="400050"/>
                </a:lnTo>
                <a:lnTo>
                  <a:pt x="163068" y="401574"/>
                </a:lnTo>
                <a:lnTo>
                  <a:pt x="172974" y="403859"/>
                </a:lnTo>
                <a:lnTo>
                  <a:pt x="182879" y="404622"/>
                </a:lnTo>
                <a:lnTo>
                  <a:pt x="193547" y="406145"/>
                </a:lnTo>
                <a:lnTo>
                  <a:pt x="214121" y="406145"/>
                </a:lnTo>
                <a:lnTo>
                  <a:pt x="224027" y="404622"/>
                </a:lnTo>
                <a:lnTo>
                  <a:pt x="235457" y="403859"/>
                </a:lnTo>
                <a:lnTo>
                  <a:pt x="245363" y="401574"/>
                </a:lnTo>
                <a:lnTo>
                  <a:pt x="254507" y="400050"/>
                </a:lnTo>
                <a:lnTo>
                  <a:pt x="274319" y="393953"/>
                </a:lnTo>
                <a:lnTo>
                  <a:pt x="283463" y="390143"/>
                </a:lnTo>
                <a:lnTo>
                  <a:pt x="291845" y="385572"/>
                </a:lnTo>
                <a:lnTo>
                  <a:pt x="300989" y="381000"/>
                </a:lnTo>
                <a:lnTo>
                  <a:pt x="309371" y="377189"/>
                </a:lnTo>
                <a:lnTo>
                  <a:pt x="316991" y="371093"/>
                </a:lnTo>
                <a:lnTo>
                  <a:pt x="325374" y="365759"/>
                </a:lnTo>
                <a:lnTo>
                  <a:pt x="332994" y="359663"/>
                </a:lnTo>
                <a:lnTo>
                  <a:pt x="339851" y="352805"/>
                </a:lnTo>
                <a:lnTo>
                  <a:pt x="347471" y="345948"/>
                </a:lnTo>
                <a:lnTo>
                  <a:pt x="354329" y="339089"/>
                </a:lnTo>
                <a:lnTo>
                  <a:pt x="360425" y="332231"/>
                </a:lnTo>
                <a:lnTo>
                  <a:pt x="367283" y="323850"/>
                </a:lnTo>
                <a:lnTo>
                  <a:pt x="371856" y="316229"/>
                </a:lnTo>
                <a:lnTo>
                  <a:pt x="377189" y="307848"/>
                </a:lnTo>
                <a:lnTo>
                  <a:pt x="382524" y="300227"/>
                </a:lnTo>
                <a:lnTo>
                  <a:pt x="387095" y="291083"/>
                </a:lnTo>
                <a:lnTo>
                  <a:pt x="390906" y="281939"/>
                </a:lnTo>
                <a:lnTo>
                  <a:pt x="395477" y="272795"/>
                </a:lnTo>
                <a:lnTo>
                  <a:pt x="398525" y="262889"/>
                </a:lnTo>
                <a:lnTo>
                  <a:pt x="400050" y="253745"/>
                </a:lnTo>
                <a:lnTo>
                  <a:pt x="403097" y="243839"/>
                </a:lnTo>
                <a:lnTo>
                  <a:pt x="405383" y="233933"/>
                </a:lnTo>
                <a:lnTo>
                  <a:pt x="406145" y="224027"/>
                </a:lnTo>
                <a:lnTo>
                  <a:pt x="406907" y="212598"/>
                </a:lnTo>
                <a:lnTo>
                  <a:pt x="406907" y="202691"/>
                </a:lnTo>
              </a:path>
            </a:pathLst>
          </a:custGeom>
          <a:ln w="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2689472" y="2159142"/>
            <a:ext cx="134585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-5" dirty="0">
                <a:latin typeface="Arial"/>
                <a:cs typeface="Arial"/>
              </a:rPr>
              <a:t>1</a:t>
            </a:r>
            <a:endParaRPr sz="155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0215" y="1309898"/>
            <a:ext cx="395111" cy="395111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406146" y="203454"/>
                </a:moveTo>
                <a:lnTo>
                  <a:pt x="406146" y="193548"/>
                </a:lnTo>
                <a:lnTo>
                  <a:pt x="404622" y="182118"/>
                </a:lnTo>
                <a:lnTo>
                  <a:pt x="403860" y="172212"/>
                </a:lnTo>
                <a:lnTo>
                  <a:pt x="401574" y="162306"/>
                </a:lnTo>
                <a:lnTo>
                  <a:pt x="400050" y="152400"/>
                </a:lnTo>
                <a:lnTo>
                  <a:pt x="397002" y="143256"/>
                </a:lnTo>
                <a:lnTo>
                  <a:pt x="393954" y="133350"/>
                </a:lnTo>
                <a:lnTo>
                  <a:pt x="390144" y="124206"/>
                </a:lnTo>
                <a:lnTo>
                  <a:pt x="385572" y="115062"/>
                </a:lnTo>
                <a:lnTo>
                  <a:pt x="381762" y="105918"/>
                </a:lnTo>
                <a:lnTo>
                  <a:pt x="377190" y="98298"/>
                </a:lnTo>
                <a:lnTo>
                  <a:pt x="371856" y="89154"/>
                </a:lnTo>
                <a:lnTo>
                  <a:pt x="359663" y="73914"/>
                </a:lnTo>
                <a:lnTo>
                  <a:pt x="352806" y="66294"/>
                </a:lnTo>
                <a:lnTo>
                  <a:pt x="346710" y="59436"/>
                </a:lnTo>
                <a:lnTo>
                  <a:pt x="339852" y="53340"/>
                </a:lnTo>
                <a:lnTo>
                  <a:pt x="307848" y="28956"/>
                </a:lnTo>
                <a:lnTo>
                  <a:pt x="291084" y="20574"/>
                </a:lnTo>
                <a:lnTo>
                  <a:pt x="281940" y="16002"/>
                </a:lnTo>
                <a:lnTo>
                  <a:pt x="272796" y="12192"/>
                </a:lnTo>
                <a:lnTo>
                  <a:pt x="263652" y="9144"/>
                </a:lnTo>
                <a:lnTo>
                  <a:pt x="253746" y="6096"/>
                </a:lnTo>
                <a:lnTo>
                  <a:pt x="243840" y="4572"/>
                </a:lnTo>
                <a:lnTo>
                  <a:pt x="233934" y="2286"/>
                </a:lnTo>
                <a:lnTo>
                  <a:pt x="224028" y="1524"/>
                </a:lnTo>
                <a:lnTo>
                  <a:pt x="214122" y="0"/>
                </a:lnTo>
                <a:lnTo>
                  <a:pt x="192786" y="0"/>
                </a:lnTo>
                <a:lnTo>
                  <a:pt x="182118" y="1524"/>
                </a:lnTo>
                <a:lnTo>
                  <a:pt x="172212" y="2286"/>
                </a:lnTo>
                <a:lnTo>
                  <a:pt x="162306" y="4572"/>
                </a:lnTo>
                <a:lnTo>
                  <a:pt x="151637" y="6096"/>
                </a:lnTo>
                <a:lnTo>
                  <a:pt x="143256" y="9144"/>
                </a:lnTo>
                <a:lnTo>
                  <a:pt x="132587" y="12192"/>
                </a:lnTo>
                <a:lnTo>
                  <a:pt x="124206" y="16002"/>
                </a:lnTo>
                <a:lnTo>
                  <a:pt x="115062" y="20574"/>
                </a:lnTo>
                <a:lnTo>
                  <a:pt x="105918" y="24384"/>
                </a:lnTo>
                <a:lnTo>
                  <a:pt x="98298" y="28956"/>
                </a:lnTo>
                <a:lnTo>
                  <a:pt x="89154" y="35052"/>
                </a:lnTo>
                <a:lnTo>
                  <a:pt x="82296" y="40386"/>
                </a:lnTo>
                <a:lnTo>
                  <a:pt x="73913" y="46482"/>
                </a:lnTo>
                <a:lnTo>
                  <a:pt x="66293" y="53340"/>
                </a:lnTo>
                <a:lnTo>
                  <a:pt x="58674" y="59436"/>
                </a:lnTo>
                <a:lnTo>
                  <a:pt x="53340" y="66294"/>
                </a:lnTo>
                <a:lnTo>
                  <a:pt x="45719" y="73914"/>
                </a:lnTo>
                <a:lnTo>
                  <a:pt x="39624" y="81534"/>
                </a:lnTo>
                <a:lnTo>
                  <a:pt x="35052" y="89154"/>
                </a:lnTo>
                <a:lnTo>
                  <a:pt x="28956" y="98298"/>
                </a:lnTo>
                <a:lnTo>
                  <a:pt x="23622" y="105918"/>
                </a:lnTo>
                <a:lnTo>
                  <a:pt x="12192" y="133350"/>
                </a:lnTo>
                <a:lnTo>
                  <a:pt x="9143" y="143256"/>
                </a:lnTo>
                <a:lnTo>
                  <a:pt x="6096" y="152400"/>
                </a:lnTo>
                <a:lnTo>
                  <a:pt x="3810" y="162306"/>
                </a:lnTo>
                <a:lnTo>
                  <a:pt x="2286" y="172212"/>
                </a:lnTo>
                <a:lnTo>
                  <a:pt x="762" y="182118"/>
                </a:lnTo>
                <a:lnTo>
                  <a:pt x="0" y="193548"/>
                </a:lnTo>
                <a:lnTo>
                  <a:pt x="0" y="213360"/>
                </a:lnTo>
                <a:lnTo>
                  <a:pt x="762" y="224028"/>
                </a:lnTo>
                <a:lnTo>
                  <a:pt x="2286" y="233934"/>
                </a:lnTo>
                <a:lnTo>
                  <a:pt x="3810" y="243840"/>
                </a:lnTo>
                <a:lnTo>
                  <a:pt x="6096" y="254508"/>
                </a:lnTo>
                <a:lnTo>
                  <a:pt x="9143" y="262890"/>
                </a:lnTo>
                <a:lnTo>
                  <a:pt x="12192" y="273558"/>
                </a:lnTo>
                <a:lnTo>
                  <a:pt x="16002" y="281940"/>
                </a:lnTo>
                <a:lnTo>
                  <a:pt x="23622" y="300228"/>
                </a:lnTo>
                <a:lnTo>
                  <a:pt x="28956" y="307848"/>
                </a:lnTo>
                <a:lnTo>
                  <a:pt x="35052" y="316992"/>
                </a:lnTo>
                <a:lnTo>
                  <a:pt x="39624" y="325374"/>
                </a:lnTo>
                <a:lnTo>
                  <a:pt x="45719" y="332232"/>
                </a:lnTo>
                <a:lnTo>
                  <a:pt x="53340" y="339852"/>
                </a:lnTo>
                <a:lnTo>
                  <a:pt x="58674" y="347472"/>
                </a:lnTo>
                <a:lnTo>
                  <a:pt x="66293" y="352806"/>
                </a:lnTo>
                <a:lnTo>
                  <a:pt x="73913" y="360426"/>
                </a:lnTo>
                <a:lnTo>
                  <a:pt x="82296" y="366522"/>
                </a:lnTo>
                <a:lnTo>
                  <a:pt x="89154" y="371856"/>
                </a:lnTo>
                <a:lnTo>
                  <a:pt x="98298" y="377190"/>
                </a:lnTo>
                <a:lnTo>
                  <a:pt x="105918" y="382524"/>
                </a:lnTo>
                <a:lnTo>
                  <a:pt x="124206" y="390144"/>
                </a:lnTo>
                <a:lnTo>
                  <a:pt x="132587" y="393954"/>
                </a:lnTo>
                <a:lnTo>
                  <a:pt x="143256" y="397002"/>
                </a:lnTo>
                <a:lnTo>
                  <a:pt x="151637" y="400050"/>
                </a:lnTo>
                <a:lnTo>
                  <a:pt x="162306" y="402336"/>
                </a:lnTo>
                <a:lnTo>
                  <a:pt x="182118" y="405384"/>
                </a:lnTo>
                <a:lnTo>
                  <a:pt x="192786" y="406146"/>
                </a:lnTo>
                <a:lnTo>
                  <a:pt x="214122" y="406146"/>
                </a:lnTo>
                <a:lnTo>
                  <a:pt x="253746" y="400050"/>
                </a:lnTo>
                <a:lnTo>
                  <a:pt x="300228" y="382524"/>
                </a:lnTo>
                <a:lnTo>
                  <a:pt x="307848" y="377190"/>
                </a:lnTo>
                <a:lnTo>
                  <a:pt x="316992" y="371856"/>
                </a:lnTo>
                <a:lnTo>
                  <a:pt x="324612" y="366522"/>
                </a:lnTo>
                <a:lnTo>
                  <a:pt x="332231" y="360426"/>
                </a:lnTo>
                <a:lnTo>
                  <a:pt x="339852" y="352806"/>
                </a:lnTo>
                <a:lnTo>
                  <a:pt x="346710" y="347472"/>
                </a:lnTo>
                <a:lnTo>
                  <a:pt x="352806" y="339852"/>
                </a:lnTo>
                <a:lnTo>
                  <a:pt x="359663" y="332232"/>
                </a:lnTo>
                <a:lnTo>
                  <a:pt x="365760" y="325374"/>
                </a:lnTo>
                <a:lnTo>
                  <a:pt x="371856" y="316992"/>
                </a:lnTo>
                <a:lnTo>
                  <a:pt x="377190" y="307848"/>
                </a:lnTo>
                <a:lnTo>
                  <a:pt x="381762" y="300228"/>
                </a:lnTo>
                <a:lnTo>
                  <a:pt x="385572" y="291084"/>
                </a:lnTo>
                <a:lnTo>
                  <a:pt x="390144" y="281940"/>
                </a:lnTo>
                <a:lnTo>
                  <a:pt x="393954" y="273558"/>
                </a:lnTo>
                <a:lnTo>
                  <a:pt x="397002" y="262890"/>
                </a:lnTo>
                <a:lnTo>
                  <a:pt x="400050" y="254508"/>
                </a:lnTo>
                <a:lnTo>
                  <a:pt x="401574" y="243840"/>
                </a:lnTo>
                <a:lnTo>
                  <a:pt x="403860" y="233934"/>
                </a:lnTo>
                <a:lnTo>
                  <a:pt x="404622" y="224028"/>
                </a:lnTo>
                <a:lnTo>
                  <a:pt x="406146" y="213360"/>
                </a:lnTo>
                <a:lnTo>
                  <a:pt x="406146" y="203454"/>
                </a:lnTo>
              </a:path>
            </a:pathLst>
          </a:custGeom>
          <a:ln w="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850848" y="1369413"/>
            <a:ext cx="134585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-5" dirty="0">
                <a:latin typeface="Arial"/>
                <a:cs typeface="Arial"/>
              </a:rPr>
              <a:t>2</a:t>
            </a:r>
            <a:endParaRPr sz="1556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20215" y="2100368"/>
            <a:ext cx="395111" cy="395111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406146" y="202691"/>
                </a:moveTo>
                <a:lnTo>
                  <a:pt x="406146" y="192024"/>
                </a:lnTo>
                <a:lnTo>
                  <a:pt x="404622" y="182117"/>
                </a:lnTo>
                <a:lnTo>
                  <a:pt x="403860" y="172211"/>
                </a:lnTo>
                <a:lnTo>
                  <a:pt x="401574" y="162305"/>
                </a:lnTo>
                <a:lnTo>
                  <a:pt x="400050" y="151637"/>
                </a:lnTo>
                <a:lnTo>
                  <a:pt x="397002" y="141731"/>
                </a:lnTo>
                <a:lnTo>
                  <a:pt x="393954" y="132587"/>
                </a:lnTo>
                <a:lnTo>
                  <a:pt x="390144" y="124205"/>
                </a:lnTo>
                <a:lnTo>
                  <a:pt x="385572" y="115061"/>
                </a:lnTo>
                <a:lnTo>
                  <a:pt x="381762" y="105917"/>
                </a:lnTo>
                <a:lnTo>
                  <a:pt x="359663" y="73913"/>
                </a:lnTo>
                <a:lnTo>
                  <a:pt x="352806" y="66293"/>
                </a:lnTo>
                <a:lnTo>
                  <a:pt x="346710" y="58674"/>
                </a:lnTo>
                <a:lnTo>
                  <a:pt x="339852" y="51815"/>
                </a:lnTo>
                <a:lnTo>
                  <a:pt x="324612" y="39624"/>
                </a:lnTo>
                <a:lnTo>
                  <a:pt x="316992" y="34289"/>
                </a:lnTo>
                <a:lnTo>
                  <a:pt x="307848" y="28955"/>
                </a:lnTo>
                <a:lnTo>
                  <a:pt x="300228" y="23622"/>
                </a:lnTo>
                <a:lnTo>
                  <a:pt x="263652" y="9143"/>
                </a:lnTo>
                <a:lnTo>
                  <a:pt x="224028" y="761"/>
                </a:lnTo>
                <a:lnTo>
                  <a:pt x="214122" y="0"/>
                </a:lnTo>
                <a:lnTo>
                  <a:pt x="192786" y="0"/>
                </a:lnTo>
                <a:lnTo>
                  <a:pt x="182118" y="761"/>
                </a:lnTo>
                <a:lnTo>
                  <a:pt x="162306" y="3809"/>
                </a:lnTo>
                <a:lnTo>
                  <a:pt x="151637" y="6095"/>
                </a:lnTo>
                <a:lnTo>
                  <a:pt x="143256" y="9143"/>
                </a:lnTo>
                <a:lnTo>
                  <a:pt x="132587" y="12191"/>
                </a:lnTo>
                <a:lnTo>
                  <a:pt x="124206" y="16001"/>
                </a:lnTo>
                <a:lnTo>
                  <a:pt x="105918" y="23622"/>
                </a:lnTo>
                <a:lnTo>
                  <a:pt x="98298" y="28955"/>
                </a:lnTo>
                <a:lnTo>
                  <a:pt x="89154" y="34289"/>
                </a:lnTo>
                <a:lnTo>
                  <a:pt x="82296" y="39624"/>
                </a:lnTo>
                <a:lnTo>
                  <a:pt x="73913" y="45719"/>
                </a:lnTo>
                <a:lnTo>
                  <a:pt x="66293" y="51815"/>
                </a:lnTo>
                <a:lnTo>
                  <a:pt x="58674" y="58674"/>
                </a:lnTo>
                <a:lnTo>
                  <a:pt x="53340" y="66293"/>
                </a:lnTo>
                <a:lnTo>
                  <a:pt x="45719" y="73913"/>
                </a:lnTo>
                <a:lnTo>
                  <a:pt x="39624" y="80772"/>
                </a:lnTo>
                <a:lnTo>
                  <a:pt x="35052" y="89153"/>
                </a:lnTo>
                <a:lnTo>
                  <a:pt x="28956" y="96774"/>
                </a:lnTo>
                <a:lnTo>
                  <a:pt x="23622" y="105917"/>
                </a:lnTo>
                <a:lnTo>
                  <a:pt x="16002" y="124205"/>
                </a:lnTo>
                <a:lnTo>
                  <a:pt x="12192" y="132587"/>
                </a:lnTo>
                <a:lnTo>
                  <a:pt x="762" y="182117"/>
                </a:lnTo>
                <a:lnTo>
                  <a:pt x="0" y="192024"/>
                </a:lnTo>
                <a:lnTo>
                  <a:pt x="0" y="212598"/>
                </a:lnTo>
                <a:lnTo>
                  <a:pt x="762" y="224027"/>
                </a:lnTo>
                <a:lnTo>
                  <a:pt x="3810" y="243839"/>
                </a:lnTo>
                <a:lnTo>
                  <a:pt x="6096" y="253745"/>
                </a:lnTo>
                <a:lnTo>
                  <a:pt x="9143" y="262889"/>
                </a:lnTo>
                <a:lnTo>
                  <a:pt x="12192" y="272795"/>
                </a:lnTo>
                <a:lnTo>
                  <a:pt x="23622" y="300227"/>
                </a:lnTo>
                <a:lnTo>
                  <a:pt x="28956" y="307848"/>
                </a:lnTo>
                <a:lnTo>
                  <a:pt x="35052" y="316229"/>
                </a:lnTo>
                <a:lnTo>
                  <a:pt x="39624" y="323850"/>
                </a:lnTo>
                <a:lnTo>
                  <a:pt x="45719" y="332231"/>
                </a:lnTo>
                <a:lnTo>
                  <a:pt x="53340" y="339089"/>
                </a:lnTo>
                <a:lnTo>
                  <a:pt x="58674" y="346709"/>
                </a:lnTo>
                <a:lnTo>
                  <a:pt x="66293" y="352805"/>
                </a:lnTo>
                <a:lnTo>
                  <a:pt x="73913" y="359663"/>
                </a:lnTo>
                <a:lnTo>
                  <a:pt x="82296" y="365759"/>
                </a:lnTo>
                <a:lnTo>
                  <a:pt x="124206" y="390143"/>
                </a:lnTo>
                <a:lnTo>
                  <a:pt x="143256" y="397001"/>
                </a:lnTo>
                <a:lnTo>
                  <a:pt x="151637" y="400050"/>
                </a:lnTo>
                <a:lnTo>
                  <a:pt x="162306" y="401574"/>
                </a:lnTo>
                <a:lnTo>
                  <a:pt x="172212" y="403859"/>
                </a:lnTo>
                <a:lnTo>
                  <a:pt x="182118" y="404622"/>
                </a:lnTo>
                <a:lnTo>
                  <a:pt x="192786" y="406145"/>
                </a:lnTo>
                <a:lnTo>
                  <a:pt x="214122" y="406145"/>
                </a:lnTo>
                <a:lnTo>
                  <a:pt x="224028" y="404622"/>
                </a:lnTo>
                <a:lnTo>
                  <a:pt x="233934" y="403859"/>
                </a:lnTo>
                <a:lnTo>
                  <a:pt x="243840" y="401574"/>
                </a:lnTo>
                <a:lnTo>
                  <a:pt x="253746" y="400050"/>
                </a:lnTo>
                <a:lnTo>
                  <a:pt x="263652" y="397001"/>
                </a:lnTo>
                <a:lnTo>
                  <a:pt x="307848" y="377189"/>
                </a:lnTo>
                <a:lnTo>
                  <a:pt x="339852" y="352805"/>
                </a:lnTo>
                <a:lnTo>
                  <a:pt x="352806" y="339089"/>
                </a:lnTo>
                <a:lnTo>
                  <a:pt x="359663" y="332231"/>
                </a:lnTo>
                <a:lnTo>
                  <a:pt x="365760" y="323850"/>
                </a:lnTo>
                <a:lnTo>
                  <a:pt x="371856" y="316229"/>
                </a:lnTo>
                <a:lnTo>
                  <a:pt x="377190" y="307848"/>
                </a:lnTo>
                <a:lnTo>
                  <a:pt x="381762" y="300227"/>
                </a:lnTo>
                <a:lnTo>
                  <a:pt x="385572" y="291083"/>
                </a:lnTo>
                <a:lnTo>
                  <a:pt x="390144" y="281939"/>
                </a:lnTo>
                <a:lnTo>
                  <a:pt x="393954" y="272795"/>
                </a:lnTo>
                <a:lnTo>
                  <a:pt x="397002" y="262889"/>
                </a:lnTo>
                <a:lnTo>
                  <a:pt x="400050" y="253745"/>
                </a:lnTo>
                <a:lnTo>
                  <a:pt x="401574" y="243839"/>
                </a:lnTo>
                <a:lnTo>
                  <a:pt x="403860" y="233933"/>
                </a:lnTo>
                <a:lnTo>
                  <a:pt x="404622" y="224027"/>
                </a:lnTo>
                <a:lnTo>
                  <a:pt x="406146" y="212598"/>
                </a:lnTo>
                <a:lnTo>
                  <a:pt x="406146" y="202691"/>
                </a:lnTo>
              </a:path>
            </a:pathLst>
          </a:custGeom>
          <a:ln w="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850848" y="2159142"/>
            <a:ext cx="134585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-5" dirty="0">
                <a:latin typeface="Arial"/>
                <a:cs typeface="Arial"/>
              </a:rPr>
              <a:t>3</a:t>
            </a:r>
            <a:endParaRPr sz="155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0412" y="1309898"/>
            <a:ext cx="395111" cy="395111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406145" y="203454"/>
                </a:moveTo>
                <a:lnTo>
                  <a:pt x="406145" y="193548"/>
                </a:lnTo>
                <a:lnTo>
                  <a:pt x="405384" y="182118"/>
                </a:lnTo>
                <a:lnTo>
                  <a:pt x="404622" y="172212"/>
                </a:lnTo>
                <a:lnTo>
                  <a:pt x="402336" y="162306"/>
                </a:lnTo>
                <a:lnTo>
                  <a:pt x="399288" y="152400"/>
                </a:lnTo>
                <a:lnTo>
                  <a:pt x="397001" y="143256"/>
                </a:lnTo>
                <a:lnTo>
                  <a:pt x="393953" y="133350"/>
                </a:lnTo>
                <a:lnTo>
                  <a:pt x="386334" y="115062"/>
                </a:lnTo>
                <a:lnTo>
                  <a:pt x="381000" y="105918"/>
                </a:lnTo>
                <a:lnTo>
                  <a:pt x="376427" y="98298"/>
                </a:lnTo>
                <a:lnTo>
                  <a:pt x="371093" y="89154"/>
                </a:lnTo>
                <a:lnTo>
                  <a:pt x="366522" y="81534"/>
                </a:lnTo>
                <a:lnTo>
                  <a:pt x="359663" y="73914"/>
                </a:lnTo>
                <a:lnTo>
                  <a:pt x="353567" y="66294"/>
                </a:lnTo>
                <a:lnTo>
                  <a:pt x="345948" y="59436"/>
                </a:lnTo>
                <a:lnTo>
                  <a:pt x="339089" y="53340"/>
                </a:lnTo>
                <a:lnTo>
                  <a:pt x="332231" y="46482"/>
                </a:lnTo>
                <a:lnTo>
                  <a:pt x="324612" y="40386"/>
                </a:lnTo>
                <a:lnTo>
                  <a:pt x="316229" y="35052"/>
                </a:lnTo>
                <a:lnTo>
                  <a:pt x="308610" y="28956"/>
                </a:lnTo>
                <a:lnTo>
                  <a:pt x="300227" y="24384"/>
                </a:lnTo>
                <a:lnTo>
                  <a:pt x="291084" y="20574"/>
                </a:lnTo>
                <a:lnTo>
                  <a:pt x="282701" y="16002"/>
                </a:lnTo>
                <a:lnTo>
                  <a:pt x="273557" y="12192"/>
                </a:lnTo>
                <a:lnTo>
                  <a:pt x="263651" y="9144"/>
                </a:lnTo>
                <a:lnTo>
                  <a:pt x="252984" y="6096"/>
                </a:lnTo>
                <a:lnTo>
                  <a:pt x="244601" y="4572"/>
                </a:lnTo>
                <a:lnTo>
                  <a:pt x="234695" y="2286"/>
                </a:lnTo>
                <a:lnTo>
                  <a:pt x="223265" y="1524"/>
                </a:lnTo>
                <a:lnTo>
                  <a:pt x="213360" y="0"/>
                </a:lnTo>
                <a:lnTo>
                  <a:pt x="192024" y="0"/>
                </a:lnTo>
                <a:lnTo>
                  <a:pt x="182117" y="1524"/>
                </a:lnTo>
                <a:lnTo>
                  <a:pt x="172212" y="2286"/>
                </a:lnTo>
                <a:lnTo>
                  <a:pt x="162305" y="4572"/>
                </a:lnTo>
                <a:lnTo>
                  <a:pt x="124205" y="16002"/>
                </a:lnTo>
                <a:lnTo>
                  <a:pt x="115062" y="20574"/>
                </a:lnTo>
                <a:lnTo>
                  <a:pt x="106679" y="24384"/>
                </a:lnTo>
                <a:lnTo>
                  <a:pt x="97536" y="28956"/>
                </a:lnTo>
                <a:lnTo>
                  <a:pt x="89153" y="35052"/>
                </a:lnTo>
                <a:lnTo>
                  <a:pt x="81534" y="40386"/>
                </a:lnTo>
                <a:lnTo>
                  <a:pt x="73151" y="46482"/>
                </a:lnTo>
                <a:lnTo>
                  <a:pt x="66293" y="53340"/>
                </a:lnTo>
                <a:lnTo>
                  <a:pt x="59436" y="59436"/>
                </a:lnTo>
                <a:lnTo>
                  <a:pt x="52577" y="66294"/>
                </a:lnTo>
                <a:lnTo>
                  <a:pt x="34289" y="89154"/>
                </a:lnTo>
                <a:lnTo>
                  <a:pt x="29717" y="98298"/>
                </a:lnTo>
                <a:lnTo>
                  <a:pt x="24384" y="105918"/>
                </a:lnTo>
                <a:lnTo>
                  <a:pt x="20574" y="115062"/>
                </a:lnTo>
                <a:lnTo>
                  <a:pt x="15239" y="124206"/>
                </a:lnTo>
                <a:lnTo>
                  <a:pt x="12191" y="133350"/>
                </a:lnTo>
                <a:lnTo>
                  <a:pt x="9143" y="143256"/>
                </a:lnTo>
                <a:lnTo>
                  <a:pt x="6095" y="152400"/>
                </a:lnTo>
                <a:lnTo>
                  <a:pt x="4572" y="162306"/>
                </a:lnTo>
                <a:lnTo>
                  <a:pt x="2286" y="172212"/>
                </a:lnTo>
                <a:lnTo>
                  <a:pt x="1524" y="182118"/>
                </a:lnTo>
                <a:lnTo>
                  <a:pt x="0" y="193548"/>
                </a:lnTo>
                <a:lnTo>
                  <a:pt x="0" y="213360"/>
                </a:lnTo>
                <a:lnTo>
                  <a:pt x="1524" y="224028"/>
                </a:lnTo>
                <a:lnTo>
                  <a:pt x="2286" y="233934"/>
                </a:lnTo>
                <a:lnTo>
                  <a:pt x="4572" y="243840"/>
                </a:lnTo>
                <a:lnTo>
                  <a:pt x="6095" y="254508"/>
                </a:lnTo>
                <a:lnTo>
                  <a:pt x="9143" y="262890"/>
                </a:lnTo>
                <a:lnTo>
                  <a:pt x="12191" y="273558"/>
                </a:lnTo>
                <a:lnTo>
                  <a:pt x="15239" y="281940"/>
                </a:lnTo>
                <a:lnTo>
                  <a:pt x="20574" y="291084"/>
                </a:lnTo>
                <a:lnTo>
                  <a:pt x="24384" y="300228"/>
                </a:lnTo>
                <a:lnTo>
                  <a:pt x="29717" y="307848"/>
                </a:lnTo>
                <a:lnTo>
                  <a:pt x="34289" y="316992"/>
                </a:lnTo>
                <a:lnTo>
                  <a:pt x="40386" y="325374"/>
                </a:lnTo>
                <a:lnTo>
                  <a:pt x="46481" y="332232"/>
                </a:lnTo>
                <a:lnTo>
                  <a:pt x="52577" y="339852"/>
                </a:lnTo>
                <a:lnTo>
                  <a:pt x="59436" y="347472"/>
                </a:lnTo>
                <a:lnTo>
                  <a:pt x="66293" y="352806"/>
                </a:lnTo>
                <a:lnTo>
                  <a:pt x="73151" y="360426"/>
                </a:lnTo>
                <a:lnTo>
                  <a:pt x="81534" y="366522"/>
                </a:lnTo>
                <a:lnTo>
                  <a:pt x="115062" y="386334"/>
                </a:lnTo>
                <a:lnTo>
                  <a:pt x="152400" y="400050"/>
                </a:lnTo>
                <a:lnTo>
                  <a:pt x="192024" y="406146"/>
                </a:lnTo>
                <a:lnTo>
                  <a:pt x="213360" y="406146"/>
                </a:lnTo>
                <a:lnTo>
                  <a:pt x="252984" y="400050"/>
                </a:lnTo>
                <a:lnTo>
                  <a:pt x="291084" y="386334"/>
                </a:lnTo>
                <a:lnTo>
                  <a:pt x="300227" y="382524"/>
                </a:lnTo>
                <a:lnTo>
                  <a:pt x="308610" y="377190"/>
                </a:lnTo>
                <a:lnTo>
                  <a:pt x="316229" y="371856"/>
                </a:lnTo>
                <a:lnTo>
                  <a:pt x="324612" y="366522"/>
                </a:lnTo>
                <a:lnTo>
                  <a:pt x="332231" y="360426"/>
                </a:lnTo>
                <a:lnTo>
                  <a:pt x="339089" y="352806"/>
                </a:lnTo>
                <a:lnTo>
                  <a:pt x="345948" y="347472"/>
                </a:lnTo>
                <a:lnTo>
                  <a:pt x="353567" y="339852"/>
                </a:lnTo>
                <a:lnTo>
                  <a:pt x="359663" y="332232"/>
                </a:lnTo>
                <a:lnTo>
                  <a:pt x="366522" y="325374"/>
                </a:lnTo>
                <a:lnTo>
                  <a:pt x="371093" y="316992"/>
                </a:lnTo>
                <a:lnTo>
                  <a:pt x="376427" y="307848"/>
                </a:lnTo>
                <a:lnTo>
                  <a:pt x="381000" y="300228"/>
                </a:lnTo>
                <a:lnTo>
                  <a:pt x="386334" y="291084"/>
                </a:lnTo>
                <a:lnTo>
                  <a:pt x="390143" y="281940"/>
                </a:lnTo>
                <a:lnTo>
                  <a:pt x="393953" y="273558"/>
                </a:lnTo>
                <a:lnTo>
                  <a:pt x="397001" y="262890"/>
                </a:lnTo>
                <a:lnTo>
                  <a:pt x="399288" y="254508"/>
                </a:lnTo>
                <a:lnTo>
                  <a:pt x="402336" y="243840"/>
                </a:lnTo>
                <a:lnTo>
                  <a:pt x="404622" y="233934"/>
                </a:lnTo>
                <a:lnTo>
                  <a:pt x="405384" y="224028"/>
                </a:lnTo>
                <a:lnTo>
                  <a:pt x="406145" y="213360"/>
                </a:lnTo>
                <a:lnTo>
                  <a:pt x="406145" y="203454"/>
                </a:lnTo>
              </a:path>
            </a:pathLst>
          </a:custGeom>
          <a:ln w="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3430305" y="1369413"/>
            <a:ext cx="134585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-5" dirty="0">
                <a:latin typeface="Arial"/>
                <a:cs typeface="Arial"/>
              </a:rPr>
              <a:t>4</a:t>
            </a:r>
            <a:endParaRPr sz="1556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90141" y="1309898"/>
            <a:ext cx="395728" cy="395111"/>
          </a:xfrm>
          <a:custGeom>
            <a:avLst/>
            <a:gdLst/>
            <a:ahLst/>
            <a:cxnLst/>
            <a:rect l="l" t="t" r="r" b="b"/>
            <a:pathLst>
              <a:path w="407035" h="406400">
                <a:moveTo>
                  <a:pt x="406908" y="203454"/>
                </a:moveTo>
                <a:lnTo>
                  <a:pt x="406146" y="193548"/>
                </a:lnTo>
                <a:lnTo>
                  <a:pt x="406146" y="182118"/>
                </a:lnTo>
                <a:lnTo>
                  <a:pt x="403860" y="172212"/>
                </a:lnTo>
                <a:lnTo>
                  <a:pt x="403098" y="162306"/>
                </a:lnTo>
                <a:lnTo>
                  <a:pt x="400050" y="152400"/>
                </a:lnTo>
                <a:lnTo>
                  <a:pt x="397763" y="143256"/>
                </a:lnTo>
                <a:lnTo>
                  <a:pt x="393953" y="133350"/>
                </a:lnTo>
                <a:lnTo>
                  <a:pt x="390906" y="124206"/>
                </a:lnTo>
                <a:lnTo>
                  <a:pt x="387096" y="115062"/>
                </a:lnTo>
                <a:lnTo>
                  <a:pt x="381762" y="105918"/>
                </a:lnTo>
                <a:lnTo>
                  <a:pt x="377189" y="98298"/>
                </a:lnTo>
                <a:lnTo>
                  <a:pt x="371856" y="89154"/>
                </a:lnTo>
                <a:lnTo>
                  <a:pt x="353568" y="66294"/>
                </a:lnTo>
                <a:lnTo>
                  <a:pt x="346710" y="59436"/>
                </a:lnTo>
                <a:lnTo>
                  <a:pt x="339851" y="53340"/>
                </a:lnTo>
                <a:lnTo>
                  <a:pt x="332994" y="46482"/>
                </a:lnTo>
                <a:lnTo>
                  <a:pt x="324612" y="40386"/>
                </a:lnTo>
                <a:lnTo>
                  <a:pt x="316992" y="35052"/>
                </a:lnTo>
                <a:lnTo>
                  <a:pt x="308610" y="28956"/>
                </a:lnTo>
                <a:lnTo>
                  <a:pt x="300227" y="24384"/>
                </a:lnTo>
                <a:lnTo>
                  <a:pt x="291846" y="20574"/>
                </a:lnTo>
                <a:lnTo>
                  <a:pt x="282701" y="16002"/>
                </a:lnTo>
                <a:lnTo>
                  <a:pt x="272796" y="12192"/>
                </a:lnTo>
                <a:lnTo>
                  <a:pt x="263651" y="9144"/>
                </a:lnTo>
                <a:lnTo>
                  <a:pt x="253746" y="6096"/>
                </a:lnTo>
                <a:lnTo>
                  <a:pt x="243839" y="4572"/>
                </a:lnTo>
                <a:lnTo>
                  <a:pt x="233934" y="2286"/>
                </a:lnTo>
                <a:lnTo>
                  <a:pt x="224027" y="1524"/>
                </a:lnTo>
                <a:lnTo>
                  <a:pt x="214122" y="0"/>
                </a:lnTo>
                <a:lnTo>
                  <a:pt x="192786" y="0"/>
                </a:lnTo>
                <a:lnTo>
                  <a:pt x="182880" y="1524"/>
                </a:lnTo>
                <a:lnTo>
                  <a:pt x="172974" y="2286"/>
                </a:lnTo>
                <a:lnTo>
                  <a:pt x="163068" y="4572"/>
                </a:lnTo>
                <a:lnTo>
                  <a:pt x="124206" y="16002"/>
                </a:lnTo>
                <a:lnTo>
                  <a:pt x="115062" y="20574"/>
                </a:lnTo>
                <a:lnTo>
                  <a:pt x="106680" y="24384"/>
                </a:lnTo>
                <a:lnTo>
                  <a:pt x="98298" y="28956"/>
                </a:lnTo>
                <a:lnTo>
                  <a:pt x="89915" y="35052"/>
                </a:lnTo>
                <a:lnTo>
                  <a:pt x="82296" y="40386"/>
                </a:lnTo>
                <a:lnTo>
                  <a:pt x="73913" y="46482"/>
                </a:lnTo>
                <a:lnTo>
                  <a:pt x="67056" y="53340"/>
                </a:lnTo>
                <a:lnTo>
                  <a:pt x="60198" y="59436"/>
                </a:lnTo>
                <a:lnTo>
                  <a:pt x="52577" y="66294"/>
                </a:lnTo>
                <a:lnTo>
                  <a:pt x="47244" y="73914"/>
                </a:lnTo>
                <a:lnTo>
                  <a:pt x="35051" y="89154"/>
                </a:lnTo>
                <a:lnTo>
                  <a:pt x="29718" y="98298"/>
                </a:lnTo>
                <a:lnTo>
                  <a:pt x="25146" y="105918"/>
                </a:lnTo>
                <a:lnTo>
                  <a:pt x="19812" y="115062"/>
                </a:lnTo>
                <a:lnTo>
                  <a:pt x="16001" y="124206"/>
                </a:lnTo>
                <a:lnTo>
                  <a:pt x="12953" y="133350"/>
                </a:lnTo>
                <a:lnTo>
                  <a:pt x="9144" y="143256"/>
                </a:lnTo>
                <a:lnTo>
                  <a:pt x="6858" y="152400"/>
                </a:lnTo>
                <a:lnTo>
                  <a:pt x="3810" y="162306"/>
                </a:lnTo>
                <a:lnTo>
                  <a:pt x="3048" y="172212"/>
                </a:lnTo>
                <a:lnTo>
                  <a:pt x="762" y="182118"/>
                </a:lnTo>
                <a:lnTo>
                  <a:pt x="762" y="193548"/>
                </a:lnTo>
                <a:lnTo>
                  <a:pt x="0" y="203454"/>
                </a:lnTo>
                <a:lnTo>
                  <a:pt x="762" y="213360"/>
                </a:lnTo>
                <a:lnTo>
                  <a:pt x="762" y="224028"/>
                </a:lnTo>
                <a:lnTo>
                  <a:pt x="3048" y="233934"/>
                </a:lnTo>
                <a:lnTo>
                  <a:pt x="3810" y="243840"/>
                </a:lnTo>
                <a:lnTo>
                  <a:pt x="6858" y="254508"/>
                </a:lnTo>
                <a:lnTo>
                  <a:pt x="9144" y="262890"/>
                </a:lnTo>
                <a:lnTo>
                  <a:pt x="25146" y="300228"/>
                </a:lnTo>
                <a:lnTo>
                  <a:pt x="29718" y="307848"/>
                </a:lnTo>
                <a:lnTo>
                  <a:pt x="35051" y="316992"/>
                </a:lnTo>
                <a:lnTo>
                  <a:pt x="41148" y="325374"/>
                </a:lnTo>
                <a:lnTo>
                  <a:pt x="47244" y="332232"/>
                </a:lnTo>
                <a:lnTo>
                  <a:pt x="52577" y="339852"/>
                </a:lnTo>
                <a:lnTo>
                  <a:pt x="60198" y="347472"/>
                </a:lnTo>
                <a:lnTo>
                  <a:pt x="67056" y="352806"/>
                </a:lnTo>
                <a:lnTo>
                  <a:pt x="73913" y="360426"/>
                </a:lnTo>
                <a:lnTo>
                  <a:pt x="106680" y="382524"/>
                </a:lnTo>
                <a:lnTo>
                  <a:pt x="143256" y="397002"/>
                </a:lnTo>
                <a:lnTo>
                  <a:pt x="182880" y="405384"/>
                </a:lnTo>
                <a:lnTo>
                  <a:pt x="192786" y="406146"/>
                </a:lnTo>
                <a:lnTo>
                  <a:pt x="214122" y="406146"/>
                </a:lnTo>
                <a:lnTo>
                  <a:pt x="253746" y="400050"/>
                </a:lnTo>
                <a:lnTo>
                  <a:pt x="291846" y="386334"/>
                </a:lnTo>
                <a:lnTo>
                  <a:pt x="324612" y="366522"/>
                </a:lnTo>
                <a:lnTo>
                  <a:pt x="339851" y="352806"/>
                </a:lnTo>
                <a:lnTo>
                  <a:pt x="346710" y="347472"/>
                </a:lnTo>
                <a:lnTo>
                  <a:pt x="353568" y="339852"/>
                </a:lnTo>
                <a:lnTo>
                  <a:pt x="359663" y="332232"/>
                </a:lnTo>
                <a:lnTo>
                  <a:pt x="365760" y="325374"/>
                </a:lnTo>
                <a:lnTo>
                  <a:pt x="371856" y="316992"/>
                </a:lnTo>
                <a:lnTo>
                  <a:pt x="377189" y="307848"/>
                </a:lnTo>
                <a:lnTo>
                  <a:pt x="381762" y="300228"/>
                </a:lnTo>
                <a:lnTo>
                  <a:pt x="397763" y="262890"/>
                </a:lnTo>
                <a:lnTo>
                  <a:pt x="400050" y="254508"/>
                </a:lnTo>
                <a:lnTo>
                  <a:pt x="403098" y="243840"/>
                </a:lnTo>
                <a:lnTo>
                  <a:pt x="403860" y="233934"/>
                </a:lnTo>
                <a:lnTo>
                  <a:pt x="406146" y="224028"/>
                </a:lnTo>
                <a:lnTo>
                  <a:pt x="406146" y="213360"/>
                </a:lnTo>
                <a:lnTo>
                  <a:pt x="406908" y="203454"/>
                </a:lnTo>
              </a:path>
            </a:pathLst>
          </a:custGeom>
          <a:ln w="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4220773" y="1369413"/>
            <a:ext cx="134585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-5" dirty="0">
                <a:latin typeface="Arial"/>
                <a:cs typeface="Arial"/>
              </a:rPr>
              <a:t>5</a:t>
            </a:r>
            <a:endParaRPr sz="1556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00412" y="2100368"/>
            <a:ext cx="395111" cy="395111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406145" y="202691"/>
                </a:moveTo>
                <a:lnTo>
                  <a:pt x="406145" y="192024"/>
                </a:lnTo>
                <a:lnTo>
                  <a:pt x="405384" y="182117"/>
                </a:lnTo>
                <a:lnTo>
                  <a:pt x="404622" y="172211"/>
                </a:lnTo>
                <a:lnTo>
                  <a:pt x="402336" y="162305"/>
                </a:lnTo>
                <a:lnTo>
                  <a:pt x="399288" y="151637"/>
                </a:lnTo>
                <a:lnTo>
                  <a:pt x="397001" y="141731"/>
                </a:lnTo>
                <a:lnTo>
                  <a:pt x="393953" y="132587"/>
                </a:lnTo>
                <a:lnTo>
                  <a:pt x="390143" y="124205"/>
                </a:lnTo>
                <a:lnTo>
                  <a:pt x="386334" y="115061"/>
                </a:lnTo>
                <a:lnTo>
                  <a:pt x="381000" y="105917"/>
                </a:lnTo>
                <a:lnTo>
                  <a:pt x="376427" y="98298"/>
                </a:lnTo>
                <a:lnTo>
                  <a:pt x="371093" y="89153"/>
                </a:lnTo>
                <a:lnTo>
                  <a:pt x="366522" y="80772"/>
                </a:lnTo>
                <a:lnTo>
                  <a:pt x="359663" y="73913"/>
                </a:lnTo>
                <a:lnTo>
                  <a:pt x="353567" y="66293"/>
                </a:lnTo>
                <a:lnTo>
                  <a:pt x="339089" y="51815"/>
                </a:lnTo>
                <a:lnTo>
                  <a:pt x="332231" y="45719"/>
                </a:lnTo>
                <a:lnTo>
                  <a:pt x="324612" y="39624"/>
                </a:lnTo>
                <a:lnTo>
                  <a:pt x="316229" y="34289"/>
                </a:lnTo>
                <a:lnTo>
                  <a:pt x="308610" y="28955"/>
                </a:lnTo>
                <a:lnTo>
                  <a:pt x="300227" y="23622"/>
                </a:lnTo>
                <a:lnTo>
                  <a:pt x="291084" y="19811"/>
                </a:lnTo>
                <a:lnTo>
                  <a:pt x="282701" y="16001"/>
                </a:lnTo>
                <a:lnTo>
                  <a:pt x="244601" y="3809"/>
                </a:lnTo>
                <a:lnTo>
                  <a:pt x="213360" y="0"/>
                </a:lnTo>
                <a:lnTo>
                  <a:pt x="192024" y="0"/>
                </a:lnTo>
                <a:lnTo>
                  <a:pt x="152400" y="6095"/>
                </a:lnTo>
                <a:lnTo>
                  <a:pt x="115062" y="19811"/>
                </a:lnTo>
                <a:lnTo>
                  <a:pt x="81534" y="39624"/>
                </a:lnTo>
                <a:lnTo>
                  <a:pt x="52577" y="66293"/>
                </a:lnTo>
                <a:lnTo>
                  <a:pt x="46481" y="73913"/>
                </a:lnTo>
                <a:lnTo>
                  <a:pt x="40386" y="80772"/>
                </a:lnTo>
                <a:lnTo>
                  <a:pt x="34289" y="89153"/>
                </a:lnTo>
                <a:lnTo>
                  <a:pt x="29717" y="98298"/>
                </a:lnTo>
                <a:lnTo>
                  <a:pt x="24384" y="105917"/>
                </a:lnTo>
                <a:lnTo>
                  <a:pt x="20574" y="115061"/>
                </a:lnTo>
                <a:lnTo>
                  <a:pt x="15239" y="124205"/>
                </a:lnTo>
                <a:lnTo>
                  <a:pt x="12191" y="132587"/>
                </a:lnTo>
                <a:lnTo>
                  <a:pt x="9143" y="141731"/>
                </a:lnTo>
                <a:lnTo>
                  <a:pt x="6095" y="151637"/>
                </a:lnTo>
                <a:lnTo>
                  <a:pt x="4572" y="162305"/>
                </a:lnTo>
                <a:lnTo>
                  <a:pt x="2286" y="172211"/>
                </a:lnTo>
                <a:lnTo>
                  <a:pt x="1524" y="182117"/>
                </a:lnTo>
                <a:lnTo>
                  <a:pt x="0" y="192024"/>
                </a:lnTo>
                <a:lnTo>
                  <a:pt x="0" y="212598"/>
                </a:lnTo>
                <a:lnTo>
                  <a:pt x="1524" y="224027"/>
                </a:lnTo>
                <a:lnTo>
                  <a:pt x="2286" y="233933"/>
                </a:lnTo>
                <a:lnTo>
                  <a:pt x="4572" y="243839"/>
                </a:lnTo>
                <a:lnTo>
                  <a:pt x="6095" y="253745"/>
                </a:lnTo>
                <a:lnTo>
                  <a:pt x="9143" y="262889"/>
                </a:lnTo>
                <a:lnTo>
                  <a:pt x="12191" y="272795"/>
                </a:lnTo>
                <a:lnTo>
                  <a:pt x="15239" y="281939"/>
                </a:lnTo>
                <a:lnTo>
                  <a:pt x="20574" y="291083"/>
                </a:lnTo>
                <a:lnTo>
                  <a:pt x="24384" y="300227"/>
                </a:lnTo>
                <a:lnTo>
                  <a:pt x="29717" y="307848"/>
                </a:lnTo>
                <a:lnTo>
                  <a:pt x="34289" y="316229"/>
                </a:lnTo>
                <a:lnTo>
                  <a:pt x="40386" y="323850"/>
                </a:lnTo>
                <a:lnTo>
                  <a:pt x="46481" y="332231"/>
                </a:lnTo>
                <a:lnTo>
                  <a:pt x="52577" y="339089"/>
                </a:lnTo>
                <a:lnTo>
                  <a:pt x="59436" y="346709"/>
                </a:lnTo>
                <a:lnTo>
                  <a:pt x="66293" y="352805"/>
                </a:lnTo>
                <a:lnTo>
                  <a:pt x="73151" y="359663"/>
                </a:lnTo>
                <a:lnTo>
                  <a:pt x="81534" y="365759"/>
                </a:lnTo>
                <a:lnTo>
                  <a:pt x="89153" y="371093"/>
                </a:lnTo>
                <a:lnTo>
                  <a:pt x="97536" y="377189"/>
                </a:lnTo>
                <a:lnTo>
                  <a:pt x="106679" y="381000"/>
                </a:lnTo>
                <a:lnTo>
                  <a:pt x="115062" y="385572"/>
                </a:lnTo>
                <a:lnTo>
                  <a:pt x="124205" y="390143"/>
                </a:lnTo>
                <a:lnTo>
                  <a:pt x="133350" y="393953"/>
                </a:lnTo>
                <a:lnTo>
                  <a:pt x="142493" y="397001"/>
                </a:lnTo>
                <a:lnTo>
                  <a:pt x="152400" y="400050"/>
                </a:lnTo>
                <a:lnTo>
                  <a:pt x="162305" y="401574"/>
                </a:lnTo>
                <a:lnTo>
                  <a:pt x="172212" y="403859"/>
                </a:lnTo>
                <a:lnTo>
                  <a:pt x="182117" y="404622"/>
                </a:lnTo>
                <a:lnTo>
                  <a:pt x="192024" y="406145"/>
                </a:lnTo>
                <a:lnTo>
                  <a:pt x="213360" y="406145"/>
                </a:lnTo>
                <a:lnTo>
                  <a:pt x="223265" y="404622"/>
                </a:lnTo>
                <a:lnTo>
                  <a:pt x="234695" y="403859"/>
                </a:lnTo>
                <a:lnTo>
                  <a:pt x="244601" y="401574"/>
                </a:lnTo>
                <a:lnTo>
                  <a:pt x="282701" y="390143"/>
                </a:lnTo>
                <a:lnTo>
                  <a:pt x="291084" y="385572"/>
                </a:lnTo>
                <a:lnTo>
                  <a:pt x="300227" y="381000"/>
                </a:lnTo>
                <a:lnTo>
                  <a:pt x="308610" y="377189"/>
                </a:lnTo>
                <a:lnTo>
                  <a:pt x="316229" y="371093"/>
                </a:lnTo>
                <a:lnTo>
                  <a:pt x="324612" y="365759"/>
                </a:lnTo>
                <a:lnTo>
                  <a:pt x="332231" y="359663"/>
                </a:lnTo>
                <a:lnTo>
                  <a:pt x="339089" y="352805"/>
                </a:lnTo>
                <a:lnTo>
                  <a:pt x="345948" y="346709"/>
                </a:lnTo>
                <a:lnTo>
                  <a:pt x="353567" y="339089"/>
                </a:lnTo>
                <a:lnTo>
                  <a:pt x="359663" y="332231"/>
                </a:lnTo>
                <a:lnTo>
                  <a:pt x="366522" y="323850"/>
                </a:lnTo>
                <a:lnTo>
                  <a:pt x="371093" y="316229"/>
                </a:lnTo>
                <a:lnTo>
                  <a:pt x="376427" y="307848"/>
                </a:lnTo>
                <a:lnTo>
                  <a:pt x="393953" y="272795"/>
                </a:lnTo>
                <a:lnTo>
                  <a:pt x="399288" y="253745"/>
                </a:lnTo>
                <a:lnTo>
                  <a:pt x="402336" y="243839"/>
                </a:lnTo>
                <a:lnTo>
                  <a:pt x="404622" y="233933"/>
                </a:lnTo>
                <a:lnTo>
                  <a:pt x="405384" y="224027"/>
                </a:lnTo>
                <a:lnTo>
                  <a:pt x="406145" y="212598"/>
                </a:lnTo>
                <a:lnTo>
                  <a:pt x="406145" y="202691"/>
                </a:lnTo>
              </a:path>
            </a:pathLst>
          </a:custGeom>
          <a:ln w="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3430305" y="2159142"/>
            <a:ext cx="134585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-5" dirty="0">
                <a:latin typeface="Arial"/>
                <a:cs typeface="Arial"/>
              </a:rPr>
              <a:t>6</a:t>
            </a:r>
            <a:endParaRPr sz="1556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76215" y="1309898"/>
            <a:ext cx="394494" cy="395111"/>
          </a:xfrm>
          <a:custGeom>
            <a:avLst/>
            <a:gdLst/>
            <a:ahLst/>
            <a:cxnLst/>
            <a:rect l="l" t="t" r="r" b="b"/>
            <a:pathLst>
              <a:path w="405764" h="406400">
                <a:moveTo>
                  <a:pt x="405384" y="203454"/>
                </a:moveTo>
                <a:lnTo>
                  <a:pt x="405384" y="193548"/>
                </a:lnTo>
                <a:lnTo>
                  <a:pt x="404622" y="182118"/>
                </a:lnTo>
                <a:lnTo>
                  <a:pt x="403860" y="172212"/>
                </a:lnTo>
                <a:lnTo>
                  <a:pt x="401574" y="162306"/>
                </a:lnTo>
                <a:lnTo>
                  <a:pt x="400050" y="152400"/>
                </a:lnTo>
                <a:lnTo>
                  <a:pt x="397001" y="143256"/>
                </a:lnTo>
                <a:lnTo>
                  <a:pt x="393953" y="133350"/>
                </a:lnTo>
                <a:lnTo>
                  <a:pt x="389382" y="124206"/>
                </a:lnTo>
                <a:lnTo>
                  <a:pt x="385572" y="115062"/>
                </a:lnTo>
                <a:lnTo>
                  <a:pt x="381000" y="105918"/>
                </a:lnTo>
                <a:lnTo>
                  <a:pt x="376427" y="98298"/>
                </a:lnTo>
                <a:lnTo>
                  <a:pt x="371094" y="89154"/>
                </a:lnTo>
                <a:lnTo>
                  <a:pt x="365760" y="82296"/>
                </a:lnTo>
                <a:lnTo>
                  <a:pt x="359663" y="73914"/>
                </a:lnTo>
                <a:lnTo>
                  <a:pt x="352806" y="66294"/>
                </a:lnTo>
                <a:lnTo>
                  <a:pt x="345948" y="59436"/>
                </a:lnTo>
                <a:lnTo>
                  <a:pt x="339089" y="53340"/>
                </a:lnTo>
                <a:lnTo>
                  <a:pt x="331470" y="46482"/>
                </a:lnTo>
                <a:lnTo>
                  <a:pt x="323850" y="40386"/>
                </a:lnTo>
                <a:lnTo>
                  <a:pt x="315468" y="35052"/>
                </a:lnTo>
                <a:lnTo>
                  <a:pt x="307848" y="28956"/>
                </a:lnTo>
                <a:lnTo>
                  <a:pt x="299465" y="24384"/>
                </a:lnTo>
                <a:lnTo>
                  <a:pt x="291084" y="20574"/>
                </a:lnTo>
                <a:lnTo>
                  <a:pt x="281939" y="16002"/>
                </a:lnTo>
                <a:lnTo>
                  <a:pt x="272796" y="12192"/>
                </a:lnTo>
                <a:lnTo>
                  <a:pt x="262889" y="9144"/>
                </a:lnTo>
                <a:lnTo>
                  <a:pt x="253746" y="6096"/>
                </a:lnTo>
                <a:lnTo>
                  <a:pt x="243839" y="4572"/>
                </a:lnTo>
                <a:lnTo>
                  <a:pt x="233934" y="2286"/>
                </a:lnTo>
                <a:lnTo>
                  <a:pt x="224027" y="1524"/>
                </a:lnTo>
                <a:lnTo>
                  <a:pt x="212598" y="0"/>
                </a:lnTo>
                <a:lnTo>
                  <a:pt x="192024" y="0"/>
                </a:lnTo>
                <a:lnTo>
                  <a:pt x="182118" y="1524"/>
                </a:lnTo>
                <a:lnTo>
                  <a:pt x="171450" y="2286"/>
                </a:lnTo>
                <a:lnTo>
                  <a:pt x="161544" y="4572"/>
                </a:lnTo>
                <a:lnTo>
                  <a:pt x="151637" y="6096"/>
                </a:lnTo>
                <a:lnTo>
                  <a:pt x="141732" y="9144"/>
                </a:lnTo>
                <a:lnTo>
                  <a:pt x="132587" y="12192"/>
                </a:lnTo>
                <a:lnTo>
                  <a:pt x="123444" y="16002"/>
                </a:lnTo>
                <a:lnTo>
                  <a:pt x="115062" y="20574"/>
                </a:lnTo>
                <a:lnTo>
                  <a:pt x="105918" y="24384"/>
                </a:lnTo>
                <a:lnTo>
                  <a:pt x="96774" y="28956"/>
                </a:lnTo>
                <a:lnTo>
                  <a:pt x="89153" y="35052"/>
                </a:lnTo>
                <a:lnTo>
                  <a:pt x="80772" y="40386"/>
                </a:lnTo>
                <a:lnTo>
                  <a:pt x="73151" y="46482"/>
                </a:lnTo>
                <a:lnTo>
                  <a:pt x="65532" y="53340"/>
                </a:lnTo>
                <a:lnTo>
                  <a:pt x="58674" y="59436"/>
                </a:lnTo>
                <a:lnTo>
                  <a:pt x="51815" y="66294"/>
                </a:lnTo>
                <a:lnTo>
                  <a:pt x="45720" y="73914"/>
                </a:lnTo>
                <a:lnTo>
                  <a:pt x="39624" y="82296"/>
                </a:lnTo>
                <a:lnTo>
                  <a:pt x="33527" y="89154"/>
                </a:lnTo>
                <a:lnTo>
                  <a:pt x="28956" y="98298"/>
                </a:lnTo>
                <a:lnTo>
                  <a:pt x="23622" y="105918"/>
                </a:lnTo>
                <a:lnTo>
                  <a:pt x="19812" y="115062"/>
                </a:lnTo>
                <a:lnTo>
                  <a:pt x="14477" y="124206"/>
                </a:lnTo>
                <a:lnTo>
                  <a:pt x="12191" y="133350"/>
                </a:lnTo>
                <a:lnTo>
                  <a:pt x="9144" y="143256"/>
                </a:lnTo>
                <a:lnTo>
                  <a:pt x="6096" y="152400"/>
                </a:lnTo>
                <a:lnTo>
                  <a:pt x="3810" y="162306"/>
                </a:lnTo>
                <a:lnTo>
                  <a:pt x="1524" y="172212"/>
                </a:lnTo>
                <a:lnTo>
                  <a:pt x="762" y="182118"/>
                </a:lnTo>
                <a:lnTo>
                  <a:pt x="0" y="193548"/>
                </a:lnTo>
                <a:lnTo>
                  <a:pt x="0" y="213360"/>
                </a:lnTo>
                <a:lnTo>
                  <a:pt x="762" y="224028"/>
                </a:lnTo>
                <a:lnTo>
                  <a:pt x="1524" y="233934"/>
                </a:lnTo>
                <a:lnTo>
                  <a:pt x="3810" y="243840"/>
                </a:lnTo>
                <a:lnTo>
                  <a:pt x="6096" y="254508"/>
                </a:lnTo>
                <a:lnTo>
                  <a:pt x="9144" y="262890"/>
                </a:lnTo>
                <a:lnTo>
                  <a:pt x="12191" y="273558"/>
                </a:lnTo>
                <a:lnTo>
                  <a:pt x="14477" y="281940"/>
                </a:lnTo>
                <a:lnTo>
                  <a:pt x="19812" y="291084"/>
                </a:lnTo>
                <a:lnTo>
                  <a:pt x="23622" y="300228"/>
                </a:lnTo>
                <a:lnTo>
                  <a:pt x="28956" y="307848"/>
                </a:lnTo>
                <a:lnTo>
                  <a:pt x="33527" y="316992"/>
                </a:lnTo>
                <a:lnTo>
                  <a:pt x="39624" y="325374"/>
                </a:lnTo>
                <a:lnTo>
                  <a:pt x="45720" y="332232"/>
                </a:lnTo>
                <a:lnTo>
                  <a:pt x="51815" y="339852"/>
                </a:lnTo>
                <a:lnTo>
                  <a:pt x="58674" y="347472"/>
                </a:lnTo>
                <a:lnTo>
                  <a:pt x="65532" y="352806"/>
                </a:lnTo>
                <a:lnTo>
                  <a:pt x="73151" y="360426"/>
                </a:lnTo>
                <a:lnTo>
                  <a:pt x="80772" y="366522"/>
                </a:lnTo>
                <a:lnTo>
                  <a:pt x="89153" y="371856"/>
                </a:lnTo>
                <a:lnTo>
                  <a:pt x="96774" y="377190"/>
                </a:lnTo>
                <a:lnTo>
                  <a:pt x="105918" y="382524"/>
                </a:lnTo>
                <a:lnTo>
                  <a:pt x="115062" y="386334"/>
                </a:lnTo>
                <a:lnTo>
                  <a:pt x="123444" y="390144"/>
                </a:lnTo>
                <a:lnTo>
                  <a:pt x="161544" y="402336"/>
                </a:lnTo>
                <a:lnTo>
                  <a:pt x="192024" y="406146"/>
                </a:lnTo>
                <a:lnTo>
                  <a:pt x="212598" y="406146"/>
                </a:lnTo>
                <a:lnTo>
                  <a:pt x="224027" y="405384"/>
                </a:lnTo>
                <a:lnTo>
                  <a:pt x="243839" y="402336"/>
                </a:lnTo>
                <a:lnTo>
                  <a:pt x="253746" y="400050"/>
                </a:lnTo>
                <a:lnTo>
                  <a:pt x="262889" y="397002"/>
                </a:lnTo>
                <a:lnTo>
                  <a:pt x="272796" y="393954"/>
                </a:lnTo>
                <a:lnTo>
                  <a:pt x="291084" y="386334"/>
                </a:lnTo>
                <a:lnTo>
                  <a:pt x="299465" y="382524"/>
                </a:lnTo>
                <a:lnTo>
                  <a:pt x="307848" y="377190"/>
                </a:lnTo>
                <a:lnTo>
                  <a:pt x="315468" y="371856"/>
                </a:lnTo>
                <a:lnTo>
                  <a:pt x="323850" y="366522"/>
                </a:lnTo>
                <a:lnTo>
                  <a:pt x="331470" y="360426"/>
                </a:lnTo>
                <a:lnTo>
                  <a:pt x="339089" y="352806"/>
                </a:lnTo>
                <a:lnTo>
                  <a:pt x="345948" y="347472"/>
                </a:lnTo>
                <a:lnTo>
                  <a:pt x="359663" y="332232"/>
                </a:lnTo>
                <a:lnTo>
                  <a:pt x="365760" y="325374"/>
                </a:lnTo>
                <a:lnTo>
                  <a:pt x="371094" y="316992"/>
                </a:lnTo>
                <a:lnTo>
                  <a:pt x="376427" y="307848"/>
                </a:lnTo>
                <a:lnTo>
                  <a:pt x="381000" y="300228"/>
                </a:lnTo>
                <a:lnTo>
                  <a:pt x="385572" y="291084"/>
                </a:lnTo>
                <a:lnTo>
                  <a:pt x="389382" y="281940"/>
                </a:lnTo>
                <a:lnTo>
                  <a:pt x="393953" y="273558"/>
                </a:lnTo>
                <a:lnTo>
                  <a:pt x="397001" y="262890"/>
                </a:lnTo>
                <a:lnTo>
                  <a:pt x="400050" y="254508"/>
                </a:lnTo>
                <a:lnTo>
                  <a:pt x="401574" y="243840"/>
                </a:lnTo>
                <a:lnTo>
                  <a:pt x="403860" y="233934"/>
                </a:lnTo>
                <a:lnTo>
                  <a:pt x="404622" y="224028"/>
                </a:lnTo>
                <a:lnTo>
                  <a:pt x="405384" y="213360"/>
                </a:lnTo>
                <a:lnTo>
                  <a:pt x="405384" y="203454"/>
                </a:lnTo>
              </a:path>
            </a:pathLst>
          </a:custGeom>
          <a:ln w="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5405366" y="1369413"/>
            <a:ext cx="134585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-5" dirty="0">
                <a:latin typeface="Arial"/>
                <a:cs typeface="Arial"/>
              </a:rPr>
              <a:t>7</a:t>
            </a:r>
            <a:endParaRPr sz="1556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67412" y="1309898"/>
            <a:ext cx="394494" cy="395111"/>
          </a:xfrm>
          <a:custGeom>
            <a:avLst/>
            <a:gdLst/>
            <a:ahLst/>
            <a:cxnLst/>
            <a:rect l="l" t="t" r="r" b="b"/>
            <a:pathLst>
              <a:path w="405765" h="406400">
                <a:moveTo>
                  <a:pt x="405384" y="203454"/>
                </a:moveTo>
                <a:lnTo>
                  <a:pt x="405384" y="193548"/>
                </a:lnTo>
                <a:lnTo>
                  <a:pt x="404621" y="182118"/>
                </a:lnTo>
                <a:lnTo>
                  <a:pt x="403860" y="172212"/>
                </a:lnTo>
                <a:lnTo>
                  <a:pt x="401573" y="162306"/>
                </a:lnTo>
                <a:lnTo>
                  <a:pt x="400049" y="152400"/>
                </a:lnTo>
                <a:lnTo>
                  <a:pt x="397001" y="143256"/>
                </a:lnTo>
                <a:lnTo>
                  <a:pt x="393954" y="133350"/>
                </a:lnTo>
                <a:lnTo>
                  <a:pt x="389382" y="124206"/>
                </a:lnTo>
                <a:lnTo>
                  <a:pt x="385571" y="115062"/>
                </a:lnTo>
                <a:lnTo>
                  <a:pt x="381762" y="105918"/>
                </a:lnTo>
                <a:lnTo>
                  <a:pt x="376428" y="98298"/>
                </a:lnTo>
                <a:lnTo>
                  <a:pt x="371856" y="89154"/>
                </a:lnTo>
                <a:lnTo>
                  <a:pt x="365760" y="82296"/>
                </a:lnTo>
                <a:lnTo>
                  <a:pt x="359663" y="73914"/>
                </a:lnTo>
                <a:lnTo>
                  <a:pt x="352805" y="66294"/>
                </a:lnTo>
                <a:lnTo>
                  <a:pt x="346710" y="59436"/>
                </a:lnTo>
                <a:lnTo>
                  <a:pt x="339851" y="53340"/>
                </a:lnTo>
                <a:lnTo>
                  <a:pt x="331469" y="46482"/>
                </a:lnTo>
                <a:lnTo>
                  <a:pt x="324612" y="40386"/>
                </a:lnTo>
                <a:lnTo>
                  <a:pt x="316991" y="35052"/>
                </a:lnTo>
                <a:lnTo>
                  <a:pt x="307848" y="28956"/>
                </a:lnTo>
                <a:lnTo>
                  <a:pt x="299465" y="24384"/>
                </a:lnTo>
                <a:lnTo>
                  <a:pt x="291084" y="20574"/>
                </a:lnTo>
                <a:lnTo>
                  <a:pt x="281939" y="16002"/>
                </a:lnTo>
                <a:lnTo>
                  <a:pt x="272795" y="12192"/>
                </a:lnTo>
                <a:lnTo>
                  <a:pt x="262889" y="9144"/>
                </a:lnTo>
                <a:lnTo>
                  <a:pt x="253745" y="6096"/>
                </a:lnTo>
                <a:lnTo>
                  <a:pt x="243839" y="4572"/>
                </a:lnTo>
                <a:lnTo>
                  <a:pt x="233934" y="2286"/>
                </a:lnTo>
                <a:lnTo>
                  <a:pt x="224027" y="1524"/>
                </a:lnTo>
                <a:lnTo>
                  <a:pt x="212598" y="0"/>
                </a:lnTo>
                <a:lnTo>
                  <a:pt x="192786" y="0"/>
                </a:lnTo>
                <a:lnTo>
                  <a:pt x="181355" y="1524"/>
                </a:lnTo>
                <a:lnTo>
                  <a:pt x="171450" y="2286"/>
                </a:lnTo>
                <a:lnTo>
                  <a:pt x="161543" y="4572"/>
                </a:lnTo>
                <a:lnTo>
                  <a:pt x="151637" y="6096"/>
                </a:lnTo>
                <a:lnTo>
                  <a:pt x="142493" y="9144"/>
                </a:lnTo>
                <a:lnTo>
                  <a:pt x="132587" y="12192"/>
                </a:lnTo>
                <a:lnTo>
                  <a:pt x="123443" y="16002"/>
                </a:lnTo>
                <a:lnTo>
                  <a:pt x="115062" y="20574"/>
                </a:lnTo>
                <a:lnTo>
                  <a:pt x="105917" y="24384"/>
                </a:lnTo>
                <a:lnTo>
                  <a:pt x="97536" y="28956"/>
                </a:lnTo>
                <a:lnTo>
                  <a:pt x="88391" y="35052"/>
                </a:lnTo>
                <a:lnTo>
                  <a:pt x="80772" y="40386"/>
                </a:lnTo>
                <a:lnTo>
                  <a:pt x="73913" y="46482"/>
                </a:lnTo>
                <a:lnTo>
                  <a:pt x="65531" y="53340"/>
                </a:lnTo>
                <a:lnTo>
                  <a:pt x="58674" y="59436"/>
                </a:lnTo>
                <a:lnTo>
                  <a:pt x="52577" y="66294"/>
                </a:lnTo>
                <a:lnTo>
                  <a:pt x="45719" y="73914"/>
                </a:lnTo>
                <a:lnTo>
                  <a:pt x="39624" y="82296"/>
                </a:lnTo>
                <a:lnTo>
                  <a:pt x="33527" y="89154"/>
                </a:lnTo>
                <a:lnTo>
                  <a:pt x="28955" y="98298"/>
                </a:lnTo>
                <a:lnTo>
                  <a:pt x="23622" y="105918"/>
                </a:lnTo>
                <a:lnTo>
                  <a:pt x="16001" y="124206"/>
                </a:lnTo>
                <a:lnTo>
                  <a:pt x="11429" y="133350"/>
                </a:lnTo>
                <a:lnTo>
                  <a:pt x="1524" y="172212"/>
                </a:lnTo>
                <a:lnTo>
                  <a:pt x="0" y="193548"/>
                </a:lnTo>
                <a:lnTo>
                  <a:pt x="0" y="213360"/>
                </a:lnTo>
                <a:lnTo>
                  <a:pt x="762" y="224028"/>
                </a:lnTo>
                <a:lnTo>
                  <a:pt x="1524" y="233934"/>
                </a:lnTo>
                <a:lnTo>
                  <a:pt x="3810" y="243840"/>
                </a:lnTo>
                <a:lnTo>
                  <a:pt x="6095" y="254508"/>
                </a:lnTo>
                <a:lnTo>
                  <a:pt x="8381" y="262890"/>
                </a:lnTo>
                <a:lnTo>
                  <a:pt x="11429" y="273558"/>
                </a:lnTo>
                <a:lnTo>
                  <a:pt x="16001" y="281940"/>
                </a:lnTo>
                <a:lnTo>
                  <a:pt x="23622" y="300228"/>
                </a:lnTo>
                <a:lnTo>
                  <a:pt x="28955" y="307848"/>
                </a:lnTo>
                <a:lnTo>
                  <a:pt x="33527" y="316992"/>
                </a:lnTo>
                <a:lnTo>
                  <a:pt x="39624" y="325374"/>
                </a:lnTo>
                <a:lnTo>
                  <a:pt x="45719" y="332232"/>
                </a:lnTo>
                <a:lnTo>
                  <a:pt x="52577" y="339852"/>
                </a:lnTo>
                <a:lnTo>
                  <a:pt x="58674" y="347472"/>
                </a:lnTo>
                <a:lnTo>
                  <a:pt x="65531" y="352806"/>
                </a:lnTo>
                <a:lnTo>
                  <a:pt x="73913" y="360426"/>
                </a:lnTo>
                <a:lnTo>
                  <a:pt x="80772" y="366522"/>
                </a:lnTo>
                <a:lnTo>
                  <a:pt x="88391" y="371856"/>
                </a:lnTo>
                <a:lnTo>
                  <a:pt x="97536" y="377190"/>
                </a:lnTo>
                <a:lnTo>
                  <a:pt x="105917" y="382524"/>
                </a:lnTo>
                <a:lnTo>
                  <a:pt x="115062" y="386334"/>
                </a:lnTo>
                <a:lnTo>
                  <a:pt x="123443" y="390144"/>
                </a:lnTo>
                <a:lnTo>
                  <a:pt x="132587" y="393954"/>
                </a:lnTo>
                <a:lnTo>
                  <a:pt x="142493" y="397002"/>
                </a:lnTo>
                <a:lnTo>
                  <a:pt x="151637" y="400050"/>
                </a:lnTo>
                <a:lnTo>
                  <a:pt x="161543" y="402336"/>
                </a:lnTo>
                <a:lnTo>
                  <a:pt x="181355" y="405384"/>
                </a:lnTo>
                <a:lnTo>
                  <a:pt x="192786" y="406146"/>
                </a:lnTo>
                <a:lnTo>
                  <a:pt x="212598" y="406146"/>
                </a:lnTo>
                <a:lnTo>
                  <a:pt x="224027" y="405384"/>
                </a:lnTo>
                <a:lnTo>
                  <a:pt x="243839" y="402336"/>
                </a:lnTo>
                <a:lnTo>
                  <a:pt x="253745" y="400050"/>
                </a:lnTo>
                <a:lnTo>
                  <a:pt x="262889" y="397002"/>
                </a:lnTo>
                <a:lnTo>
                  <a:pt x="272795" y="393954"/>
                </a:lnTo>
                <a:lnTo>
                  <a:pt x="291084" y="386334"/>
                </a:lnTo>
                <a:lnTo>
                  <a:pt x="299465" y="382524"/>
                </a:lnTo>
                <a:lnTo>
                  <a:pt x="307848" y="377190"/>
                </a:lnTo>
                <a:lnTo>
                  <a:pt x="316991" y="371856"/>
                </a:lnTo>
                <a:lnTo>
                  <a:pt x="324612" y="366522"/>
                </a:lnTo>
                <a:lnTo>
                  <a:pt x="331469" y="360426"/>
                </a:lnTo>
                <a:lnTo>
                  <a:pt x="339851" y="352806"/>
                </a:lnTo>
                <a:lnTo>
                  <a:pt x="346710" y="347472"/>
                </a:lnTo>
                <a:lnTo>
                  <a:pt x="352805" y="339852"/>
                </a:lnTo>
                <a:lnTo>
                  <a:pt x="359663" y="332232"/>
                </a:lnTo>
                <a:lnTo>
                  <a:pt x="365760" y="325374"/>
                </a:lnTo>
                <a:lnTo>
                  <a:pt x="371856" y="316992"/>
                </a:lnTo>
                <a:lnTo>
                  <a:pt x="376428" y="307848"/>
                </a:lnTo>
                <a:lnTo>
                  <a:pt x="381762" y="300228"/>
                </a:lnTo>
                <a:lnTo>
                  <a:pt x="385571" y="291084"/>
                </a:lnTo>
                <a:lnTo>
                  <a:pt x="389382" y="281940"/>
                </a:lnTo>
                <a:lnTo>
                  <a:pt x="393954" y="273558"/>
                </a:lnTo>
                <a:lnTo>
                  <a:pt x="397001" y="262890"/>
                </a:lnTo>
                <a:lnTo>
                  <a:pt x="400049" y="254508"/>
                </a:lnTo>
                <a:lnTo>
                  <a:pt x="401573" y="243840"/>
                </a:lnTo>
                <a:lnTo>
                  <a:pt x="403860" y="233934"/>
                </a:lnTo>
                <a:lnTo>
                  <a:pt x="404621" y="224028"/>
                </a:lnTo>
                <a:lnTo>
                  <a:pt x="405384" y="213360"/>
                </a:lnTo>
                <a:lnTo>
                  <a:pt x="405384" y="203454"/>
                </a:lnTo>
              </a:path>
            </a:pathLst>
          </a:custGeom>
          <a:ln w="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6096564" y="1369413"/>
            <a:ext cx="134585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-5" dirty="0">
                <a:latin typeface="Arial"/>
                <a:cs typeface="Arial"/>
              </a:rPr>
              <a:t>8</a:t>
            </a:r>
            <a:endParaRPr sz="155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5602" y="2880218"/>
            <a:ext cx="761206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b="1" spc="-5" dirty="0">
                <a:latin typeface="Arial"/>
                <a:cs typeface="Arial"/>
              </a:rPr>
              <a:t>union(1,4)</a:t>
            </a:r>
            <a:endParaRPr sz="1215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98215" y="1761066"/>
            <a:ext cx="0" cy="339549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348996"/>
                </a:moveTo>
                <a:lnTo>
                  <a:pt x="0" y="0"/>
                </a:lnTo>
              </a:path>
            </a:pathLst>
          </a:custGeom>
          <a:ln w="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461914" y="1698836"/>
            <a:ext cx="71614" cy="71614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37337" y="0"/>
                </a:moveTo>
                <a:lnTo>
                  <a:pt x="0" y="73152"/>
                </a:lnTo>
                <a:lnTo>
                  <a:pt x="73151" y="73152"/>
                </a:lnTo>
                <a:lnTo>
                  <a:pt x="37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917276" y="1766993"/>
            <a:ext cx="0" cy="333375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342900"/>
                </a:moveTo>
                <a:lnTo>
                  <a:pt x="0" y="0"/>
                </a:lnTo>
              </a:path>
            </a:pathLst>
          </a:custGeom>
          <a:ln w="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882457" y="1704763"/>
            <a:ext cx="71614" cy="71614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35813" y="0"/>
                </a:moveTo>
                <a:lnTo>
                  <a:pt x="0" y="73151"/>
                </a:lnTo>
                <a:lnTo>
                  <a:pt x="73151" y="73151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604597" y="2776577"/>
          <a:ext cx="3173236" cy="40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4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75">
                      <a:solidFill>
                        <a:srgbClr val="000000"/>
                      </a:solidFill>
                      <a:prstDash val="solid"/>
                    </a:lnL>
                    <a:lnR w="7975">
                      <a:solidFill>
                        <a:srgbClr val="000000"/>
                      </a:solidFill>
                      <a:prstDash val="solid"/>
                    </a:lnR>
                    <a:lnT w="7975">
                      <a:solidFill>
                        <a:srgbClr val="000000"/>
                      </a:solidFill>
                      <a:prstDash val="solid"/>
                    </a:lnT>
                    <a:lnB w="7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-2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75">
                      <a:solidFill>
                        <a:srgbClr val="000000"/>
                      </a:solidFill>
                      <a:prstDash val="solid"/>
                    </a:lnL>
                    <a:lnR w="7975">
                      <a:solidFill>
                        <a:srgbClr val="000000"/>
                      </a:solidFill>
                      <a:prstDash val="solid"/>
                    </a:lnR>
                    <a:lnT w="7975">
                      <a:solidFill>
                        <a:srgbClr val="000000"/>
                      </a:solidFill>
                      <a:prstDash val="solid"/>
                    </a:lnT>
                    <a:lnB w="7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75">
                      <a:solidFill>
                        <a:srgbClr val="000000"/>
                      </a:solidFill>
                      <a:prstDash val="solid"/>
                    </a:lnL>
                    <a:lnR w="7975">
                      <a:solidFill>
                        <a:srgbClr val="000000"/>
                      </a:solidFill>
                      <a:prstDash val="solid"/>
                    </a:lnR>
                    <a:lnT w="7975">
                      <a:solidFill>
                        <a:srgbClr val="000000"/>
                      </a:solidFill>
                      <a:prstDash val="solid"/>
                    </a:lnT>
                    <a:lnB w="7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-3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75">
                      <a:solidFill>
                        <a:srgbClr val="000000"/>
                      </a:solidFill>
                      <a:prstDash val="solid"/>
                    </a:lnL>
                    <a:lnR w="7975">
                      <a:solidFill>
                        <a:srgbClr val="000000"/>
                      </a:solidFill>
                      <a:prstDash val="solid"/>
                    </a:lnR>
                    <a:lnT w="7975">
                      <a:solidFill>
                        <a:srgbClr val="000000"/>
                      </a:solidFill>
                      <a:prstDash val="solid"/>
                    </a:lnT>
                    <a:lnB w="7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-1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75">
                      <a:solidFill>
                        <a:srgbClr val="000000"/>
                      </a:solidFill>
                      <a:prstDash val="solid"/>
                    </a:lnL>
                    <a:lnR w="7975">
                      <a:solidFill>
                        <a:srgbClr val="000000"/>
                      </a:solidFill>
                      <a:prstDash val="solid"/>
                    </a:lnR>
                    <a:lnT w="7975">
                      <a:solidFill>
                        <a:srgbClr val="000000"/>
                      </a:solidFill>
                      <a:prstDash val="solid"/>
                    </a:lnT>
                    <a:lnB w="7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75">
                      <a:solidFill>
                        <a:srgbClr val="000000"/>
                      </a:solidFill>
                      <a:prstDash val="solid"/>
                    </a:lnL>
                    <a:lnR w="7975">
                      <a:solidFill>
                        <a:srgbClr val="000000"/>
                      </a:solidFill>
                      <a:prstDash val="solid"/>
                    </a:lnR>
                    <a:lnT w="7975">
                      <a:solidFill>
                        <a:srgbClr val="000000"/>
                      </a:solidFill>
                      <a:prstDash val="solid"/>
                    </a:lnT>
                    <a:lnB w="7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-1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75">
                      <a:solidFill>
                        <a:srgbClr val="000000"/>
                      </a:solidFill>
                      <a:prstDash val="solid"/>
                    </a:lnL>
                    <a:lnR w="7975">
                      <a:solidFill>
                        <a:srgbClr val="000000"/>
                      </a:solidFill>
                      <a:prstDash val="solid"/>
                    </a:lnR>
                    <a:lnT w="7975">
                      <a:solidFill>
                        <a:srgbClr val="000000"/>
                      </a:solidFill>
                      <a:prstDash val="solid"/>
                    </a:lnT>
                    <a:lnB w="7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-1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75">
                      <a:solidFill>
                        <a:srgbClr val="000000"/>
                      </a:solidFill>
                      <a:prstDash val="solid"/>
                    </a:lnL>
                    <a:lnR w="7975">
                      <a:solidFill>
                        <a:srgbClr val="000000"/>
                      </a:solidFill>
                      <a:prstDash val="solid"/>
                    </a:lnR>
                    <a:lnT w="7975">
                      <a:solidFill>
                        <a:srgbClr val="000000"/>
                      </a:solidFill>
                      <a:prstDash val="solid"/>
                    </a:lnT>
                    <a:lnB w="7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2739107" y="3228904"/>
            <a:ext cx="134585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-5" dirty="0">
                <a:latin typeface="Arial"/>
                <a:cs typeface="Arial"/>
              </a:rPr>
              <a:t>1</a:t>
            </a:r>
            <a:endParaRPr sz="1556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33959" y="3240017"/>
            <a:ext cx="1321153" cy="516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07449" algn="l"/>
                <a:tab pos="802551" algn="l"/>
                <a:tab pos="1198271" algn="l"/>
              </a:tabLst>
            </a:pPr>
            <a:r>
              <a:rPr sz="1556" spc="-5" dirty="0">
                <a:latin typeface="Arial"/>
                <a:cs typeface="Arial"/>
              </a:rPr>
              <a:t>2	3	4	5</a:t>
            </a:r>
            <a:endParaRPr sz="1556">
              <a:latin typeface="Arial"/>
              <a:cs typeface="Arial"/>
            </a:endParaRPr>
          </a:p>
          <a:p>
            <a:pPr marL="576602">
              <a:spcBef>
                <a:spcPts val="749"/>
              </a:spcBef>
            </a:pPr>
            <a:r>
              <a:rPr sz="1215" b="1" spc="-5" dirty="0">
                <a:latin typeface="Arial"/>
                <a:cs typeface="Arial"/>
              </a:rPr>
              <a:t>Fig</a:t>
            </a:r>
            <a:r>
              <a:rPr sz="1215" b="1" spc="-92" dirty="0">
                <a:latin typeface="Arial"/>
                <a:cs typeface="Arial"/>
              </a:rPr>
              <a:t> </a:t>
            </a:r>
            <a:r>
              <a:rPr sz="1215" b="1" spc="-5" dirty="0">
                <a:latin typeface="Arial"/>
                <a:cs typeface="Arial"/>
              </a:rPr>
              <a:t>36.4</a:t>
            </a:r>
            <a:endParaRPr sz="1215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14169" y="3228904"/>
            <a:ext cx="925424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07449" algn="l"/>
                <a:tab pos="802551" algn="l"/>
              </a:tabLst>
            </a:pPr>
            <a:r>
              <a:rPr sz="1556" spc="-5" dirty="0">
                <a:latin typeface="Arial"/>
                <a:cs typeface="Arial"/>
              </a:rPr>
              <a:t>6	7	8</a:t>
            </a:r>
            <a:endParaRPr sz="1556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78878" y="1698836"/>
            <a:ext cx="443265" cy="443265"/>
          </a:xfrm>
          <a:custGeom>
            <a:avLst/>
            <a:gdLst/>
            <a:ahLst/>
            <a:cxnLst/>
            <a:rect l="l" t="t" r="r" b="b"/>
            <a:pathLst>
              <a:path w="455929" h="455930">
                <a:moveTo>
                  <a:pt x="0" y="455676"/>
                </a:moveTo>
                <a:lnTo>
                  <a:pt x="455676" y="0"/>
                </a:lnTo>
              </a:path>
            </a:pathLst>
          </a:custGeom>
          <a:ln w="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290781" y="1655127"/>
            <a:ext cx="75318" cy="75318"/>
          </a:xfrm>
          <a:custGeom>
            <a:avLst/>
            <a:gdLst/>
            <a:ahLst/>
            <a:cxnLst/>
            <a:rect l="l" t="t" r="r" b="b"/>
            <a:pathLst>
              <a:path w="77470" h="77469">
                <a:moveTo>
                  <a:pt x="76962" y="0"/>
                </a:moveTo>
                <a:lnTo>
                  <a:pt x="0" y="25146"/>
                </a:lnTo>
                <a:lnTo>
                  <a:pt x="51054" y="76962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407709" y="6947640"/>
            <a:ext cx="375973" cy="370417"/>
          </a:xfrm>
          <a:custGeom>
            <a:avLst/>
            <a:gdLst/>
            <a:ahLst/>
            <a:cxnLst/>
            <a:rect l="l" t="t" r="r" b="b"/>
            <a:pathLst>
              <a:path w="386714" h="381000">
                <a:moveTo>
                  <a:pt x="386333" y="190499"/>
                </a:moveTo>
                <a:lnTo>
                  <a:pt x="386333" y="179831"/>
                </a:lnTo>
                <a:lnTo>
                  <a:pt x="385572" y="170687"/>
                </a:lnTo>
                <a:lnTo>
                  <a:pt x="384048" y="161543"/>
                </a:lnTo>
                <a:lnTo>
                  <a:pt x="382524" y="151637"/>
                </a:lnTo>
                <a:lnTo>
                  <a:pt x="377951" y="133349"/>
                </a:lnTo>
                <a:lnTo>
                  <a:pt x="374904" y="124967"/>
                </a:lnTo>
                <a:lnTo>
                  <a:pt x="371094" y="116585"/>
                </a:lnTo>
                <a:lnTo>
                  <a:pt x="367283" y="107441"/>
                </a:lnTo>
                <a:lnTo>
                  <a:pt x="342138" y="69341"/>
                </a:lnTo>
                <a:lnTo>
                  <a:pt x="336042" y="61721"/>
                </a:lnTo>
                <a:lnTo>
                  <a:pt x="323088" y="48767"/>
                </a:lnTo>
                <a:lnTo>
                  <a:pt x="315468" y="43433"/>
                </a:lnTo>
                <a:lnTo>
                  <a:pt x="309372" y="37337"/>
                </a:lnTo>
                <a:lnTo>
                  <a:pt x="301751" y="32003"/>
                </a:lnTo>
                <a:lnTo>
                  <a:pt x="293369" y="27431"/>
                </a:lnTo>
                <a:lnTo>
                  <a:pt x="285750" y="22097"/>
                </a:lnTo>
                <a:lnTo>
                  <a:pt x="276606" y="19049"/>
                </a:lnTo>
                <a:lnTo>
                  <a:pt x="259842" y="11429"/>
                </a:lnTo>
                <a:lnTo>
                  <a:pt x="251460" y="8381"/>
                </a:lnTo>
                <a:lnTo>
                  <a:pt x="241554" y="5333"/>
                </a:lnTo>
                <a:lnTo>
                  <a:pt x="232410" y="3809"/>
                </a:lnTo>
                <a:lnTo>
                  <a:pt x="222504" y="1523"/>
                </a:lnTo>
                <a:lnTo>
                  <a:pt x="213360" y="761"/>
                </a:lnTo>
                <a:lnTo>
                  <a:pt x="203454" y="0"/>
                </a:lnTo>
                <a:lnTo>
                  <a:pt x="183642" y="0"/>
                </a:lnTo>
                <a:lnTo>
                  <a:pt x="172974" y="761"/>
                </a:lnTo>
                <a:lnTo>
                  <a:pt x="163830" y="1523"/>
                </a:lnTo>
                <a:lnTo>
                  <a:pt x="153924" y="3809"/>
                </a:lnTo>
                <a:lnTo>
                  <a:pt x="144780" y="5333"/>
                </a:lnTo>
                <a:lnTo>
                  <a:pt x="136398" y="8381"/>
                </a:lnTo>
                <a:lnTo>
                  <a:pt x="126492" y="11429"/>
                </a:lnTo>
                <a:lnTo>
                  <a:pt x="109727" y="19049"/>
                </a:lnTo>
                <a:lnTo>
                  <a:pt x="100583" y="22097"/>
                </a:lnTo>
                <a:lnTo>
                  <a:pt x="92963" y="27431"/>
                </a:lnTo>
                <a:lnTo>
                  <a:pt x="84581" y="32003"/>
                </a:lnTo>
                <a:lnTo>
                  <a:pt x="77724" y="37337"/>
                </a:lnTo>
                <a:lnTo>
                  <a:pt x="70104" y="43433"/>
                </a:lnTo>
                <a:lnTo>
                  <a:pt x="62483" y="48767"/>
                </a:lnTo>
                <a:lnTo>
                  <a:pt x="56387" y="55625"/>
                </a:lnTo>
                <a:lnTo>
                  <a:pt x="50292" y="61721"/>
                </a:lnTo>
                <a:lnTo>
                  <a:pt x="43433" y="69341"/>
                </a:lnTo>
                <a:lnTo>
                  <a:pt x="38100" y="76199"/>
                </a:lnTo>
                <a:lnTo>
                  <a:pt x="33527" y="83057"/>
                </a:lnTo>
                <a:lnTo>
                  <a:pt x="27431" y="90677"/>
                </a:lnTo>
                <a:lnTo>
                  <a:pt x="22860" y="99059"/>
                </a:lnTo>
                <a:lnTo>
                  <a:pt x="19050" y="107441"/>
                </a:lnTo>
                <a:lnTo>
                  <a:pt x="15239" y="116585"/>
                </a:lnTo>
                <a:lnTo>
                  <a:pt x="11430" y="124967"/>
                </a:lnTo>
                <a:lnTo>
                  <a:pt x="8381" y="133349"/>
                </a:lnTo>
                <a:lnTo>
                  <a:pt x="5333" y="142493"/>
                </a:lnTo>
                <a:lnTo>
                  <a:pt x="3810" y="151637"/>
                </a:lnTo>
                <a:lnTo>
                  <a:pt x="1524" y="161543"/>
                </a:lnTo>
                <a:lnTo>
                  <a:pt x="0" y="179831"/>
                </a:lnTo>
                <a:lnTo>
                  <a:pt x="0" y="199643"/>
                </a:lnTo>
                <a:lnTo>
                  <a:pt x="762" y="210311"/>
                </a:lnTo>
                <a:lnTo>
                  <a:pt x="1524" y="219455"/>
                </a:lnTo>
                <a:lnTo>
                  <a:pt x="3810" y="228599"/>
                </a:lnTo>
                <a:lnTo>
                  <a:pt x="5333" y="238505"/>
                </a:lnTo>
                <a:lnTo>
                  <a:pt x="8381" y="246887"/>
                </a:lnTo>
                <a:lnTo>
                  <a:pt x="11430" y="256031"/>
                </a:lnTo>
                <a:lnTo>
                  <a:pt x="22860" y="281177"/>
                </a:lnTo>
                <a:lnTo>
                  <a:pt x="27431" y="288797"/>
                </a:lnTo>
                <a:lnTo>
                  <a:pt x="33527" y="296417"/>
                </a:lnTo>
                <a:lnTo>
                  <a:pt x="38100" y="304037"/>
                </a:lnTo>
                <a:lnTo>
                  <a:pt x="43433" y="311657"/>
                </a:lnTo>
                <a:lnTo>
                  <a:pt x="50292" y="317753"/>
                </a:lnTo>
                <a:lnTo>
                  <a:pt x="56387" y="325373"/>
                </a:lnTo>
                <a:lnTo>
                  <a:pt x="62483" y="330707"/>
                </a:lnTo>
                <a:lnTo>
                  <a:pt x="70104" y="337565"/>
                </a:lnTo>
                <a:lnTo>
                  <a:pt x="77724" y="342899"/>
                </a:lnTo>
                <a:lnTo>
                  <a:pt x="126492" y="369569"/>
                </a:lnTo>
                <a:lnTo>
                  <a:pt x="163830" y="378713"/>
                </a:lnTo>
                <a:lnTo>
                  <a:pt x="172974" y="380237"/>
                </a:lnTo>
                <a:lnTo>
                  <a:pt x="183642" y="380999"/>
                </a:lnTo>
                <a:lnTo>
                  <a:pt x="203454" y="380999"/>
                </a:lnTo>
                <a:lnTo>
                  <a:pt x="213360" y="380237"/>
                </a:lnTo>
                <a:lnTo>
                  <a:pt x="222504" y="378713"/>
                </a:lnTo>
                <a:lnTo>
                  <a:pt x="232410" y="377189"/>
                </a:lnTo>
                <a:lnTo>
                  <a:pt x="241554" y="374903"/>
                </a:lnTo>
                <a:lnTo>
                  <a:pt x="251460" y="372617"/>
                </a:lnTo>
                <a:lnTo>
                  <a:pt x="259842" y="369569"/>
                </a:lnTo>
                <a:lnTo>
                  <a:pt x="301751" y="348233"/>
                </a:lnTo>
                <a:lnTo>
                  <a:pt x="323088" y="330707"/>
                </a:lnTo>
                <a:lnTo>
                  <a:pt x="329945" y="324611"/>
                </a:lnTo>
                <a:lnTo>
                  <a:pt x="336042" y="317753"/>
                </a:lnTo>
                <a:lnTo>
                  <a:pt x="342138" y="311657"/>
                </a:lnTo>
                <a:lnTo>
                  <a:pt x="348233" y="304037"/>
                </a:lnTo>
                <a:lnTo>
                  <a:pt x="374904" y="256031"/>
                </a:lnTo>
                <a:lnTo>
                  <a:pt x="384048" y="219455"/>
                </a:lnTo>
                <a:lnTo>
                  <a:pt x="385572" y="210311"/>
                </a:lnTo>
                <a:lnTo>
                  <a:pt x="386333" y="199643"/>
                </a:lnTo>
                <a:lnTo>
                  <a:pt x="386333" y="190499"/>
                </a:lnTo>
              </a:path>
            </a:pathLst>
          </a:custGeom>
          <a:ln w="7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2531674" y="7003204"/>
            <a:ext cx="127794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</a:t>
            </a:r>
            <a:endParaRPr sz="1458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49849" y="6947640"/>
            <a:ext cx="375973" cy="370417"/>
          </a:xfrm>
          <a:custGeom>
            <a:avLst/>
            <a:gdLst/>
            <a:ahLst/>
            <a:cxnLst/>
            <a:rect l="l" t="t" r="r" b="b"/>
            <a:pathLst>
              <a:path w="386714" h="381000">
                <a:moveTo>
                  <a:pt x="386333" y="190499"/>
                </a:moveTo>
                <a:lnTo>
                  <a:pt x="386333" y="179831"/>
                </a:lnTo>
                <a:lnTo>
                  <a:pt x="385572" y="170687"/>
                </a:lnTo>
                <a:lnTo>
                  <a:pt x="384810" y="161543"/>
                </a:lnTo>
                <a:lnTo>
                  <a:pt x="382524" y="151637"/>
                </a:lnTo>
                <a:lnTo>
                  <a:pt x="381000" y="142493"/>
                </a:lnTo>
                <a:lnTo>
                  <a:pt x="377951" y="133349"/>
                </a:lnTo>
                <a:lnTo>
                  <a:pt x="374904" y="124967"/>
                </a:lnTo>
                <a:lnTo>
                  <a:pt x="371094" y="116585"/>
                </a:lnTo>
                <a:lnTo>
                  <a:pt x="367283" y="107441"/>
                </a:lnTo>
                <a:lnTo>
                  <a:pt x="342900" y="69341"/>
                </a:lnTo>
                <a:lnTo>
                  <a:pt x="336042" y="61721"/>
                </a:lnTo>
                <a:lnTo>
                  <a:pt x="330707" y="55625"/>
                </a:lnTo>
                <a:lnTo>
                  <a:pt x="323850" y="48767"/>
                </a:lnTo>
                <a:lnTo>
                  <a:pt x="316230" y="43433"/>
                </a:lnTo>
                <a:lnTo>
                  <a:pt x="308610" y="37337"/>
                </a:lnTo>
                <a:lnTo>
                  <a:pt x="300989" y="32003"/>
                </a:lnTo>
                <a:lnTo>
                  <a:pt x="293369" y="27431"/>
                </a:lnTo>
                <a:lnTo>
                  <a:pt x="285750" y="22097"/>
                </a:lnTo>
                <a:lnTo>
                  <a:pt x="277368" y="19049"/>
                </a:lnTo>
                <a:lnTo>
                  <a:pt x="268224" y="15239"/>
                </a:lnTo>
                <a:lnTo>
                  <a:pt x="259842" y="11429"/>
                </a:lnTo>
                <a:lnTo>
                  <a:pt x="241554" y="5333"/>
                </a:lnTo>
                <a:lnTo>
                  <a:pt x="232410" y="3809"/>
                </a:lnTo>
                <a:lnTo>
                  <a:pt x="223266" y="1523"/>
                </a:lnTo>
                <a:lnTo>
                  <a:pt x="213360" y="761"/>
                </a:lnTo>
                <a:lnTo>
                  <a:pt x="202692" y="0"/>
                </a:lnTo>
                <a:lnTo>
                  <a:pt x="182880" y="0"/>
                </a:lnTo>
                <a:lnTo>
                  <a:pt x="173736" y="761"/>
                </a:lnTo>
                <a:lnTo>
                  <a:pt x="163830" y="1523"/>
                </a:lnTo>
                <a:lnTo>
                  <a:pt x="154686" y="3809"/>
                </a:lnTo>
                <a:lnTo>
                  <a:pt x="144780" y="5333"/>
                </a:lnTo>
                <a:lnTo>
                  <a:pt x="126492" y="11429"/>
                </a:lnTo>
                <a:lnTo>
                  <a:pt x="109728" y="19049"/>
                </a:lnTo>
                <a:lnTo>
                  <a:pt x="101345" y="22097"/>
                </a:lnTo>
                <a:lnTo>
                  <a:pt x="93725" y="27431"/>
                </a:lnTo>
                <a:lnTo>
                  <a:pt x="84581" y="32003"/>
                </a:lnTo>
                <a:lnTo>
                  <a:pt x="76962" y="37337"/>
                </a:lnTo>
                <a:lnTo>
                  <a:pt x="70866" y="43433"/>
                </a:lnTo>
                <a:lnTo>
                  <a:pt x="63245" y="48767"/>
                </a:lnTo>
                <a:lnTo>
                  <a:pt x="56387" y="55625"/>
                </a:lnTo>
                <a:lnTo>
                  <a:pt x="49530" y="61721"/>
                </a:lnTo>
                <a:lnTo>
                  <a:pt x="44195" y="69341"/>
                </a:lnTo>
                <a:lnTo>
                  <a:pt x="38100" y="76199"/>
                </a:lnTo>
                <a:lnTo>
                  <a:pt x="32766" y="83057"/>
                </a:lnTo>
                <a:lnTo>
                  <a:pt x="28193" y="90677"/>
                </a:lnTo>
                <a:lnTo>
                  <a:pt x="22860" y="99059"/>
                </a:lnTo>
                <a:lnTo>
                  <a:pt x="19050" y="107441"/>
                </a:lnTo>
                <a:lnTo>
                  <a:pt x="15239" y="116585"/>
                </a:lnTo>
                <a:lnTo>
                  <a:pt x="11430" y="124967"/>
                </a:lnTo>
                <a:lnTo>
                  <a:pt x="9143" y="133349"/>
                </a:lnTo>
                <a:lnTo>
                  <a:pt x="6095" y="142493"/>
                </a:lnTo>
                <a:lnTo>
                  <a:pt x="3810" y="151637"/>
                </a:lnTo>
                <a:lnTo>
                  <a:pt x="2286" y="161543"/>
                </a:lnTo>
                <a:lnTo>
                  <a:pt x="1524" y="170687"/>
                </a:lnTo>
                <a:lnTo>
                  <a:pt x="0" y="179831"/>
                </a:lnTo>
                <a:lnTo>
                  <a:pt x="0" y="199643"/>
                </a:lnTo>
                <a:lnTo>
                  <a:pt x="1524" y="210311"/>
                </a:lnTo>
                <a:lnTo>
                  <a:pt x="2286" y="219455"/>
                </a:lnTo>
                <a:lnTo>
                  <a:pt x="3810" y="228599"/>
                </a:lnTo>
                <a:lnTo>
                  <a:pt x="6095" y="238505"/>
                </a:lnTo>
                <a:lnTo>
                  <a:pt x="9143" y="246887"/>
                </a:lnTo>
                <a:lnTo>
                  <a:pt x="11430" y="256031"/>
                </a:lnTo>
                <a:lnTo>
                  <a:pt x="22860" y="281177"/>
                </a:lnTo>
                <a:lnTo>
                  <a:pt x="28193" y="288797"/>
                </a:lnTo>
                <a:lnTo>
                  <a:pt x="32766" y="296417"/>
                </a:lnTo>
                <a:lnTo>
                  <a:pt x="63245" y="330707"/>
                </a:lnTo>
                <a:lnTo>
                  <a:pt x="70866" y="337565"/>
                </a:lnTo>
                <a:lnTo>
                  <a:pt x="76962" y="342899"/>
                </a:lnTo>
                <a:lnTo>
                  <a:pt x="84581" y="348233"/>
                </a:lnTo>
                <a:lnTo>
                  <a:pt x="93725" y="353567"/>
                </a:lnTo>
                <a:lnTo>
                  <a:pt x="101345" y="357377"/>
                </a:lnTo>
                <a:lnTo>
                  <a:pt x="109728" y="361949"/>
                </a:lnTo>
                <a:lnTo>
                  <a:pt x="154686" y="377189"/>
                </a:lnTo>
                <a:lnTo>
                  <a:pt x="182880" y="380999"/>
                </a:lnTo>
                <a:lnTo>
                  <a:pt x="202692" y="380999"/>
                </a:lnTo>
                <a:lnTo>
                  <a:pt x="250698" y="372617"/>
                </a:lnTo>
                <a:lnTo>
                  <a:pt x="268224" y="365759"/>
                </a:lnTo>
                <a:lnTo>
                  <a:pt x="277368" y="361949"/>
                </a:lnTo>
                <a:lnTo>
                  <a:pt x="285750" y="357377"/>
                </a:lnTo>
                <a:lnTo>
                  <a:pt x="293369" y="353567"/>
                </a:lnTo>
                <a:lnTo>
                  <a:pt x="301751" y="348233"/>
                </a:lnTo>
                <a:lnTo>
                  <a:pt x="308610" y="342899"/>
                </a:lnTo>
                <a:lnTo>
                  <a:pt x="316230" y="337565"/>
                </a:lnTo>
                <a:lnTo>
                  <a:pt x="323850" y="330707"/>
                </a:lnTo>
                <a:lnTo>
                  <a:pt x="330707" y="324611"/>
                </a:lnTo>
                <a:lnTo>
                  <a:pt x="336042" y="317753"/>
                </a:lnTo>
                <a:lnTo>
                  <a:pt x="342900" y="311657"/>
                </a:lnTo>
                <a:lnTo>
                  <a:pt x="358901" y="288797"/>
                </a:lnTo>
                <a:lnTo>
                  <a:pt x="363474" y="281177"/>
                </a:lnTo>
                <a:lnTo>
                  <a:pt x="374904" y="256031"/>
                </a:lnTo>
                <a:lnTo>
                  <a:pt x="377951" y="246887"/>
                </a:lnTo>
                <a:lnTo>
                  <a:pt x="381000" y="238505"/>
                </a:lnTo>
                <a:lnTo>
                  <a:pt x="382524" y="228599"/>
                </a:lnTo>
                <a:lnTo>
                  <a:pt x="384810" y="219455"/>
                </a:lnTo>
                <a:lnTo>
                  <a:pt x="385572" y="210311"/>
                </a:lnTo>
                <a:lnTo>
                  <a:pt x="386333" y="199643"/>
                </a:lnTo>
                <a:lnTo>
                  <a:pt x="386333" y="190499"/>
                </a:lnTo>
              </a:path>
            </a:pathLst>
          </a:custGeom>
          <a:ln w="7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1873073" y="7003204"/>
            <a:ext cx="127794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2</a:t>
            </a:r>
            <a:endParaRPr sz="1458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49849" y="7688473"/>
            <a:ext cx="375973" cy="371651"/>
          </a:xfrm>
          <a:custGeom>
            <a:avLst/>
            <a:gdLst/>
            <a:ahLst/>
            <a:cxnLst/>
            <a:rect l="l" t="t" r="r" b="b"/>
            <a:pathLst>
              <a:path w="386714" h="382270">
                <a:moveTo>
                  <a:pt x="386333" y="191262"/>
                </a:moveTo>
                <a:lnTo>
                  <a:pt x="386333" y="180594"/>
                </a:lnTo>
                <a:lnTo>
                  <a:pt x="385572" y="171450"/>
                </a:lnTo>
                <a:lnTo>
                  <a:pt x="384810" y="162306"/>
                </a:lnTo>
                <a:lnTo>
                  <a:pt x="382524" y="152400"/>
                </a:lnTo>
                <a:lnTo>
                  <a:pt x="381000" y="143256"/>
                </a:lnTo>
                <a:lnTo>
                  <a:pt x="363474" y="99822"/>
                </a:lnTo>
                <a:lnTo>
                  <a:pt x="348233" y="76962"/>
                </a:lnTo>
                <a:lnTo>
                  <a:pt x="342900" y="69342"/>
                </a:lnTo>
                <a:lnTo>
                  <a:pt x="336042" y="62484"/>
                </a:lnTo>
                <a:lnTo>
                  <a:pt x="330707" y="55626"/>
                </a:lnTo>
                <a:lnTo>
                  <a:pt x="323850" y="49530"/>
                </a:lnTo>
                <a:lnTo>
                  <a:pt x="316230" y="43434"/>
                </a:lnTo>
                <a:lnTo>
                  <a:pt x="309372" y="38100"/>
                </a:lnTo>
                <a:lnTo>
                  <a:pt x="301751" y="32766"/>
                </a:lnTo>
                <a:lnTo>
                  <a:pt x="293369" y="28194"/>
                </a:lnTo>
                <a:lnTo>
                  <a:pt x="285750" y="22860"/>
                </a:lnTo>
                <a:lnTo>
                  <a:pt x="277368" y="18288"/>
                </a:lnTo>
                <a:lnTo>
                  <a:pt x="268224" y="14478"/>
                </a:lnTo>
                <a:lnTo>
                  <a:pt x="259842" y="12192"/>
                </a:lnTo>
                <a:lnTo>
                  <a:pt x="241554" y="6096"/>
                </a:lnTo>
                <a:lnTo>
                  <a:pt x="232410" y="4572"/>
                </a:lnTo>
                <a:lnTo>
                  <a:pt x="223266" y="2286"/>
                </a:lnTo>
                <a:lnTo>
                  <a:pt x="213360" y="762"/>
                </a:lnTo>
                <a:lnTo>
                  <a:pt x="202692" y="762"/>
                </a:lnTo>
                <a:lnTo>
                  <a:pt x="193548" y="0"/>
                </a:lnTo>
                <a:lnTo>
                  <a:pt x="182880" y="762"/>
                </a:lnTo>
                <a:lnTo>
                  <a:pt x="173736" y="762"/>
                </a:lnTo>
                <a:lnTo>
                  <a:pt x="163830" y="2286"/>
                </a:lnTo>
                <a:lnTo>
                  <a:pt x="154686" y="4572"/>
                </a:lnTo>
                <a:lnTo>
                  <a:pt x="144780" y="6096"/>
                </a:lnTo>
                <a:lnTo>
                  <a:pt x="126492" y="12192"/>
                </a:lnTo>
                <a:lnTo>
                  <a:pt x="118110" y="14478"/>
                </a:lnTo>
                <a:lnTo>
                  <a:pt x="109728" y="18288"/>
                </a:lnTo>
                <a:lnTo>
                  <a:pt x="101345" y="22860"/>
                </a:lnTo>
                <a:lnTo>
                  <a:pt x="93725" y="28194"/>
                </a:lnTo>
                <a:lnTo>
                  <a:pt x="84581" y="32766"/>
                </a:lnTo>
                <a:lnTo>
                  <a:pt x="76962" y="38100"/>
                </a:lnTo>
                <a:lnTo>
                  <a:pt x="70866" y="43434"/>
                </a:lnTo>
                <a:lnTo>
                  <a:pt x="63245" y="49530"/>
                </a:lnTo>
                <a:lnTo>
                  <a:pt x="56387" y="55626"/>
                </a:lnTo>
                <a:lnTo>
                  <a:pt x="49530" y="62484"/>
                </a:lnTo>
                <a:lnTo>
                  <a:pt x="44195" y="69342"/>
                </a:lnTo>
                <a:lnTo>
                  <a:pt x="38100" y="76962"/>
                </a:lnTo>
                <a:lnTo>
                  <a:pt x="32766" y="83820"/>
                </a:lnTo>
                <a:lnTo>
                  <a:pt x="28193" y="91440"/>
                </a:lnTo>
                <a:lnTo>
                  <a:pt x="22860" y="99822"/>
                </a:lnTo>
                <a:lnTo>
                  <a:pt x="15239" y="116586"/>
                </a:lnTo>
                <a:lnTo>
                  <a:pt x="11430" y="125730"/>
                </a:lnTo>
                <a:lnTo>
                  <a:pt x="9143" y="134112"/>
                </a:lnTo>
                <a:lnTo>
                  <a:pt x="6095" y="143256"/>
                </a:lnTo>
                <a:lnTo>
                  <a:pt x="3810" y="152400"/>
                </a:lnTo>
                <a:lnTo>
                  <a:pt x="2286" y="162306"/>
                </a:lnTo>
                <a:lnTo>
                  <a:pt x="1524" y="171450"/>
                </a:lnTo>
                <a:lnTo>
                  <a:pt x="0" y="180594"/>
                </a:lnTo>
                <a:lnTo>
                  <a:pt x="0" y="200406"/>
                </a:lnTo>
                <a:lnTo>
                  <a:pt x="1524" y="209550"/>
                </a:lnTo>
                <a:lnTo>
                  <a:pt x="2286" y="220218"/>
                </a:lnTo>
                <a:lnTo>
                  <a:pt x="3810" y="229362"/>
                </a:lnTo>
                <a:lnTo>
                  <a:pt x="6095" y="237744"/>
                </a:lnTo>
                <a:lnTo>
                  <a:pt x="9143" y="247650"/>
                </a:lnTo>
                <a:lnTo>
                  <a:pt x="11430" y="256794"/>
                </a:lnTo>
                <a:lnTo>
                  <a:pt x="22860" y="281940"/>
                </a:lnTo>
                <a:lnTo>
                  <a:pt x="28193" y="289560"/>
                </a:lnTo>
                <a:lnTo>
                  <a:pt x="32766" y="297180"/>
                </a:lnTo>
                <a:lnTo>
                  <a:pt x="63245" y="331470"/>
                </a:lnTo>
                <a:lnTo>
                  <a:pt x="70866" y="337566"/>
                </a:lnTo>
                <a:lnTo>
                  <a:pt x="76962" y="343662"/>
                </a:lnTo>
                <a:lnTo>
                  <a:pt x="84581" y="348996"/>
                </a:lnTo>
                <a:lnTo>
                  <a:pt x="93725" y="353568"/>
                </a:lnTo>
                <a:lnTo>
                  <a:pt x="101345" y="358140"/>
                </a:lnTo>
                <a:lnTo>
                  <a:pt x="109728" y="362712"/>
                </a:lnTo>
                <a:lnTo>
                  <a:pt x="126492" y="370332"/>
                </a:lnTo>
                <a:lnTo>
                  <a:pt x="135636" y="373380"/>
                </a:lnTo>
                <a:lnTo>
                  <a:pt x="144780" y="374904"/>
                </a:lnTo>
                <a:lnTo>
                  <a:pt x="154686" y="377952"/>
                </a:lnTo>
                <a:lnTo>
                  <a:pt x="163830" y="379476"/>
                </a:lnTo>
                <a:lnTo>
                  <a:pt x="173736" y="380238"/>
                </a:lnTo>
                <a:lnTo>
                  <a:pt x="182880" y="381762"/>
                </a:lnTo>
                <a:lnTo>
                  <a:pt x="202692" y="381762"/>
                </a:lnTo>
                <a:lnTo>
                  <a:pt x="213360" y="380238"/>
                </a:lnTo>
                <a:lnTo>
                  <a:pt x="223266" y="379476"/>
                </a:lnTo>
                <a:lnTo>
                  <a:pt x="232410" y="377952"/>
                </a:lnTo>
                <a:lnTo>
                  <a:pt x="241554" y="374904"/>
                </a:lnTo>
                <a:lnTo>
                  <a:pt x="250698" y="373380"/>
                </a:lnTo>
                <a:lnTo>
                  <a:pt x="259842" y="370332"/>
                </a:lnTo>
                <a:lnTo>
                  <a:pt x="268224" y="366522"/>
                </a:lnTo>
                <a:lnTo>
                  <a:pt x="277368" y="362712"/>
                </a:lnTo>
                <a:lnTo>
                  <a:pt x="285750" y="358140"/>
                </a:lnTo>
                <a:lnTo>
                  <a:pt x="293369" y="353568"/>
                </a:lnTo>
                <a:lnTo>
                  <a:pt x="301751" y="348996"/>
                </a:lnTo>
                <a:lnTo>
                  <a:pt x="309372" y="343662"/>
                </a:lnTo>
                <a:lnTo>
                  <a:pt x="316230" y="337566"/>
                </a:lnTo>
                <a:lnTo>
                  <a:pt x="323850" y="331470"/>
                </a:lnTo>
                <a:lnTo>
                  <a:pt x="330707" y="325374"/>
                </a:lnTo>
                <a:lnTo>
                  <a:pt x="336042" y="318516"/>
                </a:lnTo>
                <a:lnTo>
                  <a:pt x="342900" y="312420"/>
                </a:lnTo>
                <a:lnTo>
                  <a:pt x="374904" y="256794"/>
                </a:lnTo>
                <a:lnTo>
                  <a:pt x="382524" y="229362"/>
                </a:lnTo>
                <a:lnTo>
                  <a:pt x="384810" y="220218"/>
                </a:lnTo>
                <a:lnTo>
                  <a:pt x="385572" y="209550"/>
                </a:lnTo>
                <a:lnTo>
                  <a:pt x="386333" y="200406"/>
                </a:lnTo>
                <a:lnTo>
                  <a:pt x="386333" y="191262"/>
                </a:lnTo>
              </a:path>
            </a:pathLst>
          </a:custGeom>
          <a:ln w="7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112240" y="6206067"/>
            <a:ext cx="375973" cy="370417"/>
          </a:xfrm>
          <a:custGeom>
            <a:avLst/>
            <a:gdLst/>
            <a:ahLst/>
            <a:cxnLst/>
            <a:rect l="l" t="t" r="r" b="b"/>
            <a:pathLst>
              <a:path w="386714" h="381000">
                <a:moveTo>
                  <a:pt x="386334" y="190500"/>
                </a:moveTo>
                <a:lnTo>
                  <a:pt x="386334" y="181355"/>
                </a:lnTo>
                <a:lnTo>
                  <a:pt x="385572" y="170687"/>
                </a:lnTo>
                <a:lnTo>
                  <a:pt x="384810" y="161543"/>
                </a:lnTo>
                <a:lnTo>
                  <a:pt x="382524" y="151637"/>
                </a:lnTo>
                <a:lnTo>
                  <a:pt x="381000" y="142493"/>
                </a:lnTo>
                <a:lnTo>
                  <a:pt x="377951" y="134112"/>
                </a:lnTo>
                <a:lnTo>
                  <a:pt x="374903" y="124967"/>
                </a:lnTo>
                <a:lnTo>
                  <a:pt x="367284" y="108203"/>
                </a:lnTo>
                <a:lnTo>
                  <a:pt x="363474" y="99059"/>
                </a:lnTo>
                <a:lnTo>
                  <a:pt x="358901" y="92201"/>
                </a:lnTo>
                <a:lnTo>
                  <a:pt x="354329" y="83819"/>
                </a:lnTo>
                <a:lnTo>
                  <a:pt x="348234" y="76200"/>
                </a:lnTo>
                <a:lnTo>
                  <a:pt x="342900" y="69341"/>
                </a:lnTo>
                <a:lnTo>
                  <a:pt x="336041" y="61721"/>
                </a:lnTo>
                <a:lnTo>
                  <a:pt x="323850" y="49529"/>
                </a:lnTo>
                <a:lnTo>
                  <a:pt x="316229" y="43433"/>
                </a:lnTo>
                <a:lnTo>
                  <a:pt x="309372" y="37337"/>
                </a:lnTo>
                <a:lnTo>
                  <a:pt x="301751" y="32765"/>
                </a:lnTo>
                <a:lnTo>
                  <a:pt x="293370" y="27431"/>
                </a:lnTo>
                <a:lnTo>
                  <a:pt x="285750" y="22859"/>
                </a:lnTo>
                <a:lnTo>
                  <a:pt x="277367" y="19050"/>
                </a:lnTo>
                <a:lnTo>
                  <a:pt x="268224" y="15239"/>
                </a:lnTo>
                <a:lnTo>
                  <a:pt x="259841" y="11429"/>
                </a:lnTo>
                <a:lnTo>
                  <a:pt x="251460" y="8381"/>
                </a:lnTo>
                <a:lnTo>
                  <a:pt x="241553" y="5333"/>
                </a:lnTo>
                <a:lnTo>
                  <a:pt x="232410" y="3809"/>
                </a:lnTo>
                <a:lnTo>
                  <a:pt x="222503" y="1524"/>
                </a:lnTo>
                <a:lnTo>
                  <a:pt x="213360" y="762"/>
                </a:lnTo>
                <a:lnTo>
                  <a:pt x="203453" y="0"/>
                </a:lnTo>
                <a:lnTo>
                  <a:pt x="183641" y="0"/>
                </a:lnTo>
                <a:lnTo>
                  <a:pt x="163829" y="1524"/>
                </a:lnTo>
                <a:lnTo>
                  <a:pt x="154686" y="3809"/>
                </a:lnTo>
                <a:lnTo>
                  <a:pt x="144779" y="5333"/>
                </a:lnTo>
                <a:lnTo>
                  <a:pt x="136398" y="8381"/>
                </a:lnTo>
                <a:lnTo>
                  <a:pt x="126491" y="11429"/>
                </a:lnTo>
                <a:lnTo>
                  <a:pt x="101346" y="22859"/>
                </a:lnTo>
                <a:lnTo>
                  <a:pt x="93725" y="27431"/>
                </a:lnTo>
                <a:lnTo>
                  <a:pt x="86105" y="32765"/>
                </a:lnTo>
                <a:lnTo>
                  <a:pt x="78486" y="37337"/>
                </a:lnTo>
                <a:lnTo>
                  <a:pt x="63246" y="49529"/>
                </a:lnTo>
                <a:lnTo>
                  <a:pt x="56387" y="55625"/>
                </a:lnTo>
                <a:lnTo>
                  <a:pt x="50291" y="61721"/>
                </a:lnTo>
                <a:lnTo>
                  <a:pt x="44195" y="69341"/>
                </a:lnTo>
                <a:lnTo>
                  <a:pt x="38100" y="76200"/>
                </a:lnTo>
                <a:lnTo>
                  <a:pt x="33527" y="83819"/>
                </a:lnTo>
                <a:lnTo>
                  <a:pt x="27431" y="92201"/>
                </a:lnTo>
                <a:lnTo>
                  <a:pt x="22860" y="99059"/>
                </a:lnTo>
                <a:lnTo>
                  <a:pt x="19050" y="108203"/>
                </a:lnTo>
                <a:lnTo>
                  <a:pt x="11430" y="124967"/>
                </a:lnTo>
                <a:lnTo>
                  <a:pt x="9143" y="134112"/>
                </a:lnTo>
                <a:lnTo>
                  <a:pt x="6095" y="142493"/>
                </a:lnTo>
                <a:lnTo>
                  <a:pt x="3810" y="151637"/>
                </a:lnTo>
                <a:lnTo>
                  <a:pt x="2286" y="161543"/>
                </a:lnTo>
                <a:lnTo>
                  <a:pt x="1524" y="170687"/>
                </a:lnTo>
                <a:lnTo>
                  <a:pt x="0" y="181355"/>
                </a:lnTo>
                <a:lnTo>
                  <a:pt x="0" y="199643"/>
                </a:lnTo>
                <a:lnTo>
                  <a:pt x="1524" y="210312"/>
                </a:lnTo>
                <a:lnTo>
                  <a:pt x="2286" y="219455"/>
                </a:lnTo>
                <a:lnTo>
                  <a:pt x="3810" y="228600"/>
                </a:lnTo>
                <a:lnTo>
                  <a:pt x="6095" y="238505"/>
                </a:lnTo>
                <a:lnTo>
                  <a:pt x="9143" y="246887"/>
                </a:lnTo>
                <a:lnTo>
                  <a:pt x="11430" y="256031"/>
                </a:lnTo>
                <a:lnTo>
                  <a:pt x="22860" y="281177"/>
                </a:lnTo>
                <a:lnTo>
                  <a:pt x="27431" y="288797"/>
                </a:lnTo>
                <a:lnTo>
                  <a:pt x="33527" y="297179"/>
                </a:lnTo>
                <a:lnTo>
                  <a:pt x="38100" y="304800"/>
                </a:lnTo>
                <a:lnTo>
                  <a:pt x="44195" y="311657"/>
                </a:lnTo>
                <a:lnTo>
                  <a:pt x="50291" y="319277"/>
                </a:lnTo>
                <a:lnTo>
                  <a:pt x="56387" y="325374"/>
                </a:lnTo>
                <a:lnTo>
                  <a:pt x="101346" y="358139"/>
                </a:lnTo>
                <a:lnTo>
                  <a:pt x="144779" y="374903"/>
                </a:lnTo>
                <a:lnTo>
                  <a:pt x="183641" y="381000"/>
                </a:lnTo>
                <a:lnTo>
                  <a:pt x="203453" y="381000"/>
                </a:lnTo>
                <a:lnTo>
                  <a:pt x="213360" y="380238"/>
                </a:lnTo>
                <a:lnTo>
                  <a:pt x="222503" y="378713"/>
                </a:lnTo>
                <a:lnTo>
                  <a:pt x="232410" y="377189"/>
                </a:lnTo>
                <a:lnTo>
                  <a:pt x="241553" y="374903"/>
                </a:lnTo>
                <a:lnTo>
                  <a:pt x="251460" y="372617"/>
                </a:lnTo>
                <a:lnTo>
                  <a:pt x="259841" y="369569"/>
                </a:lnTo>
                <a:lnTo>
                  <a:pt x="268224" y="365759"/>
                </a:lnTo>
                <a:lnTo>
                  <a:pt x="277367" y="361950"/>
                </a:lnTo>
                <a:lnTo>
                  <a:pt x="285750" y="358139"/>
                </a:lnTo>
                <a:lnTo>
                  <a:pt x="293370" y="353567"/>
                </a:lnTo>
                <a:lnTo>
                  <a:pt x="301751" y="348995"/>
                </a:lnTo>
                <a:lnTo>
                  <a:pt x="309372" y="343662"/>
                </a:lnTo>
                <a:lnTo>
                  <a:pt x="316229" y="337565"/>
                </a:lnTo>
                <a:lnTo>
                  <a:pt x="323850" y="331469"/>
                </a:lnTo>
                <a:lnTo>
                  <a:pt x="336041" y="319277"/>
                </a:lnTo>
                <a:lnTo>
                  <a:pt x="342900" y="311657"/>
                </a:lnTo>
                <a:lnTo>
                  <a:pt x="348234" y="304800"/>
                </a:lnTo>
                <a:lnTo>
                  <a:pt x="354329" y="297179"/>
                </a:lnTo>
                <a:lnTo>
                  <a:pt x="358901" y="288797"/>
                </a:lnTo>
                <a:lnTo>
                  <a:pt x="363474" y="281177"/>
                </a:lnTo>
                <a:lnTo>
                  <a:pt x="374903" y="256031"/>
                </a:lnTo>
                <a:lnTo>
                  <a:pt x="377951" y="246887"/>
                </a:lnTo>
                <a:lnTo>
                  <a:pt x="381000" y="238505"/>
                </a:lnTo>
                <a:lnTo>
                  <a:pt x="382524" y="228600"/>
                </a:lnTo>
                <a:lnTo>
                  <a:pt x="384810" y="219455"/>
                </a:lnTo>
                <a:lnTo>
                  <a:pt x="385572" y="210312"/>
                </a:lnTo>
                <a:lnTo>
                  <a:pt x="386334" y="199643"/>
                </a:lnTo>
                <a:lnTo>
                  <a:pt x="386334" y="190500"/>
                </a:lnTo>
              </a:path>
            </a:pathLst>
          </a:custGeom>
          <a:ln w="7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864186" y="6206067"/>
            <a:ext cx="375973" cy="370417"/>
          </a:xfrm>
          <a:custGeom>
            <a:avLst/>
            <a:gdLst/>
            <a:ahLst/>
            <a:cxnLst/>
            <a:rect l="l" t="t" r="r" b="b"/>
            <a:pathLst>
              <a:path w="386714" h="381000">
                <a:moveTo>
                  <a:pt x="386334" y="190500"/>
                </a:moveTo>
                <a:lnTo>
                  <a:pt x="386334" y="181355"/>
                </a:lnTo>
                <a:lnTo>
                  <a:pt x="385572" y="170687"/>
                </a:lnTo>
                <a:lnTo>
                  <a:pt x="384810" y="161543"/>
                </a:lnTo>
                <a:lnTo>
                  <a:pt x="382524" y="151637"/>
                </a:lnTo>
                <a:lnTo>
                  <a:pt x="381000" y="142493"/>
                </a:lnTo>
                <a:lnTo>
                  <a:pt x="377952" y="134112"/>
                </a:lnTo>
                <a:lnTo>
                  <a:pt x="374904" y="124967"/>
                </a:lnTo>
                <a:lnTo>
                  <a:pt x="367284" y="108203"/>
                </a:lnTo>
                <a:lnTo>
                  <a:pt x="363474" y="99059"/>
                </a:lnTo>
                <a:lnTo>
                  <a:pt x="358902" y="92201"/>
                </a:lnTo>
                <a:lnTo>
                  <a:pt x="352806" y="83819"/>
                </a:lnTo>
                <a:lnTo>
                  <a:pt x="348234" y="76200"/>
                </a:lnTo>
                <a:lnTo>
                  <a:pt x="342900" y="69341"/>
                </a:lnTo>
                <a:lnTo>
                  <a:pt x="336042" y="61721"/>
                </a:lnTo>
                <a:lnTo>
                  <a:pt x="323850" y="49529"/>
                </a:lnTo>
                <a:lnTo>
                  <a:pt x="316230" y="43433"/>
                </a:lnTo>
                <a:lnTo>
                  <a:pt x="309372" y="37337"/>
                </a:lnTo>
                <a:lnTo>
                  <a:pt x="301752" y="32765"/>
                </a:lnTo>
                <a:lnTo>
                  <a:pt x="293370" y="27431"/>
                </a:lnTo>
                <a:lnTo>
                  <a:pt x="285750" y="22859"/>
                </a:lnTo>
                <a:lnTo>
                  <a:pt x="277368" y="19050"/>
                </a:lnTo>
                <a:lnTo>
                  <a:pt x="268224" y="15239"/>
                </a:lnTo>
                <a:lnTo>
                  <a:pt x="259842" y="11429"/>
                </a:lnTo>
                <a:lnTo>
                  <a:pt x="241554" y="5333"/>
                </a:lnTo>
                <a:lnTo>
                  <a:pt x="232410" y="3809"/>
                </a:lnTo>
                <a:lnTo>
                  <a:pt x="222504" y="1524"/>
                </a:lnTo>
                <a:lnTo>
                  <a:pt x="213360" y="762"/>
                </a:lnTo>
                <a:lnTo>
                  <a:pt x="202692" y="0"/>
                </a:lnTo>
                <a:lnTo>
                  <a:pt x="182880" y="0"/>
                </a:lnTo>
                <a:lnTo>
                  <a:pt x="172974" y="762"/>
                </a:lnTo>
                <a:lnTo>
                  <a:pt x="163830" y="1524"/>
                </a:lnTo>
                <a:lnTo>
                  <a:pt x="153924" y="3809"/>
                </a:lnTo>
                <a:lnTo>
                  <a:pt x="144780" y="5333"/>
                </a:lnTo>
                <a:lnTo>
                  <a:pt x="126492" y="11429"/>
                </a:lnTo>
                <a:lnTo>
                  <a:pt x="101346" y="22859"/>
                </a:lnTo>
                <a:lnTo>
                  <a:pt x="93725" y="27431"/>
                </a:lnTo>
                <a:lnTo>
                  <a:pt x="84582" y="32765"/>
                </a:lnTo>
                <a:lnTo>
                  <a:pt x="76962" y="37337"/>
                </a:lnTo>
                <a:lnTo>
                  <a:pt x="70866" y="43433"/>
                </a:lnTo>
                <a:lnTo>
                  <a:pt x="63246" y="49529"/>
                </a:lnTo>
                <a:lnTo>
                  <a:pt x="49530" y="61721"/>
                </a:lnTo>
                <a:lnTo>
                  <a:pt x="44196" y="69341"/>
                </a:lnTo>
                <a:lnTo>
                  <a:pt x="38100" y="76200"/>
                </a:lnTo>
                <a:lnTo>
                  <a:pt x="32766" y="83819"/>
                </a:lnTo>
                <a:lnTo>
                  <a:pt x="27432" y="92201"/>
                </a:lnTo>
                <a:lnTo>
                  <a:pt x="22860" y="99059"/>
                </a:lnTo>
                <a:lnTo>
                  <a:pt x="19050" y="108203"/>
                </a:lnTo>
                <a:lnTo>
                  <a:pt x="11430" y="124967"/>
                </a:lnTo>
                <a:lnTo>
                  <a:pt x="8382" y="134112"/>
                </a:lnTo>
                <a:lnTo>
                  <a:pt x="6096" y="142493"/>
                </a:lnTo>
                <a:lnTo>
                  <a:pt x="3810" y="151637"/>
                </a:lnTo>
                <a:lnTo>
                  <a:pt x="2286" y="161543"/>
                </a:lnTo>
                <a:lnTo>
                  <a:pt x="1524" y="170687"/>
                </a:lnTo>
                <a:lnTo>
                  <a:pt x="0" y="181355"/>
                </a:lnTo>
                <a:lnTo>
                  <a:pt x="0" y="199643"/>
                </a:lnTo>
                <a:lnTo>
                  <a:pt x="1524" y="210312"/>
                </a:lnTo>
                <a:lnTo>
                  <a:pt x="2286" y="219455"/>
                </a:lnTo>
                <a:lnTo>
                  <a:pt x="22860" y="281177"/>
                </a:lnTo>
                <a:lnTo>
                  <a:pt x="44196" y="311657"/>
                </a:lnTo>
                <a:lnTo>
                  <a:pt x="49530" y="319277"/>
                </a:lnTo>
                <a:lnTo>
                  <a:pt x="63246" y="331469"/>
                </a:lnTo>
                <a:lnTo>
                  <a:pt x="70866" y="337565"/>
                </a:lnTo>
                <a:lnTo>
                  <a:pt x="76962" y="343662"/>
                </a:lnTo>
                <a:lnTo>
                  <a:pt x="84582" y="348995"/>
                </a:lnTo>
                <a:lnTo>
                  <a:pt x="93725" y="353567"/>
                </a:lnTo>
                <a:lnTo>
                  <a:pt x="101346" y="358139"/>
                </a:lnTo>
                <a:lnTo>
                  <a:pt x="126492" y="369569"/>
                </a:lnTo>
                <a:lnTo>
                  <a:pt x="135636" y="372617"/>
                </a:lnTo>
                <a:lnTo>
                  <a:pt x="153924" y="377189"/>
                </a:lnTo>
                <a:lnTo>
                  <a:pt x="163830" y="378713"/>
                </a:lnTo>
                <a:lnTo>
                  <a:pt x="172974" y="380238"/>
                </a:lnTo>
                <a:lnTo>
                  <a:pt x="182880" y="381000"/>
                </a:lnTo>
                <a:lnTo>
                  <a:pt x="202692" y="381000"/>
                </a:lnTo>
                <a:lnTo>
                  <a:pt x="213360" y="380238"/>
                </a:lnTo>
                <a:lnTo>
                  <a:pt x="222504" y="378713"/>
                </a:lnTo>
                <a:lnTo>
                  <a:pt x="232410" y="377189"/>
                </a:lnTo>
                <a:lnTo>
                  <a:pt x="250698" y="372617"/>
                </a:lnTo>
                <a:lnTo>
                  <a:pt x="259842" y="369569"/>
                </a:lnTo>
                <a:lnTo>
                  <a:pt x="268224" y="365759"/>
                </a:lnTo>
                <a:lnTo>
                  <a:pt x="277368" y="361950"/>
                </a:lnTo>
                <a:lnTo>
                  <a:pt x="285750" y="358139"/>
                </a:lnTo>
                <a:lnTo>
                  <a:pt x="293370" y="353567"/>
                </a:lnTo>
                <a:lnTo>
                  <a:pt x="301752" y="348995"/>
                </a:lnTo>
                <a:lnTo>
                  <a:pt x="309372" y="343662"/>
                </a:lnTo>
                <a:lnTo>
                  <a:pt x="316230" y="337565"/>
                </a:lnTo>
                <a:lnTo>
                  <a:pt x="323850" y="331469"/>
                </a:lnTo>
                <a:lnTo>
                  <a:pt x="336042" y="319277"/>
                </a:lnTo>
                <a:lnTo>
                  <a:pt x="342900" y="311657"/>
                </a:lnTo>
                <a:lnTo>
                  <a:pt x="348234" y="304800"/>
                </a:lnTo>
                <a:lnTo>
                  <a:pt x="352806" y="297179"/>
                </a:lnTo>
                <a:lnTo>
                  <a:pt x="358902" y="288797"/>
                </a:lnTo>
                <a:lnTo>
                  <a:pt x="363474" y="281177"/>
                </a:lnTo>
                <a:lnTo>
                  <a:pt x="374904" y="256031"/>
                </a:lnTo>
                <a:lnTo>
                  <a:pt x="377952" y="246887"/>
                </a:lnTo>
                <a:lnTo>
                  <a:pt x="381000" y="238505"/>
                </a:lnTo>
                <a:lnTo>
                  <a:pt x="382524" y="228600"/>
                </a:lnTo>
                <a:lnTo>
                  <a:pt x="384810" y="219455"/>
                </a:lnTo>
                <a:lnTo>
                  <a:pt x="385572" y="210312"/>
                </a:lnTo>
                <a:lnTo>
                  <a:pt x="386334" y="199643"/>
                </a:lnTo>
                <a:lnTo>
                  <a:pt x="386334" y="190500"/>
                </a:lnTo>
              </a:path>
            </a:pathLst>
          </a:custGeom>
          <a:ln w="7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112240" y="6947640"/>
            <a:ext cx="375973" cy="370417"/>
          </a:xfrm>
          <a:custGeom>
            <a:avLst/>
            <a:gdLst/>
            <a:ahLst/>
            <a:cxnLst/>
            <a:rect l="l" t="t" r="r" b="b"/>
            <a:pathLst>
              <a:path w="386714" h="381000">
                <a:moveTo>
                  <a:pt x="386334" y="190499"/>
                </a:moveTo>
                <a:lnTo>
                  <a:pt x="386334" y="179831"/>
                </a:lnTo>
                <a:lnTo>
                  <a:pt x="384810" y="161543"/>
                </a:lnTo>
                <a:lnTo>
                  <a:pt x="382524" y="151637"/>
                </a:lnTo>
                <a:lnTo>
                  <a:pt x="381000" y="142493"/>
                </a:lnTo>
                <a:lnTo>
                  <a:pt x="377951" y="133349"/>
                </a:lnTo>
                <a:lnTo>
                  <a:pt x="374903" y="124967"/>
                </a:lnTo>
                <a:lnTo>
                  <a:pt x="371093" y="116585"/>
                </a:lnTo>
                <a:lnTo>
                  <a:pt x="367284" y="107441"/>
                </a:lnTo>
                <a:lnTo>
                  <a:pt x="363474" y="99059"/>
                </a:lnTo>
                <a:lnTo>
                  <a:pt x="358901" y="92201"/>
                </a:lnTo>
                <a:lnTo>
                  <a:pt x="354329" y="83057"/>
                </a:lnTo>
                <a:lnTo>
                  <a:pt x="348234" y="76199"/>
                </a:lnTo>
                <a:lnTo>
                  <a:pt x="342900" y="69341"/>
                </a:lnTo>
                <a:lnTo>
                  <a:pt x="336041" y="61721"/>
                </a:lnTo>
                <a:lnTo>
                  <a:pt x="329946" y="55625"/>
                </a:lnTo>
                <a:lnTo>
                  <a:pt x="323850" y="48767"/>
                </a:lnTo>
                <a:lnTo>
                  <a:pt x="316229" y="43433"/>
                </a:lnTo>
                <a:lnTo>
                  <a:pt x="309372" y="37337"/>
                </a:lnTo>
                <a:lnTo>
                  <a:pt x="301751" y="32003"/>
                </a:lnTo>
                <a:lnTo>
                  <a:pt x="293370" y="27431"/>
                </a:lnTo>
                <a:lnTo>
                  <a:pt x="285750" y="22097"/>
                </a:lnTo>
                <a:lnTo>
                  <a:pt x="277367" y="19049"/>
                </a:lnTo>
                <a:lnTo>
                  <a:pt x="268224" y="15239"/>
                </a:lnTo>
                <a:lnTo>
                  <a:pt x="259841" y="11429"/>
                </a:lnTo>
                <a:lnTo>
                  <a:pt x="251460" y="8381"/>
                </a:lnTo>
                <a:lnTo>
                  <a:pt x="241553" y="5333"/>
                </a:lnTo>
                <a:lnTo>
                  <a:pt x="232410" y="3809"/>
                </a:lnTo>
                <a:lnTo>
                  <a:pt x="222503" y="1523"/>
                </a:lnTo>
                <a:lnTo>
                  <a:pt x="213360" y="761"/>
                </a:lnTo>
                <a:lnTo>
                  <a:pt x="203453" y="0"/>
                </a:lnTo>
                <a:lnTo>
                  <a:pt x="183641" y="0"/>
                </a:lnTo>
                <a:lnTo>
                  <a:pt x="163829" y="1523"/>
                </a:lnTo>
                <a:lnTo>
                  <a:pt x="154686" y="3809"/>
                </a:lnTo>
                <a:lnTo>
                  <a:pt x="144779" y="5333"/>
                </a:lnTo>
                <a:lnTo>
                  <a:pt x="136398" y="8381"/>
                </a:lnTo>
                <a:lnTo>
                  <a:pt x="126491" y="11429"/>
                </a:lnTo>
                <a:lnTo>
                  <a:pt x="109727" y="19049"/>
                </a:lnTo>
                <a:lnTo>
                  <a:pt x="101346" y="22097"/>
                </a:lnTo>
                <a:lnTo>
                  <a:pt x="93725" y="27431"/>
                </a:lnTo>
                <a:lnTo>
                  <a:pt x="86105" y="32003"/>
                </a:lnTo>
                <a:lnTo>
                  <a:pt x="78486" y="37337"/>
                </a:lnTo>
                <a:lnTo>
                  <a:pt x="70865" y="43433"/>
                </a:lnTo>
                <a:lnTo>
                  <a:pt x="63246" y="48767"/>
                </a:lnTo>
                <a:lnTo>
                  <a:pt x="50291" y="61721"/>
                </a:lnTo>
                <a:lnTo>
                  <a:pt x="44195" y="69341"/>
                </a:lnTo>
                <a:lnTo>
                  <a:pt x="38100" y="76199"/>
                </a:lnTo>
                <a:lnTo>
                  <a:pt x="22860" y="99059"/>
                </a:lnTo>
                <a:lnTo>
                  <a:pt x="19050" y="107441"/>
                </a:lnTo>
                <a:lnTo>
                  <a:pt x="15239" y="116585"/>
                </a:lnTo>
                <a:lnTo>
                  <a:pt x="11430" y="124967"/>
                </a:lnTo>
                <a:lnTo>
                  <a:pt x="9143" y="133349"/>
                </a:lnTo>
                <a:lnTo>
                  <a:pt x="6095" y="142493"/>
                </a:lnTo>
                <a:lnTo>
                  <a:pt x="3810" y="151637"/>
                </a:lnTo>
                <a:lnTo>
                  <a:pt x="2286" y="161543"/>
                </a:lnTo>
                <a:lnTo>
                  <a:pt x="1524" y="170687"/>
                </a:lnTo>
                <a:lnTo>
                  <a:pt x="0" y="179831"/>
                </a:lnTo>
                <a:lnTo>
                  <a:pt x="0" y="199643"/>
                </a:lnTo>
                <a:lnTo>
                  <a:pt x="1524" y="210311"/>
                </a:lnTo>
                <a:lnTo>
                  <a:pt x="2286" y="219455"/>
                </a:lnTo>
                <a:lnTo>
                  <a:pt x="3810" y="228599"/>
                </a:lnTo>
                <a:lnTo>
                  <a:pt x="6095" y="238505"/>
                </a:lnTo>
                <a:lnTo>
                  <a:pt x="9143" y="246887"/>
                </a:lnTo>
                <a:lnTo>
                  <a:pt x="11430" y="256031"/>
                </a:lnTo>
                <a:lnTo>
                  <a:pt x="22860" y="281177"/>
                </a:lnTo>
                <a:lnTo>
                  <a:pt x="27431" y="288797"/>
                </a:lnTo>
                <a:lnTo>
                  <a:pt x="33527" y="296417"/>
                </a:lnTo>
                <a:lnTo>
                  <a:pt x="38100" y="304037"/>
                </a:lnTo>
                <a:lnTo>
                  <a:pt x="44195" y="311657"/>
                </a:lnTo>
                <a:lnTo>
                  <a:pt x="50291" y="317753"/>
                </a:lnTo>
                <a:lnTo>
                  <a:pt x="56387" y="325373"/>
                </a:lnTo>
                <a:lnTo>
                  <a:pt x="63246" y="330707"/>
                </a:lnTo>
                <a:lnTo>
                  <a:pt x="70865" y="337565"/>
                </a:lnTo>
                <a:lnTo>
                  <a:pt x="93725" y="353567"/>
                </a:lnTo>
                <a:lnTo>
                  <a:pt x="101346" y="357377"/>
                </a:lnTo>
                <a:lnTo>
                  <a:pt x="109727" y="361949"/>
                </a:lnTo>
                <a:lnTo>
                  <a:pt x="126491" y="369569"/>
                </a:lnTo>
                <a:lnTo>
                  <a:pt x="163829" y="378713"/>
                </a:lnTo>
                <a:lnTo>
                  <a:pt x="183641" y="380999"/>
                </a:lnTo>
                <a:lnTo>
                  <a:pt x="203453" y="380999"/>
                </a:lnTo>
                <a:lnTo>
                  <a:pt x="213360" y="380237"/>
                </a:lnTo>
                <a:lnTo>
                  <a:pt x="222503" y="378713"/>
                </a:lnTo>
                <a:lnTo>
                  <a:pt x="232410" y="377189"/>
                </a:lnTo>
                <a:lnTo>
                  <a:pt x="241553" y="374903"/>
                </a:lnTo>
                <a:lnTo>
                  <a:pt x="251460" y="372617"/>
                </a:lnTo>
                <a:lnTo>
                  <a:pt x="259841" y="369569"/>
                </a:lnTo>
                <a:lnTo>
                  <a:pt x="268224" y="365759"/>
                </a:lnTo>
                <a:lnTo>
                  <a:pt x="277367" y="361949"/>
                </a:lnTo>
                <a:lnTo>
                  <a:pt x="285750" y="357377"/>
                </a:lnTo>
                <a:lnTo>
                  <a:pt x="323850" y="330707"/>
                </a:lnTo>
                <a:lnTo>
                  <a:pt x="329946" y="325373"/>
                </a:lnTo>
                <a:lnTo>
                  <a:pt x="336041" y="317753"/>
                </a:lnTo>
                <a:lnTo>
                  <a:pt x="342900" y="311657"/>
                </a:lnTo>
                <a:lnTo>
                  <a:pt x="348234" y="304037"/>
                </a:lnTo>
                <a:lnTo>
                  <a:pt x="354329" y="296417"/>
                </a:lnTo>
                <a:lnTo>
                  <a:pt x="363474" y="281177"/>
                </a:lnTo>
                <a:lnTo>
                  <a:pt x="374903" y="256031"/>
                </a:lnTo>
                <a:lnTo>
                  <a:pt x="377951" y="246887"/>
                </a:lnTo>
                <a:lnTo>
                  <a:pt x="381000" y="238505"/>
                </a:lnTo>
                <a:lnTo>
                  <a:pt x="382524" y="228599"/>
                </a:lnTo>
                <a:lnTo>
                  <a:pt x="384810" y="219455"/>
                </a:lnTo>
                <a:lnTo>
                  <a:pt x="385572" y="210311"/>
                </a:lnTo>
                <a:lnTo>
                  <a:pt x="386334" y="199643"/>
                </a:lnTo>
                <a:lnTo>
                  <a:pt x="386334" y="190499"/>
                </a:lnTo>
              </a:path>
            </a:pathLst>
          </a:custGeom>
          <a:ln w="7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3236207" y="7003204"/>
            <a:ext cx="127794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6</a:t>
            </a:r>
            <a:endParaRPr sz="1458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91734" y="6206067"/>
            <a:ext cx="375973" cy="370417"/>
          </a:xfrm>
          <a:custGeom>
            <a:avLst/>
            <a:gdLst/>
            <a:ahLst/>
            <a:cxnLst/>
            <a:rect l="l" t="t" r="r" b="b"/>
            <a:pathLst>
              <a:path w="386714" h="381000">
                <a:moveTo>
                  <a:pt x="386334" y="190500"/>
                </a:moveTo>
                <a:lnTo>
                  <a:pt x="386334" y="181355"/>
                </a:lnTo>
                <a:lnTo>
                  <a:pt x="385572" y="170687"/>
                </a:lnTo>
                <a:lnTo>
                  <a:pt x="384048" y="161543"/>
                </a:lnTo>
                <a:lnTo>
                  <a:pt x="382524" y="151637"/>
                </a:lnTo>
                <a:lnTo>
                  <a:pt x="380238" y="142493"/>
                </a:lnTo>
                <a:lnTo>
                  <a:pt x="377952" y="134112"/>
                </a:lnTo>
                <a:lnTo>
                  <a:pt x="374904" y="124967"/>
                </a:lnTo>
                <a:lnTo>
                  <a:pt x="367284" y="108203"/>
                </a:lnTo>
                <a:lnTo>
                  <a:pt x="363474" y="99059"/>
                </a:lnTo>
                <a:lnTo>
                  <a:pt x="358902" y="92201"/>
                </a:lnTo>
                <a:lnTo>
                  <a:pt x="353568" y="83819"/>
                </a:lnTo>
                <a:lnTo>
                  <a:pt x="348234" y="76962"/>
                </a:lnTo>
                <a:lnTo>
                  <a:pt x="342900" y="69341"/>
                </a:lnTo>
                <a:lnTo>
                  <a:pt x="336042" y="61721"/>
                </a:lnTo>
                <a:lnTo>
                  <a:pt x="323850" y="49529"/>
                </a:lnTo>
                <a:lnTo>
                  <a:pt x="316230" y="43433"/>
                </a:lnTo>
                <a:lnTo>
                  <a:pt x="309372" y="37337"/>
                </a:lnTo>
                <a:lnTo>
                  <a:pt x="301752" y="32765"/>
                </a:lnTo>
                <a:lnTo>
                  <a:pt x="293370" y="27431"/>
                </a:lnTo>
                <a:lnTo>
                  <a:pt x="285750" y="22859"/>
                </a:lnTo>
                <a:lnTo>
                  <a:pt x="276606" y="19050"/>
                </a:lnTo>
                <a:lnTo>
                  <a:pt x="259842" y="11429"/>
                </a:lnTo>
                <a:lnTo>
                  <a:pt x="251460" y="8381"/>
                </a:lnTo>
                <a:lnTo>
                  <a:pt x="241554" y="5333"/>
                </a:lnTo>
                <a:lnTo>
                  <a:pt x="232410" y="3809"/>
                </a:lnTo>
                <a:lnTo>
                  <a:pt x="222504" y="1524"/>
                </a:lnTo>
                <a:lnTo>
                  <a:pt x="213360" y="762"/>
                </a:lnTo>
                <a:lnTo>
                  <a:pt x="203454" y="0"/>
                </a:lnTo>
                <a:lnTo>
                  <a:pt x="183642" y="0"/>
                </a:lnTo>
                <a:lnTo>
                  <a:pt x="172974" y="762"/>
                </a:lnTo>
                <a:lnTo>
                  <a:pt x="163830" y="1524"/>
                </a:lnTo>
                <a:lnTo>
                  <a:pt x="153924" y="3809"/>
                </a:lnTo>
                <a:lnTo>
                  <a:pt x="144780" y="5333"/>
                </a:lnTo>
                <a:lnTo>
                  <a:pt x="136398" y="8381"/>
                </a:lnTo>
                <a:lnTo>
                  <a:pt x="126492" y="11429"/>
                </a:lnTo>
                <a:lnTo>
                  <a:pt x="109728" y="19050"/>
                </a:lnTo>
                <a:lnTo>
                  <a:pt x="100584" y="22859"/>
                </a:lnTo>
                <a:lnTo>
                  <a:pt x="92964" y="27431"/>
                </a:lnTo>
                <a:lnTo>
                  <a:pt x="85344" y="32765"/>
                </a:lnTo>
                <a:lnTo>
                  <a:pt x="77724" y="37337"/>
                </a:lnTo>
                <a:lnTo>
                  <a:pt x="70104" y="43433"/>
                </a:lnTo>
                <a:lnTo>
                  <a:pt x="64008" y="49529"/>
                </a:lnTo>
                <a:lnTo>
                  <a:pt x="50292" y="61721"/>
                </a:lnTo>
                <a:lnTo>
                  <a:pt x="38100" y="76962"/>
                </a:lnTo>
                <a:lnTo>
                  <a:pt x="33528" y="83819"/>
                </a:lnTo>
                <a:lnTo>
                  <a:pt x="27432" y="92201"/>
                </a:lnTo>
                <a:lnTo>
                  <a:pt x="8382" y="134112"/>
                </a:lnTo>
                <a:lnTo>
                  <a:pt x="2286" y="161543"/>
                </a:lnTo>
                <a:lnTo>
                  <a:pt x="762" y="170687"/>
                </a:lnTo>
                <a:lnTo>
                  <a:pt x="0" y="181355"/>
                </a:lnTo>
                <a:lnTo>
                  <a:pt x="0" y="199643"/>
                </a:lnTo>
                <a:lnTo>
                  <a:pt x="6096" y="238505"/>
                </a:lnTo>
                <a:lnTo>
                  <a:pt x="23622" y="281177"/>
                </a:lnTo>
                <a:lnTo>
                  <a:pt x="27432" y="288797"/>
                </a:lnTo>
                <a:lnTo>
                  <a:pt x="33528" y="297179"/>
                </a:lnTo>
                <a:lnTo>
                  <a:pt x="38100" y="304800"/>
                </a:lnTo>
                <a:lnTo>
                  <a:pt x="44196" y="311657"/>
                </a:lnTo>
                <a:lnTo>
                  <a:pt x="50292" y="319277"/>
                </a:lnTo>
                <a:lnTo>
                  <a:pt x="64008" y="331469"/>
                </a:lnTo>
                <a:lnTo>
                  <a:pt x="70104" y="337565"/>
                </a:lnTo>
                <a:lnTo>
                  <a:pt x="77724" y="343662"/>
                </a:lnTo>
                <a:lnTo>
                  <a:pt x="85344" y="348995"/>
                </a:lnTo>
                <a:lnTo>
                  <a:pt x="100584" y="358139"/>
                </a:lnTo>
                <a:lnTo>
                  <a:pt x="109728" y="361950"/>
                </a:lnTo>
                <a:lnTo>
                  <a:pt x="126492" y="369569"/>
                </a:lnTo>
                <a:lnTo>
                  <a:pt x="136398" y="372617"/>
                </a:lnTo>
                <a:lnTo>
                  <a:pt x="144780" y="374903"/>
                </a:lnTo>
                <a:lnTo>
                  <a:pt x="153924" y="377189"/>
                </a:lnTo>
                <a:lnTo>
                  <a:pt x="163830" y="378713"/>
                </a:lnTo>
                <a:lnTo>
                  <a:pt x="172974" y="380238"/>
                </a:lnTo>
                <a:lnTo>
                  <a:pt x="183642" y="381000"/>
                </a:lnTo>
                <a:lnTo>
                  <a:pt x="203454" y="381000"/>
                </a:lnTo>
                <a:lnTo>
                  <a:pt x="213360" y="380238"/>
                </a:lnTo>
                <a:lnTo>
                  <a:pt x="222504" y="378713"/>
                </a:lnTo>
                <a:lnTo>
                  <a:pt x="232410" y="377189"/>
                </a:lnTo>
                <a:lnTo>
                  <a:pt x="241554" y="374903"/>
                </a:lnTo>
                <a:lnTo>
                  <a:pt x="251460" y="372617"/>
                </a:lnTo>
                <a:lnTo>
                  <a:pt x="259842" y="369569"/>
                </a:lnTo>
                <a:lnTo>
                  <a:pt x="276606" y="361950"/>
                </a:lnTo>
                <a:lnTo>
                  <a:pt x="285750" y="358139"/>
                </a:lnTo>
                <a:lnTo>
                  <a:pt x="293370" y="353567"/>
                </a:lnTo>
                <a:lnTo>
                  <a:pt x="301752" y="348995"/>
                </a:lnTo>
                <a:lnTo>
                  <a:pt x="309372" y="343662"/>
                </a:lnTo>
                <a:lnTo>
                  <a:pt x="316230" y="337565"/>
                </a:lnTo>
                <a:lnTo>
                  <a:pt x="323850" y="331469"/>
                </a:lnTo>
                <a:lnTo>
                  <a:pt x="353568" y="297179"/>
                </a:lnTo>
                <a:lnTo>
                  <a:pt x="374904" y="256031"/>
                </a:lnTo>
                <a:lnTo>
                  <a:pt x="385572" y="210312"/>
                </a:lnTo>
                <a:lnTo>
                  <a:pt x="386334" y="199643"/>
                </a:lnTo>
                <a:lnTo>
                  <a:pt x="386334" y="190500"/>
                </a:lnTo>
              </a:path>
            </a:pathLst>
          </a:custGeom>
          <a:ln w="7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5649594" y="6206067"/>
            <a:ext cx="376590" cy="370417"/>
          </a:xfrm>
          <a:custGeom>
            <a:avLst/>
            <a:gdLst/>
            <a:ahLst/>
            <a:cxnLst/>
            <a:rect l="l" t="t" r="r" b="b"/>
            <a:pathLst>
              <a:path w="387350" h="381000">
                <a:moveTo>
                  <a:pt x="387096" y="190500"/>
                </a:moveTo>
                <a:lnTo>
                  <a:pt x="386334" y="181355"/>
                </a:lnTo>
                <a:lnTo>
                  <a:pt x="384810" y="170687"/>
                </a:lnTo>
                <a:lnTo>
                  <a:pt x="384048" y="161543"/>
                </a:lnTo>
                <a:lnTo>
                  <a:pt x="382524" y="151637"/>
                </a:lnTo>
                <a:lnTo>
                  <a:pt x="380238" y="142493"/>
                </a:lnTo>
                <a:lnTo>
                  <a:pt x="377189" y="134112"/>
                </a:lnTo>
                <a:lnTo>
                  <a:pt x="374903" y="124967"/>
                </a:lnTo>
                <a:lnTo>
                  <a:pt x="371855" y="116585"/>
                </a:lnTo>
                <a:lnTo>
                  <a:pt x="367284" y="108203"/>
                </a:lnTo>
                <a:lnTo>
                  <a:pt x="363474" y="99059"/>
                </a:lnTo>
                <a:lnTo>
                  <a:pt x="358139" y="92201"/>
                </a:lnTo>
                <a:lnTo>
                  <a:pt x="353567" y="83819"/>
                </a:lnTo>
                <a:lnTo>
                  <a:pt x="348234" y="76962"/>
                </a:lnTo>
                <a:lnTo>
                  <a:pt x="342138" y="69341"/>
                </a:lnTo>
                <a:lnTo>
                  <a:pt x="336803" y="61721"/>
                </a:lnTo>
                <a:lnTo>
                  <a:pt x="316229" y="43433"/>
                </a:lnTo>
                <a:lnTo>
                  <a:pt x="308610" y="37337"/>
                </a:lnTo>
                <a:lnTo>
                  <a:pt x="300989" y="32765"/>
                </a:lnTo>
                <a:lnTo>
                  <a:pt x="293370" y="27431"/>
                </a:lnTo>
                <a:lnTo>
                  <a:pt x="284988" y="22859"/>
                </a:lnTo>
                <a:lnTo>
                  <a:pt x="259841" y="11429"/>
                </a:lnTo>
                <a:lnTo>
                  <a:pt x="241553" y="5333"/>
                </a:lnTo>
                <a:lnTo>
                  <a:pt x="231648" y="3809"/>
                </a:lnTo>
                <a:lnTo>
                  <a:pt x="222503" y="1524"/>
                </a:lnTo>
                <a:lnTo>
                  <a:pt x="212598" y="762"/>
                </a:lnTo>
                <a:lnTo>
                  <a:pt x="203453" y="0"/>
                </a:lnTo>
                <a:lnTo>
                  <a:pt x="183641" y="0"/>
                </a:lnTo>
                <a:lnTo>
                  <a:pt x="172974" y="762"/>
                </a:lnTo>
                <a:lnTo>
                  <a:pt x="163067" y="1524"/>
                </a:lnTo>
                <a:lnTo>
                  <a:pt x="153924" y="3809"/>
                </a:lnTo>
                <a:lnTo>
                  <a:pt x="144017" y="5333"/>
                </a:lnTo>
                <a:lnTo>
                  <a:pt x="135636" y="8381"/>
                </a:lnTo>
                <a:lnTo>
                  <a:pt x="126491" y="11429"/>
                </a:lnTo>
                <a:lnTo>
                  <a:pt x="118110" y="15239"/>
                </a:lnTo>
                <a:lnTo>
                  <a:pt x="108965" y="19050"/>
                </a:lnTo>
                <a:lnTo>
                  <a:pt x="100584" y="22859"/>
                </a:lnTo>
                <a:lnTo>
                  <a:pt x="92963" y="27431"/>
                </a:lnTo>
                <a:lnTo>
                  <a:pt x="85343" y="32765"/>
                </a:lnTo>
                <a:lnTo>
                  <a:pt x="77724" y="37337"/>
                </a:lnTo>
                <a:lnTo>
                  <a:pt x="70103" y="43433"/>
                </a:lnTo>
                <a:lnTo>
                  <a:pt x="63246" y="49529"/>
                </a:lnTo>
                <a:lnTo>
                  <a:pt x="57150" y="55625"/>
                </a:lnTo>
                <a:lnTo>
                  <a:pt x="50291" y="61721"/>
                </a:lnTo>
                <a:lnTo>
                  <a:pt x="44196" y="69341"/>
                </a:lnTo>
                <a:lnTo>
                  <a:pt x="38862" y="76962"/>
                </a:lnTo>
                <a:lnTo>
                  <a:pt x="32765" y="83819"/>
                </a:lnTo>
                <a:lnTo>
                  <a:pt x="28193" y="92201"/>
                </a:lnTo>
                <a:lnTo>
                  <a:pt x="23622" y="99059"/>
                </a:lnTo>
                <a:lnTo>
                  <a:pt x="19050" y="108203"/>
                </a:lnTo>
                <a:lnTo>
                  <a:pt x="15239" y="116585"/>
                </a:lnTo>
                <a:lnTo>
                  <a:pt x="12191" y="124967"/>
                </a:lnTo>
                <a:lnTo>
                  <a:pt x="8382" y="134112"/>
                </a:lnTo>
                <a:lnTo>
                  <a:pt x="6096" y="142493"/>
                </a:lnTo>
                <a:lnTo>
                  <a:pt x="3810" y="151637"/>
                </a:lnTo>
                <a:lnTo>
                  <a:pt x="2286" y="161543"/>
                </a:lnTo>
                <a:lnTo>
                  <a:pt x="762" y="170687"/>
                </a:lnTo>
                <a:lnTo>
                  <a:pt x="762" y="181355"/>
                </a:lnTo>
                <a:lnTo>
                  <a:pt x="0" y="190500"/>
                </a:lnTo>
                <a:lnTo>
                  <a:pt x="762" y="199643"/>
                </a:lnTo>
                <a:lnTo>
                  <a:pt x="762" y="210312"/>
                </a:lnTo>
                <a:lnTo>
                  <a:pt x="3810" y="228600"/>
                </a:lnTo>
                <a:lnTo>
                  <a:pt x="6096" y="238505"/>
                </a:lnTo>
                <a:lnTo>
                  <a:pt x="8382" y="246887"/>
                </a:lnTo>
                <a:lnTo>
                  <a:pt x="12191" y="256031"/>
                </a:lnTo>
                <a:lnTo>
                  <a:pt x="15239" y="264413"/>
                </a:lnTo>
                <a:lnTo>
                  <a:pt x="19050" y="272795"/>
                </a:lnTo>
                <a:lnTo>
                  <a:pt x="23622" y="281177"/>
                </a:lnTo>
                <a:lnTo>
                  <a:pt x="28193" y="288797"/>
                </a:lnTo>
                <a:lnTo>
                  <a:pt x="32765" y="297179"/>
                </a:lnTo>
                <a:lnTo>
                  <a:pt x="38862" y="304800"/>
                </a:lnTo>
                <a:lnTo>
                  <a:pt x="44196" y="311657"/>
                </a:lnTo>
                <a:lnTo>
                  <a:pt x="50291" y="319277"/>
                </a:lnTo>
                <a:lnTo>
                  <a:pt x="57150" y="325374"/>
                </a:lnTo>
                <a:lnTo>
                  <a:pt x="63246" y="331469"/>
                </a:lnTo>
                <a:lnTo>
                  <a:pt x="70103" y="337565"/>
                </a:lnTo>
                <a:lnTo>
                  <a:pt x="108965" y="361950"/>
                </a:lnTo>
                <a:lnTo>
                  <a:pt x="118110" y="365759"/>
                </a:lnTo>
                <a:lnTo>
                  <a:pt x="126491" y="369569"/>
                </a:lnTo>
                <a:lnTo>
                  <a:pt x="172974" y="380238"/>
                </a:lnTo>
                <a:lnTo>
                  <a:pt x="183641" y="381000"/>
                </a:lnTo>
                <a:lnTo>
                  <a:pt x="203453" y="381000"/>
                </a:lnTo>
                <a:lnTo>
                  <a:pt x="241553" y="374903"/>
                </a:lnTo>
                <a:lnTo>
                  <a:pt x="284988" y="358139"/>
                </a:lnTo>
                <a:lnTo>
                  <a:pt x="336803" y="319277"/>
                </a:lnTo>
                <a:lnTo>
                  <a:pt x="342138" y="311657"/>
                </a:lnTo>
                <a:lnTo>
                  <a:pt x="348234" y="304800"/>
                </a:lnTo>
                <a:lnTo>
                  <a:pt x="353567" y="297179"/>
                </a:lnTo>
                <a:lnTo>
                  <a:pt x="358139" y="288797"/>
                </a:lnTo>
                <a:lnTo>
                  <a:pt x="363474" y="281177"/>
                </a:lnTo>
                <a:lnTo>
                  <a:pt x="367284" y="272795"/>
                </a:lnTo>
                <a:lnTo>
                  <a:pt x="371855" y="264413"/>
                </a:lnTo>
                <a:lnTo>
                  <a:pt x="374903" y="256031"/>
                </a:lnTo>
                <a:lnTo>
                  <a:pt x="377189" y="246887"/>
                </a:lnTo>
                <a:lnTo>
                  <a:pt x="380238" y="238505"/>
                </a:lnTo>
                <a:lnTo>
                  <a:pt x="382524" y="228600"/>
                </a:lnTo>
                <a:lnTo>
                  <a:pt x="384048" y="219455"/>
                </a:lnTo>
                <a:lnTo>
                  <a:pt x="384810" y="210312"/>
                </a:lnTo>
                <a:lnTo>
                  <a:pt x="386334" y="199643"/>
                </a:lnTo>
                <a:lnTo>
                  <a:pt x="387096" y="190500"/>
                </a:lnTo>
              </a:path>
            </a:pathLst>
          </a:custGeom>
          <a:ln w="7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1352267" y="4101484"/>
            <a:ext cx="4852458" cy="2392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1 was a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tree (-1 in the array at position 1) and </a:t>
            </a:r>
            <a:r>
              <a:rPr sz="1069" spc="10" dirty="0">
                <a:latin typeface="Times New Roman"/>
                <a:cs typeface="Times New Roman"/>
              </a:rPr>
              <a:t>4 was </a:t>
            </a:r>
            <a:r>
              <a:rPr sz="1069" spc="5" dirty="0">
                <a:latin typeface="Times New Roman"/>
                <a:cs typeface="Times New Roman"/>
              </a:rPr>
              <a:t>the root </a:t>
            </a:r>
            <a:r>
              <a:rPr sz="1069" spc="10" dirty="0">
                <a:latin typeface="Times New Roman"/>
                <a:cs typeface="Times New Roman"/>
              </a:rPr>
              <a:t>node of </a:t>
            </a:r>
            <a:r>
              <a:rPr sz="1069" spc="5" dirty="0">
                <a:latin typeface="Times New Roman"/>
                <a:cs typeface="Times New Roman"/>
              </a:rPr>
              <a:t>the  tree with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(-2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at position </a:t>
            </a:r>
            <a:r>
              <a:rPr sz="1069" spc="10" dirty="0">
                <a:latin typeface="Times New Roman"/>
                <a:cs typeface="Times New Roman"/>
              </a:rPr>
              <a:t>4) 4 and </a:t>
            </a:r>
            <a:r>
              <a:rPr sz="1069" spc="5" dirty="0">
                <a:latin typeface="Times New Roman"/>
                <a:cs typeface="Times New Roman"/>
              </a:rPr>
              <a:t>6.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tree with root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is  greater,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therefore,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become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Previously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(when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union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was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based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weight),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happened </a:t>
            </a:r>
            <a:r>
              <a:rPr sz="1069" spc="5" dirty="0">
                <a:latin typeface="Times New Roman"/>
                <a:cs typeface="Times New Roman"/>
              </a:rPr>
              <a:t>contrary to it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second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becoming the  </a:t>
            </a:r>
            <a:r>
              <a:rPr sz="1069" spc="5" dirty="0">
                <a:latin typeface="Times New Roman"/>
                <a:cs typeface="Times New Roman"/>
              </a:rPr>
              <a:t>part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case,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levels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still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remains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same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(of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levels)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that in </a:t>
            </a:r>
            <a:r>
              <a:rPr sz="1069" spc="10" dirty="0">
                <a:latin typeface="Times New Roman"/>
                <a:cs typeface="Times New Roman"/>
              </a:rPr>
              <a:t>the greater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(with root </a:t>
            </a:r>
            <a:r>
              <a:rPr sz="1069" spc="5" dirty="0">
                <a:latin typeface="Times New Roman"/>
                <a:cs typeface="Times New Roman"/>
              </a:rPr>
              <a:t>4).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apply </a:t>
            </a:r>
            <a:r>
              <a:rPr sz="1069" spc="5" dirty="0">
                <a:latin typeface="Times New Roman"/>
                <a:cs typeface="Times New Roman"/>
              </a:rPr>
              <a:t>our previous logic i.e. the </a:t>
            </a:r>
            <a:r>
              <a:rPr sz="1069" spc="10" dirty="0">
                <a:latin typeface="Times New Roman"/>
                <a:cs typeface="Times New Roman"/>
              </a:rPr>
              <a:t>number  </a:t>
            </a:r>
            <a:r>
              <a:rPr sz="1069" spc="5" dirty="0">
                <a:latin typeface="Times New Roman"/>
                <a:cs typeface="Times New Roman"/>
              </a:rPr>
              <a:t>of levels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trees </a:t>
            </a:r>
            <a:r>
              <a:rPr sz="1069" spc="10" dirty="0">
                <a:latin typeface="Times New Roman"/>
                <a:cs typeface="Times New Roman"/>
              </a:rPr>
              <a:t>would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been increased from two </a:t>
            </a:r>
            <a:r>
              <a:rPr sz="1069" spc="5" dirty="0">
                <a:latin typeface="Times New Roman"/>
                <a:cs typeface="Times New Roman"/>
              </a:rPr>
              <a:t>to three after the union.  </a:t>
            </a:r>
            <a:r>
              <a:rPr sz="1069" spc="10" dirty="0">
                <a:latin typeface="Times New Roman"/>
                <a:cs typeface="Times New Roman"/>
              </a:rPr>
              <a:t>Reducing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size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goal </a:t>
            </a:r>
            <a:r>
              <a:rPr sz="1069" spc="5" dirty="0">
                <a:latin typeface="Times New Roman"/>
                <a:cs typeface="Times New Roman"/>
              </a:rPr>
              <a:t>of this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approach.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step,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merge the trees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2 and 4.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</a:t>
            </a:r>
            <a:r>
              <a:rPr sz="1069" spc="10" dirty="0">
                <a:latin typeface="Times New Roman"/>
                <a:cs typeface="Times New Roman"/>
              </a:rPr>
              <a:t>the tree with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(actually </a:t>
            </a:r>
            <a:r>
              <a:rPr sz="1069" spc="10" dirty="0">
                <a:latin typeface="Times New Roman"/>
                <a:cs typeface="Times New Roman"/>
              </a:rPr>
              <a:t>–2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parent </a:t>
            </a:r>
            <a:r>
              <a:rPr sz="1069" spc="5" dirty="0">
                <a:latin typeface="Times New Roman"/>
                <a:cs typeface="Times New Roman"/>
              </a:rPr>
              <a:t>array) while the size of the tree </a:t>
            </a:r>
            <a:r>
              <a:rPr sz="1069" spc="10" dirty="0">
                <a:latin typeface="Times New Roman"/>
                <a:cs typeface="Times New Roman"/>
              </a:rPr>
              <a:t>with root 4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(actually –3). 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tree of node 2 will be joined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with root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4.</a:t>
            </a:r>
            <a:endParaRPr sz="1069">
              <a:latin typeface="Times New Roman"/>
              <a:cs typeface="Times New Roman"/>
            </a:endParaRPr>
          </a:p>
          <a:p>
            <a:pPr marL="1895873">
              <a:spcBef>
                <a:spcPts val="598"/>
              </a:spcBef>
              <a:tabLst>
                <a:tab pos="2647184" algn="l"/>
                <a:tab pos="3775077" algn="l"/>
                <a:tab pos="4432551" algn="l"/>
              </a:tabLst>
            </a:pPr>
            <a:r>
              <a:rPr sz="1458" spc="-5" dirty="0">
                <a:latin typeface="Arial"/>
                <a:cs typeface="Arial"/>
              </a:rPr>
              <a:t>4	5	7	8</a:t>
            </a:r>
            <a:endParaRPr sz="1458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300412" y="6629082"/>
            <a:ext cx="0" cy="318558"/>
          </a:xfrm>
          <a:custGeom>
            <a:avLst/>
            <a:gdLst/>
            <a:ahLst/>
            <a:cxnLst/>
            <a:rect l="l" t="t" r="r" b="b"/>
            <a:pathLst>
              <a:path h="327659">
                <a:moveTo>
                  <a:pt x="0" y="327660"/>
                </a:moveTo>
                <a:lnTo>
                  <a:pt x="0" y="0"/>
                </a:lnTo>
              </a:path>
            </a:pathLst>
          </a:custGeom>
          <a:ln w="7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267075" y="6570556"/>
            <a:ext cx="67910" cy="66675"/>
          </a:xfrm>
          <a:custGeom>
            <a:avLst/>
            <a:gdLst/>
            <a:ahLst/>
            <a:cxnLst/>
            <a:rect l="l" t="t" r="r" b="b"/>
            <a:pathLst>
              <a:path w="69850" h="68579">
                <a:moveTo>
                  <a:pt x="34289" y="0"/>
                </a:moveTo>
                <a:lnTo>
                  <a:pt x="0" y="68579"/>
                </a:lnTo>
                <a:lnTo>
                  <a:pt x="69341" y="6857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926167" y="7376583"/>
            <a:ext cx="0" cy="312385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320802"/>
                </a:moveTo>
                <a:lnTo>
                  <a:pt x="0" y="0"/>
                </a:lnTo>
              </a:path>
            </a:pathLst>
          </a:custGeom>
          <a:ln w="7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1892829" y="7318057"/>
            <a:ext cx="67910" cy="66675"/>
          </a:xfrm>
          <a:custGeom>
            <a:avLst/>
            <a:gdLst/>
            <a:ahLst/>
            <a:cxnLst/>
            <a:rect l="l" t="t" r="r" b="b"/>
            <a:pathLst>
              <a:path w="69850" h="68579">
                <a:moveTo>
                  <a:pt x="34289" y="0"/>
                </a:moveTo>
                <a:lnTo>
                  <a:pt x="0" y="68580"/>
                </a:lnTo>
                <a:lnTo>
                  <a:pt x="69341" y="6858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2568507" y="7962618"/>
          <a:ext cx="3018278" cy="379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5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1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43">
                      <a:solidFill>
                        <a:srgbClr val="000000"/>
                      </a:solidFill>
                      <a:prstDash val="solid"/>
                    </a:lnL>
                    <a:lnR w="7543">
                      <a:solidFill>
                        <a:srgbClr val="000000"/>
                      </a:solidFill>
                      <a:prstDash val="solid"/>
                    </a:lnR>
                    <a:lnT w="7543">
                      <a:solidFill>
                        <a:srgbClr val="000000"/>
                      </a:solidFill>
                      <a:prstDash val="solid"/>
                    </a:lnT>
                    <a:lnB w="75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43">
                      <a:solidFill>
                        <a:srgbClr val="000000"/>
                      </a:solidFill>
                      <a:prstDash val="solid"/>
                    </a:lnL>
                    <a:lnR w="7543">
                      <a:solidFill>
                        <a:srgbClr val="000000"/>
                      </a:solidFill>
                      <a:prstDash val="solid"/>
                    </a:lnR>
                    <a:lnT w="7543">
                      <a:solidFill>
                        <a:srgbClr val="000000"/>
                      </a:solidFill>
                      <a:prstDash val="solid"/>
                    </a:lnT>
                    <a:lnB w="75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43">
                      <a:solidFill>
                        <a:srgbClr val="000000"/>
                      </a:solidFill>
                      <a:prstDash val="solid"/>
                    </a:lnL>
                    <a:lnR w="7543">
                      <a:solidFill>
                        <a:srgbClr val="000000"/>
                      </a:solidFill>
                      <a:prstDash val="solid"/>
                    </a:lnR>
                    <a:lnT w="7543">
                      <a:solidFill>
                        <a:srgbClr val="000000"/>
                      </a:solidFill>
                      <a:prstDash val="solid"/>
                    </a:lnT>
                    <a:lnB w="75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00" spc="5" dirty="0">
                          <a:latin typeface="Arial"/>
                          <a:cs typeface="Arial"/>
                        </a:rPr>
                        <a:t>-5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43">
                      <a:solidFill>
                        <a:srgbClr val="000000"/>
                      </a:solidFill>
                      <a:prstDash val="solid"/>
                    </a:lnL>
                    <a:lnR w="7543">
                      <a:solidFill>
                        <a:srgbClr val="000000"/>
                      </a:solidFill>
                      <a:prstDash val="solid"/>
                    </a:lnR>
                    <a:lnT w="7543">
                      <a:solidFill>
                        <a:srgbClr val="000000"/>
                      </a:solidFill>
                      <a:prstDash val="solid"/>
                    </a:lnT>
                    <a:lnB w="75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00" spc="5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43">
                      <a:solidFill>
                        <a:srgbClr val="000000"/>
                      </a:solidFill>
                      <a:prstDash val="solid"/>
                    </a:lnL>
                    <a:lnR w="7543">
                      <a:solidFill>
                        <a:srgbClr val="000000"/>
                      </a:solidFill>
                      <a:prstDash val="solid"/>
                    </a:lnR>
                    <a:lnT w="7543">
                      <a:solidFill>
                        <a:srgbClr val="000000"/>
                      </a:solidFill>
                      <a:prstDash val="solid"/>
                    </a:lnT>
                    <a:lnB w="75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43">
                      <a:solidFill>
                        <a:srgbClr val="000000"/>
                      </a:solidFill>
                      <a:prstDash val="solid"/>
                    </a:lnL>
                    <a:lnR w="7543">
                      <a:solidFill>
                        <a:srgbClr val="000000"/>
                      </a:solidFill>
                      <a:prstDash val="solid"/>
                    </a:lnR>
                    <a:lnT w="7543">
                      <a:solidFill>
                        <a:srgbClr val="000000"/>
                      </a:solidFill>
                      <a:prstDash val="solid"/>
                    </a:lnT>
                    <a:lnB w="75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00" spc="5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43">
                      <a:solidFill>
                        <a:srgbClr val="000000"/>
                      </a:solidFill>
                      <a:prstDash val="solid"/>
                    </a:lnL>
                    <a:lnR w="7543">
                      <a:solidFill>
                        <a:srgbClr val="000000"/>
                      </a:solidFill>
                      <a:prstDash val="solid"/>
                    </a:lnR>
                    <a:lnT w="7543">
                      <a:solidFill>
                        <a:srgbClr val="000000"/>
                      </a:solidFill>
                      <a:prstDash val="solid"/>
                    </a:lnT>
                    <a:lnB w="75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00" spc="5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43">
                      <a:solidFill>
                        <a:srgbClr val="000000"/>
                      </a:solidFill>
                      <a:prstDash val="solid"/>
                    </a:lnL>
                    <a:lnR w="7543">
                      <a:solidFill>
                        <a:srgbClr val="000000"/>
                      </a:solidFill>
                      <a:prstDash val="solid"/>
                    </a:lnR>
                    <a:lnT w="7543">
                      <a:solidFill>
                        <a:srgbClr val="000000"/>
                      </a:solidFill>
                      <a:prstDash val="solid"/>
                    </a:lnT>
                    <a:lnB w="75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48"/>
          <p:cNvSpPr/>
          <p:nvPr/>
        </p:nvSpPr>
        <p:spPr>
          <a:xfrm>
            <a:off x="2710708" y="6570556"/>
            <a:ext cx="422275" cy="416719"/>
          </a:xfrm>
          <a:custGeom>
            <a:avLst/>
            <a:gdLst/>
            <a:ahLst/>
            <a:cxnLst/>
            <a:rect l="l" t="t" r="r" b="b"/>
            <a:pathLst>
              <a:path w="434339" h="428625">
                <a:moveTo>
                  <a:pt x="0" y="428243"/>
                </a:moveTo>
                <a:lnTo>
                  <a:pt x="434340" y="0"/>
                </a:lnTo>
              </a:path>
            </a:pathLst>
          </a:custGeom>
          <a:ln w="7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103350" y="6529070"/>
            <a:ext cx="72231" cy="71614"/>
          </a:xfrm>
          <a:custGeom>
            <a:avLst/>
            <a:gdLst/>
            <a:ahLst/>
            <a:cxnLst/>
            <a:rect l="l" t="t" r="r" b="b"/>
            <a:pathLst>
              <a:path w="74295" h="73660">
                <a:moveTo>
                  <a:pt x="73914" y="0"/>
                </a:moveTo>
                <a:lnTo>
                  <a:pt x="0" y="24384"/>
                </a:lnTo>
                <a:lnTo>
                  <a:pt x="49530" y="73151"/>
                </a:lnTo>
                <a:lnTo>
                  <a:pt x="73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101003" y="6469802"/>
            <a:ext cx="966788" cy="570442"/>
          </a:xfrm>
          <a:custGeom>
            <a:avLst/>
            <a:gdLst/>
            <a:ahLst/>
            <a:cxnLst/>
            <a:rect l="l" t="t" r="r" b="b"/>
            <a:pathLst>
              <a:path w="994410" h="586740">
                <a:moveTo>
                  <a:pt x="0" y="586740"/>
                </a:moveTo>
                <a:lnTo>
                  <a:pt x="994410" y="0"/>
                </a:lnTo>
              </a:path>
            </a:pathLst>
          </a:custGeom>
          <a:ln w="7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043343" y="6439430"/>
            <a:ext cx="75935" cy="62970"/>
          </a:xfrm>
          <a:custGeom>
            <a:avLst/>
            <a:gdLst/>
            <a:ahLst/>
            <a:cxnLst/>
            <a:rect l="l" t="t" r="r" b="b"/>
            <a:pathLst>
              <a:path w="78105" h="64770">
                <a:moveTo>
                  <a:pt x="77724" y="0"/>
                </a:moveTo>
                <a:lnTo>
                  <a:pt x="0" y="6096"/>
                </a:lnTo>
                <a:lnTo>
                  <a:pt x="35814" y="64770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1352292" y="7744777"/>
            <a:ext cx="4852458" cy="1651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2770"/>
            <a:r>
              <a:rPr sz="1458" spc="-5" dirty="0">
                <a:latin typeface="Arial"/>
                <a:cs typeface="Arial"/>
              </a:rPr>
              <a:t>3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847">
              <a:latin typeface="Times New Roman"/>
              <a:cs typeface="Times New Roman"/>
            </a:endParaRPr>
          </a:p>
          <a:p>
            <a:pPr marL="24694" algn="just">
              <a:lnSpc>
                <a:spcPts val="1298"/>
              </a:lnSpc>
            </a:pPr>
            <a:r>
              <a:rPr sz="1118" b="1" spc="15" dirty="0">
                <a:latin typeface="Arial"/>
                <a:cs typeface="Arial"/>
              </a:rPr>
              <a:t>union(2,4)</a:t>
            </a:r>
            <a:endParaRPr sz="1118">
              <a:latin typeface="Arial"/>
              <a:cs typeface="Arial"/>
            </a:endParaRPr>
          </a:p>
          <a:p>
            <a:pPr marL="1354459">
              <a:lnSpc>
                <a:spcPts val="1706"/>
              </a:lnSpc>
              <a:tabLst>
                <a:tab pos="1731658" algn="l"/>
                <a:tab pos="2106388" algn="l"/>
                <a:tab pos="2482970" algn="l"/>
                <a:tab pos="2858317" algn="l"/>
                <a:tab pos="3233663" algn="l"/>
                <a:tab pos="3609628" algn="l"/>
                <a:tab pos="3985592" algn="l"/>
              </a:tabLst>
            </a:pPr>
            <a:r>
              <a:rPr sz="2187" spc="-7" baseline="3703" dirty="0">
                <a:latin typeface="Arial"/>
                <a:cs typeface="Arial"/>
              </a:rPr>
              <a:t>1	</a:t>
            </a:r>
            <a:r>
              <a:rPr sz="1458" spc="-5" dirty="0">
                <a:latin typeface="Arial"/>
                <a:cs typeface="Arial"/>
              </a:rPr>
              <a:t>2	3	4	5	</a:t>
            </a:r>
            <a:r>
              <a:rPr sz="2187" spc="-7" baseline="3703" dirty="0">
                <a:latin typeface="Arial"/>
                <a:cs typeface="Arial"/>
              </a:rPr>
              <a:t>6	7	8</a:t>
            </a:r>
            <a:endParaRPr sz="2187" baseline="3703">
              <a:latin typeface="Arial"/>
              <a:cs typeface="Arial"/>
            </a:endParaRPr>
          </a:p>
          <a:p>
            <a:pPr marL="78403" algn="ctr">
              <a:spcBef>
                <a:spcPts val="569"/>
              </a:spcBef>
            </a:pPr>
            <a:r>
              <a:rPr sz="1118" b="1" spc="10" dirty="0">
                <a:latin typeface="Arial"/>
                <a:cs typeface="Arial"/>
              </a:rPr>
              <a:t>Fig</a:t>
            </a:r>
            <a:r>
              <a:rPr sz="1118" b="1" spc="-58" dirty="0">
                <a:latin typeface="Arial"/>
                <a:cs typeface="Arial"/>
              </a:rPr>
              <a:t> </a:t>
            </a:r>
            <a:r>
              <a:rPr sz="1118" b="1" spc="10" dirty="0">
                <a:latin typeface="Arial"/>
                <a:cs typeface="Arial"/>
              </a:rPr>
              <a:t>36.5</a:t>
            </a:r>
            <a:endParaRPr sz="1118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180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latest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i.e. at position 4, </a:t>
            </a:r>
            <a:r>
              <a:rPr sz="1069" spc="10" dirty="0">
                <a:latin typeface="Times New Roman"/>
                <a:cs typeface="Times New Roman"/>
              </a:rPr>
              <a:t>have been updated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–5 </a:t>
            </a:r>
            <a:r>
              <a:rPr sz="1069" spc="5" dirty="0">
                <a:latin typeface="Times New Roman"/>
                <a:cs typeface="Times New Roman"/>
              </a:rPr>
              <a:t>(indicating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of the tree has reached </a:t>
            </a:r>
            <a:r>
              <a:rPr sz="1069" spc="5" dirty="0">
                <a:latin typeface="Times New Roman"/>
                <a:cs typeface="Times New Roman"/>
              </a:rPr>
              <a:t>5).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position 2, </a:t>
            </a:r>
            <a:r>
              <a:rPr sz="1069" spc="10" dirty="0">
                <a:latin typeface="Times New Roman"/>
                <a:cs typeface="Times New Roman"/>
              </a:rPr>
              <a:t>the new value </a:t>
            </a:r>
            <a:r>
              <a:rPr sz="1069" spc="5" dirty="0">
                <a:latin typeface="Times New Roman"/>
                <a:cs typeface="Times New Roman"/>
              </a:rPr>
              <a:t>is 4,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indicates </a:t>
            </a:r>
            <a:r>
              <a:rPr sz="1069" spc="10" dirty="0">
                <a:latin typeface="Times New Roman"/>
                <a:cs typeface="Times New Roman"/>
              </a:rPr>
              <a:t>that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up 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25386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1224" cy="914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36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Next,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perform the </a:t>
            </a:r>
            <a:r>
              <a:rPr sz="1069" i="1" spc="5" dirty="0">
                <a:latin typeface="Times New Roman"/>
                <a:cs typeface="Times New Roman"/>
              </a:rPr>
              <a:t>union(5,4) </a:t>
            </a:r>
            <a:r>
              <a:rPr sz="1069" spc="5" dirty="0">
                <a:latin typeface="Times New Roman"/>
                <a:cs typeface="Times New Roman"/>
              </a:rPr>
              <a:t>operation.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the </a:t>
            </a:r>
            <a:r>
              <a:rPr sz="1069" spc="10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of the tree with  </a:t>
            </a:r>
            <a:r>
              <a:rPr sz="1069" spc="10" dirty="0">
                <a:latin typeface="Times New Roman"/>
                <a:cs typeface="Times New Roman"/>
              </a:rPr>
              <a:t>node 4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(-5 in </a:t>
            </a:r>
            <a:r>
              <a:rPr sz="1069" spc="10" dirty="0">
                <a:latin typeface="Times New Roman"/>
                <a:cs typeface="Times New Roman"/>
              </a:rPr>
              <a:t>the array) and node 5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per our rules of </a:t>
            </a:r>
            <a:r>
              <a:rPr sz="1069" spc="10" dirty="0">
                <a:latin typeface="Times New Roman"/>
                <a:cs typeface="Times New Roman"/>
              </a:rPr>
              <a:t>union  </a:t>
            </a:r>
            <a:r>
              <a:rPr sz="1069" spc="5" dirty="0">
                <a:latin typeface="Times New Roman"/>
                <a:cs typeface="Times New Roman"/>
              </a:rPr>
              <a:t>by size, </a:t>
            </a:r>
            <a:r>
              <a:rPr sz="1069" spc="10" dirty="0">
                <a:latin typeface="Times New Roman"/>
                <a:cs typeface="Times New Roman"/>
              </a:rPr>
              <a:t>the node 5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become part of </a:t>
            </a:r>
            <a:r>
              <a:rPr sz="1069" spc="5" dirty="0">
                <a:latin typeface="Times New Roman"/>
                <a:cs typeface="Times New Roman"/>
              </a:rPr>
              <a:t>the tree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14339" y="2948622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4" h="429894">
                <a:moveTo>
                  <a:pt x="429768" y="214884"/>
                </a:moveTo>
                <a:lnTo>
                  <a:pt x="429768" y="203453"/>
                </a:lnTo>
                <a:lnTo>
                  <a:pt x="428244" y="192786"/>
                </a:lnTo>
                <a:lnTo>
                  <a:pt x="427481" y="182118"/>
                </a:lnTo>
                <a:lnTo>
                  <a:pt x="416813" y="140970"/>
                </a:lnTo>
                <a:lnTo>
                  <a:pt x="403859" y="112775"/>
                </a:lnTo>
                <a:lnTo>
                  <a:pt x="399288" y="102870"/>
                </a:lnTo>
                <a:lnTo>
                  <a:pt x="393953" y="94488"/>
                </a:lnTo>
                <a:lnTo>
                  <a:pt x="387095" y="86105"/>
                </a:lnTo>
                <a:lnTo>
                  <a:pt x="381000" y="78486"/>
                </a:lnTo>
                <a:lnTo>
                  <a:pt x="351281" y="48768"/>
                </a:lnTo>
                <a:lnTo>
                  <a:pt x="317753" y="25908"/>
                </a:lnTo>
                <a:lnTo>
                  <a:pt x="298703" y="17525"/>
                </a:lnTo>
                <a:lnTo>
                  <a:pt x="288797" y="12953"/>
                </a:lnTo>
                <a:lnTo>
                  <a:pt x="279653" y="9905"/>
                </a:lnTo>
                <a:lnTo>
                  <a:pt x="268985" y="6858"/>
                </a:lnTo>
                <a:lnTo>
                  <a:pt x="247650" y="2286"/>
                </a:lnTo>
                <a:lnTo>
                  <a:pt x="236981" y="1524"/>
                </a:lnTo>
                <a:lnTo>
                  <a:pt x="226313" y="0"/>
                </a:lnTo>
                <a:lnTo>
                  <a:pt x="204215" y="0"/>
                </a:lnTo>
                <a:lnTo>
                  <a:pt x="192785" y="1524"/>
                </a:lnTo>
                <a:lnTo>
                  <a:pt x="182118" y="2286"/>
                </a:lnTo>
                <a:lnTo>
                  <a:pt x="160781" y="6858"/>
                </a:lnTo>
                <a:lnTo>
                  <a:pt x="151637" y="9905"/>
                </a:lnTo>
                <a:lnTo>
                  <a:pt x="140969" y="12953"/>
                </a:lnTo>
                <a:lnTo>
                  <a:pt x="131063" y="17525"/>
                </a:lnTo>
                <a:lnTo>
                  <a:pt x="121919" y="21336"/>
                </a:lnTo>
                <a:lnTo>
                  <a:pt x="112013" y="25908"/>
                </a:lnTo>
                <a:lnTo>
                  <a:pt x="95250" y="36575"/>
                </a:lnTo>
                <a:lnTo>
                  <a:pt x="78485" y="48768"/>
                </a:lnTo>
                <a:lnTo>
                  <a:pt x="63245" y="62484"/>
                </a:lnTo>
                <a:lnTo>
                  <a:pt x="56387" y="70103"/>
                </a:lnTo>
                <a:lnTo>
                  <a:pt x="48768" y="78486"/>
                </a:lnTo>
                <a:lnTo>
                  <a:pt x="42671" y="86105"/>
                </a:lnTo>
                <a:lnTo>
                  <a:pt x="37337" y="94488"/>
                </a:lnTo>
                <a:lnTo>
                  <a:pt x="30479" y="102870"/>
                </a:lnTo>
                <a:lnTo>
                  <a:pt x="26669" y="112775"/>
                </a:lnTo>
                <a:lnTo>
                  <a:pt x="21335" y="121920"/>
                </a:lnTo>
                <a:lnTo>
                  <a:pt x="16763" y="131825"/>
                </a:lnTo>
                <a:lnTo>
                  <a:pt x="12953" y="140970"/>
                </a:lnTo>
                <a:lnTo>
                  <a:pt x="9143" y="150875"/>
                </a:lnTo>
                <a:lnTo>
                  <a:pt x="6095" y="160782"/>
                </a:lnTo>
                <a:lnTo>
                  <a:pt x="4571" y="171450"/>
                </a:lnTo>
                <a:lnTo>
                  <a:pt x="2285" y="182118"/>
                </a:lnTo>
                <a:lnTo>
                  <a:pt x="762" y="192786"/>
                </a:lnTo>
                <a:lnTo>
                  <a:pt x="0" y="203453"/>
                </a:lnTo>
                <a:lnTo>
                  <a:pt x="0" y="225551"/>
                </a:lnTo>
                <a:lnTo>
                  <a:pt x="762" y="236982"/>
                </a:lnTo>
                <a:lnTo>
                  <a:pt x="2285" y="247650"/>
                </a:lnTo>
                <a:lnTo>
                  <a:pt x="4571" y="258318"/>
                </a:lnTo>
                <a:lnTo>
                  <a:pt x="6095" y="268986"/>
                </a:lnTo>
                <a:lnTo>
                  <a:pt x="9143" y="278892"/>
                </a:lnTo>
                <a:lnTo>
                  <a:pt x="16763" y="298703"/>
                </a:lnTo>
                <a:lnTo>
                  <a:pt x="21335" y="307848"/>
                </a:lnTo>
                <a:lnTo>
                  <a:pt x="26669" y="317753"/>
                </a:lnTo>
                <a:lnTo>
                  <a:pt x="30479" y="326136"/>
                </a:lnTo>
                <a:lnTo>
                  <a:pt x="37337" y="334518"/>
                </a:lnTo>
                <a:lnTo>
                  <a:pt x="42671" y="342900"/>
                </a:lnTo>
                <a:lnTo>
                  <a:pt x="48768" y="351282"/>
                </a:lnTo>
                <a:lnTo>
                  <a:pt x="56387" y="358901"/>
                </a:lnTo>
                <a:lnTo>
                  <a:pt x="63245" y="367284"/>
                </a:lnTo>
                <a:lnTo>
                  <a:pt x="78485" y="381000"/>
                </a:lnTo>
                <a:lnTo>
                  <a:pt x="86868" y="387858"/>
                </a:lnTo>
                <a:lnTo>
                  <a:pt x="95250" y="393192"/>
                </a:lnTo>
                <a:lnTo>
                  <a:pt x="103631" y="399288"/>
                </a:lnTo>
                <a:lnTo>
                  <a:pt x="112013" y="403098"/>
                </a:lnTo>
                <a:lnTo>
                  <a:pt x="121919" y="408432"/>
                </a:lnTo>
                <a:lnTo>
                  <a:pt x="131063" y="413003"/>
                </a:lnTo>
                <a:lnTo>
                  <a:pt x="171450" y="425958"/>
                </a:lnTo>
                <a:lnTo>
                  <a:pt x="204215" y="429768"/>
                </a:lnTo>
                <a:lnTo>
                  <a:pt x="226313" y="429768"/>
                </a:lnTo>
                <a:lnTo>
                  <a:pt x="268985" y="423672"/>
                </a:lnTo>
                <a:lnTo>
                  <a:pt x="288797" y="416814"/>
                </a:lnTo>
                <a:lnTo>
                  <a:pt x="298703" y="413003"/>
                </a:lnTo>
                <a:lnTo>
                  <a:pt x="307847" y="408432"/>
                </a:lnTo>
                <a:lnTo>
                  <a:pt x="317753" y="403098"/>
                </a:lnTo>
                <a:lnTo>
                  <a:pt x="326897" y="399288"/>
                </a:lnTo>
                <a:lnTo>
                  <a:pt x="335279" y="393192"/>
                </a:lnTo>
                <a:lnTo>
                  <a:pt x="343662" y="387858"/>
                </a:lnTo>
                <a:lnTo>
                  <a:pt x="351281" y="381000"/>
                </a:lnTo>
                <a:lnTo>
                  <a:pt x="359663" y="374142"/>
                </a:lnTo>
                <a:lnTo>
                  <a:pt x="374903" y="358901"/>
                </a:lnTo>
                <a:lnTo>
                  <a:pt x="381000" y="351282"/>
                </a:lnTo>
                <a:lnTo>
                  <a:pt x="387095" y="342900"/>
                </a:lnTo>
                <a:lnTo>
                  <a:pt x="393953" y="334518"/>
                </a:lnTo>
                <a:lnTo>
                  <a:pt x="399288" y="326136"/>
                </a:lnTo>
                <a:lnTo>
                  <a:pt x="403859" y="317753"/>
                </a:lnTo>
                <a:lnTo>
                  <a:pt x="408431" y="307848"/>
                </a:lnTo>
                <a:lnTo>
                  <a:pt x="413003" y="298703"/>
                </a:lnTo>
                <a:lnTo>
                  <a:pt x="416813" y="288798"/>
                </a:lnTo>
                <a:lnTo>
                  <a:pt x="422909" y="268986"/>
                </a:lnTo>
                <a:lnTo>
                  <a:pt x="427481" y="247650"/>
                </a:lnTo>
                <a:lnTo>
                  <a:pt x="428244" y="236982"/>
                </a:lnTo>
                <a:lnTo>
                  <a:pt x="429768" y="225551"/>
                </a:lnTo>
                <a:lnTo>
                  <a:pt x="429768" y="214884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/>
          <p:nvPr/>
        </p:nvSpPr>
        <p:spPr>
          <a:xfrm>
            <a:off x="2253120" y="3010605"/>
            <a:ext cx="141376" cy="25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spc="-10" dirty="0">
                <a:latin typeface="Arial"/>
                <a:cs typeface="Arial"/>
              </a:rPr>
              <a:t>1</a:t>
            </a:r>
            <a:endParaRPr sz="1653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3135" y="2948622"/>
            <a:ext cx="417335" cy="417953"/>
          </a:xfrm>
          <a:custGeom>
            <a:avLst/>
            <a:gdLst/>
            <a:ahLst/>
            <a:cxnLst/>
            <a:rect l="l" t="t" r="r" b="b"/>
            <a:pathLst>
              <a:path w="429260" h="429894">
                <a:moveTo>
                  <a:pt x="429006" y="214884"/>
                </a:moveTo>
                <a:lnTo>
                  <a:pt x="429006" y="203453"/>
                </a:lnTo>
                <a:lnTo>
                  <a:pt x="428244" y="192786"/>
                </a:lnTo>
                <a:lnTo>
                  <a:pt x="427482" y="182118"/>
                </a:lnTo>
                <a:lnTo>
                  <a:pt x="422909" y="160782"/>
                </a:lnTo>
                <a:lnTo>
                  <a:pt x="416814" y="140970"/>
                </a:lnTo>
                <a:lnTo>
                  <a:pt x="412241" y="131825"/>
                </a:lnTo>
                <a:lnTo>
                  <a:pt x="408432" y="121920"/>
                </a:lnTo>
                <a:lnTo>
                  <a:pt x="387096" y="86105"/>
                </a:lnTo>
                <a:lnTo>
                  <a:pt x="373379" y="70103"/>
                </a:lnTo>
                <a:lnTo>
                  <a:pt x="367284" y="62484"/>
                </a:lnTo>
                <a:lnTo>
                  <a:pt x="335279" y="36575"/>
                </a:lnTo>
                <a:lnTo>
                  <a:pt x="325373" y="31242"/>
                </a:lnTo>
                <a:lnTo>
                  <a:pt x="316991" y="25908"/>
                </a:lnTo>
                <a:lnTo>
                  <a:pt x="307847" y="21336"/>
                </a:lnTo>
                <a:lnTo>
                  <a:pt x="297941" y="17525"/>
                </a:lnTo>
                <a:lnTo>
                  <a:pt x="288797" y="12953"/>
                </a:lnTo>
                <a:lnTo>
                  <a:pt x="278129" y="9905"/>
                </a:lnTo>
                <a:lnTo>
                  <a:pt x="268223" y="6858"/>
                </a:lnTo>
                <a:lnTo>
                  <a:pt x="257556" y="4572"/>
                </a:lnTo>
                <a:lnTo>
                  <a:pt x="247650" y="2286"/>
                </a:lnTo>
                <a:lnTo>
                  <a:pt x="236982" y="1524"/>
                </a:lnTo>
                <a:lnTo>
                  <a:pt x="224790" y="0"/>
                </a:lnTo>
                <a:lnTo>
                  <a:pt x="204215" y="0"/>
                </a:lnTo>
                <a:lnTo>
                  <a:pt x="192024" y="1524"/>
                </a:lnTo>
                <a:lnTo>
                  <a:pt x="181356" y="2286"/>
                </a:lnTo>
                <a:lnTo>
                  <a:pt x="171450" y="4572"/>
                </a:lnTo>
                <a:lnTo>
                  <a:pt x="160782" y="6858"/>
                </a:lnTo>
                <a:lnTo>
                  <a:pt x="150876" y="9905"/>
                </a:lnTo>
                <a:lnTo>
                  <a:pt x="140208" y="12953"/>
                </a:lnTo>
                <a:lnTo>
                  <a:pt x="131064" y="17525"/>
                </a:lnTo>
                <a:lnTo>
                  <a:pt x="121158" y="21336"/>
                </a:lnTo>
                <a:lnTo>
                  <a:pt x="112014" y="25908"/>
                </a:lnTo>
                <a:lnTo>
                  <a:pt x="103632" y="31242"/>
                </a:lnTo>
                <a:lnTo>
                  <a:pt x="93726" y="36575"/>
                </a:lnTo>
                <a:lnTo>
                  <a:pt x="62484" y="62484"/>
                </a:lnTo>
                <a:lnTo>
                  <a:pt x="48768" y="78486"/>
                </a:lnTo>
                <a:lnTo>
                  <a:pt x="41909" y="86105"/>
                </a:lnTo>
                <a:lnTo>
                  <a:pt x="36576" y="94488"/>
                </a:lnTo>
                <a:lnTo>
                  <a:pt x="30480" y="102870"/>
                </a:lnTo>
                <a:lnTo>
                  <a:pt x="25146" y="112775"/>
                </a:lnTo>
                <a:lnTo>
                  <a:pt x="20574" y="121920"/>
                </a:lnTo>
                <a:lnTo>
                  <a:pt x="16764" y="131825"/>
                </a:lnTo>
                <a:lnTo>
                  <a:pt x="12192" y="140970"/>
                </a:lnTo>
                <a:lnTo>
                  <a:pt x="6096" y="160782"/>
                </a:lnTo>
                <a:lnTo>
                  <a:pt x="1524" y="182118"/>
                </a:lnTo>
                <a:lnTo>
                  <a:pt x="762" y="192786"/>
                </a:lnTo>
                <a:lnTo>
                  <a:pt x="0" y="203453"/>
                </a:lnTo>
                <a:lnTo>
                  <a:pt x="0" y="225551"/>
                </a:lnTo>
                <a:lnTo>
                  <a:pt x="762" y="236982"/>
                </a:lnTo>
                <a:lnTo>
                  <a:pt x="1524" y="247650"/>
                </a:lnTo>
                <a:lnTo>
                  <a:pt x="6096" y="268986"/>
                </a:lnTo>
                <a:lnTo>
                  <a:pt x="12192" y="288798"/>
                </a:lnTo>
                <a:lnTo>
                  <a:pt x="16764" y="298703"/>
                </a:lnTo>
                <a:lnTo>
                  <a:pt x="20574" y="307848"/>
                </a:lnTo>
                <a:lnTo>
                  <a:pt x="25146" y="317753"/>
                </a:lnTo>
                <a:lnTo>
                  <a:pt x="30480" y="326136"/>
                </a:lnTo>
                <a:lnTo>
                  <a:pt x="36576" y="334518"/>
                </a:lnTo>
                <a:lnTo>
                  <a:pt x="41909" y="342900"/>
                </a:lnTo>
                <a:lnTo>
                  <a:pt x="48768" y="351282"/>
                </a:lnTo>
                <a:lnTo>
                  <a:pt x="55626" y="358901"/>
                </a:lnTo>
                <a:lnTo>
                  <a:pt x="62484" y="367284"/>
                </a:lnTo>
                <a:lnTo>
                  <a:pt x="69342" y="374142"/>
                </a:lnTo>
                <a:lnTo>
                  <a:pt x="77724" y="381000"/>
                </a:lnTo>
                <a:lnTo>
                  <a:pt x="85343" y="387858"/>
                </a:lnTo>
                <a:lnTo>
                  <a:pt x="93726" y="393192"/>
                </a:lnTo>
                <a:lnTo>
                  <a:pt x="103632" y="399288"/>
                </a:lnTo>
                <a:lnTo>
                  <a:pt x="112014" y="403098"/>
                </a:lnTo>
                <a:lnTo>
                  <a:pt x="121158" y="408432"/>
                </a:lnTo>
                <a:lnTo>
                  <a:pt x="160782" y="423672"/>
                </a:lnTo>
                <a:lnTo>
                  <a:pt x="204215" y="429768"/>
                </a:lnTo>
                <a:lnTo>
                  <a:pt x="224790" y="429768"/>
                </a:lnTo>
                <a:lnTo>
                  <a:pt x="268223" y="423672"/>
                </a:lnTo>
                <a:lnTo>
                  <a:pt x="307847" y="408432"/>
                </a:lnTo>
                <a:lnTo>
                  <a:pt x="316991" y="403098"/>
                </a:lnTo>
                <a:lnTo>
                  <a:pt x="325373" y="399288"/>
                </a:lnTo>
                <a:lnTo>
                  <a:pt x="335279" y="393192"/>
                </a:lnTo>
                <a:lnTo>
                  <a:pt x="343662" y="387858"/>
                </a:lnTo>
                <a:lnTo>
                  <a:pt x="351282" y="381000"/>
                </a:lnTo>
                <a:lnTo>
                  <a:pt x="359664" y="374142"/>
                </a:lnTo>
                <a:lnTo>
                  <a:pt x="367284" y="366522"/>
                </a:lnTo>
                <a:lnTo>
                  <a:pt x="373379" y="358901"/>
                </a:lnTo>
                <a:lnTo>
                  <a:pt x="381000" y="351282"/>
                </a:lnTo>
                <a:lnTo>
                  <a:pt x="393191" y="334518"/>
                </a:lnTo>
                <a:lnTo>
                  <a:pt x="403859" y="317753"/>
                </a:lnTo>
                <a:lnTo>
                  <a:pt x="408432" y="307848"/>
                </a:lnTo>
                <a:lnTo>
                  <a:pt x="412241" y="298703"/>
                </a:lnTo>
                <a:lnTo>
                  <a:pt x="416814" y="288798"/>
                </a:lnTo>
                <a:lnTo>
                  <a:pt x="422909" y="268986"/>
                </a:lnTo>
                <a:lnTo>
                  <a:pt x="425196" y="258318"/>
                </a:lnTo>
                <a:lnTo>
                  <a:pt x="427482" y="247650"/>
                </a:lnTo>
                <a:lnTo>
                  <a:pt x="428244" y="236982"/>
                </a:lnTo>
                <a:lnTo>
                  <a:pt x="429006" y="225551"/>
                </a:lnTo>
                <a:lnTo>
                  <a:pt x="429006" y="214884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520436" y="3010605"/>
            <a:ext cx="141376" cy="25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spc="-10" dirty="0">
                <a:latin typeface="Arial"/>
                <a:cs typeface="Arial"/>
              </a:rPr>
              <a:t>2</a:t>
            </a:r>
            <a:endParaRPr sz="1653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83135" y="3784281"/>
            <a:ext cx="417335" cy="418571"/>
          </a:xfrm>
          <a:custGeom>
            <a:avLst/>
            <a:gdLst/>
            <a:ahLst/>
            <a:cxnLst/>
            <a:rect l="l" t="t" r="r" b="b"/>
            <a:pathLst>
              <a:path w="429260" h="430529">
                <a:moveTo>
                  <a:pt x="429006" y="215645"/>
                </a:moveTo>
                <a:lnTo>
                  <a:pt x="429006" y="204215"/>
                </a:lnTo>
                <a:lnTo>
                  <a:pt x="428244" y="193547"/>
                </a:lnTo>
                <a:lnTo>
                  <a:pt x="419862" y="150875"/>
                </a:lnTo>
                <a:lnTo>
                  <a:pt x="412241" y="131825"/>
                </a:lnTo>
                <a:lnTo>
                  <a:pt x="408432" y="122681"/>
                </a:lnTo>
                <a:lnTo>
                  <a:pt x="381000" y="78485"/>
                </a:lnTo>
                <a:lnTo>
                  <a:pt x="373379" y="70865"/>
                </a:lnTo>
                <a:lnTo>
                  <a:pt x="367284" y="63246"/>
                </a:lnTo>
                <a:lnTo>
                  <a:pt x="359664" y="55625"/>
                </a:lnTo>
                <a:lnTo>
                  <a:pt x="351282" y="49529"/>
                </a:lnTo>
                <a:lnTo>
                  <a:pt x="343662" y="43433"/>
                </a:lnTo>
                <a:lnTo>
                  <a:pt x="335279" y="36575"/>
                </a:lnTo>
                <a:lnTo>
                  <a:pt x="325373" y="31241"/>
                </a:lnTo>
                <a:lnTo>
                  <a:pt x="316991" y="26669"/>
                </a:lnTo>
                <a:lnTo>
                  <a:pt x="307847" y="21335"/>
                </a:lnTo>
                <a:lnTo>
                  <a:pt x="297941" y="16763"/>
                </a:lnTo>
                <a:lnTo>
                  <a:pt x="288797" y="13715"/>
                </a:lnTo>
                <a:lnTo>
                  <a:pt x="278129" y="10667"/>
                </a:lnTo>
                <a:lnTo>
                  <a:pt x="268223" y="7619"/>
                </a:lnTo>
                <a:lnTo>
                  <a:pt x="257556" y="5333"/>
                </a:lnTo>
                <a:lnTo>
                  <a:pt x="247650" y="3048"/>
                </a:lnTo>
                <a:lnTo>
                  <a:pt x="236982" y="761"/>
                </a:lnTo>
                <a:lnTo>
                  <a:pt x="224790" y="761"/>
                </a:lnTo>
                <a:lnTo>
                  <a:pt x="214884" y="0"/>
                </a:lnTo>
                <a:lnTo>
                  <a:pt x="204215" y="761"/>
                </a:lnTo>
                <a:lnTo>
                  <a:pt x="192024" y="761"/>
                </a:lnTo>
                <a:lnTo>
                  <a:pt x="181356" y="3048"/>
                </a:lnTo>
                <a:lnTo>
                  <a:pt x="171450" y="5333"/>
                </a:lnTo>
                <a:lnTo>
                  <a:pt x="160782" y="7619"/>
                </a:lnTo>
                <a:lnTo>
                  <a:pt x="150876" y="10667"/>
                </a:lnTo>
                <a:lnTo>
                  <a:pt x="140208" y="13715"/>
                </a:lnTo>
                <a:lnTo>
                  <a:pt x="131064" y="16763"/>
                </a:lnTo>
                <a:lnTo>
                  <a:pt x="121158" y="21335"/>
                </a:lnTo>
                <a:lnTo>
                  <a:pt x="112014" y="26669"/>
                </a:lnTo>
                <a:lnTo>
                  <a:pt x="103632" y="31241"/>
                </a:lnTo>
                <a:lnTo>
                  <a:pt x="93726" y="36575"/>
                </a:lnTo>
                <a:lnTo>
                  <a:pt x="85343" y="43433"/>
                </a:lnTo>
                <a:lnTo>
                  <a:pt x="77724" y="49529"/>
                </a:lnTo>
                <a:lnTo>
                  <a:pt x="69342" y="55625"/>
                </a:lnTo>
                <a:lnTo>
                  <a:pt x="48768" y="78485"/>
                </a:lnTo>
                <a:lnTo>
                  <a:pt x="41909" y="86867"/>
                </a:lnTo>
                <a:lnTo>
                  <a:pt x="36576" y="95250"/>
                </a:lnTo>
                <a:lnTo>
                  <a:pt x="30480" y="103631"/>
                </a:lnTo>
                <a:lnTo>
                  <a:pt x="25146" y="112775"/>
                </a:lnTo>
                <a:lnTo>
                  <a:pt x="20574" y="122681"/>
                </a:lnTo>
                <a:lnTo>
                  <a:pt x="16764" y="131825"/>
                </a:lnTo>
                <a:lnTo>
                  <a:pt x="12192" y="141731"/>
                </a:lnTo>
                <a:lnTo>
                  <a:pt x="1524" y="182879"/>
                </a:lnTo>
                <a:lnTo>
                  <a:pt x="0" y="204215"/>
                </a:lnTo>
                <a:lnTo>
                  <a:pt x="0" y="226313"/>
                </a:lnTo>
                <a:lnTo>
                  <a:pt x="762" y="236981"/>
                </a:lnTo>
                <a:lnTo>
                  <a:pt x="1524" y="248411"/>
                </a:lnTo>
                <a:lnTo>
                  <a:pt x="3809" y="259079"/>
                </a:lnTo>
                <a:lnTo>
                  <a:pt x="6096" y="268223"/>
                </a:lnTo>
                <a:lnTo>
                  <a:pt x="12192" y="289559"/>
                </a:lnTo>
                <a:lnTo>
                  <a:pt x="16764" y="299465"/>
                </a:lnTo>
                <a:lnTo>
                  <a:pt x="20574" y="308609"/>
                </a:lnTo>
                <a:lnTo>
                  <a:pt x="25146" y="318515"/>
                </a:lnTo>
                <a:lnTo>
                  <a:pt x="30480" y="326897"/>
                </a:lnTo>
                <a:lnTo>
                  <a:pt x="36576" y="335279"/>
                </a:lnTo>
                <a:lnTo>
                  <a:pt x="41909" y="343661"/>
                </a:lnTo>
                <a:lnTo>
                  <a:pt x="48768" y="352043"/>
                </a:lnTo>
                <a:lnTo>
                  <a:pt x="62484" y="367283"/>
                </a:lnTo>
                <a:lnTo>
                  <a:pt x="69342" y="374141"/>
                </a:lnTo>
                <a:lnTo>
                  <a:pt x="77724" y="380999"/>
                </a:lnTo>
                <a:lnTo>
                  <a:pt x="85343" y="387857"/>
                </a:lnTo>
                <a:lnTo>
                  <a:pt x="93726" y="393191"/>
                </a:lnTo>
                <a:lnTo>
                  <a:pt x="103632" y="398525"/>
                </a:lnTo>
                <a:lnTo>
                  <a:pt x="112014" y="403859"/>
                </a:lnTo>
                <a:lnTo>
                  <a:pt x="150876" y="420623"/>
                </a:lnTo>
                <a:lnTo>
                  <a:pt x="160782" y="422909"/>
                </a:lnTo>
                <a:lnTo>
                  <a:pt x="171450" y="425957"/>
                </a:lnTo>
                <a:lnTo>
                  <a:pt x="181356" y="428243"/>
                </a:lnTo>
                <a:lnTo>
                  <a:pt x="192024" y="429767"/>
                </a:lnTo>
                <a:lnTo>
                  <a:pt x="204215" y="430529"/>
                </a:lnTo>
                <a:lnTo>
                  <a:pt x="224790" y="430529"/>
                </a:lnTo>
                <a:lnTo>
                  <a:pt x="236982" y="429767"/>
                </a:lnTo>
                <a:lnTo>
                  <a:pt x="247650" y="428243"/>
                </a:lnTo>
                <a:lnTo>
                  <a:pt x="257556" y="425957"/>
                </a:lnTo>
                <a:lnTo>
                  <a:pt x="268223" y="422909"/>
                </a:lnTo>
                <a:lnTo>
                  <a:pt x="278129" y="420623"/>
                </a:lnTo>
                <a:lnTo>
                  <a:pt x="316991" y="403859"/>
                </a:lnTo>
                <a:lnTo>
                  <a:pt x="325373" y="398525"/>
                </a:lnTo>
                <a:lnTo>
                  <a:pt x="335279" y="393191"/>
                </a:lnTo>
                <a:lnTo>
                  <a:pt x="343662" y="387857"/>
                </a:lnTo>
                <a:lnTo>
                  <a:pt x="351282" y="380999"/>
                </a:lnTo>
                <a:lnTo>
                  <a:pt x="359664" y="374141"/>
                </a:lnTo>
                <a:lnTo>
                  <a:pt x="367284" y="367283"/>
                </a:lnTo>
                <a:lnTo>
                  <a:pt x="373379" y="359663"/>
                </a:lnTo>
                <a:lnTo>
                  <a:pt x="381000" y="352043"/>
                </a:lnTo>
                <a:lnTo>
                  <a:pt x="393191" y="335279"/>
                </a:lnTo>
                <a:lnTo>
                  <a:pt x="403859" y="318515"/>
                </a:lnTo>
                <a:lnTo>
                  <a:pt x="408432" y="308609"/>
                </a:lnTo>
                <a:lnTo>
                  <a:pt x="412241" y="299465"/>
                </a:lnTo>
                <a:lnTo>
                  <a:pt x="416814" y="289559"/>
                </a:lnTo>
                <a:lnTo>
                  <a:pt x="422909" y="268223"/>
                </a:lnTo>
                <a:lnTo>
                  <a:pt x="425196" y="259079"/>
                </a:lnTo>
                <a:lnTo>
                  <a:pt x="427482" y="248411"/>
                </a:lnTo>
                <a:lnTo>
                  <a:pt x="428244" y="236981"/>
                </a:lnTo>
                <a:lnTo>
                  <a:pt x="429006" y="226313"/>
                </a:lnTo>
                <a:lnTo>
                  <a:pt x="429006" y="215645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520436" y="3847007"/>
            <a:ext cx="141376" cy="25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spc="-10" dirty="0">
                <a:latin typeface="Arial"/>
                <a:cs typeface="Arial"/>
              </a:rPr>
              <a:t>3</a:t>
            </a:r>
            <a:endParaRPr sz="1653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8141" y="2112963"/>
            <a:ext cx="417953" cy="417335"/>
          </a:xfrm>
          <a:custGeom>
            <a:avLst/>
            <a:gdLst/>
            <a:ahLst/>
            <a:cxnLst/>
            <a:rect l="l" t="t" r="r" b="b"/>
            <a:pathLst>
              <a:path w="429895" h="429260">
                <a:moveTo>
                  <a:pt x="429768" y="214122"/>
                </a:moveTo>
                <a:lnTo>
                  <a:pt x="429768" y="204215"/>
                </a:lnTo>
                <a:lnTo>
                  <a:pt x="429006" y="192024"/>
                </a:lnTo>
                <a:lnTo>
                  <a:pt x="427481" y="181355"/>
                </a:lnTo>
                <a:lnTo>
                  <a:pt x="425195" y="171450"/>
                </a:lnTo>
                <a:lnTo>
                  <a:pt x="423671" y="160781"/>
                </a:lnTo>
                <a:lnTo>
                  <a:pt x="419861" y="150875"/>
                </a:lnTo>
                <a:lnTo>
                  <a:pt x="416814" y="140207"/>
                </a:lnTo>
                <a:lnTo>
                  <a:pt x="413004" y="131063"/>
                </a:lnTo>
                <a:lnTo>
                  <a:pt x="408431" y="121157"/>
                </a:lnTo>
                <a:lnTo>
                  <a:pt x="404621" y="112013"/>
                </a:lnTo>
                <a:lnTo>
                  <a:pt x="399288" y="103631"/>
                </a:lnTo>
                <a:lnTo>
                  <a:pt x="393954" y="93725"/>
                </a:lnTo>
                <a:lnTo>
                  <a:pt x="387095" y="85344"/>
                </a:lnTo>
                <a:lnTo>
                  <a:pt x="381000" y="77724"/>
                </a:lnTo>
                <a:lnTo>
                  <a:pt x="374904" y="69341"/>
                </a:lnTo>
                <a:lnTo>
                  <a:pt x="359664" y="55625"/>
                </a:lnTo>
                <a:lnTo>
                  <a:pt x="351281" y="48768"/>
                </a:lnTo>
                <a:lnTo>
                  <a:pt x="343661" y="41909"/>
                </a:lnTo>
                <a:lnTo>
                  <a:pt x="335280" y="36575"/>
                </a:lnTo>
                <a:lnTo>
                  <a:pt x="326897" y="30479"/>
                </a:lnTo>
                <a:lnTo>
                  <a:pt x="317754" y="25146"/>
                </a:lnTo>
                <a:lnTo>
                  <a:pt x="307847" y="20574"/>
                </a:lnTo>
                <a:lnTo>
                  <a:pt x="298704" y="16763"/>
                </a:lnTo>
                <a:lnTo>
                  <a:pt x="288797" y="12191"/>
                </a:lnTo>
                <a:lnTo>
                  <a:pt x="279654" y="9144"/>
                </a:lnTo>
                <a:lnTo>
                  <a:pt x="268986" y="6096"/>
                </a:lnTo>
                <a:lnTo>
                  <a:pt x="247650" y="1524"/>
                </a:lnTo>
                <a:lnTo>
                  <a:pt x="226313" y="0"/>
                </a:lnTo>
                <a:lnTo>
                  <a:pt x="204216" y="0"/>
                </a:lnTo>
                <a:lnTo>
                  <a:pt x="192786" y="761"/>
                </a:lnTo>
                <a:lnTo>
                  <a:pt x="182118" y="1524"/>
                </a:lnTo>
                <a:lnTo>
                  <a:pt x="160781" y="6096"/>
                </a:lnTo>
                <a:lnTo>
                  <a:pt x="151637" y="9144"/>
                </a:lnTo>
                <a:lnTo>
                  <a:pt x="140969" y="12191"/>
                </a:lnTo>
                <a:lnTo>
                  <a:pt x="131063" y="16763"/>
                </a:lnTo>
                <a:lnTo>
                  <a:pt x="121919" y="20574"/>
                </a:lnTo>
                <a:lnTo>
                  <a:pt x="112013" y="25146"/>
                </a:lnTo>
                <a:lnTo>
                  <a:pt x="103631" y="30479"/>
                </a:lnTo>
                <a:lnTo>
                  <a:pt x="95250" y="36575"/>
                </a:lnTo>
                <a:lnTo>
                  <a:pt x="86868" y="41909"/>
                </a:lnTo>
                <a:lnTo>
                  <a:pt x="56387" y="69341"/>
                </a:lnTo>
                <a:lnTo>
                  <a:pt x="37337" y="93725"/>
                </a:lnTo>
                <a:lnTo>
                  <a:pt x="30480" y="103631"/>
                </a:lnTo>
                <a:lnTo>
                  <a:pt x="26669" y="112013"/>
                </a:lnTo>
                <a:lnTo>
                  <a:pt x="21336" y="121157"/>
                </a:lnTo>
                <a:lnTo>
                  <a:pt x="16763" y="131063"/>
                </a:lnTo>
                <a:lnTo>
                  <a:pt x="12954" y="140207"/>
                </a:lnTo>
                <a:lnTo>
                  <a:pt x="9906" y="150875"/>
                </a:lnTo>
                <a:lnTo>
                  <a:pt x="6095" y="160781"/>
                </a:lnTo>
                <a:lnTo>
                  <a:pt x="4572" y="171450"/>
                </a:lnTo>
                <a:lnTo>
                  <a:pt x="2286" y="181355"/>
                </a:lnTo>
                <a:lnTo>
                  <a:pt x="1524" y="192024"/>
                </a:lnTo>
                <a:lnTo>
                  <a:pt x="0" y="204215"/>
                </a:lnTo>
                <a:lnTo>
                  <a:pt x="0" y="224789"/>
                </a:lnTo>
                <a:lnTo>
                  <a:pt x="1524" y="236981"/>
                </a:lnTo>
                <a:lnTo>
                  <a:pt x="2286" y="247650"/>
                </a:lnTo>
                <a:lnTo>
                  <a:pt x="4572" y="257555"/>
                </a:lnTo>
                <a:lnTo>
                  <a:pt x="6095" y="268224"/>
                </a:lnTo>
                <a:lnTo>
                  <a:pt x="9906" y="278129"/>
                </a:lnTo>
                <a:lnTo>
                  <a:pt x="12954" y="288798"/>
                </a:lnTo>
                <a:lnTo>
                  <a:pt x="16763" y="297941"/>
                </a:lnTo>
                <a:lnTo>
                  <a:pt x="21336" y="307848"/>
                </a:lnTo>
                <a:lnTo>
                  <a:pt x="26669" y="316991"/>
                </a:lnTo>
                <a:lnTo>
                  <a:pt x="30480" y="325374"/>
                </a:lnTo>
                <a:lnTo>
                  <a:pt x="37337" y="335279"/>
                </a:lnTo>
                <a:lnTo>
                  <a:pt x="42672" y="343661"/>
                </a:lnTo>
                <a:lnTo>
                  <a:pt x="48768" y="351281"/>
                </a:lnTo>
                <a:lnTo>
                  <a:pt x="78486" y="380237"/>
                </a:lnTo>
                <a:lnTo>
                  <a:pt x="112013" y="403859"/>
                </a:lnTo>
                <a:lnTo>
                  <a:pt x="131063" y="412241"/>
                </a:lnTo>
                <a:lnTo>
                  <a:pt x="140969" y="416813"/>
                </a:lnTo>
                <a:lnTo>
                  <a:pt x="151637" y="419861"/>
                </a:lnTo>
                <a:lnTo>
                  <a:pt x="160781" y="422909"/>
                </a:lnTo>
                <a:lnTo>
                  <a:pt x="182118" y="427481"/>
                </a:lnTo>
                <a:lnTo>
                  <a:pt x="192786" y="428244"/>
                </a:lnTo>
                <a:lnTo>
                  <a:pt x="204216" y="429005"/>
                </a:lnTo>
                <a:lnTo>
                  <a:pt x="226313" y="429005"/>
                </a:lnTo>
                <a:lnTo>
                  <a:pt x="268986" y="422909"/>
                </a:lnTo>
                <a:lnTo>
                  <a:pt x="298704" y="412241"/>
                </a:lnTo>
                <a:lnTo>
                  <a:pt x="307847" y="408431"/>
                </a:lnTo>
                <a:lnTo>
                  <a:pt x="343661" y="387096"/>
                </a:lnTo>
                <a:lnTo>
                  <a:pt x="351281" y="380237"/>
                </a:lnTo>
                <a:lnTo>
                  <a:pt x="359664" y="373379"/>
                </a:lnTo>
                <a:lnTo>
                  <a:pt x="374904" y="359663"/>
                </a:lnTo>
                <a:lnTo>
                  <a:pt x="381000" y="351281"/>
                </a:lnTo>
                <a:lnTo>
                  <a:pt x="387095" y="343661"/>
                </a:lnTo>
                <a:lnTo>
                  <a:pt x="393954" y="335279"/>
                </a:lnTo>
                <a:lnTo>
                  <a:pt x="399288" y="325374"/>
                </a:lnTo>
                <a:lnTo>
                  <a:pt x="404621" y="316991"/>
                </a:lnTo>
                <a:lnTo>
                  <a:pt x="408431" y="307848"/>
                </a:lnTo>
                <a:lnTo>
                  <a:pt x="413004" y="297941"/>
                </a:lnTo>
                <a:lnTo>
                  <a:pt x="416814" y="288798"/>
                </a:lnTo>
                <a:lnTo>
                  <a:pt x="419861" y="278129"/>
                </a:lnTo>
                <a:lnTo>
                  <a:pt x="423671" y="268224"/>
                </a:lnTo>
                <a:lnTo>
                  <a:pt x="425195" y="257555"/>
                </a:lnTo>
                <a:lnTo>
                  <a:pt x="427481" y="247650"/>
                </a:lnTo>
                <a:lnTo>
                  <a:pt x="429006" y="236981"/>
                </a:lnTo>
                <a:lnTo>
                  <a:pt x="429768" y="224789"/>
                </a:lnTo>
                <a:lnTo>
                  <a:pt x="429768" y="21412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3036923" y="2174204"/>
            <a:ext cx="141376" cy="25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spc="-10" dirty="0">
                <a:latin typeface="Arial"/>
                <a:cs typeface="Arial"/>
              </a:rPr>
              <a:t>4</a:t>
            </a:r>
            <a:endParaRPr sz="165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81942" y="2896765"/>
            <a:ext cx="417953" cy="417335"/>
          </a:xfrm>
          <a:custGeom>
            <a:avLst/>
            <a:gdLst/>
            <a:ahLst/>
            <a:cxnLst/>
            <a:rect l="l" t="t" r="r" b="b"/>
            <a:pathLst>
              <a:path w="429895" h="429260">
                <a:moveTo>
                  <a:pt x="429768" y="214122"/>
                </a:moveTo>
                <a:lnTo>
                  <a:pt x="429768" y="204215"/>
                </a:lnTo>
                <a:lnTo>
                  <a:pt x="429006" y="192024"/>
                </a:lnTo>
                <a:lnTo>
                  <a:pt x="420624" y="150875"/>
                </a:lnTo>
                <a:lnTo>
                  <a:pt x="408432" y="121157"/>
                </a:lnTo>
                <a:lnTo>
                  <a:pt x="404622" y="112013"/>
                </a:lnTo>
                <a:lnTo>
                  <a:pt x="399288" y="103631"/>
                </a:lnTo>
                <a:lnTo>
                  <a:pt x="393954" y="93725"/>
                </a:lnTo>
                <a:lnTo>
                  <a:pt x="387858" y="85343"/>
                </a:lnTo>
                <a:lnTo>
                  <a:pt x="381000" y="77724"/>
                </a:lnTo>
                <a:lnTo>
                  <a:pt x="374904" y="69341"/>
                </a:lnTo>
                <a:lnTo>
                  <a:pt x="359663" y="55625"/>
                </a:lnTo>
                <a:lnTo>
                  <a:pt x="352806" y="48005"/>
                </a:lnTo>
                <a:lnTo>
                  <a:pt x="344424" y="41909"/>
                </a:lnTo>
                <a:lnTo>
                  <a:pt x="336042" y="36575"/>
                </a:lnTo>
                <a:lnTo>
                  <a:pt x="326898" y="30479"/>
                </a:lnTo>
                <a:lnTo>
                  <a:pt x="317754" y="25145"/>
                </a:lnTo>
                <a:lnTo>
                  <a:pt x="307848" y="20574"/>
                </a:lnTo>
                <a:lnTo>
                  <a:pt x="298704" y="16763"/>
                </a:lnTo>
                <a:lnTo>
                  <a:pt x="288798" y="12191"/>
                </a:lnTo>
                <a:lnTo>
                  <a:pt x="279654" y="9143"/>
                </a:lnTo>
                <a:lnTo>
                  <a:pt x="268986" y="6095"/>
                </a:lnTo>
                <a:lnTo>
                  <a:pt x="247650" y="1524"/>
                </a:lnTo>
                <a:lnTo>
                  <a:pt x="226313" y="0"/>
                </a:lnTo>
                <a:lnTo>
                  <a:pt x="204215" y="0"/>
                </a:lnTo>
                <a:lnTo>
                  <a:pt x="192786" y="761"/>
                </a:lnTo>
                <a:lnTo>
                  <a:pt x="182118" y="1524"/>
                </a:lnTo>
                <a:lnTo>
                  <a:pt x="160782" y="6095"/>
                </a:lnTo>
                <a:lnTo>
                  <a:pt x="151637" y="9143"/>
                </a:lnTo>
                <a:lnTo>
                  <a:pt x="140970" y="12191"/>
                </a:lnTo>
                <a:lnTo>
                  <a:pt x="131063" y="16763"/>
                </a:lnTo>
                <a:lnTo>
                  <a:pt x="121920" y="20574"/>
                </a:lnTo>
                <a:lnTo>
                  <a:pt x="112013" y="25145"/>
                </a:lnTo>
                <a:lnTo>
                  <a:pt x="103632" y="30479"/>
                </a:lnTo>
                <a:lnTo>
                  <a:pt x="95250" y="36575"/>
                </a:lnTo>
                <a:lnTo>
                  <a:pt x="86868" y="41909"/>
                </a:lnTo>
                <a:lnTo>
                  <a:pt x="78486" y="48005"/>
                </a:lnTo>
                <a:lnTo>
                  <a:pt x="64008" y="62483"/>
                </a:lnTo>
                <a:lnTo>
                  <a:pt x="56387" y="69341"/>
                </a:lnTo>
                <a:lnTo>
                  <a:pt x="31242" y="103631"/>
                </a:lnTo>
                <a:lnTo>
                  <a:pt x="26670" y="112013"/>
                </a:lnTo>
                <a:lnTo>
                  <a:pt x="21336" y="121157"/>
                </a:lnTo>
                <a:lnTo>
                  <a:pt x="17525" y="131063"/>
                </a:lnTo>
                <a:lnTo>
                  <a:pt x="12954" y="140207"/>
                </a:lnTo>
                <a:lnTo>
                  <a:pt x="9906" y="150875"/>
                </a:lnTo>
                <a:lnTo>
                  <a:pt x="6858" y="160781"/>
                </a:lnTo>
                <a:lnTo>
                  <a:pt x="4572" y="171450"/>
                </a:lnTo>
                <a:lnTo>
                  <a:pt x="2286" y="181355"/>
                </a:lnTo>
                <a:lnTo>
                  <a:pt x="1524" y="192024"/>
                </a:lnTo>
                <a:lnTo>
                  <a:pt x="0" y="204215"/>
                </a:lnTo>
                <a:lnTo>
                  <a:pt x="0" y="224789"/>
                </a:lnTo>
                <a:lnTo>
                  <a:pt x="1524" y="236981"/>
                </a:lnTo>
                <a:lnTo>
                  <a:pt x="2286" y="247650"/>
                </a:lnTo>
                <a:lnTo>
                  <a:pt x="4572" y="257555"/>
                </a:lnTo>
                <a:lnTo>
                  <a:pt x="6858" y="268224"/>
                </a:lnTo>
                <a:lnTo>
                  <a:pt x="9906" y="278129"/>
                </a:lnTo>
                <a:lnTo>
                  <a:pt x="12954" y="288798"/>
                </a:lnTo>
                <a:lnTo>
                  <a:pt x="17525" y="297941"/>
                </a:lnTo>
                <a:lnTo>
                  <a:pt x="21336" y="307848"/>
                </a:lnTo>
                <a:lnTo>
                  <a:pt x="26670" y="316991"/>
                </a:lnTo>
                <a:lnTo>
                  <a:pt x="48768" y="351281"/>
                </a:lnTo>
                <a:lnTo>
                  <a:pt x="64008" y="366522"/>
                </a:lnTo>
                <a:lnTo>
                  <a:pt x="70865" y="373379"/>
                </a:lnTo>
                <a:lnTo>
                  <a:pt x="112013" y="403859"/>
                </a:lnTo>
                <a:lnTo>
                  <a:pt x="131063" y="412241"/>
                </a:lnTo>
                <a:lnTo>
                  <a:pt x="140970" y="416813"/>
                </a:lnTo>
                <a:lnTo>
                  <a:pt x="151637" y="419861"/>
                </a:lnTo>
                <a:lnTo>
                  <a:pt x="160782" y="422909"/>
                </a:lnTo>
                <a:lnTo>
                  <a:pt x="182118" y="427481"/>
                </a:lnTo>
                <a:lnTo>
                  <a:pt x="192786" y="428243"/>
                </a:lnTo>
                <a:lnTo>
                  <a:pt x="204215" y="429005"/>
                </a:lnTo>
                <a:lnTo>
                  <a:pt x="226313" y="429005"/>
                </a:lnTo>
                <a:lnTo>
                  <a:pt x="268986" y="422909"/>
                </a:lnTo>
                <a:lnTo>
                  <a:pt x="298704" y="412241"/>
                </a:lnTo>
                <a:lnTo>
                  <a:pt x="307848" y="408431"/>
                </a:lnTo>
                <a:lnTo>
                  <a:pt x="344424" y="387095"/>
                </a:lnTo>
                <a:lnTo>
                  <a:pt x="359663" y="373379"/>
                </a:lnTo>
                <a:lnTo>
                  <a:pt x="374904" y="359663"/>
                </a:lnTo>
                <a:lnTo>
                  <a:pt x="381000" y="351281"/>
                </a:lnTo>
                <a:lnTo>
                  <a:pt x="387858" y="343661"/>
                </a:lnTo>
                <a:lnTo>
                  <a:pt x="393954" y="335279"/>
                </a:lnTo>
                <a:lnTo>
                  <a:pt x="399288" y="325374"/>
                </a:lnTo>
                <a:lnTo>
                  <a:pt x="404622" y="316991"/>
                </a:lnTo>
                <a:lnTo>
                  <a:pt x="408432" y="307848"/>
                </a:lnTo>
                <a:lnTo>
                  <a:pt x="423672" y="268224"/>
                </a:lnTo>
                <a:lnTo>
                  <a:pt x="429768" y="224789"/>
                </a:lnTo>
                <a:lnTo>
                  <a:pt x="429768" y="21412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3820725" y="2958006"/>
            <a:ext cx="141376" cy="25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spc="-10" dirty="0">
                <a:latin typeface="Arial"/>
                <a:cs typeface="Arial"/>
              </a:rPr>
              <a:t>5</a:t>
            </a:r>
            <a:endParaRPr sz="1653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8141" y="2948622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5" h="429894">
                <a:moveTo>
                  <a:pt x="429768" y="214884"/>
                </a:moveTo>
                <a:lnTo>
                  <a:pt x="429768" y="203453"/>
                </a:lnTo>
                <a:lnTo>
                  <a:pt x="429006" y="192786"/>
                </a:lnTo>
                <a:lnTo>
                  <a:pt x="427481" y="182118"/>
                </a:lnTo>
                <a:lnTo>
                  <a:pt x="425195" y="171450"/>
                </a:lnTo>
                <a:lnTo>
                  <a:pt x="423671" y="160782"/>
                </a:lnTo>
                <a:lnTo>
                  <a:pt x="419861" y="150875"/>
                </a:lnTo>
                <a:lnTo>
                  <a:pt x="416814" y="140970"/>
                </a:lnTo>
                <a:lnTo>
                  <a:pt x="413004" y="131825"/>
                </a:lnTo>
                <a:lnTo>
                  <a:pt x="408431" y="121920"/>
                </a:lnTo>
                <a:lnTo>
                  <a:pt x="404621" y="112775"/>
                </a:lnTo>
                <a:lnTo>
                  <a:pt x="399288" y="102870"/>
                </a:lnTo>
                <a:lnTo>
                  <a:pt x="393954" y="94488"/>
                </a:lnTo>
                <a:lnTo>
                  <a:pt x="387095" y="86105"/>
                </a:lnTo>
                <a:lnTo>
                  <a:pt x="381000" y="78486"/>
                </a:lnTo>
                <a:lnTo>
                  <a:pt x="351281" y="48768"/>
                </a:lnTo>
                <a:lnTo>
                  <a:pt x="317754" y="25908"/>
                </a:lnTo>
                <a:lnTo>
                  <a:pt x="298704" y="17525"/>
                </a:lnTo>
                <a:lnTo>
                  <a:pt x="288797" y="12953"/>
                </a:lnTo>
                <a:lnTo>
                  <a:pt x="279654" y="9905"/>
                </a:lnTo>
                <a:lnTo>
                  <a:pt x="268986" y="6858"/>
                </a:lnTo>
                <a:lnTo>
                  <a:pt x="247650" y="2286"/>
                </a:lnTo>
                <a:lnTo>
                  <a:pt x="236981" y="1524"/>
                </a:lnTo>
                <a:lnTo>
                  <a:pt x="226313" y="0"/>
                </a:lnTo>
                <a:lnTo>
                  <a:pt x="204216" y="0"/>
                </a:lnTo>
                <a:lnTo>
                  <a:pt x="192786" y="1524"/>
                </a:lnTo>
                <a:lnTo>
                  <a:pt x="182118" y="2286"/>
                </a:lnTo>
                <a:lnTo>
                  <a:pt x="160781" y="6858"/>
                </a:lnTo>
                <a:lnTo>
                  <a:pt x="151637" y="9905"/>
                </a:lnTo>
                <a:lnTo>
                  <a:pt x="140969" y="12953"/>
                </a:lnTo>
                <a:lnTo>
                  <a:pt x="131063" y="17525"/>
                </a:lnTo>
                <a:lnTo>
                  <a:pt x="121919" y="21336"/>
                </a:lnTo>
                <a:lnTo>
                  <a:pt x="112013" y="25908"/>
                </a:lnTo>
                <a:lnTo>
                  <a:pt x="95250" y="36575"/>
                </a:lnTo>
                <a:lnTo>
                  <a:pt x="78486" y="48768"/>
                </a:lnTo>
                <a:lnTo>
                  <a:pt x="63245" y="62484"/>
                </a:lnTo>
                <a:lnTo>
                  <a:pt x="56387" y="70103"/>
                </a:lnTo>
                <a:lnTo>
                  <a:pt x="48768" y="78486"/>
                </a:lnTo>
                <a:lnTo>
                  <a:pt x="42672" y="86105"/>
                </a:lnTo>
                <a:lnTo>
                  <a:pt x="37337" y="94488"/>
                </a:lnTo>
                <a:lnTo>
                  <a:pt x="30480" y="102870"/>
                </a:lnTo>
                <a:lnTo>
                  <a:pt x="26669" y="112775"/>
                </a:lnTo>
                <a:lnTo>
                  <a:pt x="21336" y="121920"/>
                </a:lnTo>
                <a:lnTo>
                  <a:pt x="16763" y="131825"/>
                </a:lnTo>
                <a:lnTo>
                  <a:pt x="12954" y="140970"/>
                </a:lnTo>
                <a:lnTo>
                  <a:pt x="9906" y="150875"/>
                </a:lnTo>
                <a:lnTo>
                  <a:pt x="6095" y="160782"/>
                </a:lnTo>
                <a:lnTo>
                  <a:pt x="4572" y="171450"/>
                </a:lnTo>
                <a:lnTo>
                  <a:pt x="2286" y="182118"/>
                </a:lnTo>
                <a:lnTo>
                  <a:pt x="1524" y="192786"/>
                </a:lnTo>
                <a:lnTo>
                  <a:pt x="0" y="203453"/>
                </a:lnTo>
                <a:lnTo>
                  <a:pt x="0" y="225551"/>
                </a:lnTo>
                <a:lnTo>
                  <a:pt x="1524" y="236982"/>
                </a:lnTo>
                <a:lnTo>
                  <a:pt x="2286" y="247650"/>
                </a:lnTo>
                <a:lnTo>
                  <a:pt x="4572" y="258318"/>
                </a:lnTo>
                <a:lnTo>
                  <a:pt x="6095" y="268986"/>
                </a:lnTo>
                <a:lnTo>
                  <a:pt x="9906" y="278892"/>
                </a:lnTo>
                <a:lnTo>
                  <a:pt x="12954" y="288798"/>
                </a:lnTo>
                <a:lnTo>
                  <a:pt x="16763" y="298703"/>
                </a:lnTo>
                <a:lnTo>
                  <a:pt x="21336" y="307848"/>
                </a:lnTo>
                <a:lnTo>
                  <a:pt x="26669" y="317753"/>
                </a:lnTo>
                <a:lnTo>
                  <a:pt x="30480" y="326136"/>
                </a:lnTo>
                <a:lnTo>
                  <a:pt x="37337" y="334518"/>
                </a:lnTo>
                <a:lnTo>
                  <a:pt x="42672" y="342900"/>
                </a:lnTo>
                <a:lnTo>
                  <a:pt x="48768" y="351282"/>
                </a:lnTo>
                <a:lnTo>
                  <a:pt x="56387" y="358901"/>
                </a:lnTo>
                <a:lnTo>
                  <a:pt x="63245" y="367284"/>
                </a:lnTo>
                <a:lnTo>
                  <a:pt x="78486" y="381000"/>
                </a:lnTo>
                <a:lnTo>
                  <a:pt x="86868" y="387858"/>
                </a:lnTo>
                <a:lnTo>
                  <a:pt x="95250" y="393192"/>
                </a:lnTo>
                <a:lnTo>
                  <a:pt x="103631" y="399288"/>
                </a:lnTo>
                <a:lnTo>
                  <a:pt x="112013" y="403098"/>
                </a:lnTo>
                <a:lnTo>
                  <a:pt x="121919" y="408432"/>
                </a:lnTo>
                <a:lnTo>
                  <a:pt x="131063" y="413003"/>
                </a:lnTo>
                <a:lnTo>
                  <a:pt x="171450" y="425958"/>
                </a:lnTo>
                <a:lnTo>
                  <a:pt x="204216" y="429768"/>
                </a:lnTo>
                <a:lnTo>
                  <a:pt x="226313" y="429768"/>
                </a:lnTo>
                <a:lnTo>
                  <a:pt x="268986" y="423672"/>
                </a:lnTo>
                <a:lnTo>
                  <a:pt x="288797" y="416814"/>
                </a:lnTo>
                <a:lnTo>
                  <a:pt x="298704" y="413003"/>
                </a:lnTo>
                <a:lnTo>
                  <a:pt x="307847" y="408432"/>
                </a:lnTo>
                <a:lnTo>
                  <a:pt x="317754" y="403098"/>
                </a:lnTo>
                <a:lnTo>
                  <a:pt x="326897" y="399288"/>
                </a:lnTo>
                <a:lnTo>
                  <a:pt x="335280" y="393192"/>
                </a:lnTo>
                <a:lnTo>
                  <a:pt x="343661" y="387858"/>
                </a:lnTo>
                <a:lnTo>
                  <a:pt x="351281" y="381000"/>
                </a:lnTo>
                <a:lnTo>
                  <a:pt x="359664" y="374142"/>
                </a:lnTo>
                <a:lnTo>
                  <a:pt x="374904" y="358901"/>
                </a:lnTo>
                <a:lnTo>
                  <a:pt x="381000" y="351282"/>
                </a:lnTo>
                <a:lnTo>
                  <a:pt x="387095" y="342900"/>
                </a:lnTo>
                <a:lnTo>
                  <a:pt x="393954" y="334518"/>
                </a:lnTo>
                <a:lnTo>
                  <a:pt x="404621" y="317753"/>
                </a:lnTo>
                <a:lnTo>
                  <a:pt x="408431" y="307848"/>
                </a:lnTo>
                <a:lnTo>
                  <a:pt x="413004" y="298703"/>
                </a:lnTo>
                <a:lnTo>
                  <a:pt x="416814" y="288798"/>
                </a:lnTo>
                <a:lnTo>
                  <a:pt x="419861" y="278892"/>
                </a:lnTo>
                <a:lnTo>
                  <a:pt x="423671" y="268986"/>
                </a:lnTo>
                <a:lnTo>
                  <a:pt x="425195" y="258318"/>
                </a:lnTo>
                <a:lnTo>
                  <a:pt x="427481" y="247650"/>
                </a:lnTo>
                <a:lnTo>
                  <a:pt x="429006" y="236982"/>
                </a:lnTo>
                <a:lnTo>
                  <a:pt x="429768" y="225551"/>
                </a:lnTo>
                <a:lnTo>
                  <a:pt x="429768" y="214884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036923" y="3010605"/>
            <a:ext cx="141376" cy="25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spc="-10" dirty="0">
                <a:latin typeface="Arial"/>
                <a:cs typeface="Arial"/>
              </a:rPr>
              <a:t>6</a:t>
            </a:r>
            <a:endParaRPr sz="1653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88772" y="2112963"/>
            <a:ext cx="417953" cy="417335"/>
          </a:xfrm>
          <a:custGeom>
            <a:avLst/>
            <a:gdLst/>
            <a:ahLst/>
            <a:cxnLst/>
            <a:rect l="l" t="t" r="r" b="b"/>
            <a:pathLst>
              <a:path w="429895" h="429260">
                <a:moveTo>
                  <a:pt x="429767" y="214122"/>
                </a:moveTo>
                <a:lnTo>
                  <a:pt x="429767" y="204215"/>
                </a:lnTo>
                <a:lnTo>
                  <a:pt x="428243" y="192024"/>
                </a:lnTo>
                <a:lnTo>
                  <a:pt x="427481" y="181355"/>
                </a:lnTo>
                <a:lnTo>
                  <a:pt x="425195" y="171450"/>
                </a:lnTo>
                <a:lnTo>
                  <a:pt x="422909" y="160781"/>
                </a:lnTo>
                <a:lnTo>
                  <a:pt x="419862" y="150875"/>
                </a:lnTo>
                <a:lnTo>
                  <a:pt x="416813" y="140207"/>
                </a:lnTo>
                <a:lnTo>
                  <a:pt x="412241" y="131063"/>
                </a:lnTo>
                <a:lnTo>
                  <a:pt x="408431" y="121157"/>
                </a:lnTo>
                <a:lnTo>
                  <a:pt x="403859" y="112013"/>
                </a:lnTo>
                <a:lnTo>
                  <a:pt x="398525" y="103631"/>
                </a:lnTo>
                <a:lnTo>
                  <a:pt x="393191" y="93725"/>
                </a:lnTo>
                <a:lnTo>
                  <a:pt x="367283" y="62483"/>
                </a:lnTo>
                <a:lnTo>
                  <a:pt x="335279" y="36575"/>
                </a:lnTo>
                <a:lnTo>
                  <a:pt x="326897" y="30479"/>
                </a:lnTo>
                <a:lnTo>
                  <a:pt x="316991" y="25146"/>
                </a:lnTo>
                <a:lnTo>
                  <a:pt x="307847" y="20574"/>
                </a:lnTo>
                <a:lnTo>
                  <a:pt x="298703" y="16763"/>
                </a:lnTo>
                <a:lnTo>
                  <a:pt x="288797" y="12191"/>
                </a:lnTo>
                <a:lnTo>
                  <a:pt x="279653" y="9144"/>
                </a:lnTo>
                <a:lnTo>
                  <a:pt x="268986" y="6096"/>
                </a:lnTo>
                <a:lnTo>
                  <a:pt x="247650" y="1524"/>
                </a:lnTo>
                <a:lnTo>
                  <a:pt x="226313" y="0"/>
                </a:lnTo>
                <a:lnTo>
                  <a:pt x="204215" y="0"/>
                </a:lnTo>
                <a:lnTo>
                  <a:pt x="160781" y="6096"/>
                </a:lnTo>
                <a:lnTo>
                  <a:pt x="131063" y="16763"/>
                </a:lnTo>
                <a:lnTo>
                  <a:pt x="121919" y="20574"/>
                </a:lnTo>
                <a:lnTo>
                  <a:pt x="112013" y="25146"/>
                </a:lnTo>
                <a:lnTo>
                  <a:pt x="103631" y="30479"/>
                </a:lnTo>
                <a:lnTo>
                  <a:pt x="95250" y="36575"/>
                </a:lnTo>
                <a:lnTo>
                  <a:pt x="86867" y="41909"/>
                </a:lnTo>
                <a:lnTo>
                  <a:pt x="78486" y="48768"/>
                </a:lnTo>
                <a:lnTo>
                  <a:pt x="55625" y="69341"/>
                </a:lnTo>
                <a:lnTo>
                  <a:pt x="48767" y="77724"/>
                </a:lnTo>
                <a:lnTo>
                  <a:pt x="41909" y="85344"/>
                </a:lnTo>
                <a:lnTo>
                  <a:pt x="37337" y="93725"/>
                </a:lnTo>
                <a:lnTo>
                  <a:pt x="30479" y="103631"/>
                </a:lnTo>
                <a:lnTo>
                  <a:pt x="26669" y="112013"/>
                </a:lnTo>
                <a:lnTo>
                  <a:pt x="9143" y="150875"/>
                </a:lnTo>
                <a:lnTo>
                  <a:pt x="762" y="192024"/>
                </a:lnTo>
                <a:lnTo>
                  <a:pt x="0" y="204215"/>
                </a:lnTo>
                <a:lnTo>
                  <a:pt x="0" y="224789"/>
                </a:lnTo>
                <a:lnTo>
                  <a:pt x="6095" y="268224"/>
                </a:lnTo>
                <a:lnTo>
                  <a:pt x="21336" y="307848"/>
                </a:lnTo>
                <a:lnTo>
                  <a:pt x="26669" y="316991"/>
                </a:lnTo>
                <a:lnTo>
                  <a:pt x="30479" y="325374"/>
                </a:lnTo>
                <a:lnTo>
                  <a:pt x="37337" y="335279"/>
                </a:lnTo>
                <a:lnTo>
                  <a:pt x="41909" y="343661"/>
                </a:lnTo>
                <a:lnTo>
                  <a:pt x="48767" y="351281"/>
                </a:lnTo>
                <a:lnTo>
                  <a:pt x="78486" y="380237"/>
                </a:lnTo>
                <a:lnTo>
                  <a:pt x="112013" y="403859"/>
                </a:lnTo>
                <a:lnTo>
                  <a:pt x="131063" y="412241"/>
                </a:lnTo>
                <a:lnTo>
                  <a:pt x="140969" y="416813"/>
                </a:lnTo>
                <a:lnTo>
                  <a:pt x="160781" y="422909"/>
                </a:lnTo>
                <a:lnTo>
                  <a:pt x="182117" y="427481"/>
                </a:lnTo>
                <a:lnTo>
                  <a:pt x="192786" y="428244"/>
                </a:lnTo>
                <a:lnTo>
                  <a:pt x="204215" y="429005"/>
                </a:lnTo>
                <a:lnTo>
                  <a:pt x="226313" y="429005"/>
                </a:lnTo>
                <a:lnTo>
                  <a:pt x="268986" y="422909"/>
                </a:lnTo>
                <a:lnTo>
                  <a:pt x="298703" y="412241"/>
                </a:lnTo>
                <a:lnTo>
                  <a:pt x="307847" y="408431"/>
                </a:lnTo>
                <a:lnTo>
                  <a:pt x="343662" y="387096"/>
                </a:lnTo>
                <a:lnTo>
                  <a:pt x="374141" y="359663"/>
                </a:lnTo>
                <a:lnTo>
                  <a:pt x="398525" y="325374"/>
                </a:lnTo>
                <a:lnTo>
                  <a:pt x="403859" y="316991"/>
                </a:lnTo>
                <a:lnTo>
                  <a:pt x="408431" y="307848"/>
                </a:lnTo>
                <a:lnTo>
                  <a:pt x="412241" y="297941"/>
                </a:lnTo>
                <a:lnTo>
                  <a:pt x="416813" y="288798"/>
                </a:lnTo>
                <a:lnTo>
                  <a:pt x="419862" y="278129"/>
                </a:lnTo>
                <a:lnTo>
                  <a:pt x="422909" y="268224"/>
                </a:lnTo>
                <a:lnTo>
                  <a:pt x="425195" y="257555"/>
                </a:lnTo>
                <a:lnTo>
                  <a:pt x="427481" y="247650"/>
                </a:lnTo>
                <a:lnTo>
                  <a:pt x="428243" y="236981"/>
                </a:lnTo>
                <a:lnTo>
                  <a:pt x="429767" y="224789"/>
                </a:lnTo>
                <a:lnTo>
                  <a:pt x="429767" y="21412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5127554" y="2174204"/>
            <a:ext cx="141376" cy="25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spc="-10" dirty="0">
                <a:latin typeface="Arial"/>
                <a:cs typeface="Arial"/>
              </a:rPr>
              <a:t>7</a:t>
            </a:r>
            <a:endParaRPr sz="1653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9974" y="2112963"/>
            <a:ext cx="418571" cy="417335"/>
          </a:xfrm>
          <a:custGeom>
            <a:avLst/>
            <a:gdLst/>
            <a:ahLst/>
            <a:cxnLst/>
            <a:rect l="l" t="t" r="r" b="b"/>
            <a:pathLst>
              <a:path w="430529" h="429260">
                <a:moveTo>
                  <a:pt x="430530" y="214122"/>
                </a:moveTo>
                <a:lnTo>
                  <a:pt x="430530" y="204215"/>
                </a:lnTo>
                <a:lnTo>
                  <a:pt x="429768" y="192024"/>
                </a:lnTo>
                <a:lnTo>
                  <a:pt x="427482" y="181355"/>
                </a:lnTo>
                <a:lnTo>
                  <a:pt x="426720" y="171450"/>
                </a:lnTo>
                <a:lnTo>
                  <a:pt x="423672" y="160781"/>
                </a:lnTo>
                <a:lnTo>
                  <a:pt x="421386" y="150875"/>
                </a:lnTo>
                <a:lnTo>
                  <a:pt x="416813" y="140207"/>
                </a:lnTo>
                <a:lnTo>
                  <a:pt x="413765" y="131063"/>
                </a:lnTo>
                <a:lnTo>
                  <a:pt x="409956" y="121157"/>
                </a:lnTo>
                <a:lnTo>
                  <a:pt x="404622" y="112013"/>
                </a:lnTo>
                <a:lnTo>
                  <a:pt x="399288" y="103631"/>
                </a:lnTo>
                <a:lnTo>
                  <a:pt x="393953" y="93725"/>
                </a:lnTo>
                <a:lnTo>
                  <a:pt x="387096" y="86105"/>
                </a:lnTo>
                <a:lnTo>
                  <a:pt x="374903" y="69341"/>
                </a:lnTo>
                <a:lnTo>
                  <a:pt x="359663" y="55625"/>
                </a:lnTo>
                <a:lnTo>
                  <a:pt x="352806" y="48768"/>
                </a:lnTo>
                <a:lnTo>
                  <a:pt x="344424" y="41909"/>
                </a:lnTo>
                <a:lnTo>
                  <a:pt x="335280" y="36575"/>
                </a:lnTo>
                <a:lnTo>
                  <a:pt x="326898" y="30479"/>
                </a:lnTo>
                <a:lnTo>
                  <a:pt x="317753" y="25146"/>
                </a:lnTo>
                <a:lnTo>
                  <a:pt x="309372" y="20574"/>
                </a:lnTo>
                <a:lnTo>
                  <a:pt x="299465" y="16763"/>
                </a:lnTo>
                <a:lnTo>
                  <a:pt x="288798" y="12191"/>
                </a:lnTo>
                <a:lnTo>
                  <a:pt x="279653" y="9144"/>
                </a:lnTo>
                <a:lnTo>
                  <a:pt x="268986" y="6096"/>
                </a:lnTo>
                <a:lnTo>
                  <a:pt x="247650" y="1524"/>
                </a:lnTo>
                <a:lnTo>
                  <a:pt x="226313" y="0"/>
                </a:lnTo>
                <a:lnTo>
                  <a:pt x="204215" y="0"/>
                </a:lnTo>
                <a:lnTo>
                  <a:pt x="182880" y="1524"/>
                </a:lnTo>
                <a:lnTo>
                  <a:pt x="172974" y="3809"/>
                </a:lnTo>
                <a:lnTo>
                  <a:pt x="162306" y="6096"/>
                </a:lnTo>
                <a:lnTo>
                  <a:pt x="151637" y="9144"/>
                </a:lnTo>
                <a:lnTo>
                  <a:pt x="141732" y="12191"/>
                </a:lnTo>
                <a:lnTo>
                  <a:pt x="131063" y="16763"/>
                </a:lnTo>
                <a:lnTo>
                  <a:pt x="121920" y="20574"/>
                </a:lnTo>
                <a:lnTo>
                  <a:pt x="113537" y="25146"/>
                </a:lnTo>
                <a:lnTo>
                  <a:pt x="103632" y="30479"/>
                </a:lnTo>
                <a:lnTo>
                  <a:pt x="95250" y="36575"/>
                </a:lnTo>
                <a:lnTo>
                  <a:pt x="86868" y="41909"/>
                </a:lnTo>
                <a:lnTo>
                  <a:pt x="78486" y="48768"/>
                </a:lnTo>
                <a:lnTo>
                  <a:pt x="70865" y="55625"/>
                </a:lnTo>
                <a:lnTo>
                  <a:pt x="64008" y="62483"/>
                </a:lnTo>
                <a:lnTo>
                  <a:pt x="56387" y="69341"/>
                </a:lnTo>
                <a:lnTo>
                  <a:pt x="50292" y="77724"/>
                </a:lnTo>
                <a:lnTo>
                  <a:pt x="43434" y="86105"/>
                </a:lnTo>
                <a:lnTo>
                  <a:pt x="37337" y="93725"/>
                </a:lnTo>
                <a:lnTo>
                  <a:pt x="32003" y="103631"/>
                </a:lnTo>
                <a:lnTo>
                  <a:pt x="26670" y="112013"/>
                </a:lnTo>
                <a:lnTo>
                  <a:pt x="21336" y="121157"/>
                </a:lnTo>
                <a:lnTo>
                  <a:pt x="16763" y="131063"/>
                </a:lnTo>
                <a:lnTo>
                  <a:pt x="13715" y="140207"/>
                </a:lnTo>
                <a:lnTo>
                  <a:pt x="9906" y="150875"/>
                </a:lnTo>
                <a:lnTo>
                  <a:pt x="7620" y="160781"/>
                </a:lnTo>
                <a:lnTo>
                  <a:pt x="4572" y="171450"/>
                </a:lnTo>
                <a:lnTo>
                  <a:pt x="3048" y="181355"/>
                </a:lnTo>
                <a:lnTo>
                  <a:pt x="1524" y="192024"/>
                </a:lnTo>
                <a:lnTo>
                  <a:pt x="1524" y="204215"/>
                </a:lnTo>
                <a:lnTo>
                  <a:pt x="0" y="214122"/>
                </a:lnTo>
                <a:lnTo>
                  <a:pt x="1524" y="224789"/>
                </a:lnTo>
                <a:lnTo>
                  <a:pt x="1524" y="236981"/>
                </a:lnTo>
                <a:lnTo>
                  <a:pt x="3048" y="247650"/>
                </a:lnTo>
                <a:lnTo>
                  <a:pt x="4572" y="257555"/>
                </a:lnTo>
                <a:lnTo>
                  <a:pt x="7620" y="268224"/>
                </a:lnTo>
                <a:lnTo>
                  <a:pt x="9906" y="278129"/>
                </a:lnTo>
                <a:lnTo>
                  <a:pt x="13715" y="288798"/>
                </a:lnTo>
                <a:lnTo>
                  <a:pt x="16763" y="297941"/>
                </a:lnTo>
                <a:lnTo>
                  <a:pt x="21336" y="307848"/>
                </a:lnTo>
                <a:lnTo>
                  <a:pt x="26670" y="316991"/>
                </a:lnTo>
                <a:lnTo>
                  <a:pt x="32003" y="325374"/>
                </a:lnTo>
                <a:lnTo>
                  <a:pt x="37337" y="335279"/>
                </a:lnTo>
                <a:lnTo>
                  <a:pt x="43434" y="343661"/>
                </a:lnTo>
                <a:lnTo>
                  <a:pt x="50292" y="351281"/>
                </a:lnTo>
                <a:lnTo>
                  <a:pt x="56387" y="359663"/>
                </a:lnTo>
                <a:lnTo>
                  <a:pt x="64008" y="366522"/>
                </a:lnTo>
                <a:lnTo>
                  <a:pt x="70865" y="373379"/>
                </a:lnTo>
                <a:lnTo>
                  <a:pt x="78486" y="380237"/>
                </a:lnTo>
                <a:lnTo>
                  <a:pt x="86868" y="387096"/>
                </a:lnTo>
                <a:lnTo>
                  <a:pt x="95250" y="393191"/>
                </a:lnTo>
                <a:lnTo>
                  <a:pt x="103632" y="398525"/>
                </a:lnTo>
                <a:lnTo>
                  <a:pt x="113537" y="403859"/>
                </a:lnTo>
                <a:lnTo>
                  <a:pt x="121920" y="408431"/>
                </a:lnTo>
                <a:lnTo>
                  <a:pt x="131063" y="412241"/>
                </a:lnTo>
                <a:lnTo>
                  <a:pt x="141732" y="416813"/>
                </a:lnTo>
                <a:lnTo>
                  <a:pt x="151637" y="419861"/>
                </a:lnTo>
                <a:lnTo>
                  <a:pt x="162306" y="422909"/>
                </a:lnTo>
                <a:lnTo>
                  <a:pt x="172974" y="425196"/>
                </a:lnTo>
                <a:lnTo>
                  <a:pt x="182880" y="427481"/>
                </a:lnTo>
                <a:lnTo>
                  <a:pt x="204215" y="429005"/>
                </a:lnTo>
                <a:lnTo>
                  <a:pt x="226313" y="429005"/>
                </a:lnTo>
                <a:lnTo>
                  <a:pt x="268986" y="422909"/>
                </a:lnTo>
                <a:lnTo>
                  <a:pt x="299465" y="412241"/>
                </a:lnTo>
                <a:lnTo>
                  <a:pt x="309372" y="408431"/>
                </a:lnTo>
                <a:lnTo>
                  <a:pt x="344424" y="387096"/>
                </a:lnTo>
                <a:lnTo>
                  <a:pt x="359663" y="373379"/>
                </a:lnTo>
                <a:lnTo>
                  <a:pt x="374903" y="359663"/>
                </a:lnTo>
                <a:lnTo>
                  <a:pt x="381000" y="351281"/>
                </a:lnTo>
                <a:lnTo>
                  <a:pt x="387096" y="343661"/>
                </a:lnTo>
                <a:lnTo>
                  <a:pt x="393953" y="335279"/>
                </a:lnTo>
                <a:lnTo>
                  <a:pt x="399288" y="325374"/>
                </a:lnTo>
                <a:lnTo>
                  <a:pt x="404622" y="316991"/>
                </a:lnTo>
                <a:lnTo>
                  <a:pt x="409956" y="307848"/>
                </a:lnTo>
                <a:lnTo>
                  <a:pt x="413765" y="297941"/>
                </a:lnTo>
                <a:lnTo>
                  <a:pt x="416813" y="288798"/>
                </a:lnTo>
                <a:lnTo>
                  <a:pt x="421386" y="278129"/>
                </a:lnTo>
                <a:lnTo>
                  <a:pt x="423672" y="268224"/>
                </a:lnTo>
                <a:lnTo>
                  <a:pt x="426720" y="257555"/>
                </a:lnTo>
                <a:lnTo>
                  <a:pt x="427482" y="247650"/>
                </a:lnTo>
                <a:lnTo>
                  <a:pt x="429768" y="236981"/>
                </a:lnTo>
                <a:lnTo>
                  <a:pt x="430530" y="224789"/>
                </a:lnTo>
                <a:lnTo>
                  <a:pt x="430530" y="21412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5858757" y="2174204"/>
            <a:ext cx="141376" cy="25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spc="-10" dirty="0">
                <a:latin typeface="Arial"/>
                <a:cs typeface="Arial"/>
              </a:rPr>
              <a:t>8</a:t>
            </a:r>
            <a:endParaRPr sz="1653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0085" y="2993320"/>
            <a:ext cx="804422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5" dirty="0">
                <a:latin typeface="Arial"/>
                <a:cs typeface="Arial"/>
              </a:rPr>
              <a:t>union(5,4)</a:t>
            </a:r>
            <a:endParaRPr sz="1264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07054" y="2590060"/>
            <a:ext cx="0" cy="358687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368807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070012" y="2524124"/>
            <a:ext cx="75318" cy="75318"/>
          </a:xfrm>
          <a:custGeom>
            <a:avLst/>
            <a:gdLst/>
            <a:ahLst/>
            <a:cxnLst/>
            <a:rect l="l" t="t" r="r" b="b"/>
            <a:pathLst>
              <a:path w="77469" h="77469">
                <a:moveTo>
                  <a:pt x="38100" y="0"/>
                </a:moveTo>
                <a:lnTo>
                  <a:pt x="0" y="76962"/>
                </a:lnTo>
                <a:lnTo>
                  <a:pt x="76962" y="76962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577975" y="3432387"/>
            <a:ext cx="0" cy="351896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361950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540934" y="3366452"/>
            <a:ext cx="75935" cy="75318"/>
          </a:xfrm>
          <a:custGeom>
            <a:avLst/>
            <a:gdLst/>
            <a:ahLst/>
            <a:cxnLst/>
            <a:rect l="l" t="t" r="r" b="b"/>
            <a:pathLst>
              <a:path w="78105" h="77469">
                <a:moveTo>
                  <a:pt x="38100" y="0"/>
                </a:moveTo>
                <a:lnTo>
                  <a:pt x="0" y="76961"/>
                </a:lnTo>
                <a:lnTo>
                  <a:pt x="77723" y="76961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476198" y="3623856"/>
          <a:ext cx="3357209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0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-6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-1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-1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2618351" y="4101841"/>
            <a:ext cx="141376" cy="25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spc="-10" dirty="0">
                <a:latin typeface="Arial"/>
                <a:cs typeface="Arial"/>
              </a:rPr>
              <a:t>1</a:t>
            </a:r>
            <a:endParaRPr sz="1653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36923" y="4112954"/>
            <a:ext cx="1395236" cy="663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30291" algn="l"/>
                <a:tab pos="848235" algn="l"/>
                <a:tab pos="1266179" algn="l"/>
              </a:tabLst>
            </a:pPr>
            <a:r>
              <a:rPr sz="1653" spc="-10" dirty="0">
                <a:latin typeface="Arial"/>
                <a:cs typeface="Arial"/>
              </a:rPr>
              <a:t>2	3	4	5</a:t>
            </a:r>
            <a:endParaRPr sz="1653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410">
              <a:latin typeface="Times New Roman"/>
              <a:cs typeface="Times New Roman"/>
            </a:endParaRPr>
          </a:p>
          <a:p>
            <a:pPr marL="707480"/>
            <a:r>
              <a:rPr sz="1264" b="1" spc="5" dirty="0">
                <a:latin typeface="Arial"/>
                <a:cs typeface="Arial"/>
              </a:rPr>
              <a:t>Fig</a:t>
            </a:r>
            <a:r>
              <a:rPr sz="1264" b="1" spc="-7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36.6</a:t>
            </a:r>
            <a:endParaRPr sz="126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08996" y="4101841"/>
            <a:ext cx="977283" cy="25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30291" algn="l"/>
                <a:tab pos="848235" algn="l"/>
              </a:tabLst>
            </a:pPr>
            <a:r>
              <a:rPr sz="1653" spc="-10" dirty="0">
                <a:latin typeface="Arial"/>
                <a:cs typeface="Arial"/>
              </a:rPr>
              <a:t>6	7	8</a:t>
            </a:r>
            <a:endParaRPr sz="1653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51416" y="2524124"/>
            <a:ext cx="469811" cy="469194"/>
          </a:xfrm>
          <a:custGeom>
            <a:avLst/>
            <a:gdLst/>
            <a:ahLst/>
            <a:cxnLst/>
            <a:rect l="l" t="t" r="r" b="b"/>
            <a:pathLst>
              <a:path w="483235" h="482600">
                <a:moveTo>
                  <a:pt x="0" y="482346"/>
                </a:moveTo>
                <a:lnTo>
                  <a:pt x="483108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887769" y="2476711"/>
            <a:ext cx="80874" cy="80257"/>
          </a:xfrm>
          <a:custGeom>
            <a:avLst/>
            <a:gdLst/>
            <a:ahLst/>
            <a:cxnLst/>
            <a:rect l="l" t="t" r="r" b="b"/>
            <a:pathLst>
              <a:path w="83185" h="82550">
                <a:moveTo>
                  <a:pt x="83057" y="0"/>
                </a:moveTo>
                <a:lnTo>
                  <a:pt x="0" y="27432"/>
                </a:lnTo>
                <a:lnTo>
                  <a:pt x="54863" y="82296"/>
                </a:lnTo>
                <a:lnTo>
                  <a:pt x="830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772815" y="2410037"/>
            <a:ext cx="1076060" cy="643908"/>
          </a:xfrm>
          <a:custGeom>
            <a:avLst/>
            <a:gdLst/>
            <a:ahLst/>
            <a:cxnLst/>
            <a:rect l="l" t="t" r="r" b="b"/>
            <a:pathLst>
              <a:path w="1106805" h="662305">
                <a:moveTo>
                  <a:pt x="0" y="662177"/>
                </a:moveTo>
                <a:lnTo>
                  <a:pt x="1106423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821093" y="2375957"/>
            <a:ext cx="84578" cy="71614"/>
          </a:xfrm>
          <a:custGeom>
            <a:avLst/>
            <a:gdLst/>
            <a:ahLst/>
            <a:cxnLst/>
            <a:rect l="l" t="t" r="r" b="b"/>
            <a:pathLst>
              <a:path w="86994" h="73660">
                <a:moveTo>
                  <a:pt x="86868" y="0"/>
                </a:moveTo>
                <a:lnTo>
                  <a:pt x="0" y="6096"/>
                </a:lnTo>
                <a:lnTo>
                  <a:pt x="40386" y="73151"/>
                </a:lnTo>
                <a:lnTo>
                  <a:pt x="868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287818" y="2528569"/>
            <a:ext cx="443883" cy="442648"/>
          </a:xfrm>
          <a:custGeom>
            <a:avLst/>
            <a:gdLst/>
            <a:ahLst/>
            <a:cxnLst/>
            <a:rect l="l" t="t" r="r" b="b"/>
            <a:pathLst>
              <a:path w="456564" h="455294">
                <a:moveTo>
                  <a:pt x="456438" y="454914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241886" y="2481156"/>
            <a:ext cx="80257" cy="80257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27432" y="82296"/>
                </a:lnTo>
                <a:lnTo>
                  <a:pt x="82296" y="274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1352267" y="4952125"/>
            <a:ext cx="4853076" cy="4343309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updates 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seen 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at position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been changed 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–6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new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4.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obtained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after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applying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i="1" spc="5" dirty="0">
                <a:latin typeface="Times New Roman"/>
                <a:cs typeface="Times New Roman"/>
              </a:rPr>
              <a:t>union-by-size</a:t>
            </a:r>
            <a:r>
              <a:rPr sz="1069" i="1" spc="146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approach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Consider,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had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applied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previous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union,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tree’s </a:t>
            </a:r>
            <a:r>
              <a:rPr sz="1069" spc="5" dirty="0">
                <a:latin typeface="Times New Roman"/>
                <a:cs typeface="Times New Roman"/>
              </a:rPr>
              <a:t>depth </a:t>
            </a:r>
            <a:r>
              <a:rPr sz="1069" spc="10" dirty="0">
                <a:latin typeface="Times New Roman"/>
                <a:cs typeface="Times New Roman"/>
              </a:rPr>
              <a:t>would have been </a:t>
            </a:r>
            <a:r>
              <a:rPr sz="1069" spc="5" dirty="0">
                <a:latin typeface="Times New Roman"/>
                <a:cs typeface="Times New Roman"/>
              </a:rPr>
              <a:t>increased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more.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seems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achieved our goal of reducing the tree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to certain extent.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Remember, the benefit </a:t>
            </a:r>
            <a:r>
              <a:rPr sz="1069" spc="5" dirty="0">
                <a:latin typeface="Times New Roman"/>
                <a:cs typeface="Times New Roman"/>
              </a:rPr>
              <a:t>of reducing </a:t>
            </a:r>
            <a:r>
              <a:rPr sz="1069" spc="10" dirty="0">
                <a:latin typeface="Times New Roman"/>
                <a:cs typeface="Times New Roman"/>
              </a:rPr>
              <a:t>the tree height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to increase performance while  </a:t>
            </a:r>
            <a:r>
              <a:rPr sz="1069" spc="5" dirty="0">
                <a:latin typeface="Times New Roman"/>
                <a:cs typeface="Times New Roman"/>
              </a:rPr>
              <a:t>finding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 inside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Analysis </a:t>
            </a:r>
            <a:r>
              <a:rPr sz="1264" b="1" dirty="0">
                <a:latin typeface="Arial"/>
                <a:cs typeface="Arial"/>
              </a:rPr>
              <a:t>of </a:t>
            </a:r>
            <a:r>
              <a:rPr sz="1264" b="1" spc="5" dirty="0">
                <a:latin typeface="Arial"/>
                <a:cs typeface="Arial"/>
              </a:rPr>
              <a:t>Union by</a:t>
            </a:r>
            <a:r>
              <a:rPr sz="1264" b="1" spc="-5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Size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167">
              <a:latin typeface="Times New Roman"/>
              <a:cs typeface="Times New Roman"/>
            </a:endParaRPr>
          </a:p>
          <a:p>
            <a:pPr marL="221628" marR="62968" indent="-209281">
              <a:lnSpc>
                <a:spcPts val="1235"/>
              </a:lnSpc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If unions </a:t>
            </a:r>
            <a:r>
              <a:rPr sz="1069" spc="10" dirty="0">
                <a:latin typeface="Times New Roman"/>
                <a:cs typeface="Times New Roman"/>
              </a:rPr>
              <a:t>are done by </a:t>
            </a:r>
            <a:r>
              <a:rPr sz="1069" spc="5" dirty="0">
                <a:latin typeface="Times New Roman"/>
                <a:cs typeface="Times New Roman"/>
              </a:rPr>
              <a:t>weight (size),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depth </a:t>
            </a:r>
            <a:r>
              <a:rPr sz="1069" spc="10" dirty="0">
                <a:latin typeface="Times New Roman"/>
                <a:cs typeface="Times New Roman"/>
              </a:rPr>
              <a:t>of any element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never greater than 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312" spc="7" baseline="-15432" dirty="0">
                <a:latin typeface="Times New Roman"/>
                <a:cs typeface="Times New Roman"/>
              </a:rPr>
              <a:t>2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 algn="just">
              <a:lnSpc>
                <a:spcPct val="97700"/>
              </a:lnSpc>
            </a:pP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following the </a:t>
            </a:r>
            <a:r>
              <a:rPr sz="1069" spc="10" dirty="0">
                <a:latin typeface="Times New Roman"/>
                <a:cs typeface="Times New Roman"/>
              </a:rPr>
              <a:t>previous method of </a:t>
            </a:r>
            <a:r>
              <a:rPr sz="1069" spc="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second tree </a:t>
            </a:r>
            <a:r>
              <a:rPr sz="1069" spc="10" dirty="0">
                <a:latin typeface="Times New Roman"/>
                <a:cs typeface="Times New Roman"/>
              </a:rPr>
              <a:t>becomes the part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first tree, </a:t>
            </a:r>
            <a:r>
              <a:rPr sz="1069" spc="10" dirty="0">
                <a:latin typeface="Times New Roman"/>
                <a:cs typeface="Times New Roman"/>
              </a:rPr>
              <a:t>the depth </a:t>
            </a:r>
            <a:r>
              <a:rPr sz="1069" spc="5" dirty="0">
                <a:latin typeface="Times New Roman"/>
                <a:cs typeface="Times New Roman"/>
              </a:rPr>
              <a:t>of the tree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extend to </a:t>
            </a:r>
            <a:r>
              <a:rPr sz="1069" spc="15" dirty="0">
                <a:latin typeface="Times New Roman"/>
                <a:cs typeface="Times New Roman"/>
              </a:rPr>
              <a:t>N.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number of </a:t>
            </a:r>
            <a:r>
              <a:rPr sz="1069" spc="5" dirty="0">
                <a:latin typeface="Times New Roman"/>
                <a:cs typeface="Times New Roman"/>
              </a:rPr>
              <a:t>nodes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take size into </a:t>
            </a:r>
            <a:r>
              <a:rPr sz="1069" spc="10" dirty="0">
                <a:latin typeface="Times New Roman"/>
                <a:cs typeface="Times New Roman"/>
              </a:rPr>
              <a:t>account and </a:t>
            </a:r>
            <a:r>
              <a:rPr sz="1069" spc="5" dirty="0">
                <a:latin typeface="Times New Roman"/>
                <a:cs typeface="Times New Roman"/>
              </a:rPr>
              <a:t>perform </a:t>
            </a:r>
            <a:r>
              <a:rPr sz="1069" spc="10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by size,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depth of tree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312" spc="7" baseline="-15432" dirty="0">
                <a:latin typeface="Times New Roman"/>
                <a:cs typeface="Times New Roman"/>
              </a:rPr>
              <a:t>2</a:t>
            </a:r>
            <a:r>
              <a:rPr sz="1069" i="1" spc="5" dirty="0">
                <a:latin typeface="Times New Roman"/>
                <a:cs typeface="Times New Roman"/>
              </a:rPr>
              <a:t>n  </a:t>
            </a:r>
            <a:r>
              <a:rPr sz="1069" spc="10" dirty="0">
                <a:latin typeface="Times New Roman"/>
                <a:cs typeface="Times New Roman"/>
              </a:rPr>
              <a:t>maximum.  Suppose  the  </a:t>
            </a:r>
            <a:r>
              <a:rPr sz="1069" spc="19" dirty="0">
                <a:latin typeface="Times New Roman"/>
                <a:cs typeface="Times New Roman"/>
              </a:rPr>
              <a:t>N  </a:t>
            </a:r>
            <a:r>
              <a:rPr sz="1069" spc="5" dirty="0">
                <a:latin typeface="Times New Roman"/>
                <a:cs typeface="Times New Roman"/>
              </a:rPr>
              <a:t>is  100,000    i.e.for  100,000  </a:t>
            </a:r>
            <a:r>
              <a:rPr sz="1069" spc="10" dirty="0">
                <a:latin typeface="Times New Roman"/>
                <a:cs typeface="Times New Roman"/>
              </a:rPr>
              <a:t>nodes. 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previous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5200"/>
              </a:lnSpc>
              <a:spcBef>
                <a:spcPts val="111"/>
              </a:spcBef>
            </a:pPr>
            <a:r>
              <a:rPr sz="1069" spc="10" dirty="0">
                <a:latin typeface="Times New Roman"/>
                <a:cs typeface="Times New Roman"/>
              </a:rPr>
              <a:t>methods may </a:t>
            </a:r>
            <a:r>
              <a:rPr sz="1069" spc="5" dirty="0">
                <a:latin typeface="Times New Roman"/>
                <a:cs typeface="Times New Roman"/>
              </a:rPr>
              <a:t>give </a:t>
            </a:r>
            <a:r>
              <a:rPr sz="1069" spc="15" dirty="0">
                <a:latin typeface="Times New Roman"/>
                <a:cs typeface="Times New Roman"/>
              </a:rPr>
              <a:t>us </a:t>
            </a:r>
            <a:r>
              <a:rPr sz="1069" spc="10" dirty="0">
                <a:latin typeface="Times New Roman"/>
                <a:cs typeface="Times New Roman"/>
              </a:rPr>
              <a:t>a tree </a:t>
            </a:r>
            <a:r>
              <a:rPr sz="1069" spc="5" dirty="0">
                <a:latin typeface="Times New Roman"/>
                <a:cs typeface="Times New Roman"/>
              </a:rPr>
              <a:t>with depth level as 100,000. </a:t>
            </a:r>
            <a:r>
              <a:rPr sz="1069" spc="10" dirty="0">
                <a:latin typeface="Times New Roman"/>
                <a:cs typeface="Times New Roman"/>
              </a:rPr>
              <a:t>But on the other hand, 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312" spc="7" baseline="-15432" dirty="0">
                <a:latin typeface="Times New Roman"/>
                <a:cs typeface="Times New Roman"/>
              </a:rPr>
              <a:t>2</a:t>
            </a:r>
            <a:r>
              <a:rPr sz="1069" i="1" spc="5" dirty="0">
                <a:latin typeface="Times New Roman"/>
                <a:cs typeface="Times New Roman"/>
              </a:rPr>
              <a:t>100000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approximately </a:t>
            </a:r>
            <a:r>
              <a:rPr sz="1069" spc="10" dirty="0">
                <a:latin typeface="Times New Roman"/>
                <a:cs typeface="Times New Roman"/>
              </a:rPr>
              <a:t>20.U</a:t>
            </a:r>
            <a:r>
              <a:rPr sz="1069" i="1" spc="10" dirty="0">
                <a:latin typeface="Times New Roman"/>
                <a:cs typeface="Times New Roman"/>
              </a:rPr>
              <a:t>nion-by-size </a:t>
            </a:r>
            <a:r>
              <a:rPr sz="1069" spc="10" dirty="0">
                <a:latin typeface="Times New Roman"/>
                <a:cs typeface="Times New Roman"/>
              </a:rPr>
              <a:t>gives us a </a:t>
            </a:r>
            <a:r>
              <a:rPr sz="1069" spc="5" dirty="0">
                <a:latin typeface="Times New Roman"/>
                <a:cs typeface="Times New Roman"/>
              </a:rPr>
              <a:t>tree of </a:t>
            </a:r>
            <a:r>
              <a:rPr sz="1069" spc="15" dirty="0">
                <a:latin typeface="Times New Roman"/>
                <a:cs typeface="Times New Roman"/>
              </a:rPr>
              <a:t>20 </a:t>
            </a:r>
            <a:r>
              <a:rPr sz="1069" spc="5" dirty="0">
                <a:latin typeface="Times New Roman"/>
                <a:cs typeface="Times New Roman"/>
              </a:rPr>
              <a:t>levels of depth  </a:t>
            </a:r>
            <a:r>
              <a:rPr sz="1069" spc="10" dirty="0">
                <a:latin typeface="Times New Roman"/>
                <a:cs typeface="Times New Roman"/>
              </a:rPr>
              <a:t>maximum.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significant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improvement.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Mathematical </a:t>
            </a:r>
            <a:r>
              <a:rPr sz="1069" spc="5" dirty="0">
                <a:latin typeface="Times New Roman"/>
                <a:cs typeface="Times New Roman"/>
              </a:rPr>
              <a:t>proof of this </a:t>
            </a:r>
            <a:r>
              <a:rPr sz="1069" spc="10" dirty="0">
                <a:latin typeface="Times New Roman"/>
                <a:cs typeface="Times New Roman"/>
              </a:rPr>
              <a:t>improvement </a:t>
            </a:r>
            <a:r>
              <a:rPr sz="1069" spc="5" dirty="0">
                <a:latin typeface="Times New Roman"/>
                <a:cs typeface="Times New Roman"/>
              </a:rPr>
              <a:t>is very </a:t>
            </a:r>
            <a:r>
              <a:rPr sz="1069" spc="10" dirty="0">
                <a:latin typeface="Times New Roman"/>
                <a:cs typeface="Times New Roman"/>
              </a:rPr>
              <a:t>complex </a:t>
            </a:r>
            <a:r>
              <a:rPr sz="1069" spc="15" dirty="0">
                <a:latin typeface="Times New Roman"/>
                <a:cs typeface="Times New Roman"/>
              </a:rPr>
              <a:t>.We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covering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here  </a:t>
            </a:r>
            <a:r>
              <a:rPr sz="1069" spc="5" dirty="0">
                <a:latin typeface="Times New Roman"/>
                <a:cs typeface="Times New Roman"/>
              </a:rPr>
              <a:t>but only providing the logic or reasoning in intuitive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proof.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069" b="1" i="1" spc="5" dirty="0">
                <a:latin typeface="Times New Roman"/>
                <a:cs typeface="Times New Roman"/>
              </a:rPr>
              <a:t>Intuitive</a:t>
            </a:r>
            <a:r>
              <a:rPr sz="1069" b="1" i="1" spc="-49" dirty="0">
                <a:latin typeface="Times New Roman"/>
                <a:cs typeface="Times New Roman"/>
              </a:rPr>
              <a:t> </a:t>
            </a:r>
            <a:r>
              <a:rPr sz="1069" b="1" i="1" spc="5" dirty="0">
                <a:latin typeface="Times New Roman"/>
                <a:cs typeface="Times New Roman"/>
              </a:rPr>
              <a:t>Proof: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17117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97059"/>
            <a:ext cx="4851841" cy="822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628" indent="-209281" algn="just">
              <a:buFont typeface="Symbol"/>
              <a:buChar char="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Initially, every element is at </a:t>
            </a:r>
            <a:r>
              <a:rPr sz="1069" spc="10" dirty="0">
                <a:latin typeface="Times New Roman"/>
                <a:cs typeface="Times New Roman"/>
              </a:rPr>
              <a:t>depth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zero.</a:t>
            </a:r>
            <a:endParaRPr sz="1069">
              <a:latin typeface="Times New Roman"/>
              <a:cs typeface="Times New Roman"/>
            </a:endParaRPr>
          </a:p>
          <a:p>
            <a:pPr marL="221628" marR="5556" indent="-209281" algn="just">
              <a:lnSpc>
                <a:spcPct val="98400"/>
              </a:lnSpc>
              <a:spcBef>
                <a:spcPts val="78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depth increases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result of </a:t>
            </a:r>
            <a:r>
              <a:rPr sz="1069" spc="10" dirty="0">
                <a:latin typeface="Times New Roman"/>
                <a:cs typeface="Times New Roman"/>
              </a:rPr>
              <a:t>a union </a:t>
            </a:r>
            <a:r>
              <a:rPr sz="1069" spc="5" dirty="0">
                <a:latin typeface="Times New Roman"/>
                <a:cs typeface="Times New Roman"/>
              </a:rPr>
              <a:t>operation (it’s in </a:t>
            </a:r>
            <a:r>
              <a:rPr sz="1069" spc="10" dirty="0">
                <a:latin typeface="Times New Roman"/>
                <a:cs typeface="Times New Roman"/>
              </a:rPr>
              <a:t>the smaller </a:t>
            </a:r>
            <a:r>
              <a:rPr sz="1069" spc="5" dirty="0">
                <a:latin typeface="Times New Roman"/>
                <a:cs typeface="Times New Roman"/>
              </a:rPr>
              <a:t>tree),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 is placed </a:t>
            </a:r>
            <a:r>
              <a:rPr sz="1069" spc="10" dirty="0">
                <a:latin typeface="Times New Roman"/>
                <a:cs typeface="Times New Roman"/>
              </a:rPr>
              <a:t>in a </a:t>
            </a:r>
            <a:r>
              <a:rPr sz="1069" spc="5" dirty="0">
                <a:latin typeface="Times New Roman"/>
                <a:cs typeface="Times New Roman"/>
              </a:rPr>
              <a:t>tree that </a:t>
            </a:r>
            <a:r>
              <a:rPr sz="1069" spc="10" dirty="0">
                <a:latin typeface="Times New Roman"/>
                <a:cs typeface="Times New Roman"/>
              </a:rPr>
              <a:t>becomes at </a:t>
            </a:r>
            <a:r>
              <a:rPr sz="1069" spc="5" dirty="0">
                <a:latin typeface="Times New Roman"/>
                <a:cs typeface="Times New Roman"/>
              </a:rPr>
              <a:t>least twice as large as before </a:t>
            </a:r>
            <a:r>
              <a:rPr sz="1069" spc="10" dirty="0">
                <a:latin typeface="Times New Roman"/>
                <a:cs typeface="Times New Roman"/>
              </a:rPr>
              <a:t>(union </a:t>
            </a:r>
            <a:r>
              <a:rPr sz="1069" spc="5" dirty="0">
                <a:latin typeface="Times New Roman"/>
                <a:cs typeface="Times New Roman"/>
              </a:rPr>
              <a:t>of two  equal </a:t>
            </a:r>
            <a:r>
              <a:rPr sz="1069" spc="10" dirty="0">
                <a:latin typeface="Times New Roman"/>
                <a:cs typeface="Times New Roman"/>
              </a:rPr>
              <a:t>size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trees).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29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often  </a:t>
            </a:r>
            <a:r>
              <a:rPr sz="1069" spc="10" dirty="0">
                <a:latin typeface="Times New Roman"/>
                <a:cs typeface="Times New Roman"/>
              </a:rPr>
              <a:t>can each union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carried out? </a:t>
            </a:r>
            <a:r>
              <a:rPr sz="1069" spc="5" dirty="0">
                <a:latin typeface="Times New Roman"/>
                <a:cs typeface="Times New Roman"/>
              </a:rPr>
              <a:t>--  log</a:t>
            </a:r>
            <a:r>
              <a:rPr sz="1312" spc="7" baseline="-15432" dirty="0">
                <a:latin typeface="Times New Roman"/>
                <a:cs typeface="Times New Roman"/>
              </a:rPr>
              <a:t>2</a:t>
            </a:r>
            <a:r>
              <a:rPr sz="1069" i="1" spc="5" dirty="0">
                <a:latin typeface="Times New Roman"/>
                <a:cs typeface="Times New Roman"/>
              </a:rPr>
              <a:t>n  </a:t>
            </a:r>
            <a:r>
              <a:rPr sz="1069" spc="5" dirty="0">
                <a:latin typeface="Times New Roman"/>
                <a:cs typeface="Times New Roman"/>
              </a:rPr>
              <a:t>times,  </a:t>
            </a:r>
            <a:r>
              <a:rPr sz="1069" spc="10" dirty="0">
                <a:latin typeface="Times New Roman"/>
                <a:cs typeface="Times New Roman"/>
              </a:rPr>
              <a:t>because </a:t>
            </a:r>
            <a:r>
              <a:rPr sz="1069" spc="5" dirty="0">
                <a:latin typeface="Times New Roman"/>
                <a:cs typeface="Times New Roman"/>
              </a:rPr>
              <a:t>after  </a:t>
            </a:r>
            <a:r>
              <a:rPr sz="1069" dirty="0">
                <a:latin typeface="Times New Roman"/>
                <a:cs typeface="Times New Roman"/>
              </a:rPr>
              <a:t>at  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most</a:t>
            </a:r>
            <a:endParaRPr sz="1069">
              <a:latin typeface="Times New Roman"/>
              <a:cs typeface="Times New Roman"/>
            </a:endParaRPr>
          </a:p>
          <a:p>
            <a:pPr marL="221628">
              <a:spcBef>
                <a:spcPts val="160"/>
              </a:spcBef>
            </a:pP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312" spc="7" baseline="-15432" dirty="0">
                <a:latin typeface="Times New Roman"/>
                <a:cs typeface="Times New Roman"/>
              </a:rPr>
              <a:t>2</a:t>
            </a:r>
            <a:r>
              <a:rPr sz="1069" i="1" spc="5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unions,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contain all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elements.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264" b="1" spc="5" dirty="0">
                <a:latin typeface="Arial"/>
                <a:cs typeface="Arial"/>
              </a:rPr>
              <a:t>Union </a:t>
            </a:r>
            <a:r>
              <a:rPr sz="1264" b="1" spc="10" dirty="0">
                <a:latin typeface="Arial"/>
                <a:cs typeface="Arial"/>
              </a:rPr>
              <a:t>by</a:t>
            </a:r>
            <a:r>
              <a:rPr sz="1264" b="1" spc="-78" dirty="0">
                <a:latin typeface="Arial"/>
                <a:cs typeface="Arial"/>
              </a:rPr>
              <a:t> </a:t>
            </a:r>
            <a:r>
              <a:rPr sz="1264" b="1" dirty="0">
                <a:latin typeface="Arial"/>
                <a:cs typeface="Arial"/>
              </a:rPr>
              <a:t>Height</a:t>
            </a:r>
            <a:endParaRPr sz="1264">
              <a:latin typeface="Arial"/>
              <a:cs typeface="Arial"/>
            </a:endParaRPr>
          </a:p>
          <a:p>
            <a:pPr marL="221628" indent="-209281" algn="just">
              <a:spcBef>
                <a:spcPts val="53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Alternative to </a:t>
            </a:r>
            <a:r>
              <a:rPr sz="1069" i="1" spc="10" dirty="0">
                <a:latin typeface="Times New Roman"/>
                <a:cs typeface="Times New Roman"/>
              </a:rPr>
              <a:t>union-by-size </a:t>
            </a:r>
            <a:r>
              <a:rPr sz="1069" spc="10" dirty="0">
                <a:latin typeface="Times New Roman"/>
                <a:cs typeface="Times New Roman"/>
              </a:rPr>
              <a:t>strategy: </a:t>
            </a:r>
            <a:r>
              <a:rPr sz="1069" spc="5" dirty="0">
                <a:latin typeface="Times New Roman"/>
                <a:cs typeface="Times New Roman"/>
              </a:rPr>
              <a:t>maintain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heights,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58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During </a:t>
            </a:r>
            <a:r>
              <a:rPr sz="1069" i="1" spc="5" dirty="0">
                <a:latin typeface="Times New Roman"/>
                <a:cs typeface="Times New Roman"/>
              </a:rPr>
              <a:t>union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make a </a:t>
            </a:r>
            <a:r>
              <a:rPr sz="1069" spc="5" dirty="0">
                <a:latin typeface="Times New Roman"/>
                <a:cs typeface="Times New Roman"/>
              </a:rPr>
              <a:t>tree with </a:t>
            </a:r>
            <a:r>
              <a:rPr sz="1069" spc="10" dirty="0">
                <a:latin typeface="Times New Roman"/>
                <a:cs typeface="Times New Roman"/>
              </a:rPr>
              <a:t>smaller height a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other.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49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Details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left as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exercise.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"/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681"/>
              </a:spcBef>
            </a:pP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alternate </a:t>
            </a:r>
            <a:r>
              <a:rPr sz="1069" spc="10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union-by-size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maintain heights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trees and join  them based on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heights.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with smaller height </a:t>
            </a:r>
            <a:r>
              <a:rPr sz="1069" spc="10" dirty="0">
                <a:latin typeface="Times New Roman"/>
                <a:cs typeface="Times New Roman"/>
              </a:rPr>
              <a:t>will become part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one  with </a:t>
            </a:r>
            <a:r>
              <a:rPr sz="1069" spc="5" dirty="0">
                <a:latin typeface="Times New Roman"/>
                <a:cs typeface="Times New Roman"/>
              </a:rPr>
              <a:t>greater height.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quite </a:t>
            </a:r>
            <a:r>
              <a:rPr sz="1069" spc="10" dirty="0">
                <a:latin typeface="Times New Roman"/>
                <a:cs typeface="Times New Roman"/>
              </a:rPr>
              <a:t>similar with the </a:t>
            </a:r>
            <a:r>
              <a:rPr sz="1069" i="1" spc="10" dirty="0">
                <a:latin typeface="Times New Roman"/>
                <a:cs typeface="Times New Roman"/>
              </a:rPr>
              <a:t>union-by-size</a:t>
            </a:r>
            <a:r>
              <a:rPr sz="1069" spc="10" dirty="0">
                <a:latin typeface="Times New Roman"/>
                <a:cs typeface="Times New Roman"/>
              </a:rPr>
              <a:t>. In order to implement  </a:t>
            </a:r>
            <a:r>
              <a:rPr sz="1069" spc="5" dirty="0">
                <a:latin typeface="Times New Roman"/>
                <a:cs typeface="Times New Roman"/>
              </a:rPr>
              <a:t>Disjoint Set </a:t>
            </a:r>
            <a:r>
              <a:rPr sz="1069" spc="15" dirty="0">
                <a:latin typeface="Times New Roman"/>
                <a:cs typeface="Times New Roman"/>
              </a:rPr>
              <a:t>ADT,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of these solutions </a:t>
            </a:r>
            <a:r>
              <a:rPr sz="1069" spc="10" dirty="0">
                <a:latin typeface="Times New Roman"/>
                <a:cs typeface="Times New Roman"/>
              </a:rPr>
              <a:t>can work. Both </a:t>
            </a:r>
            <a:r>
              <a:rPr sz="1069" spc="5" dirty="0">
                <a:latin typeface="Times New Roman"/>
                <a:cs typeface="Times New Roman"/>
              </a:rPr>
              <a:t>the techniques i.e. </a:t>
            </a:r>
            <a:r>
              <a:rPr sz="1069" i="1" spc="5" dirty="0">
                <a:latin typeface="Times New Roman"/>
                <a:cs typeface="Times New Roman"/>
              </a:rPr>
              <a:t>union-by-  size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union-by-height </a:t>
            </a:r>
            <a:r>
              <a:rPr sz="1069" spc="5" dirty="0">
                <a:latin typeface="Times New Roman"/>
                <a:cs typeface="Times New Roman"/>
              </a:rPr>
              <a:t>are equivalent, although, there are </a:t>
            </a:r>
            <a:r>
              <a:rPr sz="1069" spc="10" dirty="0">
                <a:latin typeface="Times New Roman"/>
                <a:cs typeface="Times New Roman"/>
              </a:rPr>
              <a:t>minor </a:t>
            </a:r>
            <a:r>
              <a:rPr sz="1069" spc="5" dirty="0">
                <a:latin typeface="Times New Roman"/>
                <a:cs typeface="Times New Roman"/>
              </a:rPr>
              <a:t>differences </a:t>
            </a:r>
            <a:r>
              <a:rPr sz="1069" spc="10" dirty="0">
                <a:latin typeface="Times New Roman"/>
                <a:cs typeface="Times New Roman"/>
              </a:rPr>
              <a:t>when  analyzed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thoroughly.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Now, 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what can we do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operation </a:t>
            </a:r>
            <a:r>
              <a:rPr sz="1069" spc="10" dirty="0">
                <a:latin typeface="Times New Roman"/>
                <a:cs typeface="Times New Roman"/>
              </a:rPr>
              <a:t>to make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faster.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Sprucing </a:t>
            </a:r>
            <a:r>
              <a:rPr sz="1264" b="1" spc="10" dirty="0">
                <a:latin typeface="Arial"/>
                <a:cs typeface="Arial"/>
              </a:rPr>
              <a:t>up</a:t>
            </a:r>
            <a:r>
              <a:rPr sz="1264" b="1" spc="-58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Find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312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5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far </a:t>
            </a:r>
            <a:r>
              <a:rPr sz="1069" spc="10" dirty="0">
                <a:latin typeface="Times New Roman"/>
                <a:cs typeface="Times New Roman"/>
              </a:rPr>
              <a:t>we have tried to optimize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union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63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Can we optimize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find</a:t>
            </a:r>
            <a:r>
              <a:rPr sz="1069" spc="5" dirty="0">
                <a:latin typeface="Times New Roman"/>
                <a:cs typeface="Times New Roman"/>
              </a:rPr>
              <a:t>?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49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Yes, it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achieved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i="1" spc="10" dirty="0">
                <a:latin typeface="Times New Roman"/>
                <a:cs typeface="Times New Roman"/>
              </a:rPr>
              <a:t>path compression </a:t>
            </a:r>
            <a:r>
              <a:rPr sz="1069" spc="5" dirty="0">
                <a:latin typeface="Times New Roman"/>
                <a:cs typeface="Times New Roman"/>
              </a:rPr>
              <a:t>(or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compaction).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"/>
            </a:pP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ct val="98400"/>
              </a:lnSpc>
              <a:spcBef>
                <a:spcPts val="681"/>
              </a:spcBef>
            </a:pPr>
            <a:r>
              <a:rPr sz="1069" spc="10" dirty="0">
                <a:latin typeface="Times New Roman"/>
                <a:cs typeface="Times New Roman"/>
              </a:rPr>
              <a:t>Considering </a:t>
            </a:r>
            <a:r>
              <a:rPr sz="1069" spc="5" dirty="0">
                <a:latin typeface="Times New Roman"/>
                <a:cs typeface="Times New Roman"/>
              </a:rPr>
              <a:t>performance,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optimize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method.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already  </a:t>
            </a:r>
            <a:r>
              <a:rPr sz="1069" spc="10" dirty="0">
                <a:latin typeface="Times New Roman"/>
                <a:cs typeface="Times New Roman"/>
              </a:rPr>
              <a:t>optimized the trees </a:t>
            </a:r>
            <a:r>
              <a:rPr sz="1069" i="1" spc="10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operation </a:t>
            </a:r>
            <a:r>
              <a:rPr sz="1069" spc="10" dirty="0">
                <a:latin typeface="Times New Roman"/>
                <a:cs typeface="Times New Roman"/>
              </a:rPr>
              <a:t>and now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see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optimize the </a:t>
            </a:r>
            <a:r>
              <a:rPr sz="1069" i="1" spc="10" dirty="0">
                <a:latin typeface="Times New Roman"/>
                <a:cs typeface="Times New Roman"/>
              </a:rPr>
              <a:t>find  </a:t>
            </a:r>
            <a:r>
              <a:rPr sz="1069" spc="5" dirty="0">
                <a:latin typeface="Times New Roman"/>
                <a:cs typeface="Times New Roman"/>
              </a:rPr>
              <a:t>operation 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path</a:t>
            </a:r>
            <a:r>
              <a:rPr sz="1069" i="1" spc="1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compression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167">
              <a:latin typeface="Times New Roman"/>
              <a:cs typeface="Times New Roman"/>
            </a:endParaRPr>
          </a:p>
          <a:p>
            <a:pPr marL="221628" marR="4939" indent="-209281">
              <a:lnSpc>
                <a:spcPts val="1254"/>
              </a:lnSpc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During </a:t>
            </a:r>
            <a:r>
              <a:rPr sz="1069" i="1" spc="5" dirty="0">
                <a:latin typeface="Times New Roman"/>
                <a:cs typeface="Times New Roman"/>
              </a:rPr>
              <a:t>find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), as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the path from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root</a:t>
            </a:r>
            <a:r>
              <a:rPr sz="1069" spc="10" dirty="0">
                <a:latin typeface="Times New Roman"/>
                <a:cs typeface="Times New Roman"/>
              </a:rPr>
              <a:t>, update </a:t>
            </a:r>
            <a:r>
              <a:rPr sz="1069" i="1" spc="10" dirty="0">
                <a:latin typeface="Times New Roman"/>
                <a:cs typeface="Times New Roman"/>
              </a:rPr>
              <a:t>parent </a:t>
            </a:r>
            <a:r>
              <a:rPr sz="1069" spc="5" dirty="0">
                <a:latin typeface="Times New Roman"/>
                <a:cs typeface="Times New Roman"/>
              </a:rPr>
              <a:t>entries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root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24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This reduces the heights of all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53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Pay </a:t>
            </a:r>
            <a:r>
              <a:rPr sz="1069" spc="10" dirty="0">
                <a:latin typeface="Times New Roman"/>
                <a:cs typeface="Times New Roman"/>
              </a:rPr>
              <a:t>now, and reap </a:t>
            </a:r>
            <a:r>
              <a:rPr sz="1069" spc="5" dirty="0">
                <a:latin typeface="Times New Roman"/>
                <a:cs typeface="Times New Roman"/>
              </a:rPr>
              <a:t>the benefits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later!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63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Subsequent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less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work.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61"/>
              </a:spcBef>
            </a:pP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statements </a:t>
            </a:r>
            <a:r>
              <a:rPr sz="1069" spc="10" dirty="0">
                <a:latin typeface="Times New Roman"/>
                <a:cs typeface="Times New Roman"/>
              </a:rPr>
              <a:t>above, 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updated code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i="1" spc="5" dirty="0">
                <a:latin typeface="Times New Roman"/>
                <a:cs typeface="Times New Roman"/>
              </a:rPr>
              <a:t>find</a:t>
            </a:r>
            <a:r>
              <a:rPr sz="1069" i="1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R="3599750" algn="ctr">
              <a:lnSpc>
                <a:spcPts val="1274"/>
              </a:lnSpc>
            </a:pPr>
            <a:r>
              <a:rPr sz="1069" i="1" spc="5" dirty="0">
                <a:latin typeface="Times New Roman"/>
                <a:cs typeface="Times New Roman"/>
              </a:rPr>
              <a:t>find</a:t>
            </a:r>
            <a:r>
              <a:rPr sz="1069" i="1" spc="-73" dirty="0">
                <a:latin typeface="Times New Roman"/>
                <a:cs typeface="Times New Roman"/>
              </a:rPr>
              <a:t> </a:t>
            </a:r>
            <a:r>
              <a:rPr sz="1069" i="1" dirty="0">
                <a:latin typeface="Times New Roman"/>
                <a:cs typeface="Times New Roman"/>
              </a:rPr>
              <a:t>(i)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64"/>
              </a:lnSpc>
            </a:pPr>
            <a:r>
              <a:rPr sz="1069" i="1" spc="5" dirty="0">
                <a:latin typeface="Times New Roman"/>
                <a:cs typeface="Times New Roman"/>
              </a:rPr>
              <a:t>if (parent[i] </a:t>
            </a:r>
            <a:r>
              <a:rPr sz="1069" i="1" spc="15" dirty="0">
                <a:latin typeface="Times New Roman"/>
                <a:cs typeface="Times New Roman"/>
              </a:rPr>
              <a:t>&lt;</a:t>
            </a:r>
            <a:r>
              <a:rPr sz="1069" i="1" spc="-3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0)</a:t>
            </a:r>
            <a:endParaRPr sz="1069">
              <a:latin typeface="Times New Roman"/>
              <a:cs typeface="Times New Roman"/>
            </a:endParaRPr>
          </a:p>
          <a:p>
            <a:pPr marL="1266796">
              <a:lnSpc>
                <a:spcPts val="1264"/>
              </a:lnSpc>
            </a:pPr>
            <a:r>
              <a:rPr sz="1069" i="1" spc="5" dirty="0">
                <a:latin typeface="Times New Roman"/>
                <a:cs typeface="Times New Roman"/>
              </a:rPr>
              <a:t>return</a:t>
            </a:r>
            <a:r>
              <a:rPr sz="1069" i="1" spc="-63" dirty="0">
                <a:latin typeface="Times New Roman"/>
                <a:cs typeface="Times New Roman"/>
              </a:rPr>
              <a:t> </a:t>
            </a:r>
            <a:r>
              <a:rPr sz="1069" i="1" dirty="0">
                <a:latin typeface="Times New Roman"/>
                <a:cs typeface="Times New Roman"/>
              </a:rPr>
              <a:t>i;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59"/>
              </a:lnSpc>
            </a:pPr>
            <a:r>
              <a:rPr sz="1069" i="1" spc="5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  <a:p>
            <a:pPr marL="1266796">
              <a:lnSpc>
                <a:spcPts val="1274"/>
              </a:lnSpc>
            </a:pPr>
            <a:r>
              <a:rPr sz="1069" i="1" spc="5" dirty="0">
                <a:latin typeface="Times New Roman"/>
                <a:cs typeface="Times New Roman"/>
              </a:rPr>
              <a:t>return parent[i]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1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find(parent[i]);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6030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7427"/>
            <a:ext cx="4851841" cy="1296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91"/>
            <a:r>
              <a:rPr sz="1069" i="1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modified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in the body of the </a:t>
            </a:r>
            <a:r>
              <a:rPr sz="1069" i="1" spc="5" dirty="0">
                <a:latin typeface="Times New Roman"/>
                <a:cs typeface="Times New Roman"/>
              </a:rPr>
              <a:t>find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This implementation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recursive </a:t>
            </a:r>
            <a:r>
              <a:rPr sz="1069" spc="10" dirty="0">
                <a:latin typeface="Times New Roman"/>
                <a:cs typeface="Times New Roman"/>
              </a:rPr>
              <a:t>nature. </a:t>
            </a:r>
            <a:r>
              <a:rPr sz="1069" i="1" spc="5" dirty="0">
                <a:latin typeface="Times New Roman"/>
                <a:cs typeface="Times New Roman"/>
              </a:rPr>
              <a:t>parent[i] </a:t>
            </a:r>
            <a:r>
              <a:rPr sz="1069" spc="5" dirty="0">
                <a:latin typeface="Times New Roman"/>
                <a:cs typeface="Times New Roman"/>
              </a:rPr>
              <a:t>negative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reached 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node.  </a:t>
            </a:r>
            <a:r>
              <a:rPr sz="1069" spc="10" dirty="0">
                <a:latin typeface="Times New Roman"/>
                <a:cs typeface="Times New Roman"/>
              </a:rPr>
              <a:t>Therefore, we </a:t>
            </a:r>
            <a:r>
              <a:rPr sz="1069" spc="5" dirty="0">
                <a:latin typeface="Times New Roman"/>
                <a:cs typeface="Times New Roman"/>
              </a:rPr>
              <a:t>are returning i. If this is </a:t>
            </a:r>
            <a:r>
              <a:rPr sz="1069" spc="10" dirty="0">
                <a:latin typeface="Times New Roman"/>
                <a:cs typeface="Times New Roman"/>
              </a:rPr>
              <a:t>not the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node,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being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recursively.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i="1" spc="5" dirty="0">
                <a:latin typeface="Times New Roman"/>
                <a:cs typeface="Times New Roman"/>
              </a:rPr>
              <a:t>parent[i]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positive or negative. </a:t>
            </a:r>
            <a:r>
              <a:rPr sz="1069" spc="10" dirty="0">
                <a:latin typeface="Times New Roman"/>
                <a:cs typeface="Times New Roman"/>
              </a:rPr>
              <a:t>But in </a:t>
            </a:r>
            <a:r>
              <a:rPr sz="1069" spc="5" dirty="0">
                <a:latin typeface="Times New Roman"/>
                <a:cs typeface="Times New Roman"/>
              </a:rPr>
              <a:t>this  case 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be negative due </a:t>
            </a:r>
            <a:r>
              <a:rPr sz="1069" spc="5" dirty="0">
                <a:latin typeface="Times New Roman"/>
                <a:cs typeface="Times New Roman"/>
              </a:rPr>
              <a:t>to being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index.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understand this recursive </a:t>
            </a:r>
            <a:r>
              <a:rPr sz="1069" dirty="0">
                <a:latin typeface="Times New Roman"/>
                <a:cs typeface="Times New Roman"/>
              </a:rPr>
              <a:t>call,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elaborate it further </a:t>
            </a:r>
            <a:r>
              <a:rPr sz="1069" spc="10" dirty="0">
                <a:latin typeface="Times New Roman"/>
                <a:cs typeface="Times New Roman"/>
              </a:rPr>
              <a:t>with the help of </a:t>
            </a:r>
            <a:r>
              <a:rPr sz="1069" spc="5" dirty="0">
                <a:latin typeface="Times New Roman"/>
                <a:cs typeface="Times New Roman"/>
              </a:rPr>
              <a:t>figure.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method with </a:t>
            </a:r>
            <a:r>
              <a:rPr sz="1069" spc="10" dirty="0">
                <a:latin typeface="Times New Roman"/>
                <a:cs typeface="Times New Roman"/>
              </a:rPr>
              <a:t>argument  </a:t>
            </a:r>
            <a:r>
              <a:rPr sz="1069" spc="5" dirty="0">
                <a:latin typeface="Times New Roman"/>
                <a:cs typeface="Times New Roman"/>
              </a:rPr>
              <a:t>1.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5049" y="3067218"/>
            <a:ext cx="4993093" cy="3163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5101624" y="3140498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7</a:t>
            </a:r>
            <a:endParaRPr sz="87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6032" y="3584257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3</a:t>
            </a:r>
            <a:endParaRPr sz="87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1279" y="3584257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22</a:t>
            </a:r>
            <a:endParaRPr sz="87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8930" y="3584257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8</a:t>
            </a:r>
            <a:endParaRPr sz="87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40236" y="3584257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6</a:t>
            </a:r>
            <a:endParaRPr sz="87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1279" y="4028017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10</a:t>
            </a:r>
            <a:endParaRPr sz="87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3793" y="4470293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20</a:t>
            </a:r>
            <a:endParaRPr sz="87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0895" y="4470293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16</a:t>
            </a:r>
            <a:endParaRPr sz="87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60955" y="4470293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14</a:t>
            </a:r>
            <a:endParaRPr sz="87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41756" y="4470293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12</a:t>
            </a:r>
            <a:endParaRPr sz="87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1748" y="3528695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13</a:t>
            </a:r>
            <a:endParaRPr sz="87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4788" y="3971713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5</a:t>
            </a:r>
            <a:endParaRPr sz="87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28848" y="4489555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11</a:t>
            </a:r>
            <a:endParaRPr sz="87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72607" y="4489555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30</a:t>
            </a:r>
            <a:endParaRPr sz="87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6501" y="3971713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4</a:t>
            </a:r>
            <a:endParaRPr sz="87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85830" y="4489555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32</a:t>
            </a:r>
            <a:endParaRPr sz="87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42072" y="4489555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31</a:t>
            </a:r>
            <a:endParaRPr sz="87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9783" y="4470293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9</a:t>
            </a:r>
            <a:endParaRPr sz="87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83520" y="5006656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35</a:t>
            </a:r>
            <a:endParaRPr sz="87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24931" y="5006656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2</a:t>
            </a:r>
            <a:endParaRPr sz="87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24969" y="5448934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13</a:t>
            </a:r>
            <a:endParaRPr sz="87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65639" y="5448934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1</a:t>
            </a:r>
            <a:endParaRPr sz="875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62011" y="5985298"/>
            <a:ext cx="153723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19</a:t>
            </a:r>
            <a:endParaRPr sz="875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55293" y="6003078"/>
            <a:ext cx="153723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18</a:t>
            </a:r>
            <a:endParaRPr sz="875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49317" y="6003078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17</a:t>
            </a:r>
            <a:endParaRPr sz="875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60027" y="5948257"/>
            <a:ext cx="454377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15" dirty="0">
                <a:latin typeface="Arial"/>
                <a:cs typeface="Arial"/>
              </a:rPr>
              <a:t>Fig</a:t>
            </a:r>
            <a:r>
              <a:rPr sz="875" b="1" spc="-78" dirty="0">
                <a:latin typeface="Arial"/>
                <a:cs typeface="Arial"/>
              </a:rPr>
              <a:t> </a:t>
            </a:r>
            <a:r>
              <a:rPr sz="875" b="1" spc="10" dirty="0">
                <a:latin typeface="Arial"/>
                <a:cs typeface="Arial"/>
              </a:rPr>
              <a:t>36.7</a:t>
            </a:r>
            <a:endParaRPr sz="875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65187" y="4944427"/>
            <a:ext cx="44203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15" dirty="0">
                <a:latin typeface="Arial"/>
                <a:cs typeface="Arial"/>
              </a:rPr>
              <a:t>Find</a:t>
            </a:r>
            <a:r>
              <a:rPr sz="875" b="1" spc="-78" dirty="0">
                <a:latin typeface="Arial"/>
                <a:cs typeface="Arial"/>
              </a:rPr>
              <a:t> </a:t>
            </a:r>
            <a:r>
              <a:rPr sz="875" b="1" spc="10" dirty="0">
                <a:latin typeface="Arial"/>
                <a:cs typeface="Arial"/>
              </a:rPr>
              <a:t>(1)</a:t>
            </a:r>
            <a:endParaRPr sz="875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52255" y="6557347"/>
            <a:ext cx="4853076" cy="2734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This tree is bigger as </a:t>
            </a:r>
            <a:r>
              <a:rPr sz="1069" spc="10" dirty="0">
                <a:latin typeface="Times New Roman"/>
                <a:cs typeface="Times New Roman"/>
              </a:rPr>
              <a:t>compared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ones </a:t>
            </a:r>
            <a:r>
              <a:rPr sz="1069" spc="5" dirty="0">
                <a:latin typeface="Times New Roman"/>
                <a:cs typeface="Times New Roman"/>
              </a:rPr>
              <a:t>in our previous </a:t>
            </a:r>
            <a:r>
              <a:rPr sz="1069" spc="10" dirty="0">
                <a:latin typeface="Times New Roman"/>
                <a:cs typeface="Times New Roman"/>
              </a:rPr>
              <a:t>examples,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been  constructed after performing some </a:t>
            </a:r>
            <a:r>
              <a:rPr sz="1069" i="1" spc="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operations on </a:t>
            </a:r>
            <a:r>
              <a:rPr sz="1069" spc="5" dirty="0">
                <a:latin typeface="Times New Roman"/>
                <a:cs typeface="Times New Roman"/>
              </a:rPr>
              <a:t>trees.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i="1" spc="5" dirty="0">
                <a:latin typeface="Times New Roman"/>
                <a:cs typeface="Times New Roman"/>
              </a:rPr>
              <a:t>find 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with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previous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find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traverse </a:t>
            </a:r>
            <a:r>
              <a:rPr sz="1069" spc="10" dirty="0">
                <a:latin typeface="Times New Roman"/>
                <a:cs typeface="Times New Roman"/>
              </a:rPr>
              <a:t>the tree from 1 to 2, from 2 to </a:t>
            </a:r>
            <a:r>
              <a:rPr sz="1069" spc="5" dirty="0">
                <a:latin typeface="Times New Roman"/>
                <a:cs typeface="Times New Roman"/>
              </a:rPr>
              <a:t>9, </a:t>
            </a:r>
            <a:r>
              <a:rPr sz="1069" spc="10" dirty="0">
                <a:latin typeface="Times New Roman"/>
                <a:cs typeface="Times New Roman"/>
              </a:rPr>
              <a:t>9 to </a:t>
            </a:r>
            <a:r>
              <a:rPr sz="1069" spc="5" dirty="0">
                <a:latin typeface="Times New Roman"/>
                <a:cs typeface="Times New Roman"/>
              </a:rPr>
              <a:t>4, </a:t>
            </a:r>
            <a:r>
              <a:rPr sz="1069" spc="10" dirty="0">
                <a:latin typeface="Times New Roman"/>
                <a:cs typeface="Times New Roman"/>
              </a:rPr>
              <a:t>4 to  13 and </a:t>
            </a:r>
            <a:r>
              <a:rPr sz="1069" spc="5" dirty="0">
                <a:latin typeface="Times New Roman"/>
                <a:cs typeface="Times New Roman"/>
              </a:rPr>
              <a:t>finally </a:t>
            </a:r>
            <a:r>
              <a:rPr sz="1069" spc="10" dirty="0">
                <a:latin typeface="Times New Roman"/>
                <a:cs typeface="Times New Roman"/>
              </a:rPr>
              <a:t>from 13 to </a:t>
            </a:r>
            <a:r>
              <a:rPr sz="1069" spc="5" dirty="0">
                <a:latin typeface="Times New Roman"/>
                <a:cs typeface="Times New Roman"/>
              </a:rPr>
              <a:t>7,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node, containing the </a:t>
            </a:r>
            <a:r>
              <a:rPr sz="1069" spc="10" dirty="0">
                <a:latin typeface="Times New Roman"/>
                <a:cs typeface="Times New Roman"/>
              </a:rPr>
              <a:t>negative number. 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 find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7.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apply recursive </a:t>
            </a:r>
            <a:r>
              <a:rPr sz="1069" spc="10" dirty="0">
                <a:latin typeface="Times New Roman"/>
                <a:cs typeface="Times New Roman"/>
              </a:rPr>
              <a:t>mechanism given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above code,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recursive call will  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i="1" spc="5" dirty="0">
                <a:latin typeface="Times New Roman"/>
                <a:cs typeface="Times New Roman"/>
              </a:rPr>
              <a:t>find(1). </a:t>
            </a:r>
            <a:r>
              <a:rPr sz="1069" i="1" spc="10" dirty="0">
                <a:latin typeface="Times New Roman"/>
                <a:cs typeface="Times New Roman"/>
              </a:rPr>
              <a:t>Th</a:t>
            </a:r>
            <a:r>
              <a:rPr sz="1069" spc="10" dirty="0">
                <a:latin typeface="Times New Roman"/>
                <a:cs typeface="Times New Roman"/>
              </a:rPr>
              <a:t>e </a:t>
            </a:r>
            <a:r>
              <a:rPr sz="1069" i="1" spc="10" dirty="0">
                <a:latin typeface="Times New Roman"/>
                <a:cs typeface="Times New Roman"/>
              </a:rPr>
              <a:t>parent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find(1)) </a:t>
            </a:r>
            <a:r>
              <a:rPr sz="1069" spc="5" dirty="0">
                <a:latin typeface="Times New Roman"/>
                <a:cs typeface="Times New Roman"/>
              </a:rPr>
              <a:t>will return 2. </a:t>
            </a:r>
            <a:r>
              <a:rPr sz="1069" spc="10" dirty="0">
                <a:latin typeface="Times New Roman"/>
                <a:cs typeface="Times New Roman"/>
              </a:rPr>
              <a:t>The recursive </a:t>
            </a:r>
            <a:r>
              <a:rPr sz="1069" spc="5" dirty="0">
                <a:latin typeface="Times New Roman"/>
                <a:cs typeface="Times New Roman"/>
              </a:rPr>
              <a:t>call for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will take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control to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9,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to 4, </a:t>
            </a:r>
            <a:r>
              <a:rPr sz="1069" spc="10" dirty="0">
                <a:latin typeface="Times New Roman"/>
                <a:cs typeface="Times New Roman"/>
              </a:rPr>
              <a:t>13 and then </a:t>
            </a:r>
            <a:r>
              <a:rPr sz="1069" spc="5" dirty="0">
                <a:latin typeface="Times New Roman"/>
                <a:cs typeface="Times New Roman"/>
              </a:rPr>
              <a:t>eventually to </a:t>
            </a:r>
            <a:r>
              <a:rPr sz="1069" spc="10" dirty="0">
                <a:latin typeface="Times New Roman"/>
                <a:cs typeface="Times New Roman"/>
              </a:rPr>
              <a:t>7. When </a:t>
            </a:r>
            <a:r>
              <a:rPr sz="1069" i="1" spc="5" dirty="0">
                <a:latin typeface="Times New Roman"/>
                <a:cs typeface="Times New Roman"/>
              </a:rPr>
              <a:t>find(7) </a:t>
            </a:r>
            <a:r>
              <a:rPr sz="1069" spc="5" dirty="0">
                <a:latin typeface="Times New Roman"/>
                <a:cs typeface="Times New Roman"/>
              </a:rPr>
              <a:t>is called,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negative </a:t>
            </a:r>
            <a:r>
              <a:rPr sz="1069" spc="10" dirty="0">
                <a:latin typeface="Times New Roman"/>
                <a:cs typeface="Times New Roman"/>
              </a:rPr>
              <a:t>number and </a:t>
            </a:r>
            <a:r>
              <a:rPr sz="1069" spc="5" dirty="0">
                <a:latin typeface="Times New Roman"/>
                <a:cs typeface="Times New Roman"/>
              </a:rPr>
              <a:t>reach the recursion stopping condition. Afterwards, all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recursive calls,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stack are executed </a:t>
            </a:r>
            <a:r>
              <a:rPr sz="1069" spc="10" dirty="0">
                <a:latin typeface="Times New Roman"/>
                <a:cs typeface="Times New Roman"/>
              </a:rPr>
              <a:t>one by </a:t>
            </a:r>
            <a:r>
              <a:rPr sz="1069" spc="5" dirty="0">
                <a:latin typeface="Times New Roman"/>
                <a:cs typeface="Times New Roman"/>
              </a:rPr>
              <a:t>one.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 for 13, </a:t>
            </a:r>
            <a:r>
              <a:rPr sz="1069" i="1" spc="5" dirty="0">
                <a:latin typeface="Times New Roman"/>
                <a:cs typeface="Times New Roman"/>
              </a:rPr>
              <a:t>find(13)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returns 7. </a:t>
            </a:r>
            <a:r>
              <a:rPr sz="1069" i="1" spc="5" dirty="0">
                <a:latin typeface="Times New Roman"/>
                <a:cs typeface="Times New Roman"/>
              </a:rPr>
              <a:t>find(4) </a:t>
            </a:r>
            <a:r>
              <a:rPr sz="1069" spc="10" dirty="0">
                <a:latin typeface="Times New Roman"/>
                <a:cs typeface="Times New Roman"/>
              </a:rPr>
              <a:t>returns 7 because </a:t>
            </a:r>
            <a:r>
              <a:rPr sz="1069" i="1" spc="5" dirty="0">
                <a:latin typeface="Times New Roman"/>
                <a:cs typeface="Times New Roman"/>
              </a:rPr>
              <a:t>find(parent(4)) </a:t>
            </a:r>
            <a:r>
              <a:rPr sz="1069" spc="5" dirty="0">
                <a:latin typeface="Times New Roman"/>
                <a:cs typeface="Times New Roman"/>
              </a:rPr>
              <a:t>returns 7. 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why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link  between 4 and 13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dropped </a:t>
            </a:r>
            <a:r>
              <a:rPr sz="1069" spc="10" dirty="0">
                <a:latin typeface="Times New Roman"/>
                <a:cs typeface="Times New Roman"/>
              </a:rPr>
              <a:t>and a new </a:t>
            </a:r>
            <a:r>
              <a:rPr sz="1069" spc="5" dirty="0">
                <a:latin typeface="Times New Roman"/>
                <a:cs typeface="Times New Roman"/>
              </a:rPr>
              <a:t>link is established </a:t>
            </a:r>
            <a:r>
              <a:rPr sz="1069" spc="10" dirty="0">
                <a:latin typeface="Times New Roman"/>
                <a:cs typeface="Times New Roman"/>
              </a:rPr>
              <a:t>between 4 and 7 </a:t>
            </a:r>
            <a:r>
              <a:rPr sz="1069" spc="5" dirty="0">
                <a:latin typeface="Times New Roman"/>
                <a:cs typeface="Times New Roman"/>
              </a:rPr>
              <a:t>as  </a:t>
            </a:r>
            <a:r>
              <a:rPr sz="1069" spc="10" dirty="0">
                <a:latin typeface="Times New Roman"/>
                <a:cs typeface="Times New Roman"/>
              </a:rPr>
              <a:t>shown 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Fig </a:t>
            </a:r>
            <a:r>
              <a:rPr sz="1069" spc="5" dirty="0">
                <a:latin typeface="Times New Roman"/>
                <a:cs typeface="Times New Roman"/>
              </a:rPr>
              <a:t>36.7.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idea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to make the </a:t>
            </a:r>
            <a:r>
              <a:rPr sz="1069" spc="5" dirty="0">
                <a:latin typeface="Times New Roman"/>
                <a:cs typeface="Times New Roman"/>
              </a:rPr>
              <a:t>traversal </a:t>
            </a:r>
            <a:r>
              <a:rPr sz="1069" spc="10" dirty="0">
                <a:latin typeface="Times New Roman"/>
                <a:cs typeface="Times New Roman"/>
              </a:rPr>
              <a:t>path </a:t>
            </a:r>
            <a:r>
              <a:rPr sz="1069" spc="5" dirty="0">
                <a:latin typeface="Times New Roman"/>
                <a:cs typeface="Times New Roman"/>
              </a:rPr>
              <a:t>shorter </a:t>
            </a:r>
            <a:r>
              <a:rPr sz="1069" spc="10" dirty="0">
                <a:latin typeface="Times New Roman"/>
                <a:cs typeface="Times New Roman"/>
              </a:rPr>
              <a:t>from a node to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remaining </a:t>
            </a:r>
            <a:r>
              <a:rPr sz="1069" spc="5" dirty="0">
                <a:latin typeface="Times New Roman"/>
                <a:cs typeface="Times New Roman"/>
              </a:rPr>
              <a:t>recursive calls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also return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as the result of find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operation. </a:t>
            </a:r>
            <a:r>
              <a:rPr sz="1069" spc="10" dirty="0">
                <a:latin typeface="Times New Roman"/>
                <a:cs typeface="Times New Roman"/>
              </a:rPr>
              <a:t>Therefore, for </a:t>
            </a:r>
            <a:r>
              <a:rPr sz="1069" spc="5" dirty="0">
                <a:latin typeface="Times New Roman"/>
                <a:cs typeface="Times New Roman"/>
              </a:rPr>
              <a:t>subsequent calls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establish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links directly </a:t>
            </a:r>
            <a:r>
              <a:rPr sz="1069" spc="10" dirty="0">
                <a:latin typeface="Times New Roman"/>
                <a:cs typeface="Times New Roman"/>
              </a:rPr>
              <a:t>from the  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root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4086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5049" y="1464054"/>
            <a:ext cx="4993093" cy="3291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5101624" y="1664757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7</a:t>
            </a:r>
            <a:endParaRPr sz="87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6032" y="2108516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3</a:t>
            </a:r>
            <a:endParaRPr sz="87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1279" y="2108516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22</a:t>
            </a:r>
            <a:endParaRPr sz="87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8930" y="2108516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8</a:t>
            </a:r>
            <a:endParaRPr sz="87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0236" y="2108516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6</a:t>
            </a:r>
            <a:endParaRPr sz="87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1279" y="2552276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10</a:t>
            </a:r>
            <a:endParaRPr sz="87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3793" y="2995294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20</a:t>
            </a:r>
            <a:endParaRPr sz="87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0895" y="2995294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16</a:t>
            </a:r>
            <a:endParaRPr sz="87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60955" y="2995294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14</a:t>
            </a:r>
            <a:endParaRPr sz="87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41756" y="2995294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12</a:t>
            </a:r>
            <a:endParaRPr sz="87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11748" y="2052954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13</a:t>
            </a:r>
            <a:endParaRPr sz="87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4788" y="2495972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5</a:t>
            </a:r>
            <a:endParaRPr sz="87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28848" y="3013815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11</a:t>
            </a:r>
            <a:endParaRPr sz="87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72607" y="3013815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30</a:t>
            </a:r>
            <a:endParaRPr sz="87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26501" y="2495972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4</a:t>
            </a:r>
            <a:endParaRPr sz="87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85830" y="3013815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32</a:t>
            </a:r>
            <a:endParaRPr sz="87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42072" y="3013815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31</a:t>
            </a:r>
            <a:endParaRPr sz="87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9783" y="2995294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9</a:t>
            </a:r>
            <a:endParaRPr sz="87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83520" y="3530917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35</a:t>
            </a:r>
            <a:endParaRPr sz="87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24931" y="3530917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2</a:t>
            </a:r>
            <a:endParaRPr sz="87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24969" y="3973936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13</a:t>
            </a:r>
            <a:endParaRPr sz="87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65639" y="3973936"/>
            <a:ext cx="8890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1</a:t>
            </a:r>
            <a:endParaRPr sz="87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62011" y="4510299"/>
            <a:ext cx="153723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19</a:t>
            </a:r>
            <a:endParaRPr sz="875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55293" y="4528079"/>
            <a:ext cx="153723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Arial"/>
                <a:cs typeface="Arial"/>
              </a:rPr>
              <a:t>18</a:t>
            </a:r>
            <a:endParaRPr sz="875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49317" y="4528079"/>
            <a:ext cx="1524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Arial"/>
                <a:cs typeface="Arial"/>
              </a:rPr>
              <a:t>17</a:t>
            </a:r>
            <a:endParaRPr sz="875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60027" y="4473257"/>
            <a:ext cx="454377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15" dirty="0">
                <a:latin typeface="Arial"/>
                <a:cs typeface="Arial"/>
              </a:rPr>
              <a:t>Fig</a:t>
            </a:r>
            <a:r>
              <a:rPr sz="875" b="1" spc="-78" dirty="0">
                <a:latin typeface="Arial"/>
                <a:cs typeface="Arial"/>
              </a:rPr>
              <a:t> </a:t>
            </a:r>
            <a:r>
              <a:rPr sz="875" b="1" spc="10" dirty="0">
                <a:latin typeface="Arial"/>
                <a:cs typeface="Arial"/>
              </a:rPr>
              <a:t>36.8</a:t>
            </a:r>
            <a:endParaRPr sz="875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65187" y="3469428"/>
            <a:ext cx="44203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15" dirty="0">
                <a:latin typeface="Arial"/>
                <a:cs typeface="Arial"/>
              </a:rPr>
              <a:t>Find</a:t>
            </a:r>
            <a:r>
              <a:rPr sz="875" b="1" spc="-78" dirty="0">
                <a:latin typeface="Arial"/>
                <a:cs typeface="Arial"/>
              </a:rPr>
              <a:t> </a:t>
            </a:r>
            <a:r>
              <a:rPr sz="875" b="1" spc="10" dirty="0">
                <a:latin typeface="Arial"/>
                <a:cs typeface="Arial"/>
              </a:rPr>
              <a:t>(1)</a:t>
            </a:r>
            <a:endParaRPr sz="875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52267" y="5247169"/>
            <a:ext cx="485122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0" dirty="0">
                <a:latin typeface="Times New Roman"/>
                <a:cs typeface="Times New Roman"/>
              </a:rPr>
              <a:t>the node 2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directly connected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and the </a:t>
            </a:r>
            <a:r>
              <a:rPr sz="1069" spc="5" dirty="0">
                <a:latin typeface="Times New Roman"/>
                <a:cs typeface="Times New Roman"/>
              </a:rPr>
              <a:t>interlink between  the </a:t>
            </a:r>
            <a:r>
              <a:rPr sz="1069" spc="10" dirty="0">
                <a:latin typeface="Times New Roman"/>
                <a:cs typeface="Times New Roman"/>
              </a:rPr>
              <a:t>node 2 and 9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dropped.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74566" y="5736000"/>
            <a:ext cx="4752528" cy="31441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4920862" y="6197671"/>
            <a:ext cx="80257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latin typeface="Arial"/>
                <a:cs typeface="Arial"/>
              </a:rPr>
              <a:t>7</a:t>
            </a:r>
            <a:endParaRPr sz="778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40085" y="6581423"/>
            <a:ext cx="80257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latin typeface="Arial"/>
                <a:cs typeface="Arial"/>
              </a:rPr>
              <a:t>3</a:t>
            </a:r>
            <a:endParaRPr sz="778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01625" y="6581423"/>
            <a:ext cx="14631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9" dirty="0">
                <a:latin typeface="Arial"/>
                <a:cs typeface="Arial"/>
              </a:rPr>
              <a:t>22</a:t>
            </a:r>
            <a:endParaRPr sz="778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47431" y="6581423"/>
            <a:ext cx="80257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latin typeface="Arial"/>
                <a:cs typeface="Arial"/>
              </a:rPr>
              <a:t>8</a:t>
            </a:r>
            <a:endParaRPr sz="778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23913" y="6581423"/>
            <a:ext cx="80257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latin typeface="Arial"/>
                <a:cs typeface="Arial"/>
              </a:rPr>
              <a:t>6</a:t>
            </a:r>
            <a:endParaRPr sz="778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01625" y="6965915"/>
            <a:ext cx="14631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9" dirty="0">
                <a:latin typeface="Arial"/>
                <a:cs typeface="Arial"/>
              </a:rPr>
              <a:t>10</a:t>
            </a:r>
            <a:endParaRPr sz="778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04514" y="7351147"/>
            <a:ext cx="14631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9" dirty="0">
                <a:latin typeface="Arial"/>
                <a:cs typeface="Arial"/>
              </a:rPr>
              <a:t>20</a:t>
            </a:r>
            <a:endParaRPr sz="778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96427" y="7351147"/>
            <a:ext cx="14631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9" dirty="0">
                <a:latin typeface="Arial"/>
                <a:cs typeface="Arial"/>
              </a:rPr>
              <a:t>16</a:t>
            </a:r>
            <a:endParaRPr sz="778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53520" y="7351147"/>
            <a:ext cx="14631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9" dirty="0">
                <a:latin typeface="Arial"/>
                <a:cs typeface="Arial"/>
              </a:rPr>
              <a:t>14</a:t>
            </a:r>
            <a:endParaRPr sz="778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10615" y="7351147"/>
            <a:ext cx="148167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44" dirty="0">
                <a:latin typeface="Arial"/>
                <a:cs typeface="Arial"/>
              </a:rPr>
              <a:t>12</a:t>
            </a:r>
            <a:endParaRPr sz="778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6550" y="6533268"/>
            <a:ext cx="148167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44" dirty="0">
                <a:latin typeface="Arial"/>
                <a:cs typeface="Arial"/>
              </a:rPr>
              <a:t>13</a:t>
            </a:r>
            <a:endParaRPr sz="778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19958" y="6918501"/>
            <a:ext cx="80257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latin typeface="Arial"/>
                <a:cs typeface="Arial"/>
              </a:rPr>
              <a:t>5</a:t>
            </a:r>
            <a:endParaRPr sz="778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19205" y="7366705"/>
            <a:ext cx="14631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9" dirty="0">
                <a:latin typeface="Arial"/>
                <a:cs typeface="Arial"/>
              </a:rPr>
              <a:t>11</a:t>
            </a:r>
            <a:endParaRPr sz="778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41481" y="7366705"/>
            <a:ext cx="14631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9" dirty="0">
                <a:latin typeface="Arial"/>
                <a:cs typeface="Arial"/>
              </a:rPr>
              <a:t>30</a:t>
            </a:r>
            <a:endParaRPr sz="778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65012" y="6918501"/>
            <a:ext cx="80257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latin typeface="Arial"/>
                <a:cs typeface="Arial"/>
              </a:rPr>
              <a:t>4</a:t>
            </a:r>
            <a:endParaRPr sz="778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97671" y="7366705"/>
            <a:ext cx="14631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9" dirty="0">
                <a:latin typeface="Arial"/>
                <a:cs typeface="Arial"/>
              </a:rPr>
              <a:t>32</a:t>
            </a:r>
            <a:endParaRPr sz="778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75395" y="7366705"/>
            <a:ext cx="14631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9" dirty="0">
                <a:latin typeface="Arial"/>
                <a:cs typeface="Arial"/>
              </a:rPr>
              <a:t>31</a:t>
            </a:r>
            <a:endParaRPr sz="778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78296" y="7351147"/>
            <a:ext cx="80257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latin typeface="Arial"/>
                <a:cs typeface="Arial"/>
              </a:rPr>
              <a:t>9</a:t>
            </a:r>
            <a:endParaRPr sz="778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28698" y="7814910"/>
            <a:ext cx="14631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9" dirty="0">
                <a:latin typeface="Arial"/>
                <a:cs typeface="Arial"/>
              </a:rPr>
              <a:t>35</a:t>
            </a:r>
            <a:endParaRPr sz="778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96779" y="7814910"/>
            <a:ext cx="80257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latin typeface="Arial"/>
                <a:cs typeface="Arial"/>
              </a:rPr>
              <a:t>2</a:t>
            </a:r>
            <a:endParaRPr sz="778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82741" y="8199402"/>
            <a:ext cx="148167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44" dirty="0">
                <a:latin typeface="Arial"/>
                <a:cs typeface="Arial"/>
              </a:rPr>
              <a:t>13</a:t>
            </a:r>
            <a:endParaRPr sz="778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50823" y="8199402"/>
            <a:ext cx="80257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latin typeface="Arial"/>
                <a:cs typeface="Arial"/>
              </a:rPr>
              <a:t>1</a:t>
            </a:r>
            <a:endParaRPr sz="778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18302" y="8663905"/>
            <a:ext cx="14631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9" dirty="0">
                <a:latin typeface="Arial"/>
                <a:cs typeface="Arial"/>
              </a:rPr>
              <a:t>19</a:t>
            </a:r>
            <a:endParaRPr sz="778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31586" y="8680202"/>
            <a:ext cx="14631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39" dirty="0">
                <a:latin typeface="Arial"/>
                <a:cs typeface="Arial"/>
              </a:rPr>
              <a:t>18</a:t>
            </a:r>
            <a:endParaRPr sz="778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44130" y="8680202"/>
            <a:ext cx="148167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44" dirty="0">
                <a:latin typeface="Arial"/>
                <a:cs typeface="Arial"/>
              </a:rPr>
              <a:t>17</a:t>
            </a:r>
            <a:endParaRPr sz="778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025195" y="8632049"/>
            <a:ext cx="427831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24" dirty="0">
                <a:latin typeface="Arial"/>
                <a:cs typeface="Arial"/>
              </a:rPr>
              <a:t>Fig</a:t>
            </a:r>
            <a:r>
              <a:rPr sz="778" b="1" spc="-24" dirty="0">
                <a:latin typeface="Arial"/>
                <a:cs typeface="Arial"/>
              </a:rPr>
              <a:t> </a:t>
            </a:r>
            <a:r>
              <a:rPr sz="778" b="1" spc="29" dirty="0">
                <a:latin typeface="Arial"/>
                <a:cs typeface="Arial"/>
              </a:rPr>
              <a:t>36.9</a:t>
            </a:r>
            <a:endParaRPr sz="778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39246" y="7761570"/>
            <a:ext cx="41795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29" dirty="0">
                <a:latin typeface="Arial"/>
                <a:cs typeface="Arial"/>
              </a:rPr>
              <a:t>Find</a:t>
            </a:r>
            <a:r>
              <a:rPr sz="778" b="1" dirty="0">
                <a:latin typeface="Arial"/>
                <a:cs typeface="Arial"/>
              </a:rPr>
              <a:t> </a:t>
            </a:r>
            <a:r>
              <a:rPr sz="778" b="1" spc="19" dirty="0">
                <a:latin typeface="Arial"/>
                <a:cs typeface="Arial"/>
              </a:rPr>
              <a:t>(1)</a:t>
            </a:r>
            <a:endParaRPr sz="778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52280" y="9042457"/>
            <a:ext cx="167428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happen with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91153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13495</Words>
  <Application>Microsoft Office PowerPoint</Application>
  <PresentationFormat>Custom</PresentationFormat>
  <Paragraphs>1739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2016-11-22T09:03:26Z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