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1" id="{27B0A9FC-317A-49B2-9238-31D751E79F9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42" id="{F9AD0D28-FC2A-48CD-B49C-8CC0FF6F7CB2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43" id="{849DDEB9-7200-4AC7-A8F7-FC04DB70C16E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44" id="{2F581B4E-A4AD-4D4C-B345-7971F1491359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45" id="{D4DCF6B7-9499-479C-8438-25C573D9BC9E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Extra" id="{9EA88EE1-45EA-4712-BDEB-302D463C3A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917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41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521656"/>
            <a:ext cx="675393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10.4.2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979985"/>
            <a:ext cx="766763" cy="128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326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8658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8658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8658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8658" algn="ctr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583" y="3207001"/>
            <a:ext cx="1484753" cy="1045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26010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Review  Quad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Performance of </a:t>
            </a:r>
            <a:r>
              <a:rPr sz="1069" spc="5" dirty="0">
                <a:latin typeface="Times New Roman"/>
                <a:cs typeface="Times New Roman"/>
              </a:rPr>
              <a:t>Skip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Lists  </a:t>
            </a:r>
            <a:r>
              <a:rPr sz="1069" spc="19" dirty="0">
                <a:latin typeface="Times New Roman"/>
                <a:cs typeface="Times New Roman"/>
              </a:rPr>
              <a:t>AVL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Times New Roman"/>
                <a:cs typeface="Times New Roman"/>
              </a:rPr>
              <a:t>Hashing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Examples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Hashing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4384603"/>
            <a:ext cx="4851841" cy="1165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dirty="0">
                <a:latin typeface="Arial"/>
                <a:cs typeface="Arial"/>
              </a:rPr>
              <a:t>Review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studied three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of skip list i.e. </a:t>
            </a:r>
            <a:r>
              <a:rPr sz="1069" i="1" spc="5" dirty="0">
                <a:latin typeface="Times New Roman"/>
                <a:cs typeface="Times New Roman"/>
              </a:rPr>
              <a:t>insert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and had </a:t>
            </a:r>
            <a:r>
              <a:rPr sz="1069" spc="5" dirty="0">
                <a:latin typeface="Times New Roman"/>
                <a:cs typeface="Times New Roman"/>
              </a:rPr>
              <a:t>their pictorial view. </a:t>
            </a:r>
            <a:r>
              <a:rPr sz="1069" spc="10" dirty="0">
                <a:latin typeface="Times New Roman"/>
                <a:cs typeface="Times New Roman"/>
              </a:rPr>
              <a:t>Working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methods was </a:t>
            </a:r>
            <a:r>
              <a:rPr sz="1069" spc="5" dirty="0">
                <a:latin typeface="Times New Roman"/>
                <a:cs typeface="Times New Roman"/>
              </a:rPr>
              <a:t>also discussed.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sketches,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have some </a:t>
            </a:r>
            <a:r>
              <a:rPr sz="1069" spc="5" dirty="0">
                <a:latin typeface="Times New Roman"/>
                <a:cs typeface="Times New Roman"/>
              </a:rPr>
              <a:t>idea </a:t>
            </a:r>
            <a:r>
              <a:rPr sz="1069" spc="10" dirty="0">
                <a:latin typeface="Times New Roman"/>
                <a:cs typeface="Times New Roman"/>
              </a:rPr>
              <a:t>about the implementation </a:t>
            </a:r>
            <a:r>
              <a:rPr sz="1069" spc="5" dirty="0">
                <a:latin typeface="Times New Roman"/>
                <a:cs typeface="Times New Roman"/>
              </a:rPr>
              <a:t>of the  extra pointer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skip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Let’s discuss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implementation.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skip list is as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67" y="7637469"/>
            <a:ext cx="4852458" cy="814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some </a:t>
            </a:r>
            <a:r>
              <a:rPr sz="1069" spc="5" dirty="0">
                <a:latin typeface="Times New Roman"/>
                <a:cs typeface="Times New Roman"/>
              </a:rPr>
              <a:t>nodes in this </a:t>
            </a:r>
            <a:r>
              <a:rPr sz="1069" spc="10" dirty="0">
                <a:latin typeface="Times New Roman"/>
                <a:cs typeface="Times New Roman"/>
              </a:rPr>
              <a:t>skip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present at 0, </a:t>
            </a:r>
            <a:r>
              <a:rPr sz="1069" dirty="0">
                <a:latin typeface="Times New Roman"/>
                <a:cs typeface="Times New Roman"/>
              </a:rPr>
              <a:t>1</a:t>
            </a:r>
            <a:r>
              <a:rPr sz="1094" baseline="37037" dirty="0">
                <a:latin typeface="Times New Roman"/>
                <a:cs typeface="Times New Roman"/>
              </a:rPr>
              <a:t>st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10" dirty="0">
                <a:latin typeface="Times New Roman"/>
                <a:cs typeface="Times New Roman"/>
              </a:rPr>
              <a:t>levels.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actual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are 12, </a:t>
            </a:r>
            <a:r>
              <a:rPr sz="1069" spc="10" dirty="0">
                <a:latin typeface="Times New Roman"/>
                <a:cs typeface="Times New Roman"/>
              </a:rPr>
              <a:t>23, 34 and </a:t>
            </a:r>
            <a:r>
              <a:rPr sz="1069" spc="5" dirty="0">
                <a:latin typeface="Times New Roman"/>
                <a:cs typeface="Times New Roman"/>
              </a:rPr>
              <a:t>45.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 34 </a:t>
            </a:r>
            <a:r>
              <a:rPr sz="1069" spc="5" dirty="0">
                <a:latin typeface="Times New Roman"/>
                <a:cs typeface="Times New Roman"/>
              </a:rPr>
              <a:t>is present in three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necessary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the same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implementation.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with  </a:t>
            </a:r>
            <a:r>
              <a:rPr sz="1069" spc="5" dirty="0">
                <a:latin typeface="Times New Roman"/>
                <a:cs typeface="Times New Roman"/>
              </a:rPr>
              <a:t>next pointers. </a:t>
            </a:r>
            <a:r>
              <a:rPr sz="1069" spc="10" dirty="0">
                <a:latin typeface="Times New Roman"/>
                <a:cs typeface="Times New Roman"/>
              </a:rPr>
              <a:t>Should we copy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not?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look at  the previous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71395" y="5707486"/>
            <a:ext cx="311150" cy="198173"/>
          </a:xfrm>
          <a:custGeom>
            <a:avLst/>
            <a:gdLst/>
            <a:ahLst/>
            <a:cxnLst/>
            <a:rect l="l" t="t" r="r" b="b"/>
            <a:pathLst>
              <a:path w="320039" h="203835">
                <a:moveTo>
                  <a:pt x="0" y="0"/>
                </a:moveTo>
                <a:lnTo>
                  <a:pt x="320039" y="0"/>
                </a:lnTo>
                <a:lnTo>
                  <a:pt x="320039" y="203453"/>
                </a:lnTo>
                <a:lnTo>
                  <a:pt x="0" y="203453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348689" y="5755145"/>
            <a:ext cx="15619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Symbol"/>
                <a:cs typeface="Symbol"/>
              </a:rPr>
              <a:t></a:t>
            </a:r>
            <a:endParaRPr sz="826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4341" y="5707486"/>
            <a:ext cx="312385" cy="198173"/>
          </a:xfrm>
          <a:custGeom>
            <a:avLst/>
            <a:gdLst/>
            <a:ahLst/>
            <a:cxnLst/>
            <a:rect l="l" t="t" r="r" b="b"/>
            <a:pathLst>
              <a:path w="321310" h="203835">
                <a:moveTo>
                  <a:pt x="0" y="0"/>
                </a:moveTo>
                <a:lnTo>
                  <a:pt x="320801" y="0"/>
                </a:lnTo>
                <a:lnTo>
                  <a:pt x="320801" y="203453"/>
                </a:lnTo>
                <a:lnTo>
                  <a:pt x="0" y="203453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5181636" y="5755145"/>
            <a:ext cx="15619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Symbol"/>
                <a:cs typeface="Symbol"/>
              </a:rPr>
              <a:t></a:t>
            </a:r>
            <a:r>
              <a:rPr sz="826" spc="-5" dirty="0">
                <a:latin typeface="Symbol"/>
                <a:cs typeface="Symbol"/>
              </a:rPr>
              <a:t></a:t>
            </a:r>
            <a:endParaRPr sz="826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97362" y="5806758"/>
            <a:ext cx="2499078" cy="0"/>
          </a:xfrm>
          <a:custGeom>
            <a:avLst/>
            <a:gdLst/>
            <a:ahLst/>
            <a:cxnLst/>
            <a:rect l="l" t="t" r="r" b="b"/>
            <a:pathLst>
              <a:path w="2570479">
                <a:moveTo>
                  <a:pt x="2570226" y="0"/>
                </a:moveTo>
                <a:lnTo>
                  <a:pt x="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094582" y="7162234"/>
            <a:ext cx="12717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i="1" spc="-10" dirty="0">
                <a:latin typeface="Times New Roman"/>
                <a:cs typeface="Times New Roman"/>
              </a:rPr>
              <a:t>S</a:t>
            </a:r>
            <a:r>
              <a:rPr sz="875" baseline="-13888" dirty="0">
                <a:latin typeface="Times New Roman"/>
                <a:cs typeface="Times New Roman"/>
              </a:rPr>
              <a:t>0</a:t>
            </a:r>
            <a:endParaRPr sz="875" baseline="-1388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2361" y="6696991"/>
            <a:ext cx="12655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i="1" spc="-15" dirty="0">
                <a:latin typeface="Times New Roman"/>
                <a:cs typeface="Times New Roman"/>
              </a:rPr>
              <a:t>S</a:t>
            </a:r>
            <a:r>
              <a:rPr sz="875" baseline="-13888" dirty="0">
                <a:latin typeface="Times New Roman"/>
                <a:cs typeface="Times New Roman"/>
              </a:rPr>
              <a:t>1</a:t>
            </a:r>
            <a:endParaRPr sz="875" baseline="-1388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2360" y="6232489"/>
            <a:ext cx="12717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i="1" spc="-10" dirty="0">
                <a:latin typeface="Times New Roman"/>
                <a:cs typeface="Times New Roman"/>
              </a:rPr>
              <a:t>S</a:t>
            </a:r>
            <a:r>
              <a:rPr sz="875" baseline="-13888" dirty="0">
                <a:latin typeface="Times New Roman"/>
                <a:cs typeface="Times New Roman"/>
              </a:rPr>
              <a:t>2</a:t>
            </a:r>
            <a:endParaRPr sz="875" baseline="-1388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3101" y="5767986"/>
            <a:ext cx="12717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i="1" spc="-10" dirty="0">
                <a:latin typeface="Times New Roman"/>
                <a:cs typeface="Times New Roman"/>
              </a:rPr>
              <a:t>S</a:t>
            </a:r>
            <a:r>
              <a:rPr sz="875" baseline="-13888" dirty="0">
                <a:latin typeface="Times New Roman"/>
                <a:cs typeface="Times New Roman"/>
              </a:rPr>
              <a:t>3</a:t>
            </a:r>
            <a:endParaRPr sz="875" baseline="-138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71395" y="7097290"/>
            <a:ext cx="311150" cy="198173"/>
          </a:xfrm>
          <a:custGeom>
            <a:avLst/>
            <a:gdLst/>
            <a:ahLst/>
            <a:cxnLst/>
            <a:rect l="l" t="t" r="r" b="b"/>
            <a:pathLst>
              <a:path w="320039" h="203834">
                <a:moveTo>
                  <a:pt x="0" y="0"/>
                </a:moveTo>
                <a:lnTo>
                  <a:pt x="320039" y="0"/>
                </a:lnTo>
                <a:lnTo>
                  <a:pt x="320039" y="203454"/>
                </a:lnTo>
                <a:lnTo>
                  <a:pt x="0" y="203454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2348689" y="7144209"/>
            <a:ext cx="15619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Symbol"/>
                <a:cs typeface="Symbol"/>
              </a:rPr>
              <a:t></a:t>
            </a:r>
            <a:endParaRPr sz="826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04341" y="7097290"/>
            <a:ext cx="312385" cy="198173"/>
          </a:xfrm>
          <a:custGeom>
            <a:avLst/>
            <a:gdLst/>
            <a:ahLst/>
            <a:cxnLst/>
            <a:rect l="l" t="t" r="r" b="b"/>
            <a:pathLst>
              <a:path w="321310" h="203834">
                <a:moveTo>
                  <a:pt x="0" y="0"/>
                </a:moveTo>
                <a:lnTo>
                  <a:pt x="320801" y="0"/>
                </a:lnTo>
                <a:lnTo>
                  <a:pt x="320801" y="203454"/>
                </a:lnTo>
                <a:lnTo>
                  <a:pt x="0" y="203454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5181636" y="7144209"/>
            <a:ext cx="15619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Symbol"/>
                <a:cs typeface="Symbol"/>
              </a:rPr>
              <a:t></a:t>
            </a:r>
            <a:r>
              <a:rPr sz="826" spc="-5" dirty="0">
                <a:latin typeface="Symbol"/>
                <a:cs typeface="Symbol"/>
              </a:rPr>
              <a:t></a:t>
            </a:r>
            <a:endParaRPr sz="826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96130" y="7097290"/>
            <a:ext cx="284603" cy="198173"/>
          </a:xfrm>
          <a:custGeom>
            <a:avLst/>
            <a:gdLst/>
            <a:ahLst/>
            <a:cxnLst/>
            <a:rect l="l" t="t" r="r" b="b"/>
            <a:pathLst>
              <a:path w="292735" h="203834">
                <a:moveTo>
                  <a:pt x="0" y="0"/>
                </a:moveTo>
                <a:lnTo>
                  <a:pt x="292608" y="0"/>
                </a:lnTo>
                <a:lnTo>
                  <a:pt x="292608" y="203454"/>
                </a:lnTo>
                <a:lnTo>
                  <a:pt x="0" y="203454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4674164" y="7134577"/>
            <a:ext cx="13026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Times New Roman"/>
                <a:cs typeface="Times New Roman"/>
              </a:rPr>
              <a:t>45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7400" y="7097290"/>
            <a:ext cx="284603" cy="198173"/>
          </a:xfrm>
          <a:custGeom>
            <a:avLst/>
            <a:gdLst/>
            <a:ahLst/>
            <a:cxnLst/>
            <a:rect l="l" t="t" r="r" b="b"/>
            <a:pathLst>
              <a:path w="292735" h="203834">
                <a:moveTo>
                  <a:pt x="0" y="0"/>
                </a:moveTo>
                <a:lnTo>
                  <a:pt x="292607" y="0"/>
                </a:lnTo>
                <a:lnTo>
                  <a:pt x="292607" y="203454"/>
                </a:lnTo>
                <a:lnTo>
                  <a:pt x="0" y="203454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2975433" y="7134577"/>
            <a:ext cx="12841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Times New Roman"/>
                <a:cs typeface="Times New Roman"/>
              </a:rPr>
              <a:t>12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59126" y="7195820"/>
            <a:ext cx="237067" cy="1235"/>
          </a:xfrm>
          <a:custGeom>
            <a:avLst/>
            <a:gdLst/>
            <a:ahLst/>
            <a:cxnLst/>
            <a:rect l="l" t="t" r="r" b="b"/>
            <a:pathLst>
              <a:path w="243839" h="1270">
                <a:moveTo>
                  <a:pt x="243839" y="0"/>
                </a:moveTo>
                <a:lnTo>
                  <a:pt x="0" y="762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160396" y="7195820"/>
            <a:ext cx="250031" cy="1235"/>
          </a:xfrm>
          <a:custGeom>
            <a:avLst/>
            <a:gdLst/>
            <a:ahLst/>
            <a:cxnLst/>
            <a:rect l="l" t="t" r="r" b="b"/>
            <a:pathLst>
              <a:path w="257175" h="1270">
                <a:moveTo>
                  <a:pt x="256794" y="0"/>
                </a:moveTo>
                <a:lnTo>
                  <a:pt x="0" y="762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290906" y="7195821"/>
            <a:ext cx="250031" cy="1852"/>
          </a:xfrm>
          <a:custGeom>
            <a:avLst/>
            <a:gdLst/>
            <a:ahLst/>
            <a:cxnLst/>
            <a:rect l="l" t="t" r="r" b="b"/>
            <a:pathLst>
              <a:path w="257175" h="1904">
                <a:moveTo>
                  <a:pt x="256794" y="0"/>
                </a:moveTo>
                <a:lnTo>
                  <a:pt x="0" y="1524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597362" y="7195820"/>
            <a:ext cx="244475" cy="1235"/>
          </a:xfrm>
          <a:custGeom>
            <a:avLst/>
            <a:gdLst/>
            <a:ahLst/>
            <a:cxnLst/>
            <a:rect l="l" t="t" r="r" b="b"/>
            <a:pathLst>
              <a:path w="251460" h="1270">
                <a:moveTo>
                  <a:pt x="251459" y="0"/>
                </a:moveTo>
                <a:lnTo>
                  <a:pt x="0" y="762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464877" y="7097290"/>
            <a:ext cx="283986" cy="198173"/>
          </a:xfrm>
          <a:custGeom>
            <a:avLst/>
            <a:gdLst/>
            <a:ahLst/>
            <a:cxnLst/>
            <a:rect l="l" t="t" r="r" b="b"/>
            <a:pathLst>
              <a:path w="292100" h="203834">
                <a:moveTo>
                  <a:pt x="0" y="0"/>
                </a:moveTo>
                <a:lnTo>
                  <a:pt x="291846" y="0"/>
                </a:lnTo>
                <a:lnTo>
                  <a:pt x="291846" y="203454"/>
                </a:lnTo>
                <a:lnTo>
                  <a:pt x="0" y="203454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3542913" y="7134577"/>
            <a:ext cx="13026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Times New Roman"/>
                <a:cs typeface="Times New Roman"/>
              </a:rPr>
              <a:t>23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27170" y="7099511"/>
            <a:ext cx="283986" cy="197556"/>
          </a:xfrm>
          <a:custGeom>
            <a:avLst/>
            <a:gdLst/>
            <a:ahLst/>
            <a:cxnLst/>
            <a:rect l="l" t="t" r="r" b="b"/>
            <a:pathLst>
              <a:path w="292100" h="203200">
                <a:moveTo>
                  <a:pt x="0" y="0"/>
                </a:moveTo>
                <a:lnTo>
                  <a:pt x="291846" y="0"/>
                </a:lnTo>
                <a:lnTo>
                  <a:pt x="291846" y="202691"/>
                </a:lnTo>
                <a:lnTo>
                  <a:pt x="0" y="202691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4105205" y="7136799"/>
            <a:ext cx="12841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Times New Roman"/>
                <a:cs typeface="Times New Roman"/>
              </a:rPr>
              <a:t>34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28614" y="7195821"/>
            <a:ext cx="243858" cy="1852"/>
          </a:xfrm>
          <a:custGeom>
            <a:avLst/>
            <a:gdLst/>
            <a:ahLst/>
            <a:cxnLst/>
            <a:rect l="l" t="t" r="r" b="b"/>
            <a:pathLst>
              <a:path w="250825" h="1904">
                <a:moveTo>
                  <a:pt x="250698" y="1524"/>
                </a:moveTo>
                <a:lnTo>
                  <a:pt x="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271395" y="6171247"/>
            <a:ext cx="311150" cy="198173"/>
          </a:xfrm>
          <a:custGeom>
            <a:avLst/>
            <a:gdLst/>
            <a:ahLst/>
            <a:cxnLst/>
            <a:rect l="l" t="t" r="r" b="b"/>
            <a:pathLst>
              <a:path w="320039" h="203835">
                <a:moveTo>
                  <a:pt x="0" y="0"/>
                </a:moveTo>
                <a:lnTo>
                  <a:pt x="320039" y="0"/>
                </a:lnTo>
                <a:lnTo>
                  <a:pt x="320039" y="203453"/>
                </a:lnTo>
                <a:lnTo>
                  <a:pt x="0" y="203453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2348689" y="6218908"/>
            <a:ext cx="15619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Symbol"/>
                <a:cs typeface="Symbol"/>
              </a:rPr>
              <a:t></a:t>
            </a:r>
            <a:endParaRPr sz="826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04341" y="6171247"/>
            <a:ext cx="312385" cy="198173"/>
          </a:xfrm>
          <a:custGeom>
            <a:avLst/>
            <a:gdLst/>
            <a:ahLst/>
            <a:cxnLst/>
            <a:rect l="l" t="t" r="r" b="b"/>
            <a:pathLst>
              <a:path w="321310" h="203835">
                <a:moveTo>
                  <a:pt x="0" y="0"/>
                </a:moveTo>
                <a:lnTo>
                  <a:pt x="320801" y="0"/>
                </a:lnTo>
                <a:lnTo>
                  <a:pt x="320801" y="203453"/>
                </a:lnTo>
                <a:lnTo>
                  <a:pt x="0" y="203453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5181636" y="6218908"/>
            <a:ext cx="15619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Symbol"/>
                <a:cs typeface="Symbol"/>
              </a:rPr>
              <a:t></a:t>
            </a:r>
            <a:r>
              <a:rPr sz="826" spc="-5" dirty="0">
                <a:latin typeface="Symbol"/>
                <a:cs typeface="Symbol"/>
              </a:rPr>
              <a:t></a:t>
            </a:r>
            <a:endParaRPr sz="826">
              <a:latin typeface="Symbol"/>
              <a:cs typeface="Symbo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90906" y="6269778"/>
            <a:ext cx="805656" cy="1235"/>
          </a:xfrm>
          <a:custGeom>
            <a:avLst/>
            <a:gdLst/>
            <a:ahLst/>
            <a:cxnLst/>
            <a:rect l="l" t="t" r="r" b="b"/>
            <a:pathLst>
              <a:path w="828675" h="1270">
                <a:moveTo>
                  <a:pt x="828294" y="0"/>
                </a:moveTo>
                <a:lnTo>
                  <a:pt x="0" y="762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027170" y="6171247"/>
            <a:ext cx="283986" cy="198173"/>
          </a:xfrm>
          <a:custGeom>
            <a:avLst/>
            <a:gdLst/>
            <a:ahLst/>
            <a:cxnLst/>
            <a:rect l="l" t="t" r="r" b="b"/>
            <a:pathLst>
              <a:path w="292100" h="203835">
                <a:moveTo>
                  <a:pt x="0" y="0"/>
                </a:moveTo>
                <a:lnTo>
                  <a:pt x="291846" y="0"/>
                </a:lnTo>
                <a:lnTo>
                  <a:pt x="291846" y="203453"/>
                </a:lnTo>
                <a:lnTo>
                  <a:pt x="0" y="203453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4105205" y="6209276"/>
            <a:ext cx="12841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Times New Roman"/>
                <a:cs typeface="Times New Roman"/>
              </a:rPr>
              <a:t>34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597361" y="6269778"/>
            <a:ext cx="1375481" cy="1235"/>
          </a:xfrm>
          <a:custGeom>
            <a:avLst/>
            <a:gdLst/>
            <a:ahLst/>
            <a:cxnLst/>
            <a:rect l="l" t="t" r="r" b="b"/>
            <a:pathLst>
              <a:path w="1414779" h="1270">
                <a:moveTo>
                  <a:pt x="1414272" y="0"/>
                </a:moveTo>
                <a:lnTo>
                  <a:pt x="0" y="762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271395" y="6634267"/>
            <a:ext cx="311150" cy="197556"/>
          </a:xfrm>
          <a:custGeom>
            <a:avLst/>
            <a:gdLst/>
            <a:ahLst/>
            <a:cxnLst/>
            <a:rect l="l" t="t" r="r" b="b"/>
            <a:pathLst>
              <a:path w="320039" h="203200">
                <a:moveTo>
                  <a:pt x="0" y="0"/>
                </a:moveTo>
                <a:lnTo>
                  <a:pt x="320039" y="0"/>
                </a:lnTo>
                <a:lnTo>
                  <a:pt x="320039" y="202691"/>
                </a:lnTo>
                <a:lnTo>
                  <a:pt x="0" y="202691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2348689" y="6681929"/>
            <a:ext cx="15619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Symbol"/>
                <a:cs typeface="Symbol"/>
              </a:rPr>
              <a:t></a:t>
            </a:r>
            <a:endParaRPr sz="826">
              <a:latin typeface="Symbol"/>
              <a:cs typeface="Symbo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104341" y="6634267"/>
            <a:ext cx="312385" cy="197556"/>
          </a:xfrm>
          <a:custGeom>
            <a:avLst/>
            <a:gdLst/>
            <a:ahLst/>
            <a:cxnLst/>
            <a:rect l="l" t="t" r="r" b="b"/>
            <a:pathLst>
              <a:path w="321310" h="203200">
                <a:moveTo>
                  <a:pt x="0" y="0"/>
                </a:moveTo>
                <a:lnTo>
                  <a:pt x="320801" y="0"/>
                </a:lnTo>
                <a:lnTo>
                  <a:pt x="320801" y="202691"/>
                </a:lnTo>
                <a:lnTo>
                  <a:pt x="0" y="202691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5181636" y="6681929"/>
            <a:ext cx="15619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Symbol"/>
                <a:cs typeface="Symbol"/>
              </a:rPr>
              <a:t></a:t>
            </a:r>
            <a:r>
              <a:rPr sz="826" spc="-5" dirty="0">
                <a:latin typeface="Symbol"/>
                <a:cs typeface="Symbol"/>
              </a:rPr>
              <a:t></a:t>
            </a:r>
            <a:endParaRPr sz="826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62655" y="6634267"/>
            <a:ext cx="283986" cy="197556"/>
          </a:xfrm>
          <a:custGeom>
            <a:avLst/>
            <a:gdLst/>
            <a:ahLst/>
            <a:cxnLst/>
            <a:rect l="l" t="t" r="r" b="b"/>
            <a:pathLst>
              <a:path w="292100" h="203200">
                <a:moveTo>
                  <a:pt x="0" y="0"/>
                </a:moveTo>
                <a:lnTo>
                  <a:pt x="291846" y="0"/>
                </a:lnTo>
                <a:lnTo>
                  <a:pt x="291846" y="202691"/>
                </a:lnTo>
                <a:lnTo>
                  <a:pt x="0" y="202691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3540690" y="6672297"/>
            <a:ext cx="12841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Times New Roman"/>
                <a:cs typeface="Times New Roman"/>
              </a:rPr>
              <a:t>23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90906" y="6732799"/>
            <a:ext cx="805656" cy="1235"/>
          </a:xfrm>
          <a:custGeom>
            <a:avLst/>
            <a:gdLst/>
            <a:ahLst/>
            <a:cxnLst/>
            <a:rect l="l" t="t" r="r" b="b"/>
            <a:pathLst>
              <a:path w="828675" h="1270">
                <a:moveTo>
                  <a:pt x="828294" y="0"/>
                </a:moveTo>
                <a:lnTo>
                  <a:pt x="0" y="762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597362" y="6732799"/>
            <a:ext cx="810595" cy="1235"/>
          </a:xfrm>
          <a:custGeom>
            <a:avLst/>
            <a:gdLst/>
            <a:ahLst/>
            <a:cxnLst/>
            <a:rect l="l" t="t" r="r" b="b"/>
            <a:pathLst>
              <a:path w="833754" h="1270">
                <a:moveTo>
                  <a:pt x="833627" y="0"/>
                </a:moveTo>
                <a:lnTo>
                  <a:pt x="0" y="762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027170" y="6634267"/>
            <a:ext cx="283986" cy="197556"/>
          </a:xfrm>
          <a:custGeom>
            <a:avLst/>
            <a:gdLst/>
            <a:ahLst/>
            <a:cxnLst/>
            <a:rect l="l" t="t" r="r" b="b"/>
            <a:pathLst>
              <a:path w="292100" h="203200">
                <a:moveTo>
                  <a:pt x="0" y="0"/>
                </a:moveTo>
                <a:lnTo>
                  <a:pt x="291846" y="0"/>
                </a:lnTo>
                <a:lnTo>
                  <a:pt x="291846" y="202691"/>
                </a:lnTo>
                <a:lnTo>
                  <a:pt x="0" y="202691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4105205" y="6672297"/>
            <a:ext cx="12841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Times New Roman"/>
                <a:cs typeface="Times New Roman"/>
              </a:rPr>
              <a:t>34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726391" y="6732799"/>
            <a:ext cx="246327" cy="1235"/>
          </a:xfrm>
          <a:custGeom>
            <a:avLst/>
            <a:gdLst/>
            <a:ahLst/>
            <a:cxnLst/>
            <a:rect l="l" t="t" r="r" b="b"/>
            <a:pathLst>
              <a:path w="253364" h="1270">
                <a:moveTo>
                  <a:pt x="252984" y="0"/>
                </a:moveTo>
                <a:lnTo>
                  <a:pt x="0" y="762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33015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8" y="868856"/>
            <a:ext cx="4854310" cy="2222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as ASCII </a:t>
            </a:r>
            <a:r>
              <a:rPr sz="1069" spc="5" dirty="0">
                <a:latin typeface="Times New Roman"/>
                <a:cs typeface="Times New Roman"/>
              </a:rPr>
              <a:t>values.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directly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i="1" spc="5" dirty="0">
                <a:latin typeface="Times New Roman"/>
                <a:cs typeface="Times New Roman"/>
              </a:rPr>
              <a:t>s[i]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in the end, </a:t>
            </a:r>
            <a:r>
              <a:rPr sz="1069" spc="10" dirty="0">
                <a:latin typeface="Times New Roman"/>
                <a:cs typeface="Times New Roman"/>
              </a:rPr>
              <a:t>we take mod of </a:t>
            </a:r>
            <a:r>
              <a:rPr sz="1069" spc="15" dirty="0">
                <a:latin typeface="Times New Roman"/>
                <a:cs typeface="Times New Roman"/>
              </a:rPr>
              <a:t>sum 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i="1" spc="10" dirty="0">
                <a:latin typeface="Times New Roman"/>
                <a:cs typeface="Times New Roman"/>
              </a:rPr>
              <a:t>TABLESIZE</a:t>
            </a:r>
            <a:r>
              <a:rPr sz="1069" spc="10" dirty="0">
                <a:latin typeface="Times New Roman"/>
                <a:cs typeface="Times New Roman"/>
              </a:rPr>
              <a:t>. 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15" dirty="0">
                <a:latin typeface="Times New Roman"/>
                <a:cs typeface="Times New Roman"/>
              </a:rPr>
              <a:t>TABLESIZE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constant </a:t>
            </a:r>
            <a:r>
              <a:rPr sz="1069" spc="5" dirty="0">
                <a:latin typeface="Times New Roman"/>
                <a:cs typeface="Times New Roman"/>
              </a:rPr>
              <a:t>representing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5" dirty="0">
                <a:latin typeface="Times New Roman"/>
                <a:cs typeface="Times New Roman"/>
              </a:rPr>
              <a:t>ways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the </a:t>
            </a:r>
            <a:r>
              <a:rPr sz="1069" spc="5" dirty="0">
                <a:latin typeface="Times New Roman"/>
                <a:cs typeface="Times New Roman"/>
              </a:rPr>
              <a:t>hash function.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the only </a:t>
            </a:r>
            <a:r>
              <a:rPr sz="1069" spc="10" dirty="0">
                <a:latin typeface="Times New Roman"/>
                <a:cs typeface="Times New Roman"/>
              </a:rPr>
              <a:t>way  of implementing hash function.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function is </a:t>
            </a:r>
            <a:r>
              <a:rPr sz="1069" spc="10" dirty="0">
                <a:latin typeface="Times New Roman"/>
                <a:cs typeface="Times New Roman"/>
              </a:rPr>
              <a:t>a very important topic. Experts  have </a:t>
            </a:r>
            <a:r>
              <a:rPr sz="1069" spc="5" dirty="0">
                <a:latin typeface="Times New Roman"/>
                <a:cs typeface="Times New Roman"/>
              </a:rPr>
              <a:t>researched </a:t>
            </a:r>
            <a:r>
              <a:rPr sz="1069" spc="10" dirty="0">
                <a:latin typeface="Times New Roman"/>
                <a:cs typeface="Times New Roman"/>
              </a:rPr>
              <a:t>a lot on </a:t>
            </a:r>
            <a:r>
              <a:rPr sz="1069" spc="5" dirty="0">
                <a:latin typeface="Times New Roman"/>
                <a:cs typeface="Times New Roman"/>
              </a:rPr>
              <a:t>hash functions. There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other implementations of hash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Another </a:t>
            </a:r>
            <a:r>
              <a:rPr sz="1069" spc="5" dirty="0">
                <a:latin typeface="Times New Roman"/>
                <a:cs typeface="Times New Roman"/>
              </a:rPr>
              <a:t>possibility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convert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string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arbitrary base 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b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might be a </a:t>
            </a:r>
            <a:r>
              <a:rPr sz="1069" spc="5" dirty="0">
                <a:latin typeface="Times New Roman"/>
                <a:cs typeface="Times New Roman"/>
              </a:rPr>
              <a:t>prime number).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formula is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80" y="4086048"/>
            <a:ext cx="4852458" cy="3552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90" algn="just"/>
            <a:r>
              <a:rPr sz="2139" i="1" spc="5" dirty="0">
                <a:latin typeface="Times New Roman"/>
                <a:cs typeface="Times New Roman"/>
              </a:rPr>
              <a:t>Example</a:t>
            </a:r>
            <a:r>
              <a:rPr sz="2139" i="1" spc="-306" dirty="0">
                <a:latin typeface="Times New Roman"/>
                <a:cs typeface="Times New Roman"/>
              </a:rPr>
              <a:t> </a:t>
            </a:r>
            <a:r>
              <a:rPr sz="2139" dirty="0">
                <a:latin typeface="Times New Roman"/>
                <a:cs typeface="Times New Roman"/>
              </a:rPr>
              <a:t>:</a:t>
            </a:r>
            <a:r>
              <a:rPr sz="2139" spc="-198" dirty="0">
                <a:latin typeface="Times New Roman"/>
                <a:cs typeface="Times New Roman"/>
              </a:rPr>
              <a:t> </a:t>
            </a:r>
            <a:r>
              <a:rPr sz="2139" i="1" spc="15" dirty="0">
                <a:latin typeface="Times New Roman"/>
                <a:cs typeface="Times New Roman"/>
              </a:rPr>
              <a:t>h</a:t>
            </a:r>
            <a:r>
              <a:rPr sz="2139" spc="15" dirty="0">
                <a:latin typeface="Times New Roman"/>
                <a:cs typeface="Times New Roman"/>
              </a:rPr>
              <a:t>(</a:t>
            </a:r>
            <a:r>
              <a:rPr sz="2139" spc="-326" dirty="0">
                <a:latin typeface="Times New Roman"/>
                <a:cs typeface="Times New Roman"/>
              </a:rPr>
              <a:t> </a:t>
            </a:r>
            <a:r>
              <a:rPr sz="2139" i="1" spc="24" dirty="0">
                <a:latin typeface="Times New Roman"/>
                <a:cs typeface="Times New Roman"/>
              </a:rPr>
              <a:t>ABC</a:t>
            </a:r>
            <a:r>
              <a:rPr sz="2139" spc="24" dirty="0">
                <a:latin typeface="Times New Roman"/>
                <a:cs typeface="Times New Roman"/>
              </a:rPr>
              <a:t>)</a:t>
            </a:r>
            <a:r>
              <a:rPr sz="2139" spc="-49" dirty="0">
                <a:latin typeface="Times New Roman"/>
                <a:cs typeface="Times New Roman"/>
              </a:rPr>
              <a:t> </a:t>
            </a:r>
            <a:r>
              <a:rPr sz="3208" spc="7" baseline="2525" dirty="0">
                <a:latin typeface="Symbol"/>
                <a:cs typeface="Symbol"/>
              </a:rPr>
              <a:t></a:t>
            </a:r>
            <a:r>
              <a:rPr sz="3208" spc="-131" baseline="2525" dirty="0">
                <a:latin typeface="Times New Roman"/>
                <a:cs typeface="Times New Roman"/>
              </a:rPr>
              <a:t> </a:t>
            </a:r>
            <a:r>
              <a:rPr sz="2139" spc="5" dirty="0">
                <a:latin typeface="Times New Roman"/>
                <a:cs typeface="Times New Roman"/>
              </a:rPr>
              <a:t>(65</a:t>
            </a:r>
            <a:r>
              <a:rPr sz="2139" i="1" spc="5" dirty="0">
                <a:latin typeface="Times New Roman"/>
                <a:cs typeface="Times New Roman"/>
              </a:rPr>
              <a:t>b</a:t>
            </a:r>
            <a:r>
              <a:rPr sz="1823" spc="7" baseline="46666" dirty="0">
                <a:latin typeface="Times New Roman"/>
                <a:cs typeface="Times New Roman"/>
              </a:rPr>
              <a:t>0</a:t>
            </a:r>
            <a:r>
              <a:rPr sz="1823" spc="29" baseline="46666" dirty="0">
                <a:latin typeface="Times New Roman"/>
                <a:cs typeface="Times New Roman"/>
              </a:rPr>
              <a:t> </a:t>
            </a:r>
            <a:r>
              <a:rPr sz="3208" spc="7" baseline="2525" dirty="0">
                <a:latin typeface="Symbol"/>
                <a:cs typeface="Symbol"/>
              </a:rPr>
              <a:t></a:t>
            </a:r>
            <a:r>
              <a:rPr sz="3208" spc="-298" baseline="2525" dirty="0">
                <a:latin typeface="Times New Roman"/>
                <a:cs typeface="Times New Roman"/>
              </a:rPr>
              <a:t> </a:t>
            </a:r>
            <a:r>
              <a:rPr sz="2139" spc="-19" dirty="0">
                <a:latin typeface="Times New Roman"/>
                <a:cs typeface="Times New Roman"/>
              </a:rPr>
              <a:t>66</a:t>
            </a:r>
            <a:r>
              <a:rPr sz="2139" i="1" spc="-19" dirty="0">
                <a:latin typeface="Times New Roman"/>
                <a:cs typeface="Times New Roman"/>
              </a:rPr>
              <a:t>b</a:t>
            </a:r>
            <a:r>
              <a:rPr sz="1823" spc="-29" baseline="46666" dirty="0">
                <a:latin typeface="Times New Roman"/>
                <a:cs typeface="Times New Roman"/>
              </a:rPr>
              <a:t>1</a:t>
            </a:r>
            <a:r>
              <a:rPr sz="1823" spc="-51" baseline="46666" dirty="0">
                <a:latin typeface="Times New Roman"/>
                <a:cs typeface="Times New Roman"/>
              </a:rPr>
              <a:t> </a:t>
            </a:r>
            <a:r>
              <a:rPr sz="3208" spc="7" baseline="2525" dirty="0">
                <a:latin typeface="Symbol"/>
                <a:cs typeface="Symbol"/>
              </a:rPr>
              <a:t></a:t>
            </a:r>
            <a:r>
              <a:rPr sz="3208" spc="-292" baseline="2525" dirty="0">
                <a:latin typeface="Times New Roman"/>
                <a:cs typeface="Times New Roman"/>
              </a:rPr>
              <a:t> </a:t>
            </a:r>
            <a:r>
              <a:rPr sz="2139" spc="-53" dirty="0">
                <a:latin typeface="Times New Roman"/>
                <a:cs typeface="Times New Roman"/>
              </a:rPr>
              <a:t>67</a:t>
            </a:r>
            <a:r>
              <a:rPr sz="2139" i="1" spc="-53" dirty="0">
                <a:latin typeface="Times New Roman"/>
                <a:cs typeface="Times New Roman"/>
              </a:rPr>
              <a:t>b</a:t>
            </a:r>
            <a:r>
              <a:rPr sz="1823" spc="-80" baseline="46666" dirty="0">
                <a:latin typeface="Times New Roman"/>
                <a:cs typeface="Times New Roman"/>
              </a:rPr>
              <a:t>2</a:t>
            </a:r>
            <a:r>
              <a:rPr sz="2139" spc="-53" dirty="0">
                <a:latin typeface="Times New Roman"/>
                <a:cs typeface="Times New Roman"/>
              </a:rPr>
              <a:t>)%</a:t>
            </a:r>
            <a:r>
              <a:rPr sz="2139" i="1" spc="-53" dirty="0">
                <a:latin typeface="Times New Roman"/>
                <a:cs typeface="Times New Roman"/>
              </a:rPr>
              <a:t>T</a:t>
            </a:r>
            <a:endParaRPr sz="213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322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taking the </a:t>
            </a:r>
            <a:r>
              <a:rPr sz="1069" spc="10" dirty="0">
                <a:latin typeface="Times New Roman"/>
                <a:cs typeface="Times New Roman"/>
              </a:rPr>
              <a:t>ASCII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multiply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power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accumulate these numbers.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end, </a:t>
            </a:r>
            <a:r>
              <a:rPr sz="1069" spc="10" dirty="0">
                <a:latin typeface="Times New Roman"/>
                <a:cs typeface="Times New Roman"/>
              </a:rPr>
              <a:t>we take the mod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summation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tableSize </a:t>
            </a:r>
            <a:r>
              <a:rPr sz="1069" spc="5" dirty="0">
                <a:latin typeface="Times New Roman"/>
                <a:cs typeface="Times New Roman"/>
              </a:rPr>
              <a:t>to 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may be some number.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take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as  a </a:t>
            </a:r>
            <a:r>
              <a:rPr sz="1069" spc="5" dirty="0">
                <a:latin typeface="Times New Roman"/>
                <a:cs typeface="Times New Roman"/>
              </a:rPr>
              <a:t>prime </a:t>
            </a:r>
            <a:r>
              <a:rPr sz="1069" spc="10" dirty="0">
                <a:latin typeface="Times New Roman"/>
                <a:cs typeface="Times New Roman"/>
              </a:rPr>
              <a:t>number and take 7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11 etc. Let’s take 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as 7.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get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hash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ABC </a:t>
            </a:r>
            <a:r>
              <a:rPr sz="1069" spc="5" dirty="0">
                <a:latin typeface="Times New Roman"/>
                <a:cs typeface="Times New Roman"/>
              </a:rPr>
              <a:t>using this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formula: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H(ABC)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(65 </a:t>
            </a:r>
            <a:r>
              <a:rPr sz="1069" spc="10" dirty="0">
                <a:latin typeface="Times New Roman"/>
                <a:cs typeface="Times New Roman"/>
              </a:rPr>
              <a:t>* 7 ^0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66 * 7^1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67 * </a:t>
            </a:r>
            <a:r>
              <a:rPr sz="1069" spc="5" dirty="0">
                <a:latin typeface="Times New Roman"/>
                <a:cs typeface="Times New Roman"/>
              </a:rPr>
              <a:t>7^2)  </a:t>
            </a:r>
            <a:r>
              <a:rPr sz="1069" spc="10" dirty="0">
                <a:latin typeface="Times New Roman"/>
                <a:cs typeface="Times New Roman"/>
              </a:rPr>
              <a:t>mod 55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free to </a:t>
            </a:r>
            <a:r>
              <a:rPr sz="1069" spc="10" dirty="0">
                <a:latin typeface="Times New Roman"/>
                <a:cs typeface="Times New Roman"/>
              </a:rPr>
              <a:t>implement the hash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only condition is that it </a:t>
            </a:r>
            <a:r>
              <a:rPr sz="1069" spc="10" dirty="0">
                <a:latin typeface="Times New Roman"/>
                <a:cs typeface="Times New Roman"/>
              </a:rPr>
              <a:t>accepts a  </a:t>
            </a:r>
            <a:r>
              <a:rPr sz="1069" spc="5" dirty="0">
                <a:latin typeface="Times New Roman"/>
                <a:cs typeface="Times New Roman"/>
              </a:rPr>
              <a:t>string </a:t>
            </a:r>
            <a:r>
              <a:rPr sz="1069" spc="10" dirty="0">
                <a:latin typeface="Times New Roman"/>
                <a:cs typeface="Times New Roman"/>
              </a:rPr>
              <a:t>and returns an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integer.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keys are integers, </a:t>
            </a:r>
            <a:r>
              <a:rPr sz="1069" i="1" spc="10" dirty="0">
                <a:latin typeface="Times New Roman"/>
                <a:cs typeface="Times New Roman"/>
              </a:rPr>
              <a:t>key%T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generally a good hash function, unless the data has  some </a:t>
            </a:r>
            <a:r>
              <a:rPr sz="1069" spc="5" dirty="0">
                <a:latin typeface="Times New Roman"/>
                <a:cs typeface="Times New Roman"/>
              </a:rPr>
              <a:t>undesirable features.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15" dirty="0">
                <a:latin typeface="Times New Roman"/>
                <a:cs typeface="Times New Roman"/>
              </a:rPr>
              <a:t>T = </a:t>
            </a:r>
            <a:r>
              <a:rPr sz="1069" i="1" spc="10" dirty="0">
                <a:latin typeface="Times New Roman"/>
                <a:cs typeface="Times New Roman"/>
              </a:rPr>
              <a:t>10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keys end </a:t>
            </a:r>
            <a:r>
              <a:rPr sz="1069" spc="5" dirty="0">
                <a:latin typeface="Times New Roman"/>
                <a:cs typeface="Times New Roman"/>
              </a:rPr>
              <a:t>in zeros, </a:t>
            </a:r>
            <a:r>
              <a:rPr sz="1069" spc="10" dirty="0">
                <a:latin typeface="Times New Roman"/>
                <a:cs typeface="Times New Roman"/>
              </a:rPr>
              <a:t>then  </a:t>
            </a:r>
            <a:r>
              <a:rPr sz="1069" i="1" spc="10" dirty="0">
                <a:latin typeface="Times New Roman"/>
                <a:cs typeface="Times New Roman"/>
              </a:rPr>
              <a:t>key%T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for all </a:t>
            </a:r>
            <a:r>
              <a:rPr sz="1069" spc="10" dirty="0">
                <a:latin typeface="Times New Roman"/>
                <a:cs typeface="Times New Roman"/>
              </a:rPr>
              <a:t>keys. Suppose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employee ID </a:t>
            </a:r>
            <a:r>
              <a:rPr sz="1069" spc="5" dirty="0">
                <a:latin typeface="Times New Roman"/>
                <a:cs typeface="Times New Roman"/>
              </a:rPr>
              <a:t>i.e. an integer.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employee  ID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in </a:t>
            </a:r>
            <a:r>
              <a:rPr sz="1069" spc="5" dirty="0">
                <a:latin typeface="Times New Roman"/>
                <a:cs typeface="Times New Roman"/>
              </a:rPr>
              <a:t>hundreds of </a:t>
            </a:r>
            <a:r>
              <a:rPr sz="1069" spc="10" dirty="0">
                <a:latin typeface="Times New Roman"/>
                <a:cs typeface="Times New Roman"/>
              </a:rPr>
              <a:t>thousand. Here the table </a:t>
            </a:r>
            <a:r>
              <a:rPr sz="1069" spc="5" dirty="0">
                <a:latin typeface="Times New Roman"/>
                <a:cs typeface="Times New Roman"/>
              </a:rPr>
              <a:t>size is 10. In this case,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 </a:t>
            </a:r>
            <a:r>
              <a:rPr sz="1069" spc="15" dirty="0">
                <a:latin typeface="Times New Roman"/>
                <a:cs typeface="Times New Roman"/>
              </a:rPr>
              <a:t>mod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employee ID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size to get the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0" dirty="0">
                <a:latin typeface="Times New Roman"/>
                <a:cs typeface="Times New Roman"/>
              </a:rPr>
              <a:t>Here, the </a:t>
            </a:r>
            <a:r>
              <a:rPr sz="1069" spc="5" dirty="0">
                <a:latin typeface="Times New Roman"/>
                <a:cs typeface="Times New Roman"/>
              </a:rPr>
              <a:t>entire  </a:t>
            </a:r>
            <a:r>
              <a:rPr sz="1069" spc="10" dirty="0">
                <a:latin typeface="Times New Roman"/>
                <a:cs typeface="Times New Roman"/>
              </a:rPr>
              <a:t>employee IDs end </a:t>
            </a:r>
            <a:r>
              <a:rPr sz="1069" spc="5" dirty="0">
                <a:latin typeface="Times New Roman"/>
                <a:cs typeface="Times New Roman"/>
              </a:rPr>
              <a:t>in zero. </a:t>
            </a:r>
            <a:r>
              <a:rPr sz="1069" spc="10" dirty="0">
                <a:latin typeface="Times New Roman"/>
                <a:cs typeface="Times New Roman"/>
              </a:rPr>
              <a:t>What will be the </a:t>
            </a:r>
            <a:r>
              <a:rPr sz="1069" spc="5" dirty="0">
                <a:latin typeface="Times New Roman"/>
                <a:cs typeface="Times New Roman"/>
              </a:rPr>
              <a:t>remainder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divide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number  with 10?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be 0 </a:t>
            </a:r>
            <a:r>
              <a:rPr sz="1069" spc="5" dirty="0">
                <a:latin typeface="Times New Roman"/>
                <a:cs typeface="Times New Roman"/>
              </a:rPr>
              <a:t>for all </a:t>
            </a:r>
            <a:r>
              <a:rPr sz="1069" spc="10" dirty="0">
                <a:latin typeface="Times New Roman"/>
                <a:cs typeface="Times New Roman"/>
              </a:rPr>
              <a:t>employees. So this </a:t>
            </a:r>
            <a:r>
              <a:rPr sz="1069" spc="5" dirty="0">
                <a:latin typeface="Times New Roman"/>
                <a:cs typeface="Times New Roman"/>
              </a:rPr>
              <a:t>hash </a:t>
            </a:r>
            <a:r>
              <a:rPr sz="1069" spc="10" dirty="0">
                <a:latin typeface="Times New Roman"/>
                <a:cs typeface="Times New Roman"/>
              </a:rPr>
              <a:t>function cannot work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data. In general, to </a:t>
            </a:r>
            <a:r>
              <a:rPr sz="1069" spc="10" dirty="0">
                <a:latin typeface="Times New Roman"/>
                <a:cs typeface="Times New Roman"/>
              </a:rPr>
              <a:t>avoid </a:t>
            </a:r>
            <a:r>
              <a:rPr sz="1069" spc="5" dirty="0">
                <a:latin typeface="Times New Roman"/>
                <a:cs typeface="Times New Roman"/>
              </a:rPr>
              <a:t>situations like this,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should be a prime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9245" y="3219274"/>
            <a:ext cx="129646" cy="329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139" spc="-768" dirty="0">
                <a:latin typeface="Symbol"/>
                <a:cs typeface="Symbol"/>
              </a:rPr>
              <a:t>⎞</a:t>
            </a:r>
            <a:endParaRPr sz="213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120" y="3674886"/>
            <a:ext cx="1715646" cy="329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598310" algn="l"/>
              </a:tabLst>
            </a:pPr>
            <a:r>
              <a:rPr sz="2139" spc="-768" dirty="0">
                <a:latin typeface="Symbol"/>
                <a:cs typeface="Symbol"/>
              </a:rPr>
              <a:t>⎝</a:t>
            </a:r>
            <a:r>
              <a:rPr sz="2139" spc="-768" dirty="0">
                <a:latin typeface="Times New Roman"/>
                <a:cs typeface="Times New Roman"/>
              </a:rPr>
              <a:t>	</a:t>
            </a:r>
            <a:r>
              <a:rPr sz="2139" spc="-768" dirty="0">
                <a:latin typeface="Symbol"/>
                <a:cs typeface="Symbol"/>
              </a:rPr>
              <a:t>⎠</a:t>
            </a:r>
            <a:endParaRPr sz="2139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3272860"/>
            <a:ext cx="2983706" cy="501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139" i="1" spc="39" dirty="0">
                <a:latin typeface="Times New Roman"/>
                <a:cs typeface="Times New Roman"/>
              </a:rPr>
              <a:t>h</a:t>
            </a:r>
            <a:r>
              <a:rPr sz="2139" spc="39" dirty="0">
                <a:latin typeface="Times New Roman"/>
                <a:cs typeface="Times New Roman"/>
              </a:rPr>
              <a:t>(</a:t>
            </a:r>
            <a:r>
              <a:rPr sz="2139" i="1" spc="39" dirty="0">
                <a:latin typeface="Times New Roman"/>
                <a:cs typeface="Times New Roman"/>
              </a:rPr>
              <a:t>str</a:t>
            </a:r>
            <a:r>
              <a:rPr sz="2139" spc="39" dirty="0">
                <a:latin typeface="Times New Roman"/>
                <a:cs typeface="Times New Roman"/>
              </a:rPr>
              <a:t>)</a:t>
            </a:r>
            <a:r>
              <a:rPr sz="2139" spc="-63" dirty="0">
                <a:latin typeface="Times New Roman"/>
                <a:cs typeface="Times New Roman"/>
              </a:rPr>
              <a:t> </a:t>
            </a:r>
            <a:r>
              <a:rPr sz="3208" spc="7" baseline="2525" dirty="0">
                <a:latin typeface="Symbol"/>
                <a:cs typeface="Symbol"/>
              </a:rPr>
              <a:t></a:t>
            </a:r>
            <a:r>
              <a:rPr sz="3208" spc="-182" baseline="2525" dirty="0">
                <a:latin typeface="Times New Roman"/>
                <a:cs typeface="Times New Roman"/>
              </a:rPr>
              <a:t> </a:t>
            </a:r>
            <a:r>
              <a:rPr sz="3208" spc="-1771" baseline="-17676" dirty="0">
                <a:latin typeface="Symbol"/>
                <a:cs typeface="Symbol"/>
              </a:rPr>
              <a:t>⎜</a:t>
            </a:r>
            <a:r>
              <a:rPr sz="3208" spc="-1771" baseline="3787" dirty="0">
                <a:latin typeface="Symbol"/>
                <a:cs typeface="Symbol"/>
              </a:rPr>
              <a:t>⎜</a:t>
            </a:r>
            <a:r>
              <a:rPr sz="3208" spc="437" baseline="3787" dirty="0">
                <a:latin typeface="Times New Roman"/>
                <a:cs typeface="Times New Roman"/>
              </a:rPr>
              <a:t> </a:t>
            </a:r>
            <a:r>
              <a:rPr sz="4885" spc="-15" baseline="-6633" dirty="0">
                <a:latin typeface="Symbol"/>
                <a:cs typeface="Symbol"/>
              </a:rPr>
              <a:t></a:t>
            </a:r>
            <a:r>
              <a:rPr sz="4885" spc="-809" baseline="-6633" dirty="0">
                <a:latin typeface="Times New Roman"/>
                <a:cs typeface="Times New Roman"/>
              </a:rPr>
              <a:t> </a:t>
            </a:r>
            <a:r>
              <a:rPr sz="2139" i="1" spc="19" dirty="0">
                <a:latin typeface="Times New Roman"/>
                <a:cs typeface="Times New Roman"/>
              </a:rPr>
              <a:t>str</a:t>
            </a:r>
            <a:r>
              <a:rPr sz="2139" spc="19" dirty="0">
                <a:latin typeface="Times New Roman"/>
                <a:cs typeface="Times New Roman"/>
              </a:rPr>
              <a:t>[</a:t>
            </a:r>
            <a:r>
              <a:rPr sz="2139" i="1" spc="19" dirty="0">
                <a:latin typeface="Times New Roman"/>
                <a:cs typeface="Times New Roman"/>
              </a:rPr>
              <a:t>i</a:t>
            </a:r>
            <a:r>
              <a:rPr sz="2139" spc="19" dirty="0">
                <a:latin typeface="Times New Roman"/>
                <a:cs typeface="Times New Roman"/>
              </a:rPr>
              <a:t>]</a:t>
            </a:r>
            <a:r>
              <a:rPr sz="3208" spc="29" baseline="2525" dirty="0">
                <a:latin typeface="Symbol"/>
                <a:cs typeface="Symbol"/>
              </a:rPr>
              <a:t></a:t>
            </a:r>
            <a:r>
              <a:rPr sz="3208" spc="-480" baseline="2525" dirty="0">
                <a:latin typeface="Times New Roman"/>
                <a:cs typeface="Times New Roman"/>
              </a:rPr>
              <a:t> </a:t>
            </a:r>
            <a:r>
              <a:rPr sz="2139" i="1" spc="39" dirty="0">
                <a:latin typeface="Times New Roman"/>
                <a:cs typeface="Times New Roman"/>
              </a:rPr>
              <a:t>b</a:t>
            </a:r>
            <a:r>
              <a:rPr sz="1823" i="1" spc="58" baseline="46666" dirty="0">
                <a:latin typeface="Times New Roman"/>
                <a:cs typeface="Times New Roman"/>
              </a:rPr>
              <a:t>i </a:t>
            </a:r>
            <a:r>
              <a:rPr sz="1823" i="1" spc="109" baseline="46666" dirty="0">
                <a:latin typeface="Times New Roman"/>
                <a:cs typeface="Times New Roman"/>
              </a:rPr>
              <a:t> </a:t>
            </a:r>
            <a:r>
              <a:rPr sz="2139" spc="-44" dirty="0">
                <a:latin typeface="Times New Roman"/>
                <a:cs typeface="Times New Roman"/>
              </a:rPr>
              <a:t>%</a:t>
            </a:r>
            <a:r>
              <a:rPr sz="2139" i="1" spc="-44" dirty="0">
                <a:latin typeface="Times New Roman"/>
                <a:cs typeface="Times New Roman"/>
              </a:rPr>
              <a:t>T</a:t>
            </a:r>
            <a:endParaRPr sz="213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120" y="3118519"/>
            <a:ext cx="719226" cy="32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3208" spc="-203" baseline="-20202" dirty="0">
                <a:latin typeface="Symbol"/>
                <a:cs typeface="Symbol"/>
              </a:rPr>
              <a:t>⎛</a:t>
            </a:r>
            <a:r>
              <a:rPr sz="1215" i="1" spc="-136" dirty="0">
                <a:latin typeface="Times New Roman"/>
                <a:cs typeface="Times New Roman"/>
              </a:rPr>
              <a:t>length  </a:t>
            </a:r>
            <a:r>
              <a:rPr sz="1823" spc="-36" baseline="2222" dirty="0">
                <a:latin typeface="Symbol"/>
                <a:cs typeface="Symbol"/>
              </a:rPr>
              <a:t></a:t>
            </a:r>
            <a:r>
              <a:rPr sz="1215" spc="-24" dirty="0">
                <a:latin typeface="Times New Roman"/>
                <a:cs typeface="Times New Roman"/>
              </a:rPr>
              <a:t>1</a:t>
            </a:r>
            <a:endParaRPr sz="121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7232" y="3781073"/>
            <a:ext cx="251266" cy="18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15" i="1" spc="92" dirty="0">
                <a:latin typeface="Times New Roman"/>
                <a:cs typeface="Times New Roman"/>
              </a:rPr>
              <a:t>i</a:t>
            </a:r>
            <a:r>
              <a:rPr sz="1823" spc="94" baseline="2222" dirty="0">
                <a:latin typeface="Symbol"/>
                <a:cs typeface="Symbol"/>
              </a:rPr>
              <a:t></a:t>
            </a:r>
            <a:r>
              <a:rPr sz="1215" spc="10" dirty="0">
                <a:latin typeface="Times New Roman"/>
                <a:cs typeface="Times New Roman"/>
              </a:rPr>
              <a:t>0</a:t>
            </a:r>
            <a:endParaRPr sz="121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4325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42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236681"/>
            <a:ext cx="269046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735"/>
              </a:lnSpc>
            </a:pPr>
            <a:r>
              <a:rPr sz="1458" b="1" u="heavy" spc="-5" dirty="0">
                <a:latin typeface="Arial"/>
                <a:cs typeface="Arial"/>
              </a:rPr>
              <a:t>Reading</a:t>
            </a:r>
            <a:r>
              <a:rPr sz="1458" b="1" u="heavy" spc="-49" dirty="0">
                <a:latin typeface="Arial"/>
                <a:cs typeface="Arial"/>
              </a:rPr>
              <a:t> </a:t>
            </a:r>
            <a:r>
              <a:rPr sz="1458" b="1" u="heavy" spc="-5" dirty="0">
                <a:latin typeface="Arial"/>
                <a:cs typeface="Arial"/>
              </a:rPr>
              <a:t>Material</a:t>
            </a:r>
            <a:endParaRPr sz="1458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7867" y="2455721"/>
            <a:ext cx="1140883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276"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Chapter.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 algn="ctr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5.1, 5.2, 5.4.1,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5.4.2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911581"/>
            <a:ext cx="871713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b="1" i="1" spc="-5" dirty="0">
                <a:latin typeface="Arial"/>
                <a:cs typeface="Arial"/>
              </a:rPr>
              <a:t>Summary</a:t>
            </a:r>
            <a:endParaRPr sz="145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0826" y="3174329"/>
            <a:ext cx="88900" cy="34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644" y="3166996"/>
            <a:ext cx="864923" cy="345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500"/>
              </a:lnSpc>
            </a:pPr>
            <a:r>
              <a:rPr sz="1069" spc="5" dirty="0">
                <a:latin typeface="Times New Roman"/>
                <a:cs typeface="Times New Roman"/>
              </a:rPr>
              <a:t>Collision  </a:t>
            </a:r>
            <a:r>
              <a:rPr sz="1069" spc="10" dirty="0">
                <a:latin typeface="Times New Roman"/>
                <a:cs typeface="Times New Roman"/>
              </a:rPr>
              <a:t>Linear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30" y="3667357"/>
            <a:ext cx="4853076" cy="5649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discussing </a:t>
            </a:r>
            <a:r>
              <a:rPr sz="1069" spc="10" dirty="0">
                <a:latin typeface="Times New Roman"/>
                <a:cs typeface="Times New Roman"/>
              </a:rPr>
              <a:t>about the hash </a:t>
            </a:r>
            <a:r>
              <a:rPr sz="1069" spc="5" dirty="0">
                <a:latin typeface="Times New Roman"/>
                <a:cs typeface="Times New Roman"/>
              </a:rPr>
              <a:t>functions.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hash  </a:t>
            </a:r>
            <a:r>
              <a:rPr sz="1069" spc="5" dirty="0">
                <a:latin typeface="Times New Roman"/>
                <a:cs typeface="Times New Roman"/>
              </a:rPr>
              <a:t>algorithm </a:t>
            </a:r>
            <a:r>
              <a:rPr sz="1069" spc="10" dirty="0">
                <a:latin typeface="Times New Roman"/>
                <a:cs typeface="Times New Roman"/>
              </a:rPr>
              <a:t>depends on </a:t>
            </a:r>
            <a:r>
              <a:rPr sz="1069" spc="5" dirty="0">
                <a:latin typeface="Times New Roman"/>
                <a:cs typeface="Times New Roman"/>
              </a:rPr>
              <a:t>the hash function.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hash function generates </a:t>
            </a:r>
            <a:r>
              <a:rPr sz="1069" spc="10" dirty="0">
                <a:latin typeface="Times New Roman"/>
                <a:cs typeface="Times New Roman"/>
              </a:rPr>
              <a:t>the array index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enable us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array.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seen two examples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hash  </a:t>
            </a:r>
            <a:r>
              <a:rPr sz="1069" spc="5" dirty="0">
                <a:latin typeface="Times New Roman"/>
                <a:cs typeface="Times New Roman"/>
              </a:rPr>
              <a:t>functions in </a:t>
            </a:r>
            <a:r>
              <a:rPr sz="1069" spc="10" dirty="0">
                <a:latin typeface="Times New Roman"/>
                <a:cs typeface="Times New Roman"/>
              </a:rPr>
              <a:t>the previous </a:t>
            </a:r>
            <a:r>
              <a:rPr sz="1069" spc="5" dirty="0">
                <a:latin typeface="Times New Roman"/>
                <a:cs typeface="Times New Roman"/>
              </a:rPr>
              <a:t>lecture. </a:t>
            </a:r>
            <a:r>
              <a:rPr sz="1069" spc="10" dirty="0">
                <a:latin typeface="Times New Roman"/>
                <a:cs typeface="Times New Roman"/>
              </a:rPr>
              <a:t>Both the </a:t>
            </a:r>
            <a:r>
              <a:rPr sz="1069" spc="5" dirty="0">
                <a:latin typeface="Times New Roman"/>
                <a:cs typeface="Times New Roman"/>
              </a:rPr>
              <a:t>functions use the </a:t>
            </a:r>
            <a:r>
              <a:rPr sz="1069" spc="10" dirty="0">
                <a:latin typeface="Times New Roman"/>
                <a:cs typeface="Times New Roman"/>
              </a:rPr>
              <a:t>ASCII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characters to generate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index. </a:t>
            </a:r>
            <a:r>
              <a:rPr sz="1069" spc="10" dirty="0">
                <a:latin typeface="Times New Roman"/>
                <a:cs typeface="Times New Roman"/>
              </a:rPr>
              <a:t>Here the </a:t>
            </a:r>
            <a:r>
              <a:rPr sz="1069" spc="5" dirty="0">
                <a:latin typeface="Times New Roman"/>
                <a:cs typeface="Times New Roman"/>
              </a:rPr>
              <a:t>question arises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implement the  </a:t>
            </a:r>
            <a:r>
              <a:rPr sz="1069" spc="5" dirty="0">
                <a:latin typeface="Times New Roman"/>
                <a:cs typeface="Times New Roman"/>
              </a:rPr>
              <a:t>hash function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having </a:t>
            </a:r>
            <a:r>
              <a:rPr sz="1069" spc="10" dirty="0">
                <a:latin typeface="Times New Roman"/>
                <a:cs typeface="Times New Roman"/>
              </a:rPr>
              <a:t>integer </a:t>
            </a:r>
            <a:r>
              <a:rPr sz="1069" spc="5" dirty="0">
                <a:latin typeface="Times New Roman"/>
                <a:cs typeface="Times New Roman"/>
              </a:rPr>
              <a:t>data?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have employee ID, </a:t>
            </a:r>
            <a:r>
              <a:rPr sz="1069" spc="5" dirty="0">
                <a:latin typeface="Times New Roman"/>
                <a:cs typeface="Times New Roman"/>
              </a:rPr>
              <a:t>user </a:t>
            </a:r>
            <a:r>
              <a:rPr sz="1069" spc="15" dirty="0">
                <a:latin typeface="Times New Roman"/>
                <a:cs typeface="Times New Roman"/>
              </a:rPr>
              <a:t>ID </a:t>
            </a:r>
            <a:r>
              <a:rPr sz="1069" spc="5" dirty="0">
                <a:latin typeface="Times New Roman"/>
                <a:cs typeface="Times New Roman"/>
              </a:rPr>
              <a:t>or  student </a:t>
            </a:r>
            <a:r>
              <a:rPr sz="1069" spc="10" dirty="0">
                <a:latin typeface="Times New Roman"/>
                <a:cs typeface="Times New Roman"/>
              </a:rPr>
              <a:t>ID </a:t>
            </a:r>
            <a:r>
              <a:rPr sz="1069" spc="5" dirty="0">
                <a:latin typeface="Times New Roman"/>
                <a:cs typeface="Times New Roman"/>
              </a:rPr>
              <a:t>as integers. </a:t>
            </a: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take mod with some number </a:t>
            </a:r>
            <a:r>
              <a:rPr sz="1069" spc="5" dirty="0">
                <a:latin typeface="Times New Roman"/>
                <a:cs typeface="Times New Roman"/>
              </a:rPr>
              <a:t>or table size </a:t>
            </a:r>
            <a:r>
              <a:rPr sz="1069" spc="10" dirty="0">
                <a:latin typeface="Times New Roman"/>
                <a:cs typeface="Times New Roman"/>
              </a:rPr>
              <a:t>and the  </a:t>
            </a:r>
            <a:r>
              <a:rPr sz="1069" spc="5" dirty="0">
                <a:latin typeface="Times New Roman"/>
                <a:cs typeface="Times New Roman"/>
              </a:rPr>
              <a:t>result is used 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keys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integers then </a:t>
            </a:r>
            <a:r>
              <a:rPr sz="1069" i="1" spc="10" dirty="0">
                <a:latin typeface="Times New Roman"/>
                <a:cs typeface="Times New Roman"/>
              </a:rPr>
              <a:t>key%T </a:t>
            </a:r>
            <a:r>
              <a:rPr sz="1069" spc="5" dirty="0">
                <a:latin typeface="Times New Roman"/>
                <a:cs typeface="Times New Roman"/>
              </a:rPr>
              <a:t>is generally </a:t>
            </a:r>
            <a:r>
              <a:rPr sz="1069" spc="10" dirty="0">
                <a:latin typeface="Times New Roman"/>
                <a:cs typeface="Times New Roman"/>
              </a:rPr>
              <a:t>a good </a:t>
            </a:r>
            <a:r>
              <a:rPr sz="1069" spc="5" dirty="0">
                <a:latin typeface="Times New Roman"/>
                <a:cs typeface="Times New Roman"/>
              </a:rPr>
              <a:t>hash function </a:t>
            </a:r>
            <a:r>
              <a:rPr sz="1069" spc="10" dirty="0">
                <a:latin typeface="Times New Roman"/>
                <a:cs typeface="Times New Roman"/>
              </a:rPr>
              <a:t>unless the data 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some undesirable </a:t>
            </a:r>
            <a:r>
              <a:rPr sz="1069" spc="5" dirty="0">
                <a:latin typeface="Times New Roman"/>
                <a:cs typeface="Times New Roman"/>
              </a:rPr>
              <a:t>features. 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the employee </a:t>
            </a:r>
            <a:r>
              <a:rPr sz="1069" spc="5" dirty="0">
                <a:latin typeface="Times New Roman"/>
                <a:cs typeface="Times New Roman"/>
              </a:rPr>
              <a:t>record, user record </a:t>
            </a:r>
            <a:r>
              <a:rPr sz="1069" spc="10" dirty="0">
                <a:latin typeface="Times New Roman"/>
                <a:cs typeface="Times New Roman"/>
              </a:rPr>
              <a:t>or  </a:t>
            </a:r>
            <a:r>
              <a:rPr sz="1069" spc="5" dirty="0">
                <a:latin typeface="Times New Roman"/>
                <a:cs typeface="Times New Roman"/>
              </a:rPr>
              <a:t>student </a:t>
            </a:r>
            <a:r>
              <a:rPr sz="1069" spc="10" dirty="0">
                <a:latin typeface="Times New Roman"/>
                <a:cs typeface="Times New Roman"/>
              </a:rPr>
              <a:t>record </a:t>
            </a:r>
            <a:r>
              <a:rPr sz="1069" spc="5" dirty="0">
                <a:latin typeface="Times New Roman"/>
                <a:cs typeface="Times New Roman"/>
              </a:rPr>
              <a:t>in the table, this </a:t>
            </a:r>
            <a:r>
              <a:rPr sz="1069" spc="10" dirty="0">
                <a:latin typeface="Times New Roman"/>
                <a:cs typeface="Times New Roman"/>
              </a:rPr>
              <a:t>can be done through </a:t>
            </a:r>
            <a:r>
              <a:rPr sz="1069" spc="5" dirty="0">
                <a:latin typeface="Times New Roman"/>
                <a:cs typeface="Times New Roman"/>
              </a:rPr>
              <a:t>hash function.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mod 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</a:t>
            </a:r>
            <a:r>
              <a:rPr sz="1069" spc="10" dirty="0">
                <a:latin typeface="Times New Roman"/>
                <a:cs typeface="Times New Roman"/>
              </a:rPr>
              <a:t>. 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10" dirty="0">
                <a:latin typeface="Times New Roman"/>
                <a:cs typeface="Times New Roman"/>
              </a:rPr>
              <a:t>may be 10, 15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100 depending on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requirements. There </a:t>
            </a:r>
            <a:r>
              <a:rPr sz="1069" spc="10" dirty="0">
                <a:latin typeface="Times New Roman"/>
                <a:cs typeface="Times New Roman"/>
              </a:rPr>
              <a:t>may be some </a:t>
            </a:r>
            <a:r>
              <a:rPr sz="1069" spc="5" dirty="0">
                <a:latin typeface="Times New Roman"/>
                <a:cs typeface="Times New Roman"/>
              </a:rPr>
              <a:t>problem.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15" dirty="0">
                <a:latin typeface="Times New Roman"/>
                <a:cs typeface="Times New Roman"/>
              </a:rPr>
              <a:t>T = </a:t>
            </a:r>
            <a:r>
              <a:rPr sz="1069" i="1" spc="10" dirty="0">
                <a:latin typeface="Times New Roman"/>
                <a:cs typeface="Times New Roman"/>
              </a:rPr>
              <a:t>10 </a:t>
            </a:r>
            <a:r>
              <a:rPr sz="1069" spc="5" dirty="0">
                <a:latin typeface="Times New Roman"/>
                <a:cs typeface="Times New Roman"/>
              </a:rPr>
              <a:t>and all </a:t>
            </a:r>
            <a:r>
              <a:rPr sz="1069" spc="10" dirty="0">
                <a:latin typeface="Times New Roman"/>
                <a:cs typeface="Times New Roman"/>
              </a:rPr>
              <a:t>keys end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zeros, then </a:t>
            </a:r>
            <a:r>
              <a:rPr sz="1069" i="1" spc="10" dirty="0">
                <a:latin typeface="Times New Roman"/>
                <a:cs typeface="Times New Roman"/>
              </a:rPr>
              <a:t>key%T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keys.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hash function gives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keys, </a:t>
            </a:r>
            <a:r>
              <a:rPr sz="1069" spc="5" dirty="0">
                <a:latin typeface="Times New Roman"/>
                <a:cs typeface="Times New Roman"/>
              </a:rPr>
              <a:t>used as  </a:t>
            </a:r>
            <a:r>
              <a:rPr sz="1069" spc="10" dirty="0">
                <a:latin typeface="Times New Roman"/>
                <a:cs typeface="Times New Roman"/>
              </a:rPr>
              <a:t>array index.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problem.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5" dirty="0">
                <a:latin typeface="Times New Roman"/>
                <a:cs typeface="Times New Roman"/>
              </a:rPr>
              <a:t>store our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as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i.e. 0. In general, </a:t>
            </a:r>
            <a:r>
              <a:rPr sz="1069" spc="10" dirty="0">
                <a:latin typeface="Times New Roman"/>
                <a:cs typeface="Times New Roman"/>
              </a:rPr>
              <a:t>to avoid </a:t>
            </a:r>
            <a:r>
              <a:rPr sz="1069" spc="5" dirty="0">
                <a:latin typeface="Times New Roman"/>
                <a:cs typeface="Times New Roman"/>
              </a:rPr>
              <a:t>such situations, </a:t>
            </a:r>
            <a:r>
              <a:rPr sz="1069" i="1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a prime number.  </a:t>
            </a:r>
            <a:r>
              <a:rPr sz="1069" spc="5" dirty="0">
                <a:latin typeface="Times New Roman"/>
                <a:cs typeface="Times New Roman"/>
              </a:rPr>
              <a:t>Internally,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complete freedom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  </a:t>
            </a:r>
            <a:r>
              <a:rPr sz="1069" spc="5" dirty="0">
                <a:latin typeface="Times New Roman"/>
                <a:cs typeface="Times New Roman"/>
              </a:rPr>
              <a:t>this array by </a:t>
            </a:r>
            <a:r>
              <a:rPr sz="1069" spc="10" dirty="0">
                <a:latin typeface="Times New Roman"/>
                <a:cs typeface="Times New Roman"/>
              </a:rPr>
              <a:t>taking the size </a:t>
            </a:r>
            <a:r>
              <a:rPr sz="1069" spc="5" dirty="0">
                <a:latin typeface="Times New Roman"/>
                <a:cs typeface="Times New Roman"/>
              </a:rPr>
              <a:t>of our </a:t>
            </a:r>
            <a:r>
              <a:rPr sz="1069" spc="15" dirty="0">
                <a:latin typeface="Times New Roman"/>
                <a:cs typeface="Times New Roman"/>
              </a:rPr>
              <a:t>own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choice.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data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array is private,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decide about  </a:t>
            </a:r>
            <a:r>
              <a:rPr sz="1069" spc="5" dirty="0">
                <a:latin typeface="Times New Roman"/>
                <a:cs typeface="Times New Roman"/>
              </a:rPr>
              <a:t>its size </a:t>
            </a:r>
            <a:r>
              <a:rPr sz="1069" spc="10" dirty="0">
                <a:latin typeface="Times New Roman"/>
                <a:cs typeface="Times New Roman"/>
              </a:rPr>
              <a:t>on our own.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take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the array in prime </a:t>
            </a:r>
            <a:r>
              <a:rPr sz="1069" spc="10" dirty="0">
                <a:latin typeface="Times New Roman"/>
                <a:cs typeface="Times New Roman"/>
              </a:rPr>
              <a:t>numbers. To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5" dirty="0">
                <a:latin typeface="Times New Roman"/>
                <a:cs typeface="Times New Roman"/>
              </a:rPr>
              <a:t>100  </a:t>
            </a:r>
            <a:r>
              <a:rPr sz="1069" spc="10" dirty="0">
                <a:latin typeface="Times New Roman"/>
                <a:cs typeface="Times New Roman"/>
              </a:rPr>
              <a:t>records, we will take prime number near 100.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select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prime number as  </a:t>
            </a:r>
            <a:r>
              <a:rPr sz="1069" i="1" spc="15" dirty="0">
                <a:latin typeface="Times New Roman"/>
                <a:cs typeface="Times New Roman"/>
              </a:rPr>
              <a:t>MAXTABLESIZE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we </a:t>
            </a:r>
            <a:r>
              <a:rPr sz="1069" spc="5" dirty="0">
                <a:latin typeface="Times New Roman"/>
                <a:cs typeface="Times New Roman"/>
              </a:rPr>
              <a:t>will use this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hash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help  </a:t>
            </a:r>
            <a:r>
              <a:rPr sz="1069" spc="5" dirty="0">
                <a:latin typeface="Times New Roman"/>
                <a:cs typeface="Times New Roman"/>
              </a:rPr>
              <a:t>resolve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problem arising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situation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keys end with </a:t>
            </a:r>
            <a:r>
              <a:rPr sz="1069" spc="5" dirty="0">
                <a:latin typeface="Times New Roman"/>
                <a:cs typeface="Times New Roman"/>
              </a:rPr>
              <a:t>0. </a:t>
            </a:r>
            <a:r>
              <a:rPr sz="1069" spc="10" dirty="0">
                <a:latin typeface="Times New Roman"/>
                <a:cs typeface="Times New Roman"/>
              </a:rPr>
              <a:t>Using the  prime number, the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from the hash </a:t>
            </a:r>
            <a:r>
              <a:rPr sz="1069" spc="5" dirty="0">
                <a:latin typeface="Times New Roman"/>
                <a:cs typeface="Times New Roman"/>
              </a:rPr>
              <a:t>function will </a:t>
            </a:r>
            <a:r>
              <a:rPr sz="1069" spc="10" dirty="0">
                <a:latin typeface="Times New Roman"/>
                <a:cs typeface="Times New Roman"/>
              </a:rPr>
              <a:t>not be 0 </a:t>
            </a:r>
            <a:r>
              <a:rPr sz="1069" spc="5" dirty="0">
                <a:latin typeface="Times New Roman"/>
                <a:cs typeface="Times New Roman"/>
              </a:rPr>
              <a:t>for all the </a:t>
            </a:r>
            <a:r>
              <a:rPr sz="1069" spc="10" dirty="0">
                <a:latin typeface="Times New Roman"/>
                <a:cs typeface="Times New Roman"/>
              </a:rPr>
              <a:t>keys.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of prime number,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solve this problem completely. Similarly, </a:t>
            </a:r>
            <a:r>
              <a:rPr sz="1069" spc="5" dirty="0">
                <a:latin typeface="Times New Roman"/>
                <a:cs typeface="Times New Roman"/>
              </a:rPr>
              <a:t>it  cannot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made </a:t>
            </a:r>
            <a:r>
              <a:rPr sz="1069" spc="5" dirty="0">
                <a:latin typeface="Times New Roman"/>
                <a:cs typeface="Times New Roman"/>
              </a:rPr>
              <a:t>sure that the values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function are </a:t>
            </a:r>
            <a:r>
              <a:rPr sz="1069" spc="10" dirty="0">
                <a:latin typeface="Times New Roman"/>
                <a:cs typeface="Times New Roman"/>
              </a:rPr>
              <a:t>unique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keys.  Sometimes, we may have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keys. This phenomenon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collision i.e. </a:t>
            </a:r>
            <a:r>
              <a:rPr sz="1069" spc="10" dirty="0">
                <a:latin typeface="Times New Roman"/>
                <a:cs typeface="Times New Roman"/>
              </a:rPr>
              <a:t>the hash values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keys.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solve this collision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problem?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Collision</a:t>
            </a:r>
            <a:endParaRPr sz="1264">
              <a:latin typeface="Arial"/>
              <a:cs typeface="Arial"/>
            </a:endParaRPr>
          </a:p>
          <a:p>
            <a:pPr marL="12347" algn="just">
              <a:lnSpc>
                <a:spcPts val="1269"/>
              </a:lnSpc>
            </a:pPr>
            <a:r>
              <a:rPr sz="1069" spc="5" dirty="0">
                <a:latin typeface="Times New Roman"/>
                <a:cs typeface="Times New Roman"/>
              </a:rPr>
              <a:t>Collision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takes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place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more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(data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items)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index.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12438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57886" y="1729388"/>
          <a:ext cx="1586618" cy="1385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80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hash("apple")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222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hash("watermelon")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13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hash("grapes")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78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hash("cantaloupe")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2225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hash("kiwi")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96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hash("strawberry")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L="2222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hash("mango")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38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hash("banana")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52267" y="5281746"/>
            <a:ext cx="4852458" cy="4079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store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items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respective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example,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index given </a:t>
            </a:r>
            <a:r>
              <a:rPr sz="1069" spc="10" dirty="0">
                <a:latin typeface="Times New Roman"/>
                <a:cs typeface="Times New Roman"/>
              </a:rPr>
              <a:t>by the </a:t>
            </a:r>
            <a:r>
              <a:rPr sz="1069" spc="5" dirty="0">
                <a:latin typeface="Times New Roman"/>
                <a:cs typeface="Times New Roman"/>
              </a:rPr>
              <a:t>hash function does not collide with any other entry. Suppose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another fruit </a:t>
            </a:r>
            <a:r>
              <a:rPr sz="1069" spc="10" dirty="0">
                <a:latin typeface="Times New Roman"/>
                <a:cs typeface="Times New Roman"/>
              </a:rPr>
              <a:t>“honeydew”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When “honeydew”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passed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hash function,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i.e.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430291"/>
            <a:r>
              <a:rPr sz="1069" spc="10" dirty="0">
                <a:latin typeface="Times New Roman"/>
                <a:cs typeface="Times New Roman"/>
              </a:rPr>
              <a:t>hash("honeydew")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the responsibility of the hash </a:t>
            </a:r>
            <a:r>
              <a:rPr sz="1069" spc="5" dirty="0">
                <a:latin typeface="Times New Roman"/>
                <a:cs typeface="Times New Roman"/>
              </a:rPr>
              <a:t>function to </a:t>
            </a:r>
            <a:r>
              <a:rPr sz="1069" spc="10" dirty="0">
                <a:latin typeface="Times New Roman"/>
                <a:cs typeface="Times New Roman"/>
              </a:rPr>
              <a:t>see the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before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generating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index.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function is generally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mathematical </a:t>
            </a:r>
            <a:r>
              <a:rPr sz="1069" spc="10" dirty="0">
                <a:latin typeface="Times New Roman"/>
                <a:cs typeface="Times New Roman"/>
              </a:rPr>
              <a:t>formula </a:t>
            </a:r>
            <a:r>
              <a:rPr sz="1069" spc="5" dirty="0">
                <a:latin typeface="Times New Roman"/>
                <a:cs typeface="Times New Roman"/>
              </a:rPr>
              <a:t>that takes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keys </a:t>
            </a:r>
            <a:r>
              <a:rPr sz="1069" spc="10" dirty="0">
                <a:latin typeface="Times New Roman"/>
                <a:cs typeface="Times New Roman"/>
              </a:rPr>
              <a:t>and returns a number. </a:t>
            </a:r>
            <a:r>
              <a:rPr sz="1069" spc="5" dirty="0">
                <a:latin typeface="Times New Roman"/>
                <a:cs typeface="Times New Roman"/>
              </a:rPr>
              <a:t>It is responsibility of the caller to find its solution.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</a:t>
            </a:r>
            <a:r>
              <a:rPr sz="1069" spc="10" dirty="0">
                <a:latin typeface="Times New Roman"/>
                <a:cs typeface="Times New Roman"/>
              </a:rPr>
              <a:t>“mango” </a:t>
            </a:r>
            <a:r>
              <a:rPr sz="1069" spc="5" dirty="0">
                <a:latin typeface="Times New Roman"/>
                <a:cs typeface="Times New Roman"/>
              </a:rPr>
              <a:t>at position 6.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of our </a:t>
            </a:r>
            <a:r>
              <a:rPr sz="1069" spc="15" dirty="0">
                <a:latin typeface="Times New Roman"/>
                <a:cs typeface="Times New Roman"/>
              </a:rPr>
              <a:t>ADT </a:t>
            </a:r>
            <a:r>
              <a:rPr sz="1069" spc="5" dirty="0">
                <a:latin typeface="Times New Roman"/>
                <a:cs typeface="Times New Roman"/>
              </a:rPr>
              <a:t>calls </a:t>
            </a:r>
            <a:r>
              <a:rPr sz="1069" spc="10" dirty="0">
                <a:latin typeface="Times New Roman"/>
                <a:cs typeface="Times New Roman"/>
              </a:rPr>
              <a:t>the insert </a:t>
            </a:r>
            <a:r>
              <a:rPr sz="1069" spc="5" dirty="0">
                <a:latin typeface="Times New Roman"/>
                <a:cs typeface="Times New Roman"/>
              </a:rPr>
              <a:t>function  giving the </a:t>
            </a:r>
            <a:r>
              <a:rPr sz="1069" spc="10" dirty="0">
                <a:latin typeface="Times New Roman"/>
                <a:cs typeface="Times New Roman"/>
              </a:rPr>
              <a:t>value “honeydew”.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hash </a:t>
            </a:r>
            <a:r>
              <a:rPr sz="1069" spc="5" dirty="0">
                <a:latin typeface="Times New Roman"/>
                <a:cs typeface="Times New Roman"/>
              </a:rPr>
              <a:t>function to find out its index that  </a:t>
            </a:r>
            <a:r>
              <a:rPr sz="1069" spc="10" dirty="0">
                <a:latin typeface="Times New Roman"/>
                <a:cs typeface="Times New Roman"/>
              </a:rPr>
              <a:t>comes out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6.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problem is this </a:t>
            </a:r>
            <a:r>
              <a:rPr sz="1069" spc="10" dirty="0">
                <a:latin typeface="Times New Roman"/>
                <a:cs typeface="Times New Roman"/>
              </a:rPr>
              <a:t>that position 6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already occupied. </a:t>
            </a:r>
            <a:r>
              <a:rPr sz="1069" spc="15" dirty="0">
                <a:latin typeface="Times New Roman"/>
                <a:cs typeface="Times New Roman"/>
              </a:rPr>
              <a:t>What 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to avoid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it?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lot of solutions of this problem.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solutions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divided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5" dirty="0">
                <a:latin typeface="Times New Roman"/>
                <a:cs typeface="Times New Roman"/>
              </a:rPr>
              <a:t>two  </a:t>
            </a:r>
            <a:r>
              <a:rPr sz="1069" spc="10" dirty="0">
                <a:latin typeface="Times New Roman"/>
                <a:cs typeface="Times New Roman"/>
              </a:rPr>
              <a:t>main categories. One type </a:t>
            </a:r>
            <a:r>
              <a:rPr sz="1069" spc="5" dirty="0">
                <a:latin typeface="Times New Roman"/>
                <a:cs typeface="Times New Roman"/>
              </a:rPr>
              <a:t>of solutions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changing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hash function. </a:t>
            </a:r>
            <a:r>
              <a:rPr sz="1069" spc="10" dirty="0">
                <a:latin typeface="Times New Roman"/>
                <a:cs typeface="Times New Roman"/>
              </a:rPr>
              <a:t>Even </a:t>
            </a:r>
            <a:r>
              <a:rPr sz="1069" spc="5" dirty="0">
                <a:latin typeface="Times New Roman"/>
                <a:cs typeface="Times New Roman"/>
              </a:rPr>
              <a:t>with  </a:t>
            </a:r>
            <a:r>
              <a:rPr sz="1069" spc="10" dirty="0">
                <a:latin typeface="Times New Roman"/>
                <a:cs typeface="Times New Roman"/>
              </a:rPr>
              <a:t>the introduction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guaranteed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no collision  with </a:t>
            </a:r>
            <a:r>
              <a:rPr sz="1069" spc="5" dirty="0">
                <a:latin typeface="Times New Roman"/>
                <a:cs typeface="Times New Roman"/>
              </a:rPr>
              <a:t>future data.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option is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live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collision </a:t>
            </a:r>
            <a:r>
              <a:rPr sz="1069" spc="10" dirty="0">
                <a:latin typeface="Times New Roman"/>
                <a:cs typeface="Times New Roman"/>
              </a:rPr>
              <a:t>and do something to  </a:t>
            </a:r>
            <a:r>
              <a:rPr sz="1069" spc="5" dirty="0">
                <a:latin typeface="Times New Roman"/>
                <a:cs typeface="Times New Roman"/>
              </a:rPr>
              <a:t>resolve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definition of collision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“When two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array location, this is called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collision”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cannot  say  that  </a:t>
            </a:r>
            <a:r>
              <a:rPr sz="1069" spc="10" dirty="0">
                <a:latin typeface="Times New Roman"/>
                <a:cs typeface="Times New Roman"/>
              </a:rPr>
              <a:t>the  usage  of  </a:t>
            </a:r>
            <a:r>
              <a:rPr sz="1069" spc="5" dirty="0">
                <a:latin typeface="Times New Roman"/>
                <a:cs typeface="Times New Roman"/>
              </a:rPr>
              <a:t>this  </a:t>
            </a:r>
            <a:r>
              <a:rPr sz="1069" spc="10" dirty="0">
                <a:latin typeface="Times New Roman"/>
                <a:cs typeface="Times New Roman"/>
              </a:rPr>
              <a:t>hash  </a:t>
            </a:r>
            <a:r>
              <a:rPr sz="1069" spc="5" dirty="0">
                <a:latin typeface="Times New Roman"/>
                <a:cs typeface="Times New Roman"/>
              </a:rPr>
              <a:t>function  will 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result  in   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collision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25806" y="1774519"/>
          <a:ext cx="1267442" cy="3147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5" dirty="0">
                          <a:latin typeface="Verdana"/>
                          <a:cs typeface="Verdana"/>
                        </a:rPr>
                        <a:t>kiwi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31"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0" dirty="0">
                          <a:latin typeface="Verdana"/>
                          <a:cs typeface="Verdana"/>
                        </a:rPr>
                        <a:t>banana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water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el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42"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0" dirty="0">
                          <a:latin typeface="Verdana"/>
                          <a:cs typeface="Verdana"/>
                        </a:rPr>
                        <a:t>apple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372"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5" dirty="0">
                          <a:latin typeface="Verdana"/>
                          <a:cs typeface="Verdana"/>
                        </a:rPr>
                        <a:t>mango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373"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cantaloupe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372"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10" dirty="0">
                          <a:latin typeface="Verdana"/>
                          <a:cs typeface="Verdana"/>
                        </a:rPr>
                        <a:t>grapes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pPr marR="23876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st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awberry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52267" y="868857"/>
            <a:ext cx="4850606" cy="410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previous example </a:t>
            </a:r>
            <a:r>
              <a:rPr sz="1069" spc="5" dirty="0">
                <a:latin typeface="Times New Roman"/>
                <a:cs typeface="Times New Roman"/>
              </a:rPr>
              <a:t>of storing </a:t>
            </a:r>
            <a:r>
              <a:rPr sz="1069" spc="10" dirty="0">
                <a:latin typeface="Times New Roman"/>
                <a:cs typeface="Times New Roman"/>
              </a:rPr>
              <a:t>the names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fruits.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our hash  function </a:t>
            </a:r>
            <a:r>
              <a:rPr sz="1069" spc="10" dirty="0">
                <a:latin typeface="Times New Roman"/>
                <a:cs typeface="Times New Roman"/>
              </a:rPr>
              <a:t>gives us 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361">
              <a:latin typeface="Times New Roman"/>
              <a:cs typeface="Times New Roman"/>
            </a:endParaRPr>
          </a:p>
          <a:p>
            <a:pPr marL="120383" algn="ctr"/>
            <a:r>
              <a:rPr sz="1069" spc="15" dirty="0">
                <a:latin typeface="Arial"/>
                <a:cs typeface="Arial"/>
              </a:rPr>
              <a:t>0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0383" algn="ctr"/>
            <a:r>
              <a:rPr sz="1069" spc="15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0383" algn="ctr"/>
            <a:r>
              <a:rPr sz="1069" spc="15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0383" algn="ctr"/>
            <a:r>
              <a:rPr sz="1069" spc="15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0383" algn="ctr"/>
            <a:r>
              <a:rPr sz="1069" spc="15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0383" algn="ctr"/>
            <a:r>
              <a:rPr sz="1069" spc="15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0383" algn="ctr"/>
            <a:r>
              <a:rPr sz="1069" spc="15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0383" algn="ctr"/>
            <a:r>
              <a:rPr sz="1069" spc="15" dirty="0"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0383" algn="ctr"/>
            <a:r>
              <a:rPr sz="1069" spc="15" dirty="0"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0383" algn="ctr"/>
            <a:r>
              <a:rPr sz="1069" spc="15" dirty="0">
                <a:latin typeface="Arial"/>
                <a:cs typeface="Arial"/>
              </a:rPr>
              <a:t>9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6813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3693" cy="8559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especially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changing.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Collisions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normally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treated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 phenomenon </a:t>
            </a:r>
            <a:r>
              <a:rPr sz="1069" spc="5" dirty="0">
                <a:latin typeface="Times New Roman"/>
                <a:cs typeface="Times New Roman"/>
              </a:rPr>
              <a:t>of “first </a:t>
            </a:r>
            <a:r>
              <a:rPr sz="1069" spc="10" dirty="0">
                <a:latin typeface="Times New Roman"/>
                <a:cs typeface="Times New Roman"/>
              </a:rPr>
              <a:t>come,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served”,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hashes 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location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gets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find something 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second and </a:t>
            </a:r>
            <a:r>
              <a:rPr sz="1069" spc="5" dirty="0">
                <a:latin typeface="Times New Roman"/>
                <a:cs typeface="Times New Roman"/>
              </a:rPr>
              <a:t>subsequent values that 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location.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that at position 6, there is </a:t>
            </a:r>
            <a:r>
              <a:rPr sz="1069" spc="10" dirty="0">
                <a:latin typeface="Times New Roman"/>
                <a:cs typeface="Times New Roman"/>
              </a:rPr>
              <a:t>the data item </a:t>
            </a:r>
            <a:r>
              <a:rPr sz="1069" i="1" spc="10" dirty="0">
                <a:latin typeface="Times New Roman"/>
                <a:cs typeface="Times New Roman"/>
              </a:rPr>
              <a:t>mango  </a:t>
            </a:r>
            <a:r>
              <a:rPr sz="1069" spc="10" dirty="0">
                <a:latin typeface="Times New Roman"/>
                <a:cs typeface="Times New Roman"/>
              </a:rPr>
              <a:t>while another item </a:t>
            </a:r>
            <a:r>
              <a:rPr sz="1069" i="1" spc="15" dirty="0">
                <a:latin typeface="Times New Roman"/>
                <a:cs typeface="Times New Roman"/>
              </a:rPr>
              <a:t>honeydew </a:t>
            </a:r>
            <a:r>
              <a:rPr sz="1069" spc="5" dirty="0">
                <a:latin typeface="Times New Roman"/>
                <a:cs typeface="Times New Roman"/>
              </a:rPr>
              <a:t>is trying to acquire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position. First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dirty="0">
                <a:latin typeface="Times New Roman"/>
                <a:cs typeface="Times New Roman"/>
              </a:rPr>
              <a:t>first  </a:t>
            </a:r>
            <a:r>
              <a:rPr sz="1069" spc="10" dirty="0">
                <a:latin typeface="Times New Roman"/>
                <a:cs typeface="Times New Roman"/>
              </a:rPr>
              <a:t>served 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mango </a:t>
            </a:r>
            <a:r>
              <a:rPr sz="1069" spc="5" dirty="0">
                <a:latin typeface="Times New Roman"/>
                <a:cs typeface="Times New Roman"/>
              </a:rPr>
              <a:t>will remain at its </a:t>
            </a:r>
            <a:r>
              <a:rPr sz="1069" spc="10" dirty="0">
                <a:latin typeface="Times New Roman"/>
                <a:cs typeface="Times New Roman"/>
              </a:rPr>
              <a:t>position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do something for  </a:t>
            </a:r>
            <a:r>
              <a:rPr sz="1069" i="1" spc="10" dirty="0">
                <a:latin typeface="Times New Roman"/>
                <a:cs typeface="Times New Roman"/>
              </a:rPr>
              <a:t>honeydew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three solutions for this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problem: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Solution </a:t>
            </a:r>
            <a:r>
              <a:rPr sz="1069" b="1" spc="5" dirty="0">
                <a:latin typeface="Times New Roman"/>
                <a:cs typeface="Times New Roman"/>
              </a:rPr>
              <a:t>#1: </a:t>
            </a:r>
            <a:r>
              <a:rPr sz="1069" spc="10" dirty="0">
                <a:latin typeface="Times New Roman"/>
                <a:cs typeface="Times New Roman"/>
              </a:rPr>
              <a:t>Search for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empty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location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6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Can stop </a:t>
            </a:r>
            <a:r>
              <a:rPr sz="1069" spc="5" dirty="0">
                <a:latin typeface="Times New Roman"/>
                <a:cs typeface="Times New Roman"/>
              </a:rPr>
              <a:t>searching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an empty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location.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7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must be wrap-around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  <a:buFont typeface="Times New Roman"/>
              <a:buChar char="•"/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apply </a:t>
            </a:r>
            <a:r>
              <a:rPr sz="1069" spc="5" dirty="0">
                <a:latin typeface="Times New Roman"/>
                <a:cs typeface="Times New Roman"/>
              </a:rPr>
              <a:t>this solution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example.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10" dirty="0">
                <a:latin typeface="Times New Roman"/>
                <a:cs typeface="Times New Roman"/>
              </a:rPr>
              <a:t>mango </a:t>
            </a:r>
            <a:r>
              <a:rPr sz="1069" spc="10" dirty="0">
                <a:latin typeface="Times New Roman"/>
                <a:cs typeface="Times New Roman"/>
              </a:rPr>
              <a:t>at position 6. </a:t>
            </a:r>
            <a:r>
              <a:rPr sz="1069" spc="15" dirty="0">
                <a:latin typeface="Times New Roman"/>
                <a:cs typeface="Times New Roman"/>
              </a:rPr>
              <a:t>Now  </a:t>
            </a:r>
            <a:r>
              <a:rPr sz="1069" spc="10" dirty="0">
                <a:latin typeface="Times New Roman"/>
                <a:cs typeface="Times New Roman"/>
              </a:rPr>
              <a:t>the position for </a:t>
            </a:r>
            <a:r>
              <a:rPr sz="1069" i="1" spc="10" dirty="0">
                <a:latin typeface="Times New Roman"/>
                <a:cs typeface="Times New Roman"/>
              </a:rPr>
              <a:t>honeydew </a:t>
            </a:r>
            <a:r>
              <a:rPr sz="1069" spc="5" dirty="0">
                <a:latin typeface="Times New Roman"/>
                <a:cs typeface="Times New Roman"/>
              </a:rPr>
              <a:t>is also 6.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another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location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Keep  in </a:t>
            </a:r>
            <a:r>
              <a:rPr sz="1069" spc="5" dirty="0">
                <a:latin typeface="Times New Roman"/>
                <a:cs typeface="Times New Roman"/>
              </a:rPr>
              <a:t>mind that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hashing,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store data </a:t>
            </a:r>
            <a:r>
              <a:rPr sz="1069" spc="10" dirty="0">
                <a:latin typeface="Times New Roman"/>
                <a:cs typeface="Times New Roman"/>
              </a:rPr>
              <a:t>at consecutive </a:t>
            </a:r>
            <a:r>
              <a:rPr sz="1069" spc="5" dirty="0">
                <a:latin typeface="Times New Roman"/>
                <a:cs typeface="Times New Roman"/>
              </a:rPr>
              <a:t>positions. Rather, data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scattered.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that there are some empty locations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array.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want  </a:t>
            </a:r>
            <a:r>
              <a:rPr sz="1069" spc="5" dirty="0">
                <a:latin typeface="Times New Roman"/>
                <a:cs typeface="Times New Roman"/>
              </a:rPr>
              <a:t>to refuse the user 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cannot </a:t>
            </a:r>
            <a:r>
              <a:rPr sz="1069" spc="10" dirty="0">
                <a:latin typeface="Times New Roman"/>
                <a:cs typeface="Times New Roman"/>
              </a:rPr>
              <a:t>store </a:t>
            </a:r>
            <a:r>
              <a:rPr sz="1069" spc="5" dirty="0">
                <a:latin typeface="Times New Roman"/>
                <a:cs typeface="Times New Roman"/>
              </a:rPr>
              <a:t>the data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occupation of the position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by some other </a:t>
            </a:r>
            <a:r>
              <a:rPr sz="1069" spc="5" dirty="0">
                <a:latin typeface="Times New Roman"/>
                <a:cs typeface="Times New Roman"/>
              </a:rPr>
              <a:t>item. Therefore,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store </a:t>
            </a:r>
            <a:r>
              <a:rPr sz="1069" spc="10" dirty="0">
                <a:latin typeface="Times New Roman"/>
                <a:cs typeface="Times New Roman"/>
              </a:rPr>
              <a:t>the data item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empty </a:t>
            </a:r>
            <a:r>
              <a:rPr sz="1069" spc="5" dirty="0">
                <a:latin typeface="Times New Roman"/>
                <a:cs typeface="Times New Roman"/>
              </a:rPr>
              <a:t>location. </a:t>
            </a:r>
            <a:r>
              <a:rPr sz="1069" spc="24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an example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short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while.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b="1" spc="10" dirty="0">
                <a:latin typeface="Times New Roman"/>
                <a:cs typeface="Times New Roman"/>
              </a:rPr>
              <a:t>Solution </a:t>
            </a:r>
            <a:r>
              <a:rPr sz="1069" b="1" spc="5" dirty="0">
                <a:latin typeface="Times New Roman"/>
                <a:cs typeface="Times New Roman"/>
              </a:rPr>
              <a:t>#2: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a second </a:t>
            </a:r>
            <a:r>
              <a:rPr sz="1069" spc="5" dirty="0">
                <a:latin typeface="Times New Roman"/>
                <a:cs typeface="Times New Roman"/>
              </a:rPr>
              <a:t>hash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7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...and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third, </a:t>
            </a:r>
            <a:r>
              <a:rPr sz="1069" spc="10" dirty="0">
                <a:latin typeface="Times New Roman"/>
                <a:cs typeface="Times New Roman"/>
              </a:rPr>
              <a:t>and a </a:t>
            </a:r>
            <a:r>
              <a:rPr sz="1069" spc="5" dirty="0">
                <a:latin typeface="Times New Roman"/>
                <a:cs typeface="Times New Roman"/>
              </a:rPr>
              <a:t>fourth, </a:t>
            </a:r>
            <a:r>
              <a:rPr sz="1069" spc="10" dirty="0">
                <a:latin typeface="Times New Roman"/>
                <a:cs typeface="Times New Roman"/>
              </a:rPr>
              <a:t>and a </a:t>
            </a:r>
            <a:r>
              <a:rPr sz="1069" spc="5" dirty="0">
                <a:latin typeface="Times New Roman"/>
                <a:cs typeface="Times New Roman"/>
              </a:rPr>
              <a:t>fifth,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...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primary hash function,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pass it to the string </a:t>
            </a:r>
            <a:r>
              <a:rPr sz="1069" i="1" spc="10" dirty="0">
                <a:latin typeface="Times New Roman"/>
                <a:cs typeface="Times New Roman"/>
              </a:rPr>
              <a:t>honeydew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returns 6. </a:t>
            </a:r>
            <a:r>
              <a:rPr sz="1069" spc="1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the position 6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occupied, so we call another </a:t>
            </a:r>
            <a:r>
              <a:rPr sz="1069" spc="5" dirty="0">
                <a:latin typeface="Times New Roman"/>
                <a:cs typeface="Times New Roman"/>
              </a:rPr>
              <a:t>hash function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implemented in a 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way. This hash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will return an </a:t>
            </a:r>
            <a:r>
              <a:rPr sz="1069" spc="5" dirty="0">
                <a:latin typeface="Times New Roman"/>
                <a:cs typeface="Times New Roman"/>
              </a:rPr>
              <a:t>integer. If </a:t>
            </a:r>
            <a:r>
              <a:rPr sz="1069" spc="10" dirty="0">
                <a:latin typeface="Times New Roman"/>
                <a:cs typeface="Times New Roman"/>
              </a:rPr>
              <a:t>this location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store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here and the </a:t>
            </a:r>
            <a:r>
              <a:rPr sz="1069" spc="5" dirty="0">
                <a:latin typeface="Times New Roman"/>
                <a:cs typeface="Times New Roman"/>
              </a:rPr>
              <a:t>problem is solved.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if the array location 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returned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this function is also occupied. </a:t>
            </a:r>
            <a:r>
              <a:rPr sz="1069" spc="10" dirty="0">
                <a:latin typeface="Times New Roman"/>
                <a:cs typeface="Times New Roman"/>
              </a:rPr>
              <a:t>Then we </a:t>
            </a:r>
            <a:r>
              <a:rPr sz="1069" spc="5" dirty="0">
                <a:latin typeface="Times New Roman"/>
                <a:cs typeface="Times New Roman"/>
              </a:rPr>
              <a:t>will 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hash function.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possibility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collision </a:t>
            </a:r>
            <a:r>
              <a:rPr sz="1069" spc="10" dirty="0">
                <a:latin typeface="Times New Roman"/>
                <a:cs typeface="Times New Roman"/>
              </a:rPr>
              <a:t>so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three, four, five or  </a:t>
            </a:r>
            <a:r>
              <a:rPr sz="1069" spc="10" dirty="0">
                <a:latin typeface="Times New Roman"/>
                <a:cs typeface="Times New Roman"/>
              </a:rPr>
              <a:t>more hash </a:t>
            </a:r>
            <a:r>
              <a:rPr sz="1069" spc="5" dirty="0">
                <a:latin typeface="Times New Roman"/>
                <a:cs typeface="Times New Roman"/>
              </a:rPr>
              <a:t>functions.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collision,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hash functions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time,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index with empty </a:t>
            </a:r>
            <a:r>
              <a:rPr sz="1069" spc="5" dirty="0">
                <a:latin typeface="Times New Roman"/>
                <a:cs typeface="Times New Roman"/>
              </a:rPr>
              <a:t>location.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store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at this  </a:t>
            </a:r>
            <a:r>
              <a:rPr sz="1069" spc="10" dirty="0">
                <a:latin typeface="Times New Roman"/>
                <a:cs typeface="Times New Roman"/>
              </a:rPr>
              <a:t>empty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location.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8026" algn="just">
              <a:lnSpc>
                <a:spcPts val="1264"/>
              </a:lnSpc>
            </a:pPr>
            <a:r>
              <a:rPr sz="1069" b="1" spc="10" dirty="0">
                <a:latin typeface="Times New Roman"/>
                <a:cs typeface="Times New Roman"/>
              </a:rPr>
              <a:t>Solution </a:t>
            </a:r>
            <a:r>
              <a:rPr sz="1069" b="1" spc="5" dirty="0">
                <a:latin typeface="Times New Roman"/>
                <a:cs typeface="Times New Roman"/>
              </a:rPr>
              <a:t>#3: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the array location as the </a:t>
            </a:r>
            <a:r>
              <a:rPr sz="1069" spc="10" dirty="0">
                <a:latin typeface="Times New Roman"/>
                <a:cs typeface="Times New Roman"/>
              </a:rPr>
              <a:t>header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linked list of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that hash </a:t>
            </a:r>
            <a:r>
              <a:rPr sz="1069" spc="10" dirty="0">
                <a:latin typeface="Times New Roman"/>
                <a:cs typeface="Times New Roman"/>
              </a:rPr>
              <a:t>to  this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location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this solution,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not store the data </a:t>
            </a:r>
            <a:r>
              <a:rPr sz="1069" spc="5" dirty="0">
                <a:latin typeface="Times New Roman"/>
                <a:cs typeface="Times New Roman"/>
              </a:rPr>
              <a:t>directly in the array.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array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of pointers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TableNode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node and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array will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store some data </a:t>
            </a:r>
            <a:r>
              <a:rPr sz="1069" spc="5" dirty="0">
                <a:latin typeface="Times New Roman"/>
                <a:cs typeface="Times New Roman"/>
              </a:rPr>
              <a:t>at location 6,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store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at location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that points to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another </a:t>
            </a:r>
            <a:r>
              <a:rPr sz="1069" spc="5" dirty="0">
                <a:latin typeface="Times New Roman"/>
                <a:cs typeface="Times New Roman"/>
              </a:rPr>
              <a:t>data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6,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node and </a:t>
            </a:r>
            <a:r>
              <a:rPr sz="1069" spc="5" dirty="0">
                <a:latin typeface="Times New Roman"/>
                <a:cs typeface="Times New Roman"/>
              </a:rPr>
              <a:t>attach it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previous </a:t>
            </a:r>
            <a:r>
              <a:rPr sz="1069" spc="10" dirty="0">
                <a:latin typeface="Times New Roman"/>
                <a:cs typeface="Times New Roman"/>
              </a:rPr>
              <a:t>node.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possibility of having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link list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each location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least,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have one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some more </a:t>
            </a:r>
            <a:r>
              <a:rPr sz="1069" spc="5" dirty="0">
                <a:latin typeface="Times New Roman"/>
                <a:cs typeface="Times New Roman"/>
              </a:rPr>
              <a:t>strategies 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resolution of this problem.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study 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the above-mentioned </a:t>
            </a:r>
            <a:r>
              <a:rPr sz="1069" spc="5" dirty="0">
                <a:latin typeface="Times New Roman"/>
                <a:cs typeface="Times New Roman"/>
              </a:rPr>
              <a:t>three solutions.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0" dirty="0">
                <a:latin typeface="Times New Roman"/>
                <a:cs typeface="Times New Roman"/>
              </a:rPr>
              <a:t>how we can implement  the methods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Dictionary </a:t>
            </a:r>
            <a:r>
              <a:rPr sz="1069" i="1" spc="15" dirty="0">
                <a:latin typeface="Times New Roman"/>
                <a:cs typeface="Times New Roman"/>
              </a:rPr>
              <a:t>ADT </a:t>
            </a:r>
            <a:r>
              <a:rPr sz="1069" spc="5" dirty="0">
                <a:latin typeface="Times New Roman"/>
                <a:cs typeface="Times New Roman"/>
              </a:rPr>
              <a:t>using the </a:t>
            </a:r>
            <a:r>
              <a:rPr sz="1069" spc="10" dirty="0">
                <a:latin typeface="Times New Roman"/>
                <a:cs typeface="Times New Roman"/>
              </a:rPr>
              <a:t>hashing </a:t>
            </a:r>
            <a:r>
              <a:rPr sz="1069" spc="5" dirty="0">
                <a:latin typeface="Times New Roman"/>
                <a:cs typeface="Times New Roman"/>
              </a:rPr>
              <a:t>function. Firstly,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see </a:t>
            </a:r>
            <a:r>
              <a:rPr sz="1069" spc="10" dirty="0">
                <a:latin typeface="Times New Roman"/>
                <a:cs typeface="Times New Roman"/>
              </a:rPr>
              <a:t>how the </a:t>
            </a:r>
            <a:r>
              <a:rPr sz="1069" i="1" spc="5" dirty="0">
                <a:latin typeface="Times New Roman"/>
                <a:cs typeface="Times New Roman"/>
              </a:rPr>
              <a:t>insert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methods will work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solution.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7112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445718"/>
            <a:ext cx="4853693" cy="7882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Linear</a:t>
            </a:r>
            <a:r>
              <a:rPr sz="1264" b="1" spc="-4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Probing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solution is </a:t>
            </a:r>
            <a:r>
              <a:rPr sz="1069" spc="15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open </a:t>
            </a:r>
            <a:r>
              <a:rPr sz="1069" spc="5" dirty="0">
                <a:latin typeface="Times New Roman"/>
                <a:cs typeface="Times New Roman"/>
              </a:rPr>
              <a:t>addressing.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collision,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try to  find </a:t>
            </a:r>
            <a:r>
              <a:rPr sz="1069" spc="10" dirty="0">
                <a:latin typeface="Times New Roman"/>
                <a:cs typeface="Times New Roman"/>
              </a:rPr>
              <a:t>some other </a:t>
            </a:r>
            <a:r>
              <a:rPr sz="1069" spc="5" dirty="0">
                <a:latin typeface="Times New Roman"/>
                <a:cs typeface="Times New Roman"/>
              </a:rPr>
              <a:t>place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our array. This </a:t>
            </a:r>
            <a:r>
              <a:rPr sz="1069" spc="10" dirty="0">
                <a:latin typeface="Times New Roman"/>
                <a:cs typeface="Times New Roman"/>
              </a:rPr>
              <a:t>approach </a:t>
            </a:r>
            <a:r>
              <a:rPr sz="1069" spc="5" dirty="0">
                <a:latin typeface="Times New Roman"/>
                <a:cs typeface="Times New Roman"/>
              </a:rPr>
              <a:t>of handling collisions is called </a:t>
            </a:r>
            <a:r>
              <a:rPr sz="1069" i="1" spc="5" dirty="0">
                <a:latin typeface="Times New Roman"/>
                <a:cs typeface="Times New Roman"/>
              </a:rPr>
              <a:t>open  addressing</a:t>
            </a:r>
            <a:r>
              <a:rPr sz="1069" spc="5" dirty="0">
                <a:latin typeface="Times New Roman"/>
                <a:cs typeface="Times New Roman"/>
              </a:rPr>
              <a:t>; it is also </a:t>
            </a:r>
            <a:r>
              <a:rPr sz="1069" spc="15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closed hashing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word open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addressing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closed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hashing.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careful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naming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these.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More  </a:t>
            </a:r>
            <a:r>
              <a:rPr sz="1069" spc="5" dirty="0">
                <a:latin typeface="Times New Roman"/>
                <a:cs typeface="Times New Roman"/>
              </a:rPr>
              <a:t>formally,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cells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h</a:t>
            </a:r>
            <a:r>
              <a:rPr sz="1094" i="1" spc="7" baseline="-11111" dirty="0">
                <a:latin typeface="Times New Roman"/>
                <a:cs typeface="Times New Roman"/>
              </a:rPr>
              <a:t>0</a:t>
            </a:r>
            <a:r>
              <a:rPr sz="1069" i="1" spc="5" dirty="0">
                <a:latin typeface="Times New Roman"/>
                <a:cs typeface="Times New Roman"/>
              </a:rPr>
              <a:t>(x)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h</a:t>
            </a:r>
            <a:r>
              <a:rPr sz="1094" i="1" spc="7" baseline="-11111" dirty="0">
                <a:latin typeface="Times New Roman"/>
                <a:cs typeface="Times New Roman"/>
              </a:rPr>
              <a:t>1</a:t>
            </a:r>
            <a:r>
              <a:rPr sz="1069" i="1" spc="5" dirty="0">
                <a:latin typeface="Times New Roman"/>
                <a:cs typeface="Times New Roman"/>
              </a:rPr>
              <a:t>(x)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h</a:t>
            </a:r>
            <a:r>
              <a:rPr sz="1094" i="1" spc="7" baseline="-11111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(x)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… 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tried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succession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where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>
              <a:tabLst>
                <a:tab pos="2939806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hi(x)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(hash(x)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f(i))</a:t>
            </a:r>
            <a:r>
              <a:rPr sz="1069" i="1" spc="4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mod</a:t>
            </a:r>
            <a:r>
              <a:rPr sz="1069" i="1" spc="1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TableSize</a:t>
            </a:r>
            <a:r>
              <a:rPr sz="1069" spc="5" dirty="0">
                <a:latin typeface="Times New Roman"/>
                <a:cs typeface="Times New Roman"/>
              </a:rPr>
              <a:t>,	with </a:t>
            </a:r>
            <a:r>
              <a:rPr sz="1069" i="1" spc="5" dirty="0">
                <a:latin typeface="Times New Roman"/>
                <a:cs typeface="Times New Roman"/>
              </a:rPr>
              <a:t>f(0)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0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i="1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is our hash function. If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collision, </a:t>
            </a:r>
            <a:r>
              <a:rPr sz="1069" spc="10" dirty="0">
                <a:latin typeface="Times New Roman"/>
                <a:cs typeface="Times New Roman"/>
              </a:rPr>
              <a:t>we add </a:t>
            </a:r>
            <a:r>
              <a:rPr sz="1069" i="1" spc="5" dirty="0">
                <a:latin typeface="Times New Roman"/>
                <a:cs typeface="Times New Roman"/>
              </a:rPr>
              <a:t>f(i) </a:t>
            </a:r>
            <a:r>
              <a:rPr sz="1069" spc="5" dirty="0">
                <a:latin typeface="Times New Roman"/>
                <a:cs typeface="Times New Roman"/>
              </a:rPr>
              <a:t>value to it </a:t>
            </a:r>
            <a:r>
              <a:rPr sz="1069" spc="10" dirty="0">
                <a:latin typeface="Times New Roman"/>
                <a:cs typeface="Times New Roman"/>
              </a:rPr>
              <a:t>before  </a:t>
            </a:r>
            <a:r>
              <a:rPr sz="1069" spc="5" dirty="0">
                <a:latin typeface="Times New Roman"/>
                <a:cs typeface="Times New Roman"/>
              </a:rPr>
              <a:t>taking its </a:t>
            </a:r>
            <a:r>
              <a:rPr sz="1069" spc="10" dirty="0">
                <a:latin typeface="Times New Roman"/>
                <a:cs typeface="Times New Roman"/>
              </a:rPr>
              <a:t>mod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i="1" spc="5" dirty="0">
                <a:latin typeface="Times New Roman"/>
                <a:cs typeface="Times New Roman"/>
              </a:rPr>
              <a:t>TableSize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function, </a:t>
            </a:r>
            <a:r>
              <a:rPr sz="1069" i="1" spc="5" dirty="0">
                <a:latin typeface="Times New Roman"/>
                <a:cs typeface="Times New Roman"/>
              </a:rPr>
              <a:t>f</a:t>
            </a:r>
            <a:r>
              <a:rPr sz="1069" spc="5" dirty="0">
                <a:latin typeface="Times New Roman"/>
                <a:cs typeface="Times New Roman"/>
              </a:rPr>
              <a:t>, is the collision resolution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strategy.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i="1" spc="5" dirty="0">
                <a:latin typeface="Times New Roman"/>
                <a:cs typeface="Times New Roman"/>
              </a:rPr>
              <a:t>f(i)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, i.e., </a:t>
            </a:r>
            <a:r>
              <a:rPr sz="1069" i="1" spc="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linear </a:t>
            </a:r>
            <a:r>
              <a:rPr sz="1069" spc="5" dirty="0">
                <a:latin typeface="Times New Roman"/>
                <a:cs typeface="Times New Roman"/>
              </a:rPr>
              <a:t>function of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Thus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>
              <a:spcBef>
                <a:spcPts val="5"/>
              </a:spcBef>
            </a:pPr>
            <a:r>
              <a:rPr sz="1069" i="1" spc="5" dirty="0">
                <a:latin typeface="Times New Roman"/>
                <a:cs typeface="Times New Roman"/>
              </a:rPr>
              <a:t>location(x)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(hash(x)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dirty="0">
                <a:latin typeface="Times New Roman"/>
                <a:cs typeface="Times New Roman"/>
              </a:rPr>
              <a:t>i) </a:t>
            </a:r>
            <a:r>
              <a:rPr sz="1069" i="1" spc="10" dirty="0">
                <a:latin typeface="Times New Roman"/>
                <a:cs typeface="Times New Roman"/>
              </a:rPr>
              <a:t>mod</a:t>
            </a:r>
            <a:r>
              <a:rPr sz="1069" i="1" spc="2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TableSize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i="1" spc="5" dirty="0">
                <a:latin typeface="Times New Roman"/>
                <a:cs typeface="Times New Roman"/>
              </a:rPr>
              <a:t>f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any function.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implementation of </a:t>
            </a:r>
            <a:r>
              <a:rPr sz="1069" i="1" spc="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is that </a:t>
            </a:r>
            <a:r>
              <a:rPr sz="1069" spc="10" dirty="0">
                <a:latin typeface="Times New Roman"/>
                <a:cs typeface="Times New Roman"/>
              </a:rPr>
              <a:t>whatever  integer </a:t>
            </a:r>
            <a:r>
              <a:rPr sz="1069" spc="5" dirty="0">
                <a:latin typeface="Times New Roman"/>
                <a:cs typeface="Times New Roman"/>
              </a:rPr>
              <a:t>(i)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gave to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returns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back. That </a:t>
            </a:r>
            <a:r>
              <a:rPr sz="1069" spc="5" dirty="0">
                <a:latin typeface="Times New Roman"/>
                <a:cs typeface="Times New Roman"/>
              </a:rPr>
              <a:t>is f(i)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linear </a:t>
            </a:r>
            <a:r>
              <a:rPr sz="1069" spc="10" dirty="0">
                <a:latin typeface="Times New Roman"/>
                <a:cs typeface="Times New Roman"/>
              </a:rPr>
              <a:t>function.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implement function </a:t>
            </a:r>
            <a:r>
              <a:rPr sz="1069" i="1" spc="5" dirty="0">
                <a:latin typeface="Times New Roman"/>
                <a:cs typeface="Times New Roman"/>
              </a:rPr>
              <a:t>f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returns the </a:t>
            </a:r>
            <a:r>
              <a:rPr sz="1069" spc="10" dirty="0">
                <a:latin typeface="Times New Roman"/>
                <a:cs typeface="Times New Roman"/>
              </a:rPr>
              <a:t>square of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. That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quadratic function.  </a:t>
            </a:r>
            <a:r>
              <a:rPr sz="1069" spc="10" dirty="0">
                <a:latin typeface="Times New Roman"/>
                <a:cs typeface="Times New Roman"/>
              </a:rPr>
              <a:t>Similarly,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have cubic </a:t>
            </a:r>
            <a:r>
              <a:rPr sz="1069" spc="5" dirty="0">
                <a:latin typeface="Times New Roman"/>
                <a:cs typeface="Times New Roman"/>
              </a:rPr>
              <a:t>functions.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free to </a:t>
            </a:r>
            <a:r>
              <a:rPr sz="1069" spc="10" dirty="0">
                <a:latin typeface="Times New Roman"/>
                <a:cs typeface="Times New Roman"/>
              </a:rPr>
              <a:t>implement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example, we are given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insertion. </a:t>
            </a:r>
            <a:r>
              <a:rPr sz="1069" spc="10" dirty="0">
                <a:latin typeface="Times New Roman"/>
                <a:cs typeface="Times New Roman"/>
              </a:rPr>
              <a:t>This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string such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i="1" spc="10" dirty="0">
                <a:latin typeface="Times New Roman"/>
                <a:cs typeface="Times New Roman"/>
              </a:rPr>
              <a:t>honeydew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hash(x) </a:t>
            </a:r>
            <a:r>
              <a:rPr sz="1069" spc="5" dirty="0">
                <a:latin typeface="Times New Roman"/>
                <a:cs typeface="Times New Roman"/>
              </a:rPr>
              <a:t>that returns </a:t>
            </a:r>
            <a:r>
              <a:rPr sz="1069" spc="10" dirty="0">
                <a:latin typeface="Times New Roman"/>
                <a:cs typeface="Times New Roman"/>
              </a:rPr>
              <a:t>a number.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that this location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or not. In case of collision,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number. The value of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0,1,2,3 etc.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the mod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i="1" spc="10" dirty="0">
                <a:latin typeface="Times New Roman"/>
                <a:cs typeface="Times New Roman"/>
              </a:rPr>
              <a:t>TableSize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try to store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 there.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collision resolution strategy is called </a:t>
            </a:r>
            <a:r>
              <a:rPr sz="1069" i="1" spc="10" dirty="0">
                <a:latin typeface="Times New Roman"/>
                <a:cs typeface="Times New Roman"/>
              </a:rPr>
              <a:t>linear probing as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scans the </a:t>
            </a:r>
            <a:r>
              <a:rPr sz="1069" spc="5" dirty="0">
                <a:latin typeface="Times New Roman"/>
                <a:cs typeface="Times New Roman"/>
              </a:rPr>
              <a:t>array  sequentially </a:t>
            </a:r>
            <a:r>
              <a:rPr sz="1069" spc="10" dirty="0">
                <a:latin typeface="Times New Roman"/>
                <a:cs typeface="Times New Roman"/>
              </a:rPr>
              <a:t>(with wrap around) in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of an empty </a:t>
            </a:r>
            <a:r>
              <a:rPr sz="1069" spc="5" dirty="0">
                <a:latin typeface="Times New Roman"/>
                <a:cs typeface="Times New Roman"/>
              </a:rPr>
              <a:t>cell. </a:t>
            </a:r>
            <a:r>
              <a:rPr sz="1069" spc="10" dirty="0">
                <a:latin typeface="Times New Roman"/>
                <a:cs typeface="Times New Roman"/>
              </a:rPr>
              <a:t>Let’s consider an example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understand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works. Keep </a:t>
            </a:r>
            <a:r>
              <a:rPr sz="1069" spc="5" dirty="0">
                <a:latin typeface="Times New Roman"/>
                <a:cs typeface="Times New Roman"/>
              </a:rPr>
              <a:t>in mind that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collision, </a:t>
            </a:r>
            <a:r>
              <a:rPr sz="1069" spc="10" dirty="0">
                <a:latin typeface="Times New Roman"/>
                <a:cs typeface="Times New Roman"/>
              </a:rPr>
              <a:t>some other  </a:t>
            </a:r>
            <a:r>
              <a:rPr sz="1069" spc="5" dirty="0">
                <a:latin typeface="Times New Roman"/>
                <a:cs typeface="Times New Roman"/>
              </a:rPr>
              <a:t>location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found. This is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linear </a:t>
            </a:r>
            <a:r>
              <a:rPr sz="1069" spc="10" dirty="0">
                <a:latin typeface="Times New Roman"/>
                <a:cs typeface="Times New Roman"/>
              </a:rPr>
              <a:t>probing. 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trying </a:t>
            </a:r>
            <a:r>
              <a:rPr sz="1069" spc="10" dirty="0">
                <a:latin typeface="Times New Roman"/>
                <a:cs typeface="Times New Roman"/>
              </a:rPr>
              <a:t>to  probe the </a:t>
            </a:r>
            <a:r>
              <a:rPr sz="1069" spc="5" dirty="0">
                <a:latin typeface="Times New Roman"/>
                <a:cs typeface="Times New Roman"/>
              </a:rPr>
              <a:t>array linearly </a:t>
            </a:r>
            <a:r>
              <a:rPr sz="1069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empty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location.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an example. Here we have names </a:t>
            </a:r>
            <a:r>
              <a:rPr sz="1069" spc="5" dirty="0">
                <a:latin typeface="Times New Roman"/>
                <a:cs typeface="Times New Roman"/>
              </a:rPr>
              <a:t>of birds being </a:t>
            </a:r>
            <a:r>
              <a:rPr sz="1069" spc="10" dirty="0">
                <a:latin typeface="Times New Roman"/>
                <a:cs typeface="Times New Roman"/>
              </a:rPr>
              <a:t>stored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have  </a:t>
            </a:r>
            <a:r>
              <a:rPr sz="1069" spc="10" dirty="0">
                <a:latin typeface="Times New Roman"/>
                <a:cs typeface="Times New Roman"/>
              </a:rPr>
              <a:t>a larger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already </a:t>
            </a:r>
            <a:r>
              <a:rPr sz="1069" spc="10" dirty="0">
                <a:latin typeface="Times New Roman"/>
                <a:cs typeface="Times New Roman"/>
              </a:rPr>
              <a:t>have some </a:t>
            </a:r>
            <a:r>
              <a:rPr sz="1069" spc="5" dirty="0">
                <a:latin typeface="Times New Roman"/>
                <a:cs typeface="Times New Roman"/>
              </a:rPr>
              <a:t>data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 marL="1289021" marR="3381826" indent="-29633" algn="ctr">
              <a:spcBef>
                <a:spcPts val="287"/>
              </a:spcBef>
            </a:pPr>
            <a:r>
              <a:rPr sz="924" spc="-5" dirty="0">
                <a:latin typeface="Times New Roman"/>
                <a:cs typeface="Times New Roman"/>
              </a:rPr>
              <a:t>. . .  1</a:t>
            </a:r>
            <a:r>
              <a:rPr sz="924" spc="-10" dirty="0">
                <a:latin typeface="Times New Roman"/>
                <a:cs typeface="Times New Roman"/>
              </a:rPr>
              <a:t>41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R="2093424" algn="ctr"/>
            <a:r>
              <a:rPr sz="924" spc="-10" dirty="0">
                <a:latin typeface="Times New Roman"/>
                <a:cs typeface="Times New Roman"/>
              </a:rPr>
              <a:t>142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924">
              <a:latin typeface="Times New Roman"/>
              <a:cs typeface="Times New Roman"/>
            </a:endParaRPr>
          </a:p>
          <a:p>
            <a:pPr marR="2093424" algn="ctr"/>
            <a:r>
              <a:rPr sz="924" spc="-10" dirty="0">
                <a:latin typeface="Times New Roman"/>
                <a:cs typeface="Times New Roman"/>
              </a:rPr>
              <a:t>143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924">
              <a:latin typeface="Times New Roman"/>
              <a:cs typeface="Times New Roman"/>
            </a:endParaRPr>
          </a:p>
          <a:p>
            <a:pPr marR="2093424" algn="ctr"/>
            <a:r>
              <a:rPr sz="924" spc="-10" dirty="0">
                <a:latin typeface="Times New Roman"/>
                <a:cs typeface="Times New Roman"/>
              </a:rPr>
              <a:t>144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924">
              <a:latin typeface="Times New Roman"/>
              <a:cs typeface="Times New Roman"/>
            </a:endParaRPr>
          </a:p>
          <a:p>
            <a:pPr marR="2093424" algn="ctr"/>
            <a:r>
              <a:rPr sz="924" spc="-10" dirty="0">
                <a:latin typeface="Times New Roman"/>
                <a:cs typeface="Times New Roman"/>
              </a:rPr>
              <a:t>145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R="2093424" algn="ctr"/>
            <a:r>
              <a:rPr sz="924" spc="-10" dirty="0">
                <a:latin typeface="Times New Roman"/>
                <a:cs typeface="Times New Roman"/>
              </a:rPr>
              <a:t>146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924">
              <a:latin typeface="Times New Roman"/>
              <a:cs typeface="Times New Roman"/>
            </a:endParaRPr>
          </a:p>
          <a:p>
            <a:pPr marR="2093424" algn="ctr"/>
            <a:r>
              <a:rPr sz="924" spc="-10" dirty="0">
                <a:latin typeface="Times New Roman"/>
                <a:cs typeface="Times New Roman"/>
              </a:rPr>
              <a:t>147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R="2093424" algn="ctr"/>
            <a:r>
              <a:rPr sz="924" spc="-10" dirty="0">
                <a:latin typeface="Times New Roman"/>
                <a:cs typeface="Times New Roman"/>
              </a:rPr>
              <a:t>148</a:t>
            </a:r>
            <a:endParaRPr sz="924">
              <a:latin typeface="Times New Roman"/>
              <a:cs typeface="Times New Roman"/>
            </a:endParaRPr>
          </a:p>
          <a:p>
            <a:pPr marR="2121822" algn="ctr">
              <a:spcBef>
                <a:spcPts val="5"/>
              </a:spcBef>
            </a:pPr>
            <a:r>
              <a:rPr sz="924" spc="-5" dirty="0">
                <a:latin typeface="Times New Roman"/>
                <a:cs typeface="Times New Roman"/>
              </a:rPr>
              <a:t>. .</a:t>
            </a:r>
            <a:r>
              <a:rPr sz="924" spc="-107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.</a:t>
            </a:r>
            <a:endParaRPr sz="924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70859" y="6770699"/>
          <a:ext cx="1481049" cy="2625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94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robin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sparrow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hawk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seagull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848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bluejay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owl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1802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8341829"/>
            <a:ext cx="4852458" cy="814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hawk </a:t>
            </a:r>
            <a:r>
              <a:rPr sz="1069" spc="5" dirty="0">
                <a:latin typeface="Times New Roman"/>
                <a:cs typeface="Times New Roman"/>
              </a:rPr>
              <a:t>is already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i="1" spc="5" dirty="0">
                <a:latin typeface="Times New Roman"/>
                <a:cs typeface="Times New Roman"/>
              </a:rPr>
              <a:t>seagull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see that that data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insert already exists or not. First of all,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 hash function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hashCode</a:t>
            </a:r>
            <a:r>
              <a:rPr sz="1069" i="1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1069" spc="5" dirty="0">
                <a:latin typeface="Times New Roman"/>
                <a:cs typeface="Times New Roman"/>
              </a:rPr>
              <a:t>hashCode(“hawk”)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55" y="1610062"/>
            <a:ext cx="4853076" cy="6349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a part </a:t>
            </a:r>
            <a:r>
              <a:rPr sz="1069" spc="5" dirty="0">
                <a:latin typeface="Times New Roman"/>
                <a:cs typeface="Times New Roman"/>
              </a:rPr>
              <a:t>of array. There is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data before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locations.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 above, the </a:t>
            </a:r>
            <a:r>
              <a:rPr sz="1069" spc="5" dirty="0">
                <a:latin typeface="Times New Roman"/>
                <a:cs typeface="Times New Roman"/>
              </a:rPr>
              <a:t>locations 142, 143, 144, 145, </a:t>
            </a:r>
            <a:r>
              <a:rPr sz="1069" spc="10" dirty="0">
                <a:latin typeface="Times New Roman"/>
                <a:cs typeface="Times New Roman"/>
              </a:rPr>
              <a:t>147 and 148 </a:t>
            </a:r>
            <a:r>
              <a:rPr sz="1069" spc="5" dirty="0">
                <a:latin typeface="Times New Roman"/>
                <a:cs typeface="Times New Roman"/>
              </a:rPr>
              <a:t>contains data. </a:t>
            </a:r>
            <a:r>
              <a:rPr sz="1069" spc="10" dirty="0">
                <a:latin typeface="Times New Roman"/>
                <a:cs typeface="Times New Roman"/>
              </a:rPr>
              <a:t>Suppose we </a:t>
            </a:r>
            <a:r>
              <a:rPr sz="1069" spc="5" dirty="0">
                <a:latin typeface="Times New Roman"/>
                <a:cs typeface="Times New Roman"/>
              </a:rPr>
              <a:t>want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i="1" spc="5" dirty="0">
                <a:latin typeface="Times New Roman"/>
                <a:cs typeface="Times New Roman"/>
              </a:rPr>
              <a:t>seagull </a:t>
            </a:r>
            <a:r>
              <a:rPr sz="1069" spc="5" dirty="0">
                <a:latin typeface="Times New Roman"/>
                <a:cs typeface="Times New Roman"/>
              </a:rPr>
              <a:t>to this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respect to </a:t>
            </a:r>
            <a:r>
              <a:rPr sz="1069" spc="15" dirty="0">
                <a:latin typeface="Times New Roman"/>
                <a:cs typeface="Times New Roman"/>
              </a:rPr>
              <a:t>ADT, </a:t>
            </a:r>
            <a:r>
              <a:rPr sz="1069" spc="10" dirty="0">
                <a:latin typeface="Times New Roman"/>
                <a:cs typeface="Times New Roman"/>
              </a:rPr>
              <a:t>someone </a:t>
            </a:r>
            <a:r>
              <a:rPr sz="1069" spc="5" dirty="0">
                <a:latin typeface="Times New Roman"/>
                <a:cs typeface="Times New Roman"/>
              </a:rPr>
              <a:t>is using this </a:t>
            </a:r>
            <a:r>
              <a:rPr sz="1069" i="1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or  </a:t>
            </a:r>
            <a:r>
              <a:rPr sz="1069" i="1" spc="5" dirty="0">
                <a:latin typeface="Times New Roman"/>
                <a:cs typeface="Times New Roman"/>
              </a:rPr>
              <a:t>Dictionary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calls 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i="1" spc="5" dirty="0">
                <a:latin typeface="Times New Roman"/>
                <a:cs typeface="Times New Roman"/>
              </a:rPr>
              <a:t>Table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have to use the </a:t>
            </a:r>
            <a:r>
              <a:rPr sz="1069" i="1" spc="10" dirty="0">
                <a:latin typeface="Times New Roman"/>
                <a:cs typeface="Times New Roman"/>
              </a:rPr>
              <a:t>seagull 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key and have </a:t>
            </a:r>
            <a:r>
              <a:rPr sz="1069" spc="5" dirty="0">
                <a:latin typeface="Times New Roman"/>
                <a:cs typeface="Times New Roman"/>
              </a:rPr>
              <a:t>to store its associated data.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hashCode </a:t>
            </a:r>
            <a:r>
              <a:rPr sz="1069" spc="5" dirty="0">
                <a:latin typeface="Times New Roman"/>
                <a:cs typeface="Times New Roman"/>
              </a:rPr>
              <a:t>function to </a:t>
            </a:r>
            <a:r>
              <a:rPr sz="1069" spc="10" dirty="0">
                <a:latin typeface="Times New Roman"/>
                <a:cs typeface="Times New Roman"/>
              </a:rPr>
              <a:t>get  </a:t>
            </a:r>
            <a:r>
              <a:rPr sz="1069" spc="5" dirty="0">
                <a:latin typeface="Times New Roman"/>
                <a:cs typeface="Times New Roman"/>
              </a:rPr>
              <a:t>the array index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pass it the string “seagull”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/>
            <a:r>
              <a:rPr sz="1069" spc="10" dirty="0">
                <a:latin typeface="Times New Roman"/>
                <a:cs typeface="Times New Roman"/>
              </a:rPr>
              <a:t>hashCode(“seagull”)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143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location </a:t>
            </a:r>
            <a:r>
              <a:rPr sz="1069" spc="10" dirty="0">
                <a:latin typeface="Times New Roman"/>
                <a:cs typeface="Times New Roman"/>
              </a:rPr>
              <a:t>143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empty and we have a </a:t>
            </a:r>
            <a:r>
              <a:rPr sz="1069" spc="5" dirty="0">
                <a:latin typeface="Times New Roman"/>
                <a:cs typeface="Times New Roman"/>
              </a:rPr>
              <a:t>bird, </a:t>
            </a:r>
            <a:r>
              <a:rPr sz="1069" i="1" spc="10" dirty="0">
                <a:latin typeface="Times New Roman"/>
                <a:cs typeface="Times New Roman"/>
              </a:rPr>
              <a:t>sparrow </a:t>
            </a:r>
            <a:r>
              <a:rPr sz="1069" spc="5" dirty="0">
                <a:latin typeface="Times New Roman"/>
                <a:cs typeface="Times New Roman"/>
              </a:rPr>
              <a:t>at this location. 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table[143]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empty. The </a:t>
            </a:r>
            <a:r>
              <a:rPr sz="1069" i="1" spc="5" dirty="0">
                <a:latin typeface="Times New Roman"/>
                <a:cs typeface="Times New Roman"/>
              </a:rPr>
              <a:t>seagull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different than </a:t>
            </a:r>
            <a:r>
              <a:rPr sz="1069" i="1" spc="15" dirty="0">
                <a:latin typeface="Times New Roman"/>
                <a:cs typeface="Times New Roman"/>
              </a:rPr>
              <a:t>sparrow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5" dirty="0">
                <a:latin typeface="Times New Roman"/>
                <a:cs typeface="Times New Roman"/>
              </a:rPr>
              <a:t>table[143] </a:t>
            </a:r>
            <a:r>
              <a:rPr sz="1069" i="1" spc="10" dirty="0">
                <a:latin typeface="Times New Roman"/>
                <a:cs typeface="Times New Roman"/>
              </a:rPr>
              <a:t>!= </a:t>
            </a:r>
            <a:r>
              <a:rPr sz="1069" i="1" spc="2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seagull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already </a:t>
            </a:r>
            <a:r>
              <a:rPr sz="1069" spc="10" dirty="0">
                <a:latin typeface="Times New Roman"/>
                <a:cs typeface="Times New Roman"/>
              </a:rPr>
              <a:t>exists and we </a:t>
            </a:r>
            <a:r>
              <a:rPr sz="1069" spc="5" dirty="0">
                <a:latin typeface="Times New Roman"/>
                <a:cs typeface="Times New Roman"/>
              </a:rPr>
              <a:t>are not allowing duplicates,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say that </a:t>
            </a:r>
            <a:r>
              <a:rPr sz="1069" spc="10" dirty="0">
                <a:latin typeface="Times New Roman"/>
                <a:cs typeface="Times New Roman"/>
              </a:rPr>
              <a:t>the  data already </a:t>
            </a:r>
            <a:r>
              <a:rPr sz="1069" spc="5" dirty="0">
                <a:latin typeface="Times New Roman"/>
                <a:cs typeface="Times New Roman"/>
              </a:rPr>
              <a:t>exists.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the case </a:t>
            </a:r>
            <a:r>
              <a:rPr sz="1069" spc="5" dirty="0">
                <a:latin typeface="Times New Roman"/>
                <a:cs typeface="Times New Roman"/>
              </a:rPr>
              <a:t>here.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check the next </a:t>
            </a:r>
            <a:r>
              <a:rPr sz="1069" spc="5" dirty="0">
                <a:latin typeface="Times New Roman"/>
                <a:cs typeface="Times New Roman"/>
              </a:rPr>
              <a:t>position, </a:t>
            </a:r>
            <a:r>
              <a:rPr sz="1069" spc="10" dirty="0">
                <a:latin typeface="Times New Roman"/>
                <a:cs typeface="Times New Roman"/>
              </a:rPr>
              <a:t>143+1  </a:t>
            </a:r>
            <a:r>
              <a:rPr sz="1069" spc="5" dirty="0">
                <a:latin typeface="Times New Roman"/>
                <a:cs typeface="Times New Roman"/>
              </a:rPr>
              <a:t>(here i is 1) i.e. 144.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location </a:t>
            </a:r>
            <a:r>
              <a:rPr sz="1069" spc="10" dirty="0">
                <a:latin typeface="Times New Roman"/>
                <a:cs typeface="Times New Roman"/>
              </a:rPr>
              <a:t>144, we have a bird </a:t>
            </a:r>
            <a:r>
              <a:rPr sz="1069" i="1" spc="10" dirty="0">
                <a:latin typeface="Times New Roman"/>
                <a:cs typeface="Times New Roman"/>
              </a:rPr>
              <a:t>hawk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position is also not  </a:t>
            </a:r>
            <a:r>
              <a:rPr sz="1069" spc="10" dirty="0">
                <a:latin typeface="Times New Roman"/>
                <a:cs typeface="Times New Roman"/>
              </a:rPr>
              <a:t>empty and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seagull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different data.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check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next position </a:t>
            </a:r>
            <a:r>
              <a:rPr sz="1069" spc="10" dirty="0">
                <a:latin typeface="Times New Roman"/>
                <a:cs typeface="Times New Roman"/>
              </a:rPr>
              <a:t>143+2 </a:t>
            </a:r>
            <a:r>
              <a:rPr sz="1069" spc="5" dirty="0">
                <a:latin typeface="Times New Roman"/>
                <a:cs typeface="Times New Roman"/>
              </a:rPr>
              <a:t>(here i is </a:t>
            </a:r>
            <a:r>
              <a:rPr sz="1069" spc="10" dirty="0">
                <a:latin typeface="Times New Roman"/>
                <a:cs typeface="Times New Roman"/>
              </a:rPr>
              <a:t>2) </a:t>
            </a:r>
            <a:r>
              <a:rPr sz="1069" spc="5" dirty="0">
                <a:latin typeface="Times New Roman"/>
                <a:cs typeface="Times New Roman"/>
              </a:rPr>
              <a:t>i.e. 145. </a:t>
            </a:r>
            <a:r>
              <a:rPr sz="1069" spc="10" dirty="0">
                <a:latin typeface="Times New Roman"/>
                <a:cs typeface="Times New Roman"/>
              </a:rPr>
              <a:t>This location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 so we </a:t>
            </a:r>
            <a:r>
              <a:rPr sz="1069" spc="5" dirty="0">
                <a:latin typeface="Times New Roman"/>
                <a:cs typeface="Times New Roman"/>
              </a:rPr>
              <a:t>store our data  at this location.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two </a:t>
            </a:r>
            <a:r>
              <a:rPr sz="1069" spc="5" dirty="0">
                <a:latin typeface="Times New Roman"/>
                <a:cs typeface="Times New Roman"/>
              </a:rPr>
              <a:t>collisions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143 and 144 </a:t>
            </a:r>
            <a:r>
              <a:rPr sz="1069" spc="5" dirty="0">
                <a:latin typeface="Times New Roman"/>
                <a:cs typeface="Times New Roman"/>
              </a:rPr>
              <a:t>positions.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found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position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jumps.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we add </a:t>
            </a:r>
            <a:r>
              <a:rPr sz="1069" spc="5" dirty="0">
                <a:latin typeface="Times New Roman"/>
                <a:cs typeface="Times New Roman"/>
              </a:rPr>
              <a:t>1, then </a:t>
            </a:r>
            <a:r>
              <a:rPr sz="1069" spc="10" dirty="0">
                <a:latin typeface="Times New Roman"/>
                <a:cs typeface="Times New Roman"/>
              </a:rPr>
              <a:t>2 and so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add some </a:t>
            </a:r>
            <a:r>
              <a:rPr sz="1069" spc="5" dirty="0">
                <a:latin typeface="Times New Roman"/>
                <a:cs typeface="Times New Roman"/>
              </a:rPr>
              <a:t>existing </a:t>
            </a:r>
            <a:r>
              <a:rPr sz="1069" spc="10" dirty="0">
                <a:latin typeface="Times New Roman"/>
                <a:cs typeface="Times New Roman"/>
              </a:rPr>
              <a:t>data. As </a:t>
            </a:r>
            <a:r>
              <a:rPr sz="1069" spc="5" dirty="0">
                <a:latin typeface="Times New Roman"/>
                <a:cs typeface="Times New Roman"/>
              </a:rPr>
              <a:t>collisions are </a:t>
            </a:r>
            <a:r>
              <a:rPr sz="1069" spc="10" dirty="0">
                <a:latin typeface="Times New Roman"/>
                <a:cs typeface="Times New Roman"/>
              </a:rPr>
              <a:t>happening </a:t>
            </a:r>
            <a:r>
              <a:rPr sz="1069" spc="5" dirty="0">
                <a:latin typeface="Times New Roman"/>
                <a:cs typeface="Times New Roman"/>
              </a:rPr>
              <a:t>here, so 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index value from hash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that position.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follow this linear </a:t>
            </a:r>
            <a:r>
              <a:rPr sz="1069" spc="10" dirty="0">
                <a:latin typeface="Times New Roman"/>
                <a:cs typeface="Times New Roman"/>
              </a:rPr>
              <a:t>chain. Suppose you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5" dirty="0">
                <a:latin typeface="Times New Roman"/>
                <a:cs typeface="Times New Roman"/>
              </a:rPr>
              <a:t>add hawk </a:t>
            </a:r>
            <a:r>
              <a:rPr sz="1069" spc="5" dirty="0">
                <a:latin typeface="Times New Roman"/>
                <a:cs typeface="Times New Roman"/>
              </a:rPr>
              <a:t>to this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table.  </a:t>
            </a:r>
            <a:r>
              <a:rPr sz="1069" spc="10" dirty="0">
                <a:latin typeface="Times New Roman"/>
                <a:cs typeface="Times New Roman"/>
              </a:rPr>
              <a:t>The table </a:t>
            </a:r>
            <a:r>
              <a:rPr sz="1069" spc="5" dirty="0">
                <a:latin typeface="Times New Roman"/>
                <a:cs typeface="Times New Roman"/>
              </a:rPr>
              <a:t>is as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361">
              <a:latin typeface="Times New Roman"/>
              <a:cs typeface="Times New Roman"/>
            </a:endParaRPr>
          </a:p>
          <a:p>
            <a:pPr marL="1289021" marR="3381210"/>
            <a:r>
              <a:rPr sz="924" spc="-5" dirty="0">
                <a:latin typeface="Times New Roman"/>
                <a:cs typeface="Times New Roman"/>
              </a:rPr>
              <a:t>. . .  1</a:t>
            </a:r>
            <a:r>
              <a:rPr sz="924" spc="-10" dirty="0">
                <a:latin typeface="Times New Roman"/>
                <a:cs typeface="Times New Roman"/>
              </a:rPr>
              <a:t>41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89021"/>
            <a:r>
              <a:rPr sz="924" spc="-10" dirty="0">
                <a:latin typeface="Times New Roman"/>
                <a:cs typeface="Times New Roman"/>
              </a:rPr>
              <a:t>142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924">
              <a:latin typeface="Times New Roman"/>
              <a:cs typeface="Times New Roman"/>
            </a:endParaRPr>
          </a:p>
          <a:p>
            <a:pPr marL="1289021"/>
            <a:r>
              <a:rPr sz="924" spc="-10" dirty="0">
                <a:latin typeface="Times New Roman"/>
                <a:cs typeface="Times New Roman"/>
              </a:rPr>
              <a:t>143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924">
              <a:latin typeface="Times New Roman"/>
              <a:cs typeface="Times New Roman"/>
            </a:endParaRPr>
          </a:p>
          <a:p>
            <a:pPr marL="1289021"/>
            <a:r>
              <a:rPr sz="924" spc="-10" dirty="0">
                <a:latin typeface="Times New Roman"/>
                <a:cs typeface="Times New Roman"/>
              </a:rPr>
              <a:t>144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89021"/>
            <a:r>
              <a:rPr sz="924" spc="-10" dirty="0">
                <a:latin typeface="Times New Roman"/>
                <a:cs typeface="Times New Roman"/>
              </a:rPr>
              <a:t>145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924">
              <a:latin typeface="Times New Roman"/>
              <a:cs typeface="Times New Roman"/>
            </a:endParaRPr>
          </a:p>
          <a:p>
            <a:pPr marL="1289021"/>
            <a:r>
              <a:rPr sz="924" spc="-10" dirty="0">
                <a:latin typeface="Times New Roman"/>
                <a:cs typeface="Times New Roman"/>
              </a:rPr>
              <a:t>146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89021"/>
            <a:r>
              <a:rPr sz="924" spc="-10" dirty="0">
                <a:latin typeface="Times New Roman"/>
                <a:cs typeface="Times New Roman"/>
              </a:rPr>
              <a:t>147</a:t>
            </a:r>
            <a:endParaRPr sz="924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924">
              <a:latin typeface="Times New Roman"/>
              <a:cs typeface="Times New Roman"/>
            </a:endParaRPr>
          </a:p>
          <a:p>
            <a:pPr marL="1289021"/>
            <a:r>
              <a:rPr sz="924" spc="-10" dirty="0">
                <a:latin typeface="Times New Roman"/>
                <a:cs typeface="Times New Roman"/>
              </a:rPr>
              <a:t>148</a:t>
            </a:r>
            <a:endParaRPr sz="924">
              <a:latin typeface="Times New Roman"/>
              <a:cs typeface="Times New Roman"/>
            </a:endParaRPr>
          </a:p>
          <a:p>
            <a:pPr marL="1289021">
              <a:spcBef>
                <a:spcPts val="5"/>
              </a:spcBef>
            </a:pPr>
            <a:r>
              <a:rPr sz="924" spc="-5" dirty="0">
                <a:latin typeface="Times New Roman"/>
                <a:cs typeface="Times New Roman"/>
              </a:rPr>
              <a:t>. .</a:t>
            </a:r>
            <a:r>
              <a:rPr sz="924" spc="-107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.</a:t>
            </a:r>
            <a:endParaRPr sz="924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70859" y="5461646"/>
          <a:ext cx="1481049" cy="2625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94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robin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sparrow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hawk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seagull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bluejay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owl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1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3936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693" cy="8447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to insert this data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table[143]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empty. Then we check the data </a:t>
            </a:r>
            <a:r>
              <a:rPr sz="1069" spc="5" dirty="0">
                <a:latin typeface="Times New Roman"/>
                <a:cs typeface="Times New Roman"/>
              </a:rPr>
              <a:t>at position 143.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i="1" spc="10" dirty="0">
                <a:latin typeface="Times New Roman"/>
                <a:cs typeface="Times New Roman"/>
              </a:rPr>
              <a:t>sparrow </a:t>
            </a:r>
            <a:r>
              <a:rPr sz="1069" spc="5" dirty="0">
                <a:latin typeface="Times New Roman"/>
                <a:cs typeface="Times New Roman"/>
              </a:rPr>
              <a:t>here so  </a:t>
            </a:r>
            <a:r>
              <a:rPr sz="1069" i="1" spc="5" dirty="0">
                <a:latin typeface="Times New Roman"/>
                <a:cs typeface="Times New Roman"/>
              </a:rPr>
              <a:t>table[143] </a:t>
            </a:r>
            <a:r>
              <a:rPr sz="1069" i="1" spc="10" dirty="0">
                <a:latin typeface="Times New Roman"/>
                <a:cs typeface="Times New Roman"/>
              </a:rPr>
              <a:t>!= </a:t>
            </a:r>
            <a:r>
              <a:rPr sz="1069" i="1" spc="5" dirty="0">
                <a:latin typeface="Times New Roman"/>
                <a:cs typeface="Times New Roman"/>
              </a:rPr>
              <a:t>hawk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At this </a:t>
            </a:r>
            <a:r>
              <a:rPr sz="1069" spc="5" dirty="0">
                <a:latin typeface="Times New Roman"/>
                <a:cs typeface="Times New Roman"/>
              </a:rPr>
              <a:t>point, </a:t>
            </a:r>
            <a:r>
              <a:rPr sz="1069" spc="10" dirty="0">
                <a:latin typeface="Times New Roman"/>
                <a:cs typeface="Times New Roman"/>
              </a:rPr>
              <a:t>we cannot decide whether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item </a:t>
            </a:r>
            <a:r>
              <a:rPr sz="1069" i="1" spc="10" dirty="0">
                <a:latin typeface="Times New Roman"/>
                <a:cs typeface="Times New Roman"/>
              </a:rPr>
              <a:t>hawk </a:t>
            </a:r>
            <a:r>
              <a:rPr sz="1069" spc="5" dirty="0">
                <a:latin typeface="Times New Roman"/>
                <a:cs typeface="Times New Roman"/>
              </a:rPr>
              <a:t>exists  in the table or not.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doing linear </a:t>
            </a:r>
            <a:r>
              <a:rPr sz="1069" spc="10" dirty="0">
                <a:latin typeface="Times New Roman"/>
                <a:cs typeface="Times New Roman"/>
              </a:rPr>
              <a:t>probing </a:t>
            </a:r>
            <a:r>
              <a:rPr sz="1069" spc="5" dirty="0">
                <a:latin typeface="Times New Roman"/>
                <a:cs typeface="Times New Roman"/>
              </a:rPr>
              <a:t>and there are </a:t>
            </a:r>
            <a:r>
              <a:rPr sz="1069" spc="10" dirty="0">
                <a:latin typeface="Times New Roman"/>
                <a:cs typeface="Times New Roman"/>
              </a:rPr>
              <a:t>chances </a:t>
            </a:r>
            <a:r>
              <a:rPr sz="1069" spc="5" dirty="0">
                <a:latin typeface="Times New Roman"/>
                <a:cs typeface="Times New Roman"/>
              </a:rPr>
              <a:t>that this </a:t>
            </a:r>
            <a:r>
              <a:rPr sz="1069" spc="10" dirty="0">
                <a:latin typeface="Times New Roman"/>
                <a:cs typeface="Times New Roman"/>
              </a:rPr>
              <a:t>data  may </a:t>
            </a:r>
            <a:r>
              <a:rPr sz="1069" spc="5" dirty="0">
                <a:latin typeface="Times New Roman"/>
                <a:cs typeface="Times New Roman"/>
              </a:rPr>
              <a:t>exist at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other location. Therefore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it further taking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final  decision.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check the next </a:t>
            </a:r>
            <a:r>
              <a:rPr sz="1069" spc="5" dirty="0">
                <a:latin typeface="Times New Roman"/>
                <a:cs typeface="Times New Roman"/>
              </a:rPr>
              <a:t>position i.e. 144.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15" dirty="0">
                <a:latin typeface="Times New Roman"/>
                <a:cs typeface="Times New Roman"/>
              </a:rPr>
              <a:t>hawk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table[144] </a:t>
            </a:r>
            <a:r>
              <a:rPr sz="1069" i="1" spc="15" dirty="0">
                <a:latin typeface="Times New Roman"/>
                <a:cs typeface="Times New Roman"/>
              </a:rPr>
              <a:t>== </a:t>
            </a:r>
            <a:r>
              <a:rPr sz="1069" i="1" spc="5" dirty="0">
                <a:latin typeface="Times New Roman"/>
                <a:cs typeface="Times New Roman"/>
              </a:rPr>
              <a:t>hawk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two options </a:t>
            </a:r>
            <a:r>
              <a:rPr sz="1069" spc="5" dirty="0">
                <a:latin typeface="Times New Roman"/>
                <a:cs typeface="Times New Roman"/>
              </a:rPr>
              <a:t>here.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5" dirty="0">
                <a:latin typeface="Times New Roman"/>
                <a:cs typeface="Times New Roman"/>
              </a:rPr>
              <a:t>hawk  </a:t>
            </a:r>
            <a:r>
              <a:rPr sz="1069" spc="5" dirty="0">
                <a:latin typeface="Times New Roman"/>
                <a:cs typeface="Times New Roman"/>
              </a:rPr>
              <a:t>is already in the table, </a:t>
            </a:r>
            <a:r>
              <a:rPr sz="1069" spc="10" dirty="0">
                <a:latin typeface="Times New Roman"/>
                <a:cs typeface="Times New Roman"/>
              </a:rPr>
              <a:t>so do </a:t>
            </a:r>
            <a:r>
              <a:rPr sz="1069" spc="5" dirty="0">
                <a:latin typeface="Times New Roman"/>
                <a:cs typeface="Times New Roman"/>
              </a:rPr>
              <a:t>nothing.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option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user might want to  modify </a:t>
            </a:r>
            <a:r>
              <a:rPr sz="1069" spc="5" dirty="0">
                <a:latin typeface="Times New Roman"/>
                <a:cs typeface="Times New Roman"/>
              </a:rPr>
              <a:t>the data associated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hawk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of our </a:t>
            </a:r>
            <a:r>
              <a:rPr sz="1069" spc="10" dirty="0">
                <a:latin typeface="Times New Roman"/>
                <a:cs typeface="Times New Roman"/>
              </a:rPr>
              <a:t>internal </a:t>
            </a:r>
            <a:r>
              <a:rPr sz="1069" spc="5" dirty="0">
                <a:latin typeface="Times New Roman"/>
                <a:cs typeface="Times New Roman"/>
              </a:rPr>
              <a:t>array is fixed </a:t>
            </a:r>
            <a:r>
              <a:rPr sz="1069" spc="10" dirty="0">
                <a:latin typeface="Times New Roman"/>
                <a:cs typeface="Times New Roman"/>
              </a:rPr>
              <a:t>and we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constant </a:t>
            </a:r>
            <a:r>
              <a:rPr sz="1069" i="1" spc="10" dirty="0">
                <a:latin typeface="Times New Roman"/>
                <a:cs typeface="Times New Roman"/>
              </a:rPr>
              <a:t>TableSize</a:t>
            </a:r>
            <a:r>
              <a:rPr sz="1069" spc="10" dirty="0">
                <a:latin typeface="Times New Roman"/>
                <a:cs typeface="Times New Roman"/>
              </a:rPr>
              <a:t>. In  linear </a:t>
            </a:r>
            <a:r>
              <a:rPr sz="1069" spc="5" dirty="0">
                <a:latin typeface="Times New Roman"/>
                <a:cs typeface="Times New Roman"/>
              </a:rPr>
              <a:t>probing,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spc="5" dirty="0">
                <a:latin typeface="Times New Roman"/>
                <a:cs typeface="Times New Roman"/>
              </a:rPr>
              <a:t>time of collisions,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add </a:t>
            </a:r>
            <a:r>
              <a:rPr sz="1069" spc="10" dirty="0">
                <a:latin typeface="Times New Roman"/>
                <a:cs typeface="Times New Roman"/>
              </a:rPr>
              <a:t>one to the index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check that  location. </a:t>
            </a:r>
            <a:r>
              <a:rPr sz="1069" spc="5" dirty="0">
                <a:latin typeface="Times New Roman"/>
                <a:cs typeface="Times New Roman"/>
              </a:rPr>
              <a:t>If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not empty,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2 and check </a:t>
            </a:r>
            <a:r>
              <a:rPr sz="1069" spc="5" dirty="0">
                <a:latin typeface="Times New Roman"/>
                <a:cs typeface="Times New Roman"/>
              </a:rPr>
              <a:t>that position. Suppose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keep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incrementing the </a:t>
            </a:r>
            <a:r>
              <a:rPr sz="1069" spc="5" dirty="0">
                <a:latin typeface="Times New Roman"/>
                <a:cs typeface="Times New Roman"/>
              </a:rPr>
              <a:t>array index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reach at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the table.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unable to </a:t>
            </a:r>
            <a:r>
              <a:rPr sz="1069" spc="10" dirty="0">
                <a:latin typeface="Times New Roman"/>
                <a:cs typeface="Times New Roman"/>
              </a:rPr>
              <a:t>find  the space and reached 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location of the array.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what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mean? Is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 completely </a:t>
            </a:r>
            <a:r>
              <a:rPr sz="1069" spc="5" dirty="0">
                <a:latin typeface="Times New Roman"/>
                <a:cs typeface="Times New Roman"/>
              </a:rPr>
              <a:t>filled? There </a:t>
            </a:r>
            <a:r>
              <a:rPr sz="1069" spc="10" dirty="0">
                <a:latin typeface="Times New Roman"/>
                <a:cs typeface="Times New Roman"/>
              </a:rPr>
              <a:t>are chances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143.  Suppose that the table size </a:t>
            </a:r>
            <a:r>
              <a:rPr sz="1069" spc="5" dirty="0">
                <a:latin typeface="Times New Roman"/>
                <a:cs typeface="Times New Roman"/>
              </a:rPr>
              <a:t>is 500.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unable 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any empty </a:t>
            </a:r>
            <a:r>
              <a:rPr sz="1069" spc="5" dirty="0">
                <a:latin typeface="Times New Roman"/>
                <a:cs typeface="Times New Roman"/>
              </a:rPr>
              <a:t>location.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say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locations before </a:t>
            </a:r>
            <a:r>
              <a:rPr sz="1069" spc="10" dirty="0">
                <a:latin typeface="Times New Roman"/>
                <a:cs typeface="Times New Roman"/>
              </a:rPr>
              <a:t>143 </a:t>
            </a:r>
            <a:r>
              <a:rPr sz="1069" spc="5" dirty="0">
                <a:latin typeface="Times New Roman"/>
                <a:cs typeface="Times New Roman"/>
              </a:rPr>
              <a:t>are also not available? 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possibility 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some empty </a:t>
            </a:r>
            <a:r>
              <a:rPr sz="1069" spc="5" dirty="0">
                <a:latin typeface="Times New Roman"/>
                <a:cs typeface="Times New Roman"/>
              </a:rPr>
              <a:t>spaces there.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not stop at the </a:t>
            </a:r>
            <a:r>
              <a:rPr sz="1069" spc="10" dirty="0">
                <a:latin typeface="Times New Roman"/>
                <a:cs typeface="Times New Roman"/>
              </a:rPr>
              <a:t>end of 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go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start linear probing </a:t>
            </a:r>
            <a:r>
              <a:rPr sz="1069" spc="10" dirty="0">
                <a:latin typeface="Times New Roman"/>
                <a:cs typeface="Times New Roman"/>
              </a:rPr>
              <a:t>from the start and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find  some empty spaces, the data will be stored </a:t>
            </a:r>
            <a:r>
              <a:rPr sz="1069" spc="5" dirty="0">
                <a:latin typeface="Times New Roman"/>
                <a:cs typeface="Times New Roman"/>
              </a:rPr>
              <a:t>there.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process is called </a:t>
            </a:r>
            <a:r>
              <a:rPr sz="1069" spc="10" dirty="0">
                <a:latin typeface="Times New Roman"/>
                <a:cs typeface="Times New Roman"/>
              </a:rPr>
              <a:t>wrap </a:t>
            </a:r>
            <a:r>
              <a:rPr sz="1069" spc="5" dirty="0">
                <a:latin typeface="Times New Roman"/>
                <a:cs typeface="Times New Roman"/>
              </a:rPr>
              <a:t>around.  There is </a:t>
            </a:r>
            <a:r>
              <a:rPr sz="1069" spc="10" dirty="0">
                <a:latin typeface="Times New Roman"/>
                <a:cs typeface="Times New Roman"/>
              </a:rPr>
              <a:t>a chance </a:t>
            </a:r>
            <a:r>
              <a:rPr sz="1069" spc="5" dirty="0">
                <a:latin typeface="Times New Roman"/>
                <a:cs typeface="Times New Roman"/>
              </a:rPr>
              <a:t>that in </a:t>
            </a:r>
            <a:r>
              <a:rPr sz="1069" spc="10" dirty="0">
                <a:latin typeface="Times New Roman"/>
                <a:cs typeface="Times New Roman"/>
              </a:rPr>
              <a:t>wrap </a:t>
            </a:r>
            <a:r>
              <a:rPr sz="1069" spc="5" dirty="0">
                <a:latin typeface="Times New Roman"/>
                <a:cs typeface="Times New Roman"/>
              </a:rPr>
              <a:t>around, </a:t>
            </a:r>
            <a:r>
              <a:rPr sz="1069" spc="10" dirty="0">
                <a:latin typeface="Times New Roman"/>
                <a:cs typeface="Times New Roman"/>
              </a:rPr>
              <a:t>we could </a:t>
            </a:r>
            <a:r>
              <a:rPr sz="1069" spc="5" dirty="0">
                <a:latin typeface="Times New Roman"/>
                <a:cs typeface="Times New Roman"/>
              </a:rPr>
              <a:t>not find </a:t>
            </a:r>
            <a:r>
              <a:rPr sz="1069" spc="10" dirty="0">
                <a:latin typeface="Times New Roman"/>
                <a:cs typeface="Times New Roman"/>
              </a:rPr>
              <a:t>space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come back </a:t>
            </a:r>
            <a:r>
              <a:rPr sz="1069" spc="5" dirty="0">
                <a:latin typeface="Times New Roman"/>
                <a:cs typeface="Times New Roman"/>
              </a:rPr>
              <a:t>to the  </a:t>
            </a:r>
            <a:r>
              <a:rPr sz="1069" spc="10" dirty="0">
                <a:latin typeface="Times New Roman"/>
                <a:cs typeface="Times New Roman"/>
              </a:rPr>
              <a:t>143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solution of this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get a </a:t>
            </a:r>
            <a:r>
              <a:rPr sz="1069" spc="5" dirty="0">
                <a:latin typeface="Times New Roman"/>
                <a:cs typeface="Times New Roman"/>
              </a:rPr>
              <a:t>larger 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want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create an array of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5" dirty="0">
                <a:latin typeface="Times New Roman"/>
                <a:cs typeface="Times New Roman"/>
              </a:rPr>
              <a:t>1000 </a:t>
            </a:r>
            <a:r>
              <a:rPr sz="1069" spc="10" dirty="0">
                <a:latin typeface="Times New Roman"/>
                <a:cs typeface="Times New Roman"/>
              </a:rPr>
              <a:t>or some prime number </a:t>
            </a:r>
            <a:r>
              <a:rPr sz="1069" spc="5" dirty="0">
                <a:latin typeface="Times New Roman"/>
                <a:cs typeface="Times New Roman"/>
              </a:rPr>
              <a:t>larger </a:t>
            </a:r>
            <a:r>
              <a:rPr sz="1069" spc="10" dirty="0">
                <a:latin typeface="Times New Roman"/>
                <a:cs typeface="Times New Roman"/>
              </a:rPr>
              <a:t>than 500. </a:t>
            </a:r>
            <a:r>
              <a:rPr sz="1069" spc="1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data in this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array. This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help of </a:t>
            </a:r>
            <a:r>
              <a:rPr sz="1069" spc="10" dirty="0">
                <a:latin typeface="Times New Roman"/>
                <a:cs typeface="Times New Roman"/>
              </a:rPr>
              <a:t>linear probing.  The </a:t>
            </a:r>
            <a:r>
              <a:rPr sz="1069" spc="5" dirty="0">
                <a:latin typeface="Times New Roman"/>
                <a:cs typeface="Times New Roman"/>
              </a:rPr>
              <a:t>other solution is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multiple arrays. In this case, </a:t>
            </a:r>
            <a:r>
              <a:rPr sz="1069" spc="10" dirty="0">
                <a:latin typeface="Times New Roman"/>
                <a:cs typeface="Times New Roman"/>
              </a:rPr>
              <a:t>when one  </a:t>
            </a:r>
            <a:r>
              <a:rPr sz="1069" spc="5" dirty="0">
                <a:latin typeface="Times New Roman"/>
                <a:cs typeface="Times New Roman"/>
              </a:rPr>
              <a:t>array is filled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example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wrap </a:t>
            </a:r>
            <a:r>
              <a:rPr sz="1069" spc="5" dirty="0">
                <a:latin typeface="Times New Roman"/>
                <a:cs typeface="Times New Roman"/>
              </a:rPr>
              <a:t>around process. </a:t>
            </a:r>
            <a:r>
              <a:rPr sz="1069" spc="10" dirty="0">
                <a:latin typeface="Times New Roman"/>
                <a:cs typeface="Times New Roman"/>
              </a:rPr>
              <a:t>Suppose we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i="1" spc="5" dirty="0">
                <a:latin typeface="Times New Roman"/>
                <a:cs typeface="Times New Roman"/>
              </a:rPr>
              <a:t>cardinal </a:t>
            </a:r>
            <a:r>
              <a:rPr sz="1069" spc="5" dirty="0">
                <a:latin typeface="Times New Roman"/>
                <a:cs typeface="Times New Roman"/>
              </a:rPr>
              <a:t>to  this hash table.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use </a:t>
            </a:r>
            <a:r>
              <a:rPr sz="1069" spc="10" dirty="0">
                <a:latin typeface="Times New Roman"/>
                <a:cs typeface="Times New Roman"/>
              </a:rPr>
              <a:t>the above table </a:t>
            </a:r>
            <a:r>
              <a:rPr sz="1069" spc="5" dirty="0">
                <a:latin typeface="Times New Roman"/>
                <a:cs typeface="Times New Roman"/>
              </a:rPr>
              <a:t>to insert this data.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suppose that </a:t>
            </a:r>
            <a:r>
              <a:rPr sz="1069" spc="10" dirty="0">
                <a:latin typeface="Times New Roman"/>
                <a:cs typeface="Times New Roman"/>
              </a:rPr>
              <a:t>148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last </a:t>
            </a:r>
            <a:r>
              <a:rPr sz="1069" spc="5" dirty="0">
                <a:latin typeface="Times New Roman"/>
                <a:cs typeface="Times New Roman"/>
              </a:rPr>
              <a:t>position of this table.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call the </a:t>
            </a:r>
            <a:r>
              <a:rPr sz="1069" i="1" spc="10" dirty="0">
                <a:latin typeface="Times New Roman"/>
                <a:cs typeface="Times New Roman"/>
              </a:rPr>
              <a:t>hashCode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/>
            <a:r>
              <a:rPr sz="1069" spc="10" dirty="0">
                <a:latin typeface="Times New Roman"/>
                <a:cs typeface="Times New Roman"/>
              </a:rPr>
              <a:t>hashCode(“cardinal”)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147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index as </a:t>
            </a:r>
            <a:r>
              <a:rPr sz="1069" spc="10" dirty="0">
                <a:latin typeface="Times New Roman"/>
                <a:cs typeface="Times New Roman"/>
              </a:rPr>
              <a:t>147. </a:t>
            </a:r>
            <a:r>
              <a:rPr sz="1069" spc="5" dirty="0">
                <a:latin typeface="Times New Roman"/>
                <a:cs typeface="Times New Roman"/>
              </a:rPr>
              <a:t>This position is already filled in the table.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at  this position is </a:t>
            </a:r>
            <a:r>
              <a:rPr sz="1069" i="1" spc="10" dirty="0">
                <a:latin typeface="Times New Roman"/>
                <a:cs typeface="Times New Roman"/>
              </a:rPr>
              <a:t>bluejay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add 1 </a:t>
            </a:r>
            <a:r>
              <a:rPr sz="1069" spc="5" dirty="0">
                <a:latin typeface="Times New Roman"/>
                <a:cs typeface="Times New Roman"/>
              </a:rPr>
              <a:t>to the index </a:t>
            </a:r>
            <a:r>
              <a:rPr sz="1069" spc="10" dirty="0">
                <a:latin typeface="Times New Roman"/>
                <a:cs typeface="Times New Roman"/>
              </a:rPr>
              <a:t>and check the 148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position is also </a:t>
            </a:r>
            <a:r>
              <a:rPr sz="1069" dirty="0">
                <a:latin typeface="Times New Roman"/>
                <a:cs typeface="Times New Roman"/>
              </a:rPr>
              <a:t>filled.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stop here </a:t>
            </a:r>
            <a:r>
              <a:rPr sz="1069" spc="10" dirty="0">
                <a:latin typeface="Times New Roman"/>
                <a:cs typeface="Times New Roman"/>
              </a:rPr>
              <a:t>and go back </a:t>
            </a:r>
            <a:r>
              <a:rPr sz="1069" spc="5" dirty="0">
                <a:latin typeface="Times New Roman"/>
                <a:cs typeface="Times New Roman"/>
              </a:rPr>
              <a:t>to the start of the array.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cannot </a:t>
            </a:r>
            <a:r>
              <a:rPr sz="1069" spc="10" dirty="0">
                <a:latin typeface="Times New Roman"/>
                <a:cs typeface="Times New Roman"/>
              </a:rPr>
              <a:t>increment the </a:t>
            </a:r>
            <a:r>
              <a:rPr sz="1069" spc="5" dirty="0">
                <a:latin typeface="Times New Roman"/>
                <a:cs typeface="Times New Roman"/>
              </a:rPr>
              <a:t>array index further.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treat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as circular; after </a:t>
            </a:r>
            <a:r>
              <a:rPr sz="1069" spc="10" dirty="0">
                <a:latin typeface="Times New Roman"/>
                <a:cs typeface="Times New Roman"/>
              </a:rPr>
              <a:t>148  comes </a:t>
            </a:r>
            <a:r>
              <a:rPr sz="1069" spc="5" dirty="0">
                <a:latin typeface="Times New Roman"/>
                <a:cs typeface="Times New Roman"/>
              </a:rPr>
              <a:t>0.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check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0. If </a:t>
            </a:r>
            <a:r>
              <a:rPr sz="1069" dirty="0">
                <a:latin typeface="Times New Roman"/>
                <a:cs typeface="Times New Roman"/>
              </a:rPr>
              <a:t>it is </a:t>
            </a:r>
            <a:r>
              <a:rPr sz="1069" spc="5" dirty="0">
                <a:latin typeface="Times New Roman"/>
                <a:cs typeface="Times New Roman"/>
              </a:rPr>
              <a:t>occupied,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the position  </a:t>
            </a:r>
            <a:r>
              <a:rPr sz="1069" spc="10" dirty="0">
                <a:latin typeface="Times New Roman"/>
                <a:cs typeface="Times New Roman"/>
              </a:rPr>
              <a:t>1 then 2 and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seen 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using the </a:t>
            </a:r>
            <a:r>
              <a:rPr sz="1069" spc="5" dirty="0">
                <a:latin typeface="Times New Roman"/>
                <a:cs typeface="Times New Roman"/>
              </a:rPr>
              <a:t>linear </a:t>
            </a:r>
            <a:r>
              <a:rPr sz="1069" spc="10" dirty="0">
                <a:latin typeface="Times New Roman"/>
                <a:cs typeface="Times New Roman"/>
              </a:rPr>
              <a:t>probing. </a:t>
            </a:r>
            <a:r>
              <a:rPr sz="1069" spc="15" dirty="0">
                <a:latin typeface="Times New Roman"/>
                <a:cs typeface="Times New Roman"/>
              </a:rPr>
              <a:t>Now we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i="1" spc="10" dirty="0">
                <a:latin typeface="Times New Roman"/>
                <a:cs typeface="Times New Roman"/>
              </a:rPr>
              <a:t>find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 marL="430908" marR="663031" indent="-418561">
              <a:lnSpc>
                <a:spcPct val="196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i="1" spc="10" dirty="0">
                <a:latin typeface="Times New Roman"/>
                <a:cs typeface="Times New Roman"/>
              </a:rPr>
              <a:t>hawk </a:t>
            </a:r>
            <a:r>
              <a:rPr sz="1069" spc="5" dirty="0">
                <a:latin typeface="Times New Roman"/>
                <a:cs typeface="Times New Roman"/>
              </a:rPr>
              <a:t>in this hash table.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hashCode </a:t>
            </a:r>
            <a:r>
              <a:rPr sz="1069" spc="10" dirty="0">
                <a:latin typeface="Times New Roman"/>
                <a:cs typeface="Times New Roman"/>
              </a:rPr>
              <a:t>as:  </a:t>
            </a:r>
            <a:r>
              <a:rPr sz="1069" spc="5" dirty="0">
                <a:latin typeface="Times New Roman"/>
                <a:cs typeface="Times New Roman"/>
              </a:rPr>
              <a:t>hashCode(“hawk”)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143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table[143]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empty. However, </a:t>
            </a:r>
            <a:r>
              <a:rPr sz="1069" spc="5" dirty="0">
                <a:latin typeface="Times New Roman"/>
                <a:cs typeface="Times New Roman"/>
              </a:rPr>
              <a:t>the data at this position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i="1" spc="5" dirty="0">
                <a:latin typeface="Times New Roman"/>
                <a:cs typeface="Times New Roman"/>
              </a:rPr>
              <a:t>hawk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with  the linear probing procedure, </a:t>
            </a:r>
            <a:r>
              <a:rPr sz="1069" spc="10" dirty="0">
                <a:latin typeface="Times New Roman"/>
                <a:cs typeface="Times New Roman"/>
              </a:rPr>
              <a:t>we add 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index and </a:t>
            </a:r>
            <a:r>
              <a:rPr sz="1069" spc="10" dirty="0">
                <a:latin typeface="Times New Roman"/>
                <a:cs typeface="Times New Roman"/>
              </a:rPr>
              <a:t>check the 144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position is also not </a:t>
            </a:r>
            <a:r>
              <a:rPr sz="1069" spc="10" dirty="0">
                <a:latin typeface="Times New Roman"/>
                <a:cs typeface="Times New Roman"/>
              </a:rPr>
              <a:t>empty.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i="1" spc="10" dirty="0">
                <a:latin typeface="Times New Roman"/>
                <a:cs typeface="Times New Roman"/>
              </a:rPr>
              <a:t>hawk </a:t>
            </a:r>
            <a:r>
              <a:rPr sz="1069" spc="5" dirty="0">
                <a:latin typeface="Times New Roman"/>
                <a:cs typeface="Times New Roman"/>
              </a:rPr>
              <a:t>that is true.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same  </a:t>
            </a:r>
            <a:r>
              <a:rPr sz="1069" spc="5" dirty="0">
                <a:latin typeface="Times New Roman"/>
                <a:cs typeface="Times New Roman"/>
              </a:rPr>
              <a:t>procedure </a:t>
            </a:r>
            <a:r>
              <a:rPr sz="1069" spc="10" dirty="0">
                <a:latin typeface="Times New Roman"/>
                <a:cs typeface="Times New Roman"/>
              </a:rPr>
              <a:t>for looking things up in 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generally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for inserting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60821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6" y="1449314"/>
            <a:ext cx="4854310" cy="7795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Let’s have a look on the </a:t>
            </a:r>
            <a:r>
              <a:rPr sz="1069" spc="5" dirty="0">
                <a:latin typeface="Times New Roman"/>
                <a:cs typeface="Times New Roman"/>
              </a:rPr>
              <a:t>delete procedure. If </a:t>
            </a:r>
            <a:r>
              <a:rPr sz="1069" spc="10" dirty="0">
                <a:latin typeface="Times New Roman"/>
                <a:cs typeface="Times New Roman"/>
              </a:rPr>
              <a:t>an item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placed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i="1" spc="10" dirty="0">
                <a:latin typeface="Times New Roman"/>
                <a:cs typeface="Times New Roman"/>
              </a:rPr>
              <a:t>array[hash(key)+4]</a:t>
            </a:r>
            <a:r>
              <a:rPr sz="1069" spc="10" dirty="0">
                <a:latin typeface="Times New Roman"/>
                <a:cs typeface="Times New Roman"/>
              </a:rPr>
              <a:t>,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just before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deleted.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probe determine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“hole” </a:t>
            </a:r>
            <a:r>
              <a:rPr sz="1069" spc="10" dirty="0">
                <a:latin typeface="Times New Roman"/>
                <a:cs typeface="Times New Roman"/>
              </a:rPr>
              <a:t>does not  </a:t>
            </a:r>
            <a:r>
              <a:rPr sz="1069" spc="5" dirty="0">
                <a:latin typeface="Times New Roman"/>
                <a:cs typeface="Times New Roman"/>
              </a:rPr>
              <a:t>indicate the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in the array?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have </a:t>
            </a:r>
            <a:r>
              <a:rPr sz="1069" spc="5" dirty="0">
                <a:latin typeface="Times New Roman"/>
                <a:cs typeface="Times New Roman"/>
              </a:rPr>
              <a:t>three states for each location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5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Occupied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59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(never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used)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7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Deleted (previously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the linear probe,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data where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some empty </a:t>
            </a:r>
            <a:r>
              <a:rPr sz="1069" spc="5" dirty="0">
                <a:latin typeface="Times New Roman"/>
                <a:cs typeface="Times New Roman"/>
              </a:rPr>
              <a:t>space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Firstly,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try to insert it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index position given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hash function. If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occupied,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move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and so </a:t>
            </a:r>
            <a:r>
              <a:rPr sz="1069" spc="5" dirty="0">
                <a:latin typeface="Times New Roman"/>
                <a:cs typeface="Times New Roman"/>
              </a:rPr>
              <a:t>on. In this </a:t>
            </a:r>
            <a:r>
              <a:rPr sz="1069" spc="10" dirty="0">
                <a:latin typeface="Times New Roman"/>
                <a:cs typeface="Times New Roman"/>
              </a:rPr>
              <a:t>way,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chain </a:t>
            </a:r>
            <a:r>
              <a:rPr sz="1069" spc="5" dirty="0">
                <a:latin typeface="Times New Roman"/>
                <a:cs typeface="Times New Roman"/>
              </a:rPr>
              <a:t>to  follow.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element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chain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deleted, </a:t>
            </a:r>
            <a:r>
              <a:rPr sz="1069" spc="10" dirty="0">
                <a:latin typeface="Times New Roman"/>
                <a:cs typeface="Times New Roman"/>
              </a:rPr>
              <a:t>how can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it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filled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previously. </a:t>
            </a:r>
            <a:r>
              <a:rPr sz="1069" spc="10" dirty="0">
                <a:latin typeface="Times New Roman"/>
                <a:cs typeface="Times New Roman"/>
              </a:rPr>
              <a:t>As we have </a:t>
            </a:r>
            <a:r>
              <a:rPr sz="1069" spc="5" dirty="0">
                <a:latin typeface="Times New Roman"/>
                <a:cs typeface="Times New Roman"/>
              </a:rPr>
              <a:t>seen in </a:t>
            </a:r>
            <a:r>
              <a:rPr sz="1069" spc="10" dirty="0">
                <a:latin typeface="Times New Roman"/>
                <a:cs typeface="Times New Roman"/>
              </a:rPr>
              <a:t>the above example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5" dirty="0">
                <a:latin typeface="Times New Roman"/>
                <a:cs typeface="Times New Roman"/>
              </a:rPr>
              <a:t>seagull </a:t>
            </a:r>
            <a:r>
              <a:rPr sz="1069" spc="5" dirty="0">
                <a:latin typeface="Times New Roman"/>
                <a:cs typeface="Times New Roman"/>
              </a:rPr>
              <a:t>collided twice </a:t>
            </a:r>
            <a:r>
              <a:rPr sz="1069" spc="10" dirty="0">
                <a:latin typeface="Times New Roman"/>
                <a:cs typeface="Times New Roman"/>
              </a:rPr>
              <a:t>before  </a:t>
            </a:r>
            <a:r>
              <a:rPr sz="1069" spc="5" dirty="0">
                <a:latin typeface="Times New Roman"/>
                <a:cs typeface="Times New Roman"/>
              </a:rPr>
              <a:t>getting </a:t>
            </a:r>
            <a:r>
              <a:rPr sz="1069" spc="10" dirty="0">
                <a:latin typeface="Times New Roman"/>
                <a:cs typeface="Times New Roman"/>
              </a:rPr>
              <a:t>a space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Despite </a:t>
            </a:r>
            <a:r>
              <a:rPr sz="1069" spc="10" dirty="0">
                <a:latin typeface="Times New Roman"/>
                <a:cs typeface="Times New Roman"/>
              </a:rPr>
              <a:t>having a hash </a:t>
            </a:r>
            <a:r>
              <a:rPr sz="1069" spc="5" dirty="0">
                <a:latin typeface="Times New Roman"/>
                <a:cs typeface="Times New Roman"/>
              </a:rPr>
              <a:t>value of 143, 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stored at </a:t>
            </a:r>
            <a:r>
              <a:rPr sz="1069" spc="10" dirty="0">
                <a:latin typeface="Times New Roman"/>
                <a:cs typeface="Times New Roman"/>
              </a:rPr>
              <a:t>145.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locations 143, 144 and 145 have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data values but are a part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chain.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5" dirty="0">
                <a:latin typeface="Times New Roman"/>
                <a:cs typeface="Times New Roman"/>
              </a:rPr>
              <a:t>collide </a:t>
            </a:r>
            <a:r>
              <a:rPr sz="1069" spc="10" dirty="0">
                <a:latin typeface="Times New Roman"/>
                <a:cs typeface="Times New Roman"/>
              </a:rPr>
              <a:t>with each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respect to hash function. 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hawk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some reason.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5" dirty="0">
                <a:latin typeface="Times New Roman"/>
                <a:cs typeface="Times New Roman"/>
              </a:rPr>
              <a:t>two  </a:t>
            </a:r>
            <a:r>
              <a:rPr sz="1069" spc="10" dirty="0">
                <a:latin typeface="Times New Roman"/>
                <a:cs typeface="Times New Roman"/>
              </a:rPr>
              <a:t>names, which </a:t>
            </a:r>
            <a:r>
              <a:rPr sz="1069" spc="5" dirty="0">
                <a:latin typeface="Times New Roman"/>
                <a:cs typeface="Times New Roman"/>
              </a:rPr>
              <a:t>collide.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space </a:t>
            </a:r>
            <a:r>
              <a:rPr sz="1069" spc="10" dirty="0">
                <a:latin typeface="Times New Roman"/>
                <a:cs typeface="Times New Roman"/>
              </a:rPr>
              <a:t>has been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the deletion of </a:t>
            </a:r>
            <a:r>
              <a:rPr sz="1069" i="1" spc="10" dirty="0">
                <a:latin typeface="Times New Roman"/>
                <a:cs typeface="Times New Roman"/>
              </a:rPr>
              <a:t>hawk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 search </a:t>
            </a:r>
            <a:r>
              <a:rPr sz="1069" i="1" spc="5" dirty="0">
                <a:latin typeface="Times New Roman"/>
                <a:cs typeface="Times New Roman"/>
              </a:rPr>
              <a:t>seagull </a:t>
            </a:r>
            <a:r>
              <a:rPr sz="1069" spc="5" dirty="0">
                <a:latin typeface="Times New Roman"/>
                <a:cs typeface="Times New Roman"/>
              </a:rPr>
              <a:t>using the linear probing, there will </a:t>
            </a:r>
            <a:r>
              <a:rPr sz="1069" spc="10" dirty="0">
                <a:latin typeface="Times New Roman"/>
                <a:cs typeface="Times New Roman"/>
              </a:rPr>
              <a:t>be a </a:t>
            </a:r>
            <a:r>
              <a:rPr sz="1069" spc="5" dirty="0">
                <a:latin typeface="Times New Roman"/>
                <a:cs typeface="Times New Roman"/>
              </a:rPr>
              <a:t>hash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143. It is filled  but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data.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move to the next </a:t>
            </a:r>
            <a:r>
              <a:rPr sz="1069" spc="5" dirty="0">
                <a:latin typeface="Times New Roman"/>
                <a:cs typeface="Times New Roman"/>
              </a:rPr>
              <a:t>position that is </a:t>
            </a:r>
            <a:r>
              <a:rPr sz="1069" spc="10" dirty="0">
                <a:latin typeface="Times New Roman"/>
                <a:cs typeface="Times New Roman"/>
              </a:rPr>
              <a:t>empty.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linear  probing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do not </a:t>
            </a:r>
            <a:r>
              <a:rPr sz="1069" spc="5" dirty="0">
                <a:latin typeface="Times New Roman"/>
                <a:cs typeface="Times New Roman"/>
              </a:rPr>
              <a:t>stop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because there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some data </a:t>
            </a:r>
            <a:r>
              <a:rPr sz="1069" spc="5" dirty="0">
                <a:latin typeface="Times New Roman"/>
                <a:cs typeface="Times New Roman"/>
              </a:rPr>
              <a:t>previously at this  position, </a:t>
            </a:r>
            <a:r>
              <a:rPr sz="1069" spc="10" dirty="0">
                <a:latin typeface="Times New Roman"/>
                <a:cs typeface="Times New Roman"/>
              </a:rPr>
              <a:t>which has not </a:t>
            </a:r>
            <a:r>
              <a:rPr sz="1069" spc="5" dirty="0">
                <a:latin typeface="Times New Roman"/>
                <a:cs typeface="Times New Roman"/>
              </a:rPr>
              <a:t>been deleted.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some data </a:t>
            </a:r>
            <a:r>
              <a:rPr sz="1069" spc="5" dirty="0">
                <a:latin typeface="Times New Roman"/>
                <a:cs typeface="Times New Roman"/>
              </a:rPr>
              <a:t>after this position, which  is part 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chain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the collisions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that data 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seagull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deal with such situations, </a:t>
            </a:r>
            <a:r>
              <a:rPr sz="1069" spc="10" dirty="0">
                <a:latin typeface="Times New Roman"/>
                <a:cs typeface="Times New Roman"/>
              </a:rPr>
              <a:t>we keep </a:t>
            </a:r>
            <a:r>
              <a:rPr sz="1069" spc="5" dirty="0">
                <a:latin typeface="Times New Roman"/>
                <a:cs typeface="Times New Roman"/>
              </a:rPr>
              <a:t>three states in our array. 1) It is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(never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used) and </a:t>
            </a:r>
            <a:r>
              <a:rPr sz="1069" spc="10" dirty="0">
                <a:latin typeface="Times New Roman"/>
                <a:cs typeface="Times New Roman"/>
              </a:rPr>
              <a:t>has no </a:t>
            </a:r>
            <a:r>
              <a:rPr sz="1069" spc="5" dirty="0">
                <a:latin typeface="Times New Roman"/>
                <a:cs typeface="Times New Roman"/>
              </a:rPr>
              <a:t>data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2) It is filled with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legal data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is occupied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3)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had some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currently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this state if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position using the linear probing.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problem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linear probing technique is </a:t>
            </a:r>
            <a:r>
              <a:rPr sz="1069" spc="10" dirty="0">
                <a:latin typeface="Times New Roman"/>
                <a:cs typeface="Times New Roman"/>
              </a:rPr>
              <a:t>the tendency to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“clusters”.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cluster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group of </a:t>
            </a:r>
            <a:r>
              <a:rPr sz="1069" spc="5" dirty="0">
                <a:latin typeface="Times New Roman"/>
                <a:cs typeface="Times New Roman"/>
              </a:rPr>
              <a:t>items not containing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open slots.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bigger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cluster </a:t>
            </a:r>
            <a:r>
              <a:rPr sz="1069" spc="10" dirty="0">
                <a:latin typeface="Times New Roman"/>
                <a:cs typeface="Times New Roman"/>
              </a:rPr>
              <a:t>gets, the  more </a:t>
            </a:r>
            <a:r>
              <a:rPr sz="1069" spc="5" dirty="0">
                <a:latin typeface="Times New Roman"/>
                <a:cs typeface="Times New Roman"/>
              </a:rPr>
              <a:t>likely the </a:t>
            </a:r>
            <a:r>
              <a:rPr sz="1069" spc="10" dirty="0">
                <a:latin typeface="Times New Roman"/>
                <a:cs typeface="Times New Roman"/>
              </a:rPr>
              <a:t>new values will </a:t>
            </a:r>
            <a:r>
              <a:rPr sz="1069" spc="5" dirty="0">
                <a:latin typeface="Times New Roman"/>
                <a:cs typeface="Times New Roman"/>
              </a:rPr>
              <a:t>hash into the cluster, </a:t>
            </a:r>
            <a:r>
              <a:rPr sz="1069" spc="10" dirty="0">
                <a:latin typeface="Times New Roman"/>
                <a:cs typeface="Times New Roman"/>
              </a:rPr>
              <a:t>and make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even </a:t>
            </a:r>
            <a:r>
              <a:rPr sz="1069" spc="5" dirty="0">
                <a:latin typeface="Times New Roman"/>
                <a:cs typeface="Times New Roman"/>
              </a:rPr>
              <a:t>bigger.  Clusters </a:t>
            </a:r>
            <a:r>
              <a:rPr sz="1069" spc="10" dirty="0">
                <a:latin typeface="Times New Roman"/>
                <a:cs typeface="Times New Roman"/>
              </a:rPr>
              <a:t>cause </a:t>
            </a:r>
            <a:r>
              <a:rPr sz="1069" spc="5" dirty="0">
                <a:latin typeface="Times New Roman"/>
                <a:cs typeface="Times New Roman"/>
              </a:rPr>
              <a:t>efficiency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degrade.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another </a:t>
            </a:r>
            <a:r>
              <a:rPr sz="1069" spc="5" dirty="0">
                <a:latin typeface="Times New Roman"/>
                <a:cs typeface="Times New Roman"/>
              </a:rPr>
              <a:t>bird in </a:t>
            </a:r>
            <a:r>
              <a:rPr sz="1069" spc="15" dirty="0">
                <a:latin typeface="Times New Roman"/>
                <a:cs typeface="Times New Roman"/>
              </a:rPr>
              <a:t>our 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function returns the </a:t>
            </a:r>
            <a:r>
              <a:rPr sz="1069" spc="10" dirty="0">
                <a:latin typeface="Times New Roman"/>
                <a:cs typeface="Times New Roman"/>
              </a:rPr>
              <a:t>index as </a:t>
            </a:r>
            <a:r>
              <a:rPr sz="1069" spc="5" dirty="0">
                <a:latin typeface="Times New Roman"/>
                <a:cs typeface="Times New Roman"/>
              </a:rPr>
              <a:t>143.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have already </a:t>
            </a:r>
            <a:r>
              <a:rPr sz="1069" spc="5" dirty="0">
                <a:latin typeface="Times New Roman"/>
                <a:cs typeface="Times New Roman"/>
              </a:rPr>
              <a:t>three items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 collided at 143.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locations at </a:t>
            </a:r>
            <a:r>
              <a:rPr sz="1069" spc="10" dirty="0">
                <a:latin typeface="Times New Roman"/>
                <a:cs typeface="Times New Roman"/>
              </a:rPr>
              <a:t>143, 144, 145 </a:t>
            </a:r>
            <a:r>
              <a:rPr sz="1069" spc="5" dirty="0">
                <a:latin typeface="Times New Roman"/>
                <a:cs typeface="Times New Roman"/>
              </a:rPr>
              <a:t>are already occupied.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insert this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 at </a:t>
            </a:r>
            <a:r>
              <a:rPr sz="1069" spc="10" dirty="0">
                <a:latin typeface="Times New Roman"/>
                <a:cs typeface="Times New Roman"/>
              </a:rPr>
              <a:t>146 </a:t>
            </a:r>
            <a:r>
              <a:rPr sz="1069" spc="5" dirty="0">
                <a:latin typeface="Times New Roman"/>
                <a:cs typeface="Times New Roman"/>
              </a:rPr>
              <a:t>using the linear </a:t>
            </a:r>
            <a:r>
              <a:rPr sz="1069" spc="10" dirty="0">
                <a:latin typeface="Times New Roman"/>
                <a:cs typeface="Times New Roman"/>
              </a:rPr>
              <a:t>probing. The </a:t>
            </a:r>
            <a:r>
              <a:rPr sz="1069" spc="5" dirty="0">
                <a:latin typeface="Times New Roman"/>
                <a:cs typeface="Times New Roman"/>
              </a:rPr>
              <a:t>data is getting </a:t>
            </a:r>
            <a:r>
              <a:rPr sz="1069" spc="10" dirty="0">
                <a:latin typeface="Times New Roman"/>
                <a:cs typeface="Times New Roman"/>
              </a:rPr>
              <a:t>gathered  </a:t>
            </a:r>
            <a:r>
              <a:rPr sz="1069" spc="5" dirty="0">
                <a:latin typeface="Times New Roman"/>
                <a:cs typeface="Times New Roman"/>
              </a:rPr>
              <a:t>instead of scattering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5" dirty="0">
                <a:latin typeface="Times New Roman"/>
                <a:cs typeface="Times New Roman"/>
              </a:rPr>
              <a:t>linear probing inserts 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It  seems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normal </a:t>
            </a:r>
            <a:r>
              <a:rPr sz="1069" spc="5" dirty="0">
                <a:latin typeface="Times New Roman"/>
                <a:cs typeface="Times New Roman"/>
              </a:rPr>
              <a:t>use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in </a:t>
            </a:r>
            <a:r>
              <a:rPr sz="1069" spc="10" dirty="0">
                <a:latin typeface="Times New Roman"/>
                <a:cs typeface="Times New Roman"/>
              </a:rPr>
              <a:t>which 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dirty="0">
                <a:latin typeface="Times New Roman"/>
                <a:cs typeface="Times New Roman"/>
              </a:rPr>
              <a:t>first 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then next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and so on.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depend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our data or our hash function.  </a:t>
            </a:r>
            <a:r>
              <a:rPr sz="1069" spc="10" dirty="0">
                <a:latin typeface="Times New Roman"/>
                <a:cs typeface="Times New Roman"/>
              </a:rPr>
              <a:t>This gathering </a:t>
            </a:r>
            <a:r>
              <a:rPr sz="1069" spc="5" dirty="0">
                <a:latin typeface="Times New Roman"/>
                <a:cs typeface="Times New Roman"/>
              </a:rPr>
              <a:t>of data is called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clustering.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trying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the data in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in a constant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or in a single step.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Similarly 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of constant time. That attribute </a:t>
            </a:r>
            <a:r>
              <a:rPr sz="1069" spc="10" dirty="0">
                <a:latin typeface="Times New Roman"/>
                <a:cs typeface="Times New Roman"/>
              </a:rPr>
              <a:t>has  now been </a:t>
            </a:r>
            <a:r>
              <a:rPr sz="1069" spc="5" dirty="0">
                <a:latin typeface="Times New Roman"/>
                <a:cs typeface="Times New Roman"/>
              </a:rPr>
              <a:t>lost. </a:t>
            </a:r>
            <a:r>
              <a:rPr sz="1069" spc="10" dirty="0">
                <a:latin typeface="Times New Roman"/>
                <a:cs typeface="Times New Roman"/>
              </a:rPr>
              <a:t>What should we do now?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the solutions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quadratic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probing.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Quadratic probing </a:t>
            </a:r>
            <a:r>
              <a:rPr sz="1069" spc="5" dirty="0">
                <a:latin typeface="Times New Roman"/>
                <a:cs typeface="Times New Roman"/>
              </a:rPr>
              <a:t>uses different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formula: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64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F(i)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dirty="0">
                <a:latin typeface="Times New Roman"/>
                <a:cs typeface="Times New Roman"/>
              </a:rPr>
              <a:t>i</a:t>
            </a:r>
            <a:r>
              <a:rPr sz="1094" baseline="37037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(square of i) to resolve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collisions</a:t>
            </a:r>
            <a:endParaRPr sz="1069">
              <a:latin typeface="Times New Roman"/>
              <a:cs typeface="Times New Roman"/>
            </a:endParaRPr>
          </a:p>
          <a:p>
            <a:pPr marL="430908" marR="6791" indent="-209281">
              <a:lnSpc>
                <a:spcPts val="1264"/>
              </a:lnSpc>
              <a:spcBef>
                <a:spcPts val="49"/>
              </a:spcBef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5" dirty="0">
                <a:latin typeface="Times New Roman"/>
                <a:cs typeface="Times New Roman"/>
              </a:rPr>
              <a:t>If hash function resolves to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and a </a:t>
            </a:r>
            <a:r>
              <a:rPr sz="1069" spc="5" dirty="0">
                <a:latin typeface="Times New Roman"/>
                <a:cs typeface="Times New Roman"/>
              </a:rPr>
              <a:t>search in cell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is inconclusive, try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5" dirty="0">
                <a:latin typeface="Times New Roman"/>
                <a:cs typeface="Times New Roman"/>
              </a:rPr>
              <a:t>+  </a:t>
            </a:r>
            <a:r>
              <a:rPr sz="1069" spc="5" dirty="0">
                <a:latin typeface="Times New Roman"/>
                <a:cs typeface="Times New Roman"/>
              </a:rPr>
              <a:t>1</a:t>
            </a:r>
            <a:r>
              <a:rPr sz="1094" spc="7" baseline="37037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94" spc="7" baseline="37037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3</a:t>
            </a:r>
            <a:r>
              <a:rPr sz="1094" spc="7" baseline="37037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-131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…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88518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1841" cy="2370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quadratic probing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collision happens we try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the empty </a:t>
            </a:r>
            <a:r>
              <a:rPr sz="1069" spc="5" dirty="0">
                <a:latin typeface="Times New Roman"/>
                <a:cs typeface="Times New Roman"/>
              </a:rPr>
              <a:t>location </a:t>
            </a:r>
            <a:r>
              <a:rPr sz="1069" spc="10" dirty="0">
                <a:latin typeface="Times New Roman"/>
                <a:cs typeface="Times New Roman"/>
              </a:rPr>
              <a:t>at 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dirty="0">
                <a:latin typeface="Times New Roman"/>
                <a:cs typeface="Times New Roman"/>
              </a:rPr>
              <a:t>1</a:t>
            </a:r>
            <a:r>
              <a:rPr sz="1094" baseline="37037" dirty="0">
                <a:latin typeface="Times New Roman"/>
                <a:cs typeface="Times New Roman"/>
              </a:rPr>
              <a:t>2.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it is filled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94" spc="7" baseline="37037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and so on.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take the above example.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insert seagull.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hash function </a:t>
            </a:r>
            <a:r>
              <a:rPr sz="1069" spc="5" dirty="0">
                <a:latin typeface="Times New Roman"/>
                <a:cs typeface="Times New Roman"/>
              </a:rPr>
              <a:t>generates </a:t>
            </a:r>
            <a:r>
              <a:rPr sz="1069" spc="10" dirty="0">
                <a:latin typeface="Times New Roman"/>
                <a:cs typeface="Times New Roman"/>
              </a:rPr>
              <a:t>the value 143 and this </a:t>
            </a:r>
            <a:r>
              <a:rPr sz="1069" spc="5" dirty="0">
                <a:latin typeface="Times New Roman"/>
                <a:cs typeface="Times New Roman"/>
              </a:rPr>
              <a:t>location is  already occupied.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start probing. First of </a:t>
            </a:r>
            <a:r>
              <a:rPr sz="1069" dirty="0">
                <a:latin typeface="Times New Roman"/>
                <a:cs typeface="Times New Roman"/>
              </a:rPr>
              <a:t>all,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1</a:t>
            </a:r>
            <a:r>
              <a:rPr sz="1094" spc="7" baseline="37037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in the 143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144. It is also </a:t>
            </a:r>
            <a:r>
              <a:rPr sz="1069" spc="10" dirty="0">
                <a:latin typeface="Times New Roman"/>
                <a:cs typeface="Times New Roman"/>
              </a:rPr>
              <a:t>not empty. Now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143 and have 147. </a:t>
            </a:r>
            <a:r>
              <a:rPr sz="1069" spc="5" dirty="0">
                <a:latin typeface="Times New Roman"/>
                <a:cs typeface="Times New Roman"/>
              </a:rPr>
              <a:t>If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also occupied,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dirty="0">
                <a:latin typeface="Times New Roman"/>
                <a:cs typeface="Times New Roman"/>
              </a:rPr>
              <a:t>3</a:t>
            </a:r>
            <a:r>
              <a:rPr sz="1094" baseline="37037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143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152. The 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getting  scattered. Unfortunately, </a:t>
            </a:r>
            <a:r>
              <a:rPr sz="1069" spc="10" dirty="0">
                <a:latin typeface="Times New Roman"/>
                <a:cs typeface="Times New Roman"/>
              </a:rPr>
              <a:t>there are some problems with quadratic </a:t>
            </a:r>
            <a:r>
              <a:rPr sz="1069" spc="5" dirty="0">
                <a:latin typeface="Times New Roman"/>
                <a:cs typeface="Times New Roman"/>
              </a:rPr>
              <a:t>probing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also.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discuss </a:t>
            </a:r>
            <a:r>
              <a:rPr sz="1069" spc="5" dirty="0">
                <a:latin typeface="Times New Roman"/>
                <a:cs typeface="Times New Roman"/>
              </a:rPr>
              <a:t>the third solution that </a:t>
            </a:r>
            <a:r>
              <a:rPr sz="1069" spc="10" dirty="0">
                <a:latin typeface="Times New Roman"/>
                <a:cs typeface="Times New Roman"/>
              </a:rPr>
              <a:t>we will use </a:t>
            </a:r>
            <a:r>
              <a:rPr sz="1069" spc="5" dirty="0">
                <a:latin typeface="Times New Roman"/>
                <a:cs typeface="Times New Roman"/>
              </a:rPr>
              <a:t>the link list for the collision  </a:t>
            </a:r>
            <a:r>
              <a:rPr sz="1069" spc="10" dirty="0">
                <a:latin typeface="Times New Roman"/>
                <a:cs typeface="Times New Roman"/>
              </a:rPr>
              <a:t>resolution. Each table position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linked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When we are </a:t>
            </a:r>
            <a:r>
              <a:rPr sz="1069" spc="5" dirty="0">
                <a:latin typeface="Times New Roman"/>
                <a:cs typeface="Times New Roman"/>
              </a:rPr>
              <a:t>going </a:t>
            </a:r>
            <a:r>
              <a:rPr sz="1069" spc="10" dirty="0">
                <a:latin typeface="Times New Roman"/>
                <a:cs typeface="Times New Roman"/>
              </a:rPr>
              <a:t>to insert new data,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insert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keys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entries anywhere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(front </a:t>
            </a:r>
            <a:r>
              <a:rPr sz="1069" spc="5" dirty="0">
                <a:latin typeface="Times New Roman"/>
                <a:cs typeface="Times New Roman"/>
              </a:rPr>
              <a:t>easiest). It is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below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diagram.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1450" y="5787496"/>
            <a:ext cx="295716" cy="2099645"/>
          </a:xfrm>
          <a:custGeom>
            <a:avLst/>
            <a:gdLst/>
            <a:ahLst/>
            <a:cxnLst/>
            <a:rect l="l" t="t" r="r" b="b"/>
            <a:pathLst>
              <a:path w="304164" h="2159634">
                <a:moveTo>
                  <a:pt x="304038" y="0"/>
                </a:moveTo>
                <a:lnTo>
                  <a:pt x="0" y="0"/>
                </a:lnTo>
                <a:lnTo>
                  <a:pt x="0" y="2159508"/>
                </a:lnTo>
                <a:lnTo>
                  <a:pt x="304038" y="2159508"/>
                </a:lnTo>
                <a:lnTo>
                  <a:pt x="304038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2711450" y="6126056"/>
            <a:ext cx="292629" cy="213607"/>
          </a:xfrm>
          <a:custGeom>
            <a:avLst/>
            <a:gdLst/>
            <a:ahLst/>
            <a:cxnLst/>
            <a:rect l="l" t="t" r="r" b="b"/>
            <a:pathLst>
              <a:path w="300989" h="219710">
                <a:moveTo>
                  <a:pt x="300989" y="0"/>
                </a:moveTo>
                <a:lnTo>
                  <a:pt x="0" y="0"/>
                </a:lnTo>
                <a:lnTo>
                  <a:pt x="0" y="219455"/>
                </a:lnTo>
                <a:lnTo>
                  <a:pt x="300989" y="219455"/>
                </a:lnTo>
                <a:lnTo>
                  <a:pt x="300989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720341" y="6696499"/>
            <a:ext cx="290777" cy="180887"/>
          </a:xfrm>
          <a:custGeom>
            <a:avLst/>
            <a:gdLst/>
            <a:ahLst/>
            <a:cxnLst/>
            <a:rect l="l" t="t" r="r" b="b"/>
            <a:pathLst>
              <a:path w="299085" h="186054">
                <a:moveTo>
                  <a:pt x="298704" y="0"/>
                </a:moveTo>
                <a:lnTo>
                  <a:pt x="0" y="0"/>
                </a:lnTo>
                <a:lnTo>
                  <a:pt x="0" y="185927"/>
                </a:lnTo>
                <a:lnTo>
                  <a:pt x="298704" y="185927"/>
                </a:lnTo>
                <a:lnTo>
                  <a:pt x="298704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716636" y="7465483"/>
            <a:ext cx="292012" cy="216076"/>
          </a:xfrm>
          <a:custGeom>
            <a:avLst/>
            <a:gdLst/>
            <a:ahLst/>
            <a:cxnLst/>
            <a:rect l="l" t="t" r="r" b="b"/>
            <a:pathLst>
              <a:path w="300355" h="222250">
                <a:moveTo>
                  <a:pt x="300228" y="0"/>
                </a:moveTo>
                <a:lnTo>
                  <a:pt x="0" y="0"/>
                </a:lnTo>
                <a:lnTo>
                  <a:pt x="0" y="221741"/>
                </a:lnTo>
                <a:lnTo>
                  <a:pt x="300228" y="221741"/>
                </a:lnTo>
                <a:lnTo>
                  <a:pt x="300228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567234" y="624434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7436" y="6140874"/>
            <a:ext cx="617978" cy="214224"/>
          </a:xfrm>
          <a:custGeom>
            <a:avLst/>
            <a:gdLst/>
            <a:ahLst/>
            <a:cxnLst/>
            <a:rect l="l" t="t" r="r" b="b"/>
            <a:pathLst>
              <a:path w="635635" h="220345">
                <a:moveTo>
                  <a:pt x="635508" y="0"/>
                </a:moveTo>
                <a:lnTo>
                  <a:pt x="0" y="0"/>
                </a:lnTo>
                <a:lnTo>
                  <a:pt x="0" y="220217"/>
                </a:lnTo>
                <a:lnTo>
                  <a:pt x="635508" y="220217"/>
                </a:lnTo>
                <a:lnTo>
                  <a:pt x="635508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3145085" y="5926524"/>
            <a:ext cx="61674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entry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2733" y="6137909"/>
            <a:ext cx="616126" cy="214841"/>
          </a:xfrm>
          <a:custGeom>
            <a:avLst/>
            <a:gdLst/>
            <a:ahLst/>
            <a:cxnLst/>
            <a:rect l="l" t="t" r="r" b="b"/>
            <a:pathLst>
              <a:path w="633729" h="220979">
                <a:moveTo>
                  <a:pt x="633222" y="0"/>
                </a:moveTo>
                <a:lnTo>
                  <a:pt x="0" y="0"/>
                </a:lnTo>
                <a:lnTo>
                  <a:pt x="0" y="220979"/>
                </a:lnTo>
                <a:lnTo>
                  <a:pt x="633222" y="220979"/>
                </a:lnTo>
                <a:lnTo>
                  <a:pt x="633222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4088166" y="5926524"/>
            <a:ext cx="58217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key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entry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8623" y="6201621"/>
            <a:ext cx="266700" cy="116064"/>
          </a:xfrm>
          <a:custGeom>
            <a:avLst/>
            <a:gdLst/>
            <a:ahLst/>
            <a:cxnLst/>
            <a:rect l="l" t="t" r="r" b="b"/>
            <a:pathLst>
              <a:path w="274320" h="119379">
                <a:moveTo>
                  <a:pt x="202692" y="65488"/>
                </a:moveTo>
                <a:lnTo>
                  <a:pt x="202692" y="118872"/>
                </a:lnTo>
                <a:lnTo>
                  <a:pt x="266973" y="65531"/>
                </a:lnTo>
                <a:lnTo>
                  <a:pt x="214884" y="65531"/>
                </a:lnTo>
                <a:lnTo>
                  <a:pt x="202692" y="65488"/>
                </a:lnTo>
                <a:close/>
              </a:path>
              <a:path w="274320" h="119379">
                <a:moveTo>
                  <a:pt x="202692" y="53296"/>
                </a:moveTo>
                <a:lnTo>
                  <a:pt x="202692" y="65488"/>
                </a:lnTo>
                <a:lnTo>
                  <a:pt x="214884" y="65531"/>
                </a:lnTo>
                <a:lnTo>
                  <a:pt x="214884" y="53339"/>
                </a:lnTo>
                <a:lnTo>
                  <a:pt x="202692" y="53296"/>
                </a:lnTo>
                <a:close/>
              </a:path>
              <a:path w="274320" h="119379">
                <a:moveTo>
                  <a:pt x="202692" y="0"/>
                </a:moveTo>
                <a:lnTo>
                  <a:pt x="202692" y="53296"/>
                </a:lnTo>
                <a:lnTo>
                  <a:pt x="214884" y="53339"/>
                </a:lnTo>
                <a:lnTo>
                  <a:pt x="214884" y="65531"/>
                </a:lnTo>
                <a:lnTo>
                  <a:pt x="266973" y="65531"/>
                </a:lnTo>
                <a:lnTo>
                  <a:pt x="274320" y="59436"/>
                </a:lnTo>
                <a:lnTo>
                  <a:pt x="202692" y="0"/>
                </a:lnTo>
                <a:close/>
              </a:path>
              <a:path w="274320" h="119379">
                <a:moveTo>
                  <a:pt x="0" y="52577"/>
                </a:moveTo>
                <a:lnTo>
                  <a:pt x="0" y="64769"/>
                </a:lnTo>
                <a:lnTo>
                  <a:pt x="202692" y="65488"/>
                </a:lnTo>
                <a:lnTo>
                  <a:pt x="202692" y="53296"/>
                </a:lnTo>
                <a:lnTo>
                  <a:pt x="0" y="52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692438" y="6198658"/>
            <a:ext cx="266700" cy="116064"/>
          </a:xfrm>
          <a:custGeom>
            <a:avLst/>
            <a:gdLst/>
            <a:ahLst/>
            <a:cxnLst/>
            <a:rect l="l" t="t" r="r" b="b"/>
            <a:pathLst>
              <a:path w="274320" h="119379">
                <a:moveTo>
                  <a:pt x="266973" y="53339"/>
                </a:moveTo>
                <a:lnTo>
                  <a:pt x="214121" y="53339"/>
                </a:lnTo>
                <a:lnTo>
                  <a:pt x="214121" y="65532"/>
                </a:lnTo>
                <a:lnTo>
                  <a:pt x="202271" y="65532"/>
                </a:lnTo>
                <a:lnTo>
                  <a:pt x="201929" y="118872"/>
                </a:lnTo>
                <a:lnTo>
                  <a:pt x="266895" y="65532"/>
                </a:lnTo>
                <a:lnTo>
                  <a:pt x="214121" y="65532"/>
                </a:lnTo>
                <a:lnTo>
                  <a:pt x="266946" y="65489"/>
                </a:lnTo>
                <a:lnTo>
                  <a:pt x="274319" y="59436"/>
                </a:lnTo>
                <a:lnTo>
                  <a:pt x="266973" y="53339"/>
                </a:lnTo>
                <a:close/>
              </a:path>
              <a:path w="274320" h="119379">
                <a:moveTo>
                  <a:pt x="202691" y="0"/>
                </a:moveTo>
                <a:lnTo>
                  <a:pt x="202272" y="65489"/>
                </a:lnTo>
                <a:lnTo>
                  <a:pt x="214121" y="65532"/>
                </a:lnTo>
                <a:lnTo>
                  <a:pt x="214121" y="53339"/>
                </a:lnTo>
                <a:lnTo>
                  <a:pt x="266973" y="53339"/>
                </a:lnTo>
                <a:lnTo>
                  <a:pt x="202691" y="0"/>
                </a:lnTo>
                <a:close/>
              </a:path>
              <a:path w="274320" h="119379">
                <a:moveTo>
                  <a:pt x="202350" y="53339"/>
                </a:moveTo>
                <a:lnTo>
                  <a:pt x="0" y="53339"/>
                </a:lnTo>
                <a:lnTo>
                  <a:pt x="0" y="64770"/>
                </a:lnTo>
                <a:lnTo>
                  <a:pt x="202272" y="65489"/>
                </a:lnTo>
                <a:lnTo>
                  <a:pt x="202350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63320" y="6197918"/>
            <a:ext cx="322263" cy="116680"/>
          </a:xfrm>
          <a:custGeom>
            <a:avLst/>
            <a:gdLst/>
            <a:ahLst/>
            <a:cxnLst/>
            <a:rect l="l" t="t" r="r" b="b"/>
            <a:pathLst>
              <a:path w="331470" h="120014">
                <a:moveTo>
                  <a:pt x="259842" y="0"/>
                </a:moveTo>
                <a:lnTo>
                  <a:pt x="259842" y="119634"/>
                </a:lnTo>
                <a:lnTo>
                  <a:pt x="324216" y="65531"/>
                </a:lnTo>
                <a:lnTo>
                  <a:pt x="272033" y="65531"/>
                </a:lnTo>
                <a:lnTo>
                  <a:pt x="272033" y="54101"/>
                </a:lnTo>
                <a:lnTo>
                  <a:pt x="325041" y="54101"/>
                </a:lnTo>
                <a:lnTo>
                  <a:pt x="259842" y="0"/>
                </a:lnTo>
                <a:close/>
              </a:path>
              <a:path w="331470" h="120014">
                <a:moveTo>
                  <a:pt x="259842" y="54101"/>
                </a:moveTo>
                <a:lnTo>
                  <a:pt x="0" y="54101"/>
                </a:lnTo>
                <a:lnTo>
                  <a:pt x="0" y="65531"/>
                </a:lnTo>
                <a:lnTo>
                  <a:pt x="259842" y="65531"/>
                </a:lnTo>
                <a:lnTo>
                  <a:pt x="259842" y="54101"/>
                </a:lnTo>
                <a:close/>
              </a:path>
              <a:path w="331470" h="120014">
                <a:moveTo>
                  <a:pt x="325041" y="54101"/>
                </a:moveTo>
                <a:lnTo>
                  <a:pt x="272033" y="54101"/>
                </a:lnTo>
                <a:lnTo>
                  <a:pt x="272033" y="65531"/>
                </a:lnTo>
                <a:lnTo>
                  <a:pt x="324216" y="65531"/>
                </a:lnTo>
                <a:lnTo>
                  <a:pt x="331469" y="59436"/>
                </a:lnTo>
                <a:lnTo>
                  <a:pt x="325041" y="5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358938" y="6140874"/>
            <a:ext cx="0" cy="214224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2021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243492" y="6137909"/>
            <a:ext cx="1235" cy="214841"/>
          </a:xfrm>
          <a:custGeom>
            <a:avLst/>
            <a:gdLst/>
            <a:ahLst/>
            <a:cxnLst/>
            <a:rect l="l" t="t" r="r" b="b"/>
            <a:pathLst>
              <a:path w="1270" h="220979">
                <a:moveTo>
                  <a:pt x="0" y="0"/>
                </a:moveTo>
                <a:lnTo>
                  <a:pt x="762" y="22098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189287" y="6689831"/>
            <a:ext cx="535252" cy="214224"/>
          </a:xfrm>
          <a:custGeom>
            <a:avLst/>
            <a:gdLst/>
            <a:ahLst/>
            <a:cxnLst/>
            <a:rect l="l" t="t" r="r" b="b"/>
            <a:pathLst>
              <a:path w="550545" h="220345">
                <a:moveTo>
                  <a:pt x="550163" y="0"/>
                </a:moveTo>
                <a:lnTo>
                  <a:pt x="0" y="0"/>
                </a:lnTo>
                <a:lnTo>
                  <a:pt x="0" y="220217"/>
                </a:lnTo>
                <a:lnTo>
                  <a:pt x="550163" y="220217"/>
                </a:lnTo>
                <a:lnTo>
                  <a:pt x="550163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152493" y="6528081"/>
            <a:ext cx="58217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key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entry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85683" y="6686127"/>
            <a:ext cx="610570" cy="214224"/>
          </a:xfrm>
          <a:custGeom>
            <a:avLst/>
            <a:gdLst/>
            <a:ahLst/>
            <a:cxnLst/>
            <a:rect l="l" t="t" r="r" b="b"/>
            <a:pathLst>
              <a:path w="628014" h="220345">
                <a:moveTo>
                  <a:pt x="627888" y="0"/>
                </a:moveTo>
                <a:lnTo>
                  <a:pt x="0" y="0"/>
                </a:lnTo>
                <a:lnTo>
                  <a:pt x="0" y="220217"/>
                </a:lnTo>
                <a:lnTo>
                  <a:pt x="627888" y="220217"/>
                </a:lnTo>
                <a:lnTo>
                  <a:pt x="627888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934071" y="6554010"/>
            <a:ext cx="61674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entry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04167" y="6749097"/>
            <a:ext cx="266083" cy="116680"/>
          </a:xfrm>
          <a:custGeom>
            <a:avLst/>
            <a:gdLst/>
            <a:ahLst/>
            <a:cxnLst/>
            <a:rect l="l" t="t" r="r" b="b"/>
            <a:pathLst>
              <a:path w="273685" h="120015">
                <a:moveTo>
                  <a:pt x="201929" y="65488"/>
                </a:moveTo>
                <a:lnTo>
                  <a:pt x="201929" y="119634"/>
                </a:lnTo>
                <a:lnTo>
                  <a:pt x="266304" y="65532"/>
                </a:lnTo>
                <a:lnTo>
                  <a:pt x="214122" y="65532"/>
                </a:lnTo>
                <a:lnTo>
                  <a:pt x="201929" y="65488"/>
                </a:lnTo>
                <a:close/>
              </a:path>
              <a:path w="273685" h="120015">
                <a:moveTo>
                  <a:pt x="201929" y="0"/>
                </a:moveTo>
                <a:lnTo>
                  <a:pt x="201929" y="65488"/>
                </a:lnTo>
                <a:lnTo>
                  <a:pt x="214122" y="65532"/>
                </a:lnTo>
                <a:lnTo>
                  <a:pt x="214122" y="53339"/>
                </a:lnTo>
                <a:lnTo>
                  <a:pt x="266211" y="53339"/>
                </a:lnTo>
                <a:lnTo>
                  <a:pt x="201929" y="0"/>
                </a:lnTo>
                <a:close/>
              </a:path>
              <a:path w="273685" h="120015">
                <a:moveTo>
                  <a:pt x="266211" y="53339"/>
                </a:moveTo>
                <a:lnTo>
                  <a:pt x="214122" y="53339"/>
                </a:lnTo>
                <a:lnTo>
                  <a:pt x="214122" y="65532"/>
                </a:lnTo>
                <a:lnTo>
                  <a:pt x="266304" y="65532"/>
                </a:lnTo>
                <a:lnTo>
                  <a:pt x="273558" y="59436"/>
                </a:lnTo>
                <a:lnTo>
                  <a:pt x="266211" y="53339"/>
                </a:lnTo>
                <a:close/>
              </a:path>
              <a:path w="273685" h="120015">
                <a:moveTo>
                  <a:pt x="201929" y="53339"/>
                </a:moveTo>
                <a:lnTo>
                  <a:pt x="0" y="53339"/>
                </a:lnTo>
                <a:lnTo>
                  <a:pt x="0" y="64770"/>
                </a:lnTo>
                <a:lnTo>
                  <a:pt x="201929" y="65488"/>
                </a:lnTo>
                <a:lnTo>
                  <a:pt x="201929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587980" y="6746874"/>
            <a:ext cx="266083" cy="116064"/>
          </a:xfrm>
          <a:custGeom>
            <a:avLst/>
            <a:gdLst/>
            <a:ahLst/>
            <a:cxnLst/>
            <a:rect l="l" t="t" r="r" b="b"/>
            <a:pathLst>
              <a:path w="273685" h="119379">
                <a:moveTo>
                  <a:pt x="266289" y="53340"/>
                </a:moveTo>
                <a:lnTo>
                  <a:pt x="214122" y="53340"/>
                </a:lnTo>
                <a:lnTo>
                  <a:pt x="214122" y="65532"/>
                </a:lnTo>
                <a:lnTo>
                  <a:pt x="202271" y="65532"/>
                </a:lnTo>
                <a:lnTo>
                  <a:pt x="201930" y="118872"/>
                </a:lnTo>
                <a:lnTo>
                  <a:pt x="266211" y="65532"/>
                </a:lnTo>
                <a:lnTo>
                  <a:pt x="214122" y="65532"/>
                </a:lnTo>
                <a:lnTo>
                  <a:pt x="266262" y="65489"/>
                </a:lnTo>
                <a:lnTo>
                  <a:pt x="273558" y="59436"/>
                </a:lnTo>
                <a:lnTo>
                  <a:pt x="266289" y="53340"/>
                </a:lnTo>
                <a:close/>
              </a:path>
              <a:path w="273685" h="119379">
                <a:moveTo>
                  <a:pt x="202692" y="0"/>
                </a:moveTo>
                <a:lnTo>
                  <a:pt x="202272" y="65489"/>
                </a:lnTo>
                <a:lnTo>
                  <a:pt x="214122" y="65532"/>
                </a:lnTo>
                <a:lnTo>
                  <a:pt x="214122" y="53340"/>
                </a:lnTo>
                <a:lnTo>
                  <a:pt x="266289" y="53340"/>
                </a:lnTo>
                <a:lnTo>
                  <a:pt x="202692" y="0"/>
                </a:lnTo>
                <a:close/>
              </a:path>
              <a:path w="273685" h="119379">
                <a:moveTo>
                  <a:pt x="202350" y="53340"/>
                </a:moveTo>
                <a:lnTo>
                  <a:pt x="0" y="53340"/>
                </a:lnTo>
                <a:lnTo>
                  <a:pt x="0" y="64770"/>
                </a:lnTo>
                <a:lnTo>
                  <a:pt x="202272" y="65489"/>
                </a:lnTo>
                <a:lnTo>
                  <a:pt x="202350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870729" y="6735763"/>
            <a:ext cx="322263" cy="116680"/>
          </a:xfrm>
          <a:custGeom>
            <a:avLst/>
            <a:gdLst/>
            <a:ahLst/>
            <a:cxnLst/>
            <a:rect l="l" t="t" r="r" b="b"/>
            <a:pathLst>
              <a:path w="331470" h="120015">
                <a:moveTo>
                  <a:pt x="259842" y="0"/>
                </a:moveTo>
                <a:lnTo>
                  <a:pt x="259842" y="119634"/>
                </a:lnTo>
                <a:lnTo>
                  <a:pt x="324216" y="65531"/>
                </a:lnTo>
                <a:lnTo>
                  <a:pt x="272034" y="65531"/>
                </a:lnTo>
                <a:lnTo>
                  <a:pt x="272034" y="54101"/>
                </a:lnTo>
                <a:lnTo>
                  <a:pt x="325041" y="54101"/>
                </a:lnTo>
                <a:lnTo>
                  <a:pt x="259842" y="0"/>
                </a:lnTo>
                <a:close/>
              </a:path>
              <a:path w="331470" h="120015">
                <a:moveTo>
                  <a:pt x="259842" y="54101"/>
                </a:moveTo>
                <a:lnTo>
                  <a:pt x="0" y="54101"/>
                </a:lnTo>
                <a:lnTo>
                  <a:pt x="0" y="65531"/>
                </a:lnTo>
                <a:lnTo>
                  <a:pt x="259842" y="65531"/>
                </a:lnTo>
                <a:lnTo>
                  <a:pt x="259842" y="54101"/>
                </a:lnTo>
                <a:close/>
              </a:path>
              <a:path w="331470" h="120015">
                <a:moveTo>
                  <a:pt x="325041" y="54101"/>
                </a:moveTo>
                <a:lnTo>
                  <a:pt x="272034" y="54101"/>
                </a:lnTo>
                <a:lnTo>
                  <a:pt x="272034" y="65531"/>
                </a:lnTo>
                <a:lnTo>
                  <a:pt x="324216" y="65531"/>
                </a:lnTo>
                <a:lnTo>
                  <a:pt x="331470" y="59436"/>
                </a:lnTo>
                <a:lnTo>
                  <a:pt x="325041" y="5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355974" y="6689831"/>
            <a:ext cx="0" cy="214224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20218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139776" y="6683904"/>
            <a:ext cx="1235" cy="214841"/>
          </a:xfrm>
          <a:custGeom>
            <a:avLst/>
            <a:gdLst/>
            <a:ahLst/>
            <a:cxnLst/>
            <a:rect l="l" t="t" r="r" b="b"/>
            <a:pathLst>
              <a:path w="1270" h="220979">
                <a:moveTo>
                  <a:pt x="0" y="0"/>
                </a:moveTo>
                <a:lnTo>
                  <a:pt x="762" y="220979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187064" y="7471411"/>
            <a:ext cx="535869" cy="214224"/>
          </a:xfrm>
          <a:custGeom>
            <a:avLst/>
            <a:gdLst/>
            <a:ahLst/>
            <a:cxnLst/>
            <a:rect l="l" t="t" r="r" b="b"/>
            <a:pathLst>
              <a:path w="551179" h="220345">
                <a:moveTo>
                  <a:pt x="550926" y="0"/>
                </a:moveTo>
                <a:lnTo>
                  <a:pt x="0" y="0"/>
                </a:lnTo>
                <a:lnTo>
                  <a:pt x="0" y="220217"/>
                </a:lnTo>
                <a:lnTo>
                  <a:pt x="550926" y="220217"/>
                </a:lnTo>
                <a:lnTo>
                  <a:pt x="550926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352267" y="6759962"/>
            <a:ext cx="4852458" cy="2475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90985" algn="ctr"/>
            <a:r>
              <a:rPr sz="1069" spc="5" dirty="0">
                <a:latin typeface="Times New Roman"/>
                <a:cs typeface="Times New Roman"/>
              </a:rPr>
              <a:t>10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410">
              <a:latin typeface="Times New Roman"/>
              <a:cs typeface="Times New Roman"/>
            </a:endParaRPr>
          </a:p>
          <a:p>
            <a:pPr marR="666117" algn="ctr"/>
            <a:r>
              <a:rPr sz="1069" spc="10" dirty="0">
                <a:latin typeface="Times New Roman"/>
                <a:cs typeface="Times New Roman"/>
              </a:rPr>
              <a:t>key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entry</a:t>
            </a:r>
            <a:endParaRPr sz="1069">
              <a:latin typeface="Times New Roman"/>
              <a:cs typeface="Times New Roman"/>
            </a:endParaRPr>
          </a:p>
          <a:p>
            <a:pPr marR="2481735" algn="ctr">
              <a:spcBef>
                <a:spcPts val="880"/>
              </a:spcBef>
            </a:pPr>
            <a:r>
              <a:rPr sz="1069" spc="5" dirty="0">
                <a:latin typeface="Times New Roman"/>
                <a:cs typeface="Times New Roman"/>
              </a:rPr>
              <a:t>123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left side,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vertical array that contains the pointers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 the first item,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attach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node. 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collision,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start of the link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item is </a:t>
            </a:r>
            <a:r>
              <a:rPr sz="1069" spc="10" dirty="0">
                <a:latin typeface="Times New Roman"/>
                <a:cs typeface="Times New Roman"/>
              </a:rPr>
              <a:t>stored at position 4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another  </a:t>
            </a:r>
            <a:r>
              <a:rPr sz="1069" spc="5" dirty="0">
                <a:latin typeface="Times New Roman"/>
                <a:cs typeface="Times New Roman"/>
              </a:rPr>
              <a:t>data, requiring the position 4.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collision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insert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compare the </a:t>
            </a:r>
            <a:r>
              <a:rPr sz="1069" spc="5" dirty="0">
                <a:latin typeface="Times New Roman"/>
                <a:cs typeface="Times New Roman"/>
              </a:rPr>
              <a:t>link list </a:t>
            </a:r>
            <a:r>
              <a:rPr sz="1069" spc="10" dirty="0">
                <a:latin typeface="Times New Roman"/>
                <a:cs typeface="Times New Roman"/>
              </a:rPr>
              <a:t>and open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addressing.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67765" y="7517341"/>
            <a:ext cx="323497" cy="116680"/>
          </a:xfrm>
          <a:custGeom>
            <a:avLst/>
            <a:gdLst/>
            <a:ahLst/>
            <a:cxnLst/>
            <a:rect l="l" t="t" r="r" b="b"/>
            <a:pathLst>
              <a:path w="332739" h="120015">
                <a:moveTo>
                  <a:pt x="260604" y="0"/>
                </a:moveTo>
                <a:lnTo>
                  <a:pt x="260604" y="119634"/>
                </a:lnTo>
                <a:lnTo>
                  <a:pt x="325803" y="65531"/>
                </a:lnTo>
                <a:lnTo>
                  <a:pt x="272795" y="65531"/>
                </a:lnTo>
                <a:lnTo>
                  <a:pt x="272795" y="54102"/>
                </a:lnTo>
                <a:lnTo>
                  <a:pt x="324978" y="54102"/>
                </a:lnTo>
                <a:lnTo>
                  <a:pt x="260604" y="0"/>
                </a:lnTo>
                <a:close/>
              </a:path>
              <a:path w="332739" h="120015">
                <a:moveTo>
                  <a:pt x="260604" y="54102"/>
                </a:moveTo>
                <a:lnTo>
                  <a:pt x="0" y="54102"/>
                </a:lnTo>
                <a:lnTo>
                  <a:pt x="0" y="65531"/>
                </a:lnTo>
                <a:lnTo>
                  <a:pt x="260604" y="65531"/>
                </a:lnTo>
                <a:lnTo>
                  <a:pt x="260604" y="54102"/>
                </a:lnTo>
                <a:close/>
              </a:path>
              <a:path w="332739" h="120015">
                <a:moveTo>
                  <a:pt x="324978" y="54102"/>
                </a:moveTo>
                <a:lnTo>
                  <a:pt x="272795" y="54102"/>
                </a:lnTo>
                <a:lnTo>
                  <a:pt x="272795" y="65531"/>
                </a:lnTo>
                <a:lnTo>
                  <a:pt x="325803" y="65531"/>
                </a:lnTo>
                <a:lnTo>
                  <a:pt x="332232" y="60198"/>
                </a:lnTo>
                <a:lnTo>
                  <a:pt x="324978" y="54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352271" y="7471411"/>
            <a:ext cx="0" cy="214224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20217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52348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43" y="1286686"/>
            <a:ext cx="4851841" cy="200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 indent="-209281">
              <a:lnSpc>
                <a:spcPts val="1274"/>
              </a:lnSpc>
              <a:buFont typeface="Wingdings"/>
              <a:buChar char=""/>
              <a:tabLst>
                <a:tab pos="430291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Advantages </a:t>
            </a:r>
            <a:r>
              <a:rPr sz="1069" spc="10" dirty="0">
                <a:latin typeface="Times New Roman"/>
                <a:cs typeface="Times New Roman"/>
              </a:rPr>
              <a:t>over open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addressing:</a:t>
            </a:r>
            <a:endParaRPr sz="1069">
              <a:latin typeface="Times New Roman"/>
              <a:cs typeface="Times New Roman"/>
            </a:endParaRPr>
          </a:p>
          <a:p>
            <a:pPr marL="848235" lvl="1" indent="-208662">
              <a:lnSpc>
                <a:spcPts val="126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Simpler </a:t>
            </a:r>
            <a:r>
              <a:rPr sz="1069" spc="5" dirty="0">
                <a:latin typeface="Times New Roman"/>
                <a:cs typeface="Times New Roman"/>
              </a:rPr>
              <a:t>insertion and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removal</a:t>
            </a:r>
            <a:endParaRPr sz="1069">
              <a:latin typeface="Times New Roman"/>
              <a:cs typeface="Times New Roman"/>
            </a:endParaRPr>
          </a:p>
          <a:p>
            <a:pPr marL="848235" lvl="1" indent="-208662">
              <a:lnSpc>
                <a:spcPts val="126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size is not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limitation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64"/>
              </a:lnSpc>
              <a:buFont typeface="Wingdings"/>
              <a:buChar char="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Disadvantage</a:t>
            </a:r>
            <a:endParaRPr sz="1069">
              <a:latin typeface="Times New Roman"/>
              <a:cs typeface="Times New Roman"/>
            </a:endParaRPr>
          </a:p>
          <a:p>
            <a:pPr marL="848235" lvl="1" indent="-208662">
              <a:lnSpc>
                <a:spcPts val="127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overhead is large if entries are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small.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in linear probing is </a:t>
            </a:r>
            <a:r>
              <a:rPr sz="1069" spc="10" dirty="0">
                <a:latin typeface="Times New Roman"/>
                <a:cs typeface="Times New Roman"/>
              </a:rPr>
              <a:t>that when our array </a:t>
            </a:r>
            <a:r>
              <a:rPr sz="1069" spc="5" dirty="0">
                <a:latin typeface="Times New Roman"/>
                <a:cs typeface="Times New Roman"/>
              </a:rPr>
              <a:t>is full </a:t>
            </a:r>
            <a:r>
              <a:rPr sz="1069" spc="10" dirty="0">
                <a:latin typeface="Times New Roman"/>
                <a:cs typeface="Times New Roman"/>
              </a:rPr>
              <a:t>what we </a:t>
            </a:r>
            <a:r>
              <a:rPr sz="1069" spc="5" dirty="0">
                <a:latin typeface="Times New Roman"/>
                <a:cs typeface="Times New Roman"/>
              </a:rPr>
              <a:t>should do. </a:t>
            </a:r>
            <a:r>
              <a:rPr sz="1069" spc="10" dirty="0">
                <a:latin typeface="Times New Roman"/>
                <a:cs typeface="Times New Roman"/>
              </a:rPr>
              <a:t>This  problem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solved using the </a:t>
            </a:r>
            <a:r>
              <a:rPr sz="1069" spc="5" dirty="0">
                <a:latin typeface="Times New Roman"/>
                <a:cs typeface="Times New Roman"/>
              </a:rPr>
              <a:t>link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0" dirty="0">
                <a:latin typeface="Times New Roman"/>
                <a:cs typeface="Times New Roman"/>
              </a:rPr>
              <a:t>we will continue </a:t>
            </a:r>
            <a:r>
              <a:rPr sz="1069" spc="5" dirty="0">
                <a:latin typeface="Times New Roman"/>
                <a:cs typeface="Times New Roman"/>
              </a:rPr>
              <a:t>our discussion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hashing.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animation. </a:t>
            </a:r>
            <a:r>
              <a:rPr sz="1069" spc="5" dirty="0">
                <a:latin typeface="Times New Roman"/>
                <a:cs typeface="Times New Roman"/>
              </a:rPr>
              <a:t>Hashing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important methodology </a:t>
            </a:r>
            <a:r>
              <a:rPr sz="1069" spc="10" dirty="0">
                <a:latin typeface="Times New Roman"/>
                <a:cs typeface="Times New Roman"/>
              </a:rPr>
              <a:t>and can be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data structures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besides </a:t>
            </a:r>
            <a:r>
              <a:rPr sz="1069" i="1" spc="5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Dictionary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91723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2828168"/>
            <a:ext cx="4853076" cy="626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Here, the 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20, </a:t>
            </a:r>
            <a:r>
              <a:rPr sz="1069" spc="5" dirty="0">
                <a:latin typeface="Times New Roman"/>
                <a:cs typeface="Times New Roman"/>
              </a:rPr>
              <a:t>26, 30, 40, </a:t>
            </a:r>
            <a:r>
              <a:rPr sz="1069" spc="10" dirty="0">
                <a:latin typeface="Times New Roman"/>
                <a:cs typeface="Times New Roman"/>
              </a:rPr>
              <a:t>50, </a:t>
            </a:r>
            <a:r>
              <a:rPr sz="1069" spc="5" dirty="0">
                <a:latin typeface="Times New Roman"/>
                <a:cs typeface="Times New Roman"/>
              </a:rPr>
              <a:t>57, 60. </a:t>
            </a:r>
            <a:r>
              <a:rPr sz="1069" spc="10" dirty="0">
                <a:latin typeface="Times New Roman"/>
                <a:cs typeface="Times New Roman"/>
              </a:rPr>
              <a:t>At the lowest </a:t>
            </a:r>
            <a:r>
              <a:rPr sz="1069" spc="5" dirty="0">
                <a:latin typeface="Times New Roman"/>
                <a:cs typeface="Times New Roman"/>
              </a:rPr>
              <a:t>level, </a:t>
            </a:r>
            <a:r>
              <a:rPr sz="1069" spc="10" dirty="0">
                <a:latin typeface="Times New Roman"/>
                <a:cs typeface="Times New Roman"/>
              </a:rPr>
              <a:t>we have a </a:t>
            </a:r>
            <a:r>
              <a:rPr sz="1069" spc="5" dirty="0">
                <a:latin typeface="Times New Roman"/>
                <a:cs typeface="Times New Roman"/>
              </a:rPr>
              <a:t>link list.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10" dirty="0">
                <a:latin typeface="Times New Roman"/>
                <a:cs typeface="Times New Roman"/>
              </a:rPr>
              <a:t>view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26, </a:t>
            </a:r>
            <a:r>
              <a:rPr sz="1069" spc="10" dirty="0">
                <a:latin typeface="Times New Roman"/>
                <a:cs typeface="Times New Roman"/>
              </a:rPr>
              <a:t>node 40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node 57 </a:t>
            </a:r>
            <a:r>
              <a:rPr sz="1069" spc="5" dirty="0">
                <a:latin typeface="Times New Roman"/>
                <a:cs typeface="Times New Roman"/>
              </a:rPr>
              <a:t>reveals that there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extra next ‘pointer’.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head pointer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pointing to a node from where three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pointing </a:t>
            </a:r>
            <a:r>
              <a:rPr sz="1069" spc="10" dirty="0">
                <a:latin typeface="Times New Roman"/>
                <a:cs typeface="Times New Roman"/>
              </a:rPr>
              <a:t>at  </a:t>
            </a:r>
            <a:r>
              <a:rPr sz="1069" spc="5" dirty="0">
                <a:latin typeface="Times New Roman"/>
                <a:cs typeface="Times New Roman"/>
              </a:rPr>
              <a:t>different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seen the implementation of </a:t>
            </a:r>
            <a:r>
              <a:rPr sz="1069" spc="5" dirty="0">
                <a:latin typeface="Times New Roman"/>
                <a:cs typeface="Times New Roman"/>
              </a:rPr>
              <a:t>link list. </a:t>
            </a:r>
            <a:r>
              <a:rPr sz="1069" spc="10" dirty="0">
                <a:latin typeface="Times New Roman"/>
                <a:cs typeface="Times New Roman"/>
              </a:rPr>
              <a:t>At the time of implementation, there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 data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and a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In case of </a:t>
            </a:r>
            <a:r>
              <a:rPr sz="1069" spc="10" dirty="0">
                <a:latin typeface="Times New Roman"/>
                <a:cs typeface="Times New Roman"/>
              </a:rPr>
              <a:t>doubly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we have a </a:t>
            </a:r>
            <a:r>
              <a:rPr sz="1069" i="1" spc="10" dirty="0">
                <a:latin typeface="Times New Roman"/>
                <a:cs typeface="Times New Roman"/>
              </a:rPr>
              <a:t>previous  </a:t>
            </a:r>
            <a:r>
              <a:rPr sz="1069" spc="5" dirty="0">
                <a:latin typeface="Times New Roman"/>
                <a:cs typeface="Times New Roman"/>
              </a:rPr>
              <a:t>pointer too. If </a:t>
            </a:r>
            <a:r>
              <a:rPr sz="1069" spc="10" dirty="0">
                <a:latin typeface="Times New Roman"/>
                <a:cs typeface="Times New Roman"/>
              </a:rPr>
              <a:t>we add an </a:t>
            </a:r>
            <a:r>
              <a:rPr sz="1069" spc="5" dirty="0">
                <a:latin typeface="Times New Roman"/>
                <a:cs typeface="Times New Roman"/>
              </a:rPr>
              <a:t>extra pointer in </a:t>
            </a:r>
            <a:r>
              <a:rPr sz="1069" spc="10" dirty="0">
                <a:latin typeface="Times New Roman"/>
                <a:cs typeface="Times New Roman"/>
              </a:rPr>
              <a:t>the node, the above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obtained. It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necessary </a:t>
            </a:r>
            <a:r>
              <a:rPr sz="1069" spc="10" dirty="0">
                <a:latin typeface="Times New Roman"/>
                <a:cs typeface="Times New Roman"/>
              </a:rPr>
              <a:t>that every </a:t>
            </a:r>
            <a:r>
              <a:rPr sz="1069" spc="5" dirty="0">
                <a:latin typeface="Times New Roman"/>
                <a:cs typeface="Times New Roman"/>
              </a:rPr>
              <a:t>node contains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pointers. </a:t>
            </a:r>
            <a:r>
              <a:rPr sz="1069" spc="10" dirty="0">
                <a:latin typeface="Times New Roman"/>
                <a:cs typeface="Times New Roman"/>
              </a:rPr>
              <a:t>For  example,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26 and node 57,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pointers 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  </a:t>
            </a:r>
            <a:r>
              <a:rPr sz="1069" spc="10" dirty="0">
                <a:latin typeface="Times New Roman"/>
                <a:cs typeface="Times New Roman"/>
              </a:rPr>
              <a:t>40 has three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pointers.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name this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‘TowerNode’.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TowerNode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an </a:t>
            </a:r>
            <a:r>
              <a:rPr sz="1069" spc="5" dirty="0">
                <a:latin typeface="Times New Roman"/>
                <a:cs typeface="Times New Roman"/>
              </a:rPr>
              <a:t>array of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pointers.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this array of pointers,  </a:t>
            </a:r>
            <a:r>
              <a:rPr sz="1069" spc="10" dirty="0">
                <a:latin typeface="Times New Roman"/>
                <a:cs typeface="Times New Roman"/>
              </a:rPr>
              <a:t>a node can have </a:t>
            </a:r>
            <a:r>
              <a:rPr sz="1069" spc="5" dirty="0">
                <a:latin typeface="Times New Roman"/>
                <a:cs typeface="Times New Roman"/>
              </a:rPr>
              <a:t>multiple pointers. </a:t>
            </a:r>
            <a:r>
              <a:rPr sz="1069" spc="10" dirty="0">
                <a:latin typeface="Times New Roman"/>
                <a:cs typeface="Times New Roman"/>
              </a:rPr>
              <a:t>Actual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pointers will be decided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random </a:t>
            </a:r>
            <a:r>
              <a:rPr sz="1069" spc="5" dirty="0">
                <a:latin typeface="Times New Roman"/>
                <a:cs typeface="Times New Roman"/>
              </a:rPr>
              <a:t>procedure.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define </a:t>
            </a:r>
            <a:r>
              <a:rPr sz="1069" i="1" spc="15" dirty="0">
                <a:latin typeface="Times New Roman"/>
                <a:cs typeface="Times New Roman"/>
              </a:rPr>
              <a:t>MAXLEVEL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an upper </a:t>
            </a:r>
            <a:r>
              <a:rPr sz="1069" spc="5" dirty="0">
                <a:latin typeface="Times New Roman"/>
                <a:cs typeface="Times New Roman"/>
              </a:rPr>
              <a:t>limit </a:t>
            </a:r>
            <a:r>
              <a:rPr sz="1069" spc="10" dirty="0">
                <a:latin typeface="Times New Roman"/>
                <a:cs typeface="Times New Roman"/>
              </a:rPr>
              <a:t>on  number </a:t>
            </a:r>
            <a:r>
              <a:rPr sz="1069" spc="5" dirty="0">
                <a:latin typeface="Times New Roman"/>
                <a:cs typeface="Times New Roman"/>
              </a:rPr>
              <a:t>of levels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created.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created 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time of 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At that  </a:t>
            </a:r>
            <a:r>
              <a:rPr sz="1069" spc="5" dirty="0">
                <a:latin typeface="Times New Roman"/>
                <a:cs typeface="Times New Roman"/>
              </a:rPr>
              <a:t>occasion,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programmer flips </a:t>
            </a:r>
            <a:r>
              <a:rPr sz="1069" spc="10" dirty="0">
                <a:latin typeface="Times New Roman"/>
                <a:cs typeface="Times New Roman"/>
              </a:rPr>
              <a:t>the coin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time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5" dirty="0">
                <a:latin typeface="Times New Roman"/>
                <a:cs typeface="Times New Roman"/>
              </a:rPr>
              <a:t>gets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tail.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heads  represents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levels. </a:t>
            </a:r>
            <a:r>
              <a:rPr sz="1069" spc="10" dirty="0">
                <a:latin typeface="Times New Roman"/>
                <a:cs typeface="Times New Roman"/>
              </a:rPr>
              <a:t>Suppose we want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some data and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0" dirty="0">
                <a:latin typeface="Times New Roman"/>
                <a:cs typeface="Times New Roman"/>
              </a:rPr>
              <a:t>heads </a:t>
            </a:r>
            <a:r>
              <a:rPr sz="1069" spc="5" dirty="0">
                <a:latin typeface="Times New Roman"/>
                <a:cs typeface="Times New Roman"/>
              </a:rPr>
              <a:t>for six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times. </a:t>
            </a:r>
            <a:r>
              <a:rPr sz="1069" spc="15" dirty="0">
                <a:latin typeface="Times New Roman"/>
                <a:cs typeface="Times New Roman"/>
              </a:rPr>
              <a:t>Now you </a:t>
            </a:r>
            <a:r>
              <a:rPr sz="1069" spc="10" dirty="0">
                <a:latin typeface="Times New Roman"/>
                <a:cs typeface="Times New Roman"/>
              </a:rPr>
              <a:t>know how much next </a:t>
            </a:r>
            <a:r>
              <a:rPr sz="1069" spc="5" dirty="0">
                <a:latin typeface="Times New Roman"/>
                <a:cs typeface="Times New Roman"/>
              </a:rPr>
              <a:t>pointers are </a:t>
            </a:r>
            <a:r>
              <a:rPr sz="1069" spc="10" dirty="0">
                <a:latin typeface="Times New Roman"/>
                <a:cs typeface="Times New Roman"/>
              </a:rPr>
              <a:t>needed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0" dirty="0">
                <a:latin typeface="Times New Roman"/>
                <a:cs typeface="Times New Roman"/>
              </a:rPr>
              <a:t>Now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listNode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i="1" spc="10" dirty="0">
                <a:latin typeface="Times New Roman"/>
                <a:cs typeface="Times New Roman"/>
              </a:rPr>
              <a:t>TowerNode </a:t>
            </a:r>
            <a:r>
              <a:rPr sz="1069" spc="5" dirty="0">
                <a:latin typeface="Times New Roman"/>
                <a:cs typeface="Times New Roman"/>
              </a:rPr>
              <a:t>factory.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ask </a:t>
            </a:r>
            <a:r>
              <a:rPr sz="1069" spc="10" dirty="0">
                <a:latin typeface="Times New Roman"/>
                <a:cs typeface="Times New Roman"/>
              </a:rPr>
              <a:t>the factory </a:t>
            </a:r>
            <a:r>
              <a:rPr sz="1069" spc="5" dirty="0">
                <a:latin typeface="Times New Roman"/>
                <a:cs typeface="Times New Roman"/>
              </a:rPr>
              <a:t>to  allocate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place for six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pointers </a:t>
            </a:r>
            <a:r>
              <a:rPr sz="1069" spc="10" dirty="0">
                <a:latin typeface="Times New Roman"/>
                <a:cs typeface="Times New Roman"/>
              </a:rPr>
              <a:t>dynamically. Keep in </a:t>
            </a:r>
            <a:r>
              <a:rPr sz="1069" spc="5" dirty="0">
                <a:latin typeface="Times New Roman"/>
                <a:cs typeface="Times New Roman"/>
              </a:rPr>
              <a:t>mind </a:t>
            </a:r>
            <a:r>
              <a:rPr sz="1069" spc="10" dirty="0">
                <a:latin typeface="Times New Roman"/>
                <a:cs typeface="Times New Roman"/>
              </a:rPr>
              <a:t>that the next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 </a:t>
            </a:r>
            <a:r>
              <a:rPr sz="1069" spc="5" dirty="0">
                <a:latin typeface="Times New Roman"/>
                <a:cs typeface="Times New Roman"/>
              </a:rPr>
              <a:t>array for </a:t>
            </a:r>
            <a:r>
              <a:rPr sz="1069" spc="10" dirty="0">
                <a:latin typeface="Times New Roman"/>
                <a:cs typeface="Times New Roman"/>
              </a:rPr>
              <a:t>which we </a:t>
            </a:r>
            <a:r>
              <a:rPr sz="1069" spc="5" dirty="0">
                <a:latin typeface="Times New Roman"/>
                <a:cs typeface="Times New Roman"/>
              </a:rPr>
              <a:t>will allocate </a:t>
            </a:r>
            <a:r>
              <a:rPr sz="1069" spc="10" dirty="0">
                <a:latin typeface="Times New Roman"/>
                <a:cs typeface="Times New Roman"/>
              </a:rPr>
              <a:t>the memory </a:t>
            </a:r>
            <a:r>
              <a:rPr sz="1069" spc="5" dirty="0">
                <a:latin typeface="Times New Roman"/>
                <a:cs typeface="Times New Roman"/>
              </a:rPr>
              <a:t>dynamically.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just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fact that we may require different number of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pointers at different times.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 time </a:t>
            </a:r>
            <a:r>
              <a:rPr sz="1069" spc="5" dirty="0">
                <a:latin typeface="Times New Roman"/>
                <a:cs typeface="Times New Roman"/>
              </a:rPr>
              <a:t>of creation,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factory will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care of this thing.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get this </a:t>
            </a:r>
            <a:r>
              <a:rPr sz="1069" spc="15" dirty="0">
                <a:latin typeface="Times New Roman"/>
                <a:cs typeface="Times New Roman"/>
              </a:rPr>
              <a:t>node from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factory, </a:t>
            </a:r>
            <a:r>
              <a:rPr sz="1069" spc="5" dirty="0">
                <a:latin typeface="Times New Roman"/>
                <a:cs typeface="Times New Roman"/>
              </a:rPr>
              <a:t>it has six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item in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loop,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point all </a:t>
            </a:r>
            <a:r>
              <a:rPr sz="1069" spc="10" dirty="0">
                <a:latin typeface="Times New Roman"/>
                <a:cs typeface="Times New Roman"/>
              </a:rPr>
              <a:t>these next </a:t>
            </a:r>
            <a:r>
              <a:rPr sz="1069" spc="5" dirty="0">
                <a:latin typeface="Times New Roman"/>
                <a:cs typeface="Times New Roman"/>
              </a:rPr>
              <a:t>pointers to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studied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in  the </a:t>
            </a:r>
            <a:r>
              <a:rPr sz="1069" spc="10" dirty="0">
                <a:latin typeface="Times New Roman"/>
                <a:cs typeface="Times New Roman"/>
              </a:rPr>
              <a:t>separate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i="1" spc="5" dirty="0">
                <a:latin typeface="Times New Roman"/>
                <a:cs typeface="Times New Roman"/>
              </a:rPr>
              <a:t>insert</a:t>
            </a:r>
            <a:r>
              <a:rPr sz="1069" i="1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your random number </a:t>
            </a:r>
            <a:r>
              <a:rPr sz="1069" spc="5" dirty="0">
                <a:latin typeface="Times New Roman"/>
                <a:cs typeface="Times New Roman"/>
              </a:rPr>
              <a:t>generation is not truly so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gives only the </a:t>
            </a:r>
            <a:r>
              <a:rPr sz="1069" spc="5" dirty="0">
                <a:latin typeface="Times New Roman"/>
                <a:cs typeface="Times New Roman"/>
              </a:rPr>
              <a:t>heads. In </a:t>
            </a:r>
            <a:r>
              <a:rPr sz="1069" spc="10" dirty="0">
                <a:latin typeface="Times New Roman"/>
                <a:cs typeface="Times New Roman"/>
              </a:rPr>
              <a:t>this  case, we may have a very </a:t>
            </a:r>
            <a:r>
              <a:rPr sz="1069" spc="5" dirty="0">
                <a:latin typeface="Times New Roman"/>
                <a:cs typeface="Times New Roman"/>
              </a:rPr>
              <a:t>big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heads </a:t>
            </a:r>
            <a:r>
              <a:rPr sz="1069" spc="10" dirty="0">
                <a:latin typeface="Times New Roman"/>
                <a:cs typeface="Times New Roman"/>
              </a:rPr>
              <a:t>and the Tower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too big, leading  </a:t>
            </a:r>
            <a:r>
              <a:rPr sz="1069" spc="10" dirty="0">
                <a:latin typeface="Times New Roman"/>
                <a:cs typeface="Times New Roman"/>
              </a:rPr>
              <a:t>to memory allocation </a:t>
            </a:r>
            <a:r>
              <a:rPr sz="1069" spc="5" dirty="0">
                <a:latin typeface="Times New Roman"/>
                <a:cs typeface="Times New Roman"/>
              </a:rPr>
              <a:t>problem. </a:t>
            </a:r>
            <a:r>
              <a:rPr sz="1069" spc="10" dirty="0">
                <a:latin typeface="Times New Roman"/>
                <a:cs typeface="Times New Roman"/>
              </a:rPr>
              <a:t>Therefore,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need to impose some upper </a:t>
            </a:r>
            <a:r>
              <a:rPr sz="1069" spc="5" dirty="0">
                <a:latin typeface="Times New Roman"/>
                <a:cs typeface="Times New Roman"/>
              </a:rPr>
              <a:t>limit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purpose,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i="1" spc="15" dirty="0">
                <a:latin typeface="Times New Roman"/>
                <a:cs typeface="Times New Roman"/>
              </a:rPr>
              <a:t>MAXLEVEL</a:t>
            </a:r>
            <a:r>
              <a:rPr sz="1069" spc="15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the upper limit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next  </a:t>
            </a:r>
            <a:r>
              <a:rPr sz="1069" spc="10" dirty="0">
                <a:latin typeface="Times New Roman"/>
                <a:cs typeface="Times New Roman"/>
              </a:rPr>
              <a:t>pointers.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generate some error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program </a:t>
            </a:r>
            <a:r>
              <a:rPr sz="1069" spc="5" dirty="0">
                <a:latin typeface="Times New Roman"/>
                <a:cs typeface="Times New Roman"/>
              </a:rPr>
              <a:t>if this </a:t>
            </a:r>
            <a:r>
              <a:rPr sz="1069" spc="10" dirty="0">
                <a:latin typeface="Times New Roman"/>
                <a:cs typeface="Times New Roman"/>
              </a:rPr>
              <a:t>upper </a:t>
            </a:r>
            <a:r>
              <a:rPr sz="1069" spc="5" dirty="0">
                <a:latin typeface="Times New Roman"/>
                <a:cs typeface="Times New Roman"/>
              </a:rPr>
              <a:t>limit is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crossed.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pointers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 will </a:t>
            </a:r>
            <a:r>
              <a:rPr sz="1069" spc="5" dirty="0">
                <a:latin typeface="Times New Roman"/>
                <a:cs typeface="Times New Roman"/>
              </a:rPr>
              <a:t>point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5" dirty="0">
                <a:latin typeface="Times New Roman"/>
                <a:cs typeface="Times New Roman"/>
              </a:rPr>
              <a:t>own </a:t>
            </a:r>
            <a:r>
              <a:rPr sz="1069" spc="10" dirty="0">
                <a:latin typeface="Times New Roman"/>
                <a:cs typeface="Times New Roman"/>
              </a:rPr>
              <a:t>level.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figure.  </a:t>
            </a:r>
            <a:r>
              <a:rPr sz="1069" spc="10" dirty="0">
                <a:latin typeface="Times New Roman"/>
                <a:cs typeface="Times New Roman"/>
              </a:rPr>
              <a:t>Suppose we want 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node 40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level pointer is pointing 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50.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5" dirty="0">
                <a:latin typeface="Times New Roman"/>
                <a:cs typeface="Times New Roman"/>
              </a:rPr>
              <a:t>pointer is pointing to the </a:t>
            </a:r>
            <a:r>
              <a:rPr sz="1069" spc="10" dirty="0">
                <a:latin typeface="Times New Roman"/>
                <a:cs typeface="Times New Roman"/>
              </a:rPr>
              <a:t>node 57 </a:t>
            </a:r>
            <a:r>
              <a:rPr sz="1069" spc="5" dirty="0">
                <a:latin typeface="Times New Roman"/>
                <a:cs typeface="Times New Roman"/>
              </a:rPr>
              <a:t>while the </a:t>
            </a:r>
            <a:r>
              <a:rPr sz="1069" spc="10" dirty="0">
                <a:latin typeface="Times New Roman"/>
                <a:cs typeface="Times New Roman"/>
              </a:rPr>
              <a:t>third </a:t>
            </a:r>
            <a:r>
              <a:rPr sz="1069" spc="5" dirty="0">
                <a:latin typeface="Times New Roman"/>
                <a:cs typeface="Times New Roman"/>
              </a:rPr>
              <a:t>pointer pointing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tail.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case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i="1" spc="10" dirty="0">
                <a:latin typeface="Times New Roman"/>
                <a:cs typeface="Times New Roman"/>
              </a:rPr>
              <a:t>TowerNode</a:t>
            </a:r>
            <a:r>
              <a:rPr sz="1069" spc="10" dirty="0">
                <a:latin typeface="Times New Roman"/>
                <a:cs typeface="Times New Roman"/>
              </a:rPr>
              <a:t>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solutions of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8316" y="2060363"/>
            <a:ext cx="280282" cy="606866"/>
          </a:xfrm>
          <a:custGeom>
            <a:avLst/>
            <a:gdLst/>
            <a:ahLst/>
            <a:cxnLst/>
            <a:rect l="l" t="t" r="r" b="b"/>
            <a:pathLst>
              <a:path w="288289" h="624205">
                <a:moveTo>
                  <a:pt x="288036" y="0"/>
                </a:moveTo>
                <a:lnTo>
                  <a:pt x="0" y="0"/>
                </a:lnTo>
                <a:lnTo>
                  <a:pt x="0" y="624077"/>
                </a:lnTo>
                <a:lnTo>
                  <a:pt x="288036" y="624077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541923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618476" y="2413000"/>
            <a:ext cx="128411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-5" dirty="0">
                <a:latin typeface="Arial"/>
                <a:cs typeface="Arial"/>
              </a:rPr>
              <a:t>40</a:t>
            </a:r>
            <a:endParaRPr sz="72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21959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148667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4224479" y="2413000"/>
            <a:ext cx="128411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-5" dirty="0">
                <a:latin typeface="Arial"/>
                <a:cs typeface="Arial"/>
              </a:rPr>
              <a:t>50</a:t>
            </a:r>
            <a:endParaRPr sz="72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28701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455496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5532050" y="2413000"/>
            <a:ext cx="12717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-10" dirty="0">
                <a:latin typeface="Arial"/>
                <a:cs typeface="Arial"/>
              </a:rPr>
              <a:t>60</a:t>
            </a:r>
            <a:endParaRPr sz="72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35531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061498" y="1780328"/>
            <a:ext cx="234597" cy="887147"/>
          </a:xfrm>
          <a:custGeom>
            <a:avLst/>
            <a:gdLst/>
            <a:ahLst/>
            <a:cxnLst/>
            <a:rect l="l" t="t" r="r" b="b"/>
            <a:pathLst>
              <a:path w="241300" h="912494">
                <a:moveTo>
                  <a:pt x="240791" y="0"/>
                </a:moveTo>
                <a:lnTo>
                  <a:pt x="0" y="0"/>
                </a:lnTo>
                <a:lnTo>
                  <a:pt x="0" y="912114"/>
                </a:lnTo>
                <a:lnTo>
                  <a:pt x="240791" y="912114"/>
                </a:lnTo>
                <a:lnTo>
                  <a:pt x="24079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821959" y="2107035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348316" y="2387071"/>
            <a:ext cx="280282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035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531302" y="2166302"/>
            <a:ext cx="1030993" cy="69762"/>
          </a:xfrm>
          <a:custGeom>
            <a:avLst/>
            <a:gdLst/>
            <a:ahLst/>
            <a:cxnLst/>
            <a:rect l="l" t="t" r="r" b="b"/>
            <a:pathLst>
              <a:path w="1060450" h="71755">
                <a:moveTo>
                  <a:pt x="988314" y="0"/>
                </a:moveTo>
                <a:lnTo>
                  <a:pt x="988314" y="71627"/>
                </a:lnTo>
                <a:lnTo>
                  <a:pt x="1052322" y="39624"/>
                </a:lnTo>
                <a:lnTo>
                  <a:pt x="1000506" y="39624"/>
                </a:lnTo>
                <a:lnTo>
                  <a:pt x="1003554" y="38862"/>
                </a:lnTo>
                <a:lnTo>
                  <a:pt x="1005078" y="35814"/>
                </a:lnTo>
                <a:lnTo>
                  <a:pt x="1003554" y="32004"/>
                </a:lnTo>
                <a:lnTo>
                  <a:pt x="1000506" y="31242"/>
                </a:lnTo>
                <a:lnTo>
                  <a:pt x="1050797" y="31242"/>
                </a:lnTo>
                <a:lnTo>
                  <a:pt x="988314" y="0"/>
                </a:lnTo>
                <a:close/>
              </a:path>
              <a:path w="1060450" h="71755">
                <a:moveTo>
                  <a:pt x="988314" y="31242"/>
                </a:moveTo>
                <a:lnTo>
                  <a:pt x="4571" y="31242"/>
                </a:lnTo>
                <a:lnTo>
                  <a:pt x="1524" y="32004"/>
                </a:lnTo>
                <a:lnTo>
                  <a:pt x="0" y="35814"/>
                </a:lnTo>
                <a:lnTo>
                  <a:pt x="1524" y="38862"/>
                </a:lnTo>
                <a:lnTo>
                  <a:pt x="4571" y="39624"/>
                </a:lnTo>
                <a:lnTo>
                  <a:pt x="988314" y="39624"/>
                </a:lnTo>
                <a:lnTo>
                  <a:pt x="988314" y="31242"/>
                </a:lnTo>
                <a:close/>
              </a:path>
              <a:path w="1060450" h="71755">
                <a:moveTo>
                  <a:pt x="1050797" y="31242"/>
                </a:moveTo>
                <a:lnTo>
                  <a:pt x="1000506" y="31242"/>
                </a:lnTo>
                <a:lnTo>
                  <a:pt x="1003554" y="32004"/>
                </a:lnTo>
                <a:lnTo>
                  <a:pt x="1005078" y="35814"/>
                </a:lnTo>
                <a:lnTo>
                  <a:pt x="1003554" y="38862"/>
                </a:lnTo>
                <a:lnTo>
                  <a:pt x="1000506" y="39624"/>
                </a:lnTo>
                <a:lnTo>
                  <a:pt x="1052322" y="39624"/>
                </a:lnTo>
                <a:lnTo>
                  <a:pt x="1059942" y="35814"/>
                </a:lnTo>
                <a:lnTo>
                  <a:pt x="1050797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531302" y="1886267"/>
            <a:ext cx="2291027" cy="69762"/>
          </a:xfrm>
          <a:custGeom>
            <a:avLst/>
            <a:gdLst/>
            <a:ahLst/>
            <a:cxnLst/>
            <a:rect l="l" t="t" r="r" b="b"/>
            <a:pathLst>
              <a:path w="2356485" h="71755">
                <a:moveTo>
                  <a:pt x="2284476" y="0"/>
                </a:moveTo>
                <a:lnTo>
                  <a:pt x="2284476" y="71627"/>
                </a:lnTo>
                <a:lnTo>
                  <a:pt x="2346960" y="40385"/>
                </a:lnTo>
                <a:lnTo>
                  <a:pt x="2296668" y="40385"/>
                </a:lnTo>
                <a:lnTo>
                  <a:pt x="2299716" y="38861"/>
                </a:lnTo>
                <a:lnTo>
                  <a:pt x="2301240" y="35813"/>
                </a:lnTo>
                <a:lnTo>
                  <a:pt x="2299716" y="32766"/>
                </a:lnTo>
                <a:lnTo>
                  <a:pt x="2296668" y="31242"/>
                </a:lnTo>
                <a:lnTo>
                  <a:pt x="2346960" y="31242"/>
                </a:lnTo>
                <a:lnTo>
                  <a:pt x="2284476" y="0"/>
                </a:lnTo>
                <a:close/>
              </a:path>
              <a:path w="2356485" h="71755">
                <a:moveTo>
                  <a:pt x="2284476" y="31242"/>
                </a:moveTo>
                <a:lnTo>
                  <a:pt x="4571" y="31242"/>
                </a:lnTo>
                <a:lnTo>
                  <a:pt x="1524" y="32766"/>
                </a:lnTo>
                <a:lnTo>
                  <a:pt x="0" y="35813"/>
                </a:lnTo>
                <a:lnTo>
                  <a:pt x="1524" y="38861"/>
                </a:lnTo>
                <a:lnTo>
                  <a:pt x="4571" y="40385"/>
                </a:lnTo>
                <a:lnTo>
                  <a:pt x="2284476" y="40385"/>
                </a:lnTo>
                <a:lnTo>
                  <a:pt x="2284476" y="31242"/>
                </a:lnTo>
                <a:close/>
              </a:path>
              <a:path w="2356485" h="71755">
                <a:moveTo>
                  <a:pt x="2346960" y="31242"/>
                </a:moveTo>
                <a:lnTo>
                  <a:pt x="2296668" y="31242"/>
                </a:lnTo>
                <a:lnTo>
                  <a:pt x="2299716" y="32766"/>
                </a:lnTo>
                <a:lnTo>
                  <a:pt x="2301240" y="35813"/>
                </a:lnTo>
                <a:lnTo>
                  <a:pt x="2299716" y="38861"/>
                </a:lnTo>
                <a:lnTo>
                  <a:pt x="2296668" y="40385"/>
                </a:lnTo>
                <a:lnTo>
                  <a:pt x="2346960" y="40385"/>
                </a:lnTo>
                <a:lnTo>
                  <a:pt x="2356104" y="35813"/>
                </a:lnTo>
                <a:lnTo>
                  <a:pt x="2346960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957531" y="1886267"/>
            <a:ext cx="2103967" cy="69762"/>
          </a:xfrm>
          <a:custGeom>
            <a:avLst/>
            <a:gdLst/>
            <a:ahLst/>
            <a:cxnLst/>
            <a:rect l="l" t="t" r="r" b="b"/>
            <a:pathLst>
              <a:path w="2164079" h="71755">
                <a:moveTo>
                  <a:pt x="2092452" y="0"/>
                </a:moveTo>
                <a:lnTo>
                  <a:pt x="2092452" y="71627"/>
                </a:lnTo>
                <a:lnTo>
                  <a:pt x="2154936" y="40385"/>
                </a:lnTo>
                <a:lnTo>
                  <a:pt x="2104644" y="40385"/>
                </a:lnTo>
                <a:lnTo>
                  <a:pt x="2107692" y="38861"/>
                </a:lnTo>
                <a:lnTo>
                  <a:pt x="2109216" y="35813"/>
                </a:lnTo>
                <a:lnTo>
                  <a:pt x="2107692" y="32766"/>
                </a:lnTo>
                <a:lnTo>
                  <a:pt x="2104644" y="31242"/>
                </a:lnTo>
                <a:lnTo>
                  <a:pt x="2154936" y="31242"/>
                </a:lnTo>
                <a:lnTo>
                  <a:pt x="2092452" y="0"/>
                </a:lnTo>
                <a:close/>
              </a:path>
              <a:path w="2164079" h="71755">
                <a:moveTo>
                  <a:pt x="2092452" y="31242"/>
                </a:moveTo>
                <a:lnTo>
                  <a:pt x="4572" y="31242"/>
                </a:lnTo>
                <a:lnTo>
                  <a:pt x="1524" y="32766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2092452" y="40385"/>
                </a:lnTo>
                <a:lnTo>
                  <a:pt x="2092452" y="31242"/>
                </a:lnTo>
                <a:close/>
              </a:path>
              <a:path w="2164079" h="71755">
                <a:moveTo>
                  <a:pt x="2154936" y="31242"/>
                </a:moveTo>
                <a:lnTo>
                  <a:pt x="2104644" y="31242"/>
                </a:lnTo>
                <a:lnTo>
                  <a:pt x="2107692" y="32766"/>
                </a:lnTo>
                <a:lnTo>
                  <a:pt x="2109216" y="35813"/>
                </a:lnTo>
                <a:lnTo>
                  <a:pt x="2107692" y="38861"/>
                </a:lnTo>
                <a:lnTo>
                  <a:pt x="2104644" y="40385"/>
                </a:lnTo>
                <a:lnTo>
                  <a:pt x="2154936" y="40385"/>
                </a:lnTo>
                <a:lnTo>
                  <a:pt x="2164080" y="35813"/>
                </a:lnTo>
                <a:lnTo>
                  <a:pt x="2154936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345600" y="1306936"/>
            <a:ext cx="248179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-5" dirty="0">
                <a:latin typeface="Courier New"/>
                <a:cs typeface="Courier New"/>
              </a:rPr>
              <a:t>he</a:t>
            </a:r>
            <a:r>
              <a:rPr sz="729" b="1" spc="5" dirty="0">
                <a:latin typeface="Courier New"/>
                <a:cs typeface="Courier New"/>
              </a:rPr>
              <a:t>a</a:t>
            </a:r>
            <a:r>
              <a:rPr sz="729" b="1" dirty="0">
                <a:latin typeface="Courier New"/>
                <a:cs typeface="Courier New"/>
              </a:rPr>
              <a:t>d</a:t>
            </a:r>
            <a:endParaRPr sz="729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49867" y="1353607"/>
            <a:ext cx="248179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5" dirty="0">
                <a:latin typeface="Courier New"/>
                <a:cs typeface="Courier New"/>
              </a:rPr>
              <a:t>t</a:t>
            </a:r>
            <a:r>
              <a:rPr sz="729" b="1" spc="-5" dirty="0">
                <a:latin typeface="Courier New"/>
                <a:cs typeface="Courier New"/>
              </a:rPr>
              <a:t>ail</a:t>
            </a:r>
            <a:endParaRPr sz="729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53515" y="1495849"/>
            <a:ext cx="69762" cy="238301"/>
          </a:xfrm>
          <a:custGeom>
            <a:avLst/>
            <a:gdLst/>
            <a:ahLst/>
            <a:cxnLst/>
            <a:rect l="l" t="t" r="r" b="b"/>
            <a:pathLst>
              <a:path w="71755" h="245109">
                <a:moveTo>
                  <a:pt x="31242" y="172974"/>
                </a:moveTo>
                <a:lnTo>
                  <a:pt x="0" y="172974"/>
                </a:lnTo>
                <a:lnTo>
                  <a:pt x="35814" y="244601"/>
                </a:lnTo>
                <a:lnTo>
                  <a:pt x="63246" y="189737"/>
                </a:lnTo>
                <a:lnTo>
                  <a:pt x="35814" y="189737"/>
                </a:lnTo>
                <a:lnTo>
                  <a:pt x="32765" y="188214"/>
                </a:lnTo>
                <a:lnTo>
                  <a:pt x="31242" y="185166"/>
                </a:lnTo>
                <a:lnTo>
                  <a:pt x="31242" y="172974"/>
                </a:lnTo>
                <a:close/>
              </a:path>
              <a:path w="71755" h="245109">
                <a:moveTo>
                  <a:pt x="35814" y="0"/>
                </a:moveTo>
                <a:lnTo>
                  <a:pt x="32765" y="1524"/>
                </a:lnTo>
                <a:lnTo>
                  <a:pt x="31242" y="4572"/>
                </a:lnTo>
                <a:lnTo>
                  <a:pt x="31242" y="185166"/>
                </a:lnTo>
                <a:lnTo>
                  <a:pt x="32765" y="188214"/>
                </a:lnTo>
                <a:lnTo>
                  <a:pt x="35814" y="189737"/>
                </a:lnTo>
                <a:lnTo>
                  <a:pt x="38862" y="188214"/>
                </a:lnTo>
                <a:lnTo>
                  <a:pt x="40386" y="185166"/>
                </a:lnTo>
                <a:lnTo>
                  <a:pt x="40386" y="4572"/>
                </a:lnTo>
                <a:lnTo>
                  <a:pt x="38862" y="1524"/>
                </a:lnTo>
                <a:lnTo>
                  <a:pt x="35814" y="0"/>
                </a:lnTo>
                <a:close/>
              </a:path>
              <a:path w="71755" h="245109">
                <a:moveTo>
                  <a:pt x="71628" y="172974"/>
                </a:moveTo>
                <a:lnTo>
                  <a:pt x="40386" y="172974"/>
                </a:lnTo>
                <a:lnTo>
                  <a:pt x="40386" y="185166"/>
                </a:lnTo>
                <a:lnTo>
                  <a:pt x="38862" y="188214"/>
                </a:lnTo>
                <a:lnTo>
                  <a:pt x="35814" y="189737"/>
                </a:lnTo>
                <a:lnTo>
                  <a:pt x="63246" y="189737"/>
                </a:lnTo>
                <a:lnTo>
                  <a:pt x="71628" y="172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6166697" y="1495849"/>
            <a:ext cx="69762" cy="284603"/>
          </a:xfrm>
          <a:custGeom>
            <a:avLst/>
            <a:gdLst/>
            <a:ahLst/>
            <a:cxnLst/>
            <a:rect l="l" t="t" r="r" b="b"/>
            <a:pathLst>
              <a:path w="71754" h="292734">
                <a:moveTo>
                  <a:pt x="31241" y="220979"/>
                </a:moveTo>
                <a:lnTo>
                  <a:pt x="0" y="220979"/>
                </a:lnTo>
                <a:lnTo>
                  <a:pt x="35813" y="292607"/>
                </a:lnTo>
                <a:lnTo>
                  <a:pt x="63626" y="236981"/>
                </a:lnTo>
                <a:lnTo>
                  <a:pt x="35813" y="236981"/>
                </a:lnTo>
                <a:lnTo>
                  <a:pt x="32765" y="236220"/>
                </a:lnTo>
                <a:lnTo>
                  <a:pt x="31241" y="233172"/>
                </a:lnTo>
                <a:lnTo>
                  <a:pt x="31241" y="220979"/>
                </a:lnTo>
                <a:close/>
              </a:path>
              <a:path w="71754" h="292734">
                <a:moveTo>
                  <a:pt x="35813" y="0"/>
                </a:moveTo>
                <a:lnTo>
                  <a:pt x="32765" y="1524"/>
                </a:lnTo>
                <a:lnTo>
                  <a:pt x="31241" y="4572"/>
                </a:lnTo>
                <a:lnTo>
                  <a:pt x="31241" y="233172"/>
                </a:lnTo>
                <a:lnTo>
                  <a:pt x="32765" y="236220"/>
                </a:lnTo>
                <a:lnTo>
                  <a:pt x="35813" y="236981"/>
                </a:lnTo>
                <a:lnTo>
                  <a:pt x="38862" y="236220"/>
                </a:lnTo>
                <a:lnTo>
                  <a:pt x="40386" y="233172"/>
                </a:lnTo>
                <a:lnTo>
                  <a:pt x="40386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4" h="292734">
                <a:moveTo>
                  <a:pt x="71627" y="220979"/>
                </a:moveTo>
                <a:lnTo>
                  <a:pt x="40386" y="220979"/>
                </a:lnTo>
                <a:lnTo>
                  <a:pt x="40386" y="233172"/>
                </a:lnTo>
                <a:lnTo>
                  <a:pt x="38862" y="236220"/>
                </a:lnTo>
                <a:lnTo>
                  <a:pt x="35813" y="236981"/>
                </a:lnTo>
                <a:lnTo>
                  <a:pt x="63626" y="236981"/>
                </a:lnTo>
                <a:lnTo>
                  <a:pt x="71627" y="220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348316" y="1780328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821959" y="182700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675765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750836" y="2413000"/>
            <a:ext cx="128411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-5" dirty="0">
                <a:latin typeface="Arial"/>
                <a:cs typeface="Arial"/>
              </a:rPr>
              <a:t>20</a:t>
            </a:r>
            <a:endParaRPr sz="729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55799" y="2387071"/>
            <a:ext cx="279665" cy="280282"/>
          </a:xfrm>
          <a:custGeom>
            <a:avLst/>
            <a:gdLst/>
            <a:ahLst/>
            <a:cxnLst/>
            <a:rect l="l" t="t" r="r" b="b"/>
            <a:pathLst>
              <a:path w="287655" h="288289">
                <a:moveTo>
                  <a:pt x="287274" y="0"/>
                </a:moveTo>
                <a:lnTo>
                  <a:pt x="0" y="0"/>
                </a:lnTo>
                <a:lnTo>
                  <a:pt x="0" y="288035"/>
                </a:lnTo>
                <a:lnTo>
                  <a:pt x="287274" y="288035"/>
                </a:lnTo>
                <a:lnTo>
                  <a:pt x="28727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888509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964321" y="2413000"/>
            <a:ext cx="128411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-5" dirty="0">
                <a:latin typeface="Arial"/>
                <a:cs typeface="Arial"/>
              </a:rPr>
              <a:t>30</a:t>
            </a:r>
            <a:endParaRPr sz="729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168543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281767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2357579" y="2413000"/>
            <a:ext cx="128411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-5" dirty="0">
                <a:latin typeface="Arial"/>
                <a:cs typeface="Arial"/>
              </a:rPr>
              <a:t>26</a:t>
            </a:r>
            <a:endParaRPr sz="729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61801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561801" y="2107035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697374" y="2166302"/>
            <a:ext cx="1124832" cy="69762"/>
          </a:xfrm>
          <a:custGeom>
            <a:avLst/>
            <a:gdLst/>
            <a:ahLst/>
            <a:cxnLst/>
            <a:rect l="l" t="t" r="r" b="b"/>
            <a:pathLst>
              <a:path w="1156970" h="71755">
                <a:moveTo>
                  <a:pt x="1085087" y="0"/>
                </a:moveTo>
                <a:lnTo>
                  <a:pt x="1085087" y="71627"/>
                </a:lnTo>
                <a:lnTo>
                  <a:pt x="1149096" y="39624"/>
                </a:lnTo>
                <a:lnTo>
                  <a:pt x="1097280" y="39624"/>
                </a:lnTo>
                <a:lnTo>
                  <a:pt x="1100328" y="38862"/>
                </a:lnTo>
                <a:lnTo>
                  <a:pt x="1101852" y="35814"/>
                </a:lnTo>
                <a:lnTo>
                  <a:pt x="1100328" y="32004"/>
                </a:lnTo>
                <a:lnTo>
                  <a:pt x="1097280" y="31242"/>
                </a:lnTo>
                <a:lnTo>
                  <a:pt x="1147571" y="31242"/>
                </a:lnTo>
                <a:lnTo>
                  <a:pt x="1085087" y="0"/>
                </a:lnTo>
                <a:close/>
              </a:path>
              <a:path w="1156970" h="71755">
                <a:moveTo>
                  <a:pt x="1085087" y="31242"/>
                </a:moveTo>
                <a:lnTo>
                  <a:pt x="4571" y="31242"/>
                </a:lnTo>
                <a:lnTo>
                  <a:pt x="1524" y="32004"/>
                </a:lnTo>
                <a:lnTo>
                  <a:pt x="0" y="35814"/>
                </a:lnTo>
                <a:lnTo>
                  <a:pt x="1524" y="38862"/>
                </a:lnTo>
                <a:lnTo>
                  <a:pt x="4571" y="39624"/>
                </a:lnTo>
                <a:lnTo>
                  <a:pt x="1085087" y="39624"/>
                </a:lnTo>
                <a:lnTo>
                  <a:pt x="1085087" y="31242"/>
                </a:lnTo>
                <a:close/>
              </a:path>
              <a:path w="1156970" h="71755">
                <a:moveTo>
                  <a:pt x="1147571" y="31242"/>
                </a:moveTo>
                <a:lnTo>
                  <a:pt x="1097280" y="31242"/>
                </a:lnTo>
                <a:lnTo>
                  <a:pt x="1100328" y="32004"/>
                </a:lnTo>
                <a:lnTo>
                  <a:pt x="1101852" y="35814"/>
                </a:lnTo>
                <a:lnTo>
                  <a:pt x="1100328" y="38862"/>
                </a:lnTo>
                <a:lnTo>
                  <a:pt x="1097280" y="39624"/>
                </a:lnTo>
                <a:lnTo>
                  <a:pt x="1149096" y="39624"/>
                </a:lnTo>
                <a:lnTo>
                  <a:pt x="1156716" y="35814"/>
                </a:lnTo>
                <a:lnTo>
                  <a:pt x="1147571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802082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4877893" y="2413000"/>
            <a:ext cx="128411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-5" dirty="0">
                <a:latin typeface="Arial"/>
                <a:cs typeface="Arial"/>
              </a:rPr>
              <a:t>57</a:t>
            </a:r>
            <a:endParaRPr sz="729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82117" y="2387071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082117" y="2107035"/>
            <a:ext cx="280282" cy="280282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288036" y="0"/>
                </a:moveTo>
                <a:lnTo>
                  <a:pt x="0" y="0"/>
                </a:lnTo>
                <a:lnTo>
                  <a:pt x="0" y="288035"/>
                </a:lnTo>
                <a:lnTo>
                  <a:pt x="288036" y="288035"/>
                </a:lnTo>
                <a:lnTo>
                  <a:pt x="28803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957531" y="2166302"/>
            <a:ext cx="1124832" cy="69762"/>
          </a:xfrm>
          <a:custGeom>
            <a:avLst/>
            <a:gdLst/>
            <a:ahLst/>
            <a:cxnLst/>
            <a:rect l="l" t="t" r="r" b="b"/>
            <a:pathLst>
              <a:path w="1156970" h="71755">
                <a:moveTo>
                  <a:pt x="1085088" y="0"/>
                </a:moveTo>
                <a:lnTo>
                  <a:pt x="1085088" y="71627"/>
                </a:lnTo>
                <a:lnTo>
                  <a:pt x="1149096" y="39624"/>
                </a:lnTo>
                <a:lnTo>
                  <a:pt x="1096518" y="39624"/>
                </a:lnTo>
                <a:lnTo>
                  <a:pt x="1100328" y="38862"/>
                </a:lnTo>
                <a:lnTo>
                  <a:pt x="1101090" y="35814"/>
                </a:lnTo>
                <a:lnTo>
                  <a:pt x="1100328" y="32004"/>
                </a:lnTo>
                <a:lnTo>
                  <a:pt x="1096518" y="31242"/>
                </a:lnTo>
                <a:lnTo>
                  <a:pt x="1147572" y="31242"/>
                </a:lnTo>
                <a:lnTo>
                  <a:pt x="1085088" y="0"/>
                </a:lnTo>
                <a:close/>
              </a:path>
              <a:path w="1156970" h="71755">
                <a:moveTo>
                  <a:pt x="1085088" y="31242"/>
                </a:moveTo>
                <a:lnTo>
                  <a:pt x="4572" y="31242"/>
                </a:lnTo>
                <a:lnTo>
                  <a:pt x="1524" y="32004"/>
                </a:lnTo>
                <a:lnTo>
                  <a:pt x="0" y="35814"/>
                </a:lnTo>
                <a:lnTo>
                  <a:pt x="1524" y="38862"/>
                </a:lnTo>
                <a:lnTo>
                  <a:pt x="4572" y="39624"/>
                </a:lnTo>
                <a:lnTo>
                  <a:pt x="1085088" y="39624"/>
                </a:lnTo>
                <a:lnTo>
                  <a:pt x="1085088" y="31242"/>
                </a:lnTo>
                <a:close/>
              </a:path>
              <a:path w="1156970" h="71755">
                <a:moveTo>
                  <a:pt x="1147572" y="31242"/>
                </a:moveTo>
                <a:lnTo>
                  <a:pt x="1096518" y="31242"/>
                </a:lnTo>
                <a:lnTo>
                  <a:pt x="1100328" y="32004"/>
                </a:lnTo>
                <a:lnTo>
                  <a:pt x="1101090" y="35814"/>
                </a:lnTo>
                <a:lnTo>
                  <a:pt x="1100328" y="38862"/>
                </a:lnTo>
                <a:lnTo>
                  <a:pt x="1096518" y="39624"/>
                </a:lnTo>
                <a:lnTo>
                  <a:pt x="1149096" y="39624"/>
                </a:lnTo>
                <a:lnTo>
                  <a:pt x="1156716" y="35814"/>
                </a:lnTo>
                <a:lnTo>
                  <a:pt x="114757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5217688" y="2166302"/>
            <a:ext cx="843932" cy="69762"/>
          </a:xfrm>
          <a:custGeom>
            <a:avLst/>
            <a:gdLst/>
            <a:ahLst/>
            <a:cxnLst/>
            <a:rect l="l" t="t" r="r" b="b"/>
            <a:pathLst>
              <a:path w="868045" h="71755">
                <a:moveTo>
                  <a:pt x="796289" y="0"/>
                </a:moveTo>
                <a:lnTo>
                  <a:pt x="796289" y="71627"/>
                </a:lnTo>
                <a:lnTo>
                  <a:pt x="860298" y="39624"/>
                </a:lnTo>
                <a:lnTo>
                  <a:pt x="808482" y="39624"/>
                </a:lnTo>
                <a:lnTo>
                  <a:pt x="811530" y="38862"/>
                </a:lnTo>
                <a:lnTo>
                  <a:pt x="813054" y="35814"/>
                </a:lnTo>
                <a:lnTo>
                  <a:pt x="811530" y="32004"/>
                </a:lnTo>
                <a:lnTo>
                  <a:pt x="808482" y="31242"/>
                </a:lnTo>
                <a:lnTo>
                  <a:pt x="858774" y="31242"/>
                </a:lnTo>
                <a:lnTo>
                  <a:pt x="796289" y="0"/>
                </a:lnTo>
                <a:close/>
              </a:path>
              <a:path w="868045" h="71755">
                <a:moveTo>
                  <a:pt x="796289" y="31242"/>
                </a:moveTo>
                <a:lnTo>
                  <a:pt x="4572" y="31242"/>
                </a:lnTo>
                <a:lnTo>
                  <a:pt x="1524" y="32004"/>
                </a:lnTo>
                <a:lnTo>
                  <a:pt x="0" y="35814"/>
                </a:lnTo>
                <a:lnTo>
                  <a:pt x="1524" y="38862"/>
                </a:lnTo>
                <a:lnTo>
                  <a:pt x="4572" y="39624"/>
                </a:lnTo>
                <a:lnTo>
                  <a:pt x="796289" y="39624"/>
                </a:lnTo>
                <a:lnTo>
                  <a:pt x="796289" y="31242"/>
                </a:lnTo>
                <a:close/>
              </a:path>
              <a:path w="868045" h="71755">
                <a:moveTo>
                  <a:pt x="858774" y="31242"/>
                </a:moveTo>
                <a:lnTo>
                  <a:pt x="808482" y="31242"/>
                </a:lnTo>
                <a:lnTo>
                  <a:pt x="811530" y="32004"/>
                </a:lnTo>
                <a:lnTo>
                  <a:pt x="813054" y="35814"/>
                </a:lnTo>
                <a:lnTo>
                  <a:pt x="811530" y="38862"/>
                </a:lnTo>
                <a:lnTo>
                  <a:pt x="808482" y="39624"/>
                </a:lnTo>
                <a:lnTo>
                  <a:pt x="860298" y="39624"/>
                </a:lnTo>
                <a:lnTo>
                  <a:pt x="867918" y="35814"/>
                </a:lnTo>
                <a:lnTo>
                  <a:pt x="858774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3156196" y="1462264"/>
            <a:ext cx="63526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Times New Roman"/>
                <a:cs typeface="Times New Roman"/>
              </a:rPr>
              <a:t>Tower</a:t>
            </a:r>
            <a:r>
              <a:rPr sz="924" b="1" spc="-102" dirty="0">
                <a:latin typeface="Times New Roman"/>
                <a:cs typeface="Times New Roman"/>
              </a:rPr>
              <a:t> </a:t>
            </a:r>
            <a:r>
              <a:rPr sz="924" b="1" spc="-5" dirty="0">
                <a:latin typeface="Times New Roman"/>
                <a:cs typeface="Times New Roman"/>
              </a:rPr>
              <a:t>Node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531301" y="2492270"/>
            <a:ext cx="144463" cy="69762"/>
          </a:xfrm>
          <a:custGeom>
            <a:avLst/>
            <a:gdLst/>
            <a:ahLst/>
            <a:cxnLst/>
            <a:rect l="l" t="t" r="r" b="b"/>
            <a:pathLst>
              <a:path w="148589" h="71755">
                <a:moveTo>
                  <a:pt x="76962" y="0"/>
                </a:moveTo>
                <a:lnTo>
                  <a:pt x="76962" y="71627"/>
                </a:lnTo>
                <a:lnTo>
                  <a:pt x="139446" y="40385"/>
                </a:lnTo>
                <a:lnTo>
                  <a:pt x="88391" y="40385"/>
                </a:lnTo>
                <a:lnTo>
                  <a:pt x="91440" y="38861"/>
                </a:lnTo>
                <a:lnTo>
                  <a:pt x="92964" y="35813"/>
                </a:lnTo>
                <a:lnTo>
                  <a:pt x="91440" y="32765"/>
                </a:lnTo>
                <a:lnTo>
                  <a:pt x="88391" y="31241"/>
                </a:lnTo>
                <a:lnTo>
                  <a:pt x="139445" y="31241"/>
                </a:lnTo>
                <a:lnTo>
                  <a:pt x="76962" y="0"/>
                </a:lnTo>
                <a:close/>
              </a:path>
              <a:path w="148589" h="71755">
                <a:moveTo>
                  <a:pt x="76962" y="31241"/>
                </a:moveTo>
                <a:lnTo>
                  <a:pt x="4571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1" y="40385"/>
                </a:lnTo>
                <a:lnTo>
                  <a:pt x="76962" y="40385"/>
                </a:lnTo>
                <a:lnTo>
                  <a:pt x="76962" y="31241"/>
                </a:lnTo>
                <a:close/>
              </a:path>
              <a:path w="148589" h="71755">
                <a:moveTo>
                  <a:pt x="139445" y="31241"/>
                </a:moveTo>
                <a:lnTo>
                  <a:pt x="88391" y="31241"/>
                </a:lnTo>
                <a:lnTo>
                  <a:pt x="91440" y="32765"/>
                </a:lnTo>
                <a:lnTo>
                  <a:pt x="92964" y="35813"/>
                </a:lnTo>
                <a:lnTo>
                  <a:pt x="91440" y="38861"/>
                </a:lnTo>
                <a:lnTo>
                  <a:pt x="88391" y="40385"/>
                </a:lnTo>
                <a:lnTo>
                  <a:pt x="139446" y="40385"/>
                </a:lnTo>
                <a:lnTo>
                  <a:pt x="148590" y="35813"/>
                </a:lnTo>
                <a:lnTo>
                  <a:pt x="139445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091373" y="2492270"/>
            <a:ext cx="190765" cy="69762"/>
          </a:xfrm>
          <a:custGeom>
            <a:avLst/>
            <a:gdLst/>
            <a:ahLst/>
            <a:cxnLst/>
            <a:rect l="l" t="t" r="r" b="b"/>
            <a:pathLst>
              <a:path w="196214" h="71755">
                <a:moveTo>
                  <a:pt x="124206" y="0"/>
                </a:moveTo>
                <a:lnTo>
                  <a:pt x="124206" y="71627"/>
                </a:lnTo>
                <a:lnTo>
                  <a:pt x="186689" y="40385"/>
                </a:lnTo>
                <a:lnTo>
                  <a:pt x="136398" y="40385"/>
                </a:lnTo>
                <a:lnTo>
                  <a:pt x="139446" y="38861"/>
                </a:lnTo>
                <a:lnTo>
                  <a:pt x="140969" y="35813"/>
                </a:lnTo>
                <a:lnTo>
                  <a:pt x="139446" y="32765"/>
                </a:lnTo>
                <a:lnTo>
                  <a:pt x="136398" y="31241"/>
                </a:lnTo>
                <a:lnTo>
                  <a:pt x="186689" y="31241"/>
                </a:lnTo>
                <a:lnTo>
                  <a:pt x="124206" y="0"/>
                </a:lnTo>
                <a:close/>
              </a:path>
              <a:path w="196214" h="71755">
                <a:moveTo>
                  <a:pt x="124206" y="31241"/>
                </a:moveTo>
                <a:lnTo>
                  <a:pt x="3810" y="31241"/>
                </a:lnTo>
                <a:lnTo>
                  <a:pt x="762" y="32765"/>
                </a:lnTo>
                <a:lnTo>
                  <a:pt x="0" y="35813"/>
                </a:lnTo>
                <a:lnTo>
                  <a:pt x="762" y="38861"/>
                </a:lnTo>
                <a:lnTo>
                  <a:pt x="3810" y="40385"/>
                </a:lnTo>
                <a:lnTo>
                  <a:pt x="124206" y="40385"/>
                </a:lnTo>
                <a:lnTo>
                  <a:pt x="124206" y="31241"/>
                </a:lnTo>
                <a:close/>
              </a:path>
              <a:path w="196214" h="71755">
                <a:moveTo>
                  <a:pt x="186689" y="31241"/>
                </a:moveTo>
                <a:lnTo>
                  <a:pt x="136398" y="31241"/>
                </a:lnTo>
                <a:lnTo>
                  <a:pt x="139446" y="32765"/>
                </a:lnTo>
                <a:lnTo>
                  <a:pt x="140969" y="35813"/>
                </a:lnTo>
                <a:lnTo>
                  <a:pt x="139446" y="38861"/>
                </a:lnTo>
                <a:lnTo>
                  <a:pt x="136398" y="40385"/>
                </a:lnTo>
                <a:lnTo>
                  <a:pt x="186689" y="40385"/>
                </a:lnTo>
                <a:lnTo>
                  <a:pt x="195834" y="35813"/>
                </a:lnTo>
                <a:lnTo>
                  <a:pt x="186689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697374" y="2492270"/>
            <a:ext cx="191382" cy="69762"/>
          </a:xfrm>
          <a:custGeom>
            <a:avLst/>
            <a:gdLst/>
            <a:ahLst/>
            <a:cxnLst/>
            <a:rect l="l" t="t" r="r" b="b"/>
            <a:pathLst>
              <a:path w="196850" h="71755">
                <a:moveTo>
                  <a:pt x="124968" y="0"/>
                </a:moveTo>
                <a:lnTo>
                  <a:pt x="124968" y="71627"/>
                </a:lnTo>
                <a:lnTo>
                  <a:pt x="187451" y="40385"/>
                </a:lnTo>
                <a:lnTo>
                  <a:pt x="137159" y="40385"/>
                </a:lnTo>
                <a:lnTo>
                  <a:pt x="140207" y="38861"/>
                </a:lnTo>
                <a:lnTo>
                  <a:pt x="141731" y="35813"/>
                </a:lnTo>
                <a:lnTo>
                  <a:pt x="140207" y="32765"/>
                </a:lnTo>
                <a:lnTo>
                  <a:pt x="137159" y="31241"/>
                </a:lnTo>
                <a:lnTo>
                  <a:pt x="187451" y="31241"/>
                </a:lnTo>
                <a:lnTo>
                  <a:pt x="124968" y="0"/>
                </a:lnTo>
                <a:close/>
              </a:path>
              <a:path w="196850" h="71755">
                <a:moveTo>
                  <a:pt x="124968" y="31241"/>
                </a:moveTo>
                <a:lnTo>
                  <a:pt x="4571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1" y="40385"/>
                </a:lnTo>
                <a:lnTo>
                  <a:pt x="124968" y="40385"/>
                </a:lnTo>
                <a:lnTo>
                  <a:pt x="124968" y="31241"/>
                </a:lnTo>
                <a:close/>
              </a:path>
              <a:path w="196850" h="71755">
                <a:moveTo>
                  <a:pt x="187451" y="31241"/>
                </a:moveTo>
                <a:lnTo>
                  <a:pt x="137159" y="31241"/>
                </a:lnTo>
                <a:lnTo>
                  <a:pt x="140207" y="32765"/>
                </a:lnTo>
                <a:lnTo>
                  <a:pt x="141731" y="35813"/>
                </a:lnTo>
                <a:lnTo>
                  <a:pt x="140207" y="38861"/>
                </a:lnTo>
                <a:lnTo>
                  <a:pt x="137159" y="40385"/>
                </a:lnTo>
                <a:lnTo>
                  <a:pt x="187451" y="40385"/>
                </a:lnTo>
                <a:lnTo>
                  <a:pt x="196595" y="35813"/>
                </a:lnTo>
                <a:lnTo>
                  <a:pt x="18745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304117" y="2492270"/>
            <a:ext cx="238301" cy="69762"/>
          </a:xfrm>
          <a:custGeom>
            <a:avLst/>
            <a:gdLst/>
            <a:ahLst/>
            <a:cxnLst/>
            <a:rect l="l" t="t" r="r" b="b"/>
            <a:pathLst>
              <a:path w="245110" h="71755">
                <a:moveTo>
                  <a:pt x="172974" y="0"/>
                </a:moveTo>
                <a:lnTo>
                  <a:pt x="172974" y="71627"/>
                </a:lnTo>
                <a:lnTo>
                  <a:pt x="235457" y="40385"/>
                </a:lnTo>
                <a:lnTo>
                  <a:pt x="184403" y="40385"/>
                </a:lnTo>
                <a:lnTo>
                  <a:pt x="187451" y="38861"/>
                </a:lnTo>
                <a:lnTo>
                  <a:pt x="188975" y="35813"/>
                </a:lnTo>
                <a:lnTo>
                  <a:pt x="187451" y="32765"/>
                </a:lnTo>
                <a:lnTo>
                  <a:pt x="184403" y="31241"/>
                </a:lnTo>
                <a:lnTo>
                  <a:pt x="235457" y="31241"/>
                </a:lnTo>
                <a:lnTo>
                  <a:pt x="172974" y="0"/>
                </a:lnTo>
                <a:close/>
              </a:path>
              <a:path w="245110" h="71755">
                <a:moveTo>
                  <a:pt x="172974" y="31241"/>
                </a:moveTo>
                <a:lnTo>
                  <a:pt x="4571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1" y="40385"/>
                </a:lnTo>
                <a:lnTo>
                  <a:pt x="172974" y="40385"/>
                </a:lnTo>
                <a:lnTo>
                  <a:pt x="172974" y="31241"/>
                </a:lnTo>
                <a:close/>
              </a:path>
              <a:path w="245110" h="71755">
                <a:moveTo>
                  <a:pt x="235457" y="31241"/>
                </a:moveTo>
                <a:lnTo>
                  <a:pt x="184403" y="31241"/>
                </a:lnTo>
                <a:lnTo>
                  <a:pt x="187451" y="32765"/>
                </a:lnTo>
                <a:lnTo>
                  <a:pt x="188975" y="35813"/>
                </a:lnTo>
                <a:lnTo>
                  <a:pt x="187451" y="38861"/>
                </a:lnTo>
                <a:lnTo>
                  <a:pt x="184403" y="40385"/>
                </a:lnTo>
                <a:lnTo>
                  <a:pt x="235457" y="40385"/>
                </a:lnTo>
                <a:lnTo>
                  <a:pt x="244601" y="35813"/>
                </a:lnTo>
                <a:lnTo>
                  <a:pt x="23545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957531" y="2492270"/>
            <a:ext cx="191382" cy="69762"/>
          </a:xfrm>
          <a:custGeom>
            <a:avLst/>
            <a:gdLst/>
            <a:ahLst/>
            <a:cxnLst/>
            <a:rect l="l" t="t" r="r" b="b"/>
            <a:pathLst>
              <a:path w="196850" h="71755">
                <a:moveTo>
                  <a:pt x="124968" y="0"/>
                </a:moveTo>
                <a:lnTo>
                  <a:pt x="124968" y="71627"/>
                </a:lnTo>
                <a:lnTo>
                  <a:pt x="187451" y="40385"/>
                </a:lnTo>
                <a:lnTo>
                  <a:pt x="137160" y="40385"/>
                </a:lnTo>
                <a:lnTo>
                  <a:pt x="140208" y="38861"/>
                </a:lnTo>
                <a:lnTo>
                  <a:pt x="140970" y="35813"/>
                </a:lnTo>
                <a:lnTo>
                  <a:pt x="140208" y="32765"/>
                </a:lnTo>
                <a:lnTo>
                  <a:pt x="137160" y="31241"/>
                </a:lnTo>
                <a:lnTo>
                  <a:pt x="187451" y="31241"/>
                </a:lnTo>
                <a:lnTo>
                  <a:pt x="124968" y="0"/>
                </a:lnTo>
                <a:close/>
              </a:path>
              <a:path w="196850" h="71755">
                <a:moveTo>
                  <a:pt x="124968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124968" y="40385"/>
                </a:lnTo>
                <a:lnTo>
                  <a:pt x="124968" y="31241"/>
                </a:lnTo>
                <a:close/>
              </a:path>
              <a:path w="196850" h="71755">
                <a:moveTo>
                  <a:pt x="187451" y="31241"/>
                </a:moveTo>
                <a:lnTo>
                  <a:pt x="137160" y="31241"/>
                </a:lnTo>
                <a:lnTo>
                  <a:pt x="140208" y="32765"/>
                </a:lnTo>
                <a:lnTo>
                  <a:pt x="140970" y="35813"/>
                </a:lnTo>
                <a:lnTo>
                  <a:pt x="140208" y="38861"/>
                </a:lnTo>
                <a:lnTo>
                  <a:pt x="137160" y="40385"/>
                </a:lnTo>
                <a:lnTo>
                  <a:pt x="187451" y="40385"/>
                </a:lnTo>
                <a:lnTo>
                  <a:pt x="196596" y="35813"/>
                </a:lnTo>
                <a:lnTo>
                  <a:pt x="187451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564274" y="2492270"/>
            <a:ext cx="238301" cy="69762"/>
          </a:xfrm>
          <a:custGeom>
            <a:avLst/>
            <a:gdLst/>
            <a:ahLst/>
            <a:cxnLst/>
            <a:rect l="l" t="t" r="r" b="b"/>
            <a:pathLst>
              <a:path w="245110" h="71755">
                <a:moveTo>
                  <a:pt x="172973" y="0"/>
                </a:moveTo>
                <a:lnTo>
                  <a:pt x="172973" y="71627"/>
                </a:lnTo>
                <a:lnTo>
                  <a:pt x="235457" y="40385"/>
                </a:lnTo>
                <a:lnTo>
                  <a:pt x="185165" y="40385"/>
                </a:lnTo>
                <a:lnTo>
                  <a:pt x="188213" y="38861"/>
                </a:lnTo>
                <a:lnTo>
                  <a:pt x="188975" y="35813"/>
                </a:lnTo>
                <a:lnTo>
                  <a:pt x="188213" y="32765"/>
                </a:lnTo>
                <a:lnTo>
                  <a:pt x="185165" y="31241"/>
                </a:lnTo>
                <a:lnTo>
                  <a:pt x="235457" y="31241"/>
                </a:lnTo>
                <a:lnTo>
                  <a:pt x="172973" y="0"/>
                </a:lnTo>
                <a:close/>
              </a:path>
              <a:path w="245110" h="71755">
                <a:moveTo>
                  <a:pt x="172973" y="31241"/>
                </a:moveTo>
                <a:lnTo>
                  <a:pt x="4571" y="31241"/>
                </a:lnTo>
                <a:lnTo>
                  <a:pt x="1523" y="32765"/>
                </a:lnTo>
                <a:lnTo>
                  <a:pt x="0" y="35813"/>
                </a:lnTo>
                <a:lnTo>
                  <a:pt x="1523" y="38861"/>
                </a:lnTo>
                <a:lnTo>
                  <a:pt x="4571" y="40385"/>
                </a:lnTo>
                <a:lnTo>
                  <a:pt x="172973" y="40385"/>
                </a:lnTo>
                <a:lnTo>
                  <a:pt x="172973" y="31241"/>
                </a:lnTo>
                <a:close/>
              </a:path>
              <a:path w="245110" h="71755">
                <a:moveTo>
                  <a:pt x="235457" y="31241"/>
                </a:moveTo>
                <a:lnTo>
                  <a:pt x="185165" y="31241"/>
                </a:lnTo>
                <a:lnTo>
                  <a:pt x="188213" y="32765"/>
                </a:lnTo>
                <a:lnTo>
                  <a:pt x="188975" y="35813"/>
                </a:lnTo>
                <a:lnTo>
                  <a:pt x="188213" y="38861"/>
                </a:lnTo>
                <a:lnTo>
                  <a:pt x="185165" y="40385"/>
                </a:lnTo>
                <a:lnTo>
                  <a:pt x="235457" y="40385"/>
                </a:lnTo>
                <a:lnTo>
                  <a:pt x="244601" y="35813"/>
                </a:lnTo>
                <a:lnTo>
                  <a:pt x="23545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5217688" y="2492270"/>
            <a:ext cx="238301" cy="69762"/>
          </a:xfrm>
          <a:custGeom>
            <a:avLst/>
            <a:gdLst/>
            <a:ahLst/>
            <a:cxnLst/>
            <a:rect l="l" t="t" r="r" b="b"/>
            <a:pathLst>
              <a:path w="245110" h="71755">
                <a:moveTo>
                  <a:pt x="172974" y="0"/>
                </a:moveTo>
                <a:lnTo>
                  <a:pt x="172974" y="71627"/>
                </a:lnTo>
                <a:lnTo>
                  <a:pt x="235457" y="40385"/>
                </a:lnTo>
                <a:lnTo>
                  <a:pt x="185166" y="40385"/>
                </a:lnTo>
                <a:lnTo>
                  <a:pt x="188213" y="38861"/>
                </a:lnTo>
                <a:lnTo>
                  <a:pt x="188975" y="35813"/>
                </a:lnTo>
                <a:lnTo>
                  <a:pt x="188213" y="32765"/>
                </a:lnTo>
                <a:lnTo>
                  <a:pt x="185166" y="31241"/>
                </a:lnTo>
                <a:lnTo>
                  <a:pt x="235457" y="31241"/>
                </a:lnTo>
                <a:lnTo>
                  <a:pt x="172974" y="0"/>
                </a:lnTo>
                <a:close/>
              </a:path>
              <a:path w="245110" h="71755">
                <a:moveTo>
                  <a:pt x="172974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172974" y="40385"/>
                </a:lnTo>
                <a:lnTo>
                  <a:pt x="172974" y="31241"/>
                </a:lnTo>
                <a:close/>
              </a:path>
              <a:path w="245110" h="71755">
                <a:moveTo>
                  <a:pt x="235457" y="31241"/>
                </a:moveTo>
                <a:lnTo>
                  <a:pt x="185166" y="31241"/>
                </a:lnTo>
                <a:lnTo>
                  <a:pt x="188213" y="32765"/>
                </a:lnTo>
                <a:lnTo>
                  <a:pt x="188975" y="35813"/>
                </a:lnTo>
                <a:lnTo>
                  <a:pt x="188213" y="38861"/>
                </a:lnTo>
                <a:lnTo>
                  <a:pt x="185166" y="40385"/>
                </a:lnTo>
                <a:lnTo>
                  <a:pt x="235457" y="40385"/>
                </a:lnTo>
                <a:lnTo>
                  <a:pt x="244601" y="35813"/>
                </a:lnTo>
                <a:lnTo>
                  <a:pt x="23545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5871104" y="2492270"/>
            <a:ext cx="190765" cy="69762"/>
          </a:xfrm>
          <a:custGeom>
            <a:avLst/>
            <a:gdLst/>
            <a:ahLst/>
            <a:cxnLst/>
            <a:rect l="l" t="t" r="r" b="b"/>
            <a:pathLst>
              <a:path w="196214" h="71755">
                <a:moveTo>
                  <a:pt x="124205" y="0"/>
                </a:moveTo>
                <a:lnTo>
                  <a:pt x="124205" y="71627"/>
                </a:lnTo>
                <a:lnTo>
                  <a:pt x="186689" y="40385"/>
                </a:lnTo>
                <a:lnTo>
                  <a:pt x="136398" y="40385"/>
                </a:lnTo>
                <a:lnTo>
                  <a:pt x="139446" y="38861"/>
                </a:lnTo>
                <a:lnTo>
                  <a:pt x="140970" y="35813"/>
                </a:lnTo>
                <a:lnTo>
                  <a:pt x="139446" y="32765"/>
                </a:lnTo>
                <a:lnTo>
                  <a:pt x="136398" y="31241"/>
                </a:lnTo>
                <a:lnTo>
                  <a:pt x="186689" y="31241"/>
                </a:lnTo>
                <a:lnTo>
                  <a:pt x="124205" y="0"/>
                </a:lnTo>
                <a:close/>
              </a:path>
              <a:path w="196214" h="71755">
                <a:moveTo>
                  <a:pt x="124205" y="31241"/>
                </a:moveTo>
                <a:lnTo>
                  <a:pt x="4572" y="31241"/>
                </a:lnTo>
                <a:lnTo>
                  <a:pt x="1524" y="32765"/>
                </a:lnTo>
                <a:lnTo>
                  <a:pt x="0" y="35813"/>
                </a:lnTo>
                <a:lnTo>
                  <a:pt x="1524" y="38861"/>
                </a:lnTo>
                <a:lnTo>
                  <a:pt x="4572" y="40385"/>
                </a:lnTo>
                <a:lnTo>
                  <a:pt x="124205" y="40385"/>
                </a:lnTo>
                <a:lnTo>
                  <a:pt x="124205" y="31241"/>
                </a:lnTo>
                <a:close/>
              </a:path>
              <a:path w="196214" h="71755">
                <a:moveTo>
                  <a:pt x="186689" y="31241"/>
                </a:moveTo>
                <a:lnTo>
                  <a:pt x="136398" y="31241"/>
                </a:lnTo>
                <a:lnTo>
                  <a:pt x="139446" y="32765"/>
                </a:lnTo>
                <a:lnTo>
                  <a:pt x="140970" y="35813"/>
                </a:lnTo>
                <a:lnTo>
                  <a:pt x="139446" y="38861"/>
                </a:lnTo>
                <a:lnTo>
                  <a:pt x="136398" y="40385"/>
                </a:lnTo>
                <a:lnTo>
                  <a:pt x="186689" y="40385"/>
                </a:lnTo>
                <a:lnTo>
                  <a:pt x="195834" y="35813"/>
                </a:lnTo>
                <a:lnTo>
                  <a:pt x="186689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4219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43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187786"/>
            <a:ext cx="2691077" cy="34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5"/>
              </a:lnSpc>
            </a:pPr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361635"/>
            <a:ext cx="930981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77" algn="ctr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 </a:t>
            </a:r>
            <a:r>
              <a:rPr sz="1069" spc="10" dirty="0">
                <a:latin typeface="Times New Roman"/>
                <a:cs typeface="Times New Roman"/>
              </a:rPr>
              <a:t>5,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 algn="ctr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5.4, 5.5, 5.6,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7.1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937769"/>
            <a:ext cx="766763" cy="1309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59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583" y="3198851"/>
            <a:ext cx="1890977" cy="105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58061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Hashing </a:t>
            </a:r>
            <a:r>
              <a:rPr sz="1069" spc="5" dirty="0">
                <a:latin typeface="Times New Roman"/>
                <a:cs typeface="Times New Roman"/>
              </a:rPr>
              <a:t>Animation  </a:t>
            </a:r>
            <a:r>
              <a:rPr sz="1069" spc="10" dirty="0">
                <a:latin typeface="Times New Roman"/>
                <a:cs typeface="Times New Roman"/>
              </a:rPr>
              <a:t>Applications of Hashing  When Hashing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Suitable?  Sorting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351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Elementary </a:t>
            </a:r>
            <a:r>
              <a:rPr sz="1069" spc="5" dirty="0">
                <a:latin typeface="Times New Roman"/>
                <a:cs typeface="Times New Roman"/>
              </a:rPr>
              <a:t>Selection Algorithms  Selection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4376456"/>
            <a:ext cx="4853076" cy="5036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Hashing</a:t>
            </a:r>
            <a:r>
              <a:rPr sz="1264" b="1" spc="-2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Animation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previous lecture, </a:t>
            </a:r>
            <a:r>
              <a:rPr sz="1069" spc="10" dirty="0">
                <a:latin typeface="Times New Roman"/>
                <a:cs typeface="Times New Roman"/>
              </a:rPr>
              <a:t>we discussed </a:t>
            </a:r>
            <a:r>
              <a:rPr sz="1069" spc="5" dirty="0">
                <a:latin typeface="Times New Roman"/>
                <a:cs typeface="Times New Roman"/>
              </a:rPr>
              <a:t>about </a:t>
            </a:r>
            <a:r>
              <a:rPr sz="1069" spc="10" dirty="0">
                <a:latin typeface="Times New Roman"/>
                <a:cs typeface="Times New Roman"/>
              </a:rPr>
              <a:t>collision </a:t>
            </a:r>
            <a:r>
              <a:rPr sz="1069" spc="5" dirty="0">
                <a:latin typeface="Times New Roman"/>
                <a:cs typeface="Times New Roman"/>
              </a:rPr>
              <a:t>strategies </a:t>
            </a:r>
            <a:r>
              <a:rPr sz="1069" spc="10" dirty="0">
                <a:latin typeface="Times New Roman"/>
                <a:cs typeface="Times New Roman"/>
              </a:rPr>
              <a:t>in hashing.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studied  </a:t>
            </a:r>
            <a:r>
              <a:rPr sz="1069" spc="10" dirty="0">
                <a:latin typeface="Times New Roman"/>
                <a:cs typeface="Times New Roman"/>
              </a:rPr>
              <a:t>three </a:t>
            </a:r>
            <a:r>
              <a:rPr sz="1069" spc="5" dirty="0">
                <a:latin typeface="Times New Roman"/>
                <a:cs typeface="Times New Roman"/>
              </a:rPr>
              <a:t>solutions, </a:t>
            </a:r>
            <a:r>
              <a:rPr sz="1069" spc="10" dirty="0">
                <a:latin typeface="Times New Roman"/>
                <a:cs typeface="Times New Roman"/>
              </a:rPr>
              <a:t>Linear Probing, </a:t>
            </a:r>
            <a:r>
              <a:rPr sz="1069" spc="5" dirty="0">
                <a:latin typeface="Times New Roman"/>
                <a:cs typeface="Times New Roman"/>
              </a:rPr>
              <a:t>Quadratic Probing </a:t>
            </a:r>
            <a:r>
              <a:rPr sz="1069" spc="10" dirty="0">
                <a:latin typeface="Times New Roman"/>
                <a:cs typeface="Times New Roman"/>
              </a:rPr>
              <a:t>and Linked List chaining. </a:t>
            </a:r>
            <a:r>
              <a:rPr sz="1069" spc="5" dirty="0">
                <a:latin typeface="Times New Roman"/>
                <a:cs typeface="Times New Roman"/>
              </a:rPr>
              <a:t>Hashing  is vast research field, </a:t>
            </a:r>
            <a:r>
              <a:rPr sz="1069" spc="10" dirty="0">
                <a:latin typeface="Times New Roman"/>
                <a:cs typeface="Times New Roman"/>
              </a:rPr>
              <a:t>which covers hash </a:t>
            </a:r>
            <a:r>
              <a:rPr sz="1069" spc="5" dirty="0">
                <a:latin typeface="Times New Roman"/>
                <a:cs typeface="Times New Roman"/>
              </a:rPr>
              <a:t>functions, storage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collision issues etc. </a:t>
            </a:r>
            <a:r>
              <a:rPr sz="1069" spc="15" dirty="0">
                <a:latin typeface="Times New Roman"/>
                <a:cs typeface="Times New Roman"/>
              </a:rPr>
              <a:t>At  </a:t>
            </a:r>
            <a:r>
              <a:rPr sz="1069" spc="10" dirty="0">
                <a:latin typeface="Times New Roman"/>
                <a:cs typeface="Times New Roman"/>
              </a:rPr>
              <a:t>the moment,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hashing in implementation of table </a:t>
            </a:r>
            <a:r>
              <a:rPr sz="1069" spc="15" dirty="0">
                <a:latin typeface="Times New Roman"/>
                <a:cs typeface="Times New Roman"/>
              </a:rPr>
              <a:t>ADT. </a:t>
            </a: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i="1" spc="5" dirty="0">
                <a:latin typeface="Times New Roman"/>
                <a:cs typeface="Times New Roman"/>
              </a:rPr>
              <a:t>insert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are performed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constant time using this hashing strategy.  Constant time means 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does not </a:t>
            </a:r>
            <a:r>
              <a:rPr sz="1069" spc="5" dirty="0">
                <a:latin typeface="Times New Roman"/>
                <a:cs typeface="Times New Roman"/>
              </a:rPr>
              <a:t>increase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increase in data </a:t>
            </a:r>
            <a:r>
              <a:rPr sz="1069" spc="10" dirty="0">
                <a:latin typeface="Times New Roman"/>
                <a:cs typeface="Times New Roman"/>
              </a:rPr>
              <a:t>volume.  However,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collisions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happening then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time does not </a:t>
            </a:r>
            <a:r>
              <a:rPr sz="1069" spc="5" dirty="0">
                <a:latin typeface="Times New Roman"/>
                <a:cs typeface="Times New Roman"/>
              </a:rPr>
              <a:t>remain constant.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Especially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i="1" spc="5" dirty="0">
                <a:latin typeface="Times New Roman"/>
                <a:cs typeface="Times New Roman"/>
              </a:rPr>
              <a:t>linear probing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we had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sorting the array  sequentially. Similar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i="1" spc="10" dirty="0">
                <a:latin typeface="Times New Roman"/>
                <a:cs typeface="Times New Roman"/>
              </a:rPr>
              <a:t>quadratic</a:t>
            </a:r>
            <a:r>
              <a:rPr sz="1069" spc="10" dirty="0">
                <a:latin typeface="Times New Roman"/>
                <a:cs typeface="Times New Roman"/>
              </a:rPr>
              <a:t>. In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linked list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start  </a:t>
            </a:r>
            <a:r>
              <a:rPr sz="1069" spc="5" dirty="0">
                <a:latin typeface="Times New Roman"/>
                <a:cs typeface="Times New Roman"/>
              </a:rPr>
              <a:t>constructing linked list that </a:t>
            </a:r>
            <a:r>
              <a:rPr sz="1069" spc="10" dirty="0">
                <a:latin typeface="Times New Roman"/>
                <a:cs typeface="Times New Roman"/>
              </a:rPr>
              <a:t>takes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and memory. But </a:t>
            </a:r>
            <a:r>
              <a:rPr sz="1069" spc="5" dirty="0">
                <a:latin typeface="Times New Roman"/>
                <a:cs typeface="Times New Roman"/>
              </a:rPr>
              <a:t>later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some  </a:t>
            </a:r>
            <a:r>
              <a:rPr sz="1069" spc="5" dirty="0">
                <a:latin typeface="Times New Roman"/>
                <a:cs typeface="Times New Roman"/>
              </a:rPr>
              <a:t>situations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hashing is very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useful.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Today, 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study </a:t>
            </a:r>
            <a:r>
              <a:rPr sz="1069" spc="10" dirty="0">
                <a:latin typeface="Times New Roman"/>
                <a:cs typeface="Times New Roman"/>
              </a:rPr>
              <a:t>these three strategies of hash implementation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animations.  </a:t>
            </a:r>
            <a:r>
              <a:rPr sz="1069" spc="5" dirty="0">
                <a:latin typeface="Times New Roman"/>
                <a:cs typeface="Times New Roman"/>
              </a:rPr>
              <a:t>These animations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provided to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Java </a:t>
            </a:r>
            <a:r>
              <a:rPr sz="1069" spc="10" dirty="0">
                <a:latin typeface="Times New Roman"/>
                <a:cs typeface="Times New Roman"/>
              </a:rPr>
              <a:t>program. 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important to  mention here that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algorithms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studied already can  </a:t>
            </a:r>
            <a:r>
              <a:rPr sz="1069" spc="10" dirty="0">
                <a:latin typeface="Times New Roman"/>
                <a:cs typeface="Times New Roman"/>
              </a:rPr>
              <a:t>be implemented using </a:t>
            </a:r>
            <a:r>
              <a:rPr sz="1069" spc="5" dirty="0">
                <a:latin typeface="Times New Roman"/>
                <a:cs typeface="Times New Roman"/>
              </a:rPr>
              <a:t>any of the languages of </a:t>
            </a:r>
            <a:r>
              <a:rPr sz="1069" i="1" spc="10" dirty="0">
                <a:latin typeface="Times New Roman"/>
                <a:cs typeface="Times New Roman"/>
              </a:rPr>
              <a:t>C/C++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Java</a:t>
            </a:r>
            <a:r>
              <a:rPr sz="1069" spc="10" dirty="0">
                <a:latin typeface="Times New Roman"/>
                <a:cs typeface="Times New Roman"/>
              </a:rPr>
              <a:t>. However,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important decision to choose </a:t>
            </a:r>
            <a:r>
              <a:rPr sz="1069" spc="10" dirty="0">
                <a:latin typeface="Times New Roman"/>
                <a:cs typeface="Times New Roman"/>
              </a:rPr>
              <a:t>the programming language </a:t>
            </a:r>
            <a:r>
              <a:rPr sz="1069" spc="5" dirty="0">
                <a:latin typeface="Times New Roman"/>
                <a:cs typeface="Times New Roman"/>
              </a:rPr>
              <a:t>because </a:t>
            </a:r>
            <a:r>
              <a:rPr sz="1069" spc="10" dirty="0">
                <a:latin typeface="Times New Roman"/>
                <a:cs typeface="Times New Roman"/>
              </a:rPr>
              <a:t>every language has  </a:t>
            </a:r>
            <a:r>
              <a:rPr sz="1069" spc="5" dirty="0">
                <a:latin typeface="Times New Roman"/>
                <a:cs typeface="Times New Roman"/>
              </a:rPr>
              <a:t>its strong area,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it has better application. </a:t>
            </a:r>
            <a:r>
              <a:rPr sz="1069" i="1" spc="10" dirty="0">
                <a:latin typeface="Times New Roman"/>
                <a:cs typeface="Times New Roman"/>
              </a:rPr>
              <a:t>Java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become very </a:t>
            </a:r>
            <a:r>
              <a:rPr sz="1069" spc="5" dirty="0">
                <a:latin typeface="Times New Roman"/>
                <a:cs typeface="Times New Roman"/>
              </a:rPr>
              <a:t>popular because  of its facilities for </a:t>
            </a:r>
            <a:r>
              <a:rPr sz="1069" i="1" spc="5" dirty="0">
                <a:latin typeface="Times New Roman"/>
                <a:cs typeface="Times New Roman"/>
              </a:rPr>
              <a:t>Internet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As you </a:t>
            </a:r>
            <a:r>
              <a:rPr sz="1069" spc="5" dirty="0">
                <a:latin typeface="Times New Roman"/>
                <a:cs typeface="Times New Roman"/>
              </a:rPr>
              <a:t>already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i="1" spc="10" dirty="0">
                <a:latin typeface="Times New Roman"/>
                <a:cs typeface="Times New Roman"/>
              </a:rPr>
              <a:t>C++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therefore, </a:t>
            </a:r>
            <a:r>
              <a:rPr sz="1069" i="1" spc="10" dirty="0">
                <a:latin typeface="Times New Roman"/>
                <a:cs typeface="Times New Roman"/>
              </a:rPr>
              <a:t>Java </a:t>
            </a:r>
            <a:r>
              <a:rPr sz="1069" spc="5" dirty="0">
                <a:latin typeface="Times New Roman"/>
                <a:cs typeface="Times New Roman"/>
              </a:rPr>
              <a:t>is easy to learn  for </a:t>
            </a:r>
            <a:r>
              <a:rPr sz="1069" spc="10" dirty="0">
                <a:latin typeface="Times New Roman"/>
                <a:cs typeface="Times New Roman"/>
              </a:rPr>
              <a:t>you. The syntax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quite similar. If </a:t>
            </a:r>
            <a:r>
              <a:rPr sz="1069" spc="10" dirty="0">
                <a:latin typeface="Times New Roman"/>
                <a:cs typeface="Times New Roman"/>
              </a:rPr>
              <a:t>we show you the java code you will </a:t>
            </a:r>
            <a:r>
              <a:rPr sz="1069" spc="5" dirty="0">
                <a:latin typeface="Times New Roman"/>
                <a:cs typeface="Times New Roman"/>
              </a:rPr>
              <a:t>say it is  </a:t>
            </a:r>
            <a:r>
              <a:rPr sz="1069" spc="10" dirty="0">
                <a:latin typeface="Times New Roman"/>
                <a:cs typeface="Times New Roman"/>
              </a:rPr>
              <a:t>C++.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hashing </a:t>
            </a:r>
            <a:r>
              <a:rPr sz="1069" spc="5" dirty="0">
                <a:latin typeface="Times New Roman"/>
                <a:cs typeface="Times New Roman"/>
              </a:rPr>
              <a:t>animation.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animation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browser. This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applet written in </a:t>
            </a:r>
            <a:r>
              <a:rPr sz="1069" spc="10" dirty="0">
                <a:latin typeface="Times New Roman"/>
                <a:cs typeface="Times New Roman"/>
              </a:rPr>
              <a:t>java </a:t>
            </a:r>
            <a:r>
              <a:rPr sz="1069" spc="5" dirty="0">
                <a:latin typeface="Times New Roman"/>
                <a:cs typeface="Times New Roman"/>
              </a:rPr>
              <a:t>language.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see </a:t>
            </a:r>
            <a:r>
              <a:rPr sz="1069" spc="5" dirty="0">
                <a:latin typeface="Times New Roman"/>
                <a:cs typeface="Times New Roman"/>
              </a:rPr>
              <a:t>linear probing, quadratic probing </a:t>
            </a:r>
            <a:r>
              <a:rPr sz="1069" spc="10" dirty="0">
                <a:latin typeface="Times New Roman"/>
                <a:cs typeface="Times New Roman"/>
              </a:rPr>
              <a:t>and  link </a:t>
            </a:r>
            <a:r>
              <a:rPr sz="1069" spc="5" dirty="0">
                <a:latin typeface="Times New Roman"/>
                <a:cs typeface="Times New Roman"/>
              </a:rPr>
              <a:t>list chaining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example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solve collision.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an array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four different </a:t>
            </a:r>
            <a:r>
              <a:rPr sz="1069" spc="10" dirty="0">
                <a:latin typeface="Times New Roman"/>
                <a:cs typeface="Times New Roman"/>
              </a:rPr>
              <a:t>columns.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</a:t>
            </a:r>
            <a:r>
              <a:rPr sz="1069" spc="10" dirty="0">
                <a:latin typeface="Times New Roman"/>
                <a:cs typeface="Times New Roman"/>
              </a:rPr>
              <a:t>100 and  the </a:t>
            </a:r>
            <a:r>
              <a:rPr sz="1069" spc="5" dirty="0">
                <a:latin typeface="Times New Roman"/>
                <a:cs typeface="Times New Roman"/>
              </a:rPr>
              <a:t>index is </a:t>
            </a:r>
            <a:r>
              <a:rPr sz="1069" spc="10" dirty="0">
                <a:latin typeface="Times New Roman"/>
                <a:cs typeface="Times New Roman"/>
              </a:rPr>
              <a:t>from 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99. Each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array has </a:t>
            </a:r>
            <a:r>
              <a:rPr sz="1069" spc="10" dirty="0">
                <a:latin typeface="Times New Roman"/>
                <a:cs typeface="Times New Roman"/>
              </a:rPr>
              <a:t>two locations 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store  </a:t>
            </a:r>
            <a:r>
              <a:rPr sz="1069" spc="10" dirty="0">
                <a:latin typeface="Times New Roman"/>
                <a:cs typeface="Times New Roman"/>
              </a:rPr>
              <a:t>200 elements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collision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program will use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10" dirty="0">
                <a:latin typeface="Times New Roman"/>
                <a:cs typeface="Times New Roman"/>
              </a:rPr>
              <a:t>part of  the array location.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5" dirty="0">
                <a:latin typeface="Times New Roman"/>
                <a:cs typeface="Times New Roman"/>
              </a:rPr>
              <a:t>collision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is stored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5" dirty="0">
                <a:latin typeface="Times New Roman"/>
                <a:cs typeface="Times New Roman"/>
              </a:rPr>
              <a:t>linear  probing.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top right corner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hash function 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and   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definition  is  </a:t>
            </a:r>
            <a:r>
              <a:rPr sz="1069" spc="10" dirty="0">
                <a:latin typeface="Times New Roman"/>
                <a:cs typeface="Times New Roman"/>
              </a:rPr>
              <a:t>“mod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96857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8591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100”. That is </a:t>
            </a:r>
            <a:r>
              <a:rPr sz="1069" spc="10" dirty="0">
                <a:latin typeface="Times New Roman"/>
                <a:cs typeface="Times New Roman"/>
              </a:rPr>
              <a:t>when a number </a:t>
            </a:r>
            <a:r>
              <a:rPr sz="1069" spc="5" dirty="0">
                <a:latin typeface="Times New Roman"/>
                <a:cs typeface="Times New Roman"/>
              </a:rPr>
              <a:t>is passed to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5" dirty="0">
                <a:latin typeface="Times New Roman"/>
                <a:cs typeface="Times New Roman"/>
              </a:rPr>
              <a:t>it will take </a:t>
            </a:r>
            <a:r>
              <a:rPr sz="1069" spc="10" dirty="0">
                <a:latin typeface="Times New Roman"/>
                <a:cs typeface="Times New Roman"/>
              </a:rPr>
              <a:t>mod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100 </a:t>
            </a:r>
            <a:r>
              <a:rPr sz="1069" spc="5" dirty="0">
                <a:latin typeface="Times New Roman"/>
                <a:cs typeface="Times New Roman"/>
              </a:rPr>
              <a:t>and return the  result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used as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example we </a:t>
            </a:r>
            <a:r>
              <a:rPr sz="1069" spc="5" dirty="0">
                <a:latin typeface="Times New Roman"/>
                <a:cs typeface="Times New Roman"/>
              </a:rPr>
              <a:t>are using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dealing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characters.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statistical table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right side. </a:t>
            </a:r>
            <a:r>
              <a:rPr sz="1069" spc="10" dirty="0">
                <a:latin typeface="Times New Roman"/>
                <a:cs typeface="Times New Roman"/>
              </a:rPr>
              <a:t>This program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generate 100 random  numbers and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hash function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 in the array at different </a:t>
            </a:r>
            <a:r>
              <a:rPr sz="1069" spc="10" dirty="0">
                <a:latin typeface="Times New Roman"/>
                <a:cs typeface="Times New Roman"/>
              </a:rPr>
              <a:t>locations.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bottom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we have hashing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chosen the </a:t>
            </a:r>
            <a:r>
              <a:rPr sz="1069" spc="5" dirty="0">
                <a:latin typeface="Times New Roman"/>
                <a:cs typeface="Times New Roman"/>
              </a:rPr>
              <a:t>linear probing.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program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try to </a:t>
            </a:r>
            <a:r>
              <a:rPr sz="1069" spc="5" dirty="0">
                <a:latin typeface="Times New Roman"/>
                <a:cs typeface="Times New Roman"/>
              </a:rPr>
              <a:t>solve this  </a:t>
            </a:r>
            <a:r>
              <a:rPr sz="1069" spc="10" dirty="0">
                <a:latin typeface="Times New Roman"/>
                <a:cs typeface="Times New Roman"/>
              </a:rPr>
              <a:t>problem using the linear </a:t>
            </a:r>
            <a:r>
              <a:rPr sz="1069" spc="5" dirty="0">
                <a:latin typeface="Times New Roman"/>
                <a:cs typeface="Times New Roman"/>
              </a:rPr>
              <a:t>probing. Press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run button to start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It is selecting </a:t>
            </a:r>
            <a:r>
              <a:rPr sz="1069" spc="10" dirty="0">
                <a:latin typeface="Times New Roman"/>
                <a:cs typeface="Times New Roman"/>
              </a:rPr>
              <a:t>the  numbers randomly, </a:t>
            </a:r>
            <a:r>
              <a:rPr sz="1069" spc="5" dirty="0">
                <a:latin typeface="Times New Roman"/>
                <a:cs typeface="Times New Roman"/>
              </a:rPr>
              <a:t>dividing it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100 and the remainder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hash </a:t>
            </a:r>
            <a:r>
              <a:rPr sz="1069" spc="10" dirty="0">
                <a:latin typeface="Times New Roman"/>
                <a:cs typeface="Times New Roman"/>
              </a:rPr>
              <a:t>value which </a:t>
            </a:r>
            <a:r>
              <a:rPr sz="1069" spc="5" dirty="0">
                <a:latin typeface="Times New Roman"/>
                <a:cs typeface="Times New Roman"/>
              </a:rPr>
              <a:t>is  used as array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index.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Here we have number 506. </a:t>
            </a:r>
            <a:r>
              <a:rPr sz="1069" spc="5" dirty="0">
                <a:latin typeface="Times New Roman"/>
                <a:cs typeface="Times New Roman"/>
              </a:rPr>
              <a:t>It is divided </a:t>
            </a:r>
            <a:r>
              <a:rPr sz="1069" spc="10" dirty="0">
                <a:latin typeface="Times New Roman"/>
                <a:cs typeface="Times New Roman"/>
              </a:rPr>
              <a:t>by 100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remainder is 6. It </a:t>
            </a:r>
            <a:r>
              <a:rPr sz="1069" spc="10" dirty="0">
                <a:latin typeface="Times New Roman"/>
                <a:cs typeface="Times New Roman"/>
              </a:rPr>
              <a:t>means that 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stored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sixth array location. Similarly </a:t>
            </a:r>
            <a:r>
              <a:rPr sz="1069" spc="10" dirty="0">
                <a:latin typeface="Times New Roman"/>
                <a:cs typeface="Times New Roman"/>
              </a:rPr>
              <a:t>we have a number  206,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remainder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6. As location 6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already occupied so we will store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206 </a:t>
            </a:r>
            <a:r>
              <a:rPr sz="1069" spc="5" dirty="0">
                <a:latin typeface="Times New Roman"/>
                <a:cs typeface="Times New Roman"/>
              </a:rPr>
              <a:t>at the 2</a:t>
            </a:r>
            <a:r>
              <a:rPr sz="1094" spc="7" baseline="37037" dirty="0">
                <a:latin typeface="Times New Roman"/>
                <a:cs typeface="Times New Roman"/>
              </a:rPr>
              <a:t>nd </a:t>
            </a:r>
            <a:r>
              <a:rPr sz="1069" spc="5" dirty="0">
                <a:latin typeface="Times New Roman"/>
                <a:cs typeface="Times New Roman"/>
              </a:rPr>
              <a:t>part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location 6.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have the number </a:t>
            </a:r>
            <a:r>
              <a:rPr sz="1069" spc="5" dirty="0">
                <a:latin typeface="Times New Roman"/>
                <a:cs typeface="Times New Roman"/>
              </a:rPr>
              <a:t>806. Its </a:t>
            </a:r>
            <a:r>
              <a:rPr sz="1069" spc="10" dirty="0">
                <a:latin typeface="Times New Roman"/>
                <a:cs typeface="Times New Roman"/>
              </a:rPr>
              <a:t>remainder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also 6.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parts of location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are occupied.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the linear probing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store it </a:t>
            </a:r>
            <a:r>
              <a:rPr sz="1069" spc="10" dirty="0">
                <a:latin typeface="Times New Roman"/>
                <a:cs typeface="Times New Roman"/>
              </a:rPr>
              <a:t>in the next array </a:t>
            </a:r>
            <a:r>
              <a:rPr sz="1069" spc="5" dirty="0">
                <a:latin typeface="Times New Roman"/>
                <a:cs typeface="Times New Roman"/>
              </a:rPr>
              <a:t>location i.e. 7.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10" dirty="0">
                <a:latin typeface="Times New Roman"/>
                <a:cs typeface="Times New Roman"/>
              </a:rPr>
              <a:t>number having the  </a:t>
            </a:r>
            <a:r>
              <a:rPr sz="1069" spc="5" dirty="0">
                <a:latin typeface="Times New Roman"/>
                <a:cs typeface="Times New Roman"/>
              </a:rPr>
              <a:t>remainder </a:t>
            </a:r>
            <a:r>
              <a:rPr sz="1069" spc="10" dirty="0">
                <a:latin typeface="Times New Roman"/>
                <a:cs typeface="Times New Roman"/>
              </a:rPr>
              <a:t>as 6,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store it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5" dirty="0">
                <a:latin typeface="Times New Roman"/>
                <a:cs typeface="Times New Roman"/>
              </a:rPr>
              <a:t>part of </a:t>
            </a:r>
            <a:r>
              <a:rPr sz="1069" spc="10" dirty="0">
                <a:latin typeface="Times New Roman"/>
                <a:cs typeface="Times New Roman"/>
              </a:rPr>
              <a:t>location </a:t>
            </a:r>
            <a:r>
              <a:rPr sz="1069" spc="5" dirty="0">
                <a:latin typeface="Times New Roman"/>
                <a:cs typeface="Times New Roman"/>
              </a:rPr>
              <a:t>7. If </a:t>
            </a:r>
            <a:r>
              <a:rPr sz="1069" spc="10" dirty="0">
                <a:latin typeface="Times New Roman"/>
                <a:cs typeface="Times New Roman"/>
              </a:rPr>
              <a:t>we have number </a:t>
            </a:r>
            <a:r>
              <a:rPr sz="1069" spc="5" dirty="0">
                <a:latin typeface="Times New Roman"/>
                <a:cs typeface="Times New Roman"/>
              </a:rPr>
              <a:t>807, its  </a:t>
            </a:r>
            <a:r>
              <a:rPr sz="1069" spc="10" dirty="0">
                <a:latin typeface="Times New Roman"/>
                <a:cs typeface="Times New Roman"/>
              </a:rPr>
              <a:t>remainder </a:t>
            </a:r>
            <a:r>
              <a:rPr sz="1069" spc="5" dirty="0">
                <a:latin typeface="Times New Roman"/>
                <a:cs typeface="Times New Roman"/>
              </a:rPr>
              <a:t>is 7.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location 7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already occupied </a:t>
            </a:r>
            <a:r>
              <a:rPr sz="1069" spc="10" dirty="0">
                <a:latin typeface="Times New Roman"/>
                <a:cs typeface="Times New Roman"/>
              </a:rPr>
              <a:t>due to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linear </a:t>
            </a:r>
            <a:r>
              <a:rPr sz="1069" spc="5" dirty="0">
                <a:latin typeface="Times New Roman"/>
                <a:cs typeface="Times New Roman"/>
              </a:rPr>
              <a:t>probing. Therefore  the </a:t>
            </a:r>
            <a:r>
              <a:rPr sz="1069" spc="10" dirty="0">
                <a:latin typeface="Times New Roman"/>
                <a:cs typeface="Times New Roman"/>
              </a:rPr>
              <a:t>number 807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 using the linear </a:t>
            </a:r>
            <a:r>
              <a:rPr sz="1069" spc="10" dirty="0">
                <a:latin typeface="Times New Roman"/>
                <a:cs typeface="Times New Roman"/>
              </a:rPr>
              <a:t>probing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location 8.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 understand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numbers are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also see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clustering  effect 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location 63. All the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having remainder as </a:t>
            </a:r>
            <a:r>
              <a:rPr sz="1069" spc="10" dirty="0">
                <a:latin typeface="Times New Roman"/>
                <a:cs typeface="Times New Roman"/>
              </a:rPr>
              <a:t>63 </a:t>
            </a:r>
            <a:r>
              <a:rPr sz="1069" spc="5" dirty="0">
                <a:latin typeface="Times New Roman"/>
                <a:cs typeface="Times New Roman"/>
              </a:rPr>
              <a:t>are clustered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around location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63.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15" dirty="0">
                <a:latin typeface="Times New Roman"/>
                <a:cs typeface="Times New Roman"/>
              </a:rPr>
              <a:t>change </a:t>
            </a:r>
            <a:r>
              <a:rPr sz="1069" spc="10" dirty="0">
                <a:latin typeface="Times New Roman"/>
                <a:cs typeface="Times New Roman"/>
              </a:rPr>
              <a:t>the collision </a:t>
            </a:r>
            <a:r>
              <a:rPr sz="1069" spc="5" dirty="0">
                <a:latin typeface="Times New Roman"/>
                <a:cs typeface="Times New Roman"/>
              </a:rPr>
              <a:t>resolution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algorithm to quadratic </a:t>
            </a:r>
            <a:r>
              <a:rPr sz="1069" spc="5" dirty="0">
                <a:latin typeface="Times New Roman"/>
                <a:cs typeface="Times New Roman"/>
              </a:rPr>
              <a:t>probing. </a:t>
            </a:r>
            <a:r>
              <a:rPr sz="1069" spc="10" dirty="0">
                <a:latin typeface="Times New Roman"/>
                <a:cs typeface="Times New Roman"/>
              </a:rPr>
              <a:t>Run the  animation </a:t>
            </a:r>
            <a:r>
              <a:rPr sz="1069" spc="5" dirty="0">
                <a:latin typeface="Times New Roman"/>
                <a:cs typeface="Times New Roman"/>
              </a:rPr>
              <a:t>again.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array size as </a:t>
            </a:r>
            <a:r>
              <a:rPr sz="1069" spc="10" dirty="0">
                <a:latin typeface="Times New Roman"/>
                <a:cs typeface="Times New Roman"/>
              </a:rPr>
              <a:t>75 and the </a:t>
            </a:r>
            <a:r>
              <a:rPr sz="1069" spc="5" dirty="0">
                <a:latin typeface="Times New Roman"/>
                <a:cs typeface="Times New Roman"/>
              </a:rPr>
              <a:t>array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three  </a:t>
            </a:r>
            <a:r>
              <a:rPr sz="1069" spc="10" dirty="0">
                <a:latin typeface="Times New Roman"/>
                <a:cs typeface="Times New Roman"/>
              </a:rPr>
              <a:t>columns. Each </a:t>
            </a:r>
            <a:r>
              <a:rPr sz="1069" spc="5" dirty="0">
                <a:latin typeface="Times New Roman"/>
                <a:cs typeface="Times New Roman"/>
              </a:rPr>
              <a:t>location of the array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numbers. In quadratic probing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add square of one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i.e. 1 and then the square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two and so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collisions.  Here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different hash function.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take </a:t>
            </a:r>
            <a:r>
              <a:rPr sz="1069" spc="10" dirty="0">
                <a:latin typeface="Times New Roman"/>
                <a:cs typeface="Times New Roman"/>
              </a:rPr>
              <a:t>the mod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75. When the  </a:t>
            </a:r>
            <a:r>
              <a:rPr sz="1069" spc="5" dirty="0">
                <a:latin typeface="Times New Roman"/>
                <a:cs typeface="Times New Roman"/>
              </a:rPr>
              <a:t>both parts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array location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filled </a:t>
            </a:r>
            <a:r>
              <a:rPr sz="1069" spc="10" dirty="0">
                <a:latin typeface="Times New Roman"/>
                <a:cs typeface="Times New Roman"/>
              </a:rPr>
              <a:t>we will use the </a:t>
            </a:r>
            <a:r>
              <a:rPr sz="1069" spc="5" dirty="0">
                <a:latin typeface="Times New Roman"/>
                <a:cs typeface="Times New Roman"/>
              </a:rPr>
              <a:t>quadratic </a:t>
            </a:r>
            <a:r>
              <a:rPr sz="1069" spc="10" dirty="0">
                <a:latin typeface="Times New Roman"/>
                <a:cs typeface="Times New Roman"/>
              </a:rPr>
              <a:t>probing </a:t>
            </a:r>
            <a:r>
              <a:rPr sz="1069" spc="5" dirty="0">
                <a:latin typeface="Times New Roman"/>
                <a:cs typeface="Times New Roman"/>
              </a:rPr>
              <a:t>to store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numbers. Analyze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numbers and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where the </a:t>
            </a:r>
            <a:r>
              <a:rPr sz="1069" spc="5" dirty="0">
                <a:latin typeface="Times New Roman"/>
                <a:cs typeface="Times New Roman"/>
              </a:rPr>
              <a:t>collisions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happened.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Lets see the animation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5" dirty="0">
                <a:latin typeface="Times New Roman"/>
                <a:cs typeface="Times New Roman"/>
              </a:rPr>
              <a:t>linked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chaining.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hash function uses 50 to  take mod with the numbers.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far pointers are not shown. When both </a:t>
            </a:r>
            <a:r>
              <a:rPr sz="1069" spc="5" dirty="0">
                <a:latin typeface="Times New Roman"/>
                <a:cs typeface="Times New Roman"/>
              </a:rPr>
              <a:t>parts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location are filled,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link list appearing.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four </a:t>
            </a:r>
            <a:r>
              <a:rPr sz="1069" spc="10" dirty="0">
                <a:latin typeface="Times New Roman"/>
                <a:cs typeface="Times New Roman"/>
              </a:rPr>
              <a:t>numbers having  remainder 0.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numbers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stored in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two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the link list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attached at </a:t>
            </a:r>
            <a:r>
              <a:rPr sz="1069" spc="10" dirty="0">
                <a:latin typeface="Times New Roman"/>
                <a:cs typeface="Times New Roman"/>
              </a:rPr>
              <a:t>the 0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location.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covering the hashing topic in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depth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as it is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in algorithms  </a:t>
            </a:r>
            <a:r>
              <a:rPr sz="1069" spc="10" dirty="0">
                <a:latin typeface="Times New Roman"/>
                <a:cs typeface="Times New Roman"/>
              </a:rPr>
              <a:t>and analysis </a:t>
            </a:r>
            <a:r>
              <a:rPr sz="1069" spc="5" dirty="0">
                <a:latin typeface="Times New Roman"/>
                <a:cs typeface="Times New Roman"/>
              </a:rPr>
              <a:t>of algorithms domain. This </a:t>
            </a:r>
            <a:r>
              <a:rPr sz="1069" spc="10" dirty="0">
                <a:latin typeface="Times New Roman"/>
                <a:cs typeface="Times New Roman"/>
              </a:rPr>
              <a:t>domain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part of this course.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time  </a:t>
            </a:r>
            <a:r>
              <a:rPr sz="1069" spc="5" dirty="0">
                <a:latin typeface="Times New Roman"/>
                <a:cs typeface="Times New Roman"/>
              </a:rPr>
              <a:t>being,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usage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hashing. For </a:t>
            </a:r>
            <a:r>
              <a:rPr sz="1069" spc="5" dirty="0">
                <a:latin typeface="Times New Roman"/>
                <a:cs typeface="Times New Roman"/>
              </a:rPr>
              <a:t>certain situations,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19" dirty="0">
                <a:latin typeface="Times New Roman"/>
                <a:cs typeface="Times New Roman"/>
              </a:rPr>
              <a:t>ADT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used,  which </a:t>
            </a:r>
            <a:r>
              <a:rPr sz="1069" spc="5" dirty="0">
                <a:latin typeface="Times New Roman"/>
                <a:cs typeface="Times New Roman"/>
              </a:rPr>
              <a:t>internally </a:t>
            </a:r>
            <a:r>
              <a:rPr sz="1069" spc="10" dirty="0">
                <a:latin typeface="Times New Roman"/>
                <a:cs typeface="Times New Roman"/>
              </a:rPr>
              <a:t>would be using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hashing.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dirty="0">
                <a:latin typeface="Arial"/>
                <a:cs typeface="Arial"/>
              </a:rPr>
              <a:t>Applications </a:t>
            </a:r>
            <a:r>
              <a:rPr sz="1264" b="1" spc="5" dirty="0">
                <a:latin typeface="Arial"/>
                <a:cs typeface="Arial"/>
              </a:rPr>
              <a:t>of</a:t>
            </a:r>
            <a:r>
              <a:rPr sz="1264" b="1" spc="-5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Hashing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few examples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those applications where hashing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highly </a:t>
            </a:r>
            <a:r>
              <a:rPr sz="1069" spc="5" dirty="0">
                <a:latin typeface="Times New Roman"/>
                <a:cs typeface="Times New Roman"/>
              </a:rPr>
              <a:t>useful.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hashing </a:t>
            </a:r>
            <a:r>
              <a:rPr sz="1069" spc="10" dirty="0">
                <a:latin typeface="Times New Roman"/>
                <a:cs typeface="Times New Roman"/>
              </a:rPr>
              <a:t>can be applied in table </a:t>
            </a:r>
            <a:r>
              <a:rPr sz="1069" spc="15" dirty="0">
                <a:latin typeface="Times New Roman"/>
                <a:cs typeface="Times New Roman"/>
              </a:rPr>
              <a:t>ADT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apply hashing using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5" dirty="0">
                <a:latin typeface="Times New Roman"/>
                <a:cs typeface="Times New Roman"/>
              </a:rPr>
              <a:t>array to  </a:t>
            </a:r>
            <a:r>
              <a:rPr sz="1069" spc="10" dirty="0">
                <a:latin typeface="Times New Roman"/>
                <a:cs typeface="Times New Roman"/>
              </a:rPr>
              <a:t>store and retrieve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Compilers </a:t>
            </a:r>
            <a:r>
              <a:rPr sz="1069" i="1" spc="10" dirty="0">
                <a:latin typeface="Times New Roman"/>
                <a:cs typeface="Times New Roman"/>
              </a:rPr>
              <a:t>use hash </a:t>
            </a:r>
            <a:r>
              <a:rPr sz="1069" i="1" spc="5" dirty="0">
                <a:latin typeface="Times New Roman"/>
                <a:cs typeface="Times New Roman"/>
              </a:rPr>
              <a:t>tables to keep </a:t>
            </a:r>
            <a:r>
              <a:rPr sz="1069" i="1" spc="10" dirty="0">
                <a:latin typeface="Times New Roman"/>
                <a:cs typeface="Times New Roman"/>
              </a:rPr>
              <a:t>track </a:t>
            </a:r>
            <a:r>
              <a:rPr sz="1069" i="1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declared </a:t>
            </a:r>
            <a:r>
              <a:rPr sz="1069" i="1" spc="5" dirty="0">
                <a:latin typeface="Times New Roman"/>
                <a:cs typeface="Times New Roman"/>
              </a:rPr>
              <a:t>variables (symbol</a:t>
            </a:r>
            <a:r>
              <a:rPr sz="1069" i="1" spc="92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table).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7327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3693" cy="8398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Compilers use hash </a:t>
            </a:r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0" dirty="0">
                <a:latin typeface="Times New Roman"/>
                <a:cs typeface="Times New Roman"/>
              </a:rPr>
              <a:t>in order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</a:t>
            </a:r>
            <a:r>
              <a:rPr sz="1069" i="1" spc="5" dirty="0">
                <a:latin typeface="Times New Roman"/>
                <a:cs typeface="Times New Roman"/>
              </a:rPr>
              <a:t>symbol tables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symbol </a:t>
            </a:r>
            <a:r>
              <a:rPr sz="1069" i="1" spc="5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is an  important part of compilation process.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puts variables </a:t>
            </a:r>
            <a:r>
              <a:rPr sz="1069" spc="10" dirty="0">
                <a:latin typeface="Times New Roman"/>
                <a:cs typeface="Times New Roman"/>
              </a:rPr>
              <a:t>inside symbol table  </a:t>
            </a:r>
            <a:r>
              <a:rPr sz="1069" spc="5" dirty="0">
                <a:latin typeface="Times New Roman"/>
                <a:cs typeface="Times New Roman"/>
              </a:rPr>
              <a:t>during this process. </a:t>
            </a:r>
            <a:r>
              <a:rPr sz="1069" spc="10" dirty="0">
                <a:latin typeface="Times New Roman"/>
                <a:cs typeface="Times New Roman"/>
              </a:rPr>
              <a:t>Compiler </a:t>
            </a:r>
            <a:r>
              <a:rPr sz="1069" spc="5" dirty="0">
                <a:latin typeface="Times New Roman"/>
                <a:cs typeface="Times New Roman"/>
              </a:rPr>
              <a:t>has to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track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different attributes of variables.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variable, its </a:t>
            </a:r>
            <a:r>
              <a:rPr sz="1069" spc="10" dirty="0">
                <a:latin typeface="Times New Roman"/>
                <a:cs typeface="Times New Roman"/>
              </a:rPr>
              <a:t>type, </a:t>
            </a:r>
            <a:r>
              <a:rPr sz="1069" spc="5" dirty="0">
                <a:latin typeface="Times New Roman"/>
                <a:cs typeface="Times New Roman"/>
              </a:rPr>
              <a:t>scope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name where </a:t>
            </a:r>
            <a:r>
              <a:rPr sz="1069" spc="5" dirty="0">
                <a:latin typeface="Times New Roman"/>
                <a:cs typeface="Times New Roman"/>
              </a:rPr>
              <a:t>it is declared etc is </a:t>
            </a:r>
            <a:r>
              <a:rPr sz="1069" spc="10" dirty="0">
                <a:latin typeface="Times New Roman"/>
                <a:cs typeface="Times New Roman"/>
              </a:rPr>
              <a:t>put 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symbol </a:t>
            </a:r>
            <a:r>
              <a:rPr sz="1069" spc="5" dirty="0">
                <a:latin typeface="Times New Roman"/>
                <a:cs typeface="Times New Roman"/>
              </a:rPr>
              <a:t>table. If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0" dirty="0">
                <a:latin typeface="Times New Roman"/>
                <a:cs typeface="Times New Roman"/>
              </a:rPr>
              <a:t>on symbol </a:t>
            </a:r>
            <a:r>
              <a:rPr sz="1069" spc="5" dirty="0">
                <a:latin typeface="Times New Roman"/>
                <a:cs typeface="Times New Roman"/>
              </a:rPr>
              <a:t>table, those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insertion of variable information, </a:t>
            </a:r>
            <a:r>
              <a:rPr sz="1069" spc="10" dirty="0">
                <a:latin typeface="Times New Roman"/>
                <a:cs typeface="Times New Roman"/>
              </a:rPr>
              <a:t>search of a variable information or </a:t>
            </a:r>
            <a:r>
              <a:rPr sz="1069" spc="5" dirty="0">
                <a:latin typeface="Times New Roman"/>
                <a:cs typeface="Times New Roman"/>
              </a:rPr>
              <a:t>deletion </a:t>
            </a:r>
            <a:r>
              <a:rPr sz="1069" spc="10" dirty="0">
                <a:latin typeface="Times New Roman"/>
                <a:cs typeface="Times New Roman"/>
              </a:rPr>
              <a:t>of a  </a:t>
            </a:r>
            <a:r>
              <a:rPr sz="1069" spc="5" dirty="0">
                <a:latin typeface="Times New Roman"/>
                <a:cs typeface="Times New Roman"/>
              </a:rPr>
              <a:t>variable.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are mostly used operations. </a:t>
            </a:r>
            <a:r>
              <a:rPr sz="1069" spc="19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might </a:t>
            </a:r>
            <a:r>
              <a:rPr sz="1069" spc="15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understood </a:t>
            </a:r>
            <a:r>
              <a:rPr sz="1069" spc="10" dirty="0">
                <a:latin typeface="Times New Roman"/>
                <a:cs typeface="Times New Roman"/>
              </a:rPr>
              <a:t>already that a </a:t>
            </a:r>
            <a:r>
              <a:rPr sz="1069" spc="5" dirty="0">
                <a:latin typeface="Times New Roman"/>
                <a:cs typeface="Times New Roman"/>
              </a:rPr>
              <a:t>variable name </a:t>
            </a:r>
            <a:r>
              <a:rPr sz="1069" spc="10" dirty="0">
                <a:latin typeface="Times New Roman"/>
                <a:cs typeface="Times New Roman"/>
              </a:rPr>
              <a:t>will be parameter </a:t>
            </a:r>
            <a:r>
              <a:rPr sz="1069" spc="5" dirty="0">
                <a:latin typeface="Times New Roman"/>
                <a:cs typeface="Times New Roman"/>
              </a:rPr>
              <a:t>(or </a:t>
            </a:r>
            <a:r>
              <a:rPr sz="1069" spc="10" dirty="0">
                <a:latin typeface="Times New Roman"/>
                <a:cs typeface="Times New Roman"/>
              </a:rPr>
              <a:t>the key) to these  </a:t>
            </a:r>
            <a:r>
              <a:rPr sz="1069" spc="5" dirty="0">
                <a:latin typeface="Times New Roman"/>
                <a:cs typeface="Times New Roman"/>
              </a:rPr>
              <a:t>operations. </a:t>
            </a:r>
            <a:r>
              <a:rPr sz="1069" spc="10" dirty="0">
                <a:latin typeface="Times New Roman"/>
                <a:cs typeface="Times New Roman"/>
              </a:rPr>
              <a:t>But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slight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that 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named a </a:t>
            </a:r>
            <a:r>
              <a:rPr sz="1069" spc="5" dirty="0">
                <a:latin typeface="Times New Roman"/>
                <a:cs typeface="Times New Roman"/>
              </a:rPr>
              <a:t>variable as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outside </a:t>
            </a:r>
            <a:r>
              <a:rPr sz="1069" spc="10" dirty="0">
                <a:latin typeface="Times New Roman"/>
                <a:cs typeface="Times New Roman"/>
              </a:rPr>
              <a:t>of  a code block and </a:t>
            </a:r>
            <a:r>
              <a:rPr sz="1069" spc="5" dirty="0">
                <a:latin typeface="Times New Roman"/>
                <a:cs typeface="Times New Roman"/>
              </a:rPr>
              <a:t>inside that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block,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declared another variable of the </a:t>
            </a:r>
            <a:r>
              <a:rPr sz="1069" spc="10" dirty="0">
                <a:latin typeface="Times New Roman"/>
                <a:cs typeface="Times New Roman"/>
              </a:rPr>
              <a:t>similar  type and name then only </a:t>
            </a:r>
            <a:r>
              <a:rPr sz="1069" spc="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cannot be the key and </a:t>
            </a:r>
            <a:r>
              <a:rPr sz="1069" spc="5" dirty="0">
                <a:latin typeface="Times New Roman"/>
                <a:cs typeface="Times New Roman"/>
              </a:rPr>
              <a:t>scope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only differentiating  </a:t>
            </a:r>
            <a:r>
              <a:rPr sz="1069" spc="10" dirty="0">
                <a:latin typeface="Times New Roman"/>
                <a:cs typeface="Times New Roman"/>
              </a:rPr>
              <a:t>factor. Supposing that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variables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the program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unique names, 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name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as the </a:t>
            </a:r>
            <a:r>
              <a:rPr sz="1069" spc="10" dirty="0">
                <a:latin typeface="Times New Roman"/>
                <a:cs typeface="Times New Roman"/>
              </a:rPr>
              <a:t>key. Compiler </a:t>
            </a:r>
            <a:r>
              <a:rPr sz="1069" spc="5" dirty="0">
                <a:latin typeface="Times New Roman"/>
                <a:cs typeface="Times New Roman"/>
              </a:rPr>
              <a:t>will insert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information </a:t>
            </a:r>
            <a:r>
              <a:rPr sz="1069" spc="15" dirty="0">
                <a:latin typeface="Times New Roman"/>
                <a:cs typeface="Times New Roman"/>
              </a:rPr>
              <a:t>by 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and by </a:t>
            </a:r>
            <a:r>
              <a:rPr sz="1069" spc="5" dirty="0">
                <a:latin typeface="Times New Roman"/>
                <a:cs typeface="Times New Roman"/>
              </a:rPr>
              <a:t>passing </a:t>
            </a:r>
            <a:r>
              <a:rPr sz="1069" spc="10" dirty="0">
                <a:latin typeface="Times New Roman"/>
                <a:cs typeface="Times New Roman"/>
              </a:rPr>
              <a:t>in the variable </a:t>
            </a:r>
            <a:r>
              <a:rPr sz="1069" spc="5" dirty="0">
                <a:latin typeface="Times New Roman"/>
                <a:cs typeface="Times New Roman"/>
              </a:rPr>
              <a:t>information. It retrieves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value by </a:t>
            </a:r>
            <a:r>
              <a:rPr sz="1069" spc="5" dirty="0">
                <a:latin typeface="Times New Roman"/>
                <a:cs typeface="Times New Roman"/>
              </a:rPr>
              <a:t>passing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name. </a:t>
            </a:r>
            <a:r>
              <a:rPr sz="1069" spc="5" dirty="0">
                <a:latin typeface="Times New Roman"/>
                <a:cs typeface="Times New Roman"/>
              </a:rPr>
              <a:t>Well, this exercise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related to </a:t>
            </a:r>
            <a:r>
              <a:rPr sz="1069" spc="10" dirty="0">
                <a:latin typeface="Times New Roman"/>
                <a:cs typeface="Times New Roman"/>
              </a:rPr>
              <a:t>your  Compiler </a:t>
            </a:r>
            <a:r>
              <a:rPr sz="1069" spc="5" dirty="0">
                <a:latin typeface="Times New Roman"/>
                <a:cs typeface="Times New Roman"/>
              </a:rPr>
              <a:t>Construction course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construct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own language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compiler.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Another </a:t>
            </a:r>
            <a:r>
              <a:rPr sz="1069" spc="5" dirty="0">
                <a:latin typeface="Times New Roman"/>
                <a:cs typeface="Times New Roman"/>
              </a:rPr>
              <a:t>usage of </a:t>
            </a:r>
            <a:r>
              <a:rPr sz="1069" spc="10" dirty="0">
                <a:latin typeface="Times New Roman"/>
                <a:cs typeface="Times New Roman"/>
              </a:rPr>
              <a:t>hashing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 marL="221628" marR="6173" indent="-209281" algn="just">
              <a:lnSpc>
                <a:spcPts val="1264"/>
              </a:lnSpc>
              <a:spcBef>
                <a:spcPts val="122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hash </a:t>
            </a:r>
            <a:r>
              <a:rPr sz="1069" i="1" spc="5" dirty="0">
                <a:latin typeface="Times New Roman"/>
                <a:cs typeface="Times New Roman"/>
              </a:rPr>
              <a:t>table </a:t>
            </a:r>
            <a:r>
              <a:rPr sz="1069" i="1" spc="10" dirty="0">
                <a:latin typeface="Times New Roman"/>
                <a:cs typeface="Times New Roman"/>
              </a:rPr>
              <a:t>can </a:t>
            </a:r>
            <a:r>
              <a:rPr sz="1069" i="1" spc="15" dirty="0">
                <a:latin typeface="Times New Roman"/>
                <a:cs typeface="Times New Roman"/>
              </a:rPr>
              <a:t>be </a:t>
            </a:r>
            <a:r>
              <a:rPr sz="1069" i="1" spc="10" dirty="0">
                <a:latin typeface="Times New Roman"/>
                <a:cs typeface="Times New Roman"/>
              </a:rPr>
              <a:t>used </a:t>
            </a:r>
            <a:r>
              <a:rPr sz="1069" i="1" spc="5" dirty="0">
                <a:latin typeface="Times New Roman"/>
                <a:cs typeface="Times New Roman"/>
              </a:rPr>
              <a:t>for on-line spelling checkers </a:t>
            </a:r>
            <a:r>
              <a:rPr sz="1069" i="1" spc="24" dirty="0">
                <a:latin typeface="Times New Roman"/>
                <a:cs typeface="Times New Roman"/>
              </a:rPr>
              <a:t>— </a:t>
            </a:r>
            <a:r>
              <a:rPr sz="1069" i="1" spc="5" dirty="0">
                <a:latin typeface="Times New Roman"/>
                <a:cs typeface="Times New Roman"/>
              </a:rPr>
              <a:t>if misspelling detection  (rather </a:t>
            </a:r>
            <a:r>
              <a:rPr sz="1069" i="1" spc="10" dirty="0">
                <a:latin typeface="Times New Roman"/>
                <a:cs typeface="Times New Roman"/>
              </a:rPr>
              <a:t>than </a:t>
            </a:r>
            <a:r>
              <a:rPr sz="1069" i="1" spc="5" dirty="0">
                <a:latin typeface="Times New Roman"/>
                <a:cs typeface="Times New Roman"/>
              </a:rPr>
              <a:t>correction) </a:t>
            </a:r>
            <a:r>
              <a:rPr sz="1069" i="1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important, </a:t>
            </a:r>
            <a:r>
              <a:rPr sz="1069" i="1" spc="15" dirty="0">
                <a:latin typeface="Times New Roman"/>
                <a:cs typeface="Times New Roman"/>
              </a:rPr>
              <a:t>an </a:t>
            </a:r>
            <a:r>
              <a:rPr sz="1069" i="1" spc="10" dirty="0">
                <a:latin typeface="Times New Roman"/>
                <a:cs typeface="Times New Roman"/>
              </a:rPr>
              <a:t>entire dictionary can be hashed and  words checked </a:t>
            </a:r>
            <a:r>
              <a:rPr sz="1069" i="1" spc="5" dirty="0">
                <a:latin typeface="Times New Roman"/>
                <a:cs typeface="Times New Roman"/>
              </a:rPr>
              <a:t>in </a:t>
            </a:r>
            <a:r>
              <a:rPr sz="1069" i="1" spc="10" dirty="0">
                <a:latin typeface="Times New Roman"/>
                <a:cs typeface="Times New Roman"/>
              </a:rPr>
              <a:t>constant</a:t>
            </a:r>
            <a:r>
              <a:rPr sz="1069" i="1" spc="-4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  <a:buFont typeface="Symbol"/>
              <a:buChar char=""/>
            </a:pPr>
            <a:endParaRPr sz="1021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used spell checkers in a word </a:t>
            </a:r>
            <a:r>
              <a:rPr sz="1069" spc="5" dirty="0">
                <a:latin typeface="Times New Roman"/>
                <a:cs typeface="Times New Roman"/>
              </a:rPr>
              <a:t>processing </a:t>
            </a:r>
            <a:r>
              <a:rPr sz="1069" spc="10" dirty="0">
                <a:latin typeface="Times New Roman"/>
                <a:cs typeface="Times New Roman"/>
              </a:rPr>
              <a:t>program like </a:t>
            </a:r>
            <a:r>
              <a:rPr sz="1069" spc="15" dirty="0">
                <a:latin typeface="Times New Roman"/>
                <a:cs typeface="Times New Roman"/>
              </a:rPr>
              <a:t>MS </a:t>
            </a:r>
            <a:r>
              <a:rPr sz="1069" spc="10" dirty="0">
                <a:latin typeface="Times New Roman"/>
                <a:cs typeface="Times New Roman"/>
              </a:rPr>
              <a:t>Word. That  </a:t>
            </a:r>
            <a:r>
              <a:rPr sz="1069" spc="5" dirty="0">
                <a:latin typeface="Times New Roman"/>
                <a:cs typeface="Times New Roman"/>
              </a:rPr>
              <a:t>spell </a:t>
            </a:r>
            <a:r>
              <a:rPr sz="1069" spc="10" dirty="0">
                <a:latin typeface="Times New Roman"/>
                <a:cs typeface="Times New Roman"/>
              </a:rPr>
              <a:t>checker </a:t>
            </a:r>
            <a:r>
              <a:rPr sz="1069" spc="5" dirty="0">
                <a:latin typeface="Times New Roman"/>
                <a:cs typeface="Times New Roman"/>
              </a:rPr>
              <a:t>finds out </a:t>
            </a:r>
            <a:r>
              <a:rPr sz="1069" spc="10" dirty="0">
                <a:latin typeface="Times New Roman"/>
                <a:cs typeface="Times New Roman"/>
              </a:rPr>
              <a:t>mistakes, </a:t>
            </a:r>
            <a:r>
              <a:rPr sz="1069" spc="5" dirty="0">
                <a:latin typeface="Times New Roman"/>
                <a:cs typeface="Times New Roman"/>
              </a:rPr>
              <a:t>provides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correct options and prompts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to  choose </a:t>
            </a:r>
            <a:r>
              <a:rPr sz="1069" spc="10" dirty="0">
                <a:latin typeface="Times New Roman"/>
                <a:cs typeface="Times New Roman"/>
              </a:rPr>
              <a:t>any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synonyms.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set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correct </a:t>
            </a:r>
            <a:r>
              <a:rPr sz="1069" spc="10" dirty="0">
                <a:latin typeface="Times New Roman"/>
                <a:cs typeface="Times New Roman"/>
              </a:rPr>
              <a:t>the words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automatically.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Hashing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spelling mistakes. </a:t>
            </a:r>
            <a:r>
              <a:rPr sz="1069" spc="10" dirty="0">
                <a:latin typeface="Times New Roman"/>
                <a:cs typeface="Times New Roman"/>
              </a:rPr>
              <a:t>For that you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words 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dictionary of spoken </a:t>
            </a:r>
            <a:r>
              <a:rPr sz="1069" spc="10" dirty="0">
                <a:latin typeface="Times New Roman"/>
                <a:cs typeface="Times New Roman"/>
              </a:rPr>
              <a:t>English and </a:t>
            </a:r>
            <a:r>
              <a:rPr sz="1069" spc="5" dirty="0">
                <a:latin typeface="Times New Roman"/>
                <a:cs typeface="Times New Roman"/>
              </a:rPr>
              <a:t>construct </a:t>
            </a:r>
            <a:r>
              <a:rPr sz="1069" spc="10" dirty="0">
                <a:latin typeface="Times New Roman"/>
                <a:cs typeface="Times New Roman"/>
              </a:rPr>
              <a:t>a hash </a:t>
            </a:r>
            <a:r>
              <a:rPr sz="1069" spc="5" dirty="0">
                <a:latin typeface="Times New Roman"/>
                <a:cs typeface="Times New Roman"/>
              </a:rPr>
              <a:t>table of those.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spelling mistakes,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take first </a:t>
            </a:r>
            <a:r>
              <a:rPr sz="1069" spc="10" dirty="0">
                <a:latin typeface="Times New Roman"/>
                <a:cs typeface="Times New Roman"/>
              </a:rPr>
              <a:t>word from the </a:t>
            </a:r>
            <a:r>
              <a:rPr sz="1069" spc="5" dirty="0">
                <a:latin typeface="Times New Roman"/>
                <a:cs typeface="Times New Roman"/>
              </a:rPr>
              <a:t>text that is </a:t>
            </a:r>
            <a:r>
              <a:rPr sz="1069" spc="10" dirty="0">
                <a:latin typeface="Times New Roman"/>
                <a:cs typeface="Times New Roman"/>
              </a:rPr>
              <a:t>being checked </a:t>
            </a:r>
            <a:r>
              <a:rPr sz="1069" spc="15" dirty="0">
                <a:latin typeface="Times New Roman"/>
                <a:cs typeface="Times New Roman"/>
              </a:rPr>
              <a:t>and  </a:t>
            </a:r>
            <a:r>
              <a:rPr sz="1069" spc="10" dirty="0">
                <a:latin typeface="Times New Roman"/>
                <a:cs typeface="Times New Roman"/>
              </a:rPr>
              <a:t>compare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all the </a:t>
            </a:r>
            <a:r>
              <a:rPr sz="1069" spc="10" dirty="0">
                <a:latin typeface="Times New Roman"/>
                <a:cs typeface="Times New Roman"/>
              </a:rPr>
              <a:t>words </a:t>
            </a:r>
            <a:r>
              <a:rPr sz="1069" spc="5" dirty="0">
                <a:latin typeface="Times New Roman"/>
                <a:cs typeface="Times New Roman"/>
              </a:rPr>
              <a:t>present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hash table. If the </a:t>
            </a:r>
            <a:r>
              <a:rPr sz="1069" spc="10" dirty="0">
                <a:latin typeface="Times New Roman"/>
                <a:cs typeface="Times New Roman"/>
              </a:rPr>
              <a:t>word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found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high </a:t>
            </a:r>
            <a:r>
              <a:rPr sz="1069" spc="5" dirty="0">
                <a:latin typeface="Times New Roman"/>
                <a:cs typeface="Times New Roman"/>
              </a:rPr>
              <a:t>probability that the </a:t>
            </a:r>
            <a:r>
              <a:rPr sz="1069" spc="10" dirty="0">
                <a:latin typeface="Times New Roman"/>
                <a:cs typeface="Times New Roman"/>
              </a:rPr>
              <a:t>word </a:t>
            </a:r>
            <a:r>
              <a:rPr sz="1069" spc="5" dirty="0">
                <a:latin typeface="Times New Roman"/>
                <a:cs typeface="Times New Roman"/>
              </a:rPr>
              <a:t>is incorrect, although there 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low probability that </a:t>
            </a:r>
            <a:r>
              <a:rPr sz="1069" spc="10" dirty="0">
                <a:latin typeface="Times New Roman"/>
                <a:cs typeface="Times New Roman"/>
              </a:rPr>
              <a:t>the word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correct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present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dictionary.  </a:t>
            </a:r>
            <a:r>
              <a:rPr sz="1069" spc="10" dirty="0">
                <a:latin typeface="Times New Roman"/>
                <a:cs typeface="Times New Roman"/>
              </a:rPr>
              <a:t>Based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high </a:t>
            </a:r>
            <a:r>
              <a:rPr sz="1069" spc="5" dirty="0">
                <a:latin typeface="Times New Roman"/>
                <a:cs typeface="Times New Roman"/>
              </a:rPr>
              <a:t>probability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message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displayed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of </a:t>
            </a:r>
            <a:r>
              <a:rPr sz="1069" spc="10" dirty="0">
                <a:latin typeface="Times New Roman"/>
                <a:cs typeface="Times New Roman"/>
              </a:rPr>
              <a:t>the  application that the word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wrong. </a:t>
            </a:r>
            <a:r>
              <a:rPr sz="1069" spc="19" dirty="0">
                <a:latin typeface="Times New Roman"/>
                <a:cs typeface="Times New Roman"/>
              </a:rPr>
              <a:t>MS </a:t>
            </a:r>
            <a:r>
              <a:rPr sz="1069" spc="15" dirty="0">
                <a:latin typeface="Times New Roman"/>
                <a:cs typeface="Times New Roman"/>
              </a:rPr>
              <a:t>Word </a:t>
            </a:r>
            <a:r>
              <a:rPr sz="1069" spc="10" dirty="0">
                <a:latin typeface="Times New Roman"/>
                <a:cs typeface="Times New Roman"/>
              </a:rPr>
              <a:t>does the same.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far the automatic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correct </a:t>
            </a:r>
            <a:r>
              <a:rPr sz="1069" spc="10" dirty="0">
                <a:latin typeface="Times New Roman"/>
                <a:cs typeface="Times New Roman"/>
              </a:rPr>
              <a:t>feature </a:t>
            </a:r>
            <a:r>
              <a:rPr sz="1069" spc="5" dirty="0">
                <a:latin typeface="Times New Roman"/>
                <a:cs typeface="Times New Roman"/>
              </a:rPr>
              <a:t>is concerned, it is another algorithm, </a:t>
            </a:r>
            <a:r>
              <a:rPr sz="1069" spc="10" dirty="0">
                <a:latin typeface="Times New Roman"/>
                <a:cs typeface="Times New Roman"/>
              </a:rPr>
              <a:t>which we are not going to </a:t>
            </a:r>
            <a:r>
              <a:rPr sz="1069" spc="5" dirty="0">
                <a:latin typeface="Times New Roman"/>
                <a:cs typeface="Times New Roman"/>
              </a:rPr>
              <a:t>discuss  here.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15" dirty="0">
                <a:latin typeface="Times New Roman"/>
                <a:cs typeface="Times New Roman"/>
              </a:rPr>
              <a:t>few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examples </a:t>
            </a:r>
            <a:r>
              <a:rPr sz="1069" spc="5" dirty="0">
                <a:latin typeface="Times New Roman"/>
                <a:cs typeface="Times New Roman"/>
              </a:rPr>
              <a:t>in this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connection.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67">
              <a:latin typeface="Times New Roman"/>
              <a:cs typeface="Times New Roman"/>
            </a:endParaRPr>
          </a:p>
          <a:p>
            <a:pPr marL="221628" marR="8026" indent="-209281" algn="just">
              <a:lnSpc>
                <a:spcPts val="1264"/>
              </a:lnSpc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Game playing programs use hash </a:t>
            </a:r>
            <a:r>
              <a:rPr sz="1069" i="1" spc="5" dirty="0">
                <a:latin typeface="Times New Roman"/>
                <a:cs typeface="Times New Roman"/>
              </a:rPr>
              <a:t>tables </a:t>
            </a:r>
            <a:r>
              <a:rPr sz="1069" i="1" spc="10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store </a:t>
            </a:r>
            <a:r>
              <a:rPr sz="1069" i="1" spc="10" dirty="0">
                <a:latin typeface="Times New Roman"/>
                <a:cs typeface="Times New Roman"/>
              </a:rPr>
              <a:t>seen </a:t>
            </a:r>
            <a:r>
              <a:rPr sz="1069" i="1" spc="5" dirty="0">
                <a:latin typeface="Times New Roman"/>
                <a:cs typeface="Times New Roman"/>
              </a:rPr>
              <a:t>positions, </a:t>
            </a:r>
            <a:r>
              <a:rPr sz="1069" i="1" spc="10" dirty="0">
                <a:latin typeface="Times New Roman"/>
                <a:cs typeface="Times New Roman"/>
              </a:rPr>
              <a:t>thereby saving  </a:t>
            </a:r>
            <a:r>
              <a:rPr sz="1069" i="1" spc="5" dirty="0">
                <a:latin typeface="Times New Roman"/>
                <a:cs typeface="Times New Roman"/>
              </a:rPr>
              <a:t>computation time if </a:t>
            </a: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position is encountered</a:t>
            </a:r>
            <a:r>
              <a:rPr sz="1069" i="1" spc="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again.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Normal computer games </a:t>
            </a:r>
            <a:r>
              <a:rPr sz="1069" spc="5" dirty="0">
                <a:latin typeface="Times New Roman"/>
                <a:cs typeface="Times New Roman"/>
              </a:rPr>
              <a:t>are graphical, there are positions that are </a:t>
            </a:r>
            <a:r>
              <a:rPr sz="1069" spc="10" dirty="0">
                <a:latin typeface="Times New Roman"/>
                <a:cs typeface="Times New Roman"/>
              </a:rPr>
              <a:t>chosen by the  computer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player. </a:t>
            </a: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game of </a:t>
            </a:r>
            <a:r>
              <a:rPr sz="1069" spc="5" dirty="0">
                <a:latin typeface="Times New Roman"/>
                <a:cs typeface="Times New Roman"/>
              </a:rPr>
              <a:t>chess </a:t>
            </a:r>
            <a:r>
              <a:rPr sz="1069" spc="10" dirty="0">
                <a:latin typeface="Times New Roman"/>
                <a:cs typeface="Times New Roman"/>
              </a:rPr>
              <a:t>where one player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chosen  one </a:t>
            </a:r>
            <a:r>
              <a:rPr sz="1069" spc="5" dirty="0">
                <a:latin typeface="Times New Roman"/>
                <a:cs typeface="Times New Roman"/>
              </a:rPr>
              <a:t>position again. </a:t>
            </a:r>
            <a:r>
              <a:rPr sz="1069" spc="15" dirty="0">
                <a:latin typeface="Times New Roman"/>
                <a:cs typeface="Times New Roman"/>
              </a:rPr>
              <a:t>Here 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use the positions of the pieces </a:t>
            </a:r>
            <a:r>
              <a:rPr sz="1069" spc="10" dirty="0">
                <a:latin typeface="Times New Roman"/>
                <a:cs typeface="Times New Roman"/>
              </a:rPr>
              <a:t>(64 </a:t>
            </a:r>
            <a:r>
              <a:rPr sz="1069" spc="5" dirty="0">
                <a:latin typeface="Times New Roman"/>
                <a:cs typeface="Times New Roman"/>
              </a:rPr>
              <a:t>pieces) at that </a:t>
            </a:r>
            <a:r>
              <a:rPr sz="1069" spc="10" dirty="0">
                <a:latin typeface="Times New Roman"/>
                <a:cs typeface="Times New Roman"/>
              </a:rPr>
              <a:t>time 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key to store it in </a:t>
            </a:r>
            <a:r>
              <a:rPr sz="1069" spc="10" dirty="0">
                <a:latin typeface="Times New Roman"/>
                <a:cs typeface="Times New Roman"/>
              </a:rPr>
              <a:t>the hash </a:t>
            </a:r>
            <a:r>
              <a:rPr sz="1069" spc="5" dirty="0">
                <a:latin typeface="Times New Roman"/>
                <a:cs typeface="Times New Roman"/>
              </a:rPr>
              <a:t>table. If our </a:t>
            </a:r>
            <a:r>
              <a:rPr sz="1069" spc="10" dirty="0">
                <a:latin typeface="Times New Roman"/>
                <a:cs typeface="Times New Roman"/>
              </a:rPr>
              <a:t>program wants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analyze </a:t>
            </a:r>
            <a:r>
              <a:rPr sz="1069" spc="5" dirty="0">
                <a:latin typeface="Times New Roman"/>
                <a:cs typeface="Times New Roman"/>
              </a:rPr>
              <a:t>that if </a:t>
            </a:r>
            <a:r>
              <a:rPr sz="1069" spc="10" dirty="0">
                <a:latin typeface="Times New Roman"/>
                <a:cs typeface="Times New Roman"/>
              </a:rPr>
              <a:t>a player  </a:t>
            </a:r>
            <a:r>
              <a:rPr sz="1069" spc="5" dirty="0">
                <a:latin typeface="Times New Roman"/>
                <a:cs typeface="Times New Roman"/>
              </a:rPr>
              <a:t>has encountered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similar situation before, can pass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pieces 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function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.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positions </a:t>
            </a:r>
            <a:r>
              <a:rPr sz="1069" spc="10" dirty="0">
                <a:latin typeface="Times New Roman"/>
                <a:cs typeface="Times New Roman"/>
              </a:rPr>
              <a:t>are hashed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then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previously present index is returned, </a:t>
            </a:r>
            <a:r>
              <a:rPr sz="1069" spc="10" dirty="0">
                <a:latin typeface="Times New Roman"/>
                <a:cs typeface="Times New Roman"/>
              </a:rPr>
              <a:t>which 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similar </a:t>
            </a:r>
            <a:r>
              <a:rPr sz="1069" spc="5" dirty="0">
                <a:latin typeface="Times New Roman"/>
                <a:cs typeface="Times New Roman"/>
              </a:rPr>
              <a:t>situation has </a:t>
            </a:r>
            <a:r>
              <a:rPr sz="1069" spc="10" dirty="0">
                <a:latin typeface="Times New Roman"/>
                <a:cs typeface="Times New Roman"/>
              </a:rPr>
              <a:t>been  encountered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before.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7042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7"/>
            <a:ext cx="4853693" cy="848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778"/>
              </a:spcBef>
            </a:pP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another </a:t>
            </a:r>
            <a:r>
              <a:rPr sz="1069" spc="10" dirty="0">
                <a:latin typeface="Times New Roman"/>
                <a:cs typeface="Times New Roman"/>
              </a:rPr>
              <a:t>example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 marL="221628" marR="6173" indent="-209281">
              <a:lnSpc>
                <a:spcPts val="1254"/>
              </a:lnSpc>
              <a:spcBef>
                <a:spcPts val="136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Hash </a:t>
            </a:r>
            <a:r>
              <a:rPr sz="1069" i="1" spc="5" dirty="0">
                <a:latin typeface="Times New Roman"/>
                <a:cs typeface="Times New Roman"/>
              </a:rPr>
              <a:t>functions </a:t>
            </a:r>
            <a:r>
              <a:rPr sz="1069" i="1" spc="10" dirty="0">
                <a:latin typeface="Times New Roman"/>
                <a:cs typeface="Times New Roman"/>
              </a:rPr>
              <a:t>can </a:t>
            </a:r>
            <a:r>
              <a:rPr sz="1069" i="1" spc="15" dirty="0">
                <a:latin typeface="Times New Roman"/>
                <a:cs typeface="Times New Roman"/>
              </a:rPr>
              <a:t>be </a:t>
            </a:r>
            <a:r>
              <a:rPr sz="1069" i="1" spc="10" dirty="0">
                <a:latin typeface="Times New Roman"/>
                <a:cs typeface="Times New Roman"/>
              </a:rPr>
              <a:t>used </a:t>
            </a:r>
            <a:r>
              <a:rPr sz="1069" i="1" spc="5" dirty="0">
                <a:latin typeface="Times New Roman"/>
                <a:cs typeface="Times New Roman"/>
              </a:rPr>
              <a:t>to quickly </a:t>
            </a:r>
            <a:r>
              <a:rPr sz="1069" i="1" spc="10" dirty="0">
                <a:latin typeface="Times New Roman"/>
                <a:cs typeface="Times New Roman"/>
              </a:rPr>
              <a:t>check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i="1" spc="10" dirty="0">
                <a:latin typeface="Times New Roman"/>
                <a:cs typeface="Times New Roman"/>
              </a:rPr>
              <a:t>inequality </a:t>
            </a:r>
            <a:r>
              <a:rPr sz="1069" i="1" spc="24" dirty="0">
                <a:latin typeface="Times New Roman"/>
                <a:cs typeface="Times New Roman"/>
              </a:rPr>
              <a:t>—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two elements hash  </a:t>
            </a:r>
            <a:r>
              <a:rPr sz="1069" i="1" spc="5" dirty="0">
                <a:latin typeface="Times New Roman"/>
                <a:cs typeface="Times New Roman"/>
              </a:rPr>
              <a:t>to different values they </a:t>
            </a:r>
            <a:r>
              <a:rPr sz="1069" i="1" spc="10" dirty="0">
                <a:latin typeface="Times New Roman"/>
                <a:cs typeface="Times New Roman"/>
              </a:rPr>
              <a:t>must be</a:t>
            </a:r>
            <a:r>
              <a:rPr sz="1069" i="1" spc="1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different.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  <a:buFont typeface="Symbol"/>
              <a:buChar char=""/>
            </a:pPr>
            <a:endParaRPr sz="1021">
              <a:latin typeface="Times New Roman"/>
              <a:cs typeface="Times New Roman"/>
            </a:endParaRPr>
          </a:p>
          <a:p>
            <a:pPr marL="12347" marR="6791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Sometimes in </a:t>
            </a:r>
            <a:r>
              <a:rPr sz="1069" spc="15" dirty="0">
                <a:latin typeface="Times New Roman"/>
                <a:cs typeface="Times New Roman"/>
              </a:rPr>
              <a:t>your </a:t>
            </a:r>
            <a:r>
              <a:rPr sz="1069" spc="10" dirty="0">
                <a:latin typeface="Times New Roman"/>
                <a:cs typeface="Times New Roman"/>
              </a:rPr>
              <a:t>applications,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don’t want to know which value </a:t>
            </a:r>
            <a:r>
              <a:rPr sz="1069" spc="5" dirty="0">
                <a:latin typeface="Times New Roman"/>
                <a:cs typeface="Times New Roman"/>
              </a:rPr>
              <a:t>is smaller or  bigger but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only interested in </a:t>
            </a:r>
            <a:r>
              <a:rPr sz="1069" spc="10" dirty="0">
                <a:latin typeface="Times New Roman"/>
                <a:cs typeface="Times New Roman"/>
              </a:rPr>
              <a:t>knowing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they are equal or not.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use hashing. </a:t>
            </a: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items </a:t>
            </a:r>
            <a:r>
              <a:rPr sz="1069" spc="5" dirty="0">
                <a:latin typeface="Times New Roman"/>
                <a:cs typeface="Times New Roman"/>
              </a:rPr>
              <a:t>don’t collide, then their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different. </a:t>
            </a:r>
            <a:r>
              <a:rPr sz="1069" spc="10" dirty="0">
                <a:latin typeface="Times New Roman"/>
                <a:cs typeface="Times New Roman"/>
              </a:rPr>
              <a:t>Based on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said to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unequal.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Above was </a:t>
            </a:r>
            <a:r>
              <a:rPr sz="1069" spc="5" dirty="0">
                <a:latin typeface="Times New Roman"/>
                <a:cs typeface="Times New Roman"/>
              </a:rPr>
              <a:t>the situation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hashing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useful.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like 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in what  </a:t>
            </a:r>
            <a:r>
              <a:rPr sz="1069" spc="10" dirty="0">
                <a:latin typeface="Times New Roman"/>
                <a:cs typeface="Times New Roman"/>
              </a:rPr>
              <a:t>circumstances </a:t>
            </a:r>
            <a:r>
              <a:rPr sz="1069" spc="5" dirty="0">
                <a:latin typeface="Times New Roman"/>
                <a:cs typeface="Times New Roman"/>
              </a:rPr>
              <a:t>hashing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 good </a:t>
            </a:r>
            <a:r>
              <a:rPr sz="1069" spc="5" dirty="0">
                <a:latin typeface="Times New Roman"/>
                <a:cs typeface="Times New Roman"/>
              </a:rPr>
              <a:t>solution to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When </a:t>
            </a:r>
            <a:r>
              <a:rPr sz="1264" b="1" dirty="0">
                <a:latin typeface="Arial"/>
                <a:cs typeface="Arial"/>
              </a:rPr>
              <a:t>Hashing is</a:t>
            </a:r>
            <a:r>
              <a:rPr sz="1264" b="1" spc="-3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Suitable?</a:t>
            </a:r>
            <a:endParaRPr sz="1264">
              <a:latin typeface="Arial"/>
              <a:cs typeface="Arial"/>
            </a:endParaRPr>
          </a:p>
          <a:p>
            <a:pPr marL="221628" marR="6173" indent="-209281">
              <a:lnSpc>
                <a:spcPts val="1264"/>
              </a:lnSpc>
              <a:spcBef>
                <a:spcPts val="111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Hash tables are </a:t>
            </a:r>
            <a:r>
              <a:rPr sz="1069" i="1" spc="5" dirty="0">
                <a:latin typeface="Times New Roman"/>
                <a:cs typeface="Times New Roman"/>
              </a:rPr>
              <a:t>very </a:t>
            </a:r>
            <a:r>
              <a:rPr sz="1069" i="1" spc="15" dirty="0">
                <a:latin typeface="Times New Roman"/>
                <a:cs typeface="Times New Roman"/>
              </a:rPr>
              <a:t>good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there </a:t>
            </a:r>
            <a:r>
              <a:rPr sz="1069" i="1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a need for </a:t>
            </a:r>
            <a:r>
              <a:rPr sz="1069" i="1" spc="15" dirty="0">
                <a:latin typeface="Times New Roman"/>
                <a:cs typeface="Times New Roman"/>
              </a:rPr>
              <a:t>many </a:t>
            </a:r>
            <a:r>
              <a:rPr sz="1069" i="1" spc="10" dirty="0">
                <a:latin typeface="Times New Roman"/>
                <a:cs typeface="Times New Roman"/>
              </a:rPr>
              <a:t>searches in a reasonably </a:t>
            </a:r>
            <a:r>
              <a:rPr sz="1069" i="1" spc="2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stable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  <a:buFont typeface="Symbol"/>
              <a:buChar char=""/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just seen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excellent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of reasonably stable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discussed hash table for </a:t>
            </a:r>
            <a:r>
              <a:rPr sz="1069" spc="10" dirty="0">
                <a:latin typeface="Times New Roman"/>
                <a:cs typeface="Times New Roman"/>
              </a:rPr>
              <a:t>English dictionary.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constructed a hash table </a:t>
            </a:r>
            <a:r>
              <a:rPr sz="1069" spc="5" dirty="0">
                <a:latin typeface="Times New Roman"/>
                <a:cs typeface="Times New Roman"/>
              </a:rPr>
              <a:t>of all </a:t>
            </a:r>
            <a:r>
              <a:rPr sz="1069" spc="10" dirty="0">
                <a:latin typeface="Times New Roman"/>
                <a:cs typeface="Times New Roman"/>
              </a:rPr>
              <a:t>the  words </a:t>
            </a:r>
            <a:r>
              <a:rPr sz="1069" spc="5" dirty="0">
                <a:latin typeface="Times New Roman"/>
                <a:cs typeface="Times New Roman"/>
              </a:rPr>
              <a:t>inside dictionary and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looking for </a:t>
            </a:r>
            <a:r>
              <a:rPr sz="1069" spc="10" dirty="0">
                <a:latin typeface="Times New Roman"/>
                <a:cs typeface="Times New Roman"/>
              </a:rPr>
              <a:t>different words </a:t>
            </a:r>
            <a:r>
              <a:rPr sz="1069" spc="5" dirty="0">
                <a:latin typeface="Times New Roman"/>
                <a:cs typeface="Times New Roman"/>
              </a:rPr>
              <a:t>in it.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majorly, there  were </a:t>
            </a:r>
            <a:r>
              <a:rPr sz="1069" spc="5" dirty="0">
                <a:latin typeface="Times New Roman"/>
                <a:cs typeface="Times New Roman"/>
              </a:rPr>
              <a:t>frequent look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insertions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minor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frequency.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221628" marR="6791" indent="-209281">
              <a:lnSpc>
                <a:spcPts val="1264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Hash </a:t>
            </a:r>
            <a:r>
              <a:rPr sz="1069" i="1" spc="5" dirty="0">
                <a:latin typeface="Times New Roman"/>
                <a:cs typeface="Times New Roman"/>
              </a:rPr>
              <a:t>tables are </a:t>
            </a:r>
            <a:r>
              <a:rPr sz="1069" i="1" spc="10" dirty="0">
                <a:latin typeface="Times New Roman"/>
                <a:cs typeface="Times New Roman"/>
              </a:rPr>
              <a:t>not so good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there </a:t>
            </a:r>
            <a:r>
              <a:rPr sz="1069" i="1" spc="5" dirty="0">
                <a:latin typeface="Times New Roman"/>
                <a:cs typeface="Times New Roman"/>
              </a:rPr>
              <a:t>are </a:t>
            </a:r>
            <a:r>
              <a:rPr sz="1069" i="1" spc="10" dirty="0">
                <a:latin typeface="Times New Roman"/>
                <a:cs typeface="Times New Roman"/>
              </a:rPr>
              <a:t>many </a:t>
            </a:r>
            <a:r>
              <a:rPr sz="1069" i="1" spc="5" dirty="0">
                <a:latin typeface="Times New Roman"/>
                <a:cs typeface="Times New Roman"/>
              </a:rPr>
              <a:t>insertions </a:t>
            </a:r>
            <a:r>
              <a:rPr sz="1069" i="1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deletions, </a:t>
            </a:r>
            <a:r>
              <a:rPr sz="1069" i="1" spc="15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if table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traversals </a:t>
            </a:r>
            <a:r>
              <a:rPr sz="1069" i="1" spc="10" dirty="0">
                <a:latin typeface="Times New Roman"/>
                <a:cs typeface="Times New Roman"/>
              </a:rPr>
              <a:t>are needed </a:t>
            </a:r>
            <a:r>
              <a:rPr sz="1069" i="1" spc="24" dirty="0">
                <a:latin typeface="Times New Roman"/>
                <a:cs typeface="Times New Roman"/>
              </a:rPr>
              <a:t>— </a:t>
            </a:r>
            <a:r>
              <a:rPr sz="1069" i="1" spc="5" dirty="0">
                <a:latin typeface="Times New Roman"/>
                <a:cs typeface="Times New Roman"/>
              </a:rPr>
              <a:t>in this case, </a:t>
            </a:r>
            <a:r>
              <a:rPr sz="1069" i="1" spc="10" dirty="0">
                <a:latin typeface="Times New Roman"/>
                <a:cs typeface="Times New Roman"/>
              </a:rPr>
              <a:t>AVL </a:t>
            </a:r>
            <a:r>
              <a:rPr sz="1069" i="1" spc="5" dirty="0">
                <a:latin typeface="Times New Roman"/>
                <a:cs typeface="Times New Roman"/>
              </a:rPr>
              <a:t>trees </a:t>
            </a:r>
            <a:r>
              <a:rPr sz="1069" i="1" spc="10" dirty="0">
                <a:latin typeface="Times New Roman"/>
                <a:cs typeface="Times New Roman"/>
              </a:rPr>
              <a:t>are </a:t>
            </a:r>
            <a:r>
              <a:rPr sz="1069" i="1" spc="5" dirty="0">
                <a:latin typeface="Times New Roman"/>
                <a:cs typeface="Times New Roman"/>
              </a:rPr>
              <a:t>better.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  <a:buFont typeface="Symbol"/>
              <a:buChar char=""/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applications, it is required to frequently read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write data. In </a:t>
            </a:r>
            <a:r>
              <a:rPr sz="1069" spc="10" dirty="0">
                <a:latin typeface="Times New Roman"/>
                <a:cs typeface="Times New Roman"/>
              </a:rPr>
              <a:t>these kinds </a:t>
            </a:r>
            <a:r>
              <a:rPr sz="1069" spc="5" dirty="0">
                <a:latin typeface="Times New Roman"/>
                <a:cs typeface="Times New Roman"/>
              </a:rPr>
              <a:t>of  applications hash table might not </a:t>
            </a:r>
            <a:r>
              <a:rPr sz="1069" spc="10" dirty="0">
                <a:latin typeface="Times New Roman"/>
                <a:cs typeface="Times New Roman"/>
              </a:rPr>
              <a:t>be a good </a:t>
            </a:r>
            <a:r>
              <a:rPr sz="1069" spc="5" dirty="0">
                <a:latin typeface="Times New Roman"/>
                <a:cs typeface="Times New Roman"/>
              </a:rPr>
              <a:t>solution,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might </a:t>
            </a:r>
            <a:r>
              <a:rPr sz="1069" spc="10" dirty="0">
                <a:latin typeface="Times New Roman"/>
                <a:cs typeface="Times New Roman"/>
              </a:rPr>
              <a:t>be a good  </a:t>
            </a:r>
            <a:r>
              <a:rPr sz="1069" spc="5" dirty="0">
                <a:latin typeface="Times New Roman"/>
                <a:cs typeface="Times New Roman"/>
              </a:rPr>
              <a:t>option.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bear in </a:t>
            </a:r>
            <a:r>
              <a:rPr sz="1069" spc="10" dirty="0">
                <a:latin typeface="Times New Roman"/>
                <a:cs typeface="Times New Roman"/>
              </a:rPr>
              <a:t>mind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 hard and </a:t>
            </a:r>
            <a:r>
              <a:rPr sz="1069" spc="5" dirty="0">
                <a:latin typeface="Times New Roman"/>
                <a:cs typeface="Times New Roman"/>
              </a:rPr>
              <a:t>fast statistics to </a:t>
            </a:r>
            <a:r>
              <a:rPr sz="1069" spc="10" dirty="0">
                <a:latin typeface="Times New Roman"/>
                <a:cs typeface="Times New Roman"/>
              </a:rPr>
              <a:t>go for </a:t>
            </a:r>
            <a:r>
              <a:rPr sz="1069" spc="5" dirty="0">
                <a:latin typeface="Times New Roman"/>
                <a:cs typeface="Times New Roman"/>
              </a:rPr>
              <a:t>hash </a:t>
            </a:r>
            <a:r>
              <a:rPr sz="1069" spc="10" dirty="0">
                <a:latin typeface="Times New Roman"/>
                <a:cs typeface="Times New Roman"/>
              </a:rPr>
              <a:t>table  and then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a good </a:t>
            </a:r>
            <a:r>
              <a:rPr sz="1069" spc="5" dirty="0">
                <a:latin typeface="Times New Roman"/>
                <a:cs typeface="Times New Roman"/>
              </a:rPr>
              <a:t>software engineer to </a:t>
            </a:r>
            <a:r>
              <a:rPr sz="1069" spc="10" dirty="0">
                <a:latin typeface="Times New Roman"/>
                <a:cs typeface="Times New Roman"/>
              </a:rPr>
              <a:t>choose </a:t>
            </a:r>
            <a:r>
              <a:rPr sz="1069" spc="5" dirty="0">
                <a:latin typeface="Times New Roman"/>
                <a:cs typeface="Times New Roman"/>
              </a:rPr>
              <a:t>relevant  data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67">
              <a:latin typeface="Times New Roman"/>
              <a:cs typeface="Times New Roman"/>
            </a:endParaRPr>
          </a:p>
          <a:p>
            <a:pPr marL="221628" marR="7408" indent="-209281">
              <a:lnSpc>
                <a:spcPts val="1264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Also, hashing is very slow for </a:t>
            </a:r>
            <a:r>
              <a:rPr sz="1069" i="1" spc="10" dirty="0">
                <a:latin typeface="Times New Roman"/>
                <a:cs typeface="Times New Roman"/>
              </a:rPr>
              <a:t>any </a:t>
            </a:r>
            <a:r>
              <a:rPr sz="1069" i="1" spc="5" dirty="0">
                <a:latin typeface="Times New Roman"/>
                <a:cs typeface="Times New Roman"/>
              </a:rPr>
              <a:t>operations which require </a:t>
            </a: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entries to </a:t>
            </a:r>
            <a:r>
              <a:rPr sz="1069" i="1" spc="15" dirty="0">
                <a:latin typeface="Times New Roman"/>
                <a:cs typeface="Times New Roman"/>
              </a:rPr>
              <a:t>be  </a:t>
            </a:r>
            <a:r>
              <a:rPr sz="1069" i="1" spc="5" dirty="0">
                <a:latin typeface="Times New Roman"/>
                <a:cs typeface="Times New Roman"/>
              </a:rPr>
              <a:t>sorted</a:t>
            </a:r>
            <a:endParaRPr sz="1069">
              <a:latin typeface="Times New Roman"/>
              <a:cs typeface="Times New Roman"/>
            </a:endParaRPr>
          </a:p>
          <a:p>
            <a:pPr marL="639571">
              <a:lnSpc>
                <a:spcPts val="1220"/>
              </a:lnSpc>
              <a:tabLst>
                <a:tab pos="848235" algn="l"/>
              </a:tabLst>
            </a:pPr>
            <a:r>
              <a:rPr sz="1069" spc="15" dirty="0">
                <a:latin typeface="Courier New"/>
                <a:cs typeface="Courier New"/>
              </a:rPr>
              <a:t>o	</a:t>
            </a:r>
            <a:r>
              <a:rPr sz="1069" i="1" spc="5" dirty="0">
                <a:latin typeface="Times New Roman"/>
                <a:cs typeface="Times New Roman"/>
              </a:rPr>
              <a:t>e.g. </a:t>
            </a:r>
            <a:r>
              <a:rPr sz="1069" i="1" spc="10" dirty="0">
                <a:latin typeface="Times New Roman"/>
                <a:cs typeface="Times New Roman"/>
              </a:rPr>
              <a:t>Find the minimum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key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times,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do other operations of </a:t>
            </a:r>
            <a:r>
              <a:rPr sz="1069" i="1" spc="5" dirty="0">
                <a:latin typeface="Times New Roman"/>
                <a:cs typeface="Times New Roman"/>
              </a:rPr>
              <a:t>insert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but additionally, </a:t>
            </a:r>
            <a:r>
              <a:rPr sz="1069" spc="10" dirty="0">
                <a:latin typeface="Times New Roman"/>
                <a:cs typeface="Times New Roman"/>
              </a:rPr>
              <a:t>you  </a:t>
            </a:r>
            <a:r>
              <a:rPr sz="1069" spc="5" dirty="0">
                <a:latin typeface="Times New Roman"/>
                <a:cs typeface="Times New Roman"/>
              </a:rPr>
              <a:t>require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in </a:t>
            </a:r>
            <a:r>
              <a:rPr sz="1069" spc="10" dirty="0">
                <a:latin typeface="Times New Roman"/>
                <a:cs typeface="Times New Roman"/>
              </a:rPr>
              <a:t>sorted order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the minimum or maximum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discussed it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times 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insert data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of hash table without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sort  order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is scattered through the array in </a:t>
            </a:r>
            <a:r>
              <a:rPr sz="1069" spc="10" dirty="0">
                <a:latin typeface="Times New Roman"/>
                <a:cs typeface="Times New Roman"/>
              </a:rPr>
              <a:t>such a </a:t>
            </a:r>
            <a:r>
              <a:rPr sz="1069" spc="5" dirty="0">
                <a:latin typeface="Times New Roman"/>
                <a:cs typeface="Times New Roman"/>
              </a:rPr>
              <a:t>fashion that 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holes in </a:t>
            </a:r>
            <a:r>
              <a:rPr sz="1069" spc="10" dirty="0">
                <a:latin typeface="Times New Roman"/>
                <a:cs typeface="Times New Roman"/>
              </a:rPr>
              <a:t>the  array.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these circumstances, the hash 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useful.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remembering  from the </a:t>
            </a:r>
            <a:r>
              <a:rPr sz="1069" spc="5" dirty="0">
                <a:latin typeface="Times New Roman"/>
                <a:cs typeface="Times New Roman"/>
              </a:rPr>
              <a:t>animation </a:t>
            </a:r>
            <a:r>
              <a:rPr sz="1069" spc="15" dirty="0">
                <a:latin typeface="Times New Roman"/>
                <a:cs typeface="Times New Roman"/>
              </a:rPr>
              <a:t>we saw </a:t>
            </a:r>
            <a:r>
              <a:rPr sz="1069" spc="5" dirty="0">
                <a:latin typeface="Times New Roman"/>
                <a:cs typeface="Times New Roman"/>
              </a:rPr>
              <a:t>earlier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in this lecture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was no </a:t>
            </a:r>
            <a:r>
              <a:rPr sz="1069" spc="5" dirty="0">
                <a:latin typeface="Times New Roman"/>
                <a:cs typeface="Times New Roman"/>
              </a:rPr>
              <a:t>real </a:t>
            </a:r>
            <a:r>
              <a:rPr sz="1069" spc="10" dirty="0">
                <a:latin typeface="Times New Roman"/>
                <a:cs typeface="Times New Roman"/>
              </a:rPr>
              <a:t>sequence of  </a:t>
            </a:r>
            <a:r>
              <a:rPr sz="1069" spc="5" dirty="0">
                <a:latin typeface="Times New Roman"/>
                <a:cs typeface="Times New Roman"/>
              </a:rPr>
              <a:t>filling of array.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clusters </a:t>
            </a:r>
            <a:r>
              <a:rPr sz="1069" spc="10" dirty="0">
                <a:latin typeface="Times New Roman"/>
                <a:cs typeface="Times New Roman"/>
              </a:rPr>
              <a:t>were formed because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collision but there </a:t>
            </a:r>
            <a:r>
              <a:rPr sz="1069" spc="15" dirty="0">
                <a:latin typeface="Times New Roman"/>
                <a:cs typeface="Times New Roman"/>
              </a:rPr>
              <a:t>was no  </a:t>
            </a:r>
            <a:r>
              <a:rPr sz="1069" spc="5" dirty="0">
                <a:latin typeface="Times New Roman"/>
                <a:cs typeface="Times New Roman"/>
              </a:rPr>
              <a:t>order as such. </a:t>
            </a:r>
            <a:r>
              <a:rPr sz="1069" spc="10" dirty="0">
                <a:latin typeface="Times New Roman"/>
                <a:cs typeface="Times New Roman"/>
              </a:rPr>
              <a:t>So hashing </a:t>
            </a:r>
            <a:r>
              <a:rPr sz="1069" spc="5" dirty="0">
                <a:latin typeface="Times New Roman"/>
                <a:cs typeface="Times New Roman"/>
              </a:rPr>
              <a:t>is not really useful in these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circumstances.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finishing with our discussion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hashing.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important thing is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thought </a:t>
            </a:r>
            <a:r>
              <a:rPr sz="1069" spc="10" dirty="0">
                <a:latin typeface="Times New Roman"/>
                <a:cs typeface="Times New Roman"/>
              </a:rPr>
              <a:t>about one 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internally </a:t>
            </a:r>
            <a:r>
              <a:rPr sz="1069" spc="10" dirty="0">
                <a:latin typeface="Times New Roman"/>
                <a:cs typeface="Times New Roman"/>
              </a:rPr>
              <a:t>we implemented </a:t>
            </a:r>
            <a:r>
              <a:rPr sz="1069" spc="5" dirty="0">
                <a:latin typeface="Times New Roman"/>
                <a:cs typeface="Times New Roman"/>
              </a:rPr>
              <a:t>in six </a:t>
            </a:r>
            <a:r>
              <a:rPr sz="1069" spc="10" dirty="0">
                <a:latin typeface="Times New Roman"/>
                <a:cs typeface="Times New Roman"/>
              </a:rPr>
              <a:t>different ways. 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remembering </a:t>
            </a:r>
            <a:r>
              <a:rPr sz="1069" spc="5" dirty="0">
                <a:latin typeface="Times New Roman"/>
                <a:cs typeface="Times New Roman"/>
              </a:rPr>
              <a:t>that as </a:t>
            </a:r>
            <a:r>
              <a:rPr sz="1069" spc="10" dirty="0">
                <a:latin typeface="Times New Roman"/>
                <a:cs typeface="Times New Roman"/>
              </a:rPr>
              <a:t>long </a:t>
            </a:r>
            <a:r>
              <a:rPr sz="1069" spc="5" dirty="0">
                <a:latin typeface="Times New Roman"/>
                <a:cs typeface="Times New Roman"/>
              </a:rPr>
              <a:t>as the interface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data structures remains  the </a:t>
            </a:r>
            <a:r>
              <a:rPr sz="1069" spc="10" dirty="0">
                <a:latin typeface="Times New Roman"/>
                <a:cs typeface="Times New Roman"/>
              </a:rPr>
              <a:t>same, </a:t>
            </a:r>
            <a:r>
              <a:rPr sz="1069" spc="5" dirty="0">
                <a:latin typeface="Times New Roman"/>
                <a:cs typeface="Times New Roman"/>
              </a:rPr>
              <a:t>different internal </a:t>
            </a:r>
            <a:r>
              <a:rPr sz="1069" spc="10" dirty="0">
                <a:latin typeface="Times New Roman"/>
                <a:cs typeface="Times New Roman"/>
              </a:rPr>
              <a:t>implementations does not </a:t>
            </a:r>
            <a:r>
              <a:rPr sz="1069" spc="5" dirty="0">
                <a:latin typeface="Times New Roman"/>
                <a:cs typeface="Times New Roman"/>
              </a:rPr>
              <a:t>really matter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client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perspective. Occasionally, </a:t>
            </a:r>
            <a:r>
              <a:rPr sz="1069" spc="10" dirty="0">
                <a:latin typeface="Times New Roman"/>
                <a:cs typeface="Times New Roman"/>
              </a:rPr>
              <a:t>somebody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interested in </a:t>
            </a:r>
            <a:r>
              <a:rPr sz="1069" spc="10" dirty="0">
                <a:latin typeface="Times New Roman"/>
                <a:cs typeface="Times New Roman"/>
              </a:rPr>
              <a:t>knowing the </a:t>
            </a:r>
            <a:r>
              <a:rPr sz="1069" spc="5" dirty="0">
                <a:latin typeface="Times New Roman"/>
                <a:cs typeface="Times New Roman"/>
              </a:rPr>
              <a:t>internal 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your 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5" dirty="0">
                <a:latin typeface="Times New Roman"/>
                <a:cs typeface="Times New Roman"/>
              </a:rPr>
              <a:t>that might </a:t>
            </a:r>
            <a:r>
              <a:rPr sz="1069" spc="10" dirty="0">
                <a:latin typeface="Times New Roman"/>
                <a:cs typeface="Times New Roman"/>
              </a:rPr>
              <a:t>be important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him </a:t>
            </a:r>
            <a:r>
              <a:rPr sz="1069" spc="10" dirty="0">
                <a:latin typeface="Times New Roman"/>
                <a:cs typeface="Times New Roman"/>
              </a:rPr>
              <a:t>in  order to use your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structure.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184242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54115"/>
            <a:ext cx="4853076" cy="380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move 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topic of Sorting. It is very vast topic </a:t>
            </a:r>
            <a:r>
              <a:rPr sz="1069" spc="10" dirty="0">
                <a:latin typeface="Times New Roman"/>
                <a:cs typeface="Times New Roman"/>
              </a:rPr>
              <a:t>and cannot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covered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 this </a:t>
            </a:r>
            <a:r>
              <a:rPr sz="1069" spc="5" dirty="0">
                <a:latin typeface="Times New Roman"/>
                <a:cs typeface="Times New Roman"/>
              </a:rPr>
              <a:t>course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thoroughly.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Sorting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Sorting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to put the data </a:t>
            </a:r>
            <a:r>
              <a:rPr sz="1069" spc="10" dirty="0">
                <a:latin typeface="Times New Roman"/>
                <a:cs typeface="Times New Roman"/>
              </a:rPr>
              <a:t>in a </a:t>
            </a:r>
            <a:r>
              <a:rPr sz="1069" spc="5" dirty="0">
                <a:latin typeface="Times New Roman"/>
                <a:cs typeface="Times New Roman"/>
              </a:rPr>
              <a:t>certain order or sequence.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discussed  </a:t>
            </a:r>
            <a:r>
              <a:rPr sz="1069" spc="5" dirty="0">
                <a:latin typeface="Times New Roman"/>
                <a:cs typeface="Times New Roman"/>
              </a:rPr>
              <a:t>sorting before in different scattered through topics in </a:t>
            </a:r>
            <a:r>
              <a:rPr sz="1069" spc="10" dirty="0">
                <a:latin typeface="Times New Roman"/>
                <a:cs typeface="Times New Roman"/>
              </a:rPr>
              <a:t>this course </a:t>
            </a:r>
            <a:r>
              <a:rPr sz="1069" spc="5" dirty="0">
                <a:latin typeface="Times New Roman"/>
                <a:cs typeface="Times New Roman"/>
              </a:rPr>
              <a:t>but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been 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far </a:t>
            </a:r>
            <a:r>
              <a:rPr sz="1069" spc="10" dirty="0">
                <a:latin typeface="Times New Roman"/>
                <a:cs typeface="Times New Roman"/>
              </a:rPr>
              <a:t>as a </a:t>
            </a:r>
            <a:r>
              <a:rPr sz="1069" spc="5" dirty="0">
                <a:latin typeface="Times New Roman"/>
                <a:cs typeface="Times New Roman"/>
              </a:rPr>
              <a:t>separate topic.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remembering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traverse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binary search tree in in-order </a:t>
            </a:r>
            <a:r>
              <a:rPr sz="1069" spc="10" dirty="0">
                <a:latin typeface="Times New Roman"/>
                <a:cs typeface="Times New Roman"/>
              </a:rPr>
              <a:t>way,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obtained data happens to be </a:t>
            </a:r>
            <a:r>
              <a:rPr sz="1069" spc="5" dirty="0">
                <a:latin typeface="Times New Roman"/>
                <a:cs typeface="Times New Roman"/>
              </a:rPr>
              <a:t>sorted.  </a:t>
            </a:r>
            <a:r>
              <a:rPr sz="1069" spc="10" dirty="0">
                <a:latin typeface="Times New Roman"/>
                <a:cs typeface="Times New Roman"/>
              </a:rPr>
              <a:t>Similarly, </a:t>
            </a:r>
            <a:r>
              <a:rPr sz="1069" spc="15" dirty="0">
                <a:latin typeface="Times New Roman"/>
                <a:cs typeface="Times New Roman"/>
              </a:rPr>
              <a:t>we saw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structures, where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keep data </a:t>
            </a:r>
            <a:r>
              <a:rPr sz="1069" spc="5" dirty="0">
                <a:latin typeface="Times New Roman"/>
                <a:cs typeface="Times New Roman"/>
              </a:rPr>
              <a:t>in sorted order. </a:t>
            </a:r>
            <a:r>
              <a:rPr sz="1069" spc="10" dirty="0">
                <a:latin typeface="Times New Roman"/>
                <a:cs typeface="Times New Roman"/>
              </a:rPr>
              <a:t>In  case of min-heap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keep </a:t>
            </a:r>
            <a:r>
              <a:rPr sz="1069" spc="10" dirty="0">
                <a:latin typeface="Times New Roman"/>
                <a:cs typeface="Times New Roman"/>
              </a:rPr>
              <a:t>on removing elements one by </a:t>
            </a:r>
            <a:r>
              <a:rPr sz="1069" spc="5" dirty="0">
                <a:latin typeface="Times New Roman"/>
                <a:cs typeface="Times New Roman"/>
              </a:rPr>
              <a:t>one,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data in </a:t>
            </a:r>
            <a:r>
              <a:rPr sz="1069" spc="5" dirty="0">
                <a:latin typeface="Times New Roman"/>
                <a:cs typeface="Times New Roman"/>
              </a:rPr>
              <a:t>sorted  </a:t>
            </a:r>
            <a:r>
              <a:rPr sz="1069" spc="10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Sorting is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useful that </a:t>
            </a:r>
            <a:r>
              <a:rPr sz="1069" spc="10" dirty="0">
                <a:latin typeface="Times New Roman"/>
                <a:cs typeface="Times New Roman"/>
              </a:rPr>
              <a:t>in 80-90%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computer </a:t>
            </a:r>
            <a:r>
              <a:rPr sz="1069" spc="5" dirty="0">
                <a:latin typeface="Times New Roman"/>
                <a:cs typeface="Times New Roman"/>
              </a:rPr>
              <a:t>applications, sorting is there in </a:t>
            </a:r>
            <a:r>
              <a:rPr sz="1069" spc="10" dirty="0">
                <a:latin typeface="Times New Roman"/>
                <a:cs typeface="Times New Roman"/>
              </a:rPr>
              <a:t>one  form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other. </a:t>
            </a:r>
            <a:r>
              <a:rPr sz="1069" spc="10" dirty="0">
                <a:latin typeface="Times New Roman"/>
                <a:cs typeface="Times New Roman"/>
              </a:rPr>
              <a:t>Normally, </a:t>
            </a:r>
            <a:r>
              <a:rPr sz="1069" spc="5" dirty="0">
                <a:latin typeface="Times New Roman"/>
                <a:cs typeface="Times New Roman"/>
              </a:rPr>
              <a:t>sorting </a:t>
            </a:r>
            <a:r>
              <a:rPr sz="1069" spc="10" dirty="0">
                <a:latin typeface="Times New Roman"/>
                <a:cs typeface="Times New Roman"/>
              </a:rPr>
              <a:t>and searching go </a:t>
            </a:r>
            <a:r>
              <a:rPr sz="1069" spc="5" dirty="0">
                <a:latin typeface="Times New Roman"/>
                <a:cs typeface="Times New Roman"/>
              </a:rPr>
              <a:t>together. </a:t>
            </a:r>
            <a:r>
              <a:rPr sz="1069" spc="10" dirty="0">
                <a:latin typeface="Times New Roman"/>
                <a:cs typeface="Times New Roman"/>
              </a:rPr>
              <a:t>Lot </a:t>
            </a:r>
            <a:r>
              <a:rPr sz="1069" spc="5" dirty="0">
                <a:latin typeface="Times New Roman"/>
                <a:cs typeface="Times New Roman"/>
              </a:rPr>
              <a:t>of research </a:t>
            </a:r>
            <a:r>
              <a:rPr sz="1069" spc="10" dirty="0">
                <a:latin typeface="Times New Roman"/>
                <a:cs typeface="Times New Roman"/>
              </a:rPr>
              <a:t>has  been </a:t>
            </a:r>
            <a:r>
              <a:rPr sz="1069" spc="15" dirty="0">
                <a:latin typeface="Times New Roman"/>
                <a:cs typeface="Times New Roman"/>
              </a:rPr>
              <a:t>done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sorting;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get lot of stuff on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different sources. </a:t>
            </a:r>
            <a:r>
              <a:rPr sz="1069" spc="15" dirty="0">
                <a:latin typeface="Times New Roman"/>
                <a:cs typeface="Times New Roman"/>
              </a:rPr>
              <a:t>Very  </a:t>
            </a:r>
            <a:r>
              <a:rPr sz="1069" spc="5" dirty="0">
                <a:latin typeface="Times New Roman"/>
                <a:cs typeface="Times New Roman"/>
              </a:rPr>
              <a:t>efficient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developed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Moreover, a vast  Mathematical analysis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been </a:t>
            </a:r>
            <a:r>
              <a:rPr sz="1069" spc="10" dirty="0">
                <a:latin typeface="Times New Roman"/>
                <a:cs typeface="Times New Roman"/>
              </a:rPr>
              <a:t>performed of these algorithms.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want to expose  </a:t>
            </a:r>
            <a:r>
              <a:rPr sz="1069" spc="5" dirty="0">
                <a:latin typeface="Times New Roman"/>
                <a:cs typeface="Times New Roman"/>
              </a:rPr>
              <a:t>yourself,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these analyses are performed and </a:t>
            </a:r>
            <a:r>
              <a:rPr sz="1069" spc="10" dirty="0">
                <a:latin typeface="Times New Roman"/>
                <a:cs typeface="Times New Roman"/>
              </a:rPr>
              <a:t>what Mathematical </a:t>
            </a:r>
            <a:r>
              <a:rPr sz="1069" spc="5" dirty="0">
                <a:latin typeface="Times New Roman"/>
                <a:cs typeface="Times New Roman"/>
              </a:rPr>
              <a:t>tools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procedures are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for performing analysis then sorting is very useful topic </a:t>
            </a:r>
            <a:r>
              <a:rPr sz="1069" spc="10" dirty="0">
                <a:latin typeface="Times New Roman"/>
                <a:cs typeface="Times New Roman"/>
              </a:rPr>
              <a:t>for  you.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Sorting</a:t>
            </a:r>
            <a:r>
              <a:rPr sz="1264" b="1" spc="-44" dirty="0">
                <a:latin typeface="Arial"/>
                <a:cs typeface="Arial"/>
              </a:rPr>
              <a:t> </a:t>
            </a:r>
            <a:r>
              <a:rPr sz="1264" b="1" dirty="0">
                <a:latin typeface="Arial"/>
                <a:cs typeface="Arial"/>
              </a:rPr>
              <a:t>Integers</a:t>
            </a:r>
            <a:endParaRPr sz="1264">
              <a:latin typeface="Arial"/>
              <a:cs typeface="Arial"/>
            </a:endParaRPr>
          </a:p>
          <a:p>
            <a:pPr marL="221628" indent="-209281" algn="just">
              <a:spcBef>
                <a:spcPts val="5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5" dirty="0">
                <a:latin typeface="Times New Roman"/>
                <a:cs typeface="Times New Roman"/>
              </a:rPr>
              <a:t>How </a:t>
            </a:r>
            <a:r>
              <a:rPr sz="1069" i="1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sort </a:t>
            </a:r>
            <a:r>
              <a:rPr sz="1069" i="1" spc="5" dirty="0">
                <a:latin typeface="Times New Roman"/>
                <a:cs typeface="Times New Roman"/>
              </a:rPr>
              <a:t>integers in this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array?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6853" y="5378889"/>
          <a:ext cx="2101497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0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636626" y="6009005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4" h="430529">
                <a:moveTo>
                  <a:pt x="214884" y="430530"/>
                </a:moveTo>
                <a:lnTo>
                  <a:pt x="429768" y="306324"/>
                </a:lnTo>
                <a:lnTo>
                  <a:pt x="288036" y="306324"/>
                </a:lnTo>
                <a:lnTo>
                  <a:pt x="288036" y="0"/>
                </a:lnTo>
                <a:lnTo>
                  <a:pt x="141731" y="0"/>
                </a:lnTo>
                <a:lnTo>
                  <a:pt x="141731" y="306324"/>
                </a:lnTo>
                <a:lnTo>
                  <a:pt x="0" y="306324"/>
                </a:lnTo>
                <a:lnTo>
                  <a:pt x="214884" y="4305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96853" y="6631637"/>
          <a:ext cx="2101497" cy="42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2280" y="7369174"/>
            <a:ext cx="4852458" cy="2000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4214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8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43.1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sort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given 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Apparently, </a:t>
            </a:r>
            <a:r>
              <a:rPr sz="1069" spc="5" dirty="0">
                <a:latin typeface="Times New Roman"/>
                <a:cs typeface="Times New Roman"/>
              </a:rPr>
              <a:t>this operation </a:t>
            </a:r>
            <a:r>
              <a:rPr sz="1069" spc="10" dirty="0">
                <a:latin typeface="Times New Roman"/>
                <a:cs typeface="Times New Roman"/>
              </a:rPr>
              <a:t>may  seem very </a:t>
            </a:r>
            <a:r>
              <a:rPr sz="1069" spc="5" dirty="0">
                <a:latin typeface="Times New Roman"/>
                <a:cs typeface="Times New Roman"/>
              </a:rPr>
              <a:t>simple. </a:t>
            </a:r>
            <a:r>
              <a:rPr sz="1069" spc="10" dirty="0">
                <a:latin typeface="Times New Roman"/>
                <a:cs typeface="Times New Roman"/>
              </a:rPr>
              <a:t>But think about </a:t>
            </a:r>
            <a:r>
              <a:rPr sz="1069" spc="5" dirty="0">
                <a:latin typeface="Times New Roman"/>
                <a:cs typeface="Times New Roman"/>
              </a:rPr>
              <a:t>it, if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given </a:t>
            </a:r>
            <a:r>
              <a:rPr sz="1069" spc="10" dirty="0">
                <a:latin typeface="Times New Roman"/>
                <a:cs typeface="Times New Roman"/>
              </a:rPr>
              <a:t>a very </a:t>
            </a:r>
            <a:r>
              <a:rPr sz="1069" spc="5" dirty="0">
                <a:latin typeface="Times New Roman"/>
                <a:cs typeface="Times New Roman"/>
              </a:rPr>
              <a:t>large </a:t>
            </a:r>
            <a:r>
              <a:rPr sz="1069" spc="10" dirty="0">
                <a:latin typeface="Times New Roman"/>
                <a:cs typeface="Times New Roman"/>
              </a:rPr>
              <a:t>volume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data  (may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million of </a:t>
            </a:r>
            <a:r>
              <a:rPr sz="1069" spc="10" dirty="0">
                <a:latin typeface="Times New Roman"/>
                <a:cs typeface="Times New Roman"/>
              </a:rPr>
              <a:t>numbers)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you may </a:t>
            </a:r>
            <a:r>
              <a:rPr sz="1069" spc="5" dirty="0">
                <a:latin typeface="Times New Roman"/>
                <a:cs typeface="Times New Roman"/>
              </a:rPr>
              <a:t>realize </a:t>
            </a:r>
            <a:r>
              <a:rPr sz="1069" spc="10" dirty="0">
                <a:latin typeface="Times New Roman"/>
                <a:cs typeface="Times New Roman"/>
              </a:rPr>
              <a:t>that there </a:t>
            </a:r>
            <a:r>
              <a:rPr sz="1069" spc="5" dirty="0">
                <a:latin typeface="Times New Roman"/>
                <a:cs typeface="Times New Roman"/>
              </a:rPr>
              <a:t>has 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an efficient  </a:t>
            </a:r>
            <a:r>
              <a:rPr sz="1069" spc="10" dirty="0">
                <a:latin typeface="Times New Roman"/>
                <a:cs typeface="Times New Roman"/>
              </a:rPr>
              <a:t>mechanism to perform this operation. Firstly,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put the problem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words: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very </a:t>
            </a:r>
            <a:r>
              <a:rPr sz="1069" spc="5" dirty="0">
                <a:latin typeface="Times New Roman"/>
                <a:cs typeface="Times New Roman"/>
              </a:rPr>
              <a:t>large array of </a:t>
            </a:r>
            <a:r>
              <a:rPr sz="1069" spc="10" dirty="0">
                <a:latin typeface="Times New Roman"/>
                <a:cs typeface="Times New Roman"/>
              </a:rPr>
              <a:t>numbers.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sort the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ascending </a:t>
            </a:r>
            <a:r>
              <a:rPr sz="1069" spc="5" dirty="0">
                <a:latin typeface="Times New Roman"/>
                <a:cs typeface="Times New Roman"/>
              </a:rPr>
              <a:t>order such that the </a:t>
            </a: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first 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of it 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largest element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end of the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Let’s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algorithms of sorting. Point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noted </a:t>
            </a:r>
            <a:r>
              <a:rPr sz="1069" spc="10" dirty="0">
                <a:latin typeface="Times New Roman"/>
                <a:cs typeface="Times New Roman"/>
              </a:rPr>
              <a:t>here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study  algorithms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sorting;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talking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about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structures.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Until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now,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you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might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23504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2458" cy="5624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realized that algorithms go along data structures.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a data structure to  contain data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algorithms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certain </a:t>
            </a:r>
            <a:r>
              <a:rPr sz="1069" spc="10" dirty="0">
                <a:latin typeface="Times New Roman"/>
                <a:cs typeface="Times New Roman"/>
              </a:rPr>
              <a:t>operations or actions on that  </a:t>
            </a:r>
            <a:r>
              <a:rPr sz="1069" spc="5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Elementary Sorting</a:t>
            </a:r>
            <a:r>
              <a:rPr sz="1264" b="1" spc="-5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Algorithms</a:t>
            </a:r>
            <a:endParaRPr sz="1264">
              <a:latin typeface="Arial"/>
              <a:cs typeface="Arial"/>
            </a:endParaRPr>
          </a:p>
          <a:p>
            <a:pPr marL="221628" indent="-209281" algn="just">
              <a:spcBef>
                <a:spcPts val="49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Selection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Insertion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69"/>
              </a:lnSpc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Bubble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algorithms </a:t>
            </a:r>
            <a:r>
              <a:rPr sz="1069" spc="10" dirty="0">
                <a:latin typeface="Times New Roman"/>
                <a:cs typeface="Times New Roman"/>
              </a:rPr>
              <a:t>have been </a:t>
            </a:r>
            <a:r>
              <a:rPr sz="1069" spc="5" dirty="0">
                <a:latin typeface="Times New Roman"/>
                <a:cs typeface="Times New Roman"/>
              </a:rPr>
              <a:t>put as elementary </a:t>
            </a:r>
            <a:r>
              <a:rPr sz="1069" spc="10" dirty="0">
                <a:latin typeface="Times New Roman"/>
                <a:cs typeface="Times New Roman"/>
              </a:rPr>
              <a:t>because 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simple. </a:t>
            </a:r>
            <a:r>
              <a:rPr sz="1069" spc="10" dirty="0">
                <a:latin typeface="Times New Roman"/>
                <a:cs typeface="Times New Roman"/>
              </a:rPr>
              <a:t>They  </a:t>
            </a:r>
            <a:r>
              <a:rPr sz="1069" spc="5" dirty="0">
                <a:latin typeface="Times New Roman"/>
                <a:cs typeface="Times New Roman"/>
              </a:rPr>
              <a:t>will act as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baseline </a:t>
            </a:r>
            <a:r>
              <a:rPr sz="1069" spc="10" dirty="0">
                <a:latin typeface="Times New Roman"/>
                <a:cs typeface="Times New Roman"/>
              </a:rPr>
              <a:t>and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compare them with other </a:t>
            </a:r>
            <a:r>
              <a:rPr sz="1069" spc="5" dirty="0">
                <a:latin typeface="Times New Roman"/>
                <a:cs typeface="Times New Roman"/>
              </a:rPr>
              <a:t>algorithms in order 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better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dirty="0">
                <a:latin typeface="Arial"/>
                <a:cs typeface="Arial"/>
              </a:rPr>
              <a:t>Selection</a:t>
            </a:r>
            <a:r>
              <a:rPr sz="1264" b="1" spc="-58" dirty="0">
                <a:latin typeface="Arial"/>
                <a:cs typeface="Arial"/>
              </a:rPr>
              <a:t> </a:t>
            </a:r>
            <a:r>
              <a:rPr sz="1264" b="1" dirty="0">
                <a:latin typeface="Arial"/>
                <a:cs typeface="Arial"/>
              </a:rPr>
              <a:t>Sort</a:t>
            </a:r>
            <a:endParaRPr sz="1264">
              <a:latin typeface="Arial"/>
              <a:cs typeface="Arial"/>
            </a:endParaRPr>
          </a:p>
          <a:p>
            <a:pPr marL="221628" indent="-209281" algn="just">
              <a:lnSpc>
                <a:spcPts val="1274"/>
              </a:lnSpc>
              <a:spcBef>
                <a:spcPts val="49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Main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idea:</a:t>
            </a:r>
            <a:endParaRPr sz="1069">
              <a:latin typeface="Times New Roman"/>
              <a:cs typeface="Times New Roman"/>
            </a:endParaRPr>
          </a:p>
          <a:p>
            <a:pPr marL="848235" lvl="1" indent="-208662">
              <a:lnSpc>
                <a:spcPts val="1264"/>
              </a:lnSpc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find the smallest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endParaRPr sz="1069">
              <a:latin typeface="Times New Roman"/>
              <a:cs typeface="Times New Roman"/>
            </a:endParaRPr>
          </a:p>
          <a:p>
            <a:pPr marL="848235" lvl="1" indent="-208662">
              <a:lnSpc>
                <a:spcPts val="1259"/>
              </a:lnSpc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put 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endParaRPr sz="1069">
              <a:latin typeface="Times New Roman"/>
              <a:cs typeface="Times New Roman"/>
            </a:endParaRPr>
          </a:p>
          <a:p>
            <a:pPr marL="848235" lvl="1" indent="-208662">
              <a:lnSpc>
                <a:spcPts val="1264"/>
              </a:lnSpc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find the next </a:t>
            </a:r>
            <a:r>
              <a:rPr sz="1069" spc="5" dirty="0">
                <a:latin typeface="Times New Roman"/>
                <a:cs typeface="Times New Roman"/>
              </a:rPr>
              <a:t>smallest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endParaRPr sz="1069">
              <a:latin typeface="Times New Roman"/>
              <a:cs typeface="Times New Roman"/>
            </a:endParaRPr>
          </a:p>
          <a:p>
            <a:pPr marL="848235" lvl="1" indent="-208662">
              <a:lnSpc>
                <a:spcPts val="1264"/>
              </a:lnSpc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put 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24" dirty="0">
                <a:latin typeface="Times New Roman"/>
                <a:cs typeface="Times New Roman"/>
              </a:rPr>
              <a:t>…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69"/>
              </a:lnSpc>
              <a:spcBef>
                <a:spcPts val="6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so on, </a:t>
            </a:r>
            <a:r>
              <a:rPr sz="1069" spc="5" dirty="0">
                <a:latin typeface="Times New Roman"/>
                <a:cs typeface="Times New Roman"/>
              </a:rPr>
              <a:t>until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get to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technique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 simple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might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found </a:t>
            </a:r>
            <a:r>
              <a:rPr sz="1069" spc="5" dirty="0">
                <a:latin typeface="Times New Roman"/>
                <a:cs typeface="Times New Roman"/>
              </a:rPr>
              <a:t>it yourself </a:t>
            </a:r>
            <a:r>
              <a:rPr sz="1069" spc="10" dirty="0">
                <a:latin typeface="Times New Roman"/>
                <a:cs typeface="Times New Roman"/>
              </a:rPr>
              <a:t>already.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search  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smallest number.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smallest number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while </a:t>
            </a:r>
            <a:r>
              <a:rPr sz="1069" spc="10" dirty="0">
                <a:latin typeface="Times New Roman"/>
                <a:cs typeface="Times New Roman"/>
              </a:rPr>
              <a:t>the previous element </a:t>
            </a:r>
            <a:r>
              <a:rPr sz="1069" spc="5" dirty="0">
                <a:latin typeface="Times New Roman"/>
                <a:cs typeface="Times New Roman"/>
              </a:rPr>
              <a:t>in this position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moved somewhere  </a:t>
            </a:r>
            <a:r>
              <a:rPr sz="1069" spc="5" dirty="0">
                <a:latin typeface="Times New Roman"/>
                <a:cs typeface="Times New Roman"/>
              </a:rPr>
              <a:t>else. Find </a:t>
            </a:r>
            <a:r>
              <a:rPr sz="1069" spc="10" dirty="0">
                <a:latin typeface="Times New Roman"/>
                <a:cs typeface="Times New Roman"/>
              </a:rPr>
              <a:t>the second </a:t>
            </a:r>
            <a:r>
              <a:rPr sz="1069" spc="5" dirty="0">
                <a:latin typeface="Times New Roman"/>
                <a:cs typeface="Times New Roman"/>
              </a:rPr>
              <a:t>smallest </a:t>
            </a:r>
            <a:r>
              <a:rPr sz="1069" spc="10" dirty="0">
                <a:latin typeface="Times New Roman"/>
                <a:cs typeface="Times New Roman"/>
              </a:rPr>
              <a:t>number and then put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position 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array, again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that position is shifted </a:t>
            </a:r>
            <a:r>
              <a:rPr sz="1069" spc="10" dirty="0">
                <a:latin typeface="Times New Roman"/>
                <a:cs typeface="Times New Roman"/>
              </a:rPr>
              <a:t>somewhere </a:t>
            </a:r>
            <a:r>
              <a:rPr sz="1069" spc="5" dirty="0">
                <a:latin typeface="Times New Roman"/>
                <a:cs typeface="Times New Roman"/>
              </a:rPr>
              <a:t>else.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keep on performing this </a:t>
            </a:r>
            <a:r>
              <a:rPr sz="1069" spc="5" dirty="0">
                <a:latin typeface="Times New Roman"/>
                <a:cs typeface="Times New Roman"/>
              </a:rPr>
              <a:t>activity again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eventually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 sorted. </a:t>
            </a:r>
            <a:r>
              <a:rPr sz="1069" spc="10" dirty="0">
                <a:latin typeface="Times New Roman"/>
                <a:cs typeface="Times New Roman"/>
              </a:rPr>
              <a:t>This technique </a:t>
            </a:r>
            <a:r>
              <a:rPr sz="1069" spc="5" dirty="0">
                <a:latin typeface="Times New Roman"/>
                <a:cs typeface="Times New Roman"/>
              </a:rPr>
              <a:t>is called selection sort </a:t>
            </a:r>
            <a:r>
              <a:rPr sz="1069" spc="10" dirty="0">
                <a:latin typeface="Times New Roman"/>
                <a:cs typeface="Times New Roman"/>
              </a:rPr>
              <a:t>because we </a:t>
            </a:r>
            <a:r>
              <a:rPr sz="1069" spc="5" dirty="0">
                <a:latin typeface="Times New Roman"/>
                <a:cs typeface="Times New Roman"/>
              </a:rPr>
              <a:t>select elements for </a:t>
            </a:r>
            <a:r>
              <a:rPr sz="1069" spc="10" dirty="0">
                <a:latin typeface="Times New Roman"/>
                <a:cs typeface="Times New Roman"/>
              </a:rPr>
              <a:t>their  sorted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positions.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optimize </a:t>
            </a:r>
            <a:r>
              <a:rPr sz="1069" spc="5" dirty="0">
                <a:latin typeface="Times New Roman"/>
                <a:cs typeface="Times New Roman"/>
              </a:rPr>
              <a:t>this sorting </a:t>
            </a:r>
            <a:r>
              <a:rPr sz="1069" spc="10" dirty="0">
                <a:latin typeface="Times New Roman"/>
                <a:cs typeface="Times New Roman"/>
              </a:rPr>
              <a:t>operation.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read  </a:t>
            </a:r>
            <a:r>
              <a:rPr sz="1069" spc="5" dirty="0">
                <a:latin typeface="Times New Roman"/>
                <a:cs typeface="Times New Roman"/>
              </a:rPr>
              <a:t>about </a:t>
            </a:r>
            <a:r>
              <a:rPr sz="1069" spc="10" dirty="0">
                <a:latin typeface="Times New Roman"/>
                <a:cs typeface="Times New Roman"/>
              </a:rPr>
              <a:t>sorting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5" dirty="0">
                <a:latin typeface="Times New Roman"/>
                <a:cs typeface="Times New Roman"/>
              </a:rPr>
              <a:t>textbooks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Internet.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06127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512535" cy="1179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44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/>
            <a:r>
              <a:rPr sz="1458" b="1" u="heavy" spc="-5" dirty="0">
                <a:latin typeface="Arial"/>
                <a:cs typeface="Arial"/>
              </a:rPr>
              <a:t>Reading</a:t>
            </a:r>
            <a:r>
              <a:rPr sz="1458" b="1" u="heavy" spc="-49" dirty="0">
                <a:latin typeface="Arial"/>
                <a:cs typeface="Arial"/>
              </a:rPr>
              <a:t> </a:t>
            </a:r>
            <a:r>
              <a:rPr sz="1458" b="1" u="heavy" spc="-5" dirty="0">
                <a:latin typeface="Arial"/>
                <a:cs typeface="Arial"/>
              </a:rPr>
              <a:t>Material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669081"/>
            <a:ext cx="26904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4170" y="2669081"/>
            <a:ext cx="6692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149882"/>
            <a:ext cx="4853076" cy="6117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6796"/>
            <a:r>
              <a:rPr sz="1069" spc="5" dirty="0">
                <a:latin typeface="Times New Roman"/>
                <a:cs typeface="Times New Roman"/>
              </a:rPr>
              <a:t>7.1,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7.2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1458" b="1" i="1" spc="-5" dirty="0">
                <a:latin typeface="Arial"/>
                <a:cs typeface="Arial"/>
              </a:rPr>
              <a:t>Summary</a:t>
            </a:r>
            <a:endParaRPr sz="1458">
              <a:latin typeface="Arial"/>
              <a:cs typeface="Arial"/>
            </a:endParaRPr>
          </a:p>
          <a:p>
            <a:pPr marL="680934" indent="-208662">
              <a:lnSpc>
                <a:spcPts val="1274"/>
              </a:lnSpc>
              <a:spcBef>
                <a:spcPts val="316"/>
              </a:spcBef>
              <a:buFont typeface="Symbol"/>
              <a:buChar char=""/>
              <a:tabLst>
                <a:tab pos="680934" algn="l"/>
                <a:tab pos="681551" algn="l"/>
              </a:tabLst>
            </a:pPr>
            <a:r>
              <a:rPr sz="1069" spc="5" dirty="0">
                <a:latin typeface="Times New Roman"/>
                <a:cs typeface="Times New Roman"/>
              </a:rPr>
              <a:t>Selection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  <a:p>
            <a:pPr marL="1099495" lvl="1" indent="-208662">
              <a:lnSpc>
                <a:spcPts val="1274"/>
              </a:lnSpc>
              <a:buFont typeface="Courier New"/>
              <a:buChar char="o"/>
              <a:tabLst>
                <a:tab pos="1099495" algn="l"/>
                <a:tab pos="1100112" algn="l"/>
              </a:tabLst>
            </a:pPr>
            <a:r>
              <a:rPr sz="1069" spc="5" dirty="0">
                <a:latin typeface="Times New Roman"/>
                <a:cs typeface="Times New Roman"/>
              </a:rPr>
              <a:t>Selection </a:t>
            </a:r>
            <a:r>
              <a:rPr sz="1069" spc="10" dirty="0">
                <a:latin typeface="Times New Roman"/>
                <a:cs typeface="Times New Roman"/>
              </a:rPr>
              <a:t>Sort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analysis</a:t>
            </a:r>
            <a:endParaRPr sz="1069">
              <a:latin typeface="Times New Roman"/>
              <a:cs typeface="Times New Roman"/>
            </a:endParaRPr>
          </a:p>
          <a:p>
            <a:pPr marL="680934" indent="-208662">
              <a:lnSpc>
                <a:spcPts val="1274"/>
              </a:lnSpc>
              <a:spcBef>
                <a:spcPts val="58"/>
              </a:spcBef>
              <a:buFont typeface="Symbol"/>
              <a:buChar char=""/>
              <a:tabLst>
                <a:tab pos="680934" algn="l"/>
                <a:tab pos="681551" algn="l"/>
              </a:tabLst>
            </a:pPr>
            <a:r>
              <a:rPr sz="1069" spc="5" dirty="0">
                <a:latin typeface="Times New Roman"/>
                <a:cs typeface="Times New Roman"/>
              </a:rPr>
              <a:t>Insertion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  <a:p>
            <a:pPr marL="1099495" lvl="1" indent="-208662">
              <a:lnSpc>
                <a:spcPts val="1274"/>
              </a:lnSpc>
              <a:buFont typeface="Courier New"/>
              <a:buChar char="o"/>
              <a:tabLst>
                <a:tab pos="1099495" algn="l"/>
                <a:tab pos="1100112" algn="l"/>
              </a:tabLst>
            </a:pPr>
            <a:r>
              <a:rPr sz="1069" spc="5" dirty="0">
                <a:latin typeface="Times New Roman"/>
                <a:cs typeface="Times New Roman"/>
              </a:rPr>
              <a:t>Insertion Sort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Analysis</a:t>
            </a:r>
            <a:endParaRPr sz="1069">
              <a:latin typeface="Times New Roman"/>
              <a:cs typeface="Times New Roman"/>
            </a:endParaRPr>
          </a:p>
          <a:p>
            <a:pPr marL="680934" indent="-208662">
              <a:lnSpc>
                <a:spcPts val="1274"/>
              </a:lnSpc>
              <a:spcBef>
                <a:spcPts val="58"/>
              </a:spcBef>
              <a:buFont typeface="Symbol"/>
              <a:buChar char=""/>
              <a:tabLst>
                <a:tab pos="680934" algn="l"/>
                <a:tab pos="681551" algn="l"/>
              </a:tabLst>
            </a:pPr>
            <a:r>
              <a:rPr sz="1069" spc="10" dirty="0">
                <a:latin typeface="Times New Roman"/>
                <a:cs typeface="Times New Roman"/>
              </a:rPr>
              <a:t>Bubble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  <a:p>
            <a:pPr marL="1099495" lvl="1" indent="-208662">
              <a:lnSpc>
                <a:spcPts val="1274"/>
              </a:lnSpc>
              <a:buFont typeface="Courier New"/>
              <a:buChar char="o"/>
              <a:tabLst>
                <a:tab pos="1099495" algn="l"/>
                <a:tab pos="1100112" algn="l"/>
              </a:tabLst>
            </a:pPr>
            <a:r>
              <a:rPr sz="1069" spc="5" dirty="0">
                <a:latin typeface="Times New Roman"/>
                <a:cs typeface="Times New Roman"/>
              </a:rPr>
              <a:t>Bubble Sort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analysis</a:t>
            </a:r>
            <a:endParaRPr sz="1069">
              <a:latin typeface="Times New Roman"/>
              <a:cs typeface="Times New Roman"/>
            </a:endParaRPr>
          </a:p>
          <a:p>
            <a:pPr marL="680934" indent="-208662">
              <a:spcBef>
                <a:spcPts val="58"/>
              </a:spcBef>
              <a:buFont typeface="Symbol"/>
              <a:buChar char=""/>
              <a:tabLst>
                <a:tab pos="680934" algn="l"/>
                <a:tab pos="681551" algn="l"/>
              </a:tabLst>
            </a:pPr>
            <a:r>
              <a:rPr sz="1069" spc="10" dirty="0">
                <a:latin typeface="Times New Roman"/>
                <a:cs typeface="Times New Roman"/>
              </a:rPr>
              <a:t>Summary</a:t>
            </a:r>
            <a:endParaRPr sz="1069">
              <a:latin typeface="Times New Roman"/>
              <a:cs typeface="Times New Roman"/>
            </a:endParaRPr>
          </a:p>
          <a:p>
            <a:pPr marL="680934" indent="-208662">
              <a:spcBef>
                <a:spcPts val="58"/>
              </a:spcBef>
              <a:buFont typeface="Symbol"/>
              <a:buChar char=""/>
              <a:tabLst>
                <a:tab pos="680934" algn="l"/>
                <a:tab pos="681551" algn="l"/>
              </a:tabLst>
            </a:pP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(N)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Algorithms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sequel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previous lecture in </a:t>
            </a:r>
            <a:r>
              <a:rPr sz="1069" spc="10" dirty="0">
                <a:latin typeface="Times New Roman"/>
                <a:cs typeface="Times New Roman"/>
              </a:rPr>
              <a:t>which we </a:t>
            </a:r>
            <a:r>
              <a:rPr sz="1069" spc="5" dirty="0">
                <a:latin typeface="Times New Roman"/>
                <a:cs typeface="Times New Roman"/>
              </a:rPr>
              <a:t>talked about the sort algorithms.  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three elementary sorting methods being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hand </a:t>
            </a:r>
            <a:r>
              <a:rPr sz="1069" spc="5" dirty="0">
                <a:latin typeface="Times New Roman"/>
                <a:cs typeface="Times New Roman"/>
              </a:rPr>
              <a:t>out. </a:t>
            </a:r>
            <a:r>
              <a:rPr sz="1069" spc="10" dirty="0">
                <a:latin typeface="Times New Roman"/>
                <a:cs typeface="Times New Roman"/>
              </a:rPr>
              <a:t>These  are- </a:t>
            </a:r>
            <a:r>
              <a:rPr sz="1069" spc="5" dirty="0">
                <a:latin typeface="Times New Roman"/>
                <a:cs typeface="Times New Roman"/>
              </a:rPr>
              <a:t>selection sort, </a:t>
            </a:r>
            <a:r>
              <a:rPr sz="1069" spc="10" dirty="0">
                <a:latin typeface="Times New Roman"/>
                <a:cs typeface="Times New Roman"/>
              </a:rPr>
              <a:t>insertion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bubble sort.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begin with,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talk </a:t>
            </a:r>
            <a:r>
              <a:rPr sz="1069" spc="10" dirty="0">
                <a:latin typeface="Times New Roman"/>
                <a:cs typeface="Times New Roman"/>
              </a:rPr>
              <a:t>about the  selection sort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algorithm.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735"/>
              </a:lnSpc>
            </a:pPr>
            <a:r>
              <a:rPr sz="1458" b="1" spc="-5" dirty="0">
                <a:latin typeface="Arial"/>
                <a:cs typeface="Arial"/>
              </a:rPr>
              <a:t>Selection</a:t>
            </a:r>
            <a:r>
              <a:rPr sz="1458" b="1" spc="-49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Sort</a:t>
            </a:r>
            <a:endParaRPr sz="1458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Suppose we have an </a:t>
            </a:r>
            <a:r>
              <a:rPr sz="1069" spc="5" dirty="0">
                <a:latin typeface="Times New Roman"/>
                <a:cs typeface="Times New Roman"/>
              </a:rPr>
              <a:t>array with different </a:t>
            </a:r>
            <a:r>
              <a:rPr sz="1069" spc="10" dirty="0">
                <a:latin typeface="Times New Roman"/>
                <a:cs typeface="Times New Roman"/>
              </a:rPr>
              <a:t>numbers. For </a:t>
            </a:r>
            <a:r>
              <a:rPr sz="1069" spc="5" dirty="0">
                <a:latin typeface="Times New Roman"/>
                <a:cs typeface="Times New Roman"/>
              </a:rPr>
              <a:t>sorting it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ascending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order, selection sorting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applied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manner.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the  smallest </a:t>
            </a:r>
            <a:r>
              <a:rPr sz="1069" spc="10" dirty="0">
                <a:latin typeface="Times New Roman"/>
                <a:cs typeface="Times New Roman"/>
              </a:rPr>
              <a:t>number in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bring it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position 1.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the same </a:t>
            </a:r>
            <a:r>
              <a:rPr sz="1069" spc="5" dirty="0">
                <a:latin typeface="Times New Roman"/>
                <a:cs typeface="Times New Roman"/>
              </a:rPr>
              <a:t>process  </a:t>
            </a:r>
            <a:r>
              <a:rPr sz="1069" spc="10" dirty="0">
                <a:latin typeface="Times New Roman"/>
                <a:cs typeface="Times New Roman"/>
              </a:rPr>
              <a:t>with the remaining part of the array and bring the smallest number among the  remaining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to the next position. This process continues </a:t>
            </a:r>
            <a:r>
              <a:rPr sz="1069" spc="5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time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positions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array are filled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0" dirty="0">
                <a:latin typeface="Times New Roman"/>
                <a:cs typeface="Times New Roman"/>
              </a:rPr>
              <a:t>Thus the main idea </a:t>
            </a:r>
            <a:r>
              <a:rPr sz="1069" spc="5" dirty="0">
                <a:latin typeface="Times New Roman"/>
                <a:cs typeface="Times New Roman"/>
              </a:rPr>
              <a:t>of selection sort  is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spcBef>
                <a:spcPts val="58"/>
              </a:spcBef>
              <a:buFont typeface="Verdana"/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find the smallest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spcBef>
                <a:spcPts val="58"/>
              </a:spcBef>
              <a:buFont typeface="Verdana"/>
              <a:buChar char="•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put 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spcBef>
                <a:spcPts val="53"/>
              </a:spcBef>
              <a:buFont typeface="Verdana"/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find the next </a:t>
            </a:r>
            <a:r>
              <a:rPr sz="1069" spc="5" dirty="0">
                <a:latin typeface="Times New Roman"/>
                <a:cs typeface="Times New Roman"/>
              </a:rPr>
              <a:t>smallest element </a:t>
            </a:r>
            <a:r>
              <a:rPr sz="1069" spc="10" dirty="0">
                <a:latin typeface="Times New Roman"/>
                <a:cs typeface="Times New Roman"/>
              </a:rPr>
              <a:t>in the remaining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spcBef>
                <a:spcPts val="63"/>
              </a:spcBef>
              <a:buFont typeface="Verdana"/>
              <a:buChar char="•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put 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endParaRPr sz="1069">
              <a:latin typeface="Times New Roman"/>
              <a:cs typeface="Times New Roman"/>
            </a:endParaRPr>
          </a:p>
          <a:p>
            <a:pPr marL="639571">
              <a:spcBef>
                <a:spcPts val="58"/>
              </a:spcBef>
              <a:tabLst>
                <a:tab pos="848235" algn="l"/>
              </a:tabLst>
            </a:pPr>
            <a:r>
              <a:rPr sz="1069" spc="15" dirty="0">
                <a:latin typeface="Verdana"/>
                <a:cs typeface="Verdana"/>
              </a:rPr>
              <a:t>•	</a:t>
            </a:r>
            <a:r>
              <a:rPr sz="1069" spc="24" dirty="0">
                <a:latin typeface="Times New Roman"/>
                <a:cs typeface="Times New Roman"/>
              </a:rPr>
              <a:t>…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spcBef>
                <a:spcPts val="49"/>
              </a:spcBef>
              <a:buFont typeface="Verdana"/>
              <a:buChar char="•"/>
              <a:tabLst>
                <a:tab pos="848235" algn="l"/>
                <a:tab pos="848852" algn="l"/>
              </a:tabLst>
            </a:pP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so on, </a:t>
            </a:r>
            <a:r>
              <a:rPr sz="1069" spc="5" dirty="0">
                <a:latin typeface="Times New Roman"/>
                <a:cs typeface="Times New Roman"/>
              </a:rPr>
              <a:t>until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to the end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164832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Let’s understand this </a:t>
            </a:r>
            <a:r>
              <a:rPr sz="1069" spc="10" dirty="0">
                <a:latin typeface="Times New Roman"/>
                <a:cs typeface="Times New Roman"/>
              </a:rPr>
              <a:t>algorithm by </a:t>
            </a:r>
            <a:r>
              <a:rPr sz="1069" spc="5" dirty="0">
                <a:latin typeface="Times New Roman"/>
                <a:cs typeface="Times New Roman"/>
              </a:rPr>
              <a:t>considering </a:t>
            </a:r>
            <a:r>
              <a:rPr sz="1069" spc="10" dirty="0">
                <a:latin typeface="Times New Roman"/>
                <a:cs typeface="Times New Roman"/>
              </a:rPr>
              <a:t>an example with the help of </a:t>
            </a:r>
            <a:r>
              <a:rPr sz="1069" spc="5" dirty="0">
                <a:latin typeface="Times New Roman"/>
                <a:cs typeface="Times New Roman"/>
              </a:rPr>
              <a:t>figures.  </a:t>
            </a: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an array that has four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i.e. 19, </a:t>
            </a:r>
            <a:r>
              <a:rPr sz="1069" spc="10" dirty="0">
                <a:latin typeface="Times New Roman"/>
                <a:cs typeface="Times New Roman"/>
              </a:rPr>
              <a:t>5, 7 and </a:t>
            </a:r>
            <a:r>
              <a:rPr sz="1069" spc="15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 want </a:t>
            </a:r>
            <a:r>
              <a:rPr sz="1069" spc="5" dirty="0">
                <a:latin typeface="Times New Roman"/>
                <a:cs typeface="Times New Roman"/>
              </a:rPr>
              <a:t>to sort this array in ascending order.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sort the array, selection algorithm will 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applied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60993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44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0466" y="1567795"/>
          <a:ext cx="1407583" cy="28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40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68000" y="160820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6933" y="188824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4372" y="188750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2238" y="188750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3304" y="188824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040466" y="2196021"/>
          <a:ext cx="1407583" cy="28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768000" y="223643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6933" y="251572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4372" y="251498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2238" y="251498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3304" y="251572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040466" y="2822766"/>
          <a:ext cx="1407583" cy="28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768000" y="286243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6933" y="314247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4372" y="314173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2238" y="314173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13304" y="314247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040466" y="3450252"/>
          <a:ext cx="1407583" cy="2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14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2768000" y="349066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6933" y="376995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64381" y="3769959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62249" y="376923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3316" y="376923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110845" y="4008100"/>
          <a:ext cx="1407583" cy="28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40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3184843" y="1363239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0" y="161544"/>
                </a:moveTo>
                <a:lnTo>
                  <a:pt x="18287" y="161544"/>
                </a:lnTo>
                <a:lnTo>
                  <a:pt x="18287" y="0"/>
                </a:lnTo>
                <a:lnTo>
                  <a:pt x="53339" y="0"/>
                </a:lnTo>
                <a:lnTo>
                  <a:pt x="53339" y="161544"/>
                </a:lnTo>
                <a:lnTo>
                  <a:pt x="71627" y="161544"/>
                </a:lnTo>
                <a:lnTo>
                  <a:pt x="35813" y="214883"/>
                </a:lnTo>
                <a:lnTo>
                  <a:pt x="0" y="161544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603413" y="1851448"/>
            <a:ext cx="69144" cy="349426"/>
          </a:xfrm>
          <a:custGeom>
            <a:avLst/>
            <a:gdLst/>
            <a:ahLst/>
            <a:cxnLst/>
            <a:rect l="l" t="t" r="r" b="b"/>
            <a:pathLst>
              <a:path w="71120" h="359410">
                <a:moveTo>
                  <a:pt x="0" y="268986"/>
                </a:moveTo>
                <a:lnTo>
                  <a:pt x="17526" y="268986"/>
                </a:lnTo>
                <a:lnTo>
                  <a:pt x="17526" y="0"/>
                </a:lnTo>
                <a:lnTo>
                  <a:pt x="53340" y="0"/>
                </a:lnTo>
                <a:lnTo>
                  <a:pt x="53340" y="268986"/>
                </a:lnTo>
                <a:lnTo>
                  <a:pt x="70866" y="268986"/>
                </a:lnTo>
                <a:lnTo>
                  <a:pt x="35052" y="358901"/>
                </a:lnTo>
                <a:lnTo>
                  <a:pt x="0" y="268986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881225" y="2478193"/>
            <a:ext cx="70379" cy="349426"/>
          </a:xfrm>
          <a:custGeom>
            <a:avLst/>
            <a:gdLst/>
            <a:ahLst/>
            <a:cxnLst/>
            <a:rect l="l" t="t" r="r" b="b"/>
            <a:pathLst>
              <a:path w="72389" h="359410">
                <a:moveTo>
                  <a:pt x="72390" y="268986"/>
                </a:moveTo>
                <a:lnTo>
                  <a:pt x="0" y="268986"/>
                </a:lnTo>
                <a:lnTo>
                  <a:pt x="36576" y="358902"/>
                </a:lnTo>
                <a:lnTo>
                  <a:pt x="72390" y="268986"/>
                </a:lnTo>
                <a:close/>
              </a:path>
              <a:path w="72389" h="359410">
                <a:moveTo>
                  <a:pt x="54102" y="0"/>
                </a:moveTo>
                <a:lnTo>
                  <a:pt x="18287" y="0"/>
                </a:lnTo>
                <a:lnTo>
                  <a:pt x="18287" y="268986"/>
                </a:lnTo>
                <a:lnTo>
                  <a:pt x="54102" y="268986"/>
                </a:lnTo>
                <a:lnTo>
                  <a:pt x="541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881225" y="2478193"/>
            <a:ext cx="70379" cy="349426"/>
          </a:xfrm>
          <a:custGeom>
            <a:avLst/>
            <a:gdLst/>
            <a:ahLst/>
            <a:cxnLst/>
            <a:rect l="l" t="t" r="r" b="b"/>
            <a:pathLst>
              <a:path w="72389" h="359410">
                <a:moveTo>
                  <a:pt x="0" y="268986"/>
                </a:moveTo>
                <a:lnTo>
                  <a:pt x="18287" y="268986"/>
                </a:lnTo>
                <a:lnTo>
                  <a:pt x="18287" y="0"/>
                </a:lnTo>
                <a:lnTo>
                  <a:pt x="54102" y="0"/>
                </a:lnTo>
                <a:lnTo>
                  <a:pt x="54102" y="268986"/>
                </a:lnTo>
                <a:lnTo>
                  <a:pt x="72390" y="268986"/>
                </a:lnTo>
                <a:lnTo>
                  <a:pt x="36576" y="358902"/>
                </a:lnTo>
                <a:lnTo>
                  <a:pt x="0" y="268986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230159" y="3106419"/>
            <a:ext cx="69762" cy="348192"/>
          </a:xfrm>
          <a:custGeom>
            <a:avLst/>
            <a:gdLst/>
            <a:ahLst/>
            <a:cxnLst/>
            <a:rect l="l" t="t" r="r" b="b"/>
            <a:pathLst>
              <a:path w="71754" h="358139">
                <a:moveTo>
                  <a:pt x="71627" y="268986"/>
                </a:moveTo>
                <a:lnTo>
                  <a:pt x="0" y="268986"/>
                </a:lnTo>
                <a:lnTo>
                  <a:pt x="35813" y="358140"/>
                </a:lnTo>
                <a:lnTo>
                  <a:pt x="71627" y="268986"/>
                </a:lnTo>
                <a:close/>
              </a:path>
              <a:path w="71754" h="358139">
                <a:moveTo>
                  <a:pt x="53339" y="0"/>
                </a:moveTo>
                <a:lnTo>
                  <a:pt x="17525" y="0"/>
                </a:lnTo>
                <a:lnTo>
                  <a:pt x="17525" y="268986"/>
                </a:lnTo>
                <a:lnTo>
                  <a:pt x="53339" y="268986"/>
                </a:lnTo>
                <a:lnTo>
                  <a:pt x="53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230159" y="3106419"/>
            <a:ext cx="69762" cy="348192"/>
          </a:xfrm>
          <a:custGeom>
            <a:avLst/>
            <a:gdLst/>
            <a:ahLst/>
            <a:cxnLst/>
            <a:rect l="l" t="t" r="r" b="b"/>
            <a:pathLst>
              <a:path w="71754" h="358139">
                <a:moveTo>
                  <a:pt x="0" y="268986"/>
                </a:moveTo>
                <a:lnTo>
                  <a:pt x="17525" y="268986"/>
                </a:lnTo>
                <a:lnTo>
                  <a:pt x="17525" y="0"/>
                </a:lnTo>
                <a:lnTo>
                  <a:pt x="53339" y="0"/>
                </a:lnTo>
                <a:lnTo>
                  <a:pt x="53339" y="268986"/>
                </a:lnTo>
                <a:lnTo>
                  <a:pt x="71627" y="268986"/>
                </a:lnTo>
                <a:lnTo>
                  <a:pt x="35813" y="358140"/>
                </a:lnTo>
                <a:lnTo>
                  <a:pt x="0" y="268986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1352267" y="4048512"/>
            <a:ext cx="4853076" cy="5276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301"/>
            <a:r>
              <a:rPr sz="1069" b="1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R="36423" algn="ctr">
              <a:spcBef>
                <a:spcPts val="909"/>
              </a:spcBef>
              <a:tabLst>
                <a:tab pos="346332" algn="l"/>
                <a:tab pos="695750" algn="l"/>
                <a:tab pos="1043934" algn="l"/>
              </a:tabLst>
            </a:pPr>
            <a:r>
              <a:rPr sz="1069" spc="10" dirty="0">
                <a:latin typeface="Times New Roman"/>
                <a:cs typeface="Times New Roman"/>
              </a:rPr>
              <a:t>0	1	2	3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64">
              <a:latin typeface="Times New Roman"/>
              <a:cs typeface="Times New Roman"/>
            </a:endParaRPr>
          </a:p>
          <a:p>
            <a:pPr marL="1566827"/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44.1: </a:t>
            </a:r>
            <a:r>
              <a:rPr sz="1069" spc="5" dirty="0">
                <a:latin typeface="Times New Roman"/>
                <a:cs typeface="Times New Roman"/>
              </a:rPr>
              <a:t>Selection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622"/>
              </a:spcBef>
            </a:pP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pictorial representation explains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selection sort. It describes that 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start,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begin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search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smallest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from the index zero.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that 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smallest number and </a:t>
            </a:r>
            <a:r>
              <a:rPr sz="1069" spc="5" dirty="0">
                <a:latin typeface="Times New Roman"/>
                <a:cs typeface="Times New Roman"/>
              </a:rPr>
              <a:t>bring it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dirty="0">
                <a:latin typeface="Times New Roman"/>
                <a:cs typeface="Times New Roman"/>
              </a:rPr>
              <a:t>first  </a:t>
            </a:r>
            <a:r>
              <a:rPr sz="1069" spc="5" dirty="0">
                <a:latin typeface="Times New Roman"/>
                <a:cs typeface="Times New Roman"/>
              </a:rPr>
              <a:t>position i.e.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0. Later, </a:t>
            </a:r>
            <a:r>
              <a:rPr sz="1069" spc="10" dirty="0">
                <a:latin typeface="Times New Roman"/>
                <a:cs typeface="Times New Roman"/>
              </a:rPr>
              <a:t>number 19 </a:t>
            </a:r>
            <a:r>
              <a:rPr sz="1069" spc="5" dirty="0">
                <a:latin typeface="Times New Roman"/>
                <a:cs typeface="Times New Roman"/>
              </a:rPr>
              <a:t>is put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that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occupied </a:t>
            </a:r>
            <a:r>
              <a:rPr sz="1069" spc="15" dirty="0">
                <a:latin typeface="Times New Roman"/>
                <a:cs typeface="Times New Roman"/>
              </a:rPr>
              <a:t>by 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5.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Thus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sense,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swap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numbers.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smallest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the array, has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final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5" dirty="0">
                <a:latin typeface="Times New Roman"/>
                <a:cs typeface="Times New Roman"/>
              </a:rPr>
              <a:t>i.e. index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proper </a:t>
            </a:r>
            <a:r>
              <a:rPr sz="1069" spc="10" dirty="0">
                <a:latin typeface="Times New Roman"/>
                <a:cs typeface="Times New Roman"/>
              </a:rPr>
              <a:t>number,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i.e. index 1.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look at the </a:t>
            </a:r>
            <a:r>
              <a:rPr sz="1069" spc="10" dirty="0">
                <a:latin typeface="Times New Roman"/>
                <a:cs typeface="Times New Roman"/>
              </a:rPr>
              <a:t>remaining </a:t>
            </a:r>
            <a:r>
              <a:rPr sz="1069" spc="5" dirty="0">
                <a:latin typeface="Times New Roman"/>
                <a:cs typeface="Times New Roman"/>
              </a:rPr>
              <a:t>elements 19, 7, </a:t>
            </a:r>
            <a:r>
              <a:rPr sz="1069" spc="15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find the </a:t>
            </a:r>
            <a:r>
              <a:rPr sz="1069" spc="5" dirty="0">
                <a:latin typeface="Times New Roman"/>
                <a:cs typeface="Times New Roman"/>
              </a:rPr>
              <a:t>smallest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15" dirty="0">
                <a:latin typeface="Times New Roman"/>
                <a:cs typeface="Times New Roman"/>
              </a:rPr>
              <a:t>among  </a:t>
            </a:r>
            <a:r>
              <a:rPr sz="1069" spc="5" dirty="0">
                <a:latin typeface="Times New Roman"/>
                <a:cs typeface="Times New Roman"/>
              </a:rPr>
              <a:t>them. </a:t>
            </a:r>
            <a:r>
              <a:rPr sz="1069" spc="10" dirty="0">
                <a:latin typeface="Times New Roman"/>
                <a:cs typeface="Times New Roman"/>
              </a:rPr>
              <a:t>Here 7 </a:t>
            </a:r>
            <a:r>
              <a:rPr sz="1069" spc="5" dirty="0">
                <a:latin typeface="Times New Roman"/>
                <a:cs typeface="Times New Roman"/>
              </a:rPr>
              <a:t>is the smallest </a:t>
            </a:r>
            <a:r>
              <a:rPr sz="1069" spc="10" dirty="0">
                <a:latin typeface="Times New Roman"/>
                <a:cs typeface="Times New Roman"/>
              </a:rPr>
              <a:t>so we change </a:t>
            </a:r>
            <a:r>
              <a:rPr sz="1069" spc="5" dirty="0">
                <a:latin typeface="Times New Roman"/>
                <a:cs typeface="Times New Roman"/>
              </a:rPr>
              <a:t>its position </a:t>
            </a:r>
            <a:r>
              <a:rPr sz="1069" spc="10" dirty="0">
                <a:latin typeface="Times New Roman"/>
                <a:cs typeface="Times New Roman"/>
              </a:rPr>
              <a:t>with 19 </a:t>
            </a:r>
            <a:r>
              <a:rPr sz="1069" spc="5" dirty="0">
                <a:latin typeface="Times New Roman"/>
                <a:cs typeface="Times New Roman"/>
              </a:rPr>
              <a:t>to bring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at its  </a:t>
            </a:r>
            <a:r>
              <a:rPr sz="1069" spc="10" dirty="0">
                <a:latin typeface="Times New Roman"/>
                <a:cs typeface="Times New Roman"/>
              </a:rPr>
              <a:t>position. </a:t>
            </a:r>
            <a:r>
              <a:rPr sz="1069" spc="15" dirty="0">
                <a:latin typeface="Times New Roman"/>
                <a:cs typeface="Times New Roman"/>
              </a:rPr>
              <a:t>Thus </a:t>
            </a:r>
            <a:r>
              <a:rPr sz="1069" spc="10" dirty="0">
                <a:latin typeface="Times New Roman"/>
                <a:cs typeface="Times New Roman"/>
              </a:rPr>
              <a:t>5 and 7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come at their </a:t>
            </a:r>
            <a:r>
              <a:rPr sz="1069" spc="5" dirty="0">
                <a:latin typeface="Times New Roman"/>
                <a:cs typeface="Times New Roman"/>
              </a:rPr>
              <a:t>final positions.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elements  </a:t>
            </a:r>
            <a:r>
              <a:rPr sz="1069" spc="5" dirty="0">
                <a:latin typeface="Times New Roman"/>
                <a:cs typeface="Times New Roman"/>
              </a:rPr>
              <a:t>are left </a:t>
            </a:r>
            <a:r>
              <a:rPr sz="1069" spc="10" dirty="0">
                <a:latin typeface="Times New Roman"/>
                <a:cs typeface="Times New Roman"/>
              </a:rPr>
              <a:t>behind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12 and </a:t>
            </a:r>
            <a:r>
              <a:rPr sz="1069" spc="5" dirty="0">
                <a:latin typeface="Times New Roman"/>
                <a:cs typeface="Times New Roman"/>
              </a:rPr>
              <a:t>19.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smallest </a:t>
            </a:r>
            <a:r>
              <a:rPr sz="1069" spc="10" dirty="0">
                <a:latin typeface="Times New Roman"/>
                <a:cs typeface="Times New Roman"/>
              </a:rPr>
              <a:t>among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find that </a:t>
            </a:r>
            <a:r>
              <a:rPr sz="1069" spc="10" dirty="0">
                <a:latin typeface="Times New Roman"/>
                <a:cs typeface="Times New Roman"/>
              </a:rPr>
              <a:t>12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the smallest.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swap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with 19 </a:t>
            </a:r>
            <a:r>
              <a:rPr sz="1069" spc="5" dirty="0">
                <a:latin typeface="Times New Roman"/>
                <a:cs typeface="Times New Roman"/>
              </a:rPr>
              <a:t>to bring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at index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i.e. its final position.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element remaining and obviously </a:t>
            </a:r>
            <a:r>
              <a:rPr sz="1069" spc="5" dirty="0">
                <a:latin typeface="Times New Roman"/>
                <a:cs typeface="Times New Roman"/>
              </a:rPr>
              <a:t>it is at its position as 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element  to </a:t>
            </a:r>
            <a:r>
              <a:rPr sz="1069" spc="10" dirty="0">
                <a:latin typeface="Times New Roman"/>
                <a:cs typeface="Times New Roman"/>
              </a:rPr>
              <a:t>compare with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with ascending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point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remember in </a:t>
            </a:r>
            <a:r>
              <a:rPr sz="1069" spc="5" dirty="0">
                <a:latin typeface="Times New Roman"/>
                <a:cs typeface="Times New Roman"/>
              </a:rPr>
              <a:t>the selection search is that at the beginning,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search  for the smallest number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(i.e. first </a:t>
            </a:r>
            <a:r>
              <a:rPr sz="1069" spc="10" dirty="0">
                <a:latin typeface="Times New Roman"/>
                <a:cs typeface="Times New Roman"/>
              </a:rPr>
              <a:t>position). After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start search </a:t>
            </a:r>
            <a:r>
              <a:rPr sz="1069" spc="15" dirty="0">
                <a:latin typeface="Times New Roman"/>
                <a:cs typeface="Times New Roman"/>
              </a:rPr>
              <a:t>from  </a:t>
            </a:r>
            <a:r>
              <a:rPr sz="1069" spc="5" dirty="0">
                <a:latin typeface="Times New Roman"/>
                <a:cs typeface="Times New Roman"/>
              </a:rPr>
              <a:t>the index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(i.e. position 2). After each search </a:t>
            </a:r>
            <a:r>
              <a:rPr sz="1069" spc="10" dirty="0">
                <a:latin typeface="Times New Roman"/>
                <a:cs typeface="Times New Roman"/>
              </a:rPr>
              <a:t>one number gets </a:t>
            </a:r>
            <a:r>
              <a:rPr sz="1069" spc="5" dirty="0">
                <a:latin typeface="Times New Roman"/>
                <a:cs typeface="Times New Roman"/>
              </a:rPr>
              <a:t>its final position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from the next </a:t>
            </a:r>
            <a:r>
              <a:rPr sz="1069" spc="5" dirty="0">
                <a:latin typeface="Times New Roman"/>
                <a:cs typeface="Times New Roman"/>
              </a:rPr>
              <a:t>position to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Thus we do </a:t>
            </a:r>
            <a:r>
              <a:rPr sz="1069" spc="5" dirty="0">
                <a:latin typeface="Times New Roman"/>
                <a:cs typeface="Times New Roman"/>
              </a:rPr>
              <a:t>the multiple passes of the  </a:t>
            </a:r>
            <a:r>
              <a:rPr sz="1069" spc="10" dirty="0">
                <a:latin typeface="Times New Roman"/>
                <a:cs typeface="Times New Roman"/>
              </a:rPr>
              <a:t>array to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we pass through the n </a:t>
            </a:r>
            <a:r>
              <a:rPr sz="1069" spc="5" dirty="0">
                <a:latin typeface="Times New Roman"/>
                <a:cs typeface="Times New Roman"/>
              </a:rPr>
              <a:t>elements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and search </a:t>
            </a:r>
            <a:r>
              <a:rPr sz="1069" spc="10" dirty="0">
                <a:latin typeface="Times New Roman"/>
                <a:cs typeface="Times New Roman"/>
              </a:rPr>
              <a:t>the n-1  elements and then </a:t>
            </a:r>
            <a:r>
              <a:rPr sz="1069" spc="5" dirty="0">
                <a:latin typeface="Times New Roman"/>
                <a:cs typeface="Times New Roman"/>
              </a:rPr>
              <a:t>n-2.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at last,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 to the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element of the 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code 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952566"/>
            <a:r>
              <a:rPr sz="1069" spc="10" dirty="0">
                <a:latin typeface="Times New Roman"/>
                <a:cs typeface="Times New Roman"/>
              </a:rPr>
              <a:t>void </a:t>
            </a:r>
            <a:r>
              <a:rPr sz="1069" spc="5" dirty="0">
                <a:latin typeface="Times New Roman"/>
                <a:cs typeface="Times New Roman"/>
              </a:rPr>
              <a:t>selectionSort(int </a:t>
            </a:r>
            <a:r>
              <a:rPr sz="1069" spc="10" dirty="0">
                <a:latin typeface="Times New Roman"/>
                <a:cs typeface="Times New Roman"/>
              </a:rPr>
              <a:t>*arr, int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057681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3114" y="1286686"/>
            <a:ext cx="2784916" cy="181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3645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int posmin, </a:t>
            </a:r>
            <a:r>
              <a:rPr sz="1069" spc="5" dirty="0">
                <a:latin typeface="Times New Roman"/>
                <a:cs typeface="Times New Roman"/>
              </a:rPr>
              <a:t>count, </a:t>
            </a:r>
            <a:r>
              <a:rPr sz="1069" spc="10" dirty="0">
                <a:latin typeface="Times New Roman"/>
                <a:cs typeface="Times New Roman"/>
              </a:rPr>
              <a:t>tmp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33645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(count=0;count&lt;N;count++)</a:t>
            </a:r>
            <a:endParaRPr sz="1069">
              <a:latin typeface="Times New Roman"/>
              <a:cs typeface="Times New Roman"/>
            </a:endParaRPr>
          </a:p>
          <a:p>
            <a:pPr marL="33645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754398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posmin  </a:t>
            </a:r>
            <a:r>
              <a:rPr sz="1069" spc="15" dirty="0">
                <a:latin typeface="Times New Roman"/>
                <a:cs typeface="Times New Roman"/>
              </a:rPr>
              <a:t>=  </a:t>
            </a:r>
            <a:r>
              <a:rPr sz="1069" spc="10" dirty="0">
                <a:latin typeface="Times New Roman"/>
                <a:cs typeface="Times New Roman"/>
              </a:rPr>
              <a:t>findIndexMin(arr,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count,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15" dirty="0">
                <a:latin typeface="Times New Roman"/>
                <a:cs typeface="Times New Roman"/>
              </a:rPr>
              <a:t>N)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754398" marR="654388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tmp=arr[posmin] ;  </a:t>
            </a:r>
            <a:r>
              <a:rPr sz="1069" spc="10" dirty="0">
                <a:latin typeface="Times New Roman"/>
                <a:cs typeface="Times New Roman"/>
              </a:rPr>
              <a:t>arr[posmin]=arr[count]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  </a:t>
            </a:r>
            <a:r>
              <a:rPr sz="1069" spc="10" dirty="0">
                <a:latin typeface="Times New Roman"/>
                <a:cs typeface="Times New Roman"/>
              </a:rPr>
              <a:t>arr[count]=tmp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336454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8234" y="3210580"/>
            <a:ext cx="35374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3114" y="3210581"/>
            <a:ext cx="2405856" cy="129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int findIndexMin </a:t>
            </a:r>
            <a:r>
              <a:rPr sz="1069" spc="5" dirty="0">
                <a:latin typeface="Times New Roman"/>
                <a:cs typeface="Times New Roman"/>
              </a:rPr>
              <a:t>(int *arr, int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start,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336454" marR="1076653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int posmin=start ;  </a:t>
            </a:r>
            <a:r>
              <a:rPr sz="1069" spc="10" dirty="0">
                <a:latin typeface="Times New Roman"/>
                <a:cs typeface="Times New Roman"/>
              </a:rPr>
              <a:t>int index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336454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for(index=start; index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N;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index++)</a:t>
            </a:r>
            <a:endParaRPr sz="1069">
              <a:latin typeface="Times New Roman"/>
              <a:cs typeface="Times New Roman"/>
            </a:endParaRPr>
          </a:p>
          <a:p>
            <a:pPr marL="1172959" marR="135816" indent="-418561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(arr[index]&lt;arr[posmin])  posmin=index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336454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return posmin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4492939"/>
            <a:ext cx="4853693" cy="4888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8730"/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code, we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the function </a:t>
            </a:r>
            <a:r>
              <a:rPr sz="1069" i="1" spc="5" dirty="0">
                <a:latin typeface="Times New Roman"/>
                <a:cs typeface="Times New Roman"/>
              </a:rPr>
              <a:t>selectionSort</a:t>
            </a:r>
            <a:r>
              <a:rPr sz="1069" spc="5" dirty="0">
                <a:latin typeface="Times New Roman"/>
                <a:cs typeface="Times New Roman"/>
              </a:rPr>
              <a:t>. This function </a:t>
            </a:r>
            <a:r>
              <a:rPr sz="1069" spc="10" dirty="0">
                <a:latin typeface="Times New Roman"/>
                <a:cs typeface="Times New Roman"/>
              </a:rPr>
              <a:t>takes 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of  integers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*arr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size of array as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local </a:t>
            </a:r>
            <a:r>
              <a:rPr sz="1069" spc="5" dirty="0">
                <a:latin typeface="Times New Roman"/>
                <a:cs typeface="Times New Roman"/>
              </a:rPr>
              <a:t>variables declared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 as </a:t>
            </a:r>
            <a:r>
              <a:rPr sz="1069" i="1" spc="10" dirty="0">
                <a:latin typeface="Times New Roman"/>
                <a:cs typeface="Times New Roman"/>
              </a:rPr>
              <a:t>posmin, count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tmp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loop’ that starts from zero and  goes to </a:t>
            </a:r>
            <a:r>
              <a:rPr sz="1069" i="1" spc="10" dirty="0">
                <a:latin typeface="Times New Roman"/>
                <a:cs typeface="Times New Roman"/>
              </a:rPr>
              <a:t>N-1</a:t>
            </a:r>
            <a:r>
              <a:rPr sz="1069" spc="10" dirty="0">
                <a:latin typeface="Times New Roman"/>
                <a:cs typeface="Times New Roman"/>
              </a:rPr>
              <a:t>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 that </a:t>
            </a:r>
            <a:r>
              <a:rPr sz="1069" spc="10" dirty="0">
                <a:latin typeface="Times New Roman"/>
                <a:cs typeface="Times New Roman"/>
              </a:rPr>
              <a:t>the index </a:t>
            </a:r>
            <a:r>
              <a:rPr sz="1069" spc="5" dirty="0">
                <a:latin typeface="Times New Roman"/>
                <a:cs typeface="Times New Roman"/>
              </a:rPr>
              <a:t>of array 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zero  to N-1.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condition </a:t>
            </a:r>
            <a:r>
              <a:rPr sz="1069" i="1" spc="10" dirty="0">
                <a:latin typeface="Times New Roman"/>
                <a:cs typeface="Times New Roman"/>
              </a:rPr>
              <a:t>count </a:t>
            </a:r>
            <a:r>
              <a:rPr sz="1069" i="1" spc="15" dirty="0">
                <a:latin typeface="Times New Roman"/>
                <a:cs typeface="Times New Roman"/>
              </a:rPr>
              <a:t>&lt; N </a:t>
            </a:r>
            <a:r>
              <a:rPr sz="1069" spc="5" dirty="0">
                <a:latin typeface="Times New Roman"/>
                <a:cs typeface="Times New Roman"/>
              </a:rPr>
              <a:t>indicates that </a:t>
            </a:r>
            <a:r>
              <a:rPr sz="1069" spc="10" dirty="0">
                <a:latin typeface="Times New Roman"/>
                <a:cs typeface="Times New Roman"/>
              </a:rPr>
              <a:t>loop will execute as long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count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less than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will exit </a:t>
            </a:r>
            <a:r>
              <a:rPr sz="1069" spc="10" dirty="0">
                <a:latin typeface="Times New Roman"/>
                <a:cs typeface="Times New Roman"/>
              </a:rPr>
              <a:t>when count </a:t>
            </a:r>
            <a:r>
              <a:rPr sz="1069" spc="5" dirty="0">
                <a:latin typeface="Times New Roman"/>
                <a:cs typeface="Times New Roman"/>
              </a:rPr>
              <a:t>gets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loop,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calculate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posmin  </a:t>
            </a:r>
            <a:r>
              <a:rPr sz="1069" spc="10" dirty="0">
                <a:latin typeface="Times New Roman"/>
                <a:cs typeface="Times New Roman"/>
              </a:rPr>
              <a:t>with a </a:t>
            </a:r>
            <a:r>
              <a:rPr sz="1069" spc="5" dirty="0">
                <a:latin typeface="Times New Roman"/>
                <a:cs typeface="Times New Roman"/>
              </a:rPr>
              <a:t>function i.e.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findIndexMin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i="1" spc="10" dirty="0">
                <a:latin typeface="Times New Roman"/>
                <a:cs typeface="Times New Roman"/>
              </a:rPr>
              <a:t>findIndexMin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written below </a:t>
            </a:r>
            <a:r>
              <a:rPr sz="1069" spc="10" dirty="0">
                <a:latin typeface="Times New Roman"/>
                <a:cs typeface="Times New Roman"/>
              </a:rPr>
              <a:t>in the  code. </a:t>
            </a:r>
            <a:r>
              <a:rPr sz="1069" spc="5" dirty="0">
                <a:latin typeface="Times New Roman"/>
                <a:cs typeface="Times New Roman"/>
              </a:rPr>
              <a:t>This routine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0" dirty="0">
                <a:latin typeface="Times New Roman"/>
                <a:cs typeface="Times New Roman"/>
              </a:rPr>
              <a:t>works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way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pass </a:t>
            </a:r>
            <a:r>
              <a:rPr sz="1069" spc="5" dirty="0">
                <a:latin typeface="Times New Roman"/>
                <a:cs typeface="Times New Roman"/>
              </a:rPr>
              <a:t>to it </a:t>
            </a:r>
            <a:r>
              <a:rPr sz="1069" spc="10" dirty="0">
                <a:latin typeface="Times New Roman"/>
                <a:cs typeface="Times New Roman"/>
              </a:rPr>
              <a:t>the whole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dirty="0">
                <a:latin typeface="Times New Roman"/>
                <a:cs typeface="Times New Roman"/>
              </a:rPr>
              <a:t>i.e.  </a:t>
            </a:r>
            <a:r>
              <a:rPr sz="1069" i="1" spc="5" dirty="0">
                <a:latin typeface="Times New Roman"/>
                <a:cs typeface="Times New Roman"/>
              </a:rPr>
              <a:t>arr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count </a:t>
            </a:r>
            <a:r>
              <a:rPr sz="1069" spc="10" dirty="0">
                <a:latin typeface="Times New Roman"/>
                <a:cs typeface="Times New Roman"/>
              </a:rPr>
              <a:t>(what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execution of </a:t>
            </a:r>
            <a:r>
              <a:rPr sz="1069" spc="10" dirty="0">
                <a:latin typeface="Times New Roman"/>
                <a:cs typeface="Times New Roman"/>
              </a:rPr>
              <a:t>loop) and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.  </a:t>
            </a:r>
            <a:r>
              <a:rPr sz="1069" spc="5" dirty="0">
                <a:latin typeface="Times New Roman"/>
                <a:cs typeface="Times New Roman"/>
              </a:rPr>
              <a:t>This routine starts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i="1" spc="10" dirty="0">
                <a:latin typeface="Times New Roman"/>
                <a:cs typeface="Times New Roman"/>
              </a:rPr>
              <a:t>count </a:t>
            </a:r>
            <a:r>
              <a:rPr sz="1069" spc="5" dirty="0">
                <a:latin typeface="Times New Roman"/>
                <a:cs typeface="Times New Roman"/>
              </a:rPr>
              <a:t>and goes to </a:t>
            </a:r>
            <a:r>
              <a:rPr sz="1069" spc="10" dirty="0">
                <a:latin typeface="Times New Roman"/>
                <a:cs typeface="Times New Roman"/>
              </a:rPr>
              <a:t>Nth  position, returning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position of the minimum </a:t>
            </a:r>
            <a:r>
              <a:rPr sz="1069" spc="5" dirty="0">
                <a:latin typeface="Times New Roman"/>
                <a:cs typeface="Times New Roman"/>
              </a:rPr>
              <a:t>(smallest) </a:t>
            </a:r>
            <a:r>
              <a:rPr sz="1069" spc="10" dirty="0">
                <a:latin typeface="Times New Roman"/>
                <a:cs typeface="Times New Roman"/>
              </a:rPr>
              <a:t>element.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 routine,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this position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variable </a:t>
            </a:r>
            <a:r>
              <a:rPr sz="1069" i="1" spc="10" dirty="0">
                <a:latin typeface="Times New Roman"/>
                <a:cs typeface="Times New Roman"/>
              </a:rPr>
              <a:t>posmin</a:t>
            </a:r>
            <a:r>
              <a:rPr sz="1069" spc="10" dirty="0">
                <a:latin typeface="Times New Roman"/>
                <a:cs typeface="Times New Roman"/>
              </a:rPr>
              <a:t>. 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code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/>
            <a:r>
              <a:rPr sz="1069" spc="10" dirty="0">
                <a:latin typeface="Times New Roman"/>
                <a:cs typeface="Times New Roman"/>
              </a:rPr>
              <a:t>posmin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findIndexMin(arr, </a:t>
            </a:r>
            <a:r>
              <a:rPr sz="1069" spc="10" dirty="0">
                <a:latin typeface="Times New Roman"/>
                <a:cs typeface="Times New Roman"/>
              </a:rPr>
              <a:t>count, N)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gets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smallest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returned by </a:t>
            </a:r>
            <a:r>
              <a:rPr sz="1069" spc="10" dirty="0">
                <a:latin typeface="Times New Roman"/>
                <a:cs typeface="Times New Roman"/>
              </a:rPr>
              <a:t>the method findIndexMin in </a:t>
            </a:r>
            <a:r>
              <a:rPr sz="1069" spc="5" dirty="0">
                <a:latin typeface="Times New Roman"/>
                <a:cs typeface="Times New Roman"/>
              </a:rPr>
              <a:t>the  variable </a:t>
            </a:r>
            <a:r>
              <a:rPr sz="1069" i="1" spc="10" dirty="0">
                <a:latin typeface="Times New Roman"/>
                <a:cs typeface="Times New Roman"/>
              </a:rPr>
              <a:t>posmin</a:t>
            </a:r>
            <a:r>
              <a:rPr sz="1069" spc="10" dirty="0">
                <a:latin typeface="Times New Roman"/>
                <a:cs typeface="Times New Roman"/>
              </a:rPr>
              <a:t>. After </a:t>
            </a:r>
            <a:r>
              <a:rPr sz="1069" spc="5" dirty="0">
                <a:latin typeface="Times New Roman"/>
                <a:cs typeface="Times New Roman"/>
              </a:rPr>
              <a:t>finding this position, </a:t>
            </a:r>
            <a:r>
              <a:rPr sz="1069" spc="10" dirty="0">
                <a:latin typeface="Times New Roman"/>
                <a:cs typeface="Times New Roman"/>
              </a:rPr>
              <a:t>we do the swapping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i="1" spc="10" dirty="0">
                <a:latin typeface="Times New Roman"/>
                <a:cs typeface="Times New Roman"/>
              </a:rPr>
              <a:t>posmin </a:t>
            </a:r>
            <a:r>
              <a:rPr sz="1069" spc="5" dirty="0">
                <a:latin typeface="Times New Roman"/>
                <a:cs typeface="Times New Roman"/>
              </a:rPr>
              <a:t>with  the </a:t>
            </a:r>
            <a:r>
              <a:rPr sz="1069" i="1" spc="10" dirty="0">
                <a:latin typeface="Times New Roman"/>
                <a:cs typeface="Times New Roman"/>
              </a:rPr>
              <a:t>count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Thus 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position </a:t>
            </a:r>
            <a:r>
              <a:rPr sz="1069" i="1" spc="10" dirty="0">
                <a:latin typeface="Times New Roman"/>
                <a:cs typeface="Times New Roman"/>
              </a:rPr>
              <a:t>posmin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count</a:t>
            </a:r>
            <a:r>
              <a:rPr sz="1069" i="1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findIndexMin </a:t>
            </a:r>
            <a:r>
              <a:rPr sz="1069" spc="5" dirty="0">
                <a:latin typeface="Times New Roman"/>
                <a:cs typeface="Times New Roman"/>
              </a:rPr>
              <a:t>routine is </a:t>
            </a:r>
            <a:r>
              <a:rPr sz="1069" spc="10" dirty="0">
                <a:latin typeface="Times New Roman"/>
                <a:cs typeface="Times New Roman"/>
              </a:rPr>
              <a:t>such </a:t>
            </a:r>
            <a:r>
              <a:rPr sz="1069" spc="5" dirty="0">
                <a:latin typeface="Times New Roman"/>
                <a:cs typeface="Times New Roman"/>
              </a:rPr>
              <a:t>that it takes </a:t>
            </a:r>
            <a:r>
              <a:rPr sz="1069" i="1" spc="10" dirty="0">
                <a:latin typeface="Times New Roman"/>
                <a:cs typeface="Times New Roman"/>
              </a:rPr>
              <a:t>arr, </a:t>
            </a:r>
            <a:r>
              <a:rPr sz="1069" i="1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as arguments. </a:t>
            </a:r>
            <a:r>
              <a:rPr sz="1069" spc="5" dirty="0">
                <a:latin typeface="Times New Roman"/>
                <a:cs typeface="Times New Roman"/>
              </a:rPr>
              <a:t>It starts  searching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loop, finds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spc="10" dirty="0">
                <a:latin typeface="Times New Roman"/>
                <a:cs typeface="Times New Roman"/>
              </a:rPr>
              <a:t>the minimum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 and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This sorting algorithm is also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the in-place sorting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as there is </a:t>
            </a:r>
            <a:r>
              <a:rPr sz="1069" spc="15" dirty="0">
                <a:latin typeface="Times New Roman"/>
                <a:cs typeface="Times New Roman"/>
              </a:rPr>
              <a:t>no 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of additional storage to carry out this sorting.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pictorial representation of </a:t>
            </a:r>
            <a:r>
              <a:rPr sz="1069" spc="10" dirty="0">
                <a:latin typeface="Times New Roman"/>
                <a:cs typeface="Times New Roman"/>
              </a:rPr>
              <a:t>the  swap </a:t>
            </a:r>
            <a:r>
              <a:rPr sz="1069" spc="5" dirty="0">
                <a:latin typeface="Times New Roman"/>
                <a:cs typeface="Times New Roman"/>
              </a:rPr>
              <a:t>action 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algorithm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want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five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elements.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search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990561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3076" cy="1715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the first </a:t>
            </a:r>
            <a:r>
              <a:rPr sz="1069" spc="10" dirty="0">
                <a:latin typeface="Times New Roman"/>
                <a:cs typeface="Times New Roman"/>
              </a:rPr>
              <a:t>element and find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smallest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is 5.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started our search 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(that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count </a:t>
            </a:r>
            <a:r>
              <a:rPr sz="1069" spc="5" dirty="0">
                <a:latin typeface="Times New Roman"/>
                <a:cs typeface="Times New Roman"/>
              </a:rPr>
              <a:t>in our </a:t>
            </a:r>
            <a:r>
              <a:rPr sz="1069" spc="10" dirty="0">
                <a:latin typeface="Times New Roman"/>
                <a:cs typeface="Times New Roman"/>
              </a:rPr>
              <a:t>above code) so we swap 5 </a:t>
            </a:r>
            <a:r>
              <a:rPr sz="1069" spc="5" dirty="0">
                <a:latin typeface="Times New Roman"/>
                <a:cs typeface="Times New Roman"/>
              </a:rPr>
              <a:t>with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at  index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i.e. 20. After this </a:t>
            </a:r>
            <a:r>
              <a:rPr sz="1069" spc="10" dirty="0">
                <a:latin typeface="Times New Roman"/>
                <a:cs typeface="Times New Roman"/>
              </a:rPr>
              <a:t>swap, 5comes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spc="10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5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goes to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position of 5. Afterwards,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the search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index 1.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that 7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smallest number among the remaining elements.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swaps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5" dirty="0">
                <a:latin typeface="Times New Roman"/>
                <a:cs typeface="Times New Roman"/>
              </a:rPr>
              <a:t>with 8. After  this,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remaining three elements,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smallest. This </a:t>
            </a:r>
            <a:r>
              <a:rPr sz="1069" spc="10" dirty="0">
                <a:latin typeface="Times New Roman"/>
                <a:cs typeface="Times New Roman"/>
              </a:rPr>
              <a:t>number 8 swaps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position with 20. </a:t>
            </a:r>
            <a:r>
              <a:rPr sz="1069" spc="10" dirty="0">
                <a:latin typeface="Times New Roman"/>
                <a:cs typeface="Times New Roman"/>
              </a:rPr>
              <a:t>At the end, 10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smallest number among 10 and 20. So </a:t>
            </a:r>
            <a:r>
              <a:rPr sz="1069" spc="5" dirty="0">
                <a:latin typeface="Times New Roman"/>
                <a:cs typeface="Times New Roman"/>
              </a:rPr>
              <a:t>there is 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15" dirty="0">
                <a:latin typeface="Times New Roman"/>
                <a:cs typeface="Times New Roman"/>
              </a:rPr>
              <a:t>need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swapping </a:t>
            </a:r>
            <a:r>
              <a:rPr sz="1069" spc="10" dirty="0">
                <a:latin typeface="Times New Roman"/>
                <a:cs typeface="Times New Roman"/>
              </a:rPr>
              <a:t>as 10 has </a:t>
            </a:r>
            <a:r>
              <a:rPr sz="1069" spc="5" dirty="0">
                <a:latin typeface="Times New Roman"/>
                <a:cs typeface="Times New Roman"/>
              </a:rPr>
              <a:t>already </a:t>
            </a:r>
            <a:r>
              <a:rPr sz="1069" spc="10" dirty="0">
                <a:latin typeface="Times New Roman"/>
                <a:cs typeface="Times New Roman"/>
              </a:rPr>
              <a:t>got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position.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6560431"/>
            <a:ext cx="4852458" cy="2608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Selection Sort</a:t>
            </a:r>
            <a:r>
              <a:rPr sz="1264" b="1" spc="-3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Analysis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in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that there </a:t>
            </a:r>
            <a:r>
              <a:rPr sz="1069" spc="10" dirty="0">
                <a:latin typeface="Times New Roman"/>
                <a:cs typeface="Times New Roman"/>
              </a:rPr>
              <a:t>are two </a:t>
            </a:r>
            <a:r>
              <a:rPr sz="1069" spc="5" dirty="0">
                <a:latin typeface="Times New Roman"/>
                <a:cs typeface="Times New Roman"/>
              </a:rPr>
              <a:t>loops.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loop in the  </a:t>
            </a:r>
            <a:r>
              <a:rPr sz="1069" i="1" spc="10" dirty="0">
                <a:latin typeface="Times New Roman"/>
                <a:cs typeface="Times New Roman"/>
              </a:rPr>
              <a:t>selectionSort </a:t>
            </a:r>
            <a:r>
              <a:rPr sz="1069" spc="10" dirty="0">
                <a:latin typeface="Times New Roman"/>
                <a:cs typeface="Times New Roman"/>
              </a:rPr>
              <a:t>method passes </a:t>
            </a:r>
            <a:r>
              <a:rPr sz="1069" spc="5" dirty="0">
                <a:latin typeface="Times New Roman"/>
                <a:cs typeface="Times New Roman"/>
              </a:rPr>
              <a:t>the array to search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smallest </a:t>
            </a:r>
            <a:r>
              <a:rPr sz="1069" spc="10" dirty="0">
                <a:latin typeface="Times New Roman"/>
                <a:cs typeface="Times New Roman"/>
              </a:rPr>
              <a:t>element and the second  loop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findIndexMin method finds the position (index) of the smallest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the first </a:t>
            </a:r>
            <a:r>
              <a:rPr sz="1069" spc="10" dirty="0">
                <a:latin typeface="Times New Roman"/>
                <a:cs typeface="Times New Roman"/>
              </a:rPr>
              <a:t>smallest element, we have to go through the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elements of the  array. For </a:t>
            </a:r>
            <a:r>
              <a:rPr sz="1069" spc="5" dirty="0">
                <a:latin typeface="Times New Roman"/>
                <a:cs typeface="Times New Roman"/>
              </a:rPr>
              <a:t>the purpose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finding </a:t>
            </a:r>
            <a:r>
              <a:rPr sz="1069" spc="10" dirty="0">
                <a:latin typeface="Times New Roman"/>
                <a:cs typeface="Times New Roman"/>
              </a:rPr>
              <a:t>the second smallest element,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N-1 </a:t>
            </a:r>
            <a:r>
              <a:rPr sz="1069" spc="10" dirty="0">
                <a:latin typeface="Times New Roman"/>
                <a:cs typeface="Times New Roman"/>
              </a:rPr>
              <a:t>elements. </a:t>
            </a:r>
            <a:r>
              <a:rPr sz="1069" spc="5" dirty="0">
                <a:latin typeface="Times New Roman"/>
                <a:cs typeface="Times New Roman"/>
              </a:rPr>
              <a:t>During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process, 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elements for the second  last </a:t>
            </a:r>
            <a:r>
              <a:rPr sz="1069" spc="5" dirty="0">
                <a:latin typeface="Times New Roman"/>
                <a:cs typeface="Times New Roman"/>
              </a:rPr>
              <a:t>smallest element.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obviously in the </a:t>
            </a:r>
            <a:r>
              <a:rPr sz="1069" spc="10" dirty="0">
                <a:latin typeface="Times New Roman"/>
                <a:cs typeface="Times New Roman"/>
              </a:rPr>
              <a:t>end,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one element </a:t>
            </a:r>
            <a:r>
              <a:rPr sz="1069" spc="5" dirty="0">
                <a:latin typeface="Times New Roman"/>
                <a:cs typeface="Times New Roman"/>
              </a:rPr>
              <a:t>that is at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10" dirty="0">
                <a:latin typeface="Times New Roman"/>
                <a:cs typeface="Times New Roman"/>
              </a:rPr>
              <a:t>proper position, necessitating no </a:t>
            </a:r>
            <a:r>
              <a:rPr sz="1069" spc="5" dirty="0">
                <a:latin typeface="Times New Roman"/>
                <a:cs typeface="Times New Roman"/>
              </a:rPr>
              <a:t>search.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all these </a:t>
            </a:r>
            <a:r>
              <a:rPr sz="1069" spc="10" dirty="0">
                <a:latin typeface="Times New Roman"/>
                <a:cs typeface="Times New Roman"/>
              </a:rPr>
              <a:t>searches. </a:t>
            </a:r>
            <a:r>
              <a:rPr sz="1069" spc="5" dirty="0">
                <a:latin typeface="Times New Roman"/>
                <a:cs typeface="Times New Roman"/>
              </a:rPr>
              <a:t>These are  </a:t>
            </a:r>
            <a:r>
              <a:rPr sz="1069" spc="15" dirty="0">
                <a:latin typeface="Times New Roman"/>
                <a:cs typeface="Times New Roman"/>
              </a:rPr>
              <a:t>N, </a:t>
            </a:r>
            <a:r>
              <a:rPr sz="1069" spc="5" dirty="0">
                <a:latin typeface="Times New Roman"/>
                <a:cs typeface="Times New Roman"/>
              </a:rPr>
              <a:t>N-1, </a:t>
            </a:r>
            <a:r>
              <a:rPr sz="1069" spc="10" dirty="0">
                <a:latin typeface="Times New Roman"/>
                <a:cs typeface="Times New Roman"/>
              </a:rPr>
              <a:t>N-2 </a:t>
            </a:r>
            <a:r>
              <a:rPr sz="1069" spc="15" dirty="0">
                <a:latin typeface="Times New Roman"/>
                <a:cs typeface="Times New Roman"/>
              </a:rPr>
              <a:t>……2, </a:t>
            </a:r>
            <a:r>
              <a:rPr sz="1069" spc="10" dirty="0">
                <a:latin typeface="Times New Roman"/>
                <a:cs typeface="Times New Roman"/>
              </a:rPr>
              <a:t>1 for the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5" dirty="0">
                <a:latin typeface="Times New Roman"/>
                <a:cs typeface="Times New Roman"/>
              </a:rPr>
              <a:t>second, </a:t>
            </a:r>
            <a:r>
              <a:rPr sz="1069" spc="10" dirty="0">
                <a:latin typeface="Times New Roman"/>
                <a:cs typeface="Times New Roman"/>
              </a:rPr>
              <a:t>third ……second last and last </a:t>
            </a:r>
            <a:r>
              <a:rPr sz="1069" spc="5" dirty="0">
                <a:latin typeface="Times New Roman"/>
                <a:cs typeface="Times New Roman"/>
              </a:rPr>
              <a:t>element  respectively.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find the </a:t>
            </a:r>
            <a:r>
              <a:rPr sz="1069" spc="5" dirty="0">
                <a:latin typeface="Times New Roman"/>
                <a:cs typeface="Times New Roman"/>
              </a:rPr>
              <a:t>total searches, the addition of all </a:t>
            </a: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5" dirty="0">
                <a:latin typeface="Times New Roman"/>
                <a:cs typeface="Times New Roman"/>
              </a:rPr>
              <a:t>searches together will </a:t>
            </a:r>
            <a:r>
              <a:rPr sz="1069" spc="10" dirty="0">
                <a:latin typeface="Times New Roman"/>
                <a:cs typeface="Times New Roman"/>
              </a:rPr>
              <a:t>help us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total as given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equation.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1425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Total </a:t>
            </a:r>
            <a:r>
              <a:rPr sz="1069" spc="5" dirty="0">
                <a:latin typeface="Times New Roman"/>
                <a:cs typeface="Times New Roman"/>
              </a:rPr>
              <a:t>searches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15" dirty="0">
                <a:latin typeface="Times New Roman"/>
                <a:cs typeface="Times New Roman"/>
              </a:rPr>
              <a:t>+ …….+ </a:t>
            </a:r>
            <a:r>
              <a:rPr sz="1069" spc="10" dirty="0">
                <a:latin typeface="Times New Roman"/>
                <a:cs typeface="Times New Roman"/>
              </a:rPr>
              <a:t>(N-2)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(N-1)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  <a:p>
            <a:pPr marL="298179" algn="ctr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= 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(N+1) </a:t>
            </a:r>
            <a:r>
              <a:rPr sz="1069" spc="5" dirty="0">
                <a:latin typeface="Times New Roman"/>
                <a:cs typeface="Times New Roman"/>
              </a:rPr>
              <a:t>/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L="274102" algn="ctr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(N</a:t>
            </a:r>
            <a:r>
              <a:rPr sz="1094" spc="15" baseline="37037" dirty="0">
                <a:latin typeface="Times New Roman"/>
                <a:cs typeface="Times New Roman"/>
              </a:rPr>
              <a:t>2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N) </a:t>
            </a:r>
            <a:r>
              <a:rPr sz="1069" spc="5" dirty="0">
                <a:latin typeface="Times New Roman"/>
                <a:cs typeface="Times New Roman"/>
              </a:rPr>
              <a:t>/</a:t>
            </a:r>
            <a:r>
              <a:rPr sz="1069" spc="-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75964" y="4683740"/>
          <a:ext cx="1755774" cy="288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29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75964" y="5310485"/>
          <a:ext cx="1755774" cy="288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29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442773" y="5911709"/>
            <a:ext cx="254846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44.2: </a:t>
            </a:r>
            <a:r>
              <a:rPr sz="1069" spc="10" dirty="0">
                <a:latin typeface="Times New Roman"/>
                <a:cs typeface="Times New Roman"/>
              </a:rPr>
              <a:t>Swap Action </a:t>
            </a:r>
            <a:r>
              <a:rPr sz="1069" spc="5" dirty="0">
                <a:latin typeface="Times New Roman"/>
                <a:cs typeface="Times New Roman"/>
              </a:rPr>
              <a:t>(selection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sorting)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4780" y="3224213"/>
            <a:ext cx="69762" cy="143845"/>
          </a:xfrm>
          <a:custGeom>
            <a:avLst/>
            <a:gdLst/>
            <a:ahLst/>
            <a:cxnLst/>
            <a:rect l="l" t="t" r="r" b="b"/>
            <a:pathLst>
              <a:path w="71755" h="147955">
                <a:moveTo>
                  <a:pt x="35813" y="55625"/>
                </a:moveTo>
                <a:lnTo>
                  <a:pt x="32766" y="56387"/>
                </a:lnTo>
                <a:lnTo>
                  <a:pt x="31242" y="59435"/>
                </a:lnTo>
                <a:lnTo>
                  <a:pt x="31242" y="143255"/>
                </a:lnTo>
                <a:lnTo>
                  <a:pt x="32766" y="146303"/>
                </a:lnTo>
                <a:lnTo>
                  <a:pt x="35813" y="147827"/>
                </a:lnTo>
                <a:lnTo>
                  <a:pt x="38862" y="146303"/>
                </a:lnTo>
                <a:lnTo>
                  <a:pt x="40386" y="143255"/>
                </a:lnTo>
                <a:lnTo>
                  <a:pt x="40386" y="59435"/>
                </a:lnTo>
                <a:lnTo>
                  <a:pt x="38862" y="56387"/>
                </a:lnTo>
                <a:lnTo>
                  <a:pt x="35813" y="55625"/>
                </a:lnTo>
                <a:close/>
              </a:path>
              <a:path w="71755" h="147955">
                <a:moveTo>
                  <a:pt x="35813" y="0"/>
                </a:moveTo>
                <a:lnTo>
                  <a:pt x="0" y="71627"/>
                </a:lnTo>
                <a:lnTo>
                  <a:pt x="31242" y="71627"/>
                </a:lnTo>
                <a:lnTo>
                  <a:pt x="31242" y="59435"/>
                </a:lnTo>
                <a:lnTo>
                  <a:pt x="32766" y="56387"/>
                </a:lnTo>
                <a:lnTo>
                  <a:pt x="35813" y="55625"/>
                </a:lnTo>
                <a:lnTo>
                  <a:pt x="63627" y="55625"/>
                </a:lnTo>
                <a:lnTo>
                  <a:pt x="35813" y="0"/>
                </a:lnTo>
                <a:close/>
              </a:path>
              <a:path w="71755" h="147955">
                <a:moveTo>
                  <a:pt x="63627" y="55625"/>
                </a:moveTo>
                <a:lnTo>
                  <a:pt x="35813" y="55625"/>
                </a:lnTo>
                <a:lnTo>
                  <a:pt x="38862" y="56387"/>
                </a:lnTo>
                <a:lnTo>
                  <a:pt x="40386" y="59435"/>
                </a:lnTo>
                <a:lnTo>
                  <a:pt x="40386" y="71627"/>
                </a:lnTo>
                <a:lnTo>
                  <a:pt x="71628" y="71627"/>
                </a:lnTo>
                <a:lnTo>
                  <a:pt x="63627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103350" y="3782060"/>
            <a:ext cx="69762" cy="143845"/>
          </a:xfrm>
          <a:custGeom>
            <a:avLst/>
            <a:gdLst/>
            <a:ahLst/>
            <a:cxnLst/>
            <a:rect l="l" t="t" r="r" b="b"/>
            <a:pathLst>
              <a:path w="71754" h="147954">
                <a:moveTo>
                  <a:pt x="35813" y="54864"/>
                </a:moveTo>
                <a:lnTo>
                  <a:pt x="32765" y="56388"/>
                </a:lnTo>
                <a:lnTo>
                  <a:pt x="31242" y="59436"/>
                </a:lnTo>
                <a:lnTo>
                  <a:pt x="31242" y="143256"/>
                </a:lnTo>
                <a:lnTo>
                  <a:pt x="32765" y="146304"/>
                </a:lnTo>
                <a:lnTo>
                  <a:pt x="35813" y="147828"/>
                </a:lnTo>
                <a:lnTo>
                  <a:pt x="38862" y="146304"/>
                </a:lnTo>
                <a:lnTo>
                  <a:pt x="40386" y="143256"/>
                </a:lnTo>
                <a:lnTo>
                  <a:pt x="40386" y="59436"/>
                </a:lnTo>
                <a:lnTo>
                  <a:pt x="38862" y="56388"/>
                </a:lnTo>
                <a:lnTo>
                  <a:pt x="35813" y="54864"/>
                </a:lnTo>
                <a:close/>
              </a:path>
              <a:path w="71754" h="147954">
                <a:moveTo>
                  <a:pt x="36575" y="0"/>
                </a:moveTo>
                <a:lnTo>
                  <a:pt x="0" y="71627"/>
                </a:lnTo>
                <a:lnTo>
                  <a:pt x="31242" y="71627"/>
                </a:lnTo>
                <a:lnTo>
                  <a:pt x="31242" y="59436"/>
                </a:lnTo>
                <a:lnTo>
                  <a:pt x="32765" y="56388"/>
                </a:lnTo>
                <a:lnTo>
                  <a:pt x="35813" y="54864"/>
                </a:lnTo>
                <a:lnTo>
                  <a:pt x="63424" y="54864"/>
                </a:lnTo>
                <a:lnTo>
                  <a:pt x="36575" y="0"/>
                </a:lnTo>
                <a:close/>
              </a:path>
              <a:path w="71754" h="147954">
                <a:moveTo>
                  <a:pt x="63424" y="54864"/>
                </a:moveTo>
                <a:lnTo>
                  <a:pt x="35813" y="54864"/>
                </a:lnTo>
                <a:lnTo>
                  <a:pt x="38862" y="56388"/>
                </a:lnTo>
                <a:lnTo>
                  <a:pt x="40386" y="59436"/>
                </a:lnTo>
                <a:lnTo>
                  <a:pt x="40386" y="71627"/>
                </a:lnTo>
                <a:lnTo>
                  <a:pt x="71628" y="71627"/>
                </a:lnTo>
                <a:lnTo>
                  <a:pt x="6342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75963" y="2945658"/>
          <a:ext cx="1747132" cy="1612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294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294">
                <a:tc>
                  <a:txBody>
                    <a:bodyPr/>
                    <a:lstStyle/>
                    <a:p>
                      <a:pPr marR="958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44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728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728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728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728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728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294">
                <a:tc>
                  <a:txBody>
                    <a:bodyPr/>
                    <a:lstStyle/>
                    <a:p>
                      <a:pPr marR="958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966">
                      <a:solidFill>
                        <a:srgbClr val="000000"/>
                      </a:solidFill>
                      <a:prstDash val="solid"/>
                    </a:lnT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728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972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728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381903" y="4408806"/>
            <a:ext cx="70379" cy="143845"/>
          </a:xfrm>
          <a:custGeom>
            <a:avLst/>
            <a:gdLst/>
            <a:ahLst/>
            <a:cxnLst/>
            <a:rect l="l" t="t" r="r" b="b"/>
            <a:pathLst>
              <a:path w="72389" h="147954">
                <a:moveTo>
                  <a:pt x="31896" y="71963"/>
                </a:moveTo>
                <a:lnTo>
                  <a:pt x="31242" y="143255"/>
                </a:lnTo>
                <a:lnTo>
                  <a:pt x="32766" y="147065"/>
                </a:lnTo>
                <a:lnTo>
                  <a:pt x="35814" y="147827"/>
                </a:lnTo>
                <a:lnTo>
                  <a:pt x="38862" y="147065"/>
                </a:lnTo>
                <a:lnTo>
                  <a:pt x="40386" y="144017"/>
                </a:lnTo>
                <a:lnTo>
                  <a:pt x="40386" y="72053"/>
                </a:lnTo>
                <a:lnTo>
                  <a:pt x="31896" y="71963"/>
                </a:lnTo>
                <a:close/>
              </a:path>
              <a:path w="72389" h="147954">
                <a:moveTo>
                  <a:pt x="64096" y="55625"/>
                </a:moveTo>
                <a:lnTo>
                  <a:pt x="36575" y="55625"/>
                </a:lnTo>
                <a:lnTo>
                  <a:pt x="39624" y="57150"/>
                </a:lnTo>
                <a:lnTo>
                  <a:pt x="40386" y="60197"/>
                </a:lnTo>
                <a:lnTo>
                  <a:pt x="40386" y="72053"/>
                </a:lnTo>
                <a:lnTo>
                  <a:pt x="72390" y="72389"/>
                </a:lnTo>
                <a:lnTo>
                  <a:pt x="64096" y="55625"/>
                </a:lnTo>
                <a:close/>
              </a:path>
              <a:path w="72389" h="147954">
                <a:moveTo>
                  <a:pt x="36575" y="55625"/>
                </a:moveTo>
                <a:lnTo>
                  <a:pt x="32766" y="57150"/>
                </a:lnTo>
                <a:lnTo>
                  <a:pt x="32004" y="60197"/>
                </a:lnTo>
                <a:lnTo>
                  <a:pt x="31896" y="71963"/>
                </a:lnTo>
                <a:lnTo>
                  <a:pt x="40386" y="72053"/>
                </a:lnTo>
                <a:lnTo>
                  <a:pt x="40386" y="60197"/>
                </a:lnTo>
                <a:lnTo>
                  <a:pt x="39624" y="57150"/>
                </a:lnTo>
                <a:lnTo>
                  <a:pt x="36575" y="55625"/>
                </a:lnTo>
                <a:close/>
              </a:path>
              <a:path w="72389" h="147954">
                <a:moveTo>
                  <a:pt x="36575" y="0"/>
                </a:moveTo>
                <a:lnTo>
                  <a:pt x="0" y="71627"/>
                </a:lnTo>
                <a:lnTo>
                  <a:pt x="31896" y="71963"/>
                </a:lnTo>
                <a:lnTo>
                  <a:pt x="32004" y="60197"/>
                </a:lnTo>
                <a:lnTo>
                  <a:pt x="32766" y="57150"/>
                </a:lnTo>
                <a:lnTo>
                  <a:pt x="36575" y="55625"/>
                </a:lnTo>
                <a:lnTo>
                  <a:pt x="64096" y="55625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6986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224" cy="227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  <a:spcBef>
                <a:spcPts val="763"/>
              </a:spcBef>
            </a:pPr>
            <a:r>
              <a:rPr sz="1264" b="1" spc="10" dirty="0">
                <a:latin typeface="Arial"/>
                <a:cs typeface="Arial"/>
              </a:rPr>
              <a:t>Quad</a:t>
            </a:r>
            <a:r>
              <a:rPr sz="1264" b="1" spc="-87" dirty="0">
                <a:latin typeface="Arial"/>
                <a:cs typeface="Arial"/>
              </a:rPr>
              <a:t> </a:t>
            </a:r>
            <a:r>
              <a:rPr sz="1264" b="1" spc="10" dirty="0">
                <a:latin typeface="Arial"/>
                <a:cs typeface="Arial"/>
              </a:rPr>
              <a:t>Node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review another method for this solution, called </a:t>
            </a:r>
            <a:r>
              <a:rPr sz="1069" i="1" spc="10" dirty="0">
                <a:latin typeface="Times New Roman"/>
                <a:cs typeface="Times New Roman"/>
              </a:rPr>
              <a:t>Quad </a:t>
            </a:r>
            <a:r>
              <a:rPr sz="1069" i="1" spc="5" dirty="0">
                <a:latin typeface="Times New Roman"/>
                <a:cs typeface="Times New Roman"/>
              </a:rPr>
              <a:t>node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5" dirty="0">
                <a:latin typeface="Times New Roman"/>
                <a:cs typeface="Times New Roman"/>
              </a:rPr>
              <a:t>array of pointers. Rather,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four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pointers.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 </a:t>
            </a:r>
            <a:r>
              <a:rPr sz="1069" spc="5" dirty="0">
                <a:latin typeface="Times New Roman"/>
                <a:cs typeface="Times New Roman"/>
              </a:rPr>
              <a:t>details </a:t>
            </a:r>
            <a:r>
              <a:rPr sz="1069" spc="10" dirty="0">
                <a:latin typeface="Times New Roman"/>
                <a:cs typeface="Times New Roman"/>
              </a:rPr>
              <a:t>can help us </a:t>
            </a:r>
            <a:r>
              <a:rPr sz="1069" spc="5" dirty="0">
                <a:latin typeface="Times New Roman"/>
                <a:cs typeface="Times New Roman"/>
              </a:rPr>
              <a:t>understand it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properly.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quad-node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stores: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6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item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6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link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before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59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link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6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link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74"/>
              </a:lnSpc>
              <a:buChar char="•"/>
              <a:tabLst>
                <a:tab pos="848235" algn="l"/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link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node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above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5735888"/>
            <a:ext cx="4852458" cy="813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This will require </a:t>
            </a:r>
            <a:r>
              <a:rPr sz="1069" spc="10" dirty="0">
                <a:latin typeface="Times New Roman"/>
                <a:cs typeface="Times New Roman"/>
              </a:rPr>
              <a:t>copying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(item) at different levels. </a:t>
            </a:r>
            <a:r>
              <a:rPr sz="1069" spc="15" dirty="0">
                <a:latin typeface="Times New Roman"/>
                <a:cs typeface="Times New Roman"/>
              </a:rPr>
              <a:t>We 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an  array of next pointers in it.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ways </a:t>
            </a:r>
            <a:r>
              <a:rPr sz="1069" spc="5" dirty="0">
                <a:latin typeface="Times New Roman"/>
                <a:cs typeface="Times New Roman"/>
              </a:rPr>
              <a:t>are adopted to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multilevel </a:t>
            </a:r>
            <a:r>
              <a:rPr sz="1069" spc="10" dirty="0">
                <a:latin typeface="Times New Roman"/>
                <a:cs typeface="Times New Roman"/>
              </a:rPr>
              <a:t>node  </a:t>
            </a:r>
            <a:r>
              <a:rPr sz="1069" spc="5" dirty="0">
                <a:latin typeface="Times New Roman"/>
                <a:cs typeface="Times New Roman"/>
              </a:rPr>
              <a:t>of skip </a:t>
            </a:r>
            <a:r>
              <a:rPr sz="1069" dirty="0">
                <a:latin typeface="Times New Roman"/>
                <a:cs typeface="Times New Roman"/>
              </a:rPr>
              <a:t>list.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requiring six levels,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create six such nodes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copy  </a:t>
            </a:r>
            <a:r>
              <a:rPr sz="1069" spc="10" dirty="0">
                <a:latin typeface="Times New Roman"/>
                <a:cs typeface="Times New Roman"/>
              </a:rPr>
              <a:t>the data item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in all of </a:t>
            </a:r>
            <a:r>
              <a:rPr sz="1069" spc="10" dirty="0">
                <a:latin typeface="Times New Roman"/>
                <a:cs typeface="Times New Roman"/>
              </a:rPr>
              <a:t>these nodes and </a:t>
            </a:r>
            <a:r>
              <a:rPr sz="1069" spc="5" dirty="0">
                <a:latin typeface="Times New Roman"/>
                <a:cs typeface="Times New Roman"/>
              </a:rPr>
              <a:t>insert these in link list structure.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depicts </a:t>
            </a:r>
            <a:r>
              <a:rPr sz="1069" dirty="0">
                <a:latin typeface="Times New Roman"/>
                <a:cs typeface="Times New Roman"/>
              </a:rPr>
              <a:t>it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well.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9059411"/>
            <a:ext cx="4853693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previous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down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pointers here. In the </a:t>
            </a:r>
            <a:r>
              <a:rPr sz="1069" spc="15" dirty="0">
                <a:latin typeface="Times New Roman"/>
                <a:cs typeface="Times New Roman"/>
              </a:rPr>
              <a:t>bottom </a:t>
            </a:r>
            <a:r>
              <a:rPr sz="1069" spc="10" dirty="0">
                <a:latin typeface="Times New Roman"/>
                <a:cs typeface="Times New Roman"/>
              </a:rPr>
              <a:t>layer,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i="1" spc="15" dirty="0">
                <a:latin typeface="Times New Roman"/>
                <a:cs typeface="Times New Roman"/>
              </a:rPr>
              <a:t>down</a:t>
            </a:r>
            <a:r>
              <a:rPr sz="1069" i="1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nil.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Similarly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pointers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column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nil.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top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9123" y="8676005"/>
            <a:ext cx="270404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5934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56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4002" y="8676005"/>
            <a:ext cx="268552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5316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64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5177" y="8676005"/>
            <a:ext cx="270404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7168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78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315" y="8676005"/>
            <a:ext cx="270404" cy="150259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marL="64204">
              <a:spcBef>
                <a:spcPts val="238"/>
              </a:spcBef>
            </a:pPr>
            <a:r>
              <a:rPr sz="778" dirty="0">
                <a:latin typeface="Symbol"/>
                <a:cs typeface="Symbol"/>
              </a:rPr>
              <a:t></a:t>
            </a:r>
            <a:endParaRPr sz="778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5230" y="8676005"/>
            <a:ext cx="269787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5934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31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8626" y="8676005"/>
            <a:ext cx="272256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7168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34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4245" y="8676005"/>
            <a:ext cx="272256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7786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44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5706" y="8676005"/>
            <a:ext cx="271639" cy="150259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marL="64204">
              <a:spcBef>
                <a:spcPts val="238"/>
              </a:spcBef>
            </a:pPr>
            <a:r>
              <a:rPr sz="778" spc="-5" dirty="0">
                <a:latin typeface="Symbol"/>
                <a:cs typeface="Symbol"/>
              </a:rPr>
              <a:t></a:t>
            </a:r>
            <a:endParaRPr sz="778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0587" y="8676005"/>
            <a:ext cx="271639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7786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12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3243" y="8676005"/>
            <a:ext cx="272256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7168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23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7382" y="8676005"/>
            <a:ext cx="271639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7786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26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95742" y="8744902"/>
            <a:ext cx="225954" cy="46919"/>
          </a:xfrm>
          <a:custGeom>
            <a:avLst/>
            <a:gdLst/>
            <a:ahLst/>
            <a:cxnLst/>
            <a:rect l="l" t="t" r="r" b="b"/>
            <a:pathLst>
              <a:path w="232410" h="48259">
                <a:moveTo>
                  <a:pt x="47243" y="0"/>
                </a:moveTo>
                <a:lnTo>
                  <a:pt x="0" y="23621"/>
                </a:lnTo>
                <a:lnTo>
                  <a:pt x="47243" y="48005"/>
                </a:lnTo>
                <a:lnTo>
                  <a:pt x="47243" y="32820"/>
                </a:lnTo>
                <a:lnTo>
                  <a:pt x="35813" y="32765"/>
                </a:lnTo>
                <a:lnTo>
                  <a:pt x="35813" y="15239"/>
                </a:lnTo>
                <a:lnTo>
                  <a:pt x="47243" y="15239"/>
                </a:lnTo>
                <a:lnTo>
                  <a:pt x="47243" y="0"/>
                </a:lnTo>
                <a:close/>
              </a:path>
              <a:path w="232410" h="48259">
                <a:moveTo>
                  <a:pt x="185165" y="33473"/>
                </a:moveTo>
                <a:lnTo>
                  <a:pt x="185165" y="48005"/>
                </a:lnTo>
                <a:lnTo>
                  <a:pt x="214122" y="33527"/>
                </a:lnTo>
                <a:lnTo>
                  <a:pt x="196596" y="33527"/>
                </a:lnTo>
                <a:lnTo>
                  <a:pt x="185165" y="33473"/>
                </a:lnTo>
                <a:close/>
              </a:path>
              <a:path w="232410" h="48259">
                <a:moveTo>
                  <a:pt x="185165" y="0"/>
                </a:moveTo>
                <a:lnTo>
                  <a:pt x="185165" y="33473"/>
                </a:lnTo>
                <a:lnTo>
                  <a:pt x="196596" y="33527"/>
                </a:lnTo>
                <a:lnTo>
                  <a:pt x="196596" y="15239"/>
                </a:lnTo>
                <a:lnTo>
                  <a:pt x="214693" y="15239"/>
                </a:lnTo>
                <a:lnTo>
                  <a:pt x="185165" y="0"/>
                </a:lnTo>
                <a:close/>
              </a:path>
              <a:path w="232410" h="48259">
                <a:moveTo>
                  <a:pt x="214693" y="15239"/>
                </a:moveTo>
                <a:lnTo>
                  <a:pt x="196596" y="15239"/>
                </a:lnTo>
                <a:lnTo>
                  <a:pt x="196596" y="33527"/>
                </a:lnTo>
                <a:lnTo>
                  <a:pt x="214122" y="33527"/>
                </a:lnTo>
                <a:lnTo>
                  <a:pt x="232409" y="24383"/>
                </a:lnTo>
                <a:lnTo>
                  <a:pt x="214693" y="15239"/>
                </a:lnTo>
                <a:close/>
              </a:path>
              <a:path w="232410" h="48259">
                <a:moveTo>
                  <a:pt x="185165" y="15239"/>
                </a:moveTo>
                <a:lnTo>
                  <a:pt x="47243" y="15239"/>
                </a:lnTo>
                <a:lnTo>
                  <a:pt x="47243" y="32820"/>
                </a:lnTo>
                <a:lnTo>
                  <a:pt x="185165" y="33473"/>
                </a:lnTo>
                <a:lnTo>
                  <a:pt x="185165" y="15239"/>
                </a:lnTo>
                <a:close/>
              </a:path>
              <a:path w="232410" h="48259">
                <a:moveTo>
                  <a:pt x="47243" y="15239"/>
                </a:moveTo>
                <a:lnTo>
                  <a:pt x="35813" y="15239"/>
                </a:lnTo>
                <a:lnTo>
                  <a:pt x="35813" y="32765"/>
                </a:lnTo>
                <a:lnTo>
                  <a:pt x="47243" y="32820"/>
                </a:lnTo>
                <a:lnTo>
                  <a:pt x="47243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523279" y="8744902"/>
            <a:ext cx="225337" cy="46919"/>
          </a:xfrm>
          <a:custGeom>
            <a:avLst/>
            <a:gdLst/>
            <a:ahLst/>
            <a:cxnLst/>
            <a:rect l="l" t="t" r="r" b="b"/>
            <a:pathLst>
              <a:path w="231775" h="48259">
                <a:moveTo>
                  <a:pt x="48005" y="0"/>
                </a:moveTo>
                <a:lnTo>
                  <a:pt x="0" y="23621"/>
                </a:lnTo>
                <a:lnTo>
                  <a:pt x="48005" y="48005"/>
                </a:lnTo>
                <a:lnTo>
                  <a:pt x="48005" y="32824"/>
                </a:lnTo>
                <a:lnTo>
                  <a:pt x="35813" y="32765"/>
                </a:lnTo>
                <a:lnTo>
                  <a:pt x="35813" y="15239"/>
                </a:lnTo>
                <a:lnTo>
                  <a:pt x="48005" y="15239"/>
                </a:lnTo>
                <a:lnTo>
                  <a:pt x="48005" y="0"/>
                </a:lnTo>
                <a:close/>
              </a:path>
              <a:path w="231775" h="48259">
                <a:moveTo>
                  <a:pt x="184403" y="33473"/>
                </a:moveTo>
                <a:lnTo>
                  <a:pt x="184403" y="48005"/>
                </a:lnTo>
                <a:lnTo>
                  <a:pt x="213359" y="33527"/>
                </a:lnTo>
                <a:lnTo>
                  <a:pt x="195833" y="33527"/>
                </a:lnTo>
                <a:lnTo>
                  <a:pt x="184403" y="33473"/>
                </a:lnTo>
                <a:close/>
              </a:path>
              <a:path w="231775" h="48259">
                <a:moveTo>
                  <a:pt x="184403" y="0"/>
                </a:moveTo>
                <a:lnTo>
                  <a:pt x="184403" y="33473"/>
                </a:lnTo>
                <a:lnTo>
                  <a:pt x="195833" y="33527"/>
                </a:lnTo>
                <a:lnTo>
                  <a:pt x="195833" y="15239"/>
                </a:lnTo>
                <a:lnTo>
                  <a:pt x="213931" y="15239"/>
                </a:lnTo>
                <a:lnTo>
                  <a:pt x="184403" y="0"/>
                </a:lnTo>
                <a:close/>
              </a:path>
              <a:path w="231775" h="48259">
                <a:moveTo>
                  <a:pt x="213931" y="15239"/>
                </a:moveTo>
                <a:lnTo>
                  <a:pt x="195833" y="15239"/>
                </a:lnTo>
                <a:lnTo>
                  <a:pt x="195833" y="33527"/>
                </a:lnTo>
                <a:lnTo>
                  <a:pt x="213359" y="33527"/>
                </a:lnTo>
                <a:lnTo>
                  <a:pt x="231647" y="24383"/>
                </a:lnTo>
                <a:lnTo>
                  <a:pt x="213931" y="15239"/>
                </a:lnTo>
                <a:close/>
              </a:path>
              <a:path w="231775" h="48259">
                <a:moveTo>
                  <a:pt x="184403" y="15239"/>
                </a:moveTo>
                <a:lnTo>
                  <a:pt x="48005" y="15239"/>
                </a:lnTo>
                <a:lnTo>
                  <a:pt x="48005" y="32824"/>
                </a:lnTo>
                <a:lnTo>
                  <a:pt x="184403" y="33473"/>
                </a:lnTo>
                <a:lnTo>
                  <a:pt x="184403" y="15239"/>
                </a:lnTo>
                <a:close/>
              </a:path>
              <a:path w="231775" h="48259">
                <a:moveTo>
                  <a:pt x="48005" y="15239"/>
                </a:moveTo>
                <a:lnTo>
                  <a:pt x="35813" y="15239"/>
                </a:lnTo>
                <a:lnTo>
                  <a:pt x="35813" y="32765"/>
                </a:lnTo>
                <a:lnTo>
                  <a:pt x="48005" y="32824"/>
                </a:lnTo>
                <a:lnTo>
                  <a:pt x="4800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593042" y="8744902"/>
            <a:ext cx="227188" cy="46919"/>
          </a:xfrm>
          <a:custGeom>
            <a:avLst/>
            <a:gdLst/>
            <a:ahLst/>
            <a:cxnLst/>
            <a:rect l="l" t="t" r="r" b="b"/>
            <a:pathLst>
              <a:path w="233679" h="48259">
                <a:moveTo>
                  <a:pt x="48005" y="0"/>
                </a:moveTo>
                <a:lnTo>
                  <a:pt x="0" y="23621"/>
                </a:lnTo>
                <a:lnTo>
                  <a:pt x="48005" y="48005"/>
                </a:lnTo>
                <a:lnTo>
                  <a:pt x="48005" y="32823"/>
                </a:lnTo>
                <a:lnTo>
                  <a:pt x="35813" y="32765"/>
                </a:lnTo>
                <a:lnTo>
                  <a:pt x="35813" y="15239"/>
                </a:lnTo>
                <a:lnTo>
                  <a:pt x="48005" y="15239"/>
                </a:lnTo>
                <a:lnTo>
                  <a:pt x="48005" y="0"/>
                </a:lnTo>
                <a:close/>
              </a:path>
              <a:path w="233679" h="48259">
                <a:moveTo>
                  <a:pt x="215455" y="15239"/>
                </a:moveTo>
                <a:lnTo>
                  <a:pt x="197358" y="15239"/>
                </a:lnTo>
                <a:lnTo>
                  <a:pt x="197358" y="33527"/>
                </a:lnTo>
                <a:lnTo>
                  <a:pt x="185395" y="33527"/>
                </a:lnTo>
                <a:lnTo>
                  <a:pt x="185165" y="48005"/>
                </a:lnTo>
                <a:lnTo>
                  <a:pt x="214589" y="33527"/>
                </a:lnTo>
                <a:lnTo>
                  <a:pt x="197358" y="33527"/>
                </a:lnTo>
                <a:lnTo>
                  <a:pt x="214703" y="33471"/>
                </a:lnTo>
                <a:lnTo>
                  <a:pt x="233172" y="24383"/>
                </a:lnTo>
                <a:lnTo>
                  <a:pt x="215455" y="15239"/>
                </a:lnTo>
                <a:close/>
              </a:path>
              <a:path w="233679" h="48259">
                <a:moveTo>
                  <a:pt x="185927" y="0"/>
                </a:moveTo>
                <a:lnTo>
                  <a:pt x="185396" y="33471"/>
                </a:lnTo>
                <a:lnTo>
                  <a:pt x="197358" y="33527"/>
                </a:lnTo>
                <a:lnTo>
                  <a:pt x="197358" y="15239"/>
                </a:lnTo>
                <a:lnTo>
                  <a:pt x="215455" y="15239"/>
                </a:lnTo>
                <a:lnTo>
                  <a:pt x="185927" y="0"/>
                </a:lnTo>
                <a:close/>
              </a:path>
              <a:path w="233679" h="48259">
                <a:moveTo>
                  <a:pt x="185686" y="15239"/>
                </a:moveTo>
                <a:lnTo>
                  <a:pt x="48005" y="15239"/>
                </a:lnTo>
                <a:lnTo>
                  <a:pt x="48005" y="32823"/>
                </a:lnTo>
                <a:lnTo>
                  <a:pt x="185396" y="33471"/>
                </a:lnTo>
                <a:lnTo>
                  <a:pt x="185686" y="15239"/>
                </a:lnTo>
                <a:close/>
              </a:path>
              <a:path w="233679" h="48259">
                <a:moveTo>
                  <a:pt x="48005" y="15239"/>
                </a:moveTo>
                <a:lnTo>
                  <a:pt x="35813" y="15239"/>
                </a:lnTo>
                <a:lnTo>
                  <a:pt x="35813" y="32765"/>
                </a:lnTo>
                <a:lnTo>
                  <a:pt x="48005" y="32823"/>
                </a:lnTo>
                <a:lnTo>
                  <a:pt x="4800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010621" y="8744902"/>
            <a:ext cx="224719" cy="46919"/>
          </a:xfrm>
          <a:custGeom>
            <a:avLst/>
            <a:gdLst/>
            <a:ahLst/>
            <a:cxnLst/>
            <a:rect l="l" t="t" r="r" b="b"/>
            <a:pathLst>
              <a:path w="231139" h="48259">
                <a:moveTo>
                  <a:pt x="48006" y="0"/>
                </a:moveTo>
                <a:lnTo>
                  <a:pt x="0" y="23621"/>
                </a:lnTo>
                <a:lnTo>
                  <a:pt x="48006" y="48005"/>
                </a:lnTo>
                <a:lnTo>
                  <a:pt x="48006" y="32824"/>
                </a:lnTo>
                <a:lnTo>
                  <a:pt x="35813" y="32765"/>
                </a:lnTo>
                <a:lnTo>
                  <a:pt x="35813" y="15239"/>
                </a:lnTo>
                <a:lnTo>
                  <a:pt x="48006" y="15239"/>
                </a:lnTo>
                <a:lnTo>
                  <a:pt x="48006" y="0"/>
                </a:lnTo>
                <a:close/>
              </a:path>
              <a:path w="231139" h="48259">
                <a:moveTo>
                  <a:pt x="182880" y="33469"/>
                </a:moveTo>
                <a:lnTo>
                  <a:pt x="182880" y="48005"/>
                </a:lnTo>
                <a:lnTo>
                  <a:pt x="212303" y="33527"/>
                </a:lnTo>
                <a:lnTo>
                  <a:pt x="195071" y="33527"/>
                </a:lnTo>
                <a:lnTo>
                  <a:pt x="182880" y="33469"/>
                </a:lnTo>
                <a:close/>
              </a:path>
              <a:path w="231139" h="48259">
                <a:moveTo>
                  <a:pt x="182880" y="0"/>
                </a:moveTo>
                <a:lnTo>
                  <a:pt x="182880" y="33469"/>
                </a:lnTo>
                <a:lnTo>
                  <a:pt x="195071" y="33527"/>
                </a:lnTo>
                <a:lnTo>
                  <a:pt x="195071" y="15239"/>
                </a:lnTo>
                <a:lnTo>
                  <a:pt x="212883" y="15239"/>
                </a:lnTo>
                <a:lnTo>
                  <a:pt x="182880" y="0"/>
                </a:lnTo>
                <a:close/>
              </a:path>
              <a:path w="231139" h="48259">
                <a:moveTo>
                  <a:pt x="212883" y="15239"/>
                </a:moveTo>
                <a:lnTo>
                  <a:pt x="195071" y="15239"/>
                </a:lnTo>
                <a:lnTo>
                  <a:pt x="195071" y="33527"/>
                </a:lnTo>
                <a:lnTo>
                  <a:pt x="212303" y="33527"/>
                </a:lnTo>
                <a:lnTo>
                  <a:pt x="230886" y="24383"/>
                </a:lnTo>
                <a:lnTo>
                  <a:pt x="212883" y="15239"/>
                </a:lnTo>
                <a:close/>
              </a:path>
              <a:path w="231139" h="48259">
                <a:moveTo>
                  <a:pt x="182880" y="15239"/>
                </a:moveTo>
                <a:lnTo>
                  <a:pt x="48006" y="15239"/>
                </a:lnTo>
                <a:lnTo>
                  <a:pt x="48006" y="32824"/>
                </a:lnTo>
                <a:lnTo>
                  <a:pt x="182880" y="33469"/>
                </a:lnTo>
                <a:lnTo>
                  <a:pt x="182880" y="15239"/>
                </a:lnTo>
                <a:close/>
              </a:path>
              <a:path w="231139" h="48259">
                <a:moveTo>
                  <a:pt x="48006" y="15239"/>
                </a:moveTo>
                <a:lnTo>
                  <a:pt x="35813" y="15239"/>
                </a:lnTo>
                <a:lnTo>
                  <a:pt x="35813" y="32765"/>
                </a:lnTo>
                <a:lnTo>
                  <a:pt x="48006" y="32824"/>
                </a:lnTo>
                <a:lnTo>
                  <a:pt x="4800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037417" y="8744902"/>
            <a:ext cx="269169" cy="46919"/>
          </a:xfrm>
          <a:custGeom>
            <a:avLst/>
            <a:gdLst/>
            <a:ahLst/>
            <a:cxnLst/>
            <a:rect l="l" t="t" r="r" b="b"/>
            <a:pathLst>
              <a:path w="276860" h="48259">
                <a:moveTo>
                  <a:pt x="48006" y="0"/>
                </a:moveTo>
                <a:lnTo>
                  <a:pt x="0" y="23621"/>
                </a:lnTo>
                <a:lnTo>
                  <a:pt x="48006" y="48005"/>
                </a:lnTo>
                <a:lnTo>
                  <a:pt x="48006" y="32811"/>
                </a:lnTo>
                <a:lnTo>
                  <a:pt x="35813" y="32765"/>
                </a:lnTo>
                <a:lnTo>
                  <a:pt x="35813" y="15239"/>
                </a:lnTo>
                <a:lnTo>
                  <a:pt x="48006" y="15239"/>
                </a:lnTo>
                <a:lnTo>
                  <a:pt x="48006" y="0"/>
                </a:lnTo>
                <a:close/>
              </a:path>
              <a:path w="276860" h="48259">
                <a:moveTo>
                  <a:pt x="228600" y="33482"/>
                </a:moveTo>
                <a:lnTo>
                  <a:pt x="228600" y="48005"/>
                </a:lnTo>
                <a:lnTo>
                  <a:pt x="258023" y="33527"/>
                </a:lnTo>
                <a:lnTo>
                  <a:pt x="240791" y="33527"/>
                </a:lnTo>
                <a:lnTo>
                  <a:pt x="228600" y="33482"/>
                </a:lnTo>
                <a:close/>
              </a:path>
              <a:path w="276860" h="48259">
                <a:moveTo>
                  <a:pt x="228600" y="0"/>
                </a:moveTo>
                <a:lnTo>
                  <a:pt x="228600" y="33482"/>
                </a:lnTo>
                <a:lnTo>
                  <a:pt x="240791" y="33527"/>
                </a:lnTo>
                <a:lnTo>
                  <a:pt x="240791" y="15239"/>
                </a:lnTo>
                <a:lnTo>
                  <a:pt x="258603" y="15239"/>
                </a:lnTo>
                <a:lnTo>
                  <a:pt x="228600" y="0"/>
                </a:lnTo>
                <a:close/>
              </a:path>
              <a:path w="276860" h="48259">
                <a:moveTo>
                  <a:pt x="258603" y="15239"/>
                </a:moveTo>
                <a:lnTo>
                  <a:pt x="240791" y="15239"/>
                </a:lnTo>
                <a:lnTo>
                  <a:pt x="240791" y="33527"/>
                </a:lnTo>
                <a:lnTo>
                  <a:pt x="258023" y="33527"/>
                </a:lnTo>
                <a:lnTo>
                  <a:pt x="276605" y="24383"/>
                </a:lnTo>
                <a:lnTo>
                  <a:pt x="258603" y="15239"/>
                </a:lnTo>
                <a:close/>
              </a:path>
              <a:path w="276860" h="48259">
                <a:moveTo>
                  <a:pt x="228600" y="15239"/>
                </a:moveTo>
                <a:lnTo>
                  <a:pt x="48006" y="15239"/>
                </a:lnTo>
                <a:lnTo>
                  <a:pt x="48006" y="32811"/>
                </a:lnTo>
                <a:lnTo>
                  <a:pt x="228600" y="33482"/>
                </a:lnTo>
                <a:lnTo>
                  <a:pt x="228600" y="15239"/>
                </a:lnTo>
                <a:close/>
              </a:path>
              <a:path w="276860" h="48259">
                <a:moveTo>
                  <a:pt x="48006" y="15239"/>
                </a:moveTo>
                <a:lnTo>
                  <a:pt x="35813" y="15239"/>
                </a:lnTo>
                <a:lnTo>
                  <a:pt x="35813" y="32765"/>
                </a:lnTo>
                <a:lnTo>
                  <a:pt x="48006" y="32811"/>
                </a:lnTo>
                <a:lnTo>
                  <a:pt x="4800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109403" y="8744902"/>
            <a:ext cx="206816" cy="46919"/>
          </a:xfrm>
          <a:custGeom>
            <a:avLst/>
            <a:gdLst/>
            <a:ahLst/>
            <a:cxnLst/>
            <a:rect l="l" t="t" r="r" b="b"/>
            <a:pathLst>
              <a:path w="212725" h="48259">
                <a:moveTo>
                  <a:pt x="47244" y="0"/>
                </a:moveTo>
                <a:lnTo>
                  <a:pt x="0" y="23621"/>
                </a:lnTo>
                <a:lnTo>
                  <a:pt x="47244" y="48005"/>
                </a:lnTo>
                <a:lnTo>
                  <a:pt x="47244" y="32827"/>
                </a:lnTo>
                <a:lnTo>
                  <a:pt x="35813" y="32765"/>
                </a:lnTo>
                <a:lnTo>
                  <a:pt x="35813" y="15239"/>
                </a:lnTo>
                <a:lnTo>
                  <a:pt x="47244" y="15239"/>
                </a:lnTo>
                <a:lnTo>
                  <a:pt x="47244" y="0"/>
                </a:lnTo>
                <a:close/>
              </a:path>
              <a:path w="212725" h="48259">
                <a:moveTo>
                  <a:pt x="164591" y="33462"/>
                </a:moveTo>
                <a:lnTo>
                  <a:pt x="164591" y="48005"/>
                </a:lnTo>
                <a:lnTo>
                  <a:pt x="194015" y="33527"/>
                </a:lnTo>
                <a:lnTo>
                  <a:pt x="176784" y="33527"/>
                </a:lnTo>
                <a:lnTo>
                  <a:pt x="164591" y="33462"/>
                </a:lnTo>
                <a:close/>
              </a:path>
              <a:path w="212725" h="48259">
                <a:moveTo>
                  <a:pt x="164591" y="0"/>
                </a:moveTo>
                <a:lnTo>
                  <a:pt x="164591" y="33462"/>
                </a:lnTo>
                <a:lnTo>
                  <a:pt x="176784" y="33527"/>
                </a:lnTo>
                <a:lnTo>
                  <a:pt x="176784" y="15239"/>
                </a:lnTo>
                <a:lnTo>
                  <a:pt x="194595" y="15239"/>
                </a:lnTo>
                <a:lnTo>
                  <a:pt x="164591" y="0"/>
                </a:lnTo>
                <a:close/>
              </a:path>
              <a:path w="212725" h="48259">
                <a:moveTo>
                  <a:pt x="194595" y="15239"/>
                </a:moveTo>
                <a:lnTo>
                  <a:pt x="176784" y="15239"/>
                </a:lnTo>
                <a:lnTo>
                  <a:pt x="176784" y="33527"/>
                </a:lnTo>
                <a:lnTo>
                  <a:pt x="194015" y="33527"/>
                </a:lnTo>
                <a:lnTo>
                  <a:pt x="212598" y="24383"/>
                </a:lnTo>
                <a:lnTo>
                  <a:pt x="194595" y="15239"/>
                </a:lnTo>
                <a:close/>
              </a:path>
              <a:path w="212725" h="48259">
                <a:moveTo>
                  <a:pt x="164591" y="15239"/>
                </a:moveTo>
                <a:lnTo>
                  <a:pt x="47244" y="15239"/>
                </a:lnTo>
                <a:lnTo>
                  <a:pt x="47244" y="32827"/>
                </a:lnTo>
                <a:lnTo>
                  <a:pt x="164591" y="33462"/>
                </a:lnTo>
                <a:lnTo>
                  <a:pt x="164591" y="15239"/>
                </a:lnTo>
                <a:close/>
              </a:path>
              <a:path w="212725" h="48259">
                <a:moveTo>
                  <a:pt x="47244" y="15239"/>
                </a:moveTo>
                <a:lnTo>
                  <a:pt x="35813" y="15239"/>
                </a:lnTo>
                <a:lnTo>
                  <a:pt x="35813" y="32765"/>
                </a:lnTo>
                <a:lnTo>
                  <a:pt x="47244" y="32827"/>
                </a:lnTo>
                <a:lnTo>
                  <a:pt x="47244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605019" y="8744902"/>
            <a:ext cx="225337" cy="46919"/>
          </a:xfrm>
          <a:custGeom>
            <a:avLst/>
            <a:gdLst/>
            <a:ahLst/>
            <a:cxnLst/>
            <a:rect l="l" t="t" r="r" b="b"/>
            <a:pathLst>
              <a:path w="231775" h="48259">
                <a:moveTo>
                  <a:pt x="48006" y="0"/>
                </a:moveTo>
                <a:lnTo>
                  <a:pt x="0" y="23621"/>
                </a:lnTo>
                <a:lnTo>
                  <a:pt x="48006" y="48005"/>
                </a:lnTo>
                <a:lnTo>
                  <a:pt x="48006" y="32824"/>
                </a:lnTo>
                <a:lnTo>
                  <a:pt x="35813" y="32765"/>
                </a:lnTo>
                <a:lnTo>
                  <a:pt x="35813" y="15239"/>
                </a:lnTo>
                <a:lnTo>
                  <a:pt x="48006" y="15239"/>
                </a:lnTo>
                <a:lnTo>
                  <a:pt x="48006" y="0"/>
                </a:lnTo>
                <a:close/>
              </a:path>
              <a:path w="231775" h="48259">
                <a:moveTo>
                  <a:pt x="213931" y="15239"/>
                </a:moveTo>
                <a:lnTo>
                  <a:pt x="195834" y="15239"/>
                </a:lnTo>
                <a:lnTo>
                  <a:pt x="195834" y="33527"/>
                </a:lnTo>
                <a:lnTo>
                  <a:pt x="183871" y="33527"/>
                </a:lnTo>
                <a:lnTo>
                  <a:pt x="183642" y="48005"/>
                </a:lnTo>
                <a:lnTo>
                  <a:pt x="213065" y="33527"/>
                </a:lnTo>
                <a:lnTo>
                  <a:pt x="195834" y="33527"/>
                </a:lnTo>
                <a:lnTo>
                  <a:pt x="213180" y="33471"/>
                </a:lnTo>
                <a:lnTo>
                  <a:pt x="231648" y="24383"/>
                </a:lnTo>
                <a:lnTo>
                  <a:pt x="213931" y="15239"/>
                </a:lnTo>
                <a:close/>
              </a:path>
              <a:path w="231775" h="48259">
                <a:moveTo>
                  <a:pt x="184404" y="0"/>
                </a:moveTo>
                <a:lnTo>
                  <a:pt x="183872" y="33471"/>
                </a:lnTo>
                <a:lnTo>
                  <a:pt x="195834" y="33527"/>
                </a:lnTo>
                <a:lnTo>
                  <a:pt x="195834" y="15239"/>
                </a:lnTo>
                <a:lnTo>
                  <a:pt x="213931" y="15239"/>
                </a:lnTo>
                <a:lnTo>
                  <a:pt x="184404" y="0"/>
                </a:lnTo>
                <a:close/>
              </a:path>
              <a:path w="231775" h="48259">
                <a:moveTo>
                  <a:pt x="184162" y="15239"/>
                </a:moveTo>
                <a:lnTo>
                  <a:pt x="48006" y="15239"/>
                </a:lnTo>
                <a:lnTo>
                  <a:pt x="48006" y="32824"/>
                </a:lnTo>
                <a:lnTo>
                  <a:pt x="183872" y="33471"/>
                </a:lnTo>
                <a:lnTo>
                  <a:pt x="184162" y="15239"/>
                </a:lnTo>
                <a:close/>
              </a:path>
              <a:path w="231775" h="48259">
                <a:moveTo>
                  <a:pt x="48006" y="15239"/>
                </a:moveTo>
                <a:lnTo>
                  <a:pt x="35813" y="15239"/>
                </a:lnTo>
                <a:lnTo>
                  <a:pt x="35813" y="32765"/>
                </a:lnTo>
                <a:lnTo>
                  <a:pt x="48006" y="32824"/>
                </a:lnTo>
                <a:lnTo>
                  <a:pt x="4800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118418" y="8744902"/>
            <a:ext cx="227188" cy="46919"/>
          </a:xfrm>
          <a:custGeom>
            <a:avLst/>
            <a:gdLst/>
            <a:ahLst/>
            <a:cxnLst/>
            <a:rect l="l" t="t" r="r" b="b"/>
            <a:pathLst>
              <a:path w="233679" h="48259">
                <a:moveTo>
                  <a:pt x="48005" y="0"/>
                </a:moveTo>
                <a:lnTo>
                  <a:pt x="0" y="23621"/>
                </a:lnTo>
                <a:lnTo>
                  <a:pt x="48005" y="48005"/>
                </a:lnTo>
                <a:lnTo>
                  <a:pt x="48005" y="32823"/>
                </a:lnTo>
                <a:lnTo>
                  <a:pt x="35813" y="32765"/>
                </a:lnTo>
                <a:lnTo>
                  <a:pt x="35813" y="15239"/>
                </a:lnTo>
                <a:lnTo>
                  <a:pt x="48005" y="15239"/>
                </a:lnTo>
                <a:lnTo>
                  <a:pt x="48005" y="0"/>
                </a:lnTo>
                <a:close/>
              </a:path>
              <a:path w="233679" h="48259">
                <a:moveTo>
                  <a:pt x="185165" y="33470"/>
                </a:moveTo>
                <a:lnTo>
                  <a:pt x="185165" y="48005"/>
                </a:lnTo>
                <a:lnTo>
                  <a:pt x="214589" y="33527"/>
                </a:lnTo>
                <a:lnTo>
                  <a:pt x="197357" y="33527"/>
                </a:lnTo>
                <a:lnTo>
                  <a:pt x="185165" y="33470"/>
                </a:lnTo>
                <a:close/>
              </a:path>
              <a:path w="233679" h="48259">
                <a:moveTo>
                  <a:pt x="185165" y="0"/>
                </a:moveTo>
                <a:lnTo>
                  <a:pt x="185165" y="33470"/>
                </a:lnTo>
                <a:lnTo>
                  <a:pt x="197357" y="33527"/>
                </a:lnTo>
                <a:lnTo>
                  <a:pt x="197357" y="15239"/>
                </a:lnTo>
                <a:lnTo>
                  <a:pt x="215169" y="15239"/>
                </a:lnTo>
                <a:lnTo>
                  <a:pt x="185165" y="0"/>
                </a:lnTo>
                <a:close/>
              </a:path>
              <a:path w="233679" h="48259">
                <a:moveTo>
                  <a:pt x="215169" y="15239"/>
                </a:moveTo>
                <a:lnTo>
                  <a:pt x="197357" y="15239"/>
                </a:lnTo>
                <a:lnTo>
                  <a:pt x="197357" y="33527"/>
                </a:lnTo>
                <a:lnTo>
                  <a:pt x="214589" y="33527"/>
                </a:lnTo>
                <a:lnTo>
                  <a:pt x="233171" y="24383"/>
                </a:lnTo>
                <a:lnTo>
                  <a:pt x="215169" y="15239"/>
                </a:lnTo>
                <a:close/>
              </a:path>
              <a:path w="233679" h="48259">
                <a:moveTo>
                  <a:pt x="185165" y="15239"/>
                </a:moveTo>
                <a:lnTo>
                  <a:pt x="48005" y="15239"/>
                </a:lnTo>
                <a:lnTo>
                  <a:pt x="48005" y="32823"/>
                </a:lnTo>
                <a:lnTo>
                  <a:pt x="185165" y="33470"/>
                </a:lnTo>
                <a:lnTo>
                  <a:pt x="185165" y="15239"/>
                </a:lnTo>
                <a:close/>
              </a:path>
              <a:path w="233679" h="48259">
                <a:moveTo>
                  <a:pt x="48005" y="15239"/>
                </a:moveTo>
                <a:lnTo>
                  <a:pt x="35813" y="15239"/>
                </a:lnTo>
                <a:lnTo>
                  <a:pt x="35813" y="32765"/>
                </a:lnTo>
                <a:lnTo>
                  <a:pt x="48005" y="32823"/>
                </a:lnTo>
                <a:lnTo>
                  <a:pt x="4800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631073" y="8744902"/>
            <a:ext cx="225954" cy="46919"/>
          </a:xfrm>
          <a:custGeom>
            <a:avLst/>
            <a:gdLst/>
            <a:ahLst/>
            <a:cxnLst/>
            <a:rect l="l" t="t" r="r" b="b"/>
            <a:pathLst>
              <a:path w="232410" h="48259">
                <a:moveTo>
                  <a:pt x="48005" y="0"/>
                </a:moveTo>
                <a:lnTo>
                  <a:pt x="0" y="23621"/>
                </a:lnTo>
                <a:lnTo>
                  <a:pt x="48005" y="48005"/>
                </a:lnTo>
                <a:lnTo>
                  <a:pt x="48005" y="32823"/>
                </a:lnTo>
                <a:lnTo>
                  <a:pt x="35813" y="32765"/>
                </a:lnTo>
                <a:lnTo>
                  <a:pt x="35813" y="15239"/>
                </a:lnTo>
                <a:lnTo>
                  <a:pt x="48005" y="15239"/>
                </a:lnTo>
                <a:lnTo>
                  <a:pt x="48005" y="0"/>
                </a:lnTo>
                <a:close/>
              </a:path>
              <a:path w="232410" h="48259">
                <a:moveTo>
                  <a:pt x="184403" y="33470"/>
                </a:moveTo>
                <a:lnTo>
                  <a:pt x="184403" y="48005"/>
                </a:lnTo>
                <a:lnTo>
                  <a:pt x="213827" y="33527"/>
                </a:lnTo>
                <a:lnTo>
                  <a:pt x="196596" y="33527"/>
                </a:lnTo>
                <a:lnTo>
                  <a:pt x="184403" y="33470"/>
                </a:lnTo>
                <a:close/>
              </a:path>
              <a:path w="232410" h="48259">
                <a:moveTo>
                  <a:pt x="184403" y="0"/>
                </a:moveTo>
                <a:lnTo>
                  <a:pt x="184403" y="33470"/>
                </a:lnTo>
                <a:lnTo>
                  <a:pt x="196596" y="33527"/>
                </a:lnTo>
                <a:lnTo>
                  <a:pt x="196596" y="15239"/>
                </a:lnTo>
                <a:lnTo>
                  <a:pt x="214407" y="15239"/>
                </a:lnTo>
                <a:lnTo>
                  <a:pt x="184403" y="0"/>
                </a:lnTo>
                <a:close/>
              </a:path>
              <a:path w="232410" h="48259">
                <a:moveTo>
                  <a:pt x="214407" y="15239"/>
                </a:moveTo>
                <a:lnTo>
                  <a:pt x="196596" y="15239"/>
                </a:lnTo>
                <a:lnTo>
                  <a:pt x="196596" y="33527"/>
                </a:lnTo>
                <a:lnTo>
                  <a:pt x="213827" y="33527"/>
                </a:lnTo>
                <a:lnTo>
                  <a:pt x="232410" y="24383"/>
                </a:lnTo>
                <a:lnTo>
                  <a:pt x="214407" y="15239"/>
                </a:lnTo>
                <a:close/>
              </a:path>
              <a:path w="232410" h="48259">
                <a:moveTo>
                  <a:pt x="184403" y="15239"/>
                </a:moveTo>
                <a:lnTo>
                  <a:pt x="48005" y="15239"/>
                </a:lnTo>
                <a:lnTo>
                  <a:pt x="48005" y="32823"/>
                </a:lnTo>
                <a:lnTo>
                  <a:pt x="184403" y="33470"/>
                </a:lnTo>
                <a:lnTo>
                  <a:pt x="184403" y="15239"/>
                </a:lnTo>
                <a:close/>
              </a:path>
              <a:path w="232410" h="48259">
                <a:moveTo>
                  <a:pt x="48005" y="15239"/>
                </a:moveTo>
                <a:lnTo>
                  <a:pt x="35813" y="15239"/>
                </a:lnTo>
                <a:lnTo>
                  <a:pt x="35813" y="32765"/>
                </a:lnTo>
                <a:lnTo>
                  <a:pt x="48005" y="32823"/>
                </a:lnTo>
                <a:lnTo>
                  <a:pt x="4800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6143730" y="8744902"/>
            <a:ext cx="227806" cy="46919"/>
          </a:xfrm>
          <a:custGeom>
            <a:avLst/>
            <a:gdLst/>
            <a:ahLst/>
            <a:cxnLst/>
            <a:rect l="l" t="t" r="r" b="b"/>
            <a:pathLst>
              <a:path w="234315" h="48259">
                <a:moveTo>
                  <a:pt x="48006" y="0"/>
                </a:moveTo>
                <a:lnTo>
                  <a:pt x="0" y="23621"/>
                </a:lnTo>
                <a:lnTo>
                  <a:pt x="48006" y="48005"/>
                </a:lnTo>
                <a:lnTo>
                  <a:pt x="48006" y="32823"/>
                </a:lnTo>
                <a:lnTo>
                  <a:pt x="35813" y="32765"/>
                </a:lnTo>
                <a:lnTo>
                  <a:pt x="35813" y="15239"/>
                </a:lnTo>
                <a:lnTo>
                  <a:pt x="48006" y="15239"/>
                </a:lnTo>
                <a:lnTo>
                  <a:pt x="48006" y="0"/>
                </a:lnTo>
                <a:close/>
              </a:path>
              <a:path w="234315" h="48259">
                <a:moveTo>
                  <a:pt x="216217" y="15239"/>
                </a:moveTo>
                <a:lnTo>
                  <a:pt x="198119" y="15239"/>
                </a:lnTo>
                <a:lnTo>
                  <a:pt x="198119" y="33527"/>
                </a:lnTo>
                <a:lnTo>
                  <a:pt x="186157" y="33527"/>
                </a:lnTo>
                <a:lnTo>
                  <a:pt x="185928" y="48005"/>
                </a:lnTo>
                <a:lnTo>
                  <a:pt x="215351" y="33527"/>
                </a:lnTo>
                <a:lnTo>
                  <a:pt x="198119" y="33527"/>
                </a:lnTo>
                <a:lnTo>
                  <a:pt x="215465" y="33471"/>
                </a:lnTo>
                <a:lnTo>
                  <a:pt x="233934" y="24383"/>
                </a:lnTo>
                <a:lnTo>
                  <a:pt x="216217" y="15239"/>
                </a:lnTo>
                <a:close/>
              </a:path>
              <a:path w="234315" h="48259">
                <a:moveTo>
                  <a:pt x="186689" y="0"/>
                </a:moveTo>
                <a:lnTo>
                  <a:pt x="186158" y="33471"/>
                </a:lnTo>
                <a:lnTo>
                  <a:pt x="198119" y="33527"/>
                </a:lnTo>
                <a:lnTo>
                  <a:pt x="198119" y="15239"/>
                </a:lnTo>
                <a:lnTo>
                  <a:pt x="216217" y="15239"/>
                </a:lnTo>
                <a:lnTo>
                  <a:pt x="186689" y="0"/>
                </a:lnTo>
                <a:close/>
              </a:path>
              <a:path w="234315" h="48259">
                <a:moveTo>
                  <a:pt x="186448" y="15239"/>
                </a:moveTo>
                <a:lnTo>
                  <a:pt x="48006" y="15239"/>
                </a:lnTo>
                <a:lnTo>
                  <a:pt x="48006" y="32823"/>
                </a:lnTo>
                <a:lnTo>
                  <a:pt x="186158" y="33471"/>
                </a:lnTo>
                <a:lnTo>
                  <a:pt x="186448" y="15239"/>
                </a:lnTo>
                <a:close/>
              </a:path>
              <a:path w="234315" h="48259">
                <a:moveTo>
                  <a:pt x="48006" y="15239"/>
                </a:moveTo>
                <a:lnTo>
                  <a:pt x="35813" y="15239"/>
                </a:lnTo>
                <a:lnTo>
                  <a:pt x="35813" y="32765"/>
                </a:lnTo>
                <a:lnTo>
                  <a:pt x="48006" y="32823"/>
                </a:lnTo>
                <a:lnTo>
                  <a:pt x="4800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6379315" y="6710573"/>
            <a:ext cx="270404" cy="150259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marL="64204">
              <a:spcBef>
                <a:spcPts val="238"/>
              </a:spcBef>
            </a:pPr>
            <a:r>
              <a:rPr sz="778" dirty="0">
                <a:latin typeface="Symbol"/>
                <a:cs typeface="Symbol"/>
              </a:rPr>
              <a:t></a:t>
            </a:r>
            <a:endParaRPr sz="778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5706" y="6710573"/>
            <a:ext cx="271639" cy="150259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marL="64204">
              <a:spcBef>
                <a:spcPts val="238"/>
              </a:spcBef>
            </a:pPr>
            <a:r>
              <a:rPr sz="778" spc="-5" dirty="0">
                <a:latin typeface="Symbol"/>
                <a:cs typeface="Symbol"/>
              </a:rPr>
              <a:t></a:t>
            </a:r>
            <a:endParaRPr sz="778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95742" y="6780212"/>
            <a:ext cx="4875918" cy="46919"/>
          </a:xfrm>
          <a:custGeom>
            <a:avLst/>
            <a:gdLst/>
            <a:ahLst/>
            <a:cxnLst/>
            <a:rect l="l" t="t" r="r" b="b"/>
            <a:pathLst>
              <a:path w="5015230" h="48259">
                <a:moveTo>
                  <a:pt x="4967478" y="15238"/>
                </a:moveTo>
                <a:lnTo>
                  <a:pt x="4967478" y="48005"/>
                </a:lnTo>
                <a:lnTo>
                  <a:pt x="4997958" y="32765"/>
                </a:lnTo>
                <a:lnTo>
                  <a:pt x="4978908" y="32765"/>
                </a:lnTo>
                <a:lnTo>
                  <a:pt x="4978908" y="15239"/>
                </a:lnTo>
                <a:lnTo>
                  <a:pt x="4967478" y="15238"/>
                </a:lnTo>
                <a:close/>
              </a:path>
              <a:path w="5015230" h="48259">
                <a:moveTo>
                  <a:pt x="47243" y="0"/>
                </a:moveTo>
                <a:lnTo>
                  <a:pt x="0" y="23621"/>
                </a:lnTo>
                <a:lnTo>
                  <a:pt x="47243" y="47243"/>
                </a:lnTo>
                <a:lnTo>
                  <a:pt x="47243" y="32765"/>
                </a:lnTo>
                <a:lnTo>
                  <a:pt x="35813" y="32765"/>
                </a:lnTo>
                <a:lnTo>
                  <a:pt x="35813" y="14477"/>
                </a:lnTo>
                <a:lnTo>
                  <a:pt x="47243" y="14477"/>
                </a:lnTo>
                <a:lnTo>
                  <a:pt x="47243" y="0"/>
                </a:lnTo>
                <a:close/>
              </a:path>
              <a:path w="5015230" h="48259">
                <a:moveTo>
                  <a:pt x="35813" y="14477"/>
                </a:moveTo>
                <a:lnTo>
                  <a:pt x="35813" y="32765"/>
                </a:lnTo>
                <a:lnTo>
                  <a:pt x="47243" y="32765"/>
                </a:lnTo>
                <a:lnTo>
                  <a:pt x="47243" y="14479"/>
                </a:lnTo>
                <a:lnTo>
                  <a:pt x="35813" y="14477"/>
                </a:lnTo>
                <a:close/>
              </a:path>
              <a:path w="5015230" h="48259">
                <a:moveTo>
                  <a:pt x="47243" y="14479"/>
                </a:moveTo>
                <a:lnTo>
                  <a:pt x="47243" y="32765"/>
                </a:lnTo>
                <a:lnTo>
                  <a:pt x="4967478" y="32765"/>
                </a:lnTo>
                <a:lnTo>
                  <a:pt x="4967478" y="15238"/>
                </a:lnTo>
                <a:lnTo>
                  <a:pt x="47243" y="14479"/>
                </a:lnTo>
                <a:close/>
              </a:path>
              <a:path w="5015230" h="48259">
                <a:moveTo>
                  <a:pt x="4967478" y="0"/>
                </a:moveTo>
                <a:lnTo>
                  <a:pt x="4967478" y="15238"/>
                </a:lnTo>
                <a:lnTo>
                  <a:pt x="4978908" y="15239"/>
                </a:lnTo>
                <a:lnTo>
                  <a:pt x="4978908" y="32765"/>
                </a:lnTo>
                <a:lnTo>
                  <a:pt x="4997958" y="32765"/>
                </a:lnTo>
                <a:lnTo>
                  <a:pt x="5014722" y="24383"/>
                </a:lnTo>
                <a:lnTo>
                  <a:pt x="4967478" y="0"/>
                </a:lnTo>
                <a:close/>
              </a:path>
              <a:path w="5015230" h="48259">
                <a:moveTo>
                  <a:pt x="47243" y="14477"/>
                </a:moveTo>
                <a:lnTo>
                  <a:pt x="35813" y="14477"/>
                </a:lnTo>
                <a:lnTo>
                  <a:pt x="47243" y="14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6379315" y="7361026"/>
            <a:ext cx="270404" cy="150259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marL="64204">
              <a:spcBef>
                <a:spcPts val="238"/>
              </a:spcBef>
            </a:pPr>
            <a:r>
              <a:rPr sz="778" dirty="0">
                <a:latin typeface="Symbol"/>
                <a:cs typeface="Symbol"/>
              </a:rPr>
              <a:t></a:t>
            </a:r>
            <a:endParaRPr sz="778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5230" y="7361026"/>
            <a:ext cx="269787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5934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31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5706" y="7361026"/>
            <a:ext cx="271639" cy="150259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marL="64204">
              <a:spcBef>
                <a:spcPts val="238"/>
              </a:spcBef>
            </a:pPr>
            <a:r>
              <a:rPr sz="778" spc="-5" dirty="0">
                <a:latin typeface="Symbol"/>
                <a:cs typeface="Symbol"/>
              </a:rPr>
              <a:t></a:t>
            </a:r>
            <a:endParaRPr sz="778">
              <a:latin typeface="Symbol"/>
              <a:cs typeface="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95742" y="7430664"/>
            <a:ext cx="1810720" cy="46919"/>
          </a:xfrm>
          <a:custGeom>
            <a:avLst/>
            <a:gdLst/>
            <a:ahLst/>
            <a:cxnLst/>
            <a:rect l="l" t="t" r="r" b="b"/>
            <a:pathLst>
              <a:path w="1862454" h="48259">
                <a:moveTo>
                  <a:pt x="1814322" y="33522"/>
                </a:moveTo>
                <a:lnTo>
                  <a:pt x="1814322" y="48006"/>
                </a:lnTo>
                <a:lnTo>
                  <a:pt x="1843745" y="33528"/>
                </a:lnTo>
                <a:lnTo>
                  <a:pt x="1814322" y="33522"/>
                </a:lnTo>
                <a:close/>
              </a:path>
              <a:path w="1862454" h="48259">
                <a:moveTo>
                  <a:pt x="47243" y="0"/>
                </a:moveTo>
                <a:lnTo>
                  <a:pt x="0" y="23622"/>
                </a:lnTo>
                <a:lnTo>
                  <a:pt x="47243" y="47244"/>
                </a:lnTo>
                <a:lnTo>
                  <a:pt x="47243" y="32770"/>
                </a:lnTo>
                <a:lnTo>
                  <a:pt x="35813" y="32766"/>
                </a:lnTo>
                <a:lnTo>
                  <a:pt x="35813" y="14478"/>
                </a:lnTo>
                <a:lnTo>
                  <a:pt x="47243" y="14478"/>
                </a:lnTo>
                <a:lnTo>
                  <a:pt x="47243" y="0"/>
                </a:lnTo>
                <a:close/>
              </a:path>
              <a:path w="1862454" h="48259">
                <a:moveTo>
                  <a:pt x="1814322" y="15234"/>
                </a:moveTo>
                <a:lnTo>
                  <a:pt x="1814322" y="33522"/>
                </a:lnTo>
                <a:lnTo>
                  <a:pt x="1826514" y="33528"/>
                </a:lnTo>
                <a:lnTo>
                  <a:pt x="1826514" y="15240"/>
                </a:lnTo>
                <a:lnTo>
                  <a:pt x="1814322" y="15234"/>
                </a:lnTo>
                <a:close/>
              </a:path>
              <a:path w="1862454" h="48259">
                <a:moveTo>
                  <a:pt x="1814322" y="0"/>
                </a:moveTo>
                <a:lnTo>
                  <a:pt x="1814322" y="15234"/>
                </a:lnTo>
                <a:lnTo>
                  <a:pt x="1826514" y="15240"/>
                </a:lnTo>
                <a:lnTo>
                  <a:pt x="1826514" y="33528"/>
                </a:lnTo>
                <a:lnTo>
                  <a:pt x="1843755" y="33522"/>
                </a:lnTo>
                <a:lnTo>
                  <a:pt x="1862327" y="24384"/>
                </a:lnTo>
                <a:lnTo>
                  <a:pt x="1814322" y="0"/>
                </a:lnTo>
                <a:close/>
              </a:path>
              <a:path w="1862454" h="48259">
                <a:moveTo>
                  <a:pt x="47243" y="14482"/>
                </a:moveTo>
                <a:lnTo>
                  <a:pt x="47244" y="32770"/>
                </a:lnTo>
                <a:lnTo>
                  <a:pt x="1814322" y="33522"/>
                </a:lnTo>
                <a:lnTo>
                  <a:pt x="1814322" y="15234"/>
                </a:lnTo>
                <a:lnTo>
                  <a:pt x="47243" y="14482"/>
                </a:lnTo>
                <a:close/>
              </a:path>
              <a:path w="1862454" h="48259">
                <a:moveTo>
                  <a:pt x="35813" y="14478"/>
                </a:moveTo>
                <a:lnTo>
                  <a:pt x="35813" y="32766"/>
                </a:lnTo>
                <a:lnTo>
                  <a:pt x="47244" y="32770"/>
                </a:lnTo>
                <a:lnTo>
                  <a:pt x="47243" y="14482"/>
                </a:lnTo>
                <a:lnTo>
                  <a:pt x="35813" y="14478"/>
                </a:lnTo>
                <a:close/>
              </a:path>
              <a:path w="1862454" h="48259">
                <a:moveTo>
                  <a:pt x="47243" y="14478"/>
                </a:moveTo>
                <a:lnTo>
                  <a:pt x="35813" y="14478"/>
                </a:lnTo>
                <a:lnTo>
                  <a:pt x="47243" y="14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593042" y="7430664"/>
            <a:ext cx="2778125" cy="46919"/>
          </a:xfrm>
          <a:custGeom>
            <a:avLst/>
            <a:gdLst/>
            <a:ahLst/>
            <a:cxnLst/>
            <a:rect l="l" t="t" r="r" b="b"/>
            <a:pathLst>
              <a:path w="2857500" h="48259">
                <a:moveTo>
                  <a:pt x="2810255" y="33524"/>
                </a:moveTo>
                <a:lnTo>
                  <a:pt x="2810255" y="48006"/>
                </a:lnTo>
                <a:lnTo>
                  <a:pt x="2839211" y="33528"/>
                </a:lnTo>
                <a:lnTo>
                  <a:pt x="2810255" y="33524"/>
                </a:lnTo>
                <a:close/>
              </a:path>
              <a:path w="2857500" h="48259">
                <a:moveTo>
                  <a:pt x="48005" y="0"/>
                </a:moveTo>
                <a:lnTo>
                  <a:pt x="0" y="23622"/>
                </a:lnTo>
                <a:lnTo>
                  <a:pt x="48005" y="47244"/>
                </a:lnTo>
                <a:lnTo>
                  <a:pt x="48005" y="32769"/>
                </a:lnTo>
                <a:lnTo>
                  <a:pt x="35813" y="32766"/>
                </a:lnTo>
                <a:lnTo>
                  <a:pt x="35813" y="14478"/>
                </a:lnTo>
                <a:lnTo>
                  <a:pt x="48005" y="14478"/>
                </a:lnTo>
                <a:lnTo>
                  <a:pt x="48005" y="0"/>
                </a:lnTo>
                <a:close/>
              </a:path>
              <a:path w="2857500" h="48259">
                <a:moveTo>
                  <a:pt x="2810255" y="15236"/>
                </a:moveTo>
                <a:lnTo>
                  <a:pt x="2810255" y="33524"/>
                </a:lnTo>
                <a:lnTo>
                  <a:pt x="2821685" y="33528"/>
                </a:lnTo>
                <a:lnTo>
                  <a:pt x="2821685" y="15240"/>
                </a:lnTo>
                <a:lnTo>
                  <a:pt x="2810255" y="15236"/>
                </a:lnTo>
                <a:close/>
              </a:path>
              <a:path w="2857500" h="48259">
                <a:moveTo>
                  <a:pt x="2810255" y="0"/>
                </a:moveTo>
                <a:lnTo>
                  <a:pt x="2810255" y="15236"/>
                </a:lnTo>
                <a:lnTo>
                  <a:pt x="2821685" y="15240"/>
                </a:lnTo>
                <a:lnTo>
                  <a:pt x="2821685" y="33528"/>
                </a:lnTo>
                <a:lnTo>
                  <a:pt x="2839218" y="33524"/>
                </a:lnTo>
                <a:lnTo>
                  <a:pt x="2857500" y="24384"/>
                </a:lnTo>
                <a:lnTo>
                  <a:pt x="2810255" y="0"/>
                </a:lnTo>
                <a:close/>
              </a:path>
              <a:path w="2857500" h="48259">
                <a:moveTo>
                  <a:pt x="48005" y="14481"/>
                </a:moveTo>
                <a:lnTo>
                  <a:pt x="48005" y="32769"/>
                </a:lnTo>
                <a:lnTo>
                  <a:pt x="2810255" y="33524"/>
                </a:lnTo>
                <a:lnTo>
                  <a:pt x="2810255" y="15236"/>
                </a:lnTo>
                <a:lnTo>
                  <a:pt x="48005" y="14481"/>
                </a:lnTo>
                <a:close/>
              </a:path>
              <a:path w="2857500" h="48259">
                <a:moveTo>
                  <a:pt x="35813" y="14478"/>
                </a:moveTo>
                <a:lnTo>
                  <a:pt x="35813" y="32766"/>
                </a:lnTo>
                <a:lnTo>
                  <a:pt x="48005" y="32769"/>
                </a:lnTo>
                <a:lnTo>
                  <a:pt x="48005" y="14481"/>
                </a:lnTo>
                <a:lnTo>
                  <a:pt x="35813" y="14478"/>
                </a:lnTo>
                <a:close/>
              </a:path>
              <a:path w="2857500" h="48259">
                <a:moveTo>
                  <a:pt x="48005" y="14478"/>
                </a:moveTo>
                <a:lnTo>
                  <a:pt x="35813" y="14478"/>
                </a:lnTo>
                <a:lnTo>
                  <a:pt x="48005" y="14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5354002" y="8010737"/>
            <a:ext cx="268552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5316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64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79315" y="8010737"/>
            <a:ext cx="270404" cy="150259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marL="64204">
              <a:spcBef>
                <a:spcPts val="238"/>
              </a:spcBef>
            </a:pPr>
            <a:r>
              <a:rPr sz="778" dirty="0">
                <a:latin typeface="Symbol"/>
                <a:cs typeface="Symbol"/>
              </a:rPr>
              <a:t></a:t>
            </a:r>
            <a:endParaRPr sz="778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15230" y="8010737"/>
            <a:ext cx="269787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5934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31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28626" y="8010737"/>
            <a:ext cx="272256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7168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34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15706" y="8010737"/>
            <a:ext cx="271639" cy="150259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marL="64204">
              <a:spcBef>
                <a:spcPts val="238"/>
              </a:spcBef>
            </a:pPr>
            <a:r>
              <a:rPr sz="778" spc="-5" dirty="0">
                <a:latin typeface="Symbol"/>
                <a:cs typeface="Symbol"/>
              </a:rPr>
              <a:t></a:t>
            </a:r>
            <a:endParaRPr sz="778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43243" y="8010737"/>
            <a:ext cx="272256" cy="140285"/>
          </a:xfrm>
          <a:prstGeom prst="rect">
            <a:avLst/>
          </a:prstGeom>
          <a:ln w="17919">
            <a:solidFill>
              <a:srgbClr val="000000"/>
            </a:solidFill>
          </a:ln>
        </p:spPr>
        <p:txBody>
          <a:bodyPr vert="horz" wrap="square" lIns="0" tIns="20373" rIns="0" bIns="0" rtlCol="0">
            <a:spAutoFit/>
          </a:bodyPr>
          <a:lstStyle/>
          <a:p>
            <a:pPr marL="77168">
              <a:spcBef>
                <a:spcPts val="160"/>
              </a:spcBef>
            </a:pPr>
            <a:r>
              <a:rPr sz="778" dirty="0">
                <a:latin typeface="Times New Roman"/>
                <a:cs typeface="Times New Roman"/>
              </a:rPr>
              <a:t>23</a:t>
            </a:r>
            <a:endParaRPr sz="778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95741" y="8079635"/>
            <a:ext cx="739599" cy="47537"/>
          </a:xfrm>
          <a:custGeom>
            <a:avLst/>
            <a:gdLst/>
            <a:ahLst/>
            <a:cxnLst/>
            <a:rect l="l" t="t" r="r" b="b"/>
            <a:pathLst>
              <a:path w="760730" h="48895">
                <a:moveTo>
                  <a:pt x="712470" y="33514"/>
                </a:moveTo>
                <a:lnTo>
                  <a:pt x="712470" y="48767"/>
                </a:lnTo>
                <a:lnTo>
                  <a:pt x="742473" y="33527"/>
                </a:lnTo>
                <a:lnTo>
                  <a:pt x="712470" y="33514"/>
                </a:lnTo>
                <a:close/>
              </a:path>
              <a:path w="760730" h="48895">
                <a:moveTo>
                  <a:pt x="47243" y="0"/>
                </a:moveTo>
                <a:lnTo>
                  <a:pt x="0" y="24383"/>
                </a:lnTo>
                <a:lnTo>
                  <a:pt x="47243" y="48005"/>
                </a:lnTo>
                <a:lnTo>
                  <a:pt x="47243" y="32778"/>
                </a:lnTo>
                <a:lnTo>
                  <a:pt x="35813" y="32765"/>
                </a:lnTo>
                <a:lnTo>
                  <a:pt x="35813" y="15239"/>
                </a:lnTo>
                <a:lnTo>
                  <a:pt x="47243" y="15239"/>
                </a:lnTo>
                <a:lnTo>
                  <a:pt x="47243" y="0"/>
                </a:lnTo>
                <a:close/>
              </a:path>
              <a:path w="760730" h="48895">
                <a:moveTo>
                  <a:pt x="712470" y="15988"/>
                </a:moveTo>
                <a:lnTo>
                  <a:pt x="712470" y="33514"/>
                </a:lnTo>
                <a:lnTo>
                  <a:pt x="724661" y="33527"/>
                </a:lnTo>
                <a:lnTo>
                  <a:pt x="724661" y="16001"/>
                </a:lnTo>
                <a:lnTo>
                  <a:pt x="712470" y="15988"/>
                </a:lnTo>
                <a:close/>
              </a:path>
              <a:path w="760730" h="48895">
                <a:moveTo>
                  <a:pt x="712470" y="761"/>
                </a:moveTo>
                <a:lnTo>
                  <a:pt x="712470" y="15988"/>
                </a:lnTo>
                <a:lnTo>
                  <a:pt x="724661" y="16001"/>
                </a:lnTo>
                <a:lnTo>
                  <a:pt x="724661" y="33527"/>
                </a:lnTo>
                <a:lnTo>
                  <a:pt x="742473" y="33527"/>
                </a:lnTo>
                <a:lnTo>
                  <a:pt x="760476" y="24383"/>
                </a:lnTo>
                <a:lnTo>
                  <a:pt x="712470" y="761"/>
                </a:lnTo>
                <a:close/>
              </a:path>
              <a:path w="760730" h="48895">
                <a:moveTo>
                  <a:pt x="47243" y="15252"/>
                </a:moveTo>
                <a:lnTo>
                  <a:pt x="47244" y="32778"/>
                </a:lnTo>
                <a:lnTo>
                  <a:pt x="712470" y="33514"/>
                </a:lnTo>
                <a:lnTo>
                  <a:pt x="712470" y="15988"/>
                </a:lnTo>
                <a:lnTo>
                  <a:pt x="47243" y="15252"/>
                </a:lnTo>
                <a:close/>
              </a:path>
              <a:path w="760730" h="48895">
                <a:moveTo>
                  <a:pt x="35813" y="15239"/>
                </a:moveTo>
                <a:lnTo>
                  <a:pt x="35813" y="32765"/>
                </a:lnTo>
                <a:lnTo>
                  <a:pt x="47244" y="32778"/>
                </a:lnTo>
                <a:lnTo>
                  <a:pt x="47243" y="15252"/>
                </a:lnTo>
                <a:lnTo>
                  <a:pt x="35813" y="15239"/>
                </a:lnTo>
                <a:close/>
              </a:path>
              <a:path w="760730" h="48895">
                <a:moveTo>
                  <a:pt x="47243" y="15239"/>
                </a:moveTo>
                <a:lnTo>
                  <a:pt x="35813" y="15239"/>
                </a:lnTo>
                <a:lnTo>
                  <a:pt x="47243" y="15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523279" y="8079635"/>
            <a:ext cx="783431" cy="47537"/>
          </a:xfrm>
          <a:custGeom>
            <a:avLst/>
            <a:gdLst/>
            <a:ahLst/>
            <a:cxnLst/>
            <a:rect l="l" t="t" r="r" b="b"/>
            <a:pathLst>
              <a:path w="805814" h="48895">
                <a:moveTo>
                  <a:pt x="757427" y="33515"/>
                </a:moveTo>
                <a:lnTo>
                  <a:pt x="757427" y="48767"/>
                </a:lnTo>
                <a:lnTo>
                  <a:pt x="787431" y="33527"/>
                </a:lnTo>
                <a:lnTo>
                  <a:pt x="757427" y="33515"/>
                </a:lnTo>
                <a:close/>
              </a:path>
              <a:path w="805814" h="48895">
                <a:moveTo>
                  <a:pt x="48005" y="0"/>
                </a:moveTo>
                <a:lnTo>
                  <a:pt x="0" y="24383"/>
                </a:lnTo>
                <a:lnTo>
                  <a:pt x="48005" y="48005"/>
                </a:lnTo>
                <a:lnTo>
                  <a:pt x="48005" y="32778"/>
                </a:lnTo>
                <a:lnTo>
                  <a:pt x="35813" y="32765"/>
                </a:lnTo>
                <a:lnTo>
                  <a:pt x="35813" y="15239"/>
                </a:lnTo>
                <a:lnTo>
                  <a:pt x="48005" y="15239"/>
                </a:lnTo>
                <a:lnTo>
                  <a:pt x="48005" y="0"/>
                </a:lnTo>
                <a:close/>
              </a:path>
              <a:path w="805814" h="48895">
                <a:moveTo>
                  <a:pt x="757427" y="15989"/>
                </a:moveTo>
                <a:lnTo>
                  <a:pt x="757427" y="33515"/>
                </a:lnTo>
                <a:lnTo>
                  <a:pt x="769619" y="33527"/>
                </a:lnTo>
                <a:lnTo>
                  <a:pt x="769619" y="16001"/>
                </a:lnTo>
                <a:lnTo>
                  <a:pt x="757427" y="15989"/>
                </a:lnTo>
                <a:close/>
              </a:path>
              <a:path w="805814" h="48895">
                <a:moveTo>
                  <a:pt x="757427" y="761"/>
                </a:moveTo>
                <a:lnTo>
                  <a:pt x="757427" y="15989"/>
                </a:lnTo>
                <a:lnTo>
                  <a:pt x="769619" y="16001"/>
                </a:lnTo>
                <a:lnTo>
                  <a:pt x="769619" y="33527"/>
                </a:lnTo>
                <a:lnTo>
                  <a:pt x="787456" y="33515"/>
                </a:lnTo>
                <a:lnTo>
                  <a:pt x="805433" y="24383"/>
                </a:lnTo>
                <a:lnTo>
                  <a:pt x="757427" y="761"/>
                </a:lnTo>
                <a:close/>
              </a:path>
              <a:path w="805814" h="48895">
                <a:moveTo>
                  <a:pt x="48005" y="15252"/>
                </a:moveTo>
                <a:lnTo>
                  <a:pt x="48005" y="32778"/>
                </a:lnTo>
                <a:lnTo>
                  <a:pt x="757427" y="33515"/>
                </a:lnTo>
                <a:lnTo>
                  <a:pt x="757427" y="15989"/>
                </a:lnTo>
                <a:lnTo>
                  <a:pt x="48005" y="15252"/>
                </a:lnTo>
                <a:close/>
              </a:path>
              <a:path w="805814" h="48895">
                <a:moveTo>
                  <a:pt x="35813" y="15239"/>
                </a:moveTo>
                <a:lnTo>
                  <a:pt x="35813" y="32765"/>
                </a:lnTo>
                <a:lnTo>
                  <a:pt x="48005" y="32778"/>
                </a:lnTo>
                <a:lnTo>
                  <a:pt x="48005" y="15252"/>
                </a:lnTo>
                <a:lnTo>
                  <a:pt x="35813" y="15239"/>
                </a:lnTo>
                <a:close/>
              </a:path>
              <a:path w="805814" h="48895">
                <a:moveTo>
                  <a:pt x="48005" y="15239"/>
                </a:moveTo>
                <a:lnTo>
                  <a:pt x="35813" y="15239"/>
                </a:lnTo>
                <a:lnTo>
                  <a:pt x="48005" y="15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593042" y="8079635"/>
            <a:ext cx="227188" cy="47537"/>
          </a:xfrm>
          <a:custGeom>
            <a:avLst/>
            <a:gdLst/>
            <a:ahLst/>
            <a:cxnLst/>
            <a:rect l="l" t="t" r="r" b="b"/>
            <a:pathLst>
              <a:path w="233679" h="48895">
                <a:moveTo>
                  <a:pt x="214884" y="15239"/>
                </a:moveTo>
                <a:lnTo>
                  <a:pt x="197358" y="15239"/>
                </a:lnTo>
                <a:lnTo>
                  <a:pt x="197358" y="33527"/>
                </a:lnTo>
                <a:lnTo>
                  <a:pt x="185407" y="33527"/>
                </a:lnTo>
                <a:lnTo>
                  <a:pt x="185165" y="48767"/>
                </a:lnTo>
                <a:lnTo>
                  <a:pt x="215169" y="33527"/>
                </a:lnTo>
                <a:lnTo>
                  <a:pt x="197358" y="33527"/>
                </a:lnTo>
                <a:lnTo>
                  <a:pt x="215280" y="33471"/>
                </a:lnTo>
                <a:lnTo>
                  <a:pt x="233172" y="24383"/>
                </a:lnTo>
                <a:lnTo>
                  <a:pt x="214884" y="15239"/>
                </a:lnTo>
                <a:close/>
              </a:path>
              <a:path w="233679" h="48895">
                <a:moveTo>
                  <a:pt x="48005" y="0"/>
                </a:moveTo>
                <a:lnTo>
                  <a:pt x="0" y="24383"/>
                </a:lnTo>
                <a:lnTo>
                  <a:pt x="48005" y="48005"/>
                </a:lnTo>
                <a:lnTo>
                  <a:pt x="48005" y="32823"/>
                </a:lnTo>
                <a:lnTo>
                  <a:pt x="35813" y="32765"/>
                </a:lnTo>
                <a:lnTo>
                  <a:pt x="35813" y="15239"/>
                </a:lnTo>
                <a:lnTo>
                  <a:pt x="48005" y="15239"/>
                </a:lnTo>
                <a:lnTo>
                  <a:pt x="48005" y="0"/>
                </a:lnTo>
                <a:close/>
              </a:path>
              <a:path w="233679" h="48895">
                <a:moveTo>
                  <a:pt x="185927" y="761"/>
                </a:moveTo>
                <a:lnTo>
                  <a:pt x="185408" y="33471"/>
                </a:lnTo>
                <a:lnTo>
                  <a:pt x="197358" y="33527"/>
                </a:lnTo>
                <a:lnTo>
                  <a:pt x="197358" y="15239"/>
                </a:lnTo>
                <a:lnTo>
                  <a:pt x="214884" y="15239"/>
                </a:lnTo>
                <a:lnTo>
                  <a:pt x="185927" y="761"/>
                </a:lnTo>
                <a:close/>
              </a:path>
              <a:path w="233679" h="48895">
                <a:moveTo>
                  <a:pt x="185698" y="15239"/>
                </a:moveTo>
                <a:lnTo>
                  <a:pt x="48005" y="15239"/>
                </a:lnTo>
                <a:lnTo>
                  <a:pt x="48005" y="32823"/>
                </a:lnTo>
                <a:lnTo>
                  <a:pt x="185408" y="33471"/>
                </a:lnTo>
                <a:lnTo>
                  <a:pt x="185698" y="15239"/>
                </a:lnTo>
                <a:close/>
              </a:path>
              <a:path w="233679" h="48895">
                <a:moveTo>
                  <a:pt x="48005" y="15239"/>
                </a:moveTo>
                <a:lnTo>
                  <a:pt x="35813" y="15239"/>
                </a:lnTo>
                <a:lnTo>
                  <a:pt x="35813" y="32765"/>
                </a:lnTo>
                <a:lnTo>
                  <a:pt x="48005" y="32823"/>
                </a:lnTo>
                <a:lnTo>
                  <a:pt x="4800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109402" y="8079635"/>
            <a:ext cx="1235957" cy="47537"/>
          </a:xfrm>
          <a:custGeom>
            <a:avLst/>
            <a:gdLst/>
            <a:ahLst/>
            <a:cxnLst/>
            <a:rect l="l" t="t" r="r" b="b"/>
            <a:pathLst>
              <a:path w="1271270" h="48895">
                <a:moveTo>
                  <a:pt x="1223010" y="33520"/>
                </a:moveTo>
                <a:lnTo>
                  <a:pt x="1223010" y="48767"/>
                </a:lnTo>
                <a:lnTo>
                  <a:pt x="1253013" y="33527"/>
                </a:lnTo>
                <a:lnTo>
                  <a:pt x="1223010" y="33520"/>
                </a:lnTo>
                <a:close/>
              </a:path>
              <a:path w="1271270" h="48895">
                <a:moveTo>
                  <a:pt x="47244" y="0"/>
                </a:moveTo>
                <a:lnTo>
                  <a:pt x="0" y="24383"/>
                </a:lnTo>
                <a:lnTo>
                  <a:pt x="47244" y="48005"/>
                </a:lnTo>
                <a:lnTo>
                  <a:pt x="47244" y="32773"/>
                </a:lnTo>
                <a:lnTo>
                  <a:pt x="35813" y="32765"/>
                </a:lnTo>
                <a:lnTo>
                  <a:pt x="35813" y="15239"/>
                </a:lnTo>
                <a:lnTo>
                  <a:pt x="47244" y="15239"/>
                </a:lnTo>
                <a:lnTo>
                  <a:pt x="47244" y="0"/>
                </a:lnTo>
                <a:close/>
              </a:path>
              <a:path w="1271270" h="48895">
                <a:moveTo>
                  <a:pt x="1223010" y="15994"/>
                </a:moveTo>
                <a:lnTo>
                  <a:pt x="1223010" y="33520"/>
                </a:lnTo>
                <a:lnTo>
                  <a:pt x="1235202" y="33527"/>
                </a:lnTo>
                <a:lnTo>
                  <a:pt x="1235202" y="16001"/>
                </a:lnTo>
                <a:lnTo>
                  <a:pt x="1223010" y="15994"/>
                </a:lnTo>
                <a:close/>
              </a:path>
              <a:path w="1271270" h="48895">
                <a:moveTo>
                  <a:pt x="1223010" y="761"/>
                </a:moveTo>
                <a:lnTo>
                  <a:pt x="1223010" y="15994"/>
                </a:lnTo>
                <a:lnTo>
                  <a:pt x="1235202" y="16001"/>
                </a:lnTo>
                <a:lnTo>
                  <a:pt x="1235202" y="33527"/>
                </a:lnTo>
                <a:lnTo>
                  <a:pt x="1253028" y="33520"/>
                </a:lnTo>
                <a:lnTo>
                  <a:pt x="1271015" y="24383"/>
                </a:lnTo>
                <a:lnTo>
                  <a:pt x="1223010" y="761"/>
                </a:lnTo>
                <a:close/>
              </a:path>
              <a:path w="1271270" h="48895">
                <a:moveTo>
                  <a:pt x="47244" y="15247"/>
                </a:moveTo>
                <a:lnTo>
                  <a:pt x="47244" y="32773"/>
                </a:lnTo>
                <a:lnTo>
                  <a:pt x="1223010" y="33520"/>
                </a:lnTo>
                <a:lnTo>
                  <a:pt x="1223010" y="15994"/>
                </a:lnTo>
                <a:lnTo>
                  <a:pt x="47244" y="15247"/>
                </a:lnTo>
                <a:close/>
              </a:path>
              <a:path w="1271270" h="48895">
                <a:moveTo>
                  <a:pt x="35813" y="15239"/>
                </a:moveTo>
                <a:lnTo>
                  <a:pt x="35813" y="32765"/>
                </a:lnTo>
                <a:lnTo>
                  <a:pt x="47244" y="32773"/>
                </a:lnTo>
                <a:lnTo>
                  <a:pt x="47244" y="15247"/>
                </a:lnTo>
                <a:lnTo>
                  <a:pt x="35813" y="15239"/>
                </a:lnTo>
                <a:close/>
              </a:path>
              <a:path w="1271270" h="48895">
                <a:moveTo>
                  <a:pt x="47244" y="15239"/>
                </a:moveTo>
                <a:lnTo>
                  <a:pt x="35813" y="15239"/>
                </a:lnTo>
                <a:lnTo>
                  <a:pt x="47244" y="15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5631074" y="8079635"/>
            <a:ext cx="740216" cy="47537"/>
          </a:xfrm>
          <a:custGeom>
            <a:avLst/>
            <a:gdLst/>
            <a:ahLst/>
            <a:cxnLst/>
            <a:rect l="l" t="t" r="r" b="b"/>
            <a:pathLst>
              <a:path w="761365" h="48895">
                <a:moveTo>
                  <a:pt x="713993" y="761"/>
                </a:moveTo>
                <a:lnTo>
                  <a:pt x="713752" y="15989"/>
                </a:lnTo>
                <a:lnTo>
                  <a:pt x="725423" y="16001"/>
                </a:lnTo>
                <a:lnTo>
                  <a:pt x="725423" y="33527"/>
                </a:lnTo>
                <a:lnTo>
                  <a:pt x="713473" y="33527"/>
                </a:lnTo>
                <a:lnTo>
                  <a:pt x="713232" y="48767"/>
                </a:lnTo>
                <a:lnTo>
                  <a:pt x="743235" y="33527"/>
                </a:lnTo>
                <a:lnTo>
                  <a:pt x="725423" y="33527"/>
                </a:lnTo>
                <a:lnTo>
                  <a:pt x="743261" y="33514"/>
                </a:lnTo>
                <a:lnTo>
                  <a:pt x="761238" y="24383"/>
                </a:lnTo>
                <a:lnTo>
                  <a:pt x="713993" y="761"/>
                </a:lnTo>
                <a:close/>
              </a:path>
              <a:path w="761365" h="48895">
                <a:moveTo>
                  <a:pt x="48005" y="0"/>
                </a:moveTo>
                <a:lnTo>
                  <a:pt x="0" y="24383"/>
                </a:lnTo>
                <a:lnTo>
                  <a:pt x="48005" y="48005"/>
                </a:lnTo>
                <a:lnTo>
                  <a:pt x="48005" y="32779"/>
                </a:lnTo>
                <a:lnTo>
                  <a:pt x="35813" y="32765"/>
                </a:lnTo>
                <a:lnTo>
                  <a:pt x="35813" y="15239"/>
                </a:lnTo>
                <a:lnTo>
                  <a:pt x="48005" y="15239"/>
                </a:lnTo>
                <a:lnTo>
                  <a:pt x="48005" y="0"/>
                </a:lnTo>
                <a:close/>
              </a:path>
              <a:path w="761365" h="48895">
                <a:moveTo>
                  <a:pt x="713752" y="15989"/>
                </a:moveTo>
                <a:lnTo>
                  <a:pt x="713474" y="33514"/>
                </a:lnTo>
                <a:lnTo>
                  <a:pt x="725423" y="33527"/>
                </a:lnTo>
                <a:lnTo>
                  <a:pt x="725423" y="16001"/>
                </a:lnTo>
                <a:lnTo>
                  <a:pt x="713752" y="15989"/>
                </a:lnTo>
                <a:close/>
              </a:path>
              <a:path w="761365" h="48895">
                <a:moveTo>
                  <a:pt x="48005" y="15253"/>
                </a:moveTo>
                <a:lnTo>
                  <a:pt x="48005" y="32779"/>
                </a:lnTo>
                <a:lnTo>
                  <a:pt x="713474" y="33514"/>
                </a:lnTo>
                <a:lnTo>
                  <a:pt x="713752" y="15989"/>
                </a:lnTo>
                <a:lnTo>
                  <a:pt x="48005" y="15253"/>
                </a:lnTo>
                <a:close/>
              </a:path>
              <a:path w="761365" h="48895">
                <a:moveTo>
                  <a:pt x="35813" y="15239"/>
                </a:moveTo>
                <a:lnTo>
                  <a:pt x="35813" y="32765"/>
                </a:lnTo>
                <a:lnTo>
                  <a:pt x="48005" y="32779"/>
                </a:lnTo>
                <a:lnTo>
                  <a:pt x="48005" y="15253"/>
                </a:lnTo>
                <a:lnTo>
                  <a:pt x="35813" y="15239"/>
                </a:lnTo>
                <a:close/>
              </a:path>
              <a:path w="761365" h="48895">
                <a:moveTo>
                  <a:pt x="48005" y="15239"/>
                </a:moveTo>
                <a:lnTo>
                  <a:pt x="35813" y="15239"/>
                </a:lnTo>
                <a:lnTo>
                  <a:pt x="48005" y="15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961848" y="8717985"/>
            <a:ext cx="11236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i="1" baseline="6944" dirty="0">
                <a:latin typeface="Times New Roman"/>
                <a:cs typeface="Times New Roman"/>
              </a:rPr>
              <a:t>S</a:t>
            </a:r>
            <a:r>
              <a:rPr sz="486" spc="5" dirty="0">
                <a:latin typeface="Times New Roman"/>
                <a:cs typeface="Times New Roman"/>
              </a:rPr>
              <a:t>0</a:t>
            </a:r>
            <a:endParaRPr sz="486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61848" y="8066052"/>
            <a:ext cx="11236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i="1" baseline="6944" dirty="0">
                <a:latin typeface="Times New Roman"/>
                <a:cs typeface="Times New Roman"/>
              </a:rPr>
              <a:t>S</a:t>
            </a:r>
            <a:r>
              <a:rPr sz="486" spc="5" dirty="0">
                <a:latin typeface="Times New Roman"/>
                <a:cs typeface="Times New Roman"/>
              </a:rPr>
              <a:t>1</a:t>
            </a:r>
            <a:endParaRPr sz="48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61848" y="7415600"/>
            <a:ext cx="11236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i="1" baseline="6944" dirty="0">
                <a:latin typeface="Times New Roman"/>
                <a:cs typeface="Times New Roman"/>
              </a:rPr>
              <a:t>S</a:t>
            </a:r>
            <a:r>
              <a:rPr sz="486" spc="5" dirty="0">
                <a:latin typeface="Times New Roman"/>
                <a:cs typeface="Times New Roman"/>
              </a:rPr>
              <a:t>2</a:t>
            </a:r>
            <a:endParaRPr sz="48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61848" y="6762927"/>
            <a:ext cx="112360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i="1" baseline="6944" dirty="0">
                <a:latin typeface="Times New Roman"/>
                <a:cs typeface="Times New Roman"/>
              </a:rPr>
              <a:t>S</a:t>
            </a:r>
            <a:r>
              <a:rPr sz="486" spc="5" dirty="0">
                <a:latin typeface="Times New Roman"/>
                <a:cs typeface="Times New Roman"/>
              </a:rPr>
              <a:t>3</a:t>
            </a:r>
            <a:endParaRPr sz="486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337204" y="6906153"/>
            <a:ext cx="46919" cy="456847"/>
          </a:xfrm>
          <a:custGeom>
            <a:avLst/>
            <a:gdLst/>
            <a:ahLst/>
            <a:cxnLst/>
            <a:rect l="l" t="t" r="r" b="b"/>
            <a:pathLst>
              <a:path w="48259" h="469900">
                <a:moveTo>
                  <a:pt x="18287" y="421386"/>
                </a:moveTo>
                <a:lnTo>
                  <a:pt x="0" y="421386"/>
                </a:lnTo>
                <a:lnTo>
                  <a:pt x="24384" y="469392"/>
                </a:lnTo>
                <a:lnTo>
                  <a:pt x="42006" y="433578"/>
                </a:lnTo>
                <a:lnTo>
                  <a:pt x="18287" y="433578"/>
                </a:lnTo>
                <a:lnTo>
                  <a:pt x="18287" y="421386"/>
                </a:lnTo>
                <a:close/>
              </a:path>
              <a:path w="48259" h="469900">
                <a:moveTo>
                  <a:pt x="30480" y="36576"/>
                </a:moveTo>
                <a:lnTo>
                  <a:pt x="18287" y="36576"/>
                </a:lnTo>
                <a:lnTo>
                  <a:pt x="18287" y="433578"/>
                </a:lnTo>
                <a:lnTo>
                  <a:pt x="30480" y="433578"/>
                </a:lnTo>
                <a:lnTo>
                  <a:pt x="30480" y="36576"/>
                </a:lnTo>
                <a:close/>
              </a:path>
              <a:path w="48259" h="469900">
                <a:moveTo>
                  <a:pt x="48006" y="421386"/>
                </a:moveTo>
                <a:lnTo>
                  <a:pt x="30480" y="421386"/>
                </a:lnTo>
                <a:lnTo>
                  <a:pt x="30480" y="433578"/>
                </a:lnTo>
                <a:lnTo>
                  <a:pt x="42006" y="433578"/>
                </a:lnTo>
                <a:lnTo>
                  <a:pt x="48006" y="421386"/>
                </a:lnTo>
                <a:close/>
              </a:path>
              <a:path w="48259" h="469900">
                <a:moveTo>
                  <a:pt x="24384" y="0"/>
                </a:moveTo>
                <a:lnTo>
                  <a:pt x="0" y="48006"/>
                </a:lnTo>
                <a:lnTo>
                  <a:pt x="18287" y="48006"/>
                </a:lnTo>
                <a:lnTo>
                  <a:pt x="18287" y="36576"/>
                </a:lnTo>
                <a:lnTo>
                  <a:pt x="42381" y="36576"/>
                </a:lnTo>
                <a:lnTo>
                  <a:pt x="24384" y="0"/>
                </a:lnTo>
                <a:close/>
              </a:path>
              <a:path w="48259" h="469900">
                <a:moveTo>
                  <a:pt x="42381" y="36576"/>
                </a:moveTo>
                <a:lnTo>
                  <a:pt x="30480" y="36576"/>
                </a:lnTo>
                <a:lnTo>
                  <a:pt x="30480" y="48006"/>
                </a:lnTo>
                <a:lnTo>
                  <a:pt x="48006" y="48006"/>
                </a:lnTo>
                <a:lnTo>
                  <a:pt x="42381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337204" y="7557346"/>
            <a:ext cx="46919" cy="456847"/>
          </a:xfrm>
          <a:custGeom>
            <a:avLst/>
            <a:gdLst/>
            <a:ahLst/>
            <a:cxnLst/>
            <a:rect l="l" t="t" r="r" b="b"/>
            <a:pathLst>
              <a:path w="48259" h="469900">
                <a:moveTo>
                  <a:pt x="18287" y="421386"/>
                </a:moveTo>
                <a:lnTo>
                  <a:pt x="0" y="421386"/>
                </a:lnTo>
                <a:lnTo>
                  <a:pt x="24384" y="469392"/>
                </a:lnTo>
                <a:lnTo>
                  <a:pt x="42006" y="433578"/>
                </a:lnTo>
                <a:lnTo>
                  <a:pt x="18287" y="433578"/>
                </a:lnTo>
                <a:lnTo>
                  <a:pt x="18287" y="421386"/>
                </a:lnTo>
                <a:close/>
              </a:path>
              <a:path w="48259" h="469900">
                <a:moveTo>
                  <a:pt x="30480" y="35814"/>
                </a:moveTo>
                <a:lnTo>
                  <a:pt x="18287" y="35814"/>
                </a:lnTo>
                <a:lnTo>
                  <a:pt x="18287" y="433578"/>
                </a:lnTo>
                <a:lnTo>
                  <a:pt x="30480" y="433578"/>
                </a:lnTo>
                <a:lnTo>
                  <a:pt x="30480" y="35814"/>
                </a:lnTo>
                <a:close/>
              </a:path>
              <a:path w="48259" h="469900">
                <a:moveTo>
                  <a:pt x="48006" y="421386"/>
                </a:moveTo>
                <a:lnTo>
                  <a:pt x="30480" y="421386"/>
                </a:lnTo>
                <a:lnTo>
                  <a:pt x="30480" y="433578"/>
                </a:lnTo>
                <a:lnTo>
                  <a:pt x="42006" y="433578"/>
                </a:lnTo>
                <a:lnTo>
                  <a:pt x="48006" y="421386"/>
                </a:lnTo>
                <a:close/>
              </a:path>
              <a:path w="48259" h="469900">
                <a:moveTo>
                  <a:pt x="24384" y="0"/>
                </a:moveTo>
                <a:lnTo>
                  <a:pt x="0" y="48006"/>
                </a:lnTo>
                <a:lnTo>
                  <a:pt x="18287" y="48006"/>
                </a:lnTo>
                <a:lnTo>
                  <a:pt x="18287" y="35814"/>
                </a:lnTo>
                <a:lnTo>
                  <a:pt x="42006" y="35814"/>
                </a:lnTo>
                <a:lnTo>
                  <a:pt x="24384" y="0"/>
                </a:lnTo>
                <a:close/>
              </a:path>
              <a:path w="48259" h="469900">
                <a:moveTo>
                  <a:pt x="42006" y="35814"/>
                </a:moveTo>
                <a:lnTo>
                  <a:pt x="30480" y="35814"/>
                </a:lnTo>
                <a:lnTo>
                  <a:pt x="30480" y="48006"/>
                </a:lnTo>
                <a:lnTo>
                  <a:pt x="48006" y="48006"/>
                </a:lnTo>
                <a:lnTo>
                  <a:pt x="42006" y="35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337204" y="8209280"/>
            <a:ext cx="46919" cy="455613"/>
          </a:xfrm>
          <a:custGeom>
            <a:avLst/>
            <a:gdLst/>
            <a:ahLst/>
            <a:cxnLst/>
            <a:rect l="l" t="t" r="r" b="b"/>
            <a:pathLst>
              <a:path w="48259" h="468629">
                <a:moveTo>
                  <a:pt x="18287" y="421385"/>
                </a:moveTo>
                <a:lnTo>
                  <a:pt x="0" y="421385"/>
                </a:lnTo>
                <a:lnTo>
                  <a:pt x="24384" y="468629"/>
                </a:lnTo>
                <a:lnTo>
                  <a:pt x="42291" y="432815"/>
                </a:lnTo>
                <a:lnTo>
                  <a:pt x="18287" y="432815"/>
                </a:lnTo>
                <a:lnTo>
                  <a:pt x="18287" y="421385"/>
                </a:lnTo>
                <a:close/>
              </a:path>
              <a:path w="48259" h="468629">
                <a:moveTo>
                  <a:pt x="30480" y="35813"/>
                </a:moveTo>
                <a:lnTo>
                  <a:pt x="18287" y="35813"/>
                </a:lnTo>
                <a:lnTo>
                  <a:pt x="18287" y="432815"/>
                </a:lnTo>
                <a:lnTo>
                  <a:pt x="30480" y="432815"/>
                </a:lnTo>
                <a:lnTo>
                  <a:pt x="30480" y="35813"/>
                </a:lnTo>
                <a:close/>
              </a:path>
              <a:path w="48259" h="468629">
                <a:moveTo>
                  <a:pt x="48006" y="421385"/>
                </a:moveTo>
                <a:lnTo>
                  <a:pt x="30480" y="421385"/>
                </a:lnTo>
                <a:lnTo>
                  <a:pt x="30480" y="432815"/>
                </a:lnTo>
                <a:lnTo>
                  <a:pt x="42291" y="432815"/>
                </a:lnTo>
                <a:lnTo>
                  <a:pt x="48006" y="421385"/>
                </a:lnTo>
                <a:close/>
              </a:path>
              <a:path w="48259" h="468629">
                <a:moveTo>
                  <a:pt x="24384" y="0"/>
                </a:moveTo>
                <a:lnTo>
                  <a:pt x="0" y="48005"/>
                </a:lnTo>
                <a:lnTo>
                  <a:pt x="18287" y="48005"/>
                </a:lnTo>
                <a:lnTo>
                  <a:pt x="18287" y="35813"/>
                </a:lnTo>
                <a:lnTo>
                  <a:pt x="42006" y="35813"/>
                </a:lnTo>
                <a:lnTo>
                  <a:pt x="24384" y="0"/>
                </a:lnTo>
                <a:close/>
              </a:path>
              <a:path w="48259" h="468629">
                <a:moveTo>
                  <a:pt x="42006" y="35813"/>
                </a:moveTo>
                <a:lnTo>
                  <a:pt x="30480" y="35813"/>
                </a:lnTo>
                <a:lnTo>
                  <a:pt x="30480" y="48005"/>
                </a:lnTo>
                <a:lnTo>
                  <a:pt x="48006" y="48005"/>
                </a:lnTo>
                <a:lnTo>
                  <a:pt x="42006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441912" y="7557346"/>
            <a:ext cx="46302" cy="456847"/>
          </a:xfrm>
          <a:custGeom>
            <a:avLst/>
            <a:gdLst/>
            <a:ahLst/>
            <a:cxnLst/>
            <a:rect l="l" t="t" r="r" b="b"/>
            <a:pathLst>
              <a:path w="47625" h="469900">
                <a:moveTo>
                  <a:pt x="17525" y="421386"/>
                </a:moveTo>
                <a:lnTo>
                  <a:pt x="0" y="421386"/>
                </a:lnTo>
                <a:lnTo>
                  <a:pt x="23622" y="469392"/>
                </a:lnTo>
                <a:lnTo>
                  <a:pt x="41244" y="433578"/>
                </a:lnTo>
                <a:lnTo>
                  <a:pt x="17525" y="433578"/>
                </a:lnTo>
                <a:lnTo>
                  <a:pt x="17525" y="421386"/>
                </a:lnTo>
                <a:close/>
              </a:path>
              <a:path w="47625" h="469900">
                <a:moveTo>
                  <a:pt x="29718" y="35814"/>
                </a:moveTo>
                <a:lnTo>
                  <a:pt x="17525" y="35814"/>
                </a:lnTo>
                <a:lnTo>
                  <a:pt x="17525" y="433578"/>
                </a:lnTo>
                <a:lnTo>
                  <a:pt x="29718" y="433578"/>
                </a:lnTo>
                <a:lnTo>
                  <a:pt x="29718" y="35814"/>
                </a:lnTo>
                <a:close/>
              </a:path>
              <a:path w="47625" h="469900">
                <a:moveTo>
                  <a:pt x="47244" y="421386"/>
                </a:moveTo>
                <a:lnTo>
                  <a:pt x="29718" y="421386"/>
                </a:lnTo>
                <a:lnTo>
                  <a:pt x="29718" y="433578"/>
                </a:lnTo>
                <a:lnTo>
                  <a:pt x="41244" y="433578"/>
                </a:lnTo>
                <a:lnTo>
                  <a:pt x="47244" y="421386"/>
                </a:lnTo>
                <a:close/>
              </a:path>
              <a:path w="47625" h="469900">
                <a:moveTo>
                  <a:pt x="23622" y="0"/>
                </a:moveTo>
                <a:lnTo>
                  <a:pt x="0" y="48006"/>
                </a:lnTo>
                <a:lnTo>
                  <a:pt x="17525" y="48006"/>
                </a:lnTo>
                <a:lnTo>
                  <a:pt x="17525" y="35814"/>
                </a:lnTo>
                <a:lnTo>
                  <a:pt x="41244" y="35814"/>
                </a:lnTo>
                <a:lnTo>
                  <a:pt x="23622" y="0"/>
                </a:lnTo>
                <a:close/>
              </a:path>
              <a:path w="47625" h="469900">
                <a:moveTo>
                  <a:pt x="41244" y="35814"/>
                </a:moveTo>
                <a:lnTo>
                  <a:pt x="29718" y="35814"/>
                </a:lnTo>
                <a:lnTo>
                  <a:pt x="29718" y="48006"/>
                </a:lnTo>
                <a:lnTo>
                  <a:pt x="47244" y="48006"/>
                </a:lnTo>
                <a:lnTo>
                  <a:pt x="41244" y="35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361776" y="8209280"/>
            <a:ext cx="46302" cy="455613"/>
          </a:xfrm>
          <a:custGeom>
            <a:avLst/>
            <a:gdLst/>
            <a:ahLst/>
            <a:cxnLst/>
            <a:rect l="l" t="t" r="r" b="b"/>
            <a:pathLst>
              <a:path w="47625" h="468629">
                <a:moveTo>
                  <a:pt x="17525" y="421385"/>
                </a:moveTo>
                <a:lnTo>
                  <a:pt x="0" y="421385"/>
                </a:lnTo>
                <a:lnTo>
                  <a:pt x="23621" y="468629"/>
                </a:lnTo>
                <a:lnTo>
                  <a:pt x="41529" y="432815"/>
                </a:lnTo>
                <a:lnTo>
                  <a:pt x="17525" y="432815"/>
                </a:lnTo>
                <a:lnTo>
                  <a:pt x="17525" y="421385"/>
                </a:lnTo>
                <a:close/>
              </a:path>
              <a:path w="47625" h="468629">
                <a:moveTo>
                  <a:pt x="29718" y="35813"/>
                </a:moveTo>
                <a:lnTo>
                  <a:pt x="17525" y="35813"/>
                </a:lnTo>
                <a:lnTo>
                  <a:pt x="17525" y="432815"/>
                </a:lnTo>
                <a:lnTo>
                  <a:pt x="29718" y="432815"/>
                </a:lnTo>
                <a:lnTo>
                  <a:pt x="29718" y="35813"/>
                </a:lnTo>
                <a:close/>
              </a:path>
              <a:path w="47625" h="468629">
                <a:moveTo>
                  <a:pt x="47243" y="421385"/>
                </a:moveTo>
                <a:lnTo>
                  <a:pt x="29718" y="421385"/>
                </a:lnTo>
                <a:lnTo>
                  <a:pt x="29718" y="432815"/>
                </a:lnTo>
                <a:lnTo>
                  <a:pt x="41529" y="432815"/>
                </a:lnTo>
                <a:lnTo>
                  <a:pt x="47243" y="421385"/>
                </a:lnTo>
                <a:close/>
              </a:path>
              <a:path w="47625" h="468629">
                <a:moveTo>
                  <a:pt x="23621" y="0"/>
                </a:moveTo>
                <a:lnTo>
                  <a:pt x="0" y="48005"/>
                </a:lnTo>
                <a:lnTo>
                  <a:pt x="17525" y="48005"/>
                </a:lnTo>
                <a:lnTo>
                  <a:pt x="17525" y="35813"/>
                </a:lnTo>
                <a:lnTo>
                  <a:pt x="41244" y="35813"/>
                </a:lnTo>
                <a:lnTo>
                  <a:pt x="23621" y="0"/>
                </a:lnTo>
                <a:close/>
              </a:path>
              <a:path w="47625" h="468629">
                <a:moveTo>
                  <a:pt x="41244" y="35813"/>
                </a:moveTo>
                <a:lnTo>
                  <a:pt x="29718" y="35813"/>
                </a:lnTo>
                <a:lnTo>
                  <a:pt x="29718" y="48005"/>
                </a:lnTo>
                <a:lnTo>
                  <a:pt x="47243" y="48005"/>
                </a:lnTo>
                <a:lnTo>
                  <a:pt x="41244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441912" y="8209280"/>
            <a:ext cx="46302" cy="455613"/>
          </a:xfrm>
          <a:custGeom>
            <a:avLst/>
            <a:gdLst/>
            <a:ahLst/>
            <a:cxnLst/>
            <a:rect l="l" t="t" r="r" b="b"/>
            <a:pathLst>
              <a:path w="47625" h="468629">
                <a:moveTo>
                  <a:pt x="17525" y="421385"/>
                </a:moveTo>
                <a:lnTo>
                  <a:pt x="0" y="421385"/>
                </a:lnTo>
                <a:lnTo>
                  <a:pt x="23622" y="468629"/>
                </a:lnTo>
                <a:lnTo>
                  <a:pt x="41529" y="432815"/>
                </a:lnTo>
                <a:lnTo>
                  <a:pt x="17525" y="432815"/>
                </a:lnTo>
                <a:lnTo>
                  <a:pt x="17525" y="421385"/>
                </a:lnTo>
                <a:close/>
              </a:path>
              <a:path w="47625" h="468629">
                <a:moveTo>
                  <a:pt x="29718" y="35813"/>
                </a:moveTo>
                <a:lnTo>
                  <a:pt x="17525" y="35813"/>
                </a:lnTo>
                <a:lnTo>
                  <a:pt x="17525" y="432815"/>
                </a:lnTo>
                <a:lnTo>
                  <a:pt x="29718" y="432815"/>
                </a:lnTo>
                <a:lnTo>
                  <a:pt x="29718" y="35813"/>
                </a:lnTo>
                <a:close/>
              </a:path>
              <a:path w="47625" h="468629">
                <a:moveTo>
                  <a:pt x="47244" y="421385"/>
                </a:moveTo>
                <a:lnTo>
                  <a:pt x="29718" y="421385"/>
                </a:lnTo>
                <a:lnTo>
                  <a:pt x="29718" y="432815"/>
                </a:lnTo>
                <a:lnTo>
                  <a:pt x="41529" y="432815"/>
                </a:lnTo>
                <a:lnTo>
                  <a:pt x="47244" y="421385"/>
                </a:lnTo>
                <a:close/>
              </a:path>
              <a:path w="47625" h="468629">
                <a:moveTo>
                  <a:pt x="23622" y="0"/>
                </a:moveTo>
                <a:lnTo>
                  <a:pt x="0" y="48005"/>
                </a:lnTo>
                <a:lnTo>
                  <a:pt x="17525" y="48005"/>
                </a:lnTo>
                <a:lnTo>
                  <a:pt x="17525" y="35813"/>
                </a:lnTo>
                <a:lnTo>
                  <a:pt x="41244" y="35813"/>
                </a:lnTo>
                <a:lnTo>
                  <a:pt x="23622" y="0"/>
                </a:lnTo>
                <a:close/>
              </a:path>
              <a:path w="47625" h="468629">
                <a:moveTo>
                  <a:pt x="41244" y="35813"/>
                </a:moveTo>
                <a:lnTo>
                  <a:pt x="29718" y="35813"/>
                </a:lnTo>
                <a:lnTo>
                  <a:pt x="29718" y="48005"/>
                </a:lnTo>
                <a:lnTo>
                  <a:pt x="47244" y="48005"/>
                </a:lnTo>
                <a:lnTo>
                  <a:pt x="41244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953087" y="8209280"/>
            <a:ext cx="46919" cy="455613"/>
          </a:xfrm>
          <a:custGeom>
            <a:avLst/>
            <a:gdLst/>
            <a:ahLst/>
            <a:cxnLst/>
            <a:rect l="l" t="t" r="r" b="b"/>
            <a:pathLst>
              <a:path w="48260" h="468629">
                <a:moveTo>
                  <a:pt x="18287" y="421385"/>
                </a:moveTo>
                <a:lnTo>
                  <a:pt x="0" y="421385"/>
                </a:lnTo>
                <a:lnTo>
                  <a:pt x="24383" y="468629"/>
                </a:lnTo>
                <a:lnTo>
                  <a:pt x="42290" y="432815"/>
                </a:lnTo>
                <a:lnTo>
                  <a:pt x="18287" y="432815"/>
                </a:lnTo>
                <a:lnTo>
                  <a:pt x="18287" y="421385"/>
                </a:lnTo>
                <a:close/>
              </a:path>
              <a:path w="48260" h="468629">
                <a:moveTo>
                  <a:pt x="30479" y="35813"/>
                </a:moveTo>
                <a:lnTo>
                  <a:pt x="18287" y="35813"/>
                </a:lnTo>
                <a:lnTo>
                  <a:pt x="18287" y="432815"/>
                </a:lnTo>
                <a:lnTo>
                  <a:pt x="30479" y="432815"/>
                </a:lnTo>
                <a:lnTo>
                  <a:pt x="30479" y="35813"/>
                </a:lnTo>
                <a:close/>
              </a:path>
              <a:path w="48260" h="468629">
                <a:moveTo>
                  <a:pt x="48005" y="421385"/>
                </a:moveTo>
                <a:lnTo>
                  <a:pt x="30479" y="421385"/>
                </a:lnTo>
                <a:lnTo>
                  <a:pt x="30479" y="432815"/>
                </a:lnTo>
                <a:lnTo>
                  <a:pt x="42290" y="432815"/>
                </a:lnTo>
                <a:lnTo>
                  <a:pt x="48005" y="421385"/>
                </a:lnTo>
                <a:close/>
              </a:path>
              <a:path w="48260" h="468629">
                <a:moveTo>
                  <a:pt x="24383" y="0"/>
                </a:moveTo>
                <a:lnTo>
                  <a:pt x="0" y="48005"/>
                </a:lnTo>
                <a:lnTo>
                  <a:pt x="18287" y="48005"/>
                </a:lnTo>
                <a:lnTo>
                  <a:pt x="18287" y="35813"/>
                </a:lnTo>
                <a:lnTo>
                  <a:pt x="42006" y="35813"/>
                </a:lnTo>
                <a:lnTo>
                  <a:pt x="24383" y="0"/>
                </a:lnTo>
                <a:close/>
              </a:path>
              <a:path w="48260" h="468629">
                <a:moveTo>
                  <a:pt x="42006" y="35813"/>
                </a:moveTo>
                <a:lnTo>
                  <a:pt x="30479" y="35813"/>
                </a:lnTo>
                <a:lnTo>
                  <a:pt x="30479" y="48005"/>
                </a:lnTo>
                <a:lnTo>
                  <a:pt x="48005" y="48005"/>
                </a:lnTo>
                <a:lnTo>
                  <a:pt x="42006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488834" y="8209280"/>
            <a:ext cx="46919" cy="455613"/>
          </a:xfrm>
          <a:custGeom>
            <a:avLst/>
            <a:gdLst/>
            <a:ahLst/>
            <a:cxnLst/>
            <a:rect l="l" t="t" r="r" b="b"/>
            <a:pathLst>
              <a:path w="48260" h="468629">
                <a:moveTo>
                  <a:pt x="18287" y="421385"/>
                </a:moveTo>
                <a:lnTo>
                  <a:pt x="0" y="421385"/>
                </a:lnTo>
                <a:lnTo>
                  <a:pt x="24383" y="468629"/>
                </a:lnTo>
                <a:lnTo>
                  <a:pt x="42290" y="432815"/>
                </a:lnTo>
                <a:lnTo>
                  <a:pt x="18287" y="432815"/>
                </a:lnTo>
                <a:lnTo>
                  <a:pt x="18287" y="421385"/>
                </a:lnTo>
                <a:close/>
              </a:path>
              <a:path w="48260" h="468629">
                <a:moveTo>
                  <a:pt x="30479" y="35813"/>
                </a:moveTo>
                <a:lnTo>
                  <a:pt x="18287" y="35813"/>
                </a:lnTo>
                <a:lnTo>
                  <a:pt x="18287" y="432815"/>
                </a:lnTo>
                <a:lnTo>
                  <a:pt x="30479" y="432815"/>
                </a:lnTo>
                <a:lnTo>
                  <a:pt x="30479" y="35813"/>
                </a:lnTo>
                <a:close/>
              </a:path>
              <a:path w="48260" h="468629">
                <a:moveTo>
                  <a:pt x="48005" y="421385"/>
                </a:moveTo>
                <a:lnTo>
                  <a:pt x="30479" y="421385"/>
                </a:lnTo>
                <a:lnTo>
                  <a:pt x="30479" y="432815"/>
                </a:lnTo>
                <a:lnTo>
                  <a:pt x="42290" y="432815"/>
                </a:lnTo>
                <a:lnTo>
                  <a:pt x="48005" y="421385"/>
                </a:lnTo>
                <a:close/>
              </a:path>
              <a:path w="48260" h="468629">
                <a:moveTo>
                  <a:pt x="24383" y="0"/>
                </a:moveTo>
                <a:lnTo>
                  <a:pt x="0" y="48005"/>
                </a:lnTo>
                <a:lnTo>
                  <a:pt x="18287" y="48005"/>
                </a:lnTo>
                <a:lnTo>
                  <a:pt x="18287" y="35813"/>
                </a:lnTo>
                <a:lnTo>
                  <a:pt x="42006" y="35813"/>
                </a:lnTo>
                <a:lnTo>
                  <a:pt x="24383" y="0"/>
                </a:lnTo>
                <a:close/>
              </a:path>
              <a:path w="48260" h="468629">
                <a:moveTo>
                  <a:pt x="42006" y="35813"/>
                </a:moveTo>
                <a:lnTo>
                  <a:pt x="30479" y="35813"/>
                </a:lnTo>
                <a:lnTo>
                  <a:pt x="30479" y="48005"/>
                </a:lnTo>
                <a:lnTo>
                  <a:pt x="48005" y="48005"/>
                </a:lnTo>
                <a:lnTo>
                  <a:pt x="42006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6512666" y="6906153"/>
            <a:ext cx="46302" cy="456847"/>
          </a:xfrm>
          <a:custGeom>
            <a:avLst/>
            <a:gdLst/>
            <a:ahLst/>
            <a:cxnLst/>
            <a:rect l="l" t="t" r="r" b="b"/>
            <a:pathLst>
              <a:path w="47625" h="469900">
                <a:moveTo>
                  <a:pt x="17525" y="421386"/>
                </a:moveTo>
                <a:lnTo>
                  <a:pt x="0" y="421386"/>
                </a:lnTo>
                <a:lnTo>
                  <a:pt x="23622" y="469392"/>
                </a:lnTo>
                <a:lnTo>
                  <a:pt x="41244" y="433578"/>
                </a:lnTo>
                <a:lnTo>
                  <a:pt x="17525" y="433578"/>
                </a:lnTo>
                <a:lnTo>
                  <a:pt x="17525" y="421386"/>
                </a:lnTo>
                <a:close/>
              </a:path>
              <a:path w="47625" h="469900">
                <a:moveTo>
                  <a:pt x="29717" y="36576"/>
                </a:moveTo>
                <a:lnTo>
                  <a:pt x="17525" y="36576"/>
                </a:lnTo>
                <a:lnTo>
                  <a:pt x="17525" y="433578"/>
                </a:lnTo>
                <a:lnTo>
                  <a:pt x="29717" y="433578"/>
                </a:lnTo>
                <a:lnTo>
                  <a:pt x="29717" y="36576"/>
                </a:lnTo>
                <a:close/>
              </a:path>
              <a:path w="47625" h="469900">
                <a:moveTo>
                  <a:pt x="47243" y="421386"/>
                </a:moveTo>
                <a:lnTo>
                  <a:pt x="29717" y="421386"/>
                </a:lnTo>
                <a:lnTo>
                  <a:pt x="29717" y="433578"/>
                </a:lnTo>
                <a:lnTo>
                  <a:pt x="41244" y="433578"/>
                </a:lnTo>
                <a:lnTo>
                  <a:pt x="47243" y="421386"/>
                </a:lnTo>
                <a:close/>
              </a:path>
              <a:path w="47625" h="469900">
                <a:moveTo>
                  <a:pt x="23622" y="0"/>
                </a:moveTo>
                <a:lnTo>
                  <a:pt x="0" y="48006"/>
                </a:lnTo>
                <a:lnTo>
                  <a:pt x="17525" y="48006"/>
                </a:lnTo>
                <a:lnTo>
                  <a:pt x="17525" y="36576"/>
                </a:lnTo>
                <a:lnTo>
                  <a:pt x="41619" y="36576"/>
                </a:lnTo>
                <a:lnTo>
                  <a:pt x="23622" y="0"/>
                </a:lnTo>
                <a:close/>
              </a:path>
              <a:path w="47625" h="469900">
                <a:moveTo>
                  <a:pt x="41619" y="36576"/>
                </a:moveTo>
                <a:lnTo>
                  <a:pt x="29717" y="36576"/>
                </a:lnTo>
                <a:lnTo>
                  <a:pt x="29717" y="48006"/>
                </a:lnTo>
                <a:lnTo>
                  <a:pt x="47243" y="48006"/>
                </a:lnTo>
                <a:lnTo>
                  <a:pt x="41619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6512666" y="7557346"/>
            <a:ext cx="46302" cy="456847"/>
          </a:xfrm>
          <a:custGeom>
            <a:avLst/>
            <a:gdLst/>
            <a:ahLst/>
            <a:cxnLst/>
            <a:rect l="l" t="t" r="r" b="b"/>
            <a:pathLst>
              <a:path w="47625" h="469900">
                <a:moveTo>
                  <a:pt x="17525" y="421386"/>
                </a:moveTo>
                <a:lnTo>
                  <a:pt x="0" y="421386"/>
                </a:lnTo>
                <a:lnTo>
                  <a:pt x="23622" y="469392"/>
                </a:lnTo>
                <a:lnTo>
                  <a:pt x="41244" y="433578"/>
                </a:lnTo>
                <a:lnTo>
                  <a:pt x="17525" y="433578"/>
                </a:lnTo>
                <a:lnTo>
                  <a:pt x="17525" y="421386"/>
                </a:lnTo>
                <a:close/>
              </a:path>
              <a:path w="47625" h="469900">
                <a:moveTo>
                  <a:pt x="29717" y="35814"/>
                </a:moveTo>
                <a:lnTo>
                  <a:pt x="17525" y="35814"/>
                </a:lnTo>
                <a:lnTo>
                  <a:pt x="17525" y="433578"/>
                </a:lnTo>
                <a:lnTo>
                  <a:pt x="29717" y="433578"/>
                </a:lnTo>
                <a:lnTo>
                  <a:pt x="29717" y="35814"/>
                </a:lnTo>
                <a:close/>
              </a:path>
              <a:path w="47625" h="469900">
                <a:moveTo>
                  <a:pt x="47243" y="421386"/>
                </a:moveTo>
                <a:lnTo>
                  <a:pt x="29717" y="421386"/>
                </a:lnTo>
                <a:lnTo>
                  <a:pt x="29717" y="433578"/>
                </a:lnTo>
                <a:lnTo>
                  <a:pt x="41244" y="433578"/>
                </a:lnTo>
                <a:lnTo>
                  <a:pt x="47243" y="421386"/>
                </a:lnTo>
                <a:close/>
              </a:path>
              <a:path w="47625" h="469900">
                <a:moveTo>
                  <a:pt x="23622" y="0"/>
                </a:moveTo>
                <a:lnTo>
                  <a:pt x="0" y="48006"/>
                </a:lnTo>
                <a:lnTo>
                  <a:pt x="17525" y="48006"/>
                </a:lnTo>
                <a:lnTo>
                  <a:pt x="17525" y="35814"/>
                </a:lnTo>
                <a:lnTo>
                  <a:pt x="41244" y="35814"/>
                </a:lnTo>
                <a:lnTo>
                  <a:pt x="23622" y="0"/>
                </a:lnTo>
                <a:close/>
              </a:path>
              <a:path w="47625" h="469900">
                <a:moveTo>
                  <a:pt x="41244" y="35814"/>
                </a:moveTo>
                <a:lnTo>
                  <a:pt x="29717" y="35814"/>
                </a:lnTo>
                <a:lnTo>
                  <a:pt x="29717" y="48006"/>
                </a:lnTo>
                <a:lnTo>
                  <a:pt x="47243" y="48006"/>
                </a:lnTo>
                <a:lnTo>
                  <a:pt x="41244" y="35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6512666" y="8209280"/>
            <a:ext cx="46302" cy="455613"/>
          </a:xfrm>
          <a:custGeom>
            <a:avLst/>
            <a:gdLst/>
            <a:ahLst/>
            <a:cxnLst/>
            <a:rect l="l" t="t" r="r" b="b"/>
            <a:pathLst>
              <a:path w="47625" h="468629">
                <a:moveTo>
                  <a:pt x="17525" y="421385"/>
                </a:moveTo>
                <a:lnTo>
                  <a:pt x="0" y="421385"/>
                </a:lnTo>
                <a:lnTo>
                  <a:pt x="23622" y="468629"/>
                </a:lnTo>
                <a:lnTo>
                  <a:pt x="41528" y="432815"/>
                </a:lnTo>
                <a:lnTo>
                  <a:pt x="17525" y="432815"/>
                </a:lnTo>
                <a:lnTo>
                  <a:pt x="17525" y="421385"/>
                </a:lnTo>
                <a:close/>
              </a:path>
              <a:path w="47625" h="468629">
                <a:moveTo>
                  <a:pt x="29717" y="35813"/>
                </a:moveTo>
                <a:lnTo>
                  <a:pt x="17525" y="35813"/>
                </a:lnTo>
                <a:lnTo>
                  <a:pt x="17525" y="432815"/>
                </a:lnTo>
                <a:lnTo>
                  <a:pt x="29717" y="432815"/>
                </a:lnTo>
                <a:lnTo>
                  <a:pt x="29717" y="35813"/>
                </a:lnTo>
                <a:close/>
              </a:path>
              <a:path w="47625" h="468629">
                <a:moveTo>
                  <a:pt x="47243" y="421385"/>
                </a:moveTo>
                <a:lnTo>
                  <a:pt x="29717" y="421385"/>
                </a:lnTo>
                <a:lnTo>
                  <a:pt x="29717" y="432815"/>
                </a:lnTo>
                <a:lnTo>
                  <a:pt x="41528" y="432815"/>
                </a:lnTo>
                <a:lnTo>
                  <a:pt x="47243" y="421385"/>
                </a:lnTo>
                <a:close/>
              </a:path>
              <a:path w="47625" h="468629">
                <a:moveTo>
                  <a:pt x="23622" y="0"/>
                </a:moveTo>
                <a:lnTo>
                  <a:pt x="0" y="48005"/>
                </a:lnTo>
                <a:lnTo>
                  <a:pt x="17525" y="48005"/>
                </a:lnTo>
                <a:lnTo>
                  <a:pt x="17525" y="35813"/>
                </a:lnTo>
                <a:lnTo>
                  <a:pt x="41244" y="35813"/>
                </a:lnTo>
                <a:lnTo>
                  <a:pt x="23622" y="0"/>
                </a:lnTo>
                <a:close/>
              </a:path>
              <a:path w="47625" h="468629">
                <a:moveTo>
                  <a:pt x="41244" y="35813"/>
                </a:moveTo>
                <a:lnTo>
                  <a:pt x="29717" y="35813"/>
                </a:lnTo>
                <a:lnTo>
                  <a:pt x="29717" y="48005"/>
                </a:lnTo>
                <a:lnTo>
                  <a:pt x="47243" y="48005"/>
                </a:lnTo>
                <a:lnTo>
                  <a:pt x="41244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103350" y="3734647"/>
            <a:ext cx="1394619" cy="1394619"/>
          </a:xfrm>
          <a:custGeom>
            <a:avLst/>
            <a:gdLst/>
            <a:ahLst/>
            <a:cxnLst/>
            <a:rect l="l" t="t" r="r" b="b"/>
            <a:pathLst>
              <a:path w="1434464" h="1434464">
                <a:moveTo>
                  <a:pt x="358902" y="0"/>
                </a:moveTo>
                <a:lnTo>
                  <a:pt x="358902" y="358139"/>
                </a:lnTo>
                <a:lnTo>
                  <a:pt x="0" y="358139"/>
                </a:lnTo>
                <a:lnTo>
                  <a:pt x="0" y="1075181"/>
                </a:lnTo>
                <a:lnTo>
                  <a:pt x="358902" y="1075181"/>
                </a:lnTo>
                <a:lnTo>
                  <a:pt x="358902" y="1434083"/>
                </a:lnTo>
                <a:lnTo>
                  <a:pt x="1075944" y="1434083"/>
                </a:lnTo>
                <a:lnTo>
                  <a:pt x="1075944" y="1075181"/>
                </a:lnTo>
                <a:lnTo>
                  <a:pt x="1434083" y="1075181"/>
                </a:lnTo>
                <a:lnTo>
                  <a:pt x="1434083" y="358139"/>
                </a:lnTo>
                <a:lnTo>
                  <a:pt x="1075944" y="358139"/>
                </a:lnTo>
                <a:lnTo>
                  <a:pt x="1075944" y="0"/>
                </a:lnTo>
                <a:lnTo>
                  <a:pt x="358902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452283" y="4082838"/>
            <a:ext cx="697618" cy="697618"/>
          </a:xfrm>
          <a:custGeom>
            <a:avLst/>
            <a:gdLst/>
            <a:ahLst/>
            <a:cxnLst/>
            <a:rect l="l" t="t" r="r" b="b"/>
            <a:pathLst>
              <a:path w="717550" h="717550">
                <a:moveTo>
                  <a:pt x="717041" y="0"/>
                </a:moveTo>
                <a:lnTo>
                  <a:pt x="0" y="0"/>
                </a:lnTo>
                <a:lnTo>
                  <a:pt x="0" y="717041"/>
                </a:lnTo>
                <a:lnTo>
                  <a:pt x="717041" y="717041"/>
                </a:lnTo>
                <a:lnTo>
                  <a:pt x="717041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3741455" y="4333252"/>
            <a:ext cx="117916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b="1" i="1" dirty="0">
                <a:latin typeface="Times New Roman"/>
                <a:cs typeface="Times New Roman"/>
              </a:rPr>
              <a:t>x</a:t>
            </a:r>
            <a:endParaRPr sz="1458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253865" y="4396951"/>
            <a:ext cx="662428" cy="69762"/>
          </a:xfrm>
          <a:custGeom>
            <a:avLst/>
            <a:gdLst/>
            <a:ahLst/>
            <a:cxnLst/>
            <a:rect l="l" t="t" r="r" b="b"/>
            <a:pathLst>
              <a:path w="681354" h="71754">
                <a:moveTo>
                  <a:pt x="35813" y="0"/>
                </a:move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2809" y="49768"/>
                </a:lnTo>
                <a:lnTo>
                  <a:pt x="10477" y="61150"/>
                </a:lnTo>
                <a:lnTo>
                  <a:pt x="21859" y="68818"/>
                </a:lnTo>
                <a:lnTo>
                  <a:pt x="35813" y="71628"/>
                </a:lnTo>
                <a:lnTo>
                  <a:pt x="49768" y="68818"/>
                </a:lnTo>
                <a:lnTo>
                  <a:pt x="61150" y="61150"/>
                </a:lnTo>
                <a:lnTo>
                  <a:pt x="68818" y="49768"/>
                </a:lnTo>
                <a:lnTo>
                  <a:pt x="70400" y="41909"/>
                </a:lnTo>
                <a:lnTo>
                  <a:pt x="35813" y="41909"/>
                </a:lnTo>
                <a:lnTo>
                  <a:pt x="35813" y="29718"/>
                </a:lnTo>
                <a:lnTo>
                  <a:pt x="70400" y="29718"/>
                </a:lnTo>
                <a:lnTo>
                  <a:pt x="68818" y="21859"/>
                </a:lnTo>
                <a:lnTo>
                  <a:pt x="61150" y="10477"/>
                </a:lnTo>
                <a:lnTo>
                  <a:pt x="49768" y="2809"/>
                </a:lnTo>
                <a:lnTo>
                  <a:pt x="35813" y="0"/>
                </a:lnTo>
                <a:close/>
              </a:path>
              <a:path w="681354" h="71754">
                <a:moveTo>
                  <a:pt x="608838" y="0"/>
                </a:moveTo>
                <a:lnTo>
                  <a:pt x="608838" y="71628"/>
                </a:lnTo>
                <a:lnTo>
                  <a:pt x="668906" y="41909"/>
                </a:lnTo>
                <a:lnTo>
                  <a:pt x="621029" y="41909"/>
                </a:lnTo>
                <a:lnTo>
                  <a:pt x="621029" y="29718"/>
                </a:lnTo>
                <a:lnTo>
                  <a:pt x="668906" y="29718"/>
                </a:lnTo>
                <a:lnTo>
                  <a:pt x="608838" y="0"/>
                </a:lnTo>
                <a:close/>
              </a:path>
              <a:path w="681354" h="71754">
                <a:moveTo>
                  <a:pt x="70400" y="29718"/>
                </a:moveTo>
                <a:lnTo>
                  <a:pt x="35813" y="29718"/>
                </a:lnTo>
                <a:lnTo>
                  <a:pt x="35813" y="41909"/>
                </a:lnTo>
                <a:lnTo>
                  <a:pt x="70400" y="41909"/>
                </a:lnTo>
                <a:lnTo>
                  <a:pt x="71628" y="35813"/>
                </a:lnTo>
                <a:lnTo>
                  <a:pt x="70400" y="29718"/>
                </a:lnTo>
                <a:close/>
              </a:path>
              <a:path w="681354" h="71754">
                <a:moveTo>
                  <a:pt x="608838" y="29718"/>
                </a:moveTo>
                <a:lnTo>
                  <a:pt x="70400" y="29718"/>
                </a:lnTo>
                <a:lnTo>
                  <a:pt x="71628" y="35813"/>
                </a:lnTo>
                <a:lnTo>
                  <a:pt x="70400" y="41909"/>
                </a:lnTo>
                <a:lnTo>
                  <a:pt x="608838" y="41909"/>
                </a:lnTo>
                <a:lnTo>
                  <a:pt x="608838" y="29718"/>
                </a:lnTo>
                <a:close/>
              </a:path>
              <a:path w="681354" h="71754">
                <a:moveTo>
                  <a:pt x="668906" y="29718"/>
                </a:moveTo>
                <a:lnTo>
                  <a:pt x="621029" y="29718"/>
                </a:lnTo>
                <a:lnTo>
                  <a:pt x="621029" y="41909"/>
                </a:lnTo>
                <a:lnTo>
                  <a:pt x="668906" y="41909"/>
                </a:lnTo>
                <a:lnTo>
                  <a:pt x="681228" y="35813"/>
                </a:lnTo>
                <a:lnTo>
                  <a:pt x="668906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615883" y="4396951"/>
            <a:ext cx="662428" cy="69762"/>
          </a:xfrm>
          <a:custGeom>
            <a:avLst/>
            <a:gdLst/>
            <a:ahLst/>
            <a:cxnLst/>
            <a:rect l="l" t="t" r="r" b="b"/>
            <a:pathLst>
              <a:path w="681354" h="71754">
                <a:moveTo>
                  <a:pt x="71627" y="0"/>
                </a:moveTo>
                <a:lnTo>
                  <a:pt x="0" y="35813"/>
                </a:lnTo>
                <a:lnTo>
                  <a:pt x="71627" y="71628"/>
                </a:lnTo>
                <a:lnTo>
                  <a:pt x="71627" y="41910"/>
                </a:lnTo>
                <a:lnTo>
                  <a:pt x="59436" y="41910"/>
                </a:lnTo>
                <a:lnTo>
                  <a:pt x="59436" y="29718"/>
                </a:lnTo>
                <a:lnTo>
                  <a:pt x="71627" y="29718"/>
                </a:lnTo>
                <a:lnTo>
                  <a:pt x="71627" y="0"/>
                </a:lnTo>
                <a:close/>
              </a:path>
              <a:path w="681354" h="71754">
                <a:moveTo>
                  <a:pt x="645413" y="0"/>
                </a:moveTo>
                <a:lnTo>
                  <a:pt x="631459" y="2809"/>
                </a:lnTo>
                <a:lnTo>
                  <a:pt x="620077" y="10477"/>
                </a:lnTo>
                <a:lnTo>
                  <a:pt x="612409" y="21859"/>
                </a:lnTo>
                <a:lnTo>
                  <a:pt x="609600" y="35813"/>
                </a:lnTo>
                <a:lnTo>
                  <a:pt x="612409" y="49768"/>
                </a:lnTo>
                <a:lnTo>
                  <a:pt x="620077" y="61150"/>
                </a:lnTo>
                <a:lnTo>
                  <a:pt x="631459" y="68818"/>
                </a:lnTo>
                <a:lnTo>
                  <a:pt x="645413" y="71628"/>
                </a:lnTo>
                <a:lnTo>
                  <a:pt x="659368" y="68818"/>
                </a:lnTo>
                <a:lnTo>
                  <a:pt x="670750" y="61150"/>
                </a:lnTo>
                <a:lnTo>
                  <a:pt x="678418" y="49768"/>
                </a:lnTo>
                <a:lnTo>
                  <a:pt x="680000" y="41910"/>
                </a:lnTo>
                <a:lnTo>
                  <a:pt x="645413" y="41910"/>
                </a:lnTo>
                <a:lnTo>
                  <a:pt x="645413" y="29718"/>
                </a:lnTo>
                <a:lnTo>
                  <a:pt x="680000" y="29718"/>
                </a:lnTo>
                <a:lnTo>
                  <a:pt x="678418" y="21859"/>
                </a:lnTo>
                <a:lnTo>
                  <a:pt x="670750" y="10477"/>
                </a:lnTo>
                <a:lnTo>
                  <a:pt x="659368" y="2809"/>
                </a:lnTo>
                <a:lnTo>
                  <a:pt x="645413" y="0"/>
                </a:lnTo>
                <a:close/>
              </a:path>
              <a:path w="681354" h="71754">
                <a:moveTo>
                  <a:pt x="71627" y="29718"/>
                </a:moveTo>
                <a:lnTo>
                  <a:pt x="59436" y="29718"/>
                </a:lnTo>
                <a:lnTo>
                  <a:pt x="59436" y="41910"/>
                </a:lnTo>
                <a:lnTo>
                  <a:pt x="71627" y="41910"/>
                </a:lnTo>
                <a:lnTo>
                  <a:pt x="71627" y="29718"/>
                </a:lnTo>
                <a:close/>
              </a:path>
              <a:path w="681354" h="71754">
                <a:moveTo>
                  <a:pt x="610827" y="29718"/>
                </a:moveTo>
                <a:lnTo>
                  <a:pt x="71627" y="29718"/>
                </a:lnTo>
                <a:lnTo>
                  <a:pt x="71627" y="41910"/>
                </a:lnTo>
                <a:lnTo>
                  <a:pt x="610827" y="41910"/>
                </a:lnTo>
                <a:lnTo>
                  <a:pt x="609600" y="35813"/>
                </a:lnTo>
                <a:lnTo>
                  <a:pt x="610827" y="29718"/>
                </a:lnTo>
                <a:close/>
              </a:path>
              <a:path w="681354" h="71754">
                <a:moveTo>
                  <a:pt x="680000" y="29718"/>
                </a:moveTo>
                <a:lnTo>
                  <a:pt x="645413" y="29718"/>
                </a:lnTo>
                <a:lnTo>
                  <a:pt x="645413" y="41910"/>
                </a:lnTo>
                <a:lnTo>
                  <a:pt x="680000" y="41910"/>
                </a:lnTo>
                <a:lnTo>
                  <a:pt x="681227" y="35813"/>
                </a:lnTo>
                <a:lnTo>
                  <a:pt x="680000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770841" y="3273107"/>
            <a:ext cx="69762" cy="662428"/>
          </a:xfrm>
          <a:custGeom>
            <a:avLst/>
            <a:gdLst/>
            <a:ahLst/>
            <a:cxnLst/>
            <a:rect l="l" t="t" r="r" b="b"/>
            <a:pathLst>
              <a:path w="71754" h="681354">
                <a:moveTo>
                  <a:pt x="29717" y="610117"/>
                </a:moveTo>
                <a:lnTo>
                  <a:pt x="21859" y="611766"/>
                </a:lnTo>
                <a:lnTo>
                  <a:pt x="10477" y="619696"/>
                </a:lnTo>
                <a:lnTo>
                  <a:pt x="2809" y="631340"/>
                </a:lnTo>
                <a:lnTo>
                  <a:pt x="0" y="645414"/>
                </a:lnTo>
                <a:lnTo>
                  <a:pt x="2809" y="659368"/>
                </a:lnTo>
                <a:lnTo>
                  <a:pt x="10477" y="670750"/>
                </a:lnTo>
                <a:lnTo>
                  <a:pt x="21859" y="678418"/>
                </a:lnTo>
                <a:lnTo>
                  <a:pt x="35814" y="681228"/>
                </a:lnTo>
                <a:lnTo>
                  <a:pt x="49768" y="678418"/>
                </a:lnTo>
                <a:lnTo>
                  <a:pt x="61150" y="670750"/>
                </a:lnTo>
                <a:lnTo>
                  <a:pt x="68818" y="659368"/>
                </a:lnTo>
                <a:lnTo>
                  <a:pt x="71628" y="645414"/>
                </a:lnTo>
                <a:lnTo>
                  <a:pt x="29717" y="645414"/>
                </a:lnTo>
                <a:lnTo>
                  <a:pt x="29717" y="610117"/>
                </a:lnTo>
                <a:close/>
              </a:path>
              <a:path w="71754" h="681354">
                <a:moveTo>
                  <a:pt x="35814" y="608838"/>
                </a:moveTo>
                <a:lnTo>
                  <a:pt x="29717" y="610117"/>
                </a:lnTo>
                <a:lnTo>
                  <a:pt x="29717" y="645414"/>
                </a:lnTo>
                <a:lnTo>
                  <a:pt x="41148" y="645414"/>
                </a:lnTo>
                <a:lnTo>
                  <a:pt x="41148" y="609957"/>
                </a:lnTo>
                <a:lnTo>
                  <a:pt x="35814" y="608838"/>
                </a:lnTo>
                <a:close/>
              </a:path>
              <a:path w="71754" h="681354">
                <a:moveTo>
                  <a:pt x="41148" y="609957"/>
                </a:moveTo>
                <a:lnTo>
                  <a:pt x="41148" y="645414"/>
                </a:lnTo>
                <a:lnTo>
                  <a:pt x="71628" y="645414"/>
                </a:lnTo>
                <a:lnTo>
                  <a:pt x="68818" y="631340"/>
                </a:lnTo>
                <a:lnTo>
                  <a:pt x="61150" y="619696"/>
                </a:lnTo>
                <a:lnTo>
                  <a:pt x="49768" y="611766"/>
                </a:lnTo>
                <a:lnTo>
                  <a:pt x="41148" y="609957"/>
                </a:lnTo>
                <a:close/>
              </a:path>
              <a:path w="71754" h="681354">
                <a:moveTo>
                  <a:pt x="41148" y="59436"/>
                </a:moveTo>
                <a:lnTo>
                  <a:pt x="29717" y="59436"/>
                </a:lnTo>
                <a:lnTo>
                  <a:pt x="29717" y="610117"/>
                </a:lnTo>
                <a:lnTo>
                  <a:pt x="35814" y="608838"/>
                </a:lnTo>
                <a:lnTo>
                  <a:pt x="41148" y="608838"/>
                </a:lnTo>
                <a:lnTo>
                  <a:pt x="41148" y="59436"/>
                </a:lnTo>
                <a:close/>
              </a:path>
              <a:path w="71754" h="681354">
                <a:moveTo>
                  <a:pt x="41148" y="608838"/>
                </a:moveTo>
                <a:lnTo>
                  <a:pt x="35814" y="608838"/>
                </a:lnTo>
                <a:lnTo>
                  <a:pt x="41148" y="609957"/>
                </a:lnTo>
                <a:lnTo>
                  <a:pt x="41148" y="608838"/>
                </a:lnTo>
                <a:close/>
              </a:path>
              <a:path w="71754" h="681354">
                <a:moveTo>
                  <a:pt x="35814" y="0"/>
                </a:moveTo>
                <a:lnTo>
                  <a:pt x="0" y="71628"/>
                </a:lnTo>
                <a:lnTo>
                  <a:pt x="29717" y="71628"/>
                </a:lnTo>
                <a:lnTo>
                  <a:pt x="29717" y="59436"/>
                </a:lnTo>
                <a:lnTo>
                  <a:pt x="65532" y="59436"/>
                </a:lnTo>
                <a:lnTo>
                  <a:pt x="35814" y="0"/>
                </a:lnTo>
                <a:close/>
              </a:path>
              <a:path w="71754" h="681354">
                <a:moveTo>
                  <a:pt x="65532" y="59436"/>
                </a:moveTo>
                <a:lnTo>
                  <a:pt x="41148" y="59436"/>
                </a:lnTo>
                <a:lnTo>
                  <a:pt x="41148" y="71628"/>
                </a:lnTo>
                <a:lnTo>
                  <a:pt x="71628" y="71628"/>
                </a:lnTo>
                <a:lnTo>
                  <a:pt x="65532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770841" y="4911090"/>
            <a:ext cx="69762" cy="661811"/>
          </a:xfrm>
          <a:custGeom>
            <a:avLst/>
            <a:gdLst/>
            <a:ahLst/>
            <a:cxnLst/>
            <a:rect l="l" t="t" r="r" b="b"/>
            <a:pathLst>
              <a:path w="71754" h="680720">
                <a:moveTo>
                  <a:pt x="29718" y="608838"/>
                </a:moveTo>
                <a:lnTo>
                  <a:pt x="0" y="608838"/>
                </a:lnTo>
                <a:lnTo>
                  <a:pt x="35814" y="680465"/>
                </a:lnTo>
                <a:lnTo>
                  <a:pt x="65532" y="621029"/>
                </a:lnTo>
                <a:lnTo>
                  <a:pt x="29718" y="621029"/>
                </a:lnTo>
                <a:lnTo>
                  <a:pt x="29718" y="608838"/>
                </a:lnTo>
                <a:close/>
              </a:path>
              <a:path w="71754" h="680720">
                <a:moveTo>
                  <a:pt x="29718" y="70400"/>
                </a:moveTo>
                <a:lnTo>
                  <a:pt x="29718" y="621029"/>
                </a:lnTo>
                <a:lnTo>
                  <a:pt x="41148" y="621029"/>
                </a:lnTo>
                <a:lnTo>
                  <a:pt x="41148" y="71627"/>
                </a:lnTo>
                <a:lnTo>
                  <a:pt x="35814" y="71627"/>
                </a:lnTo>
                <a:lnTo>
                  <a:pt x="29718" y="70400"/>
                </a:lnTo>
                <a:close/>
              </a:path>
              <a:path w="71754" h="680720">
                <a:moveTo>
                  <a:pt x="71628" y="608838"/>
                </a:moveTo>
                <a:lnTo>
                  <a:pt x="41148" y="608838"/>
                </a:lnTo>
                <a:lnTo>
                  <a:pt x="41148" y="621029"/>
                </a:lnTo>
                <a:lnTo>
                  <a:pt x="65532" y="621029"/>
                </a:lnTo>
                <a:lnTo>
                  <a:pt x="71628" y="608838"/>
                </a:lnTo>
                <a:close/>
              </a:path>
              <a:path w="71754" h="680720">
                <a:moveTo>
                  <a:pt x="41148" y="35813"/>
                </a:moveTo>
                <a:lnTo>
                  <a:pt x="29718" y="35813"/>
                </a:lnTo>
                <a:lnTo>
                  <a:pt x="29718" y="70400"/>
                </a:lnTo>
                <a:lnTo>
                  <a:pt x="35814" y="71627"/>
                </a:lnTo>
                <a:lnTo>
                  <a:pt x="41148" y="70553"/>
                </a:lnTo>
                <a:lnTo>
                  <a:pt x="41148" y="35813"/>
                </a:lnTo>
                <a:close/>
              </a:path>
              <a:path w="71754" h="680720">
                <a:moveTo>
                  <a:pt x="41148" y="70553"/>
                </a:moveTo>
                <a:lnTo>
                  <a:pt x="35814" y="71627"/>
                </a:lnTo>
                <a:lnTo>
                  <a:pt x="41148" y="71627"/>
                </a:lnTo>
                <a:lnTo>
                  <a:pt x="41148" y="70553"/>
                </a:lnTo>
                <a:close/>
              </a:path>
              <a:path w="71754" h="680720">
                <a:moveTo>
                  <a:pt x="71628" y="35813"/>
                </a:moveTo>
                <a:lnTo>
                  <a:pt x="41148" y="35813"/>
                </a:lnTo>
                <a:lnTo>
                  <a:pt x="41148" y="70553"/>
                </a:lnTo>
                <a:lnTo>
                  <a:pt x="49768" y="68818"/>
                </a:lnTo>
                <a:lnTo>
                  <a:pt x="61150" y="61150"/>
                </a:lnTo>
                <a:lnTo>
                  <a:pt x="68818" y="49768"/>
                </a:lnTo>
                <a:lnTo>
                  <a:pt x="71628" y="35813"/>
                </a:lnTo>
                <a:close/>
              </a:path>
              <a:path w="71754" h="680720">
                <a:moveTo>
                  <a:pt x="35814" y="0"/>
                </a:move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2809" y="49768"/>
                </a:lnTo>
                <a:lnTo>
                  <a:pt x="10477" y="61150"/>
                </a:lnTo>
                <a:lnTo>
                  <a:pt x="21859" y="68818"/>
                </a:lnTo>
                <a:lnTo>
                  <a:pt x="29718" y="70400"/>
                </a:lnTo>
                <a:lnTo>
                  <a:pt x="29718" y="35813"/>
                </a:lnTo>
                <a:lnTo>
                  <a:pt x="71628" y="35813"/>
                </a:lnTo>
                <a:lnTo>
                  <a:pt x="68818" y="21859"/>
                </a:lnTo>
                <a:lnTo>
                  <a:pt x="61150" y="10477"/>
                </a:lnTo>
                <a:lnTo>
                  <a:pt x="49768" y="2809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704262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5578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778"/>
              </a:spcBef>
            </a:pPr>
            <a:r>
              <a:rPr sz="1069" spc="10" dirty="0">
                <a:latin typeface="Times New Roman"/>
                <a:cs typeface="Times New Roman"/>
              </a:rPr>
              <a:t>Suppose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according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formula,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total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searches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(100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endParaRPr sz="1069">
              <a:latin typeface="Times New Roman"/>
              <a:cs typeface="Times New Roman"/>
            </a:endParaRPr>
          </a:p>
          <a:p>
            <a:pPr marL="12347" marR="5556" algn="r">
              <a:lnSpc>
                <a:spcPct val="98400"/>
              </a:lnSpc>
              <a:spcBef>
                <a:spcPts val="10"/>
              </a:spcBef>
              <a:buAutoNum type="arabicParenR" startAt="10"/>
              <a:tabLst>
                <a:tab pos="253730" algn="l"/>
              </a:tabLst>
            </a:pPr>
            <a:r>
              <a:rPr sz="1069" spc="5" dirty="0">
                <a:latin typeface="Times New Roman"/>
                <a:cs typeface="Times New Roman"/>
              </a:rPr>
              <a:t>/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55.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N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100,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total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searches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(10000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100)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/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5050. </a:t>
            </a:r>
            <a:r>
              <a:rPr sz="1069" spc="5" dirty="0">
                <a:latin typeface="Times New Roman"/>
                <a:cs typeface="Times New Roman"/>
              </a:rPr>
              <a:t> Similarly if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million, N</a:t>
            </a:r>
            <a:r>
              <a:rPr sz="1094" spc="7" baseline="37037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 going to </a:t>
            </a:r>
            <a:r>
              <a:rPr sz="1069" spc="10" dirty="0">
                <a:latin typeface="Times New Roman"/>
                <a:cs typeface="Times New Roman"/>
              </a:rPr>
              <a:t>be very </a:t>
            </a:r>
            <a:r>
              <a:rPr sz="1069" spc="5" dirty="0">
                <a:latin typeface="Times New Roman"/>
                <a:cs typeface="Times New Roman"/>
              </a:rPr>
              <a:t>large as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N. </a:t>
            </a:r>
            <a:r>
              <a:rPr sz="1069" spc="10" dirty="0">
                <a:latin typeface="Times New Roman"/>
                <a:cs typeface="Times New Roman"/>
              </a:rPr>
              <a:t>Thus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ignore 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and  can  </a:t>
            </a:r>
            <a:r>
              <a:rPr sz="1069" spc="5" dirty="0">
                <a:latin typeface="Times New Roman"/>
                <a:cs typeface="Times New Roman"/>
              </a:rPr>
              <a:t>say  that  the  time  (total  </a:t>
            </a:r>
            <a:r>
              <a:rPr sz="1069" spc="10" dirty="0">
                <a:latin typeface="Times New Roman"/>
                <a:cs typeface="Times New Roman"/>
              </a:rPr>
              <a:t>searches)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 proportional  to  N</a:t>
            </a:r>
            <a:r>
              <a:rPr sz="1094" spc="7" baseline="37037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6173" indent="418561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This means that larger </a:t>
            </a:r>
            <a:r>
              <a:rPr sz="1069" spc="10" dirty="0">
                <a:latin typeface="Times New Roman"/>
                <a:cs typeface="Times New Roman"/>
              </a:rPr>
              <a:t>the N, </a:t>
            </a:r>
            <a:r>
              <a:rPr sz="1069" spc="5" dirty="0">
                <a:latin typeface="Times New Roman"/>
                <a:cs typeface="Times New Roman"/>
              </a:rPr>
              <a:t>greater will </a:t>
            </a:r>
            <a:r>
              <a:rPr sz="1069" spc="10" dirty="0">
                <a:latin typeface="Times New Roman"/>
                <a:cs typeface="Times New Roman"/>
              </a:rPr>
              <a:t>be the </a:t>
            </a:r>
            <a:r>
              <a:rPr sz="1069" spc="5" dirty="0">
                <a:latin typeface="Times New Roman"/>
                <a:cs typeface="Times New Roman"/>
              </a:rPr>
              <a:t>performance of selection with  respect to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</a:t>
            </a:r>
            <a:r>
              <a:rPr sz="1094" spc="7" baseline="37037" dirty="0">
                <a:latin typeface="Times New Roman"/>
                <a:cs typeface="Times New Roman"/>
              </a:rPr>
              <a:t>2.</a:t>
            </a:r>
            <a:endParaRPr sz="1094" baseline="3703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735"/>
              </a:lnSpc>
            </a:pPr>
            <a:r>
              <a:rPr sz="1458" b="1" spc="-5" dirty="0">
                <a:latin typeface="Arial"/>
                <a:cs typeface="Arial"/>
              </a:rPr>
              <a:t>Insertion</a:t>
            </a:r>
            <a:r>
              <a:rPr sz="1458" b="1" spc="-53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Sort</a:t>
            </a:r>
            <a:endParaRPr sz="1458">
              <a:latin typeface="Arial"/>
              <a:cs typeface="Arial"/>
            </a:endParaRPr>
          </a:p>
          <a:p>
            <a:pPr marL="12347" algn="just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main </a:t>
            </a:r>
            <a:r>
              <a:rPr sz="1069" spc="10" dirty="0">
                <a:latin typeface="Times New Roman"/>
                <a:cs typeface="Times New Roman"/>
              </a:rPr>
              <a:t>idea </a:t>
            </a:r>
            <a:r>
              <a:rPr sz="1069" spc="5" dirty="0">
                <a:latin typeface="Times New Roman"/>
                <a:cs typeface="Times New Roman"/>
              </a:rPr>
              <a:t>of insertion sort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848235" marR="6173" lvl="1" indent="-208662">
              <a:lnSpc>
                <a:spcPts val="1264"/>
              </a:lnSpc>
              <a:spcBef>
                <a:spcPts val="107"/>
              </a:spcBef>
              <a:buFont typeface="Verdana"/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Start by </a:t>
            </a:r>
            <a:r>
              <a:rPr sz="1069" spc="5" dirty="0">
                <a:latin typeface="Times New Roman"/>
                <a:cs typeface="Times New Roman"/>
              </a:rPr>
              <a:t>considering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elements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data. If </a:t>
            </a:r>
            <a:r>
              <a:rPr sz="1069" spc="10" dirty="0">
                <a:latin typeface="Times New Roman"/>
                <a:cs typeface="Times New Roman"/>
              </a:rPr>
              <a:t>found  </a:t>
            </a:r>
            <a:r>
              <a:rPr sz="1069" spc="5" dirty="0">
                <a:latin typeface="Times New Roman"/>
                <a:cs typeface="Times New Roman"/>
              </a:rPr>
              <a:t>out of order, </a:t>
            </a:r>
            <a:r>
              <a:rPr sz="1069" spc="10" dirty="0">
                <a:latin typeface="Times New Roman"/>
                <a:cs typeface="Times New Roman"/>
              </a:rPr>
              <a:t>swap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them</a:t>
            </a:r>
            <a:endParaRPr sz="1069">
              <a:latin typeface="Times New Roman"/>
              <a:cs typeface="Times New Roman"/>
            </a:endParaRPr>
          </a:p>
          <a:p>
            <a:pPr marL="848235" marR="5556" lvl="1" indent="-208662">
              <a:lnSpc>
                <a:spcPts val="1264"/>
              </a:lnSpc>
              <a:spcBef>
                <a:spcPts val="78"/>
              </a:spcBef>
              <a:buFont typeface="Verdana"/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third element; insert it 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proper position </a:t>
            </a:r>
            <a:r>
              <a:rPr sz="1069" spc="10" dirty="0">
                <a:latin typeface="Times New Roman"/>
                <a:cs typeface="Times New Roman"/>
              </a:rPr>
              <a:t>among the  </a:t>
            </a:r>
            <a:r>
              <a:rPr sz="1069" spc="5" dirty="0">
                <a:latin typeface="Times New Roman"/>
                <a:cs typeface="Times New Roman"/>
              </a:rPr>
              <a:t>first three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elements.</a:t>
            </a:r>
            <a:endParaRPr sz="1069">
              <a:latin typeface="Times New Roman"/>
              <a:cs typeface="Times New Roman"/>
            </a:endParaRPr>
          </a:p>
          <a:p>
            <a:pPr marL="848235" marR="4939" lvl="1" indent="-208662">
              <a:lnSpc>
                <a:spcPts val="1264"/>
              </a:lnSpc>
              <a:spcBef>
                <a:spcPts val="78"/>
              </a:spcBef>
              <a:buFont typeface="Verdana"/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Consider the </a:t>
            </a:r>
            <a:r>
              <a:rPr sz="1069" spc="5" dirty="0">
                <a:latin typeface="Times New Roman"/>
                <a:cs typeface="Times New Roman"/>
              </a:rPr>
              <a:t>fourth </a:t>
            </a:r>
            <a:r>
              <a:rPr sz="1069" spc="10" dirty="0">
                <a:latin typeface="Times New Roman"/>
                <a:cs typeface="Times New Roman"/>
              </a:rPr>
              <a:t>element;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into the </a:t>
            </a:r>
            <a:r>
              <a:rPr sz="1069" spc="5" dirty="0">
                <a:latin typeface="Times New Roman"/>
                <a:cs typeface="Times New Roman"/>
              </a:rPr>
              <a:t>proper position </a:t>
            </a:r>
            <a:r>
              <a:rPr sz="1069" spc="10" dirty="0">
                <a:latin typeface="Times New Roman"/>
                <a:cs typeface="Times New Roman"/>
              </a:rPr>
              <a:t>among  the </a:t>
            </a:r>
            <a:r>
              <a:rPr sz="1069" spc="5" dirty="0">
                <a:latin typeface="Times New Roman"/>
                <a:cs typeface="Times New Roman"/>
              </a:rPr>
              <a:t>first four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elements.</a:t>
            </a:r>
            <a:endParaRPr sz="1069">
              <a:latin typeface="Times New Roman"/>
              <a:cs typeface="Times New Roman"/>
            </a:endParaRPr>
          </a:p>
          <a:p>
            <a:pPr marL="639571">
              <a:spcBef>
                <a:spcPts val="19"/>
              </a:spcBef>
              <a:tabLst>
                <a:tab pos="848235" algn="l"/>
              </a:tabLst>
            </a:pPr>
            <a:r>
              <a:rPr sz="1069" spc="15" dirty="0">
                <a:latin typeface="Verdana"/>
                <a:cs typeface="Verdana"/>
              </a:rPr>
              <a:t>•	</a:t>
            </a:r>
            <a:r>
              <a:rPr sz="1069" spc="24" dirty="0">
                <a:latin typeface="Times New Roman"/>
                <a:cs typeface="Times New Roman"/>
              </a:rPr>
              <a:t>…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…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This algorithm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something </a:t>
            </a:r>
            <a:r>
              <a:rPr sz="1069" spc="15" dirty="0">
                <a:latin typeface="Times New Roman"/>
                <a:cs typeface="Times New Roman"/>
              </a:rPr>
              <a:t>uncommon </a:t>
            </a:r>
            <a:r>
              <a:rPr sz="1069" spc="10" dirty="0">
                <a:latin typeface="Times New Roman"/>
                <a:cs typeface="Times New Roman"/>
              </a:rPr>
              <a:t>to the persons who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card playing. In  the game </a:t>
            </a:r>
            <a:r>
              <a:rPr sz="1069" spc="5" dirty="0">
                <a:latin typeface="Times New Roman"/>
                <a:cs typeface="Times New Roman"/>
              </a:rPr>
              <a:t>of cards, </a:t>
            </a:r>
            <a:r>
              <a:rPr sz="1069" spc="10" dirty="0">
                <a:latin typeface="Times New Roman"/>
                <a:cs typeface="Times New Roman"/>
              </a:rPr>
              <a:t>a player </a:t>
            </a:r>
            <a:r>
              <a:rPr sz="1069" spc="5" dirty="0">
                <a:latin typeface="Times New Roman"/>
                <a:cs typeface="Times New Roman"/>
              </a:rPr>
              <a:t>gets </a:t>
            </a:r>
            <a:r>
              <a:rPr sz="1069" spc="10" dirty="0">
                <a:latin typeface="Times New Roman"/>
                <a:cs typeface="Times New Roman"/>
              </a:rPr>
              <a:t>13 cards. He </a:t>
            </a:r>
            <a:r>
              <a:rPr sz="1069" spc="5" dirty="0">
                <a:latin typeface="Times New Roman"/>
                <a:cs typeface="Times New Roman"/>
              </a:rPr>
              <a:t>keeps </a:t>
            </a:r>
            <a:r>
              <a:rPr sz="1069" spc="10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sorted order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his  </a:t>
            </a:r>
            <a:r>
              <a:rPr sz="1069" spc="10" dirty="0">
                <a:latin typeface="Times New Roman"/>
                <a:cs typeface="Times New Roman"/>
              </a:rPr>
              <a:t>hand for his </a:t>
            </a:r>
            <a:r>
              <a:rPr sz="1069" spc="5" dirty="0">
                <a:latin typeface="Times New Roman"/>
                <a:cs typeface="Times New Roman"/>
              </a:rPr>
              <a:t>ease.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player looks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cards, sorts them and keeps the  </a:t>
            </a:r>
            <a:r>
              <a:rPr sz="1069" spc="5" dirty="0">
                <a:latin typeface="Times New Roman"/>
                <a:cs typeface="Times New Roman"/>
              </a:rPr>
              <a:t>smaller card first </a:t>
            </a:r>
            <a:r>
              <a:rPr sz="1069" spc="10" dirty="0">
                <a:latin typeface="Times New Roman"/>
                <a:cs typeface="Times New Roman"/>
              </a:rPr>
              <a:t>and then </a:t>
            </a:r>
            <a:r>
              <a:rPr sz="1069" spc="5" dirty="0">
                <a:latin typeface="Times New Roman"/>
                <a:cs typeface="Times New Roman"/>
              </a:rPr>
              <a:t>the second.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cards </a:t>
            </a:r>
            <a:r>
              <a:rPr sz="1069" spc="10" dirty="0">
                <a:latin typeface="Times New Roman"/>
                <a:cs typeface="Times New Roman"/>
              </a:rPr>
              <a:t>were 9 and </a:t>
            </a:r>
            <a:r>
              <a:rPr sz="1069" spc="5" dirty="0">
                <a:latin typeface="Times New Roman"/>
                <a:cs typeface="Times New Roman"/>
              </a:rPr>
              <a:t>8, the </a:t>
            </a:r>
            <a:r>
              <a:rPr sz="1069" spc="10" dirty="0">
                <a:latin typeface="Times New Roman"/>
                <a:cs typeface="Times New Roman"/>
              </a:rPr>
              <a:t>player  swap them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keep 8 </a:t>
            </a:r>
            <a:r>
              <a:rPr sz="1069" spc="5" dirty="0">
                <a:latin typeface="Times New Roman"/>
                <a:cs typeface="Times New Roman"/>
              </a:rPr>
              <a:t>before 9.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he takes the third </a:t>
            </a:r>
            <a:r>
              <a:rPr sz="1069" spc="5" dirty="0">
                <a:latin typeface="Times New Roman"/>
                <a:cs typeface="Times New Roman"/>
              </a:rPr>
              <a:t>card. </a:t>
            </a:r>
            <a:r>
              <a:rPr sz="1069" spc="10" dirty="0">
                <a:latin typeface="Times New Roman"/>
                <a:cs typeface="Times New Roman"/>
              </a:rPr>
              <a:t>Suppose, </a:t>
            </a:r>
            <a:r>
              <a:rPr sz="1069" spc="5" dirty="0">
                <a:latin typeface="Times New Roman"/>
                <a:cs typeface="Times New Roman"/>
              </a:rPr>
              <a:t>it is 10,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in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position. If this card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2, the player will </a:t>
            </a:r>
            <a:r>
              <a:rPr sz="1069" spc="10" dirty="0">
                <a:latin typeface="Times New Roman"/>
                <a:cs typeface="Times New Roman"/>
              </a:rPr>
              <a:t>pick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up and </a:t>
            </a:r>
            <a:r>
              <a:rPr sz="1069" spc="5" dirty="0">
                <a:latin typeface="Times New Roman"/>
                <a:cs typeface="Times New Roman"/>
              </a:rPr>
              <a:t>put it </a:t>
            </a:r>
            <a:r>
              <a:rPr sz="1069" spc="10" dirty="0">
                <a:latin typeface="Times New Roman"/>
                <a:cs typeface="Times New Roman"/>
              </a:rPr>
              <a:t>on the 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cards.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10" dirty="0">
                <a:latin typeface="Times New Roman"/>
                <a:cs typeface="Times New Roman"/>
              </a:rPr>
              <a:t>looks at the fourth card and </a:t>
            </a:r>
            <a:r>
              <a:rPr sz="1069" spc="5" dirty="0">
                <a:latin typeface="Times New Roman"/>
                <a:cs typeface="Times New Roman"/>
              </a:rPr>
              <a:t>inserts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three </a:t>
            </a:r>
            <a:r>
              <a:rPr sz="1069" spc="5" dirty="0">
                <a:latin typeface="Times New Roman"/>
                <a:cs typeface="Times New Roman"/>
              </a:rPr>
              <a:t>cards  </a:t>
            </a:r>
            <a:r>
              <a:rPr sz="1069" spc="10" dirty="0">
                <a:latin typeface="Times New Roman"/>
                <a:cs typeface="Times New Roman"/>
              </a:rPr>
              <a:t>(that he has sorted) at a proper place.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5" dirty="0">
                <a:latin typeface="Times New Roman"/>
                <a:cs typeface="Times New Roman"/>
              </a:rPr>
              <a:t>repeats </a:t>
            </a:r>
            <a:r>
              <a:rPr sz="1069" spc="10" dirty="0">
                <a:latin typeface="Times New Roman"/>
                <a:cs typeface="Times New Roman"/>
              </a:rPr>
              <a:t>the same process with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cards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finally gets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cards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sorted order.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in this algorithm,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keep the </a:t>
            </a:r>
            <a:r>
              <a:rPr sz="1069" dirty="0">
                <a:latin typeface="Times New Roman"/>
                <a:cs typeface="Times New Roman"/>
              </a:rPr>
              <a:t>left  </a:t>
            </a:r>
            <a:r>
              <a:rPr sz="1069" spc="10" dirty="0">
                <a:latin typeface="Times New Roman"/>
                <a:cs typeface="Times New Roman"/>
              </a:rPr>
              <a:t>part of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sorted and take element from </a:t>
            </a:r>
            <a:r>
              <a:rPr sz="1069" spc="5" dirty="0">
                <a:latin typeface="Times New Roman"/>
                <a:cs typeface="Times New Roman"/>
              </a:rPr>
              <a:t>the right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insert 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part at  its proper place. </a:t>
            </a:r>
            <a:r>
              <a:rPr sz="1069" spc="10" dirty="0">
                <a:latin typeface="Times New Roman"/>
                <a:cs typeface="Times New Roman"/>
              </a:rPr>
              <a:t>Due to this </a:t>
            </a:r>
            <a:r>
              <a:rPr sz="1069" spc="5" dirty="0">
                <a:latin typeface="Times New Roman"/>
                <a:cs typeface="Times New Roman"/>
              </a:rPr>
              <a:t>process of insertion, it is called insertion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0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selection sort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sort it </a:t>
            </a:r>
            <a:r>
              <a:rPr sz="1069" spc="10" dirty="0">
                <a:latin typeface="Times New Roman"/>
                <a:cs typeface="Times New Roman"/>
              </a:rPr>
              <a:t>now with  the </a:t>
            </a:r>
            <a:r>
              <a:rPr sz="1069" spc="5" dirty="0">
                <a:latin typeface="Times New Roman"/>
                <a:cs typeface="Times New Roman"/>
              </a:rPr>
              <a:t>insertion sorting.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the </a:t>
            </a:r>
            <a:r>
              <a:rPr sz="1069" spc="5" dirty="0">
                <a:latin typeface="Times New Roman"/>
                <a:cs typeface="Times New Roman"/>
              </a:rPr>
              <a:t>insertion sort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 pictorially.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99763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44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9354" y="1567795"/>
          <a:ext cx="1406966" cy="2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1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56148" y="160820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5079" y="1887502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2518" y="188676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0384" y="188676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1451" y="1886761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029354" y="2196021"/>
          <a:ext cx="1406966" cy="28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3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756148" y="223643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5079" y="251572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2518" y="251498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0384" y="2514987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1451" y="251572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029354" y="2822766"/>
          <a:ext cx="1406966" cy="28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3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756148" y="2862438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5079" y="31432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0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52518" y="314247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50384" y="3142473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01451" y="3143214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029354" y="3450252"/>
          <a:ext cx="1406966" cy="2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1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451543" y="1363239"/>
            <a:ext cx="69762" cy="209285"/>
          </a:xfrm>
          <a:custGeom>
            <a:avLst/>
            <a:gdLst/>
            <a:ahLst/>
            <a:cxnLst/>
            <a:rect l="l" t="t" r="r" b="b"/>
            <a:pathLst>
              <a:path w="71754" h="215265">
                <a:moveTo>
                  <a:pt x="0" y="161544"/>
                </a:moveTo>
                <a:lnTo>
                  <a:pt x="18287" y="161544"/>
                </a:lnTo>
                <a:lnTo>
                  <a:pt x="18287" y="0"/>
                </a:lnTo>
                <a:lnTo>
                  <a:pt x="54101" y="0"/>
                </a:lnTo>
                <a:lnTo>
                  <a:pt x="54101" y="161544"/>
                </a:lnTo>
                <a:lnTo>
                  <a:pt x="71627" y="161544"/>
                </a:lnTo>
                <a:lnTo>
                  <a:pt x="35813" y="214883"/>
                </a:lnTo>
                <a:lnTo>
                  <a:pt x="0" y="161544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870114" y="1851448"/>
            <a:ext cx="69762" cy="349426"/>
          </a:xfrm>
          <a:custGeom>
            <a:avLst/>
            <a:gdLst/>
            <a:ahLst/>
            <a:cxnLst/>
            <a:rect l="l" t="t" r="r" b="b"/>
            <a:pathLst>
              <a:path w="71754" h="359410">
                <a:moveTo>
                  <a:pt x="71627" y="268986"/>
                </a:moveTo>
                <a:lnTo>
                  <a:pt x="0" y="268986"/>
                </a:lnTo>
                <a:lnTo>
                  <a:pt x="35813" y="358901"/>
                </a:lnTo>
                <a:lnTo>
                  <a:pt x="71627" y="268986"/>
                </a:lnTo>
                <a:close/>
              </a:path>
              <a:path w="71754" h="359410">
                <a:moveTo>
                  <a:pt x="54101" y="0"/>
                </a:moveTo>
                <a:lnTo>
                  <a:pt x="17525" y="0"/>
                </a:lnTo>
                <a:lnTo>
                  <a:pt x="17525" y="268986"/>
                </a:lnTo>
                <a:lnTo>
                  <a:pt x="54101" y="268986"/>
                </a:lnTo>
                <a:lnTo>
                  <a:pt x="541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870114" y="1851448"/>
            <a:ext cx="69762" cy="349426"/>
          </a:xfrm>
          <a:custGeom>
            <a:avLst/>
            <a:gdLst/>
            <a:ahLst/>
            <a:cxnLst/>
            <a:rect l="l" t="t" r="r" b="b"/>
            <a:pathLst>
              <a:path w="71754" h="359410">
                <a:moveTo>
                  <a:pt x="0" y="268986"/>
                </a:moveTo>
                <a:lnTo>
                  <a:pt x="17525" y="268986"/>
                </a:lnTo>
                <a:lnTo>
                  <a:pt x="17525" y="0"/>
                </a:lnTo>
                <a:lnTo>
                  <a:pt x="54101" y="0"/>
                </a:lnTo>
                <a:lnTo>
                  <a:pt x="54101" y="268986"/>
                </a:lnTo>
                <a:lnTo>
                  <a:pt x="71627" y="268986"/>
                </a:lnTo>
                <a:lnTo>
                  <a:pt x="35813" y="358901"/>
                </a:lnTo>
                <a:lnTo>
                  <a:pt x="0" y="268986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218305" y="2478193"/>
            <a:ext cx="70379" cy="349426"/>
          </a:xfrm>
          <a:custGeom>
            <a:avLst/>
            <a:gdLst/>
            <a:ahLst/>
            <a:cxnLst/>
            <a:rect l="l" t="t" r="r" b="b"/>
            <a:pathLst>
              <a:path w="72389" h="359410">
                <a:moveTo>
                  <a:pt x="72389" y="268986"/>
                </a:moveTo>
                <a:lnTo>
                  <a:pt x="0" y="268986"/>
                </a:lnTo>
                <a:lnTo>
                  <a:pt x="35813" y="358902"/>
                </a:lnTo>
                <a:lnTo>
                  <a:pt x="72389" y="268986"/>
                </a:lnTo>
                <a:close/>
              </a:path>
              <a:path w="72389" h="359410">
                <a:moveTo>
                  <a:pt x="54101" y="0"/>
                </a:moveTo>
                <a:lnTo>
                  <a:pt x="18287" y="0"/>
                </a:lnTo>
                <a:lnTo>
                  <a:pt x="18287" y="268986"/>
                </a:lnTo>
                <a:lnTo>
                  <a:pt x="54101" y="268986"/>
                </a:lnTo>
                <a:lnTo>
                  <a:pt x="541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218305" y="2478193"/>
            <a:ext cx="70379" cy="349426"/>
          </a:xfrm>
          <a:custGeom>
            <a:avLst/>
            <a:gdLst/>
            <a:ahLst/>
            <a:cxnLst/>
            <a:rect l="l" t="t" r="r" b="b"/>
            <a:pathLst>
              <a:path w="72389" h="359410">
                <a:moveTo>
                  <a:pt x="0" y="268986"/>
                </a:moveTo>
                <a:lnTo>
                  <a:pt x="18287" y="268986"/>
                </a:lnTo>
                <a:lnTo>
                  <a:pt x="18287" y="0"/>
                </a:lnTo>
                <a:lnTo>
                  <a:pt x="54101" y="0"/>
                </a:lnTo>
                <a:lnTo>
                  <a:pt x="54101" y="268986"/>
                </a:lnTo>
                <a:lnTo>
                  <a:pt x="72389" y="268986"/>
                </a:lnTo>
                <a:lnTo>
                  <a:pt x="35813" y="358902"/>
                </a:lnTo>
                <a:lnTo>
                  <a:pt x="0" y="268986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218305" y="3106419"/>
            <a:ext cx="69762" cy="348192"/>
          </a:xfrm>
          <a:custGeom>
            <a:avLst/>
            <a:gdLst/>
            <a:ahLst/>
            <a:cxnLst/>
            <a:rect l="l" t="t" r="r" b="b"/>
            <a:pathLst>
              <a:path w="71754" h="358139">
                <a:moveTo>
                  <a:pt x="71627" y="268986"/>
                </a:moveTo>
                <a:lnTo>
                  <a:pt x="0" y="268986"/>
                </a:lnTo>
                <a:lnTo>
                  <a:pt x="35813" y="358140"/>
                </a:lnTo>
                <a:lnTo>
                  <a:pt x="71627" y="268986"/>
                </a:lnTo>
                <a:close/>
              </a:path>
              <a:path w="71754" h="358139">
                <a:moveTo>
                  <a:pt x="54101" y="0"/>
                </a:moveTo>
                <a:lnTo>
                  <a:pt x="17525" y="0"/>
                </a:lnTo>
                <a:lnTo>
                  <a:pt x="17525" y="268986"/>
                </a:lnTo>
                <a:lnTo>
                  <a:pt x="54101" y="268986"/>
                </a:lnTo>
                <a:lnTo>
                  <a:pt x="541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218305" y="3106419"/>
            <a:ext cx="69762" cy="348192"/>
          </a:xfrm>
          <a:custGeom>
            <a:avLst/>
            <a:gdLst/>
            <a:ahLst/>
            <a:cxnLst/>
            <a:rect l="l" t="t" r="r" b="b"/>
            <a:pathLst>
              <a:path w="71754" h="358139">
                <a:moveTo>
                  <a:pt x="0" y="268986"/>
                </a:moveTo>
                <a:lnTo>
                  <a:pt x="17525" y="268986"/>
                </a:lnTo>
                <a:lnTo>
                  <a:pt x="17525" y="0"/>
                </a:lnTo>
                <a:lnTo>
                  <a:pt x="54101" y="0"/>
                </a:lnTo>
                <a:lnTo>
                  <a:pt x="54101" y="268986"/>
                </a:lnTo>
                <a:lnTo>
                  <a:pt x="71627" y="268986"/>
                </a:lnTo>
                <a:lnTo>
                  <a:pt x="35813" y="358140"/>
                </a:lnTo>
                <a:lnTo>
                  <a:pt x="0" y="268986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352267" y="3490665"/>
            <a:ext cx="4852458" cy="580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194"/>
            <a:r>
              <a:rPr sz="1069" b="1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R="199402" algn="ctr">
              <a:spcBef>
                <a:spcPts val="918"/>
              </a:spcBef>
              <a:tabLst>
                <a:tab pos="346949" algn="l"/>
                <a:tab pos="695750" algn="l"/>
                <a:tab pos="1045168" algn="l"/>
              </a:tabLst>
            </a:pPr>
            <a:r>
              <a:rPr sz="1069" spc="10" dirty="0">
                <a:latin typeface="Times New Roman"/>
                <a:cs typeface="Times New Roman"/>
              </a:rPr>
              <a:t>0	1	2	3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264">
              <a:latin typeface="Times New Roman"/>
              <a:cs typeface="Times New Roman"/>
            </a:endParaRPr>
          </a:p>
          <a:p>
            <a:pPr marL="1555097"/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44.3: </a:t>
            </a:r>
            <a:r>
              <a:rPr sz="1069" spc="10" dirty="0">
                <a:latin typeface="Times New Roman"/>
                <a:cs typeface="Times New Roman"/>
              </a:rPr>
              <a:t>Insertion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73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consists of the elements </a:t>
            </a:r>
            <a:r>
              <a:rPr sz="1069" spc="10" dirty="0">
                <a:latin typeface="Times New Roman"/>
                <a:cs typeface="Times New Roman"/>
              </a:rPr>
              <a:t>19, </a:t>
            </a:r>
            <a:r>
              <a:rPr sz="1069" spc="5" dirty="0">
                <a:latin typeface="Times New Roman"/>
                <a:cs typeface="Times New Roman"/>
              </a:rPr>
              <a:t>12, </a:t>
            </a:r>
            <a:r>
              <a:rPr sz="1069" spc="10" dirty="0">
                <a:latin typeface="Times New Roman"/>
                <a:cs typeface="Times New Roman"/>
              </a:rPr>
              <a:t>5 and </a:t>
            </a:r>
            <a:r>
              <a:rPr sz="1069" spc="5" dirty="0">
                <a:latin typeface="Times New Roman"/>
                <a:cs typeface="Times New Roman"/>
              </a:rPr>
              <a:t>7.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the first </a:t>
            </a:r>
            <a:r>
              <a:rPr sz="1069" spc="10" dirty="0">
                <a:latin typeface="Times New Roman"/>
                <a:cs typeface="Times New Roman"/>
              </a:rPr>
              <a:t>two numbers </a:t>
            </a:r>
            <a:r>
              <a:rPr sz="1069" spc="5" dirty="0">
                <a:latin typeface="Times New Roman"/>
                <a:cs typeface="Times New Roman"/>
              </a:rPr>
              <a:t>i.e.  </a:t>
            </a:r>
            <a:r>
              <a:rPr sz="1069" spc="10" dirty="0">
                <a:latin typeface="Times New Roman"/>
                <a:cs typeface="Times New Roman"/>
              </a:rPr>
              <a:t>19 and </a:t>
            </a:r>
            <a:r>
              <a:rPr sz="1069" spc="5" dirty="0">
                <a:latin typeface="Times New Roman"/>
                <a:cs typeface="Times New Roman"/>
              </a:rPr>
              <a:t>12. </a:t>
            </a:r>
            <a:r>
              <a:rPr sz="1069" spc="10" dirty="0">
                <a:latin typeface="Times New Roman"/>
                <a:cs typeface="Times New Roman"/>
              </a:rPr>
              <a:t>As 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5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less than </a:t>
            </a:r>
            <a:r>
              <a:rPr sz="1069" spc="5" dirty="0">
                <a:latin typeface="Times New Roman"/>
                <a:cs typeface="Times New Roman"/>
              </a:rPr>
              <a:t>19, </a:t>
            </a:r>
            <a:r>
              <a:rPr sz="1069" spc="10" dirty="0">
                <a:latin typeface="Times New Roman"/>
                <a:cs typeface="Times New Roman"/>
              </a:rPr>
              <a:t>so we swap their </a:t>
            </a:r>
            <a:r>
              <a:rPr sz="1069" spc="5" dirty="0">
                <a:latin typeface="Times New Roman"/>
                <a:cs typeface="Times New Roman"/>
              </a:rPr>
              <a:t>positions. </a:t>
            </a:r>
            <a:r>
              <a:rPr sz="1069" spc="10" dirty="0">
                <a:latin typeface="Times New Roman"/>
                <a:cs typeface="Times New Roman"/>
              </a:rPr>
              <a:t>Thus 12 comes at 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19 </a:t>
            </a:r>
            <a:r>
              <a:rPr sz="1069" spc="5" dirty="0">
                <a:latin typeface="Times New Roman"/>
                <a:cs typeface="Times New Roman"/>
              </a:rPr>
              <a:t>goes to index 1.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pick the third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i.e. 5.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position of this </a:t>
            </a:r>
            <a:r>
              <a:rPr sz="1069" spc="10" dirty="0">
                <a:latin typeface="Times New Roman"/>
                <a:cs typeface="Times New Roman"/>
              </a:rPr>
              <a:t>number by comparing </a:t>
            </a:r>
            <a:r>
              <a:rPr sz="1069" spc="5" dirty="0">
                <a:latin typeface="Times New Roman"/>
                <a:cs typeface="Times New Roman"/>
              </a:rPr>
              <a:t>it with the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already sorted </a:t>
            </a:r>
            <a:r>
              <a:rPr sz="1069" spc="10" dirty="0">
                <a:latin typeface="Times New Roman"/>
                <a:cs typeface="Times New Roman"/>
              </a:rPr>
              <a:t>numbers. 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numbers are 12 and </a:t>
            </a:r>
            <a:r>
              <a:rPr sz="1069" spc="5" dirty="0">
                <a:latin typeface="Times New Roman"/>
                <a:cs typeface="Times New Roman"/>
              </a:rPr>
              <a:t>19.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smaller than these two.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should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before </a:t>
            </a:r>
            <a:r>
              <a:rPr sz="1069" spc="10" dirty="0">
                <a:latin typeface="Times New Roman"/>
                <a:cs typeface="Times New Roman"/>
              </a:rPr>
              <a:t>these two numbers. </a:t>
            </a:r>
            <a:r>
              <a:rPr sz="1069" spc="15" dirty="0">
                <a:latin typeface="Times New Roman"/>
                <a:cs typeface="Times New Roman"/>
              </a:rPr>
              <a:t>Thus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proper position of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0.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it  at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0,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0" dirty="0">
                <a:latin typeface="Times New Roman"/>
                <a:cs typeface="Times New Roman"/>
              </a:rPr>
              <a:t>the numbers 12 and 19 before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0. </a:t>
            </a:r>
            <a:r>
              <a:rPr sz="1069" spc="10" dirty="0">
                <a:latin typeface="Times New Roman"/>
                <a:cs typeface="Times New Roman"/>
              </a:rPr>
              <a:t>Thus 5 has  come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pick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between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4"/>
              </a:lnSpc>
            </a:pPr>
            <a:r>
              <a:rPr sz="1069" spc="5" dirty="0">
                <a:latin typeface="Times New Roman"/>
                <a:cs typeface="Times New Roman"/>
              </a:rPr>
              <a:t>12.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before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shift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12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19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right. After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shifting, </a:t>
            </a:r>
            <a:r>
              <a:rPr sz="1069" spc="10" dirty="0">
                <a:latin typeface="Times New Roman"/>
                <a:cs typeface="Times New Roman"/>
              </a:rPr>
              <a:t>we put number 7 </a:t>
            </a:r>
            <a:r>
              <a:rPr sz="1069" spc="5" dirty="0">
                <a:latin typeface="Times New Roman"/>
                <a:cs typeface="Times New Roman"/>
              </a:rPr>
              <a:t>at its position.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whole </a:t>
            </a:r>
            <a:r>
              <a:rPr sz="1069" spc="5" dirty="0">
                <a:latin typeface="Times New Roman"/>
                <a:cs typeface="Times New Roman"/>
              </a:rPr>
              <a:t>array has  </a:t>
            </a:r>
            <a:r>
              <a:rPr sz="1069" spc="10" dirty="0">
                <a:latin typeface="Times New Roman"/>
                <a:cs typeface="Times New Roman"/>
              </a:rPr>
              <a:t>been sorted 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process </a:t>
            </a:r>
            <a:r>
              <a:rPr sz="1069" spc="5" dirty="0">
                <a:latin typeface="Times New Roman"/>
                <a:cs typeface="Times New Roman"/>
              </a:rPr>
              <a:t>stops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here.</a:t>
            </a:r>
            <a:endParaRPr sz="1069">
              <a:latin typeface="Times New Roman"/>
              <a:cs typeface="Times New Roman"/>
            </a:endParaRPr>
          </a:p>
          <a:p>
            <a:pPr marL="764893" marR="2042801" indent="-753163">
              <a:lnSpc>
                <a:spcPts val="2528"/>
              </a:lnSpc>
              <a:spcBef>
                <a:spcPts val="247"/>
              </a:spcBef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the insertion sort in C++.  </a:t>
            </a:r>
            <a:r>
              <a:rPr sz="1069" spc="10" dirty="0">
                <a:latin typeface="Times New Roman"/>
                <a:cs typeface="Times New Roman"/>
              </a:rPr>
              <a:t>void </a:t>
            </a:r>
            <a:r>
              <a:rPr sz="1069" spc="5" dirty="0">
                <a:latin typeface="Times New Roman"/>
                <a:cs typeface="Times New Roman"/>
              </a:rPr>
              <a:t>insertionSort(int *arr, </a:t>
            </a: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N)</a:t>
            </a:r>
            <a:endParaRPr sz="1069">
              <a:latin typeface="Times New Roman"/>
              <a:cs typeface="Times New Roman"/>
            </a:endParaRPr>
          </a:p>
          <a:p>
            <a:pPr marL="764893">
              <a:lnSpc>
                <a:spcPts val="958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764893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int pos, count,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val;</a:t>
            </a:r>
            <a:endParaRPr sz="1069">
              <a:latin typeface="Times New Roman"/>
              <a:cs typeface="Times New Roman"/>
            </a:endParaRPr>
          </a:p>
          <a:p>
            <a:pPr marL="1183454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for(count=1; count </a:t>
            </a:r>
            <a:r>
              <a:rPr sz="1069" spc="15" dirty="0">
                <a:latin typeface="Times New Roman"/>
                <a:cs typeface="Times New Roman"/>
              </a:rPr>
              <a:t>&lt; N;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count++)</a:t>
            </a:r>
            <a:endParaRPr sz="1069">
              <a:latin typeface="Times New Roman"/>
              <a:cs typeface="Times New Roman"/>
            </a:endParaRPr>
          </a:p>
          <a:p>
            <a:pPr marL="1183454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60078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val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arr[count];</a:t>
            </a:r>
            <a:endParaRPr sz="1069">
              <a:latin typeface="Times New Roman"/>
              <a:cs typeface="Times New Roman"/>
            </a:endParaRPr>
          </a:p>
          <a:p>
            <a:pPr marL="160078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for(pos=count-1;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pos   </a:t>
            </a:r>
            <a:r>
              <a:rPr sz="1069" spc="15" dirty="0">
                <a:latin typeface="Times New Roman"/>
                <a:cs typeface="Times New Roman"/>
              </a:rPr>
              <a:t>&gt;= 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76489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pos--)</a:t>
            </a:r>
            <a:endParaRPr sz="1069">
              <a:latin typeface="Times New Roman"/>
              <a:cs typeface="Times New Roman"/>
            </a:endParaRPr>
          </a:p>
          <a:p>
            <a:pPr marL="1601397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(arr[pos] </a:t>
            </a:r>
            <a:r>
              <a:rPr sz="1069" spc="15" dirty="0">
                <a:latin typeface="Times New Roman"/>
                <a:cs typeface="Times New Roman"/>
              </a:rPr>
              <a:t>&gt;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val)</a:t>
            </a:r>
            <a:endParaRPr sz="1069">
              <a:latin typeface="Times New Roman"/>
              <a:cs typeface="Times New Roman"/>
            </a:endParaRPr>
          </a:p>
          <a:p>
            <a:pPr marL="1706346" marR="1676097" indent="312995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arr</a:t>
            </a:r>
            <a:r>
              <a:rPr sz="1069" dirty="0">
                <a:latin typeface="Times New Roman"/>
                <a:cs typeface="Times New Roman"/>
              </a:rPr>
              <a:t>[</a:t>
            </a:r>
            <a:r>
              <a:rPr sz="1069" spc="10" dirty="0">
                <a:latin typeface="Times New Roman"/>
                <a:cs typeface="Times New Roman"/>
              </a:rPr>
              <a:t>pos+1</a:t>
            </a:r>
            <a:r>
              <a:rPr sz="1069" dirty="0">
                <a:latin typeface="Times New Roman"/>
                <a:cs typeface="Times New Roman"/>
              </a:rPr>
              <a:t>]</a:t>
            </a:r>
            <a:r>
              <a:rPr sz="1069" spc="19" dirty="0">
                <a:latin typeface="Times New Roman"/>
                <a:cs typeface="Times New Roman"/>
              </a:rPr>
              <a:t>=</a:t>
            </a:r>
            <a:r>
              <a:rPr sz="1069" spc="10" dirty="0">
                <a:latin typeface="Times New Roman"/>
                <a:cs typeface="Times New Roman"/>
              </a:rPr>
              <a:t>arr</a:t>
            </a:r>
            <a:r>
              <a:rPr sz="1069" dirty="0">
                <a:latin typeface="Times New Roman"/>
                <a:cs typeface="Times New Roman"/>
              </a:rPr>
              <a:t>[</a:t>
            </a:r>
            <a:r>
              <a:rPr sz="1069" spc="10" dirty="0">
                <a:latin typeface="Times New Roman"/>
                <a:cs typeface="Times New Roman"/>
              </a:rPr>
              <a:t>pos];  </a:t>
            </a:r>
            <a:r>
              <a:rPr sz="1069" spc="5" dirty="0">
                <a:latin typeface="Times New Roman"/>
                <a:cs typeface="Times New Roman"/>
              </a:rPr>
              <a:t>else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break;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18026">
              <a:lnSpc>
                <a:spcPts val="127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arr[pos+1]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val;</a:t>
            </a:r>
            <a:endParaRPr sz="1069">
              <a:latin typeface="Times New Roman"/>
              <a:cs typeface="Times New Roman"/>
            </a:endParaRPr>
          </a:p>
          <a:p>
            <a:pPr marR="2897827" algn="ctr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764893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53994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6" y="868857"/>
            <a:ext cx="4854310" cy="8593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In this sorting function,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the process from index 0 and 1 and swap them.  </a:t>
            </a:r>
            <a:r>
              <a:rPr sz="1069" spc="5" dirty="0">
                <a:latin typeface="Times New Roman"/>
                <a:cs typeface="Times New Roman"/>
              </a:rPr>
              <a:t>Afterwards, </a:t>
            </a:r>
            <a:r>
              <a:rPr sz="1069" spc="10" dirty="0">
                <a:latin typeface="Times New Roman"/>
                <a:cs typeface="Times New Roman"/>
              </a:rPr>
              <a:t>we go to the third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and put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its proper position. </a:t>
            </a:r>
            <a:r>
              <a:rPr sz="1069" spc="10" dirty="0">
                <a:latin typeface="Times New Roman"/>
                <a:cs typeface="Times New Roman"/>
              </a:rPr>
              <a:t>While  </a:t>
            </a:r>
            <a:r>
              <a:rPr sz="1069" spc="5" dirty="0">
                <a:latin typeface="Times New Roman"/>
                <a:cs typeface="Times New Roman"/>
              </a:rPr>
              <a:t>inserting </a:t>
            </a:r>
            <a:r>
              <a:rPr sz="1069" spc="10" dirty="0">
                <a:latin typeface="Times New Roman"/>
                <a:cs typeface="Times New Roman"/>
              </a:rPr>
              <a:t>a number </a:t>
            </a:r>
            <a:r>
              <a:rPr sz="1069" spc="5" dirty="0">
                <a:latin typeface="Times New Roman"/>
                <a:cs typeface="Times New Roman"/>
              </a:rPr>
              <a:t>in the sorted portion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shift the </a:t>
            </a:r>
            <a:r>
              <a:rPr sz="1069" spc="10" dirty="0">
                <a:latin typeface="Times New Roman"/>
                <a:cs typeface="Times New Roman"/>
              </a:rPr>
              <a:t>elements.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 shifting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additional </a:t>
            </a:r>
            <a:r>
              <a:rPr sz="1069" spc="10" dirty="0">
                <a:latin typeface="Times New Roman"/>
                <a:cs typeface="Times New Roman"/>
              </a:rPr>
              <a:t>overhead </a:t>
            </a:r>
            <a:r>
              <a:rPr sz="1069" spc="5" dirty="0">
                <a:latin typeface="Times New Roman"/>
                <a:cs typeface="Times New Roman"/>
              </a:rPr>
              <a:t>of this sorting algorithm.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this shifting,  the sorting requires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time. This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is also an in place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don’t need any additional storage. At the </a:t>
            </a:r>
            <a:r>
              <a:rPr sz="1069" spc="5" dirty="0">
                <a:latin typeface="Times New Roman"/>
                <a:cs typeface="Times New Roman"/>
              </a:rPr>
              <a:t>most,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some variables of local  </a:t>
            </a:r>
            <a:r>
              <a:rPr sz="1069" spc="5" dirty="0">
                <a:latin typeface="Times New Roman"/>
                <a:cs typeface="Times New Roman"/>
              </a:rPr>
              <a:t>nature, </a:t>
            </a:r>
            <a:r>
              <a:rPr sz="1069" spc="10" dirty="0">
                <a:latin typeface="Times New Roman"/>
                <a:cs typeface="Times New Roman"/>
              </a:rPr>
              <a:t>normally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programs.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code, </a:t>
            </a:r>
            <a:r>
              <a:rPr sz="1069" spc="10" dirty="0">
                <a:latin typeface="Times New Roman"/>
                <a:cs typeface="Times New Roman"/>
              </a:rPr>
              <a:t>we 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spc="5" dirty="0">
                <a:latin typeface="Times New Roman"/>
                <a:cs typeface="Times New Roman"/>
              </a:rPr>
              <a:t>of this sorting </a:t>
            </a:r>
            <a:r>
              <a:rPr sz="1069" spc="10" dirty="0">
                <a:latin typeface="Times New Roman"/>
                <a:cs typeface="Times New Roman"/>
              </a:rPr>
              <a:t>routine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insertionSort</a:t>
            </a:r>
            <a:r>
              <a:rPr sz="1069" spc="10" dirty="0">
                <a:latin typeface="Times New Roman"/>
                <a:cs typeface="Times New Roman"/>
              </a:rPr>
              <a:t>. It  takes 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as arguments.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local variables </a:t>
            </a:r>
            <a:r>
              <a:rPr sz="1069" i="1" spc="5" dirty="0">
                <a:latin typeface="Times New Roman"/>
                <a:cs typeface="Times New Roman"/>
              </a:rPr>
              <a:t>pos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count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val  </a:t>
            </a:r>
            <a:r>
              <a:rPr sz="1069" spc="5" dirty="0">
                <a:latin typeface="Times New Roman"/>
                <a:cs typeface="Times New Roman"/>
              </a:rPr>
              <a:t>declared in this function.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 that starts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count </a:t>
            </a:r>
            <a:r>
              <a:rPr sz="1069" spc="10" dirty="0">
                <a:latin typeface="Times New Roman"/>
                <a:cs typeface="Times New Roman"/>
              </a:rPr>
              <a:t>having  value equal </a:t>
            </a:r>
            <a:r>
              <a:rPr sz="1069" spc="5" dirty="0">
                <a:latin typeface="Times New Roman"/>
                <a:cs typeface="Times New Roman"/>
              </a:rPr>
              <a:t>to 1.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put 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count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(i.e. arr[count])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val</a:t>
            </a:r>
            <a:r>
              <a:rPr sz="1069" spc="5" dirty="0">
                <a:latin typeface="Times New Roman"/>
                <a:cs typeface="Times New Roman"/>
              </a:rPr>
              <a:t>.  This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has to find its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5" dirty="0">
                <a:latin typeface="Times New Roman"/>
                <a:cs typeface="Times New Roman"/>
              </a:rPr>
              <a:t>in the left sorted portion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array.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that  position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execute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loop. This loop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i="1" spc="10" dirty="0">
                <a:latin typeface="Times New Roman"/>
                <a:cs typeface="Times New Roman"/>
              </a:rPr>
              <a:t>count-1 </a:t>
            </a:r>
            <a:r>
              <a:rPr sz="1069" spc="10" dirty="0">
                <a:latin typeface="Times New Roman"/>
                <a:cs typeface="Times New Roman"/>
              </a:rPr>
              <a:t>and goes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to zero. In </a:t>
            </a:r>
            <a:r>
              <a:rPr sz="1069" spc="10" dirty="0">
                <a:latin typeface="Times New Roman"/>
                <a:cs typeface="Times New Roman"/>
              </a:rPr>
              <a:t>the body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i="1" spc="10" dirty="0">
                <a:latin typeface="Times New Roman"/>
                <a:cs typeface="Times New Roman"/>
              </a:rPr>
              <a:t>val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at  </a:t>
            </a:r>
            <a:r>
              <a:rPr sz="1069" spc="10" dirty="0">
                <a:latin typeface="Times New Roman"/>
                <a:cs typeface="Times New Roman"/>
              </a:rPr>
              <a:t>current position in the </a:t>
            </a:r>
            <a:r>
              <a:rPr sz="1069" spc="5" dirty="0">
                <a:latin typeface="Times New Roman"/>
                <a:cs typeface="Times New Roman"/>
              </a:rPr>
              <a:t>array i.e. arr[pos]. If </a:t>
            </a:r>
            <a:r>
              <a:rPr sz="1069" i="1" spc="5" dirty="0">
                <a:latin typeface="Times New Roman"/>
                <a:cs typeface="Times New Roman"/>
              </a:rPr>
              <a:t>val </a:t>
            </a:r>
            <a:r>
              <a:rPr sz="1069" spc="5" dirty="0">
                <a:latin typeface="Times New Roman"/>
                <a:cs typeface="Times New Roman"/>
              </a:rPr>
              <a:t>is less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arr[pos] </a:t>
            </a:r>
            <a:r>
              <a:rPr sz="1069" spc="5" dirty="0">
                <a:latin typeface="Times New Roman"/>
                <a:cs typeface="Times New Roman"/>
              </a:rPr>
              <a:t>i.e. value 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index. </a:t>
            </a:r>
            <a:r>
              <a:rPr sz="1069" spc="5" dirty="0">
                <a:latin typeface="Times New Roman"/>
                <a:cs typeface="Times New Roman"/>
              </a:rPr>
              <a:t>It means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val </a:t>
            </a:r>
            <a:r>
              <a:rPr sz="1069" spc="5" dirty="0">
                <a:latin typeface="Times New Roman"/>
                <a:cs typeface="Times New Roman"/>
              </a:rPr>
              <a:t>has to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the left position of </a:t>
            </a:r>
            <a:r>
              <a:rPr sz="1069" i="1" spc="10" dirty="0">
                <a:latin typeface="Times New Roman"/>
                <a:cs typeface="Times New Roman"/>
              </a:rPr>
              <a:t>arr[pos].So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arr[pos] </a:t>
            </a:r>
            <a:r>
              <a:rPr sz="1069" spc="5" dirty="0">
                <a:latin typeface="Times New Roman"/>
                <a:cs typeface="Times New Roman"/>
              </a:rPr>
              <a:t>to right to create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value i.e. </a:t>
            </a:r>
            <a:r>
              <a:rPr sz="1069" i="1" spc="5" dirty="0">
                <a:latin typeface="Times New Roman"/>
                <a:cs typeface="Times New Roman"/>
              </a:rPr>
              <a:t>val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loop  </a:t>
            </a:r>
            <a:r>
              <a:rPr sz="1069" spc="5" dirty="0">
                <a:latin typeface="Times New Roman"/>
                <a:cs typeface="Times New Roman"/>
              </a:rPr>
              <a:t>exits,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spc="5" dirty="0">
                <a:latin typeface="Times New Roman"/>
                <a:cs typeface="Times New Roman"/>
              </a:rPr>
              <a:t>this value </a:t>
            </a:r>
            <a:r>
              <a:rPr sz="1069" i="1" spc="5" dirty="0">
                <a:latin typeface="Times New Roman"/>
                <a:cs typeface="Times New Roman"/>
              </a:rPr>
              <a:t>val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arr[pos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1].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array at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proper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step by step </a:t>
            </a:r>
            <a:r>
              <a:rPr sz="1069" spc="10" dirty="0">
                <a:latin typeface="Times New Roman"/>
                <a:cs typeface="Times New Roman"/>
              </a:rPr>
              <a:t>explanation for </a:t>
            </a:r>
            <a:r>
              <a:rPr sz="1069" spc="5" dirty="0">
                <a:latin typeface="Times New Roman"/>
                <a:cs typeface="Times New Roman"/>
              </a:rPr>
              <a:t>the insertion sort of </a:t>
            </a:r>
            <a:r>
              <a:rPr sz="1069" spc="10" dirty="0">
                <a:latin typeface="Times New Roman"/>
                <a:cs typeface="Times New Roman"/>
              </a:rPr>
              <a:t>the above example 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previous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we take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19 and </a:t>
            </a:r>
            <a:r>
              <a:rPr sz="1069" spc="5" dirty="0">
                <a:latin typeface="Times New Roman"/>
                <a:cs typeface="Times New Roman"/>
              </a:rPr>
              <a:t>12.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is less than 19, </a:t>
            </a:r>
            <a:r>
              <a:rPr sz="1069" spc="10" dirty="0">
                <a:latin typeface="Times New Roman"/>
                <a:cs typeface="Times New Roman"/>
              </a:rPr>
              <a:t>we do </a:t>
            </a:r>
            <a:r>
              <a:rPr sz="1069" spc="5" dirty="0">
                <a:latin typeface="Times New Roman"/>
                <a:cs typeface="Times New Roman"/>
              </a:rPr>
              <a:t>right  shift </a:t>
            </a:r>
            <a:r>
              <a:rPr sz="1069" spc="10" dirty="0">
                <a:latin typeface="Times New Roman"/>
                <a:cs typeface="Times New Roman"/>
              </a:rPr>
              <a:t>on 19. And put 12 </a:t>
            </a:r>
            <a:r>
              <a:rPr sz="1069" spc="5" dirty="0">
                <a:latin typeface="Times New Roman"/>
                <a:cs typeface="Times New Roman"/>
              </a:rPr>
              <a:t>at its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index 0. Afterwards,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index 2. </a:t>
            </a:r>
            <a:r>
              <a:rPr sz="1069" spc="15" dirty="0">
                <a:latin typeface="Times New Roman"/>
                <a:cs typeface="Times New Roman"/>
              </a:rPr>
              <a:t>There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at this position.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the other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left side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array, it has to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at the first position. </a:t>
            </a:r>
            <a:r>
              <a:rPr sz="1069" spc="10" dirty="0">
                <a:latin typeface="Times New Roman"/>
                <a:cs typeface="Times New Roman"/>
              </a:rPr>
              <a:t>To bring 5 </a:t>
            </a:r>
            <a:r>
              <a:rPr sz="1069" spc="5" dirty="0">
                <a:latin typeface="Times New Roman"/>
                <a:cs typeface="Times New Roman"/>
              </a:rPr>
              <a:t>to first position,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12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19 </a:t>
            </a:r>
            <a:r>
              <a:rPr sz="1069" spc="10" dirty="0">
                <a:latin typeface="Times New Roman"/>
                <a:cs typeface="Times New Roman"/>
              </a:rPr>
              <a:t>has to be </a:t>
            </a:r>
            <a:r>
              <a:rPr sz="1069" spc="5" dirty="0">
                <a:latin typeface="Times New Roman"/>
                <a:cs typeface="Times New Roman"/>
              </a:rPr>
              <a:t>shifted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right. </a:t>
            </a:r>
            <a:r>
              <a:rPr sz="1069" spc="10" dirty="0">
                <a:latin typeface="Times New Roman"/>
                <a:cs typeface="Times New Roman"/>
              </a:rPr>
              <a:t>After this </a:t>
            </a:r>
            <a:r>
              <a:rPr sz="1069" spc="5" dirty="0">
                <a:latin typeface="Times New Roman"/>
                <a:cs typeface="Times New Roman"/>
              </a:rPr>
              <a:t>shifting,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of index 0 becomes  empty and 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there. Finally, there is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7.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will be  </a:t>
            </a:r>
            <a:r>
              <a:rPr sz="1069" spc="10" dirty="0">
                <a:latin typeface="Times New Roman"/>
                <a:cs typeface="Times New Roman"/>
              </a:rPr>
              <a:t>between 5 and </a:t>
            </a:r>
            <a:r>
              <a:rPr sz="1069" spc="5" dirty="0">
                <a:latin typeface="Times New Roman"/>
                <a:cs typeface="Times New Roman"/>
              </a:rPr>
              <a:t>12.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to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0" dirty="0">
                <a:latin typeface="Times New Roman"/>
                <a:cs typeface="Times New Roman"/>
              </a:rPr>
              <a:t>12 and </a:t>
            </a:r>
            <a:r>
              <a:rPr sz="1069" spc="15" dirty="0">
                <a:latin typeface="Times New Roman"/>
                <a:cs typeface="Times New Roman"/>
              </a:rPr>
              <a:t>19 </a:t>
            </a:r>
            <a:r>
              <a:rPr sz="1069" spc="10" dirty="0">
                <a:latin typeface="Times New Roman"/>
                <a:cs typeface="Times New Roman"/>
              </a:rPr>
              <a:t>towards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place 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could </a:t>
            </a:r>
            <a:r>
              <a:rPr sz="1069" spc="10" dirty="0">
                <a:latin typeface="Times New Roman"/>
                <a:cs typeface="Times New Roman"/>
              </a:rPr>
              <a:t>be created.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place. </a:t>
            </a:r>
            <a:r>
              <a:rPr sz="1069" spc="10" dirty="0">
                <a:latin typeface="Times New Roman"/>
                <a:cs typeface="Times New Roman"/>
              </a:rPr>
              <a:t>Thus the </a:t>
            </a:r>
            <a:r>
              <a:rPr sz="1069" spc="5" dirty="0">
                <a:latin typeface="Times New Roman"/>
                <a:cs typeface="Times New Roman"/>
              </a:rPr>
              <a:t>array is sorted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Insertion Sort</a:t>
            </a:r>
            <a:r>
              <a:rPr sz="1264" b="1" spc="-5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Analysis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analyze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increases.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time for insertion sort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increases? In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insertion sort,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seen that </a:t>
            </a:r>
            <a:r>
              <a:rPr sz="1069" spc="5" dirty="0">
                <a:latin typeface="Times New Roman"/>
                <a:cs typeface="Times New Roman"/>
              </a:rPr>
              <a:t>there are outer </a:t>
            </a:r>
            <a:r>
              <a:rPr sz="1069" spc="10" dirty="0">
                <a:latin typeface="Times New Roman"/>
                <a:cs typeface="Times New Roman"/>
              </a:rPr>
              <a:t>and inner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loops.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10" dirty="0">
                <a:latin typeface="Times New Roman"/>
                <a:cs typeface="Times New Roman"/>
              </a:rPr>
              <a:t>to these two loops, we can understand </a:t>
            </a:r>
            <a:r>
              <a:rPr sz="1069" spc="5" dirty="0">
                <a:latin typeface="Times New Roman"/>
                <a:cs typeface="Times New Roman"/>
              </a:rPr>
              <a:t>that it is </a:t>
            </a:r>
            <a:r>
              <a:rPr sz="1069" spc="10" dirty="0">
                <a:latin typeface="Times New Roman"/>
                <a:cs typeface="Times New Roman"/>
              </a:rPr>
              <a:t>also like N</a:t>
            </a:r>
            <a:r>
              <a:rPr sz="1094" spc="15" baseline="37037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algorithm. In  </a:t>
            </a:r>
            <a:r>
              <a:rPr sz="1069" spc="5" dirty="0">
                <a:latin typeface="Times New Roman"/>
                <a:cs typeface="Times New Roman"/>
              </a:rPr>
              <a:t>the sort process, </a:t>
            </a:r>
            <a:r>
              <a:rPr sz="1069" spc="10" dirty="0">
                <a:latin typeface="Times New Roman"/>
                <a:cs typeface="Times New Roman"/>
              </a:rPr>
              <a:t>there may be a </a:t>
            </a:r>
            <a:r>
              <a:rPr sz="1069" spc="5" dirty="0">
                <a:latin typeface="Times New Roman"/>
                <a:cs typeface="Times New Roman"/>
              </a:rPr>
              <a:t>situation that every iteration </a:t>
            </a:r>
            <a:r>
              <a:rPr sz="1069" spc="10" dirty="0">
                <a:latin typeface="Times New Roman"/>
                <a:cs typeface="Times New Roman"/>
              </a:rPr>
              <a:t>inserts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element at the 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array </a:t>
            </a:r>
            <a:r>
              <a:rPr sz="1069" spc="5" dirty="0">
                <a:latin typeface="Times New Roman"/>
                <a:cs typeface="Times New Roman"/>
              </a:rPr>
              <a:t>by shifting all sorted </a:t>
            </a:r>
            <a:r>
              <a:rPr sz="1069" spc="10" dirty="0">
                <a:latin typeface="Times New Roman"/>
                <a:cs typeface="Times New Roman"/>
              </a:rPr>
              <a:t>elements along.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bring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second element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position, there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need of </a:t>
            </a:r>
            <a:r>
              <a:rPr sz="1069" spc="5" dirty="0">
                <a:latin typeface="Times New Roman"/>
                <a:cs typeface="Times New Roman"/>
              </a:rPr>
              <a:t>shifting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element.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means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0" dirty="0">
                <a:latin typeface="Times New Roman"/>
                <a:cs typeface="Times New Roman"/>
              </a:rPr>
              <a:t>one element. </a:t>
            </a:r>
            <a:r>
              <a:rPr sz="1069" spc="5" dirty="0">
                <a:latin typeface="Times New Roman"/>
                <a:cs typeface="Times New Roman"/>
              </a:rPr>
              <a:t>Similarly,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placing </a:t>
            </a:r>
            <a:r>
              <a:rPr sz="1069" spc="10" dirty="0">
                <a:latin typeface="Times New Roman"/>
                <a:cs typeface="Times New Roman"/>
              </a:rPr>
              <a:t>the third element at the  </a:t>
            </a:r>
            <a:r>
              <a:rPr sz="1069" spc="5" dirty="0">
                <a:latin typeface="Times New Roman"/>
                <a:cs typeface="Times New Roman"/>
              </a:rPr>
              <a:t>start position </a:t>
            </a:r>
            <a:r>
              <a:rPr sz="1069" spc="10" dirty="0">
                <a:latin typeface="Times New Roman"/>
                <a:cs typeface="Times New Roman"/>
              </a:rPr>
              <a:t>(we </a:t>
            </a:r>
            <a:r>
              <a:rPr sz="1069" spc="5" dirty="0">
                <a:latin typeface="Times New Roman"/>
                <a:cs typeface="Times New Roman"/>
              </a:rPr>
              <a:t>are discussing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worst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scenario in </a:t>
            </a:r>
            <a:r>
              <a:rPr sz="1069" spc="10" dirty="0">
                <a:latin typeface="Times New Roman"/>
                <a:cs typeface="Times New Roman"/>
              </a:rPr>
              <a:t>which at </a:t>
            </a:r>
            <a:r>
              <a:rPr sz="1069" spc="5" dirty="0">
                <a:latin typeface="Times New Roman"/>
                <a:cs typeface="Times New Roman"/>
              </a:rPr>
              <a:t>every iteration </a:t>
            </a:r>
            <a:r>
              <a:rPr sz="1069" spc="10" dirty="0">
                <a:latin typeface="Times New Roman"/>
                <a:cs typeface="Times New Roman"/>
              </a:rPr>
              <a:t>the  element has to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position), </a:t>
            </a:r>
            <a:r>
              <a:rPr sz="1069" spc="10" dirty="0">
                <a:latin typeface="Times New Roman"/>
                <a:cs typeface="Times New Roman"/>
              </a:rPr>
              <a:t>we have to </a:t>
            </a:r>
            <a:r>
              <a:rPr sz="1069" spc="5" dirty="0">
                <a:latin typeface="Times New Roman"/>
                <a:cs typeface="Times New Roman"/>
              </a:rPr>
              <a:t>shift </a:t>
            </a:r>
            <a:r>
              <a:rPr sz="1069" spc="10" dirty="0">
                <a:latin typeface="Times New Roman"/>
                <a:cs typeface="Times New Roman"/>
              </a:rPr>
              <a:t>two elements. Thus we </a:t>
            </a:r>
            <a:r>
              <a:rPr sz="1069" spc="15" dirty="0">
                <a:latin typeface="Times New Roman"/>
                <a:cs typeface="Times New Roman"/>
              </a:rPr>
              <a:t>sum 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shiftings, the </a:t>
            </a:r>
            <a:r>
              <a:rPr sz="1069" spc="10" dirty="0">
                <a:latin typeface="Times New Roman"/>
                <a:cs typeface="Times New Roman"/>
              </a:rPr>
              <a:t>total </a:t>
            </a:r>
            <a:r>
              <a:rPr sz="1069" spc="15" dirty="0">
                <a:latin typeface="Times New Roman"/>
                <a:cs typeface="Times New Roman"/>
              </a:rPr>
              <a:t>becomes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15" dirty="0">
                <a:latin typeface="Times New Roman"/>
                <a:cs typeface="Times New Roman"/>
              </a:rPr>
              <a:t>+……. + N-1 +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The summation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written as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follows.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1666837"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Total </a:t>
            </a:r>
            <a:r>
              <a:rPr sz="1069" spc="15" dirty="0">
                <a:latin typeface="Times New Roman"/>
                <a:cs typeface="Times New Roman"/>
              </a:rPr>
              <a:t>=  </a:t>
            </a:r>
            <a:r>
              <a:rPr sz="1069" spc="10" dirty="0">
                <a:latin typeface="Times New Roman"/>
                <a:cs typeface="Times New Roman"/>
              </a:rPr>
              <a:t>(2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(N -1) </a:t>
            </a:r>
            <a:r>
              <a:rPr sz="1069" spc="5" dirty="0">
                <a:latin typeface="Times New Roman"/>
                <a:cs typeface="Times New Roman"/>
              </a:rPr>
              <a:t>/</a:t>
            </a:r>
            <a:r>
              <a:rPr sz="1069" spc="-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R="1683505" algn="ctr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9" dirty="0">
                <a:latin typeface="Times New Roman"/>
                <a:cs typeface="Times New Roman"/>
              </a:rPr>
              <a:t>O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(N</a:t>
            </a:r>
            <a:r>
              <a:rPr sz="1094" spc="7" baseline="37037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this expression,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when 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increases,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of N</a:t>
            </a:r>
            <a:r>
              <a:rPr sz="1094" spc="15" baseline="37037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dominate.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increase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significantly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respect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Thus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351605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6686"/>
            <a:ext cx="4853076" cy="4473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sort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an N</a:t>
            </a:r>
            <a:r>
              <a:rPr sz="1094" spc="15" baseline="37037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algorithm like </a:t>
            </a:r>
            <a:r>
              <a:rPr sz="1069" spc="5" dirty="0">
                <a:latin typeface="Times New Roman"/>
                <a:cs typeface="Times New Roman"/>
              </a:rPr>
              <a:t>selection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sort.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735"/>
              </a:lnSpc>
            </a:pPr>
            <a:r>
              <a:rPr sz="1458" b="1" dirty="0">
                <a:latin typeface="Arial"/>
                <a:cs typeface="Arial"/>
              </a:rPr>
              <a:t>Bubble</a:t>
            </a:r>
            <a:r>
              <a:rPr sz="1458" b="1" spc="-92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Sort</a:t>
            </a:r>
            <a:endParaRPr sz="1458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third sorting algorithm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bubble </a:t>
            </a:r>
            <a:r>
              <a:rPr sz="1069" spc="5" dirty="0">
                <a:latin typeface="Times New Roman"/>
                <a:cs typeface="Times New Roman"/>
              </a:rPr>
              <a:t>sort.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basic </a:t>
            </a:r>
            <a:r>
              <a:rPr sz="1069" spc="10" dirty="0">
                <a:latin typeface="Times New Roman"/>
                <a:cs typeface="Times New Roman"/>
              </a:rPr>
              <a:t>idea 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is that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bring the </a:t>
            </a:r>
            <a:r>
              <a:rPr sz="1069" spc="10" dirty="0">
                <a:latin typeface="Times New Roman"/>
                <a:cs typeface="Times New Roman"/>
              </a:rPr>
              <a:t>smaller elements upward </a:t>
            </a:r>
            <a:r>
              <a:rPr sz="1069" spc="5" dirty="0">
                <a:latin typeface="Times New Roman"/>
                <a:cs typeface="Times New Roman"/>
              </a:rPr>
              <a:t>in the array step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step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larger 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15" dirty="0">
                <a:latin typeface="Times New Roman"/>
                <a:cs typeface="Times New Roman"/>
              </a:rPr>
              <a:t>go downward.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think about array </a:t>
            </a:r>
            <a:r>
              <a:rPr sz="1069" spc="10" dirty="0">
                <a:latin typeface="Times New Roman"/>
                <a:cs typeface="Times New Roman"/>
              </a:rPr>
              <a:t>as a vertical one,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bubble </a:t>
            </a:r>
            <a:r>
              <a:rPr sz="1069" spc="5" dirty="0">
                <a:latin typeface="Times New Roman"/>
                <a:cs typeface="Times New Roman"/>
              </a:rPr>
              <a:t>sort.  </a:t>
            </a:r>
            <a:r>
              <a:rPr sz="1069" spc="10" dirty="0">
                <a:latin typeface="Times New Roman"/>
                <a:cs typeface="Times New Roman"/>
              </a:rPr>
              <a:t>The smaller elements come upward and </a:t>
            </a:r>
            <a:r>
              <a:rPr sz="1069" spc="5" dirty="0">
                <a:latin typeface="Times New Roman"/>
                <a:cs typeface="Times New Roman"/>
              </a:rPr>
              <a:t>the larger </a:t>
            </a:r>
            <a:r>
              <a:rPr sz="1069" spc="10" dirty="0">
                <a:latin typeface="Times New Roman"/>
                <a:cs typeface="Times New Roman"/>
              </a:rPr>
              <a:t>elements go downward </a:t>
            </a:r>
            <a:r>
              <a:rPr sz="1069" spc="5" dirty="0">
                <a:latin typeface="Times New Roman"/>
                <a:cs typeface="Times New Roman"/>
              </a:rPr>
              <a:t>in the array. 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seems a bubbling phenomenon. Due </a:t>
            </a:r>
            <a:r>
              <a:rPr sz="1069" spc="5" dirty="0">
                <a:latin typeface="Times New Roman"/>
                <a:cs typeface="Times New Roman"/>
              </a:rPr>
              <a:t>to this </a:t>
            </a:r>
            <a:r>
              <a:rPr sz="1069" spc="10" dirty="0">
                <a:latin typeface="Times New Roman"/>
                <a:cs typeface="Times New Roman"/>
              </a:rPr>
              <a:t>bubbling nature,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called the  </a:t>
            </a:r>
            <a:r>
              <a:rPr sz="1069" spc="5" dirty="0">
                <a:latin typeface="Times New Roman"/>
                <a:cs typeface="Times New Roman"/>
              </a:rPr>
              <a:t>bubble sort.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basic </a:t>
            </a:r>
            <a:r>
              <a:rPr sz="1069" spc="5" dirty="0">
                <a:latin typeface="Times New Roman"/>
                <a:cs typeface="Times New Roman"/>
              </a:rPr>
              <a:t>idea is that </a:t>
            </a:r>
            <a:r>
              <a:rPr sz="1069" spc="10" dirty="0">
                <a:latin typeface="Times New Roman"/>
                <a:cs typeface="Times New Roman"/>
              </a:rPr>
              <a:t>the lighter </a:t>
            </a:r>
            <a:r>
              <a:rPr sz="1069" spc="5" dirty="0">
                <a:latin typeface="Times New Roman"/>
                <a:cs typeface="Times New Roman"/>
              </a:rPr>
              <a:t>bubbles (smaller </a:t>
            </a:r>
            <a:r>
              <a:rPr sz="1069" spc="10" dirty="0">
                <a:latin typeface="Times New Roman"/>
                <a:cs typeface="Times New Roman"/>
              </a:rPr>
              <a:t>numbers) </a:t>
            </a:r>
            <a:r>
              <a:rPr sz="1069" spc="5" dirty="0">
                <a:latin typeface="Times New Roman"/>
                <a:cs typeface="Times New Roman"/>
              </a:rPr>
              <a:t>rise </a:t>
            </a:r>
            <a:r>
              <a:rPr sz="1069" spc="10" dirty="0">
                <a:latin typeface="Times New Roman"/>
                <a:cs typeface="Times New Roman"/>
              </a:rPr>
              <a:t>to  the top. This </a:t>
            </a:r>
            <a:r>
              <a:rPr sz="1069" spc="5" dirty="0">
                <a:latin typeface="Times New Roman"/>
                <a:cs typeface="Times New Roman"/>
              </a:rPr>
              <a:t>is for the sorting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ascending order.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do this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reverse order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 the descending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steps </a:t>
            </a:r>
            <a:r>
              <a:rPr sz="1069" spc="10" dirty="0">
                <a:latin typeface="Times New Roman"/>
                <a:cs typeface="Times New Roman"/>
              </a:rPr>
              <a:t>in the bubble </a:t>
            </a:r>
            <a:r>
              <a:rPr sz="1069" spc="5" dirty="0">
                <a:latin typeface="Times New Roman"/>
                <a:cs typeface="Times New Roman"/>
              </a:rPr>
              <a:t>sort can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described as below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848235" marR="6173" indent="-208662">
              <a:lnSpc>
                <a:spcPts val="1264"/>
              </a:lnSpc>
              <a:buFont typeface="Verdana"/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Exchange </a:t>
            </a:r>
            <a:r>
              <a:rPr sz="1069" spc="5" dirty="0">
                <a:latin typeface="Times New Roman"/>
                <a:cs typeface="Times New Roman"/>
              </a:rPr>
              <a:t>neighboring items until the largest </a:t>
            </a:r>
            <a:r>
              <a:rPr sz="1069" spc="10" dirty="0">
                <a:latin typeface="Times New Roman"/>
                <a:cs typeface="Times New Roman"/>
              </a:rPr>
              <a:t>item </a:t>
            </a:r>
            <a:r>
              <a:rPr sz="1069" spc="5" dirty="0">
                <a:latin typeface="Times New Roman"/>
                <a:cs typeface="Times New Roman"/>
              </a:rPr>
              <a:t>reaches 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 the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spcBef>
                <a:spcPts val="19"/>
              </a:spcBef>
              <a:buFont typeface="Verdana"/>
              <a:buChar char="•"/>
              <a:tabLst>
                <a:tab pos="848235" algn="l"/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Repeat the </a:t>
            </a:r>
            <a:r>
              <a:rPr sz="1069" spc="5" dirty="0">
                <a:latin typeface="Times New Roman"/>
                <a:cs typeface="Times New Roman"/>
              </a:rPr>
              <a:t>above step </a:t>
            </a:r>
            <a:r>
              <a:rPr sz="1069" spc="10" dirty="0">
                <a:latin typeface="Times New Roman"/>
                <a:cs typeface="Times New Roman"/>
              </a:rPr>
              <a:t>for the </a:t>
            </a:r>
            <a:r>
              <a:rPr sz="1069" spc="5" dirty="0">
                <a:latin typeface="Times New Roman"/>
                <a:cs typeface="Times New Roman"/>
              </a:rPr>
              <a:t>rest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this sort algorithm,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search the array for the smallest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like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algorithms. </a:t>
            </a:r>
            <a:r>
              <a:rPr sz="1069" spc="10" dirty="0">
                <a:latin typeface="Times New Roman"/>
                <a:cs typeface="Times New Roman"/>
              </a:rPr>
              <a:t>Also we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insert the element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shifting the </a:t>
            </a:r>
            <a:r>
              <a:rPr sz="1069" spc="10" dirty="0">
                <a:latin typeface="Times New Roman"/>
                <a:cs typeface="Times New Roman"/>
              </a:rPr>
              <a:t>other  elements.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algorithm,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pair-wise swapping.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take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the elements  and swap the </a:t>
            </a:r>
            <a:r>
              <a:rPr sz="1069" spc="5" dirty="0">
                <a:latin typeface="Times New Roman"/>
                <a:cs typeface="Times New Roman"/>
              </a:rPr>
              <a:t>smaller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larger </a:t>
            </a:r>
            <a:r>
              <a:rPr sz="1069" spc="10" dirty="0">
                <a:latin typeface="Times New Roman"/>
                <a:cs typeface="Times New Roman"/>
              </a:rPr>
              <a:t>number. Then we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swap between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 </a:t>
            </a:r>
            <a:r>
              <a:rPr sz="1069" spc="5" dirty="0">
                <a:latin typeface="Times New Roman"/>
                <a:cs typeface="Times New Roman"/>
              </a:rPr>
              <a:t>pair.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repeating this process,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larger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going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the array  </a:t>
            </a:r>
            <a:r>
              <a:rPr sz="1069" spc="10" dirty="0">
                <a:latin typeface="Times New Roman"/>
                <a:cs typeface="Times New Roman"/>
              </a:rPr>
              <a:t>and smaller elements 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start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try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this phenomenon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help of figures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bubble sort  </a:t>
            </a:r>
            <a:r>
              <a:rPr sz="1069" spc="10" dirty="0">
                <a:latin typeface="Times New Roman"/>
                <a:cs typeface="Times New Roman"/>
              </a:rPr>
              <a:t>works. Consider the same previous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that has elements 19, </a:t>
            </a:r>
            <a:r>
              <a:rPr sz="1069" spc="5" dirty="0">
                <a:latin typeface="Times New Roman"/>
                <a:cs typeface="Times New Roman"/>
              </a:rPr>
              <a:t>12, </a:t>
            </a:r>
            <a:r>
              <a:rPr sz="1069" spc="10" dirty="0">
                <a:latin typeface="Times New Roman"/>
                <a:cs typeface="Times New Roman"/>
              </a:rPr>
              <a:t>5 and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9123844"/>
            <a:ext cx="48518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all, </a:t>
            </a:r>
            <a:r>
              <a:rPr sz="1069" spc="10" dirty="0">
                <a:latin typeface="Times New Roman"/>
                <a:cs typeface="Times New Roman"/>
              </a:rPr>
              <a:t>we compare the </a:t>
            </a:r>
            <a:r>
              <a:rPr sz="1069" spc="5" dirty="0">
                <a:latin typeface="Times New Roman"/>
                <a:cs typeface="Times New Roman"/>
              </a:rPr>
              <a:t>first pair i.e. </a:t>
            </a:r>
            <a:r>
              <a:rPr sz="1069" spc="10" dirty="0">
                <a:latin typeface="Times New Roman"/>
                <a:cs typeface="Times New Roman"/>
              </a:rPr>
              <a:t>19 and 5. As 5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less than </a:t>
            </a:r>
            <a:r>
              <a:rPr sz="1069" spc="10" dirty="0">
                <a:latin typeface="Times New Roman"/>
                <a:cs typeface="Times New Roman"/>
              </a:rPr>
              <a:t>19,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swap 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1662" y="8602908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7271" y="8602908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3621" y="8602908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4566" y="8602908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7217" y="795690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4309" y="795690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1402" y="795690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0866" y="795690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09941" y="7650037"/>
          <a:ext cx="1759479" cy="288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29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504879" y="7677609"/>
            <a:ext cx="11174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Arial"/>
                <a:cs typeface="Arial"/>
              </a:rPr>
              <a:t>a:</a:t>
            </a:r>
            <a:endParaRPr sz="82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4879" y="8221380"/>
            <a:ext cx="11174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Arial"/>
                <a:cs typeface="Arial"/>
              </a:rPr>
              <a:t>a:</a:t>
            </a:r>
            <a:endParaRPr sz="82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7583" y="6876768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34676" y="6876768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0285" y="6876768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60491" y="6876768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1553" y="6550059"/>
            <a:ext cx="11174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Arial"/>
                <a:cs typeface="Arial"/>
              </a:rPr>
              <a:t>a:</a:t>
            </a:r>
            <a:endParaRPr sz="82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04879" y="7133095"/>
            <a:ext cx="11174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Arial"/>
                <a:cs typeface="Arial"/>
              </a:rPr>
              <a:t>a:</a:t>
            </a:r>
            <a:endParaRPr sz="82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4256" y="742350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1348" y="742350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7699" y="742350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07905" y="7423503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50651" y="5983817"/>
            <a:ext cx="436474" cy="279665"/>
          </a:xfrm>
          <a:custGeom>
            <a:avLst/>
            <a:gdLst/>
            <a:ahLst/>
            <a:cxnLst/>
            <a:rect l="l" t="t" r="r" b="b"/>
            <a:pathLst>
              <a:path w="448944" h="287654">
                <a:moveTo>
                  <a:pt x="448818" y="0"/>
                </a:moveTo>
                <a:lnTo>
                  <a:pt x="0" y="0"/>
                </a:lnTo>
                <a:lnTo>
                  <a:pt x="0" y="287274"/>
                </a:lnTo>
                <a:lnTo>
                  <a:pt x="448818" y="287274"/>
                </a:lnTo>
                <a:lnTo>
                  <a:pt x="44881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2430921" y="6012214"/>
            <a:ext cx="7778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Times New Roman"/>
                <a:cs typeface="Times New Roman"/>
              </a:rPr>
              <a:t>5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87001" y="5983817"/>
            <a:ext cx="437092" cy="279665"/>
          </a:xfrm>
          <a:custGeom>
            <a:avLst/>
            <a:gdLst/>
            <a:ahLst/>
            <a:cxnLst/>
            <a:rect l="l" t="t" r="r" b="b"/>
            <a:pathLst>
              <a:path w="449580" h="287654">
                <a:moveTo>
                  <a:pt x="449580" y="0"/>
                </a:moveTo>
                <a:lnTo>
                  <a:pt x="0" y="0"/>
                </a:lnTo>
                <a:lnTo>
                  <a:pt x="0" y="287274"/>
                </a:lnTo>
                <a:lnTo>
                  <a:pt x="449580" y="287274"/>
                </a:lnTo>
                <a:lnTo>
                  <a:pt x="44958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2841342" y="6012214"/>
            <a:ext cx="128411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Times New Roman"/>
                <a:cs typeface="Times New Roman"/>
              </a:rPr>
              <a:t>12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24095" y="5983817"/>
            <a:ext cx="436474" cy="279665"/>
          </a:xfrm>
          <a:custGeom>
            <a:avLst/>
            <a:gdLst/>
            <a:ahLst/>
            <a:cxnLst/>
            <a:rect l="l" t="t" r="r" b="b"/>
            <a:pathLst>
              <a:path w="448945" h="287654">
                <a:moveTo>
                  <a:pt x="448818" y="0"/>
                </a:moveTo>
                <a:lnTo>
                  <a:pt x="0" y="0"/>
                </a:lnTo>
                <a:lnTo>
                  <a:pt x="0" y="287274"/>
                </a:lnTo>
                <a:lnTo>
                  <a:pt x="448818" y="287274"/>
                </a:lnTo>
                <a:lnTo>
                  <a:pt x="44881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3303622" y="6012214"/>
            <a:ext cx="77788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Times New Roman"/>
                <a:cs typeface="Times New Roman"/>
              </a:rPr>
              <a:t>7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14301" y="5983817"/>
            <a:ext cx="436474" cy="279665"/>
          </a:xfrm>
          <a:custGeom>
            <a:avLst/>
            <a:gdLst/>
            <a:ahLst/>
            <a:cxnLst/>
            <a:rect l="l" t="t" r="r" b="b"/>
            <a:pathLst>
              <a:path w="448944" h="287654">
                <a:moveTo>
                  <a:pt x="448818" y="0"/>
                </a:moveTo>
                <a:lnTo>
                  <a:pt x="0" y="0"/>
                </a:lnTo>
                <a:lnTo>
                  <a:pt x="0" y="287274"/>
                </a:lnTo>
                <a:lnTo>
                  <a:pt x="448818" y="287274"/>
                </a:lnTo>
                <a:lnTo>
                  <a:pt x="44881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1967901" y="6012214"/>
            <a:ext cx="130263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dirty="0">
                <a:latin typeface="Times New Roman"/>
                <a:cs typeface="Times New Roman"/>
              </a:rPr>
              <a:t>19</a:t>
            </a:r>
            <a:endParaRPr sz="826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97583" y="6307807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34676" y="6307807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70285" y="6307807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60491" y="6307807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51553" y="5981841"/>
            <a:ext cx="11174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Arial"/>
                <a:cs typeface="Arial"/>
              </a:rPr>
              <a:t>a:</a:t>
            </a:r>
            <a:endParaRPr sz="826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73013" y="5860839"/>
            <a:ext cx="197556" cy="279665"/>
          </a:xfrm>
          <a:custGeom>
            <a:avLst/>
            <a:gdLst/>
            <a:ahLst/>
            <a:cxnLst/>
            <a:rect l="l" t="t" r="r" b="b"/>
            <a:pathLst>
              <a:path w="203200" h="287654">
                <a:moveTo>
                  <a:pt x="0" y="215646"/>
                </a:moveTo>
                <a:lnTo>
                  <a:pt x="51053" y="215646"/>
                </a:lnTo>
                <a:lnTo>
                  <a:pt x="51053" y="0"/>
                </a:lnTo>
                <a:lnTo>
                  <a:pt x="152400" y="0"/>
                </a:lnTo>
                <a:lnTo>
                  <a:pt x="152400" y="215646"/>
                </a:lnTo>
                <a:lnTo>
                  <a:pt x="202691" y="215646"/>
                </a:lnTo>
                <a:lnTo>
                  <a:pt x="101346" y="287274"/>
                </a:lnTo>
                <a:lnTo>
                  <a:pt x="0" y="215646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837266" y="5970481"/>
            <a:ext cx="842081" cy="290777"/>
          </a:xfrm>
          <a:custGeom>
            <a:avLst/>
            <a:gdLst/>
            <a:ahLst/>
            <a:cxnLst/>
            <a:rect l="l" t="t" r="r" b="b"/>
            <a:pathLst>
              <a:path w="866139" h="299085">
                <a:moveTo>
                  <a:pt x="865632" y="0"/>
                </a:moveTo>
                <a:lnTo>
                  <a:pt x="0" y="0"/>
                </a:lnTo>
                <a:lnTo>
                  <a:pt x="0" y="298703"/>
                </a:lnTo>
                <a:lnTo>
                  <a:pt x="865632" y="298703"/>
                </a:lnTo>
                <a:lnTo>
                  <a:pt x="865632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09941" y="6536332"/>
          <a:ext cx="1759479" cy="303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17919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19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7919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17919">
                      <a:solidFill>
                        <a:srgbClr val="000000"/>
                      </a:solidFill>
                      <a:prstDash val="solid"/>
                    </a:lnT>
                    <a:lnB w="179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12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34016">
                      <a:solidFill>
                        <a:srgbClr val="000000"/>
                      </a:solidFill>
                      <a:prstDash val="solid"/>
                    </a:lnR>
                    <a:lnT w="17919">
                      <a:solidFill>
                        <a:srgbClr val="000000"/>
                      </a:solidFill>
                      <a:prstDash val="solid"/>
                    </a:lnT>
                    <a:lnB w="179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401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809942" y="7104876"/>
          <a:ext cx="1760097" cy="308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3401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401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17919">
                      <a:solidFill>
                        <a:srgbClr val="000000"/>
                      </a:solidFill>
                      <a:prstDash val="solid"/>
                    </a:lnT>
                    <a:lnB w="2792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17919">
                      <a:solidFill>
                        <a:srgbClr val="000000"/>
                      </a:solidFill>
                      <a:prstDash val="solid"/>
                    </a:lnR>
                    <a:lnT w="17919">
                      <a:solidFill>
                        <a:srgbClr val="000000"/>
                      </a:solidFill>
                      <a:prstDash val="solid"/>
                    </a:lnT>
                    <a:lnB w="2792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819249" y="8197930"/>
          <a:ext cx="1750219" cy="288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20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7919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17919">
                      <a:solidFill>
                        <a:srgbClr val="000000"/>
                      </a:solidFill>
                      <a:prstDash val="solid"/>
                    </a:lnT>
                    <a:lnB w="179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17919">
                      <a:solidFill>
                        <a:srgbClr val="000000"/>
                      </a:solidFill>
                      <a:prstDash val="solid"/>
                    </a:lnR>
                    <a:lnT w="17919">
                      <a:solidFill>
                        <a:srgbClr val="000000"/>
                      </a:solidFill>
                      <a:prstDash val="solid"/>
                    </a:lnT>
                    <a:lnB w="179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7919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4923825" y="6295954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60928" y="6295954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97289" y="6295954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86734" y="6295954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01487" y="6015919"/>
            <a:ext cx="11174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Arial"/>
                <a:cs typeface="Arial"/>
              </a:rPr>
              <a:t>a:</a:t>
            </a:r>
            <a:endParaRPr sz="826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23825" y="6842689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60928" y="6842689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97289" y="6842689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86734" y="6842689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4305809" y="6535083"/>
          <a:ext cx="1759479" cy="28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4001487" y="6562654"/>
            <a:ext cx="11174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Arial"/>
                <a:cs typeface="Arial"/>
              </a:rPr>
              <a:t>a:</a:t>
            </a:r>
            <a:endParaRPr sz="826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23825" y="7373866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60928" y="7373866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97289" y="7373866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86734" y="7373866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01487" y="7095313"/>
            <a:ext cx="11174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Arial"/>
                <a:cs typeface="Arial"/>
              </a:rPr>
              <a:t>a:</a:t>
            </a:r>
            <a:endParaRPr sz="826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23825" y="7933195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60928" y="7933195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97289" y="7933195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86734" y="7933195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4305809" y="7625590"/>
          <a:ext cx="1759479" cy="288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2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4001487" y="7653160"/>
            <a:ext cx="11174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Arial"/>
                <a:cs typeface="Arial"/>
              </a:rPr>
              <a:t>a:</a:t>
            </a:r>
            <a:endParaRPr sz="826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23825" y="8428072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1</a:t>
            </a:r>
            <a:endParaRPr sz="826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60928" y="8428072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2</a:t>
            </a:r>
            <a:endParaRPr sz="826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97289" y="8428072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3</a:t>
            </a:r>
            <a:endParaRPr sz="826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86734" y="8428072"/>
            <a:ext cx="83344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i="1" spc="-5" dirty="0">
                <a:latin typeface="Arial"/>
                <a:cs typeface="Arial"/>
              </a:rPr>
              <a:t>0</a:t>
            </a:r>
            <a:endParaRPr sz="826">
              <a:latin typeface="Arial"/>
              <a:cs typeface="Arial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4305809" y="8121206"/>
          <a:ext cx="1759479" cy="28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object 72"/>
          <p:cNvSpPr txBox="1"/>
          <p:nvPr/>
        </p:nvSpPr>
        <p:spPr>
          <a:xfrm>
            <a:off x="4001487" y="8148038"/>
            <a:ext cx="111742" cy="12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10" dirty="0">
                <a:latin typeface="Arial"/>
                <a:cs typeface="Arial"/>
              </a:rPr>
              <a:t>a:</a:t>
            </a:r>
            <a:endParaRPr sz="826">
              <a:latin typeface="Arial"/>
              <a:cs typeface="Arial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4305809" y="5983996"/>
          <a:ext cx="1759479" cy="304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17919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7919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17919">
                      <a:solidFill>
                        <a:srgbClr val="000000"/>
                      </a:solidFill>
                      <a:prstDash val="solid"/>
                    </a:lnT>
                    <a:lnB w="179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37826">
                      <a:solidFill>
                        <a:srgbClr val="000000"/>
                      </a:solidFill>
                      <a:prstDash val="solid"/>
                    </a:lnR>
                    <a:lnT w="17919">
                      <a:solidFill>
                        <a:srgbClr val="000000"/>
                      </a:solidFill>
                      <a:prstDash val="solid"/>
                    </a:lnT>
                    <a:lnB w="179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782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4305809" y="7063389"/>
          <a:ext cx="1759479" cy="304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97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9350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17919">
                      <a:solidFill>
                        <a:srgbClr val="000000"/>
                      </a:solidFill>
                      <a:prstDash val="solid"/>
                    </a:lnT>
                    <a:lnB w="179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17919">
                      <a:solidFill>
                        <a:srgbClr val="000000"/>
                      </a:solidFill>
                      <a:prstDash val="solid"/>
                    </a:lnR>
                    <a:lnT w="17919">
                      <a:solidFill>
                        <a:srgbClr val="000000"/>
                      </a:solidFill>
                      <a:prstDash val="solid"/>
                    </a:lnT>
                    <a:lnB w="179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7919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19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object 7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296226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862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is at its place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the </a:t>
            </a:r>
            <a:r>
              <a:rPr sz="1069" spc="5" dirty="0">
                <a:latin typeface="Times New Roman"/>
                <a:cs typeface="Times New Roman"/>
              </a:rPr>
              <a:t>next pair. </a:t>
            </a:r>
            <a:r>
              <a:rPr sz="1069" spc="10" dirty="0">
                <a:latin typeface="Times New Roman"/>
                <a:cs typeface="Times New Roman"/>
              </a:rPr>
              <a:t>This pair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19, 12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12, 7. In this pair </a:t>
            </a:r>
            <a:r>
              <a:rPr sz="1069" spc="10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is less than </a:t>
            </a:r>
            <a:r>
              <a:rPr sz="1069" spc="10" dirty="0">
                <a:latin typeface="Times New Roman"/>
                <a:cs typeface="Times New Roman"/>
              </a:rPr>
              <a:t>19, we swap 12 and </a:t>
            </a:r>
            <a:r>
              <a:rPr sz="1069" spc="5" dirty="0">
                <a:latin typeface="Times New Roman"/>
                <a:cs typeface="Times New Roman"/>
              </a:rPr>
              <a:t>19.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this, the next pair is 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19,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7. </a:t>
            </a:r>
            <a:r>
              <a:rPr sz="1069" spc="10" dirty="0">
                <a:latin typeface="Times New Roman"/>
                <a:cs typeface="Times New Roman"/>
              </a:rPr>
              <a:t>Here 7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19 so we swap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place as compared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19 </a:t>
            </a:r>
            <a:r>
              <a:rPr sz="1069" spc="5" dirty="0">
                <a:latin typeface="Times New Roman"/>
                <a:cs typeface="Times New Roman"/>
              </a:rPr>
              <a:t>but it  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final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19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final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repeat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pair </a:t>
            </a:r>
            <a:r>
              <a:rPr sz="1069" spc="10" dirty="0">
                <a:latin typeface="Times New Roman"/>
                <a:cs typeface="Times New Roman"/>
              </a:rPr>
              <a:t>wise swapping on </a:t>
            </a:r>
            <a:r>
              <a:rPr sz="1069" spc="5" dirty="0">
                <a:latin typeface="Times New Roman"/>
                <a:cs typeface="Times New Roman"/>
              </a:rPr>
              <a:t>the array </a:t>
            </a:r>
            <a:r>
              <a:rPr sz="1069" spc="10" dirty="0">
                <a:latin typeface="Times New Roman"/>
                <a:cs typeface="Times New Roman"/>
              </a:rPr>
              <a:t>from index 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as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index 3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5" dirty="0">
                <a:latin typeface="Times New Roman"/>
                <a:cs typeface="Times New Roman"/>
              </a:rPr>
              <a:t>position. </a:t>
            </a:r>
            <a:r>
              <a:rPr sz="1069" spc="10" dirty="0">
                <a:latin typeface="Times New Roman"/>
                <a:cs typeface="Times New Roman"/>
              </a:rPr>
              <a:t>So we compare 5 and </a:t>
            </a:r>
            <a:r>
              <a:rPr sz="1069" spc="5" dirty="0">
                <a:latin typeface="Times New Roman"/>
                <a:cs typeface="Times New Roman"/>
              </a:rPr>
              <a:t>12. </a:t>
            </a:r>
            <a:r>
              <a:rPr sz="1069" spc="10" dirty="0">
                <a:latin typeface="Times New Roman"/>
                <a:cs typeface="Times New Roman"/>
              </a:rPr>
              <a:t>As 5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12 so </a:t>
            </a:r>
            <a:r>
              <a:rPr sz="1069" dirty="0">
                <a:latin typeface="Times New Roman"/>
                <a:cs typeface="Times New Roman"/>
              </a:rPr>
              <a:t>it is </a:t>
            </a:r>
            <a:r>
              <a:rPr sz="1069" spc="5" dirty="0">
                <a:latin typeface="Times New Roman"/>
                <a:cs typeface="Times New Roman"/>
              </a:rPr>
              <a:t>at its place (that 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before 12)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not to </a:t>
            </a:r>
            <a:r>
              <a:rPr sz="1069" spc="10" dirty="0">
                <a:latin typeface="Times New Roman"/>
                <a:cs typeface="Times New Roman"/>
              </a:rPr>
              <a:t>swap </a:t>
            </a:r>
            <a:r>
              <a:rPr sz="1069" spc="5" dirty="0">
                <a:latin typeface="Times New Roman"/>
                <a:cs typeface="Times New Roman"/>
              </a:rPr>
              <a:t>them.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the next pair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12 and 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this pair,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less than </a:t>
            </a:r>
            <a:r>
              <a:rPr sz="1069" spc="10" dirty="0">
                <a:latin typeface="Times New Roman"/>
                <a:cs typeface="Times New Roman"/>
              </a:rPr>
              <a:t>12 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swap these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is at its position </a:t>
            </a:r>
            <a:r>
              <a:rPr sz="1069" spc="10" dirty="0">
                <a:latin typeface="Times New Roman"/>
                <a:cs typeface="Times New Roman"/>
              </a:rPr>
              <a:t>with  </a:t>
            </a:r>
            <a:r>
              <a:rPr sz="1069" spc="5" dirty="0">
                <a:latin typeface="Times New Roman"/>
                <a:cs typeface="Times New Roman"/>
              </a:rPr>
              <a:t>respect to </a:t>
            </a:r>
            <a:r>
              <a:rPr sz="1069" spc="10" dirty="0">
                <a:latin typeface="Times New Roman"/>
                <a:cs typeface="Times New Roman"/>
              </a:rPr>
              <a:t>the pair 12 and </a:t>
            </a:r>
            <a:r>
              <a:rPr sz="1069" spc="5" dirty="0">
                <a:latin typeface="Times New Roman"/>
                <a:cs typeface="Times New Roman"/>
              </a:rPr>
              <a:t>7.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sorted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up to </a:t>
            </a:r>
            <a:r>
              <a:rPr sz="1069" spc="10" dirty="0">
                <a:latin typeface="Times New Roman"/>
                <a:cs typeface="Times New Roman"/>
              </a:rPr>
              <a:t>index 2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now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at its final position.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19 </a:t>
            </a:r>
            <a:r>
              <a:rPr sz="1069" spc="5" dirty="0">
                <a:latin typeface="Times New Roman"/>
                <a:cs typeface="Times New Roman"/>
              </a:rPr>
              <a:t>is already at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final position. </a:t>
            </a: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in  the </a:t>
            </a:r>
            <a:r>
              <a:rPr sz="1069" spc="10" dirty="0">
                <a:latin typeface="Times New Roman"/>
                <a:cs typeface="Times New Roman"/>
              </a:rPr>
              <a:t>bubble </a:t>
            </a:r>
            <a:r>
              <a:rPr sz="1069" spc="5" dirty="0">
                <a:latin typeface="Times New Roman"/>
                <a:cs typeface="Times New Roman"/>
              </a:rPr>
              <a:t>sort,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using additional </a:t>
            </a:r>
            <a:r>
              <a:rPr sz="1069" spc="10" dirty="0">
                <a:latin typeface="Times New Roman"/>
                <a:cs typeface="Times New Roman"/>
              </a:rPr>
              <a:t>storage </a:t>
            </a:r>
            <a:r>
              <a:rPr sz="1069" spc="5" dirty="0">
                <a:latin typeface="Times New Roman"/>
                <a:cs typeface="Times New Roman"/>
              </a:rPr>
              <a:t>(array). Rather,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replacing  the elements in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bubble sort is also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 place algorithm.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3 have </a:t>
            </a:r>
            <a:r>
              <a:rPr sz="1069" spc="5" dirty="0">
                <a:latin typeface="Times New Roman"/>
                <a:cs typeface="Times New Roman"/>
              </a:rPr>
              <a:t>their final values, </a:t>
            </a:r>
            <a:r>
              <a:rPr sz="1069" spc="10" dirty="0">
                <a:latin typeface="Times New Roman"/>
                <a:cs typeface="Times New Roman"/>
              </a:rPr>
              <a:t>we do the swap process 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index </a:t>
            </a:r>
            <a:r>
              <a:rPr sz="1069" spc="5" dirty="0">
                <a:latin typeface="Times New Roman"/>
                <a:cs typeface="Times New Roman"/>
              </a:rPr>
              <a:t>1. Here,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pair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5 and 7 and in </a:t>
            </a:r>
            <a:r>
              <a:rPr sz="1069" spc="5" dirty="0">
                <a:latin typeface="Times New Roman"/>
                <a:cs typeface="Times New Roman"/>
              </a:rPr>
              <a:t>this pair,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need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swapping as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less than 7 and </a:t>
            </a:r>
            <a:r>
              <a:rPr sz="1069" spc="28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before 7). Thus 7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at its final position 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sorted.</a:t>
            </a:r>
            <a:endParaRPr sz="1069">
              <a:latin typeface="Times New Roman"/>
              <a:cs typeface="Times New Roman"/>
            </a:endParaRPr>
          </a:p>
          <a:p>
            <a:pPr marL="858730" marR="1779194" indent="-846999">
              <a:lnSpc>
                <a:spcPts val="2528"/>
              </a:lnSpc>
              <a:spcBef>
                <a:spcPts val="282"/>
              </a:spcBef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bubble sort algorithm in </a:t>
            </a:r>
            <a:r>
              <a:rPr sz="1069" spc="10" dirty="0">
                <a:latin typeface="Times New Roman"/>
                <a:cs typeface="Times New Roman"/>
              </a:rPr>
              <a:t>C++.  void </a:t>
            </a:r>
            <a:r>
              <a:rPr sz="1069" spc="5" dirty="0">
                <a:latin typeface="Times New Roman"/>
                <a:cs typeface="Times New Roman"/>
              </a:rPr>
              <a:t>bubbleSort(int *arr, </a:t>
            </a: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N)</a:t>
            </a:r>
            <a:endParaRPr sz="1069">
              <a:latin typeface="Times New Roman"/>
              <a:cs typeface="Times New Roman"/>
            </a:endParaRPr>
          </a:p>
          <a:p>
            <a:pPr marL="858730">
              <a:lnSpc>
                <a:spcPts val="962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277291" marR="2174296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i, </a:t>
            </a:r>
            <a:r>
              <a:rPr sz="1069" spc="10" dirty="0">
                <a:latin typeface="Times New Roman"/>
                <a:cs typeface="Times New Roman"/>
              </a:rPr>
              <a:t>temp, </a:t>
            </a:r>
            <a:r>
              <a:rPr sz="1069" spc="15" dirty="0">
                <a:latin typeface="Times New Roman"/>
                <a:cs typeface="Times New Roman"/>
              </a:rPr>
              <a:t>bound =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N-1;  </a:t>
            </a: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swapped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1;</a:t>
            </a:r>
            <a:endParaRPr sz="1069">
              <a:latin typeface="Times New Roman"/>
              <a:cs typeface="Times New Roman"/>
            </a:endParaRPr>
          </a:p>
          <a:p>
            <a:pPr marL="1277291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while (swapped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0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277291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R="708714" algn="ctr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swapped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1869943" marR="1788454" indent="-174709">
              <a:lnSpc>
                <a:spcPts val="125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for(i=0;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bound; i++) 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( </a:t>
            </a:r>
            <a:r>
              <a:rPr sz="1069" spc="10" dirty="0">
                <a:latin typeface="Times New Roman"/>
                <a:cs typeface="Times New Roman"/>
              </a:rPr>
              <a:t>arr[i] </a:t>
            </a:r>
            <a:r>
              <a:rPr sz="1069" spc="15" dirty="0">
                <a:latin typeface="Times New Roman"/>
                <a:cs typeface="Times New Roman"/>
              </a:rPr>
              <a:t>&gt;  </a:t>
            </a:r>
            <a:r>
              <a:rPr sz="1069" spc="10" dirty="0">
                <a:latin typeface="Times New Roman"/>
                <a:cs typeface="Times New Roman"/>
              </a:rPr>
              <a:t>arr[i+1]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R="549439" algn="ctr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2113796" marR="1823026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temp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arr[i];  arr[i]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arr[i+1];  arr[i+1]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temp;  swapped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i;</a:t>
            </a:r>
            <a:endParaRPr sz="1069">
              <a:latin typeface="Times New Roman"/>
              <a:cs typeface="Times New Roman"/>
            </a:endParaRPr>
          </a:p>
          <a:p>
            <a:pPr marR="410536" algn="ctr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07531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bound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swapped;</a:t>
            </a:r>
            <a:endParaRPr sz="1069">
              <a:latin typeface="Times New Roman"/>
              <a:cs typeface="Times New Roman"/>
            </a:endParaRPr>
          </a:p>
          <a:p>
            <a:pPr marL="1068628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858730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line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previous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spc="10" dirty="0">
                <a:latin typeface="Times New Roman"/>
                <a:cs typeface="Times New Roman"/>
              </a:rPr>
              <a:t>methods, the </a:t>
            </a:r>
            <a:r>
              <a:rPr sz="1069" i="1" spc="10" dirty="0">
                <a:latin typeface="Times New Roman"/>
                <a:cs typeface="Times New Roman"/>
              </a:rPr>
              <a:t>bubbleSort </a:t>
            </a:r>
            <a:r>
              <a:rPr sz="1069" spc="10" dirty="0">
                <a:latin typeface="Times New Roman"/>
                <a:cs typeface="Times New Roman"/>
              </a:rPr>
              <a:t>method also takes an array  and </a:t>
            </a:r>
            <a:r>
              <a:rPr sz="1069" spc="5" dirty="0">
                <a:latin typeface="Times New Roman"/>
                <a:cs typeface="Times New Roman"/>
              </a:rPr>
              <a:t>size of the array as </a:t>
            </a:r>
            <a:r>
              <a:rPr sz="1069" spc="10" dirty="0">
                <a:latin typeface="Times New Roman"/>
                <a:cs typeface="Times New Roman"/>
              </a:rPr>
              <a:t>arguments.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dirty="0">
                <a:latin typeface="Times New Roman"/>
                <a:cs typeface="Times New Roman"/>
              </a:rPr>
              <a:t>i, </a:t>
            </a:r>
            <a:r>
              <a:rPr sz="1069" i="1" spc="5" dirty="0">
                <a:latin typeface="Times New Roman"/>
                <a:cs typeface="Times New Roman"/>
              </a:rPr>
              <a:t>temp, </a:t>
            </a:r>
            <a:r>
              <a:rPr sz="1069" i="1" spc="10" dirty="0">
                <a:latin typeface="Times New Roman"/>
                <a:cs typeface="Times New Roman"/>
              </a:rPr>
              <a:t>bound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swapped </a:t>
            </a:r>
            <a:r>
              <a:rPr sz="1069" spc="5" dirty="0">
                <a:latin typeface="Times New Roman"/>
                <a:cs typeface="Times New Roman"/>
              </a:rPr>
              <a:t>variables  declared in the function.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initialize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10" dirty="0">
                <a:latin typeface="Times New Roman"/>
                <a:cs typeface="Times New Roman"/>
              </a:rPr>
              <a:t>bound </a:t>
            </a:r>
            <a:r>
              <a:rPr sz="1069" spc="10" dirty="0">
                <a:latin typeface="Times New Roman"/>
                <a:cs typeface="Times New Roman"/>
              </a:rPr>
              <a:t>with N–1. This N-1 </a:t>
            </a:r>
            <a:r>
              <a:rPr sz="1069" spc="5" dirty="0">
                <a:latin typeface="Times New Roman"/>
                <a:cs typeface="Times New Roman"/>
              </a:rPr>
              <a:t>is our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upper </a:t>
            </a:r>
            <a:r>
              <a:rPr sz="1069" spc="5" dirty="0">
                <a:latin typeface="Times New Roman"/>
                <a:cs typeface="Times New Roman"/>
              </a:rPr>
              <a:t>limit </a:t>
            </a:r>
            <a:r>
              <a:rPr sz="1069" spc="10" dirty="0">
                <a:latin typeface="Times New Roman"/>
                <a:cs typeface="Times New Roman"/>
              </a:rPr>
              <a:t>for the swapping process.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outer loop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executes as  long </a:t>
            </a:r>
            <a:r>
              <a:rPr sz="1069" spc="5" dirty="0">
                <a:latin typeface="Times New Roman"/>
                <a:cs typeface="Times New Roman"/>
              </a:rPr>
              <a:t>as swapping is </a:t>
            </a:r>
            <a:r>
              <a:rPr sz="1069" spc="10" dirty="0">
                <a:latin typeface="Times New Roman"/>
                <a:cs typeface="Times New Roman"/>
              </a:rPr>
              <a:t>being </a:t>
            </a:r>
            <a:r>
              <a:rPr sz="1069" spc="5" dirty="0">
                <a:latin typeface="Times New Roman"/>
                <a:cs typeface="Times New Roman"/>
              </a:rPr>
              <a:t>done.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loop,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initialize </a:t>
            </a:r>
            <a:r>
              <a:rPr sz="1069" spc="10" dirty="0">
                <a:latin typeface="Times New Roman"/>
                <a:cs typeface="Times New Roman"/>
              </a:rPr>
              <a:t>the swapped </a:t>
            </a:r>
            <a:r>
              <a:rPr sz="1069" spc="5" dirty="0">
                <a:latin typeface="Times New Roman"/>
                <a:cs typeface="Times New Roman"/>
              </a:rPr>
              <a:t>variable with  zero.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changed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loop, it means that the array is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sorted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exit the </a:t>
            </a:r>
            <a:r>
              <a:rPr sz="1069" spc="10" dirty="0">
                <a:latin typeface="Times New Roman"/>
                <a:cs typeface="Times New Roman"/>
              </a:rPr>
              <a:t>loop. The </a:t>
            </a:r>
            <a:r>
              <a:rPr sz="1069" spc="5" dirty="0">
                <a:latin typeface="Times New Roman"/>
                <a:cs typeface="Times New Roman"/>
              </a:rPr>
              <a:t>inner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loop executes from zero to </a:t>
            </a:r>
            <a:r>
              <a:rPr sz="1069" i="1" spc="10" dirty="0">
                <a:latin typeface="Times New Roman"/>
                <a:cs typeface="Times New Roman"/>
              </a:rPr>
              <a:t>bound-1</a:t>
            </a:r>
            <a:r>
              <a:rPr sz="1069" spc="10" dirty="0">
                <a:latin typeface="Times New Roman"/>
                <a:cs typeface="Times New Roman"/>
              </a:rPr>
              <a:t>. In </a:t>
            </a:r>
            <a:r>
              <a:rPr sz="1069" spc="5" dirty="0">
                <a:latin typeface="Times New Roman"/>
                <a:cs typeface="Times New Roman"/>
              </a:rPr>
              <a:t>this  </a:t>
            </a:r>
            <a:r>
              <a:rPr sz="1069" spc="10" dirty="0">
                <a:latin typeface="Times New Roman"/>
                <a:cs typeface="Times New Roman"/>
              </a:rPr>
              <a:t>loop, the </a:t>
            </a:r>
            <a:r>
              <a:rPr sz="1069" spc="5" dirty="0">
                <a:latin typeface="Times New Roman"/>
                <a:cs typeface="Times New Roman"/>
              </a:rPr>
              <a:t>if statement </a:t>
            </a:r>
            <a:r>
              <a:rPr sz="1069" spc="10" dirty="0">
                <a:latin typeface="Times New Roman"/>
                <a:cs typeface="Times New Roman"/>
              </a:rPr>
              <a:t>compares the value at index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and i+1. </a:t>
            </a:r>
            <a:r>
              <a:rPr sz="1069" spc="5" dirty="0">
                <a:latin typeface="Times New Roman"/>
                <a:cs typeface="Times New Roman"/>
              </a:rPr>
              <a:t>If I (element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left side 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array) is greater </a:t>
            </a:r>
            <a:r>
              <a:rPr sz="1069" spc="10" dirty="0">
                <a:latin typeface="Times New Roman"/>
                <a:cs typeface="Times New Roman"/>
              </a:rPr>
              <a:t>than the element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i+1 (element on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array) then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swap these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assign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i to </a:t>
            </a:r>
            <a:r>
              <a:rPr sz="1069" spc="10" dirty="0">
                <a:latin typeface="Times New Roman"/>
                <a:cs typeface="Times New Roman"/>
              </a:rPr>
              <a:t>the swapped </a:t>
            </a:r>
            <a:r>
              <a:rPr sz="1069" spc="5" dirty="0">
                <a:latin typeface="Times New Roman"/>
                <a:cs typeface="Times New Roman"/>
              </a:rPr>
              <a:t>variable that being  greater </a:t>
            </a:r>
            <a:r>
              <a:rPr sz="1069" spc="10" dirty="0">
                <a:latin typeface="Times New Roman"/>
                <a:cs typeface="Times New Roman"/>
              </a:rPr>
              <a:t>than zero </a:t>
            </a:r>
            <a:r>
              <a:rPr sz="1069" spc="5" dirty="0">
                <a:latin typeface="Times New Roman"/>
                <a:cs typeface="Times New Roman"/>
              </a:rPr>
              <a:t>indicates that </a:t>
            </a:r>
            <a:r>
              <a:rPr sz="1069" spc="10" dirty="0">
                <a:latin typeface="Times New Roman"/>
                <a:cs typeface="Times New Roman"/>
              </a:rPr>
              <a:t>swapping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done. Then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spc="10" dirty="0">
                <a:latin typeface="Times New Roman"/>
                <a:cs typeface="Times New Roman"/>
              </a:rPr>
              <a:t>swapped </a:t>
            </a:r>
            <a:r>
              <a:rPr sz="1069" spc="5" dirty="0">
                <a:latin typeface="Times New Roman"/>
                <a:cs typeface="Times New Roman"/>
              </a:rPr>
              <a:t>variable in </a:t>
            </a:r>
            <a:r>
              <a:rPr sz="1069" spc="10" dirty="0">
                <a:latin typeface="Times New Roman"/>
                <a:cs typeface="Times New Roman"/>
              </a:rPr>
              <a:t>the bound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this </a:t>
            </a:r>
            <a:r>
              <a:rPr sz="1069" spc="10" dirty="0">
                <a:latin typeface="Times New Roman"/>
                <a:cs typeface="Times New Roman"/>
              </a:rPr>
              <a:t>index,  </a:t>
            </a:r>
            <a:r>
              <a:rPr sz="1069" spc="5" dirty="0">
                <a:latin typeface="Times New Roman"/>
                <a:cs typeface="Times New Roman"/>
              </a:rPr>
              <a:t>swapping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taken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place.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for</a:t>
            </a:r>
            <a:r>
              <a:rPr sz="1069" i="1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loop,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swapped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zero,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032539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5038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836"/>
              </a:spcBef>
            </a:pPr>
            <a:r>
              <a:rPr sz="1069" i="1" spc="5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loop will </a:t>
            </a:r>
            <a:r>
              <a:rPr sz="1069" spc="10" dirty="0">
                <a:latin typeface="Times New Roman"/>
                <a:cs typeface="Times New Roman"/>
              </a:rPr>
              <a:t>continue </a:t>
            </a:r>
            <a:r>
              <a:rPr sz="1069" spc="5" dirty="0">
                <a:latin typeface="Times New Roman"/>
                <a:cs typeface="Times New Roman"/>
              </a:rPr>
              <a:t>execution. </a:t>
            </a:r>
            <a:r>
              <a:rPr sz="1069" spc="10" dirty="0">
                <a:latin typeface="Times New Roman"/>
                <a:cs typeface="Times New Roman"/>
              </a:rPr>
              <a:t>Thus the 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loop will continue </a:t>
            </a:r>
            <a:r>
              <a:rPr sz="1069" spc="5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time,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swapping is </a:t>
            </a:r>
            <a:r>
              <a:rPr sz="1069" spc="10" dirty="0">
                <a:latin typeface="Times New Roman"/>
                <a:cs typeface="Times New Roman"/>
              </a:rPr>
              <a:t>taking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place.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time </a:t>
            </a:r>
            <a:r>
              <a:rPr sz="1069" spc="5" dirty="0">
                <a:latin typeface="Times New Roman"/>
                <a:cs typeface="Times New Roman"/>
              </a:rPr>
              <a:t>complexity of </a:t>
            </a:r>
            <a:r>
              <a:rPr sz="1069" spc="10" dirty="0">
                <a:latin typeface="Times New Roman"/>
                <a:cs typeface="Times New Roman"/>
              </a:rPr>
              <a:t>bubble </a:t>
            </a:r>
            <a:r>
              <a:rPr sz="1069" spc="5" dirty="0">
                <a:latin typeface="Times New Roman"/>
                <a:cs typeface="Times New Roman"/>
              </a:rPr>
              <a:t>sort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Bubble </a:t>
            </a:r>
            <a:r>
              <a:rPr sz="1264" b="1" dirty="0">
                <a:latin typeface="Arial"/>
                <a:cs typeface="Arial"/>
              </a:rPr>
              <a:t>Sort</a:t>
            </a:r>
            <a:r>
              <a:rPr sz="1264" b="1" spc="-87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Analysis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267"/>
              </a:spcBef>
            </a:pPr>
            <a:r>
              <a:rPr sz="1069" spc="5" dirty="0">
                <a:latin typeface="Times New Roman"/>
                <a:cs typeface="Times New Roman"/>
              </a:rPr>
              <a:t>In this algorithm,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there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outer </a:t>
            </a:r>
            <a:r>
              <a:rPr sz="1069" spc="10" dirty="0">
                <a:latin typeface="Times New Roman"/>
                <a:cs typeface="Times New Roman"/>
              </a:rPr>
              <a:t>loop and an inner </a:t>
            </a:r>
            <a:r>
              <a:rPr sz="1069" spc="5" dirty="0">
                <a:latin typeface="Times New Roman"/>
                <a:cs typeface="Times New Roman"/>
              </a:rPr>
              <a:t>loop in </a:t>
            </a:r>
            <a:r>
              <a:rPr sz="1069" spc="10" dirty="0">
                <a:latin typeface="Times New Roman"/>
                <a:cs typeface="Times New Roman"/>
              </a:rPr>
              <a:t>the code. The  </a:t>
            </a:r>
            <a:r>
              <a:rPr sz="1069" spc="5" dirty="0">
                <a:latin typeface="Times New Roman"/>
                <a:cs typeface="Times New Roman"/>
              </a:rPr>
              <a:t>outer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executes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times, as it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pass through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Then the inner  loop executes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times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N-1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N-2 </a:t>
            </a:r>
            <a:r>
              <a:rPr sz="1069" spc="5" dirty="0">
                <a:latin typeface="Times New Roman"/>
                <a:cs typeface="Times New Roman"/>
              </a:rPr>
              <a:t>times.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range  </a:t>
            </a:r>
            <a:r>
              <a:rPr sz="1069" spc="5" dirty="0">
                <a:latin typeface="Times New Roman"/>
                <a:cs typeface="Times New Roman"/>
              </a:rPr>
              <a:t>decreases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each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iteration of the </a:t>
            </a:r>
            <a:r>
              <a:rPr sz="1069" spc="10" dirty="0">
                <a:latin typeface="Times New Roman"/>
                <a:cs typeface="Times New Roman"/>
              </a:rPr>
              <a:t>outer loop.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iteration,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the  swapping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largest </a:t>
            </a:r>
            <a:r>
              <a:rPr sz="1069" spc="10" dirty="0">
                <a:latin typeface="Times New Roman"/>
                <a:cs typeface="Times New Roman"/>
              </a:rPr>
              <a:t>elements come at the </a:t>
            </a:r>
            <a:r>
              <a:rPr sz="1069" spc="5" dirty="0">
                <a:latin typeface="Times New Roman"/>
                <a:cs typeface="Times New Roman"/>
              </a:rPr>
              <a:t>last  position.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iteration passes through the N-1 elements. Thus the </a:t>
            </a:r>
            <a:r>
              <a:rPr sz="1069" spc="5" dirty="0">
                <a:latin typeface="Times New Roman"/>
                <a:cs typeface="Times New Roman"/>
              </a:rPr>
              <a:t>part 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array in which </a:t>
            </a:r>
            <a:r>
              <a:rPr sz="1069" spc="10" dirty="0">
                <a:latin typeface="Times New Roman"/>
                <a:cs typeface="Times New Roman"/>
              </a:rPr>
              <a:t>swapping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done </a:t>
            </a:r>
            <a:r>
              <a:rPr sz="1069" spc="5" dirty="0">
                <a:latin typeface="Times New Roman"/>
                <a:cs typeface="Times New Roman"/>
              </a:rPr>
              <a:t>decreases after iteration.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spc="5" dirty="0">
                <a:latin typeface="Times New Roman"/>
                <a:cs typeface="Times New Roman"/>
              </a:rPr>
              <a:t>end, there  </a:t>
            </a:r>
            <a:r>
              <a:rPr sz="1069" spc="10" dirty="0">
                <a:latin typeface="Times New Roman"/>
                <a:cs typeface="Times New Roman"/>
              </a:rPr>
              <a:t>remains only one element where no </a:t>
            </a:r>
            <a:r>
              <a:rPr sz="1069" spc="5" dirty="0">
                <a:latin typeface="Times New Roman"/>
                <a:cs typeface="Times New Roman"/>
              </a:rPr>
              <a:t>swapping is required.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sum </a:t>
            </a:r>
            <a:r>
              <a:rPr sz="1069" spc="10" dirty="0">
                <a:latin typeface="Times New Roman"/>
                <a:cs typeface="Times New Roman"/>
              </a:rPr>
              <a:t>up these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iterations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24" dirty="0">
                <a:latin typeface="Times New Roman"/>
                <a:cs typeface="Times New Roman"/>
              </a:rPr>
              <a:t>………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N-1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N. Then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summation becomes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(1 </a:t>
            </a:r>
            <a:r>
              <a:rPr sz="1069" spc="15" dirty="0">
                <a:latin typeface="Times New Roman"/>
                <a:cs typeface="Times New Roman"/>
              </a:rPr>
              <a:t>+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/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9" dirty="0">
                <a:latin typeface="Times New Roman"/>
                <a:cs typeface="Times New Roman"/>
              </a:rPr>
              <a:t>O </a:t>
            </a:r>
            <a:r>
              <a:rPr sz="1069" spc="5" dirty="0">
                <a:latin typeface="Times New Roman"/>
                <a:cs typeface="Times New Roman"/>
              </a:rPr>
              <a:t>(N</a:t>
            </a:r>
            <a:r>
              <a:rPr sz="1094" spc="7" baseline="37037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).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in this equation, </a:t>
            </a:r>
            <a:r>
              <a:rPr sz="1069" spc="10" dirty="0">
                <a:latin typeface="Times New Roman"/>
                <a:cs typeface="Times New Roman"/>
              </a:rPr>
              <a:t>the term N</a:t>
            </a:r>
            <a:r>
              <a:rPr sz="1094" spc="15" baseline="37037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dominates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N</a:t>
            </a:r>
            <a:r>
              <a:rPr sz="1069" spc="27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increases.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becomes ignorable as compared </a:t>
            </a:r>
            <a:r>
              <a:rPr sz="1069" spc="5" dirty="0">
                <a:latin typeface="Times New Roman"/>
                <a:cs typeface="Times New Roman"/>
              </a:rPr>
              <a:t>to N</a:t>
            </a:r>
            <a:r>
              <a:rPr sz="1094" spc="7" baseline="37037" dirty="0">
                <a:latin typeface="Times New Roman"/>
                <a:cs typeface="Times New Roman"/>
              </a:rPr>
              <a:t>2. </a:t>
            </a:r>
            <a:r>
              <a:rPr sz="1069" spc="10" dirty="0">
                <a:latin typeface="Times New Roman"/>
                <a:cs typeface="Times New Roman"/>
              </a:rPr>
              <a:t>Thus when the value 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increases, </a:t>
            </a:r>
            <a:r>
              <a:rPr sz="1069" spc="10" dirty="0">
                <a:latin typeface="Times New Roman"/>
                <a:cs typeface="Times New Roman"/>
              </a:rPr>
              <a:t>the time  complexity of this algorithm increases proportional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</a:t>
            </a:r>
            <a:r>
              <a:rPr sz="1094" spc="7" baseline="37037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1001"/>
              </a:spcBef>
            </a:pPr>
            <a:r>
              <a:rPr sz="1458" b="1" spc="-5" dirty="0">
                <a:latin typeface="Arial"/>
                <a:cs typeface="Arial"/>
              </a:rPr>
              <a:t>Summary</a:t>
            </a:r>
            <a:endParaRPr sz="1458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262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considering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three algorithms,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that these </a:t>
            </a:r>
            <a:r>
              <a:rPr sz="1069" spc="5" dirty="0">
                <a:latin typeface="Times New Roman"/>
                <a:cs typeface="Times New Roman"/>
              </a:rPr>
              <a:t>algorithms are </a:t>
            </a:r>
            <a:r>
              <a:rPr sz="1069" spc="10" dirty="0">
                <a:latin typeface="Times New Roman"/>
                <a:cs typeface="Times New Roman"/>
              </a:rPr>
              <a:t>easy to  </a:t>
            </a:r>
            <a:r>
              <a:rPr sz="1069" spc="5" dirty="0">
                <a:latin typeface="Times New Roman"/>
                <a:cs typeface="Times New Roman"/>
              </a:rPr>
              <a:t>understand. </a:t>
            </a:r>
            <a:r>
              <a:rPr sz="1069" spc="10" dirty="0">
                <a:latin typeface="Times New Roman"/>
                <a:cs typeface="Times New Roman"/>
              </a:rPr>
              <a:t>Coding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algorithms is also easy. These three algorithms are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5" dirty="0">
                <a:latin typeface="Times New Roman"/>
                <a:cs typeface="Times New Roman"/>
              </a:rPr>
              <a:t>algorithms.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need </a:t>
            </a:r>
            <a:r>
              <a:rPr sz="1069" spc="5" dirty="0">
                <a:latin typeface="Times New Roman"/>
                <a:cs typeface="Times New Roman"/>
              </a:rPr>
              <a:t>of extra storage for sorting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algorithms. With respect to the </a:t>
            </a:r>
            <a:r>
              <a:rPr sz="1069" spc="10" dirty="0">
                <a:latin typeface="Times New Roman"/>
                <a:cs typeface="Times New Roman"/>
              </a:rPr>
              <a:t>time complexity, </a:t>
            </a:r>
            <a:r>
              <a:rPr sz="1069" spc="5" dirty="0">
                <a:latin typeface="Times New Roman"/>
                <a:cs typeface="Times New Roman"/>
              </a:rPr>
              <a:t>these algorithms are proportional to  </a:t>
            </a:r>
            <a:r>
              <a:rPr sz="1069" spc="10" dirty="0">
                <a:latin typeface="Times New Roman"/>
                <a:cs typeface="Times New Roman"/>
              </a:rPr>
              <a:t>N</a:t>
            </a:r>
            <a:r>
              <a:rPr sz="1094" spc="15" baseline="37037" dirty="0">
                <a:latin typeface="Times New Roman"/>
                <a:cs typeface="Times New Roman"/>
              </a:rPr>
              <a:t>2</a:t>
            </a:r>
            <a:r>
              <a:rPr sz="1069" spc="10" dirty="0">
                <a:latin typeface="Times New Roman"/>
                <a:cs typeface="Times New Roman"/>
              </a:rPr>
              <a:t>. Here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elements. </a:t>
            </a:r>
            <a:r>
              <a:rPr sz="1069" spc="10" dirty="0">
                <a:latin typeface="Times New Roman"/>
                <a:cs typeface="Times New Roman"/>
              </a:rPr>
              <a:t>So we can see </a:t>
            </a:r>
            <a:r>
              <a:rPr sz="1069" spc="5" dirty="0">
                <a:latin typeface="Times New Roman"/>
                <a:cs typeface="Times New Roman"/>
              </a:rPr>
              <a:t>that as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increases,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performance time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algorithms increases considerably as it is proportional  to </a:t>
            </a:r>
            <a:r>
              <a:rPr sz="1069" spc="10" dirty="0">
                <a:latin typeface="Times New Roman"/>
                <a:cs typeface="Times New Roman"/>
              </a:rPr>
              <a:t>N</a:t>
            </a:r>
            <a:r>
              <a:rPr sz="1094" spc="15" baseline="37037" dirty="0">
                <a:latin typeface="Times New Roman"/>
                <a:cs typeface="Times New Roman"/>
              </a:rPr>
              <a:t>2</a:t>
            </a:r>
            <a:r>
              <a:rPr sz="1069" spc="10" dirty="0">
                <a:latin typeface="Times New Roman"/>
                <a:cs typeface="Times New Roman"/>
              </a:rPr>
              <a:t>. Thus these </a:t>
            </a:r>
            <a:r>
              <a:rPr sz="1069" spc="5" dirty="0">
                <a:latin typeface="Times New Roman"/>
                <a:cs typeface="Times New Roman"/>
              </a:rPr>
              <a:t>algorithms </a:t>
            </a:r>
            <a:r>
              <a:rPr sz="1069" spc="10" dirty="0">
                <a:latin typeface="Times New Roman"/>
                <a:cs typeface="Times New Roman"/>
              </a:rPr>
              <a:t>are expensive with </a:t>
            </a:r>
            <a:r>
              <a:rPr sz="1069" spc="5" dirty="0">
                <a:latin typeface="Times New Roman"/>
                <a:cs typeface="Times New Roman"/>
              </a:rPr>
              <a:t>respect to </a:t>
            </a:r>
            <a:r>
              <a:rPr sz="1069" spc="10" dirty="0">
                <a:latin typeface="Times New Roman"/>
                <a:cs typeface="Times New Roman"/>
              </a:rPr>
              <a:t>time performance. There  </a:t>
            </a:r>
            <a:r>
              <a:rPr sz="1069" spc="5" dirty="0">
                <a:latin typeface="Times New Roman"/>
                <a:cs typeface="Times New Roman"/>
              </a:rPr>
              <a:t>are algorithms that </a:t>
            </a:r>
            <a:r>
              <a:rPr sz="1069" spc="10" dirty="0">
                <a:latin typeface="Times New Roman"/>
                <a:cs typeface="Times New Roman"/>
              </a:rPr>
              <a:t>have the time complexity </a:t>
            </a:r>
            <a:r>
              <a:rPr sz="1069" spc="5" dirty="0">
                <a:latin typeface="Times New Roman"/>
                <a:cs typeface="Times New Roman"/>
              </a:rPr>
              <a:t>proportional to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(N). The  following table shows the respective values of </a:t>
            </a:r>
            <a:r>
              <a:rPr sz="1069" spc="5" dirty="0">
                <a:latin typeface="Times New Roman"/>
                <a:cs typeface="Times New Roman"/>
              </a:rPr>
              <a:t>N</a:t>
            </a:r>
            <a:r>
              <a:rPr sz="1094" spc="7" baseline="37037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(N) for </a:t>
            </a:r>
            <a:r>
              <a:rPr sz="1069" spc="10" dirty="0">
                <a:latin typeface="Times New Roman"/>
                <a:cs typeface="Times New Roman"/>
              </a:rPr>
              <a:t>some values of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6598" y="6210511"/>
          <a:ext cx="2404004" cy="1388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8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10"/>
                        </a:lnSpc>
                      </a:pPr>
                      <a:r>
                        <a:rPr sz="1600" b="1" spc="15" baseline="-25252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b="1" spc="10" dirty="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spc="2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100" b="1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00" b="1" spc="-150" baseline="-1111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(N)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3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33.21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6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10000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664.38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7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00000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9965.78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06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10000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00000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2877.12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3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100000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1000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000000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60964.04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80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1000000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1E+12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199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1568.57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2267" y="7754547"/>
            <a:ext cx="4852458" cy="1509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this table we can </a:t>
            </a:r>
            <a:r>
              <a:rPr sz="1069" spc="5" dirty="0">
                <a:latin typeface="Times New Roman"/>
                <a:cs typeface="Times New Roman"/>
              </a:rPr>
              <a:t>see that for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value of </a:t>
            </a:r>
            <a:r>
              <a:rPr sz="1069" spc="10" dirty="0">
                <a:latin typeface="Times New Roman"/>
                <a:cs typeface="Times New Roman"/>
              </a:rPr>
              <a:t>N, the value </a:t>
            </a:r>
            <a:r>
              <a:rPr sz="1069" spc="5" dirty="0">
                <a:latin typeface="Times New Roman"/>
                <a:cs typeface="Times New Roman"/>
              </a:rPr>
              <a:t>of N</a:t>
            </a:r>
            <a:r>
              <a:rPr sz="1094" spc="7" baseline="37037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is very  large as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(N).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algorithms whose  time complexity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proportional to </a:t>
            </a:r>
            <a:r>
              <a:rPr sz="1069" spc="10" dirty="0">
                <a:latin typeface="Times New Roman"/>
                <a:cs typeface="Times New Roman"/>
              </a:rPr>
              <a:t>N</a:t>
            </a:r>
            <a:r>
              <a:rPr sz="1094" spc="15" baseline="37037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much time consuming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 algorithms the time complexity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proportional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(N).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(N) </a:t>
            </a:r>
            <a:r>
              <a:rPr sz="1069" spc="5" dirty="0">
                <a:latin typeface="Times New Roman"/>
                <a:cs typeface="Times New Roman"/>
              </a:rPr>
              <a:t>algorithms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better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spc="5" dirty="0">
                <a:latin typeface="Times New Roman"/>
                <a:cs typeface="Times New Roman"/>
              </a:rPr>
              <a:t>N</a:t>
            </a:r>
            <a:r>
              <a:rPr sz="1094" spc="7" baseline="37037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algorithms.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735"/>
              </a:lnSpc>
              <a:spcBef>
                <a:spcPts val="1201"/>
              </a:spcBef>
            </a:pPr>
            <a:r>
              <a:rPr sz="1458" b="1" spc="5" dirty="0">
                <a:latin typeface="Arial"/>
                <a:cs typeface="Arial"/>
              </a:rPr>
              <a:t>N </a:t>
            </a:r>
            <a:r>
              <a:rPr sz="1458" b="1" dirty="0">
                <a:latin typeface="Arial"/>
                <a:cs typeface="Arial"/>
              </a:rPr>
              <a:t>log</a:t>
            </a:r>
            <a:r>
              <a:rPr sz="1385" b="1" baseline="-11695" dirty="0">
                <a:latin typeface="Arial"/>
                <a:cs typeface="Arial"/>
              </a:rPr>
              <a:t>2 </a:t>
            </a:r>
            <a:r>
              <a:rPr sz="1458" b="1" spc="-5" dirty="0">
                <a:latin typeface="Arial"/>
                <a:cs typeface="Arial"/>
              </a:rPr>
              <a:t>(N)</a:t>
            </a:r>
            <a:r>
              <a:rPr sz="1458" b="1" spc="-24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Algorithms</a:t>
            </a:r>
            <a:endParaRPr sz="1458">
              <a:latin typeface="Arial"/>
              <a:cs typeface="Arial"/>
            </a:endParaRPr>
          </a:p>
          <a:p>
            <a:pPr marL="12347" marR="4939" indent="-617" algn="just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the algorithms that are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dirty="0">
                <a:latin typeface="Times New Roman"/>
                <a:cs typeface="Times New Roman"/>
              </a:rPr>
              <a:t>log</a:t>
            </a:r>
            <a:r>
              <a:rPr sz="1094" baseline="-11111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(N) </a:t>
            </a:r>
            <a:r>
              <a:rPr sz="1069" spc="5" dirty="0">
                <a:latin typeface="Times New Roman"/>
                <a:cs typeface="Times New Roman"/>
              </a:rPr>
              <a:t>algorithms. </a:t>
            </a:r>
            <a:r>
              <a:rPr sz="1069" spc="10" dirty="0">
                <a:latin typeface="Times New Roman"/>
                <a:cs typeface="Times New Roman"/>
              </a:rPr>
              <a:t>These include the  following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545782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30" y="1297059"/>
            <a:ext cx="4853076" cy="163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 indent="-209281"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Merge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spcBef>
                <a:spcPts val="58"/>
              </a:spcBef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Quick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74"/>
              </a:lnSpc>
              <a:spcBef>
                <a:spcPts val="58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Heap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These three algorithms </a:t>
            </a:r>
            <a:r>
              <a:rPr sz="1069" dirty="0">
                <a:latin typeface="Times New Roman"/>
                <a:cs typeface="Times New Roman"/>
              </a:rPr>
              <a:t>fall </a:t>
            </a:r>
            <a:r>
              <a:rPr sz="1069" spc="10" dirty="0">
                <a:latin typeface="Times New Roman"/>
                <a:cs typeface="Times New Roman"/>
              </a:rPr>
              <a:t>under </a:t>
            </a:r>
            <a:r>
              <a:rPr sz="1069" spc="5" dirty="0">
                <a:latin typeface="Times New Roman"/>
                <a:cs typeface="Times New Roman"/>
              </a:rPr>
              <a:t>‘divide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conquer category’. </a:t>
            </a:r>
            <a:r>
              <a:rPr sz="1069" spc="10" dirty="0">
                <a:latin typeface="Times New Roman"/>
                <a:cs typeface="Times New Roman"/>
              </a:rPr>
              <a:t>The divide and  conquer </a:t>
            </a:r>
            <a:r>
              <a:rPr sz="1069" spc="5" dirty="0">
                <a:latin typeface="Times New Roman"/>
                <a:cs typeface="Times New Roman"/>
              </a:rPr>
              <a:t>strategy is well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in wars.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philosophy of this strategy is </a:t>
            </a:r>
            <a:r>
              <a:rPr sz="1069" dirty="0">
                <a:latin typeface="Times New Roman"/>
                <a:cs typeface="Times New Roman"/>
              </a:rPr>
              <a:t>,’ </a:t>
            </a:r>
            <a:r>
              <a:rPr sz="1069" spc="5" dirty="0">
                <a:latin typeface="Times New Roman"/>
                <a:cs typeface="Times New Roman"/>
              </a:rPr>
              <a:t>divide 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5" dirty="0">
                <a:latin typeface="Times New Roman"/>
                <a:cs typeface="Times New Roman"/>
              </a:rPr>
              <a:t>enemy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parts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conquer these </a:t>
            </a:r>
            <a:r>
              <a:rPr sz="1069" spc="5" dirty="0">
                <a:latin typeface="Times New Roman"/>
                <a:cs typeface="Times New Roman"/>
              </a:rPr>
              <a:t>parts’.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conquer these </a:t>
            </a:r>
            <a:r>
              <a:rPr sz="1069" spc="5" dirty="0">
                <a:latin typeface="Times New Roman"/>
                <a:cs typeface="Times New Roman"/>
              </a:rPr>
              <a:t>parts is easy, </a:t>
            </a:r>
            <a:r>
              <a:rPr sz="1069" spc="10" dirty="0">
                <a:latin typeface="Times New Roman"/>
                <a:cs typeface="Times New Roman"/>
              </a:rPr>
              <a:t>as  </a:t>
            </a:r>
            <a:r>
              <a:rPr sz="1069" spc="5" dirty="0">
                <a:latin typeface="Times New Roman"/>
                <a:cs typeface="Times New Roman"/>
              </a:rPr>
              <a:t>these parts cannot resist or react like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big united </a:t>
            </a:r>
            <a:r>
              <a:rPr sz="1069" spc="10" dirty="0">
                <a:latin typeface="Times New Roman"/>
                <a:cs typeface="Times New Roman"/>
              </a:rPr>
              <a:t>enemy. The same </a:t>
            </a:r>
            <a:r>
              <a:rPr sz="1069" spc="5" dirty="0">
                <a:latin typeface="Times New Roman"/>
                <a:cs typeface="Times New Roman"/>
              </a:rPr>
              <a:t>philosophy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applied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algorithms.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the divide and conquer </a:t>
            </a:r>
            <a:r>
              <a:rPr sz="1069" spc="5" dirty="0">
                <a:latin typeface="Times New Roman"/>
                <a:cs typeface="Times New Roman"/>
              </a:rPr>
              <a:t>strategy in  </a:t>
            </a:r>
            <a:r>
              <a:rPr sz="1069" spc="10" dirty="0">
                <a:latin typeface="Times New Roman"/>
                <a:cs typeface="Times New Roman"/>
              </a:rPr>
              <a:t>sorting algorithm, let’s consider an </a:t>
            </a:r>
            <a:r>
              <a:rPr sz="1069" spc="5" dirty="0">
                <a:latin typeface="Times New Roman"/>
                <a:cs typeface="Times New Roman"/>
              </a:rPr>
              <a:t>example. </a:t>
            </a:r>
            <a:r>
              <a:rPr sz="1069" spc="10" dirty="0">
                <a:latin typeface="Times New Roman"/>
                <a:cs typeface="Times New Roman"/>
              </a:rPr>
              <a:t>Suppose we have an </a:t>
            </a:r>
            <a:r>
              <a:rPr sz="1069" spc="5" dirty="0">
                <a:latin typeface="Times New Roman"/>
                <a:cs typeface="Times New Roman"/>
              </a:rPr>
              <a:t>unsorted array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given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30" y="3531373"/>
            <a:ext cx="385356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split this array into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parts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following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30" y="4375569"/>
            <a:ext cx="4737012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have two </a:t>
            </a:r>
            <a:r>
              <a:rPr sz="1069" spc="5" dirty="0">
                <a:latin typeface="Times New Roman"/>
                <a:cs typeface="Times New Roman"/>
              </a:rPr>
              <a:t>parts of </a:t>
            </a:r>
            <a:r>
              <a:rPr sz="1069" spc="10" dirty="0">
                <a:latin typeface="Times New Roman"/>
                <a:cs typeface="Times New Roman"/>
              </a:rPr>
              <a:t>the array.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parts </a:t>
            </a:r>
            <a:r>
              <a:rPr sz="1069" spc="10" dirty="0">
                <a:latin typeface="Times New Roman"/>
                <a:cs typeface="Times New Roman"/>
              </a:rPr>
              <a:t>separately. 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sort  </a:t>
            </a:r>
            <a:r>
              <a:rPr sz="1069" spc="5" dirty="0">
                <a:latin typeface="Times New Roman"/>
                <a:cs typeface="Times New Roman"/>
              </a:rPr>
              <a:t>these parts with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elementary sort algorithm.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parts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sorted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manner.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30" y="5720524"/>
            <a:ext cx="43085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merge </a:t>
            </a:r>
            <a:r>
              <a:rPr sz="1069" spc="10" dirty="0">
                <a:latin typeface="Times New Roman"/>
                <a:cs typeface="Times New Roman"/>
              </a:rPr>
              <a:t>these two </a:t>
            </a:r>
            <a:r>
              <a:rPr sz="1069" spc="5" dirty="0">
                <a:latin typeface="Times New Roman"/>
                <a:cs typeface="Times New Roman"/>
              </a:rPr>
              <a:t>parts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sorted array as </a:t>
            </a:r>
            <a:r>
              <a:rPr sz="1069" spc="10" dirty="0">
                <a:latin typeface="Times New Roman"/>
                <a:cs typeface="Times New Roman"/>
              </a:rPr>
              <a:t>shown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98290" y="3870219"/>
            <a:ext cx="348192" cy="279665"/>
          </a:xfrm>
          <a:custGeom>
            <a:avLst/>
            <a:gdLst/>
            <a:ahLst/>
            <a:cxnLst/>
            <a:rect l="l" t="t" r="r" b="b"/>
            <a:pathLst>
              <a:path w="358139" h="287654">
                <a:moveTo>
                  <a:pt x="0" y="287273"/>
                </a:moveTo>
                <a:lnTo>
                  <a:pt x="358139" y="287273"/>
                </a:lnTo>
                <a:lnTo>
                  <a:pt x="358139" y="0"/>
                </a:lnTo>
                <a:lnTo>
                  <a:pt x="0" y="0"/>
                </a:lnTo>
                <a:lnTo>
                  <a:pt x="0" y="2872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446481" y="3870219"/>
            <a:ext cx="347574" cy="279665"/>
          </a:xfrm>
          <a:custGeom>
            <a:avLst/>
            <a:gdLst/>
            <a:ahLst/>
            <a:cxnLst/>
            <a:rect l="l" t="t" r="r" b="b"/>
            <a:pathLst>
              <a:path w="357504" h="287654">
                <a:moveTo>
                  <a:pt x="0" y="287273"/>
                </a:moveTo>
                <a:lnTo>
                  <a:pt x="357377" y="287273"/>
                </a:lnTo>
                <a:lnTo>
                  <a:pt x="357377" y="0"/>
                </a:lnTo>
                <a:lnTo>
                  <a:pt x="0" y="0"/>
                </a:lnTo>
                <a:lnTo>
                  <a:pt x="0" y="2872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793933" y="3870219"/>
            <a:ext cx="349426" cy="279665"/>
          </a:xfrm>
          <a:custGeom>
            <a:avLst/>
            <a:gdLst/>
            <a:ahLst/>
            <a:cxnLst/>
            <a:rect l="l" t="t" r="r" b="b"/>
            <a:pathLst>
              <a:path w="359410" h="287654">
                <a:moveTo>
                  <a:pt x="0" y="287273"/>
                </a:moveTo>
                <a:lnTo>
                  <a:pt x="358901" y="287273"/>
                </a:lnTo>
                <a:lnTo>
                  <a:pt x="358901" y="0"/>
                </a:lnTo>
                <a:lnTo>
                  <a:pt x="0" y="0"/>
                </a:lnTo>
                <a:lnTo>
                  <a:pt x="0" y="2872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351490" y="3858601"/>
          <a:ext cx="2815167" cy="30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29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50781" y="3086534"/>
          <a:ext cx="2805289" cy="29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29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88507" y="5160244"/>
          <a:ext cx="3164593" cy="337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2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333333"/>
                      </a:solidFill>
                      <a:prstDash val="solid"/>
                    </a:lnL>
                    <a:lnR w="8966">
                      <a:solidFill>
                        <a:srgbClr val="333333"/>
                      </a:solidFill>
                      <a:prstDash val="solid"/>
                    </a:lnR>
                    <a:lnT w="8966">
                      <a:solidFill>
                        <a:srgbClr val="333333"/>
                      </a:solidFill>
                      <a:prstDash val="solid"/>
                    </a:lnT>
                    <a:lnB w="8966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333333"/>
                      </a:solidFill>
                      <a:prstDash val="solid"/>
                    </a:lnL>
                    <a:lnR w="8966">
                      <a:solidFill>
                        <a:srgbClr val="333333"/>
                      </a:solidFill>
                      <a:prstDash val="solid"/>
                    </a:lnR>
                    <a:lnT w="8966">
                      <a:solidFill>
                        <a:srgbClr val="333333"/>
                      </a:solidFill>
                      <a:prstDash val="solid"/>
                    </a:lnT>
                    <a:lnB w="8966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333333"/>
                      </a:solidFill>
                      <a:prstDash val="solid"/>
                    </a:lnL>
                    <a:lnR w="8966">
                      <a:solidFill>
                        <a:srgbClr val="333333"/>
                      </a:solidFill>
                      <a:prstDash val="solid"/>
                    </a:lnR>
                    <a:lnT w="8966">
                      <a:solidFill>
                        <a:srgbClr val="333333"/>
                      </a:solidFill>
                      <a:prstDash val="solid"/>
                    </a:lnT>
                    <a:lnB w="8966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333333"/>
                      </a:solidFill>
                      <a:prstDash val="solid"/>
                    </a:lnL>
                    <a:lnR w="23901">
                      <a:solidFill>
                        <a:srgbClr val="333333"/>
                      </a:solidFill>
                      <a:prstDash val="solid"/>
                    </a:lnR>
                    <a:lnT w="8966">
                      <a:solidFill>
                        <a:srgbClr val="333333"/>
                      </a:solidFill>
                      <a:prstDash val="solid"/>
                    </a:lnT>
                    <a:lnB w="8966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333333"/>
                      </a:solidFill>
                      <a:prstDash val="solid"/>
                    </a:lnL>
                    <a:lnR w="23901">
                      <a:solidFill>
                        <a:srgbClr val="333333"/>
                      </a:solidFill>
                      <a:prstDash val="solid"/>
                    </a:lnR>
                    <a:lnT w="23901">
                      <a:solidFill>
                        <a:srgbClr val="333333"/>
                      </a:solidFill>
                      <a:prstDash val="solid"/>
                    </a:lnT>
                    <a:lnB w="23901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333333"/>
                      </a:solidFill>
                      <a:prstDash val="solid"/>
                    </a:lnL>
                    <a:lnR w="23901">
                      <a:solidFill>
                        <a:srgbClr val="333333"/>
                      </a:solidFill>
                      <a:prstDash val="solid"/>
                    </a:lnR>
                    <a:lnT w="23901">
                      <a:solidFill>
                        <a:srgbClr val="333333"/>
                      </a:solidFill>
                      <a:prstDash val="solid"/>
                    </a:lnT>
                    <a:lnB w="23901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333333"/>
                      </a:solidFill>
                      <a:prstDash val="solid"/>
                    </a:lnL>
                    <a:lnR w="23901">
                      <a:solidFill>
                        <a:srgbClr val="333333"/>
                      </a:solidFill>
                      <a:prstDash val="solid"/>
                    </a:lnR>
                    <a:lnT w="23901">
                      <a:solidFill>
                        <a:srgbClr val="333333"/>
                      </a:solidFill>
                      <a:prstDash val="solid"/>
                    </a:lnT>
                    <a:lnB w="23901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333333"/>
                      </a:solidFill>
                      <a:prstDash val="solid"/>
                    </a:lnL>
                    <a:lnR w="23901">
                      <a:solidFill>
                        <a:srgbClr val="333333"/>
                      </a:solidFill>
                      <a:prstDash val="solid"/>
                    </a:lnR>
                    <a:lnT w="23901">
                      <a:solidFill>
                        <a:srgbClr val="333333"/>
                      </a:solidFill>
                      <a:prstDash val="solid"/>
                    </a:lnT>
                    <a:lnB w="23901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058121" y="6186891"/>
          <a:ext cx="3359062" cy="358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9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333333"/>
                      </a:solidFill>
                      <a:prstDash val="solid"/>
                    </a:lnL>
                    <a:lnR w="8966">
                      <a:solidFill>
                        <a:srgbClr val="333333"/>
                      </a:solidFill>
                      <a:prstDash val="solid"/>
                    </a:lnR>
                    <a:lnT w="8966">
                      <a:solidFill>
                        <a:srgbClr val="333333"/>
                      </a:solidFill>
                      <a:prstDash val="solid"/>
                    </a:lnT>
                    <a:lnB w="8966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333333"/>
                      </a:solidFill>
                      <a:prstDash val="solid"/>
                    </a:lnL>
                    <a:lnR w="8966">
                      <a:solidFill>
                        <a:srgbClr val="333333"/>
                      </a:solidFill>
                      <a:prstDash val="solid"/>
                    </a:lnR>
                    <a:lnT w="8966">
                      <a:solidFill>
                        <a:srgbClr val="333333"/>
                      </a:solidFill>
                      <a:prstDash val="solid"/>
                    </a:lnT>
                    <a:lnB w="8966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333333"/>
                      </a:solidFill>
                      <a:prstDash val="solid"/>
                    </a:lnL>
                    <a:lnR w="8966">
                      <a:solidFill>
                        <a:srgbClr val="333333"/>
                      </a:solidFill>
                      <a:prstDash val="solid"/>
                    </a:lnR>
                    <a:lnT w="8966">
                      <a:solidFill>
                        <a:srgbClr val="333333"/>
                      </a:solidFill>
                      <a:prstDash val="solid"/>
                    </a:lnT>
                    <a:lnB w="8966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333333"/>
                      </a:solidFill>
                      <a:prstDash val="solid"/>
                    </a:lnL>
                    <a:lnR w="8966">
                      <a:solidFill>
                        <a:srgbClr val="333333"/>
                      </a:solidFill>
                      <a:prstDash val="solid"/>
                    </a:lnR>
                    <a:lnT w="8966">
                      <a:solidFill>
                        <a:srgbClr val="333333"/>
                      </a:solidFill>
                      <a:prstDash val="solid"/>
                    </a:lnT>
                    <a:lnB w="8966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333333"/>
                      </a:solidFill>
                      <a:prstDash val="solid"/>
                    </a:lnL>
                    <a:lnR w="8966">
                      <a:solidFill>
                        <a:srgbClr val="333333"/>
                      </a:solidFill>
                      <a:prstDash val="solid"/>
                    </a:lnR>
                    <a:lnT w="8966">
                      <a:solidFill>
                        <a:srgbClr val="333333"/>
                      </a:solidFill>
                      <a:prstDash val="solid"/>
                    </a:lnT>
                    <a:lnB w="8966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333333"/>
                      </a:solidFill>
                      <a:prstDash val="solid"/>
                    </a:lnL>
                    <a:lnR w="8966">
                      <a:solidFill>
                        <a:srgbClr val="333333"/>
                      </a:solidFill>
                      <a:prstDash val="solid"/>
                    </a:lnR>
                    <a:lnT w="8966">
                      <a:solidFill>
                        <a:srgbClr val="333333"/>
                      </a:solidFill>
                      <a:prstDash val="solid"/>
                    </a:lnT>
                    <a:lnB w="8966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333333"/>
                      </a:solidFill>
                      <a:prstDash val="solid"/>
                    </a:lnL>
                    <a:lnR w="8966">
                      <a:solidFill>
                        <a:srgbClr val="333333"/>
                      </a:solidFill>
                      <a:prstDash val="solid"/>
                    </a:lnR>
                    <a:lnT w="8966">
                      <a:solidFill>
                        <a:srgbClr val="333333"/>
                      </a:solidFill>
                      <a:prstDash val="solid"/>
                    </a:lnT>
                    <a:lnB w="8966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5" dirty="0">
                          <a:solidFill>
                            <a:srgbClr val="00006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333333"/>
                      </a:solidFill>
                      <a:prstDash val="solid"/>
                    </a:lnL>
                    <a:lnR w="8966">
                      <a:solidFill>
                        <a:srgbClr val="333333"/>
                      </a:solidFill>
                      <a:prstDash val="solid"/>
                    </a:lnR>
                    <a:lnT w="8966">
                      <a:solidFill>
                        <a:srgbClr val="333333"/>
                      </a:solidFill>
                      <a:prstDash val="solid"/>
                    </a:lnT>
                    <a:lnB w="8966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703933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45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187786"/>
            <a:ext cx="2690460" cy="34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5"/>
              </a:lnSpc>
            </a:pPr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4170" y="2361635"/>
            <a:ext cx="669219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7.6,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682404"/>
            <a:ext cx="1987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7.7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3000728"/>
            <a:ext cx="766763" cy="148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60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569" y="3263630"/>
            <a:ext cx="1570567" cy="1204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20412">
              <a:lnSpc>
                <a:spcPct val="104299"/>
              </a:lnSpc>
            </a:pPr>
            <a:r>
              <a:rPr sz="1069" spc="10" dirty="0">
                <a:latin typeface="Times New Roman"/>
                <a:cs typeface="Times New Roman"/>
              </a:rPr>
              <a:t>Divide and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Conquer  Mergesort  mergeArrays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4299"/>
              </a:lnSpc>
            </a:pPr>
            <a:r>
              <a:rPr sz="1069" spc="5" dirty="0">
                <a:latin typeface="Times New Roman"/>
                <a:cs typeface="Times New Roman"/>
              </a:rPr>
              <a:t>Mergesort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Linked Lists  Mergesort Analysis  </a:t>
            </a:r>
            <a:r>
              <a:rPr sz="1069" spc="10" dirty="0">
                <a:latin typeface="Times New Roman"/>
                <a:cs typeface="Times New Roman"/>
              </a:rPr>
              <a:t>Quicksort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3"/>
              </a:spcBef>
            </a:pPr>
            <a:r>
              <a:rPr sz="1069" spc="10" dirty="0">
                <a:latin typeface="Times New Roman"/>
                <a:cs typeface="Times New Roman"/>
              </a:rPr>
              <a:t>Course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Overview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97309" y="6986216"/>
          <a:ext cx="3354740" cy="331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746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9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5">
                      <a:solidFill>
                        <a:srgbClr val="000000"/>
                      </a:solidFill>
                      <a:prstDash val="solid"/>
                    </a:lnL>
                    <a:lnR w="7502">
                      <a:solidFill>
                        <a:srgbClr val="000000"/>
                      </a:solidFill>
                      <a:prstDash val="solid"/>
                    </a:lnR>
                    <a:lnT w="7505">
                      <a:solidFill>
                        <a:srgbClr val="000000"/>
                      </a:solidFill>
                      <a:prstDash val="solid"/>
                    </a:lnT>
                    <a:lnB w="750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9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2">
                      <a:solidFill>
                        <a:srgbClr val="000000"/>
                      </a:solidFill>
                      <a:prstDash val="solid"/>
                    </a:lnL>
                    <a:lnR w="7503">
                      <a:solidFill>
                        <a:srgbClr val="000000"/>
                      </a:solidFill>
                      <a:prstDash val="solid"/>
                    </a:lnR>
                    <a:lnT w="7502">
                      <a:solidFill>
                        <a:srgbClr val="000000"/>
                      </a:solidFill>
                      <a:prstDash val="solid"/>
                    </a:lnT>
                    <a:lnB w="7502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3">
                      <a:solidFill>
                        <a:srgbClr val="000000"/>
                      </a:solidFill>
                      <a:prstDash val="solid"/>
                    </a:lnL>
                    <a:lnR w="7503">
                      <a:solidFill>
                        <a:srgbClr val="000000"/>
                      </a:solidFill>
                      <a:prstDash val="solid"/>
                    </a:lnR>
                    <a:lnT w="7503">
                      <a:solidFill>
                        <a:srgbClr val="000000"/>
                      </a:solidFill>
                      <a:prstDash val="solid"/>
                    </a:lnT>
                    <a:lnB w="7503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3">
                      <a:solidFill>
                        <a:srgbClr val="000000"/>
                      </a:solidFill>
                      <a:prstDash val="solid"/>
                    </a:lnL>
                    <a:lnR w="7502">
                      <a:solidFill>
                        <a:srgbClr val="000000"/>
                      </a:solidFill>
                      <a:prstDash val="solid"/>
                    </a:lnR>
                    <a:lnT w="7503">
                      <a:solidFill>
                        <a:srgbClr val="000000"/>
                      </a:solidFill>
                      <a:prstDash val="solid"/>
                    </a:lnT>
                    <a:lnB w="7503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2">
                      <a:solidFill>
                        <a:srgbClr val="000000"/>
                      </a:solidFill>
                      <a:prstDash val="solid"/>
                    </a:lnL>
                    <a:lnR w="7505">
                      <a:solidFill>
                        <a:srgbClr val="000000"/>
                      </a:solidFill>
                      <a:prstDash val="solid"/>
                    </a:lnR>
                    <a:lnT w="7502">
                      <a:solidFill>
                        <a:srgbClr val="000000"/>
                      </a:solidFill>
                      <a:prstDash val="solid"/>
                    </a:lnT>
                    <a:lnB w="7502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9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 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5">
                      <a:solidFill>
                        <a:srgbClr val="000000"/>
                      </a:solidFill>
                      <a:prstDash val="solid"/>
                    </a:lnL>
                    <a:lnR w="7502">
                      <a:solidFill>
                        <a:srgbClr val="000000"/>
                      </a:solidFill>
                      <a:prstDash val="solid"/>
                    </a:lnR>
                    <a:lnT w="7505">
                      <a:solidFill>
                        <a:srgbClr val="000000"/>
                      </a:solidFill>
                      <a:prstDash val="solid"/>
                    </a:lnT>
                    <a:lnB w="750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2">
                      <a:solidFill>
                        <a:srgbClr val="000000"/>
                      </a:solidFill>
                      <a:prstDash val="solid"/>
                    </a:lnL>
                    <a:lnR w="7503">
                      <a:solidFill>
                        <a:srgbClr val="000000"/>
                      </a:solidFill>
                      <a:prstDash val="solid"/>
                    </a:lnR>
                    <a:lnT w="7502">
                      <a:solidFill>
                        <a:srgbClr val="000000"/>
                      </a:solidFill>
                      <a:prstDash val="solid"/>
                    </a:lnT>
                    <a:lnB w="7502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3">
                      <a:solidFill>
                        <a:srgbClr val="000000"/>
                      </a:solidFill>
                      <a:prstDash val="solid"/>
                    </a:lnL>
                    <a:lnR w="7503">
                      <a:solidFill>
                        <a:srgbClr val="000000"/>
                      </a:solidFill>
                      <a:prstDash val="solid"/>
                    </a:lnR>
                    <a:lnT w="7503">
                      <a:solidFill>
                        <a:srgbClr val="000000"/>
                      </a:solidFill>
                      <a:prstDash val="solid"/>
                    </a:lnT>
                    <a:lnB w="7503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52267" y="4770578"/>
            <a:ext cx="4852458" cy="2127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Divide and</a:t>
            </a:r>
            <a:r>
              <a:rPr sz="1264" b="1" spc="-34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Conquer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started discussing </a:t>
            </a:r>
            <a:r>
              <a:rPr sz="1069" spc="10" dirty="0">
                <a:latin typeface="Times New Roman"/>
                <a:cs typeface="Times New Roman"/>
              </a:rPr>
              <a:t>three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sorting </a:t>
            </a:r>
            <a:r>
              <a:rPr sz="1069" spc="10" dirty="0">
                <a:latin typeface="Times New Roman"/>
                <a:cs typeface="Times New Roman"/>
              </a:rPr>
              <a:t>algorithms; </a:t>
            </a:r>
            <a:r>
              <a:rPr sz="1069" i="1" spc="15" dirty="0">
                <a:latin typeface="Times New Roman"/>
                <a:cs typeface="Times New Roman"/>
              </a:rPr>
              <a:t>merge  </a:t>
            </a:r>
            <a:r>
              <a:rPr sz="1069" i="1" spc="5" dirty="0">
                <a:latin typeface="Times New Roman"/>
                <a:cs typeface="Times New Roman"/>
              </a:rPr>
              <a:t>sort, </a:t>
            </a:r>
            <a:r>
              <a:rPr sz="1069" i="1" spc="10" dirty="0">
                <a:latin typeface="Times New Roman"/>
                <a:cs typeface="Times New Roman"/>
              </a:rPr>
              <a:t>quick sort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5" dirty="0">
                <a:latin typeface="Times New Roman"/>
                <a:cs typeface="Times New Roman"/>
              </a:rPr>
              <a:t>heap </a:t>
            </a:r>
            <a:r>
              <a:rPr sz="1069" i="1" spc="5" dirty="0">
                <a:latin typeface="Times New Roman"/>
                <a:cs typeface="Times New Roman"/>
              </a:rPr>
              <a:t>sort</a:t>
            </a:r>
            <a:r>
              <a:rPr sz="1069" spc="5" dirty="0">
                <a:latin typeface="Times New Roman"/>
                <a:cs typeface="Times New Roman"/>
              </a:rPr>
              <a:t>. All </a:t>
            </a:r>
            <a:r>
              <a:rPr sz="1069" spc="10" dirty="0">
                <a:latin typeface="Times New Roman"/>
                <a:cs typeface="Times New Roman"/>
              </a:rPr>
              <a:t>of these three algorithms take time </a:t>
            </a:r>
            <a:r>
              <a:rPr sz="1069" spc="5" dirty="0">
                <a:latin typeface="Times New Roman"/>
                <a:cs typeface="Times New Roman"/>
              </a:rPr>
              <a:t>proportional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i="1" spc="5" dirty="0">
                <a:latin typeface="Times New Roman"/>
                <a:cs typeface="Times New Roman"/>
              </a:rPr>
              <a:t>nlog</a:t>
            </a:r>
            <a:r>
              <a:rPr sz="1094" i="1" spc="7" baseline="-11111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Our elementary three </a:t>
            </a:r>
            <a:r>
              <a:rPr sz="1069" spc="5" dirty="0">
                <a:latin typeface="Times New Roman"/>
                <a:cs typeface="Times New Roman"/>
              </a:rPr>
              <a:t>sorting </a:t>
            </a:r>
            <a:r>
              <a:rPr sz="1069" spc="10" dirty="0">
                <a:latin typeface="Times New Roman"/>
                <a:cs typeface="Times New Roman"/>
              </a:rPr>
              <a:t>algorithms were taking </a:t>
            </a:r>
            <a:r>
              <a:rPr sz="1069" i="1" dirty="0">
                <a:latin typeface="Times New Roman"/>
                <a:cs typeface="Times New Roman"/>
              </a:rPr>
              <a:t>n</a:t>
            </a:r>
            <a:r>
              <a:rPr sz="1094" i="1" baseline="37037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time; therefore, </a:t>
            </a: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algorithms with </a:t>
            </a:r>
            <a:r>
              <a:rPr sz="1069" i="1" spc="10" dirty="0">
                <a:latin typeface="Times New Roman"/>
                <a:cs typeface="Times New Roman"/>
              </a:rPr>
              <a:t>nlog</a:t>
            </a:r>
            <a:r>
              <a:rPr sz="1094" i="1" spc="15" baseline="-11111" dirty="0">
                <a:latin typeface="Times New Roman"/>
                <a:cs typeface="Times New Roman"/>
              </a:rPr>
              <a:t>2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are faster. In search operation,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trying to  reduce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94" i="1" spc="7" baseline="-11111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Let’s discuss these </a:t>
            </a:r>
            <a:r>
              <a:rPr sz="1069" spc="5" dirty="0">
                <a:latin typeface="Times New Roman"/>
                <a:cs typeface="Times New Roman"/>
              </a:rPr>
              <a:t>sorting </a:t>
            </a:r>
            <a:r>
              <a:rPr sz="1069" spc="10" dirty="0">
                <a:latin typeface="Times New Roman"/>
                <a:cs typeface="Times New Roman"/>
              </a:rPr>
              <a:t>algorithms; merge </a:t>
            </a:r>
            <a:r>
              <a:rPr sz="1069" spc="5" dirty="0">
                <a:latin typeface="Times New Roman"/>
                <a:cs typeface="Times New Roman"/>
              </a:rPr>
              <a:t>sort, quick sort </a:t>
            </a:r>
            <a:r>
              <a:rPr sz="1069" spc="10" dirty="0">
                <a:latin typeface="Times New Roman"/>
                <a:cs typeface="Times New Roman"/>
              </a:rPr>
              <a:t>and heap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detail.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our discussion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i="1" spc="5" dirty="0">
                <a:latin typeface="Times New Roman"/>
                <a:cs typeface="Times New Roman"/>
              </a:rPr>
              <a:t>divide </a:t>
            </a:r>
            <a:r>
              <a:rPr sz="1069" i="1" spc="10" dirty="0">
                <a:latin typeface="Times New Roman"/>
                <a:cs typeface="Times New Roman"/>
              </a:rPr>
              <a:t>and conquer </a:t>
            </a:r>
            <a:r>
              <a:rPr sz="1069" spc="5" dirty="0">
                <a:latin typeface="Times New Roman"/>
                <a:cs typeface="Times New Roman"/>
              </a:rPr>
              <a:t>rule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saw an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example. </a:t>
            </a:r>
            <a:r>
              <a:rPr sz="1069" spc="5" dirty="0">
                <a:latin typeface="Times New Roman"/>
                <a:cs typeface="Times New Roman"/>
              </a:rPr>
              <a:t>Instead of sorting </a:t>
            </a:r>
            <a:r>
              <a:rPr sz="1069" spc="10" dirty="0">
                <a:latin typeface="Times New Roman"/>
                <a:cs typeface="Times New Roman"/>
              </a:rPr>
              <a:t>a whole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divide it </a:t>
            </a:r>
            <a:r>
              <a:rPr sz="1069" spc="10" dirty="0">
                <a:latin typeface="Times New Roman"/>
                <a:cs typeface="Times New Roman"/>
              </a:rPr>
              <a:t>in two </a:t>
            </a:r>
            <a:r>
              <a:rPr sz="1069" spc="5" dirty="0">
                <a:latin typeface="Times New Roman"/>
                <a:cs typeface="Times New Roman"/>
              </a:rPr>
              <a:t>parts, each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sorted separately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then they are merged into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164934"/>
            <a:r>
              <a:rPr sz="924" dirty="0">
                <a:latin typeface="Arial"/>
                <a:cs typeface="Arial"/>
              </a:rPr>
              <a:t>S </a:t>
            </a:r>
            <a:r>
              <a:rPr sz="924" spc="-5" dirty="0">
                <a:latin typeface="Arial"/>
                <a:cs typeface="Arial"/>
              </a:rPr>
              <a:t>p </a:t>
            </a:r>
            <a:r>
              <a:rPr sz="924" spc="39" dirty="0">
                <a:latin typeface="Arial"/>
                <a:cs typeface="Arial"/>
              </a:rPr>
              <a:t>lit </a:t>
            </a:r>
            <a:r>
              <a:rPr sz="924" spc="34" dirty="0">
                <a:latin typeface="Arial"/>
                <a:cs typeface="Arial"/>
              </a:rPr>
              <a:t>th </a:t>
            </a:r>
            <a:r>
              <a:rPr sz="924" spc="-5" dirty="0">
                <a:latin typeface="Arial"/>
                <a:cs typeface="Arial"/>
              </a:rPr>
              <a:t>e </a:t>
            </a:r>
            <a:r>
              <a:rPr sz="924" spc="39" dirty="0">
                <a:latin typeface="Arial"/>
                <a:cs typeface="Arial"/>
              </a:rPr>
              <a:t>lis </a:t>
            </a:r>
            <a:r>
              <a:rPr sz="924" dirty="0">
                <a:latin typeface="Arial"/>
                <a:cs typeface="Arial"/>
              </a:rPr>
              <a:t>t </a:t>
            </a:r>
            <a:r>
              <a:rPr sz="924" spc="29" dirty="0">
                <a:latin typeface="Arial"/>
                <a:cs typeface="Arial"/>
              </a:rPr>
              <a:t>in </a:t>
            </a:r>
            <a:r>
              <a:rPr sz="924" spc="34" dirty="0">
                <a:latin typeface="Arial"/>
                <a:cs typeface="Arial"/>
              </a:rPr>
              <a:t>to tw </a:t>
            </a:r>
            <a:r>
              <a:rPr sz="924" spc="-5" dirty="0">
                <a:latin typeface="Arial"/>
                <a:cs typeface="Arial"/>
              </a:rPr>
              <a:t>o p a</a:t>
            </a:r>
            <a:r>
              <a:rPr sz="924" spc="-78" dirty="0">
                <a:latin typeface="Arial"/>
                <a:cs typeface="Arial"/>
              </a:rPr>
              <a:t> </a:t>
            </a:r>
            <a:r>
              <a:rPr sz="924" spc="78" dirty="0">
                <a:latin typeface="Arial"/>
                <a:cs typeface="Arial"/>
              </a:rPr>
              <a:t>rts</a:t>
            </a:r>
            <a:endParaRPr sz="924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97309" y="7795947"/>
          <a:ext cx="3354740" cy="331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746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5">
                      <a:solidFill>
                        <a:srgbClr val="000000"/>
                      </a:solidFill>
                      <a:prstDash val="solid"/>
                    </a:lnL>
                    <a:lnR w="7502">
                      <a:solidFill>
                        <a:srgbClr val="000000"/>
                      </a:solidFill>
                      <a:prstDash val="solid"/>
                    </a:lnR>
                    <a:lnT w="7505">
                      <a:solidFill>
                        <a:srgbClr val="000000"/>
                      </a:solidFill>
                      <a:prstDash val="solid"/>
                    </a:lnT>
                    <a:lnB w="750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2">
                      <a:solidFill>
                        <a:srgbClr val="000000"/>
                      </a:solidFill>
                      <a:prstDash val="solid"/>
                    </a:lnL>
                    <a:lnR w="7503">
                      <a:solidFill>
                        <a:srgbClr val="000000"/>
                      </a:solidFill>
                      <a:prstDash val="solid"/>
                    </a:lnR>
                    <a:lnT w="7502">
                      <a:solidFill>
                        <a:srgbClr val="000000"/>
                      </a:solidFill>
                      <a:prstDash val="solid"/>
                    </a:lnT>
                    <a:lnB w="7502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9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3">
                      <a:solidFill>
                        <a:srgbClr val="000000"/>
                      </a:solidFill>
                      <a:prstDash val="solid"/>
                    </a:lnL>
                    <a:lnR w="7503">
                      <a:solidFill>
                        <a:srgbClr val="000000"/>
                      </a:solidFill>
                      <a:prstDash val="solid"/>
                    </a:lnR>
                    <a:lnT w="7503">
                      <a:solidFill>
                        <a:srgbClr val="000000"/>
                      </a:solidFill>
                      <a:prstDash val="solid"/>
                    </a:lnT>
                    <a:lnB w="7503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9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3">
                      <a:solidFill>
                        <a:srgbClr val="000000"/>
                      </a:solidFill>
                      <a:prstDash val="solid"/>
                    </a:lnL>
                    <a:lnR w="7502">
                      <a:solidFill>
                        <a:srgbClr val="000000"/>
                      </a:solidFill>
                      <a:prstDash val="solid"/>
                    </a:lnR>
                    <a:lnT w="7503">
                      <a:solidFill>
                        <a:srgbClr val="000000"/>
                      </a:solidFill>
                      <a:prstDash val="solid"/>
                    </a:lnT>
                    <a:lnB w="7503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2">
                      <a:solidFill>
                        <a:srgbClr val="000000"/>
                      </a:solidFill>
                      <a:prstDash val="solid"/>
                    </a:lnL>
                    <a:lnR w="7505">
                      <a:solidFill>
                        <a:srgbClr val="000000"/>
                      </a:solidFill>
                      <a:prstDash val="solid"/>
                    </a:lnR>
                    <a:lnT w="7502">
                      <a:solidFill>
                        <a:srgbClr val="000000"/>
                      </a:solidFill>
                      <a:prstDash val="solid"/>
                    </a:lnT>
                    <a:lnB w="7502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5">
                      <a:solidFill>
                        <a:srgbClr val="000000"/>
                      </a:solidFill>
                      <a:prstDash val="solid"/>
                    </a:lnL>
                    <a:lnR w="7502">
                      <a:solidFill>
                        <a:srgbClr val="000000"/>
                      </a:solidFill>
                      <a:prstDash val="solid"/>
                    </a:lnR>
                    <a:lnT w="7505">
                      <a:solidFill>
                        <a:srgbClr val="000000"/>
                      </a:solidFill>
                      <a:prstDash val="solid"/>
                    </a:lnT>
                    <a:lnB w="750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2">
                      <a:solidFill>
                        <a:srgbClr val="000000"/>
                      </a:solidFill>
                      <a:prstDash val="solid"/>
                    </a:lnL>
                    <a:lnR w="7503">
                      <a:solidFill>
                        <a:srgbClr val="000000"/>
                      </a:solidFill>
                      <a:prstDash val="solid"/>
                    </a:lnR>
                    <a:lnT w="7502">
                      <a:solidFill>
                        <a:srgbClr val="000000"/>
                      </a:solidFill>
                      <a:prstDash val="solid"/>
                    </a:lnT>
                    <a:lnB w="7502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9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3">
                      <a:solidFill>
                        <a:srgbClr val="000000"/>
                      </a:solidFill>
                      <a:prstDash val="solid"/>
                    </a:lnL>
                    <a:lnR w="7503">
                      <a:solidFill>
                        <a:srgbClr val="000000"/>
                      </a:solidFill>
                      <a:prstDash val="solid"/>
                    </a:lnR>
                    <a:lnT w="7503">
                      <a:solidFill>
                        <a:srgbClr val="000000"/>
                      </a:solidFill>
                      <a:prstDash val="solid"/>
                    </a:lnT>
                    <a:lnB w="7503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769482" y="7555618"/>
            <a:ext cx="120508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dirty="0">
                <a:latin typeface="Arial"/>
                <a:cs typeface="Arial"/>
              </a:rPr>
              <a:t>S</a:t>
            </a:r>
            <a:r>
              <a:rPr sz="924" spc="-87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o</a:t>
            </a:r>
            <a:r>
              <a:rPr sz="924" spc="-111" dirty="0">
                <a:latin typeface="Arial"/>
                <a:cs typeface="Arial"/>
              </a:rPr>
              <a:t> </a:t>
            </a:r>
            <a:r>
              <a:rPr sz="924" dirty="0">
                <a:latin typeface="Arial"/>
                <a:cs typeface="Arial"/>
              </a:rPr>
              <a:t>r</a:t>
            </a:r>
            <a:r>
              <a:rPr sz="924" spc="-175" dirty="0">
                <a:latin typeface="Arial"/>
                <a:cs typeface="Arial"/>
              </a:rPr>
              <a:t> </a:t>
            </a:r>
            <a:r>
              <a:rPr sz="924" dirty="0">
                <a:latin typeface="Arial"/>
                <a:cs typeface="Arial"/>
              </a:rPr>
              <a:t>t</a:t>
            </a:r>
            <a:r>
              <a:rPr sz="924" spc="136" dirty="0">
                <a:latin typeface="Arial"/>
                <a:cs typeface="Arial"/>
              </a:rPr>
              <a:t> </a:t>
            </a:r>
            <a:r>
              <a:rPr sz="924" spc="34" dirty="0">
                <a:latin typeface="Arial"/>
                <a:cs typeface="Arial"/>
              </a:rPr>
              <a:t>th</a:t>
            </a:r>
            <a:r>
              <a:rPr sz="924" spc="-111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e</a:t>
            </a:r>
            <a:r>
              <a:rPr sz="924" spc="204" dirty="0">
                <a:latin typeface="Arial"/>
                <a:cs typeface="Arial"/>
              </a:rPr>
              <a:t> </a:t>
            </a:r>
            <a:r>
              <a:rPr sz="924" spc="34" dirty="0">
                <a:latin typeface="Arial"/>
                <a:cs typeface="Arial"/>
              </a:rPr>
              <a:t>tw</a:t>
            </a:r>
            <a:r>
              <a:rPr sz="924" spc="-73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o</a:t>
            </a:r>
            <a:r>
              <a:rPr sz="924" spc="214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p</a:t>
            </a:r>
            <a:r>
              <a:rPr sz="924" spc="-111" dirty="0">
                <a:latin typeface="Arial"/>
                <a:cs typeface="Arial"/>
              </a:rPr>
              <a:t> </a:t>
            </a:r>
            <a:r>
              <a:rPr sz="924" spc="-5" dirty="0">
                <a:latin typeface="Arial"/>
                <a:cs typeface="Arial"/>
              </a:rPr>
              <a:t>a</a:t>
            </a:r>
            <a:r>
              <a:rPr sz="924" spc="-111" dirty="0">
                <a:latin typeface="Arial"/>
                <a:cs typeface="Arial"/>
              </a:rPr>
              <a:t> </a:t>
            </a:r>
            <a:r>
              <a:rPr sz="924" spc="78" dirty="0">
                <a:latin typeface="Arial"/>
                <a:cs typeface="Arial"/>
              </a:rPr>
              <a:t>rts</a:t>
            </a:r>
            <a:endParaRPr sz="924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797308" y="8625680"/>
          <a:ext cx="3354740" cy="33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7">
                      <a:solidFill>
                        <a:srgbClr val="000000"/>
                      </a:solidFill>
                      <a:prstDash val="solid"/>
                    </a:lnL>
                    <a:lnR w="7504">
                      <a:solidFill>
                        <a:srgbClr val="000000"/>
                      </a:solidFill>
                      <a:prstDash val="solid"/>
                    </a:lnR>
                    <a:lnT w="7507">
                      <a:solidFill>
                        <a:srgbClr val="000000"/>
                      </a:solidFill>
                      <a:prstDash val="solid"/>
                    </a:lnT>
                    <a:lnB w="75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4">
                      <a:solidFill>
                        <a:srgbClr val="000000"/>
                      </a:solidFill>
                      <a:prstDash val="solid"/>
                    </a:lnL>
                    <a:lnR w="7505">
                      <a:solidFill>
                        <a:srgbClr val="000000"/>
                      </a:solidFill>
                      <a:prstDash val="solid"/>
                    </a:lnR>
                    <a:lnT w="7504">
                      <a:solidFill>
                        <a:srgbClr val="000000"/>
                      </a:solidFill>
                      <a:prstDash val="solid"/>
                    </a:lnT>
                    <a:lnB w="75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9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5">
                      <a:solidFill>
                        <a:srgbClr val="000000"/>
                      </a:solidFill>
                      <a:prstDash val="solid"/>
                    </a:lnL>
                    <a:lnR w="7505">
                      <a:solidFill>
                        <a:srgbClr val="000000"/>
                      </a:solidFill>
                      <a:prstDash val="solid"/>
                    </a:lnR>
                    <a:lnT w="7505">
                      <a:solidFill>
                        <a:srgbClr val="000000"/>
                      </a:solidFill>
                      <a:prstDash val="solid"/>
                    </a:lnT>
                    <a:lnB w="75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9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5">
                      <a:solidFill>
                        <a:srgbClr val="000000"/>
                      </a:solidFill>
                      <a:prstDash val="solid"/>
                    </a:lnL>
                    <a:lnR w="7504">
                      <a:solidFill>
                        <a:srgbClr val="000000"/>
                      </a:solidFill>
                      <a:prstDash val="solid"/>
                    </a:lnR>
                    <a:lnT w="7505">
                      <a:solidFill>
                        <a:srgbClr val="000000"/>
                      </a:solidFill>
                      <a:prstDash val="solid"/>
                    </a:lnT>
                    <a:lnB w="75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4">
                      <a:solidFill>
                        <a:srgbClr val="000000"/>
                      </a:solidFill>
                      <a:prstDash val="solid"/>
                    </a:lnL>
                    <a:lnR w="7507">
                      <a:solidFill>
                        <a:srgbClr val="000000"/>
                      </a:solidFill>
                      <a:prstDash val="solid"/>
                    </a:lnR>
                    <a:lnT w="7504">
                      <a:solidFill>
                        <a:srgbClr val="000000"/>
                      </a:solidFill>
                      <a:prstDash val="solid"/>
                    </a:lnT>
                    <a:lnB w="75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7">
                      <a:solidFill>
                        <a:srgbClr val="000000"/>
                      </a:solidFill>
                      <a:prstDash val="solid"/>
                    </a:lnL>
                    <a:lnR w="7504">
                      <a:solidFill>
                        <a:srgbClr val="000000"/>
                      </a:solidFill>
                      <a:prstDash val="solid"/>
                    </a:lnR>
                    <a:lnT w="7507">
                      <a:solidFill>
                        <a:srgbClr val="000000"/>
                      </a:solidFill>
                      <a:prstDash val="solid"/>
                    </a:lnT>
                    <a:lnB w="750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4">
                      <a:solidFill>
                        <a:srgbClr val="000000"/>
                      </a:solidFill>
                      <a:prstDash val="solid"/>
                    </a:lnL>
                    <a:lnR w="7505">
                      <a:solidFill>
                        <a:srgbClr val="000000"/>
                      </a:solidFill>
                      <a:prstDash val="solid"/>
                    </a:lnR>
                    <a:lnT w="7504">
                      <a:solidFill>
                        <a:srgbClr val="000000"/>
                      </a:solidFill>
                      <a:prstDash val="solid"/>
                    </a:lnT>
                    <a:lnB w="750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9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05">
                      <a:solidFill>
                        <a:srgbClr val="000000"/>
                      </a:solidFill>
                      <a:prstDash val="solid"/>
                    </a:lnL>
                    <a:lnR w="7505">
                      <a:solidFill>
                        <a:srgbClr val="000000"/>
                      </a:solidFill>
                      <a:prstDash val="solid"/>
                    </a:lnR>
                    <a:lnT w="7505">
                      <a:solidFill>
                        <a:srgbClr val="000000"/>
                      </a:solidFill>
                      <a:prstDash val="solid"/>
                    </a:lnT>
                    <a:lnB w="750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489447" y="8385350"/>
            <a:ext cx="19699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dirty="0">
                <a:latin typeface="Arial"/>
                <a:cs typeface="Arial"/>
              </a:rPr>
              <a:t>M </a:t>
            </a:r>
            <a:r>
              <a:rPr sz="924" spc="-5" dirty="0">
                <a:latin typeface="Arial"/>
                <a:cs typeface="Arial"/>
              </a:rPr>
              <a:t>e </a:t>
            </a:r>
            <a:r>
              <a:rPr sz="924" spc="44" dirty="0">
                <a:latin typeface="Arial"/>
                <a:cs typeface="Arial"/>
              </a:rPr>
              <a:t>rg </a:t>
            </a:r>
            <a:r>
              <a:rPr sz="924" spc="-5" dirty="0">
                <a:latin typeface="Arial"/>
                <a:cs typeface="Arial"/>
              </a:rPr>
              <a:t>e </a:t>
            </a:r>
            <a:r>
              <a:rPr sz="924" spc="73" dirty="0">
                <a:latin typeface="Arial"/>
                <a:cs typeface="Arial"/>
              </a:rPr>
              <a:t>the </a:t>
            </a:r>
            <a:r>
              <a:rPr sz="924" spc="34" dirty="0">
                <a:latin typeface="Arial"/>
                <a:cs typeface="Arial"/>
              </a:rPr>
              <a:t>tw </a:t>
            </a:r>
            <a:r>
              <a:rPr sz="924" spc="-5" dirty="0">
                <a:latin typeface="Arial"/>
                <a:cs typeface="Arial"/>
              </a:rPr>
              <a:t>o </a:t>
            </a:r>
            <a:r>
              <a:rPr sz="924" spc="73" dirty="0">
                <a:latin typeface="Arial"/>
                <a:cs typeface="Arial"/>
              </a:rPr>
              <a:t>pa </a:t>
            </a:r>
            <a:r>
              <a:rPr sz="924" dirty="0">
                <a:latin typeface="Arial"/>
                <a:cs typeface="Arial"/>
              </a:rPr>
              <a:t>r </a:t>
            </a:r>
            <a:r>
              <a:rPr sz="924" spc="34" dirty="0">
                <a:latin typeface="Arial"/>
                <a:cs typeface="Arial"/>
              </a:rPr>
              <a:t>ts to</a:t>
            </a:r>
            <a:r>
              <a:rPr sz="924" spc="-131" dirty="0">
                <a:latin typeface="Arial"/>
                <a:cs typeface="Arial"/>
              </a:rPr>
              <a:t> </a:t>
            </a:r>
            <a:r>
              <a:rPr sz="924" spc="111" dirty="0">
                <a:latin typeface="Arial"/>
                <a:cs typeface="Arial"/>
              </a:rPr>
              <a:t>gether</a:t>
            </a:r>
            <a:r>
              <a:rPr sz="924" spc="-107" dirty="0">
                <a:latin typeface="Arial"/>
                <a:cs typeface="Arial"/>
              </a:rPr>
              <a:t> 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1378" y="9094329"/>
            <a:ext cx="57044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78" dirty="0">
                <a:latin typeface="Arial"/>
                <a:cs typeface="Arial"/>
              </a:rPr>
              <a:t>Fig </a:t>
            </a:r>
            <a:r>
              <a:rPr sz="924" b="1" spc="-5" dirty="0">
                <a:latin typeface="Arial"/>
                <a:cs typeface="Arial"/>
              </a:rPr>
              <a:t>4 5</a:t>
            </a:r>
            <a:r>
              <a:rPr sz="924" b="1" spc="-136" dirty="0">
                <a:latin typeface="Arial"/>
                <a:cs typeface="Arial"/>
              </a:rPr>
              <a:t> </a:t>
            </a:r>
            <a:r>
              <a:rPr sz="924" b="1" spc="34" dirty="0">
                <a:latin typeface="Arial"/>
                <a:cs typeface="Arial"/>
              </a:rPr>
              <a:t>.1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28005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6707"/>
            <a:ext cx="4853693" cy="64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 see </a:t>
            </a:r>
            <a:r>
              <a:rPr sz="1069" spc="10" dirty="0">
                <a:latin typeface="Times New Roman"/>
                <a:cs typeface="Times New Roman"/>
              </a:rPr>
              <a:t>few </a:t>
            </a:r>
            <a:r>
              <a:rPr sz="1069" spc="5" dirty="0">
                <a:latin typeface="Times New Roman"/>
                <a:cs typeface="Times New Roman"/>
              </a:rPr>
              <a:t>analysis to </a:t>
            </a:r>
            <a:r>
              <a:rPr sz="1069" spc="10" dirty="0">
                <a:latin typeface="Times New Roman"/>
                <a:cs typeface="Times New Roman"/>
              </a:rPr>
              <a:t>confirm </a:t>
            </a:r>
            <a:r>
              <a:rPr sz="1069" spc="5" dirty="0">
                <a:latin typeface="Times New Roman"/>
                <a:cs typeface="Times New Roman"/>
              </a:rPr>
              <a:t>the usefulness of </a:t>
            </a:r>
            <a:r>
              <a:rPr sz="1069" spc="10" dirty="0">
                <a:latin typeface="Times New Roman"/>
                <a:cs typeface="Times New Roman"/>
              </a:rPr>
              <a:t>the divide and </a:t>
            </a:r>
            <a:r>
              <a:rPr sz="1069" spc="5" dirty="0">
                <a:latin typeface="Times New Roman"/>
                <a:cs typeface="Times New Roman"/>
              </a:rPr>
              <a:t>conquer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technique.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262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sort the halves </a:t>
            </a:r>
            <a:r>
              <a:rPr sz="1069" i="1" spc="10" dirty="0">
                <a:latin typeface="Times New Roman"/>
                <a:cs typeface="Times New Roman"/>
              </a:rPr>
              <a:t>approximate </a:t>
            </a:r>
            <a:r>
              <a:rPr sz="1069" i="1" spc="5" dirty="0">
                <a:latin typeface="Times New Roman"/>
                <a:cs typeface="Times New Roman"/>
              </a:rPr>
              <a:t>time is</a:t>
            </a:r>
            <a:r>
              <a:rPr sz="1069" i="1" spc="-2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(n/2)</a:t>
            </a:r>
            <a:r>
              <a:rPr sz="1604" i="1" spc="15" baseline="15151" dirty="0">
                <a:latin typeface="Times New Roman"/>
                <a:cs typeface="Times New Roman"/>
              </a:rPr>
              <a:t>2</a:t>
            </a:r>
            <a:r>
              <a:rPr sz="1069" i="1" spc="10" dirty="0">
                <a:latin typeface="Times New Roman"/>
                <a:cs typeface="Times New Roman"/>
              </a:rPr>
              <a:t>+(n/2)</a:t>
            </a:r>
            <a:r>
              <a:rPr sz="1604" i="1" spc="15" baseline="15151" dirty="0">
                <a:latin typeface="Times New Roman"/>
                <a:cs typeface="Times New Roman"/>
              </a:rPr>
              <a:t>2</a:t>
            </a:r>
            <a:endParaRPr sz="1604" baseline="15151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To merge the two </a:t>
            </a:r>
            <a:r>
              <a:rPr sz="1069" i="1" spc="5" dirty="0">
                <a:latin typeface="Times New Roman"/>
                <a:cs typeface="Times New Roman"/>
              </a:rPr>
              <a:t>halves </a:t>
            </a:r>
            <a:r>
              <a:rPr sz="1069" i="1" spc="10" dirty="0">
                <a:latin typeface="Times New Roman"/>
                <a:cs typeface="Times New Roman"/>
              </a:rPr>
              <a:t>approximate time </a:t>
            </a:r>
            <a:r>
              <a:rPr sz="1069" i="1" spc="5" dirty="0">
                <a:latin typeface="Times New Roman"/>
                <a:cs typeface="Times New Roman"/>
              </a:rPr>
              <a:t>is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So, </a:t>
            </a:r>
            <a:r>
              <a:rPr sz="1069" i="1" spc="10" dirty="0">
                <a:latin typeface="Times New Roman"/>
                <a:cs typeface="Times New Roman"/>
              </a:rPr>
              <a:t>for n=100, divide and conquer takes </a:t>
            </a:r>
            <a:r>
              <a:rPr sz="1069" i="1" spc="5" dirty="0">
                <a:latin typeface="Times New Roman"/>
                <a:cs typeface="Times New Roman"/>
              </a:rPr>
              <a:t>approximately:</a:t>
            </a:r>
            <a:endParaRPr sz="1069">
              <a:latin typeface="Times New Roman"/>
              <a:cs typeface="Times New Roman"/>
            </a:endParaRPr>
          </a:p>
          <a:p>
            <a:pPr marL="639571">
              <a:lnSpc>
                <a:spcPts val="1274"/>
              </a:lnSpc>
              <a:spcBef>
                <a:spcPts val="247"/>
              </a:spcBef>
            </a:pP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(100/2)</a:t>
            </a:r>
            <a:r>
              <a:rPr sz="1604" i="1" spc="7" baseline="15151" dirty="0">
                <a:latin typeface="Times New Roman"/>
                <a:cs typeface="Times New Roman"/>
              </a:rPr>
              <a:t>2 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(100/2)</a:t>
            </a:r>
            <a:r>
              <a:rPr sz="1604" i="1" spc="7" baseline="15151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+</a:t>
            </a:r>
            <a:r>
              <a:rPr sz="1069" i="1" spc="-1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100</a:t>
            </a:r>
            <a:endParaRPr sz="1069">
              <a:latin typeface="Times New Roman"/>
              <a:cs typeface="Times New Roman"/>
            </a:endParaRPr>
          </a:p>
          <a:p>
            <a:pPr marL="639571">
              <a:lnSpc>
                <a:spcPts val="1274"/>
              </a:lnSpc>
            </a:pP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2500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2500 </a:t>
            </a:r>
            <a:r>
              <a:rPr sz="1069" i="1" spc="15" dirty="0">
                <a:latin typeface="Times New Roman"/>
                <a:cs typeface="Times New Roman"/>
              </a:rPr>
              <a:t>+</a:t>
            </a:r>
            <a:r>
              <a:rPr sz="1069" i="1" spc="-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100</a:t>
            </a:r>
            <a:endParaRPr sz="1069">
              <a:latin typeface="Times New Roman"/>
              <a:cs typeface="Times New Roman"/>
            </a:endParaRPr>
          </a:p>
          <a:p>
            <a:pPr marL="639571">
              <a:lnSpc>
                <a:spcPts val="1278"/>
              </a:lnSpc>
              <a:spcBef>
                <a:spcPts val="243"/>
              </a:spcBef>
            </a:pP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5100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53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that elementary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sorting </a:t>
            </a:r>
            <a:r>
              <a:rPr sz="1069" spc="5" dirty="0">
                <a:latin typeface="Times New Roman"/>
                <a:cs typeface="Times New Roman"/>
              </a:rPr>
              <a:t>algorithms </a:t>
            </a:r>
            <a:r>
              <a:rPr sz="1069" spc="10" dirty="0">
                <a:latin typeface="Times New Roman"/>
                <a:cs typeface="Times New Roman"/>
              </a:rPr>
              <a:t>were taking approximately </a:t>
            </a:r>
            <a:r>
              <a:rPr sz="1069" i="1" dirty="0">
                <a:latin typeface="Times New Roman"/>
                <a:cs typeface="Times New Roman"/>
              </a:rPr>
              <a:t>n</a:t>
            </a:r>
            <a:r>
              <a:rPr sz="1094" i="1" baseline="37037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time.  </a:t>
            </a:r>
            <a:r>
              <a:rPr sz="1069" spc="10" dirty="0">
                <a:latin typeface="Times New Roman"/>
                <a:cs typeface="Times New Roman"/>
              </a:rPr>
              <a:t>Suppose we </a:t>
            </a:r>
            <a:r>
              <a:rPr sz="1069" spc="5" dirty="0">
                <a:latin typeface="Times New Roman"/>
                <a:cs typeface="Times New Roman"/>
              </a:rPr>
              <a:t>are using insertion sort </a:t>
            </a:r>
            <a:r>
              <a:rPr sz="1069" spc="10" dirty="0">
                <a:latin typeface="Times New Roman"/>
                <a:cs typeface="Times New Roman"/>
              </a:rPr>
              <a:t>of those </a:t>
            </a:r>
            <a:r>
              <a:rPr sz="1069" spc="5" dirty="0">
                <a:latin typeface="Times New Roman"/>
                <a:cs typeface="Times New Roman"/>
              </a:rPr>
              <a:t>elementary algorithms.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divide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</a:t>
            </a: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ct val="98400"/>
              </a:lnSpc>
              <a:spcBef>
                <a:spcPts val="233"/>
              </a:spcBef>
            </a:pP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halves </a:t>
            </a:r>
            <a:r>
              <a:rPr sz="1069" spc="10" dirty="0">
                <a:latin typeface="Times New Roman"/>
                <a:cs typeface="Times New Roman"/>
              </a:rPr>
              <a:t>then 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approximately </a:t>
            </a:r>
            <a:r>
              <a:rPr sz="1069" i="1" spc="5" dirty="0">
                <a:latin typeface="Times New Roman"/>
                <a:cs typeface="Times New Roman"/>
              </a:rPr>
              <a:t>(n/2)</a:t>
            </a:r>
            <a:r>
              <a:rPr sz="1604" i="1" spc="7" baseline="15151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+(n/2)</a:t>
            </a:r>
            <a:r>
              <a:rPr sz="1604" i="1" spc="7" baseline="15151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required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 merging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approximately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 This operation contains </a:t>
            </a:r>
            <a:r>
              <a:rPr sz="1069" spc="10" dirty="0">
                <a:latin typeface="Times New Roman"/>
                <a:cs typeface="Times New Roman"/>
              </a:rPr>
              <a:t>a simple </a:t>
            </a:r>
            <a:r>
              <a:rPr sz="1069" spc="5" dirty="0">
                <a:latin typeface="Times New Roman"/>
                <a:cs typeface="Times New Roman"/>
              </a:rPr>
              <a:t>loop that  </a:t>
            </a:r>
            <a:r>
              <a:rPr sz="1069" spc="10" dirty="0">
                <a:latin typeface="Times New Roman"/>
                <a:cs typeface="Times New Roman"/>
              </a:rPr>
              <a:t>goes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Suppose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100.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Considering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apply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insertion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algorithm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time taken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approximately (100)</a:t>
            </a:r>
            <a:r>
              <a:rPr sz="1094" spc="7" baseline="37037" dirty="0">
                <a:latin typeface="Times New Roman"/>
                <a:cs typeface="Times New Roman"/>
              </a:rPr>
              <a:t>2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10000.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divide and  </a:t>
            </a:r>
            <a:r>
              <a:rPr sz="1069" spc="10" dirty="0">
                <a:latin typeface="Times New Roman"/>
                <a:cs typeface="Times New Roman"/>
              </a:rPr>
              <a:t>conquer technique on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Then for </a:t>
            </a:r>
            <a:r>
              <a:rPr sz="1069" spc="5" dirty="0">
                <a:latin typeface="Times New Roman"/>
                <a:cs typeface="Times New Roman"/>
              </a:rPr>
              <a:t>first half </a:t>
            </a:r>
            <a:r>
              <a:rPr sz="1069" spc="10" dirty="0">
                <a:latin typeface="Times New Roman"/>
                <a:cs typeface="Times New Roman"/>
              </a:rPr>
              <a:t>approximate time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i="1" spc="5" dirty="0">
                <a:latin typeface="Times New Roman"/>
                <a:cs typeface="Times New Roman"/>
              </a:rPr>
              <a:t>(100/2)</a:t>
            </a:r>
            <a:r>
              <a:rPr sz="1094" i="1" spc="7" baseline="37037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Similarly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second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half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(100/2)</a:t>
            </a:r>
            <a:r>
              <a:rPr sz="1094" i="1" spc="7" baseline="37037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merging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approximate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4"/>
              </a:spcBef>
            </a:pPr>
            <a:r>
              <a:rPr sz="1069" i="1" spc="10" dirty="0">
                <a:latin typeface="Times New Roman"/>
                <a:cs typeface="Times New Roman"/>
              </a:rPr>
              <a:t>100</a:t>
            </a:r>
            <a:r>
              <a:rPr sz="1069" spc="10" dirty="0">
                <a:latin typeface="Times New Roman"/>
                <a:cs typeface="Times New Roman"/>
              </a:rPr>
              <a:t>. 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operation of sorting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this divide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conquer technique in  </a:t>
            </a:r>
            <a:r>
              <a:rPr sz="1069" spc="10" dirty="0">
                <a:latin typeface="Times New Roman"/>
                <a:cs typeface="Times New Roman"/>
              </a:rPr>
              <a:t>insertion sort will take around </a:t>
            </a:r>
            <a:r>
              <a:rPr sz="1069" i="1" spc="5" dirty="0">
                <a:latin typeface="Times New Roman"/>
                <a:cs typeface="Times New Roman"/>
              </a:rPr>
              <a:t>(100/2)</a:t>
            </a:r>
            <a:r>
              <a:rPr sz="1094" i="1" spc="7" baseline="37037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(100/2)</a:t>
            </a:r>
            <a:r>
              <a:rPr sz="1094" i="1" spc="7" baseline="37037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+100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=       </a:t>
            </a:r>
            <a:r>
              <a:rPr sz="1069" i="1" spc="2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5100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Clearly the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spent (5100) after </a:t>
            </a:r>
            <a:r>
              <a:rPr sz="1069" spc="10" dirty="0">
                <a:latin typeface="Times New Roman"/>
                <a:cs typeface="Times New Roman"/>
              </a:rPr>
              <a:t>applying </a:t>
            </a:r>
            <a:r>
              <a:rPr sz="1069" spc="5" dirty="0">
                <a:latin typeface="Times New Roman"/>
                <a:cs typeface="Times New Roman"/>
              </a:rPr>
              <a:t>divide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conquer </a:t>
            </a:r>
            <a:r>
              <a:rPr sz="1069" spc="10" dirty="0">
                <a:latin typeface="Times New Roman"/>
                <a:cs typeface="Times New Roman"/>
              </a:rPr>
              <a:t>mechanism </a:t>
            </a:r>
            <a:r>
              <a:rPr sz="1069" spc="5" dirty="0">
                <a:latin typeface="Times New Roman"/>
                <a:cs typeface="Times New Roman"/>
              </a:rPr>
              <a:t>is significantly lesser </a:t>
            </a:r>
            <a:r>
              <a:rPr sz="1069" spc="10" dirty="0">
                <a:latin typeface="Times New Roman"/>
                <a:cs typeface="Times New Roman"/>
              </a:rPr>
              <a:t>than  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previous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(10000).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reduced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approximately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half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previous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This example shows the </a:t>
            </a:r>
            <a:r>
              <a:rPr sz="1069" spc="5" dirty="0">
                <a:latin typeface="Times New Roman"/>
                <a:cs typeface="Times New Roman"/>
              </a:rPr>
              <a:t>usefulness of divide </a:t>
            </a:r>
            <a:r>
              <a:rPr sz="1069" spc="10" dirty="0">
                <a:latin typeface="Times New Roman"/>
                <a:cs typeface="Times New Roman"/>
              </a:rPr>
              <a:t>and conquer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technique.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8026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By looking at the benefit after dividing the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into two halves, some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spc="10" dirty="0">
                <a:latin typeface="Times New Roman"/>
                <a:cs typeface="Times New Roman"/>
              </a:rPr>
              <a:t>questions  </a:t>
            </a:r>
            <a:r>
              <a:rPr sz="1069" spc="5" dirty="0">
                <a:latin typeface="Times New Roman"/>
                <a:cs typeface="Times New Roman"/>
              </a:rPr>
              <a:t>arise: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Why not </a:t>
            </a:r>
            <a:r>
              <a:rPr sz="1069" spc="5" dirty="0">
                <a:latin typeface="Times New Roman"/>
                <a:cs typeface="Times New Roman"/>
              </a:rPr>
              <a:t>divide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halves in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half?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49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quarters in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half?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And so on </a:t>
            </a:r>
            <a:r>
              <a:rPr sz="1069" spc="5" dirty="0">
                <a:latin typeface="Times New Roman"/>
                <a:cs typeface="Times New Roman"/>
              </a:rPr>
              <a:t>. .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221628" marR="3358368" indent="-209281">
              <a:lnSpc>
                <a:spcPts val="1264"/>
              </a:lnSpc>
              <a:spcBef>
                <a:spcPts val="117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stop? 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stop subdividing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reach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 element level.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divide  </a:t>
            </a:r>
            <a:r>
              <a:rPr sz="1069" spc="10" dirty="0">
                <a:latin typeface="Times New Roman"/>
                <a:cs typeface="Times New Roman"/>
              </a:rPr>
              <a:t>and conquer </a:t>
            </a:r>
            <a:r>
              <a:rPr sz="1069" spc="5" dirty="0">
                <a:latin typeface="Times New Roman"/>
                <a:cs typeface="Times New Roman"/>
              </a:rPr>
              <a:t>strategy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thing,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already prepared binary search tree </a:t>
            </a:r>
            <a:r>
              <a:rPr sz="1069" spc="10" dirty="0">
                <a:latin typeface="Times New Roman"/>
                <a:cs typeface="Times New Roman"/>
              </a:rPr>
              <a:t>on the  same </a:t>
            </a:r>
            <a:r>
              <a:rPr sz="1069" spc="5" dirty="0">
                <a:latin typeface="Times New Roman"/>
                <a:cs typeface="Times New Roman"/>
              </a:rPr>
              <a:t>lines.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side of the tree contains the greater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the root and other  </a:t>
            </a:r>
            <a:r>
              <a:rPr sz="1069" spc="5" dirty="0">
                <a:latin typeface="Times New Roman"/>
                <a:cs typeface="Times New Roman"/>
              </a:rPr>
              <a:t>part </a:t>
            </a:r>
            <a:r>
              <a:rPr sz="1069" spc="10" dirty="0">
                <a:latin typeface="Times New Roman"/>
                <a:cs typeface="Times New Roman"/>
              </a:rPr>
              <a:t>contains the smaller elements. Especially, when </a:t>
            </a:r>
            <a:r>
              <a:rPr sz="1069" spc="5" dirty="0">
                <a:latin typeface="Times New Roman"/>
                <a:cs typeface="Times New Roman"/>
              </a:rPr>
              <a:t>performing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in an  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our search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mid of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Subdivided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kept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comparing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dividing the </a:t>
            </a:r>
            <a:r>
              <a:rPr sz="1069" spc="5" dirty="0">
                <a:latin typeface="Times New Roman"/>
                <a:cs typeface="Times New Roman"/>
              </a:rPr>
              <a:t>array until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got </a:t>
            </a:r>
            <a:r>
              <a:rPr sz="1069" spc="5" dirty="0">
                <a:latin typeface="Times New Roman"/>
                <a:cs typeface="Times New Roman"/>
              </a:rPr>
              <a:t>success or failure.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subdivision  process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prolong to individual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783730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1629" y="1638088"/>
            <a:ext cx="1045810" cy="209285"/>
          </a:xfrm>
          <a:custGeom>
            <a:avLst/>
            <a:gdLst/>
            <a:ahLst/>
            <a:cxnLst/>
            <a:rect l="l" t="t" r="r" b="b"/>
            <a:pathLst>
              <a:path w="1075689" h="215265">
                <a:moveTo>
                  <a:pt x="0" y="214883"/>
                </a:moveTo>
                <a:lnTo>
                  <a:pt x="1075181" y="214883"/>
                </a:lnTo>
                <a:lnTo>
                  <a:pt x="1075181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107054" y="1638088"/>
            <a:ext cx="1044575" cy="209285"/>
          </a:xfrm>
          <a:custGeom>
            <a:avLst/>
            <a:gdLst/>
            <a:ahLst/>
            <a:cxnLst/>
            <a:rect l="l" t="t" r="r" b="b"/>
            <a:pathLst>
              <a:path w="1074420" h="215265">
                <a:moveTo>
                  <a:pt x="0" y="214883"/>
                </a:moveTo>
                <a:lnTo>
                  <a:pt x="1074420" y="214883"/>
                </a:lnTo>
                <a:lnTo>
                  <a:pt x="1074420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061739" y="1637347"/>
            <a:ext cx="836524" cy="179536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189">
              <a:lnSpc>
                <a:spcPts val="1424"/>
              </a:lnSpc>
            </a:pPr>
            <a:r>
              <a:rPr sz="1264" dirty="0">
                <a:latin typeface="Arial"/>
                <a:cs typeface="Arial"/>
              </a:rPr>
              <a:t>Search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7054" y="2264092"/>
            <a:ext cx="522288" cy="209285"/>
          </a:xfrm>
          <a:custGeom>
            <a:avLst/>
            <a:gdLst/>
            <a:ahLst/>
            <a:cxnLst/>
            <a:rect l="l" t="t" r="r" b="b"/>
            <a:pathLst>
              <a:path w="537210" h="215264">
                <a:moveTo>
                  <a:pt x="0" y="214883"/>
                </a:moveTo>
                <a:lnTo>
                  <a:pt x="537210" y="214883"/>
                </a:lnTo>
                <a:lnTo>
                  <a:pt x="537210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584766" y="2264092"/>
            <a:ext cx="522288" cy="209285"/>
          </a:xfrm>
          <a:custGeom>
            <a:avLst/>
            <a:gdLst/>
            <a:ahLst/>
            <a:cxnLst/>
            <a:rect l="l" t="t" r="r" b="b"/>
            <a:pathLst>
              <a:path w="537210" h="215264">
                <a:moveTo>
                  <a:pt x="0" y="214883"/>
                </a:moveTo>
                <a:lnTo>
                  <a:pt x="537209" y="214883"/>
                </a:lnTo>
                <a:lnTo>
                  <a:pt x="537209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904681" y="2264092"/>
            <a:ext cx="575381" cy="171390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6791" rIns="0" bIns="0" rtlCol="0">
            <a:spAutoFit/>
          </a:bodyPr>
          <a:lstStyle/>
          <a:p>
            <a:pPr marL="62352">
              <a:spcBef>
                <a:spcPts val="53"/>
              </a:spcBef>
            </a:pPr>
            <a:r>
              <a:rPr sz="1069" spc="10" dirty="0">
                <a:latin typeface="Arial"/>
                <a:cs typeface="Arial"/>
              </a:rPr>
              <a:t>Search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3640" y="2891579"/>
            <a:ext cx="523522" cy="209285"/>
          </a:xfrm>
          <a:custGeom>
            <a:avLst/>
            <a:gdLst/>
            <a:ahLst/>
            <a:cxnLst/>
            <a:rect l="l" t="t" r="r" b="b"/>
            <a:pathLst>
              <a:path w="538480" h="215264">
                <a:moveTo>
                  <a:pt x="0" y="214883"/>
                </a:moveTo>
                <a:lnTo>
                  <a:pt x="537971" y="214883"/>
                </a:lnTo>
                <a:lnTo>
                  <a:pt x="537971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800966" y="2891579"/>
            <a:ext cx="575381" cy="160296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17903" rIns="0" bIns="0" rtlCol="0">
            <a:spAutoFit/>
          </a:bodyPr>
          <a:lstStyle/>
          <a:p>
            <a:pPr marL="97541">
              <a:spcBef>
                <a:spcPts val="141"/>
              </a:spcBef>
            </a:pPr>
            <a:r>
              <a:rPr sz="924" spc="-10" dirty="0">
                <a:latin typeface="Arial"/>
                <a:cs typeface="Arial"/>
              </a:rPr>
              <a:t>Search</a:t>
            </a:r>
            <a:endParaRPr sz="924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62629" y="1847002"/>
            <a:ext cx="366713" cy="292629"/>
          </a:xfrm>
          <a:custGeom>
            <a:avLst/>
            <a:gdLst/>
            <a:ahLst/>
            <a:cxnLst/>
            <a:rect l="l" t="t" r="r" b="b"/>
            <a:pathLst>
              <a:path w="377189" h="300989">
                <a:moveTo>
                  <a:pt x="377189" y="0"/>
                </a:moveTo>
                <a:lnTo>
                  <a:pt x="0" y="30099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210772" y="2104813"/>
            <a:ext cx="82726" cy="76553"/>
          </a:xfrm>
          <a:custGeom>
            <a:avLst/>
            <a:gdLst/>
            <a:ahLst/>
            <a:cxnLst/>
            <a:rect l="l" t="t" r="r" b="b"/>
            <a:pathLst>
              <a:path w="85089" h="78739">
                <a:moveTo>
                  <a:pt x="37337" y="0"/>
                </a:moveTo>
                <a:lnTo>
                  <a:pt x="0" y="78485"/>
                </a:lnTo>
                <a:lnTo>
                  <a:pt x="84581" y="60197"/>
                </a:lnTo>
                <a:lnTo>
                  <a:pt x="37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735898" y="2473006"/>
            <a:ext cx="266083" cy="267935"/>
          </a:xfrm>
          <a:custGeom>
            <a:avLst/>
            <a:gdLst/>
            <a:ahLst/>
            <a:cxnLst/>
            <a:rect l="l" t="t" r="r" b="b"/>
            <a:pathLst>
              <a:path w="273685" h="275589">
                <a:moveTo>
                  <a:pt x="273557" y="0"/>
                </a:moveTo>
                <a:lnTo>
                  <a:pt x="0" y="275081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688484" y="2707851"/>
            <a:ext cx="80257" cy="79640"/>
          </a:xfrm>
          <a:custGeom>
            <a:avLst/>
            <a:gdLst/>
            <a:ahLst/>
            <a:cxnLst/>
            <a:rect l="l" t="t" r="r" b="b"/>
            <a:pathLst>
              <a:path w="82550" h="81914">
                <a:moveTo>
                  <a:pt x="27431" y="0"/>
                </a:moveTo>
                <a:lnTo>
                  <a:pt x="0" y="81534"/>
                </a:lnTo>
                <a:lnTo>
                  <a:pt x="82295" y="53340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017660" y="1317554"/>
            <a:ext cx="16440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Recall Binary</a:t>
            </a:r>
            <a:r>
              <a:rPr sz="1264" b="1" i="1" spc="-34" dirty="0">
                <a:latin typeface="Arial"/>
                <a:cs typeface="Arial"/>
              </a:rPr>
              <a:t> </a:t>
            </a:r>
            <a:r>
              <a:rPr sz="1264" b="1" i="1" spc="5" dirty="0">
                <a:latin typeface="Arial"/>
                <a:cs typeface="Arial"/>
              </a:rPr>
              <a:t>Search</a:t>
            </a:r>
            <a:endParaRPr sz="1264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99759" y="4075431"/>
            <a:ext cx="1045810" cy="208667"/>
          </a:xfrm>
          <a:custGeom>
            <a:avLst/>
            <a:gdLst/>
            <a:ahLst/>
            <a:cxnLst/>
            <a:rect l="l" t="t" r="r" b="b"/>
            <a:pathLst>
              <a:path w="1075689" h="214629">
                <a:moveTo>
                  <a:pt x="0" y="214122"/>
                </a:moveTo>
                <a:lnTo>
                  <a:pt x="1075182" y="214122"/>
                </a:lnTo>
                <a:lnTo>
                  <a:pt x="1075182" y="0"/>
                </a:lnTo>
                <a:lnTo>
                  <a:pt x="0" y="0"/>
                </a:lnTo>
                <a:lnTo>
                  <a:pt x="0" y="214122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955183" y="4075431"/>
            <a:ext cx="1044575" cy="208667"/>
          </a:xfrm>
          <a:custGeom>
            <a:avLst/>
            <a:gdLst/>
            <a:ahLst/>
            <a:cxnLst/>
            <a:rect l="l" t="t" r="r" b="b"/>
            <a:pathLst>
              <a:path w="1074420" h="214629">
                <a:moveTo>
                  <a:pt x="0" y="214122"/>
                </a:moveTo>
                <a:lnTo>
                  <a:pt x="1074420" y="214122"/>
                </a:lnTo>
                <a:lnTo>
                  <a:pt x="1074420" y="0"/>
                </a:lnTo>
                <a:lnTo>
                  <a:pt x="0" y="0"/>
                </a:lnTo>
                <a:lnTo>
                  <a:pt x="0" y="214122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352280" y="3195321"/>
            <a:ext cx="4851841" cy="107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3847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8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45.2</a:t>
            </a:r>
            <a:endParaRPr sz="1167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198"/>
              </a:spcBef>
            </a:pPr>
            <a:r>
              <a:rPr sz="1069" spc="10" dirty="0">
                <a:latin typeface="Times New Roman"/>
                <a:cs typeface="Times New Roman"/>
              </a:rPr>
              <a:t>Hence,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perform 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lines of </a:t>
            </a:r>
            <a:r>
              <a:rPr sz="1069" spc="10" dirty="0">
                <a:latin typeface="Times New Roman"/>
                <a:cs typeface="Times New Roman"/>
              </a:rPr>
              <a:t>divide and </a:t>
            </a:r>
            <a:r>
              <a:rPr sz="1069" spc="5" dirty="0">
                <a:latin typeface="Times New Roman"/>
                <a:cs typeface="Times New Roman"/>
              </a:rPr>
              <a:t>conquer  strategy. </a:t>
            </a:r>
            <a:r>
              <a:rPr sz="1069" spc="10" dirty="0">
                <a:latin typeface="Times New Roman"/>
                <a:cs typeface="Times New Roman"/>
              </a:rPr>
              <a:t>Remember,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applied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sorted array.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this one can  </a:t>
            </a:r>
            <a:r>
              <a:rPr sz="1069" spc="5" dirty="0">
                <a:latin typeface="Times New Roman"/>
                <a:cs typeface="Times New Roman"/>
              </a:rPr>
              <a:t>realize that sorting facilitates in searching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64">
              <a:latin typeface="Times New Roman"/>
              <a:cs typeface="Times New Roman"/>
            </a:endParaRPr>
          </a:p>
          <a:p>
            <a:pPr marL="811811"/>
            <a:r>
              <a:rPr sz="1264" b="1" spc="5" dirty="0">
                <a:latin typeface="Arial"/>
                <a:cs typeface="Arial"/>
              </a:rPr>
              <a:t>Sort</a:t>
            </a:r>
            <a:endParaRPr sz="126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55183" y="4701434"/>
            <a:ext cx="522288" cy="209285"/>
          </a:xfrm>
          <a:custGeom>
            <a:avLst/>
            <a:gdLst/>
            <a:ahLst/>
            <a:cxnLst/>
            <a:rect l="l" t="t" r="r" b="b"/>
            <a:pathLst>
              <a:path w="537210" h="215264">
                <a:moveTo>
                  <a:pt x="0" y="214884"/>
                </a:moveTo>
                <a:lnTo>
                  <a:pt x="537209" y="214884"/>
                </a:lnTo>
                <a:lnTo>
                  <a:pt x="537209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432155" y="4701434"/>
            <a:ext cx="523522" cy="209285"/>
          </a:xfrm>
          <a:custGeom>
            <a:avLst/>
            <a:gdLst/>
            <a:ahLst/>
            <a:cxnLst/>
            <a:rect l="l" t="t" r="r" b="b"/>
            <a:pathLst>
              <a:path w="538480" h="215264">
                <a:moveTo>
                  <a:pt x="0" y="214884"/>
                </a:moveTo>
                <a:lnTo>
                  <a:pt x="537971" y="214884"/>
                </a:lnTo>
                <a:lnTo>
                  <a:pt x="537971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887889" y="4711558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S</a:t>
            </a:r>
            <a:r>
              <a:rPr sz="1069" b="1" spc="19" dirty="0">
                <a:latin typeface="Arial"/>
                <a:cs typeface="Arial"/>
              </a:rPr>
              <a:t>o</a:t>
            </a:r>
            <a:r>
              <a:rPr sz="1069" b="1" spc="5" dirty="0">
                <a:latin typeface="Arial"/>
                <a:cs typeface="Arial"/>
              </a:rPr>
              <a:t>rt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70642" y="5278544"/>
            <a:ext cx="523522" cy="208667"/>
          </a:xfrm>
          <a:custGeom>
            <a:avLst/>
            <a:gdLst/>
            <a:ahLst/>
            <a:cxnLst/>
            <a:rect l="l" t="t" r="r" b="b"/>
            <a:pathLst>
              <a:path w="538480" h="214629">
                <a:moveTo>
                  <a:pt x="0" y="214122"/>
                </a:moveTo>
                <a:lnTo>
                  <a:pt x="537972" y="214122"/>
                </a:lnTo>
                <a:lnTo>
                  <a:pt x="537972" y="0"/>
                </a:lnTo>
                <a:lnTo>
                  <a:pt x="0" y="0"/>
                </a:lnTo>
                <a:lnTo>
                  <a:pt x="0" y="214122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784173" y="5288667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So</a:t>
            </a:r>
            <a:r>
              <a:rPr sz="1069" b="1" spc="10" dirty="0">
                <a:latin typeface="Arial"/>
                <a:cs typeface="Arial"/>
              </a:rPr>
              <a:t>r</a:t>
            </a:r>
            <a:r>
              <a:rPr sz="1069" b="1" spc="5" dirty="0">
                <a:latin typeface="Arial"/>
                <a:cs typeface="Arial"/>
              </a:rPr>
              <a:t>t</a:t>
            </a:r>
            <a:endParaRPr sz="106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10018" y="4283603"/>
            <a:ext cx="367947" cy="293864"/>
          </a:xfrm>
          <a:custGeom>
            <a:avLst/>
            <a:gdLst/>
            <a:ahLst/>
            <a:cxnLst/>
            <a:rect l="l" t="t" r="r" b="b"/>
            <a:pathLst>
              <a:path w="378460" h="302260">
                <a:moveTo>
                  <a:pt x="377951" y="0"/>
                </a:moveTo>
                <a:lnTo>
                  <a:pt x="0" y="30175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058901" y="4542154"/>
            <a:ext cx="82726" cy="76553"/>
          </a:xfrm>
          <a:custGeom>
            <a:avLst/>
            <a:gdLst/>
            <a:ahLst/>
            <a:cxnLst/>
            <a:rect l="l" t="t" r="r" b="b"/>
            <a:pathLst>
              <a:path w="85089" h="78739">
                <a:moveTo>
                  <a:pt x="36575" y="0"/>
                </a:moveTo>
                <a:lnTo>
                  <a:pt x="0" y="78486"/>
                </a:lnTo>
                <a:lnTo>
                  <a:pt x="84581" y="60198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583286" y="4910349"/>
            <a:ext cx="266700" cy="267935"/>
          </a:xfrm>
          <a:custGeom>
            <a:avLst/>
            <a:gdLst/>
            <a:ahLst/>
            <a:cxnLst/>
            <a:rect l="l" t="t" r="r" b="b"/>
            <a:pathLst>
              <a:path w="274319" h="275589">
                <a:moveTo>
                  <a:pt x="274319" y="0"/>
                </a:moveTo>
                <a:lnTo>
                  <a:pt x="0" y="275081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535873" y="5144452"/>
            <a:ext cx="80874" cy="79640"/>
          </a:xfrm>
          <a:custGeom>
            <a:avLst/>
            <a:gdLst/>
            <a:ahLst/>
            <a:cxnLst/>
            <a:rect l="l" t="t" r="r" b="b"/>
            <a:pathLst>
              <a:path w="83185" h="81914">
                <a:moveTo>
                  <a:pt x="28193" y="0"/>
                </a:moveTo>
                <a:lnTo>
                  <a:pt x="0" y="81534"/>
                </a:lnTo>
                <a:lnTo>
                  <a:pt x="83057" y="54101"/>
                </a:lnTo>
                <a:lnTo>
                  <a:pt x="28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045075" y="4728845"/>
            <a:ext cx="522288" cy="209285"/>
          </a:xfrm>
          <a:custGeom>
            <a:avLst/>
            <a:gdLst/>
            <a:ahLst/>
            <a:cxnLst/>
            <a:rect l="l" t="t" r="r" b="b"/>
            <a:pathLst>
              <a:path w="537210" h="215264">
                <a:moveTo>
                  <a:pt x="0" y="214884"/>
                </a:moveTo>
                <a:lnTo>
                  <a:pt x="537210" y="214884"/>
                </a:lnTo>
                <a:lnTo>
                  <a:pt x="53721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522786" y="4728845"/>
            <a:ext cx="522288" cy="209285"/>
          </a:xfrm>
          <a:custGeom>
            <a:avLst/>
            <a:gdLst/>
            <a:ahLst/>
            <a:cxnLst/>
            <a:rect l="l" t="t" r="r" b="b"/>
            <a:pathLst>
              <a:path w="537210" h="215264">
                <a:moveTo>
                  <a:pt x="0" y="214884"/>
                </a:moveTo>
                <a:lnTo>
                  <a:pt x="537210" y="214884"/>
                </a:lnTo>
                <a:lnTo>
                  <a:pt x="53721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470189" y="4283603"/>
            <a:ext cx="318558" cy="319793"/>
          </a:xfrm>
          <a:custGeom>
            <a:avLst/>
            <a:gdLst/>
            <a:ahLst/>
            <a:cxnLst/>
            <a:rect l="l" t="t" r="r" b="b"/>
            <a:pathLst>
              <a:path w="327660" h="328929">
                <a:moveTo>
                  <a:pt x="0" y="0"/>
                </a:moveTo>
                <a:lnTo>
                  <a:pt x="327659" y="32842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756150" y="4569566"/>
            <a:ext cx="80257" cy="80874"/>
          </a:xfrm>
          <a:custGeom>
            <a:avLst/>
            <a:gdLst/>
            <a:ahLst/>
            <a:cxnLst/>
            <a:rect l="l" t="t" r="r" b="b"/>
            <a:pathLst>
              <a:path w="82550" h="83185">
                <a:moveTo>
                  <a:pt x="54863" y="0"/>
                </a:moveTo>
                <a:lnTo>
                  <a:pt x="0" y="54863"/>
                </a:lnTo>
                <a:lnTo>
                  <a:pt x="82296" y="83058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999759" y="4075431"/>
            <a:ext cx="0" cy="208667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121"/>
                </a:lnTo>
              </a:path>
            </a:pathLst>
          </a:custGeom>
          <a:ln w="14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955183" y="4703657"/>
            <a:ext cx="0" cy="20928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14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045075" y="4738476"/>
            <a:ext cx="0" cy="20928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884"/>
                </a:lnTo>
              </a:path>
            </a:pathLst>
          </a:custGeom>
          <a:ln w="14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4005192" y="4739709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So</a:t>
            </a:r>
            <a:r>
              <a:rPr sz="1069" b="1" spc="10" dirty="0">
                <a:latin typeface="Arial"/>
                <a:cs typeface="Arial"/>
              </a:rPr>
              <a:t>r</a:t>
            </a:r>
            <a:r>
              <a:rPr sz="1069" b="1" spc="5" dirty="0">
                <a:latin typeface="Arial"/>
                <a:cs typeface="Arial"/>
              </a:rPr>
              <a:t>t</a:t>
            </a:r>
            <a:endParaRPr sz="1069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63358" y="5278544"/>
            <a:ext cx="523522" cy="208667"/>
          </a:xfrm>
          <a:custGeom>
            <a:avLst/>
            <a:gdLst/>
            <a:ahLst/>
            <a:cxnLst/>
            <a:rect l="l" t="t" r="r" b="b"/>
            <a:pathLst>
              <a:path w="538479" h="214629">
                <a:moveTo>
                  <a:pt x="0" y="214122"/>
                </a:moveTo>
                <a:lnTo>
                  <a:pt x="537972" y="214122"/>
                </a:lnTo>
                <a:lnTo>
                  <a:pt x="537972" y="0"/>
                </a:lnTo>
                <a:lnTo>
                  <a:pt x="0" y="0"/>
                </a:lnTo>
                <a:lnTo>
                  <a:pt x="0" y="214122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2776889" y="5315337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So</a:t>
            </a:r>
            <a:r>
              <a:rPr sz="1069" b="1" spc="10" dirty="0">
                <a:latin typeface="Arial"/>
                <a:cs typeface="Arial"/>
              </a:rPr>
              <a:t>r</a:t>
            </a:r>
            <a:r>
              <a:rPr sz="1069" b="1" spc="5" dirty="0">
                <a:latin typeface="Arial"/>
                <a:cs typeface="Arial"/>
              </a:rPr>
              <a:t>t</a:t>
            </a:r>
            <a:endParaRPr sz="1069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34602" y="5305213"/>
            <a:ext cx="522288" cy="209903"/>
          </a:xfrm>
          <a:custGeom>
            <a:avLst/>
            <a:gdLst/>
            <a:ahLst/>
            <a:cxnLst/>
            <a:rect l="l" t="t" r="r" b="b"/>
            <a:pathLst>
              <a:path w="537210" h="215900">
                <a:moveTo>
                  <a:pt x="0" y="215646"/>
                </a:moveTo>
                <a:lnTo>
                  <a:pt x="537210" y="215646"/>
                </a:lnTo>
                <a:lnTo>
                  <a:pt x="537210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3847394" y="5315337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S</a:t>
            </a:r>
            <a:r>
              <a:rPr sz="1069" b="1" spc="19" dirty="0">
                <a:latin typeface="Arial"/>
                <a:cs typeface="Arial"/>
              </a:rPr>
              <a:t>o</a:t>
            </a:r>
            <a:r>
              <a:rPr sz="1069" b="1" spc="5" dirty="0">
                <a:latin typeface="Arial"/>
                <a:cs typeface="Arial"/>
              </a:rPr>
              <a:t>rt</a:t>
            </a:r>
            <a:endParaRPr sz="1069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47247" y="4937760"/>
            <a:ext cx="267935" cy="267935"/>
          </a:xfrm>
          <a:custGeom>
            <a:avLst/>
            <a:gdLst/>
            <a:ahLst/>
            <a:cxnLst/>
            <a:rect l="l" t="t" r="r" b="b"/>
            <a:pathLst>
              <a:path w="275589" h="275589">
                <a:moveTo>
                  <a:pt x="275082" y="0"/>
                </a:moveTo>
                <a:lnTo>
                  <a:pt x="0" y="27508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600575" y="5172603"/>
            <a:ext cx="80257" cy="79640"/>
          </a:xfrm>
          <a:custGeom>
            <a:avLst/>
            <a:gdLst/>
            <a:ahLst/>
            <a:cxnLst/>
            <a:rect l="l" t="t" r="r" b="b"/>
            <a:pathLst>
              <a:path w="82550" h="81914">
                <a:moveTo>
                  <a:pt x="27431" y="0"/>
                </a:moveTo>
                <a:lnTo>
                  <a:pt x="0" y="81534"/>
                </a:lnTo>
                <a:lnTo>
                  <a:pt x="82295" y="54102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5306588" y="5305213"/>
            <a:ext cx="522288" cy="209903"/>
          </a:xfrm>
          <a:custGeom>
            <a:avLst/>
            <a:gdLst/>
            <a:ahLst/>
            <a:cxnLst/>
            <a:rect l="l" t="t" r="r" b="b"/>
            <a:pathLst>
              <a:path w="537210" h="215900">
                <a:moveTo>
                  <a:pt x="0" y="215646"/>
                </a:moveTo>
                <a:lnTo>
                  <a:pt x="537210" y="215646"/>
                </a:lnTo>
                <a:lnTo>
                  <a:pt x="537210" y="0"/>
                </a:lnTo>
                <a:lnTo>
                  <a:pt x="0" y="0"/>
                </a:lnTo>
                <a:lnTo>
                  <a:pt x="0" y="215646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4919380" y="5342748"/>
            <a:ext cx="3037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So</a:t>
            </a:r>
            <a:r>
              <a:rPr sz="1069" b="1" spc="10" dirty="0">
                <a:latin typeface="Arial"/>
                <a:cs typeface="Arial"/>
              </a:rPr>
              <a:t>r</a:t>
            </a:r>
            <a:r>
              <a:rPr sz="1069" b="1" spc="5" dirty="0">
                <a:latin typeface="Arial"/>
                <a:cs typeface="Arial"/>
              </a:rPr>
              <a:t>t</a:t>
            </a:r>
            <a:endParaRPr sz="1069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79918" y="4937760"/>
            <a:ext cx="242006" cy="242006"/>
          </a:xfrm>
          <a:custGeom>
            <a:avLst/>
            <a:gdLst/>
            <a:ahLst/>
            <a:cxnLst/>
            <a:rect l="l" t="t" r="r" b="b"/>
            <a:pathLst>
              <a:path w="248920" h="248920">
                <a:moveTo>
                  <a:pt x="0" y="0"/>
                </a:moveTo>
                <a:lnTo>
                  <a:pt x="248412" y="24841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487352" y="5145933"/>
            <a:ext cx="80257" cy="80257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54863" y="0"/>
                </a:moveTo>
                <a:lnTo>
                  <a:pt x="0" y="54863"/>
                </a:lnTo>
                <a:lnTo>
                  <a:pt x="82295" y="82296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111500" y="4910349"/>
            <a:ext cx="240771" cy="242006"/>
          </a:xfrm>
          <a:custGeom>
            <a:avLst/>
            <a:gdLst/>
            <a:ahLst/>
            <a:cxnLst/>
            <a:rect l="l" t="t" r="r" b="b"/>
            <a:pathLst>
              <a:path w="247650" h="248920">
                <a:moveTo>
                  <a:pt x="0" y="0"/>
                </a:moveTo>
                <a:lnTo>
                  <a:pt x="247650" y="24841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318932" y="5117782"/>
            <a:ext cx="80257" cy="80257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54863" y="0"/>
                </a:moveTo>
                <a:lnTo>
                  <a:pt x="0" y="54863"/>
                </a:lnTo>
                <a:lnTo>
                  <a:pt x="82295" y="82296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1352280" y="5660073"/>
            <a:ext cx="4851841" cy="1341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1939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45.3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figure 45.3, 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to sort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list,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divided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in </a:t>
            </a:r>
            <a:r>
              <a:rPr sz="1069" spc="10" dirty="0">
                <a:latin typeface="Times New Roman"/>
                <a:cs typeface="Times New Roman"/>
              </a:rPr>
              <a:t>the two </a:t>
            </a:r>
            <a:r>
              <a:rPr sz="1069" spc="5" dirty="0">
                <a:latin typeface="Times New Roman"/>
                <a:cs typeface="Times New Roman"/>
              </a:rPr>
              <a:t>parts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each part </a:t>
            </a:r>
            <a:r>
              <a:rPr sz="1069" spc="5" dirty="0">
                <a:latin typeface="Times New Roman"/>
                <a:cs typeface="Times New Roman"/>
              </a:rPr>
              <a:t>is subdivided </a:t>
            </a:r>
            <a:r>
              <a:rPr sz="1069" spc="10" dirty="0">
                <a:latin typeface="Times New Roman"/>
                <a:cs typeface="Times New Roman"/>
              </a:rPr>
              <a:t>into further </a:t>
            </a:r>
            <a:r>
              <a:rPr sz="1069" spc="5" dirty="0">
                <a:latin typeface="Times New Roman"/>
                <a:cs typeface="Times New Roman"/>
              </a:rPr>
              <a:t>subparts. </a:t>
            </a:r>
            <a:r>
              <a:rPr sz="1069" spc="10" dirty="0">
                <a:latin typeface="Times New Roman"/>
                <a:cs typeface="Times New Roman"/>
              </a:rPr>
              <a:t>At end </a:t>
            </a:r>
            <a:r>
              <a:rPr sz="1069" spc="5" dirty="0">
                <a:latin typeface="Times New Roman"/>
                <a:cs typeface="Times New Roman"/>
              </a:rPr>
              <a:t>each part is consisting of either  </a:t>
            </a:r>
            <a:r>
              <a:rPr sz="1069" spc="10" dirty="0">
                <a:latin typeface="Times New Roman"/>
                <a:cs typeface="Times New Roman"/>
              </a:rPr>
              <a:t>single element or maximum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elements.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two numbers to </a:t>
            </a:r>
            <a:r>
              <a:rPr sz="1069" spc="5" dirty="0">
                <a:latin typeface="Times New Roman"/>
                <a:cs typeface="Times New Roman"/>
              </a:rPr>
              <a:t>sort,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compare them (or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spc="10" dirty="0">
                <a:latin typeface="Times New Roman"/>
                <a:cs typeface="Times New Roman"/>
              </a:rPr>
              <a:t>them)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single </a:t>
            </a:r>
            <a:r>
              <a:rPr sz="1069" spc="5" dirty="0">
                <a:latin typeface="Times New Roman"/>
                <a:cs typeface="Times New Roman"/>
              </a:rPr>
              <a:t>if statement. After sorting individual  </a:t>
            </a:r>
            <a:r>
              <a:rPr sz="1069" spc="10" dirty="0">
                <a:latin typeface="Times New Roman"/>
                <a:cs typeface="Times New Roman"/>
              </a:rPr>
              <a:t>subparts,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merging them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upward </a:t>
            </a:r>
            <a:r>
              <a:rPr sz="1069" spc="5" dirty="0">
                <a:latin typeface="Times New Roman"/>
                <a:cs typeface="Times New Roman"/>
              </a:rPr>
              <a:t>direction as </a:t>
            </a:r>
            <a:r>
              <a:rPr sz="1069" spc="10" dirty="0">
                <a:latin typeface="Times New Roman"/>
                <a:cs typeface="Times New Roman"/>
              </a:rPr>
              <a:t>shown in </a:t>
            </a:r>
            <a:r>
              <a:rPr sz="1069" spc="5" dirty="0">
                <a:latin typeface="Times New Roman"/>
                <a:cs typeface="Times New Roman"/>
              </a:rPr>
              <a:t>the figure </a:t>
            </a:r>
            <a:r>
              <a:rPr sz="1069" spc="10" dirty="0">
                <a:latin typeface="Times New Roman"/>
                <a:cs typeface="Times New Roman"/>
              </a:rPr>
              <a:t>Fig  </a:t>
            </a:r>
            <a:r>
              <a:rPr sz="1069" spc="5" dirty="0">
                <a:latin typeface="Times New Roman"/>
                <a:cs typeface="Times New Roman"/>
              </a:rPr>
              <a:t>45.4.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532168" y="7166927"/>
            <a:ext cx="2142243" cy="208667"/>
          </a:xfrm>
          <a:custGeom>
            <a:avLst/>
            <a:gdLst/>
            <a:ahLst/>
            <a:cxnLst/>
            <a:rect l="l" t="t" r="r" b="b"/>
            <a:pathLst>
              <a:path w="2203450" h="214629">
                <a:moveTo>
                  <a:pt x="0" y="214121"/>
                </a:moveTo>
                <a:lnTo>
                  <a:pt x="2202942" y="214121"/>
                </a:lnTo>
                <a:lnTo>
                  <a:pt x="2202942" y="0"/>
                </a:lnTo>
                <a:lnTo>
                  <a:pt x="0" y="0"/>
                </a:lnTo>
                <a:lnTo>
                  <a:pt x="0" y="21412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532168" y="7166927"/>
            <a:ext cx="2142243" cy="208667"/>
          </a:xfrm>
          <a:custGeom>
            <a:avLst/>
            <a:gdLst/>
            <a:ahLst/>
            <a:cxnLst/>
            <a:rect l="l" t="t" r="r" b="b"/>
            <a:pathLst>
              <a:path w="2203450" h="214629">
                <a:moveTo>
                  <a:pt x="0" y="214121"/>
                </a:moveTo>
                <a:lnTo>
                  <a:pt x="2202942" y="214121"/>
                </a:lnTo>
                <a:lnTo>
                  <a:pt x="2202942" y="0"/>
                </a:lnTo>
                <a:lnTo>
                  <a:pt x="0" y="0"/>
                </a:lnTo>
                <a:lnTo>
                  <a:pt x="0" y="214121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114338" y="7792931"/>
            <a:ext cx="992717" cy="209903"/>
          </a:xfrm>
          <a:custGeom>
            <a:avLst/>
            <a:gdLst/>
            <a:ahLst/>
            <a:cxnLst/>
            <a:rect l="l" t="t" r="r" b="b"/>
            <a:pathLst>
              <a:path w="1021080" h="215900">
                <a:moveTo>
                  <a:pt x="0" y="215645"/>
                </a:moveTo>
                <a:lnTo>
                  <a:pt x="1021080" y="215645"/>
                </a:lnTo>
                <a:lnTo>
                  <a:pt x="1021080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114338" y="7792931"/>
            <a:ext cx="992717" cy="209903"/>
          </a:xfrm>
          <a:custGeom>
            <a:avLst/>
            <a:gdLst/>
            <a:ahLst/>
            <a:cxnLst/>
            <a:rect l="l" t="t" r="r" b="b"/>
            <a:pathLst>
              <a:path w="1021080" h="215900">
                <a:moveTo>
                  <a:pt x="0" y="215645"/>
                </a:moveTo>
                <a:lnTo>
                  <a:pt x="1021080" y="215645"/>
                </a:lnTo>
                <a:lnTo>
                  <a:pt x="1021080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800966" y="8369300"/>
            <a:ext cx="522288" cy="209285"/>
          </a:xfrm>
          <a:custGeom>
            <a:avLst/>
            <a:gdLst/>
            <a:ahLst/>
            <a:cxnLst/>
            <a:rect l="l" t="t" r="r" b="b"/>
            <a:pathLst>
              <a:path w="537210" h="215265">
                <a:moveTo>
                  <a:pt x="0" y="214884"/>
                </a:moveTo>
                <a:lnTo>
                  <a:pt x="537210" y="214884"/>
                </a:lnTo>
                <a:lnTo>
                  <a:pt x="53721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800966" y="8369300"/>
            <a:ext cx="522288" cy="209285"/>
          </a:xfrm>
          <a:custGeom>
            <a:avLst/>
            <a:gdLst/>
            <a:ahLst/>
            <a:cxnLst/>
            <a:rect l="l" t="t" r="r" b="b"/>
            <a:pathLst>
              <a:path w="537210" h="215265">
                <a:moveTo>
                  <a:pt x="0" y="214884"/>
                </a:moveTo>
                <a:lnTo>
                  <a:pt x="537210" y="214884"/>
                </a:lnTo>
                <a:lnTo>
                  <a:pt x="53721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584026" y="7416588"/>
            <a:ext cx="471664" cy="377825"/>
          </a:xfrm>
          <a:custGeom>
            <a:avLst/>
            <a:gdLst/>
            <a:ahLst/>
            <a:cxnLst/>
            <a:rect l="l" t="t" r="r" b="b"/>
            <a:pathLst>
              <a:path w="485139" h="388620">
                <a:moveTo>
                  <a:pt x="484631" y="0"/>
                </a:moveTo>
                <a:lnTo>
                  <a:pt x="0" y="38862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024822" y="7375102"/>
            <a:ext cx="82726" cy="76553"/>
          </a:xfrm>
          <a:custGeom>
            <a:avLst/>
            <a:gdLst/>
            <a:ahLst/>
            <a:cxnLst/>
            <a:rect l="l" t="t" r="r" b="b"/>
            <a:pathLst>
              <a:path w="85089" h="78740">
                <a:moveTo>
                  <a:pt x="84581" y="0"/>
                </a:moveTo>
                <a:lnTo>
                  <a:pt x="0" y="18288"/>
                </a:lnTo>
                <a:lnTo>
                  <a:pt x="48006" y="78486"/>
                </a:lnTo>
                <a:lnTo>
                  <a:pt x="84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112115" y="8048519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329945" y="0"/>
                </a:moveTo>
                <a:lnTo>
                  <a:pt x="0" y="329946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400299" y="8002587"/>
            <a:ext cx="79640" cy="79022"/>
          </a:xfrm>
          <a:custGeom>
            <a:avLst/>
            <a:gdLst/>
            <a:ahLst/>
            <a:cxnLst/>
            <a:rect l="l" t="t" r="r" b="b"/>
            <a:pathLst>
              <a:path w="81914" h="81279">
                <a:moveTo>
                  <a:pt x="81533" y="0"/>
                </a:moveTo>
                <a:lnTo>
                  <a:pt x="0" y="25907"/>
                </a:lnTo>
                <a:lnTo>
                  <a:pt x="54101" y="80771"/>
                </a:lnTo>
                <a:lnTo>
                  <a:pt x="81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099031" y="7820343"/>
            <a:ext cx="1097668" cy="209285"/>
          </a:xfrm>
          <a:custGeom>
            <a:avLst/>
            <a:gdLst/>
            <a:ahLst/>
            <a:cxnLst/>
            <a:rect l="l" t="t" r="r" b="b"/>
            <a:pathLst>
              <a:path w="1129029" h="215265">
                <a:moveTo>
                  <a:pt x="0" y="214884"/>
                </a:moveTo>
                <a:lnTo>
                  <a:pt x="1128522" y="214884"/>
                </a:lnTo>
                <a:lnTo>
                  <a:pt x="112852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099031" y="7820343"/>
            <a:ext cx="1097668" cy="209285"/>
          </a:xfrm>
          <a:custGeom>
            <a:avLst/>
            <a:gdLst/>
            <a:ahLst/>
            <a:cxnLst/>
            <a:rect l="l" t="t" r="r" b="b"/>
            <a:pathLst>
              <a:path w="1129029" h="215265">
                <a:moveTo>
                  <a:pt x="0" y="214884"/>
                </a:moveTo>
                <a:lnTo>
                  <a:pt x="1128522" y="214884"/>
                </a:lnTo>
                <a:lnTo>
                  <a:pt x="112852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145704" y="7421774"/>
            <a:ext cx="398814" cy="398814"/>
          </a:xfrm>
          <a:custGeom>
            <a:avLst/>
            <a:gdLst/>
            <a:ahLst/>
            <a:cxnLst/>
            <a:rect l="l" t="t" r="r" b="b"/>
            <a:pathLst>
              <a:path w="410210" h="410209">
                <a:moveTo>
                  <a:pt x="0" y="0"/>
                </a:moveTo>
                <a:lnTo>
                  <a:pt x="409956" y="409956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4099031" y="7375102"/>
            <a:ext cx="80874" cy="80874"/>
          </a:xfrm>
          <a:custGeom>
            <a:avLst/>
            <a:gdLst/>
            <a:ahLst/>
            <a:cxnLst/>
            <a:rect l="l" t="t" r="r" b="b"/>
            <a:pathLst>
              <a:path w="83185" h="83184">
                <a:moveTo>
                  <a:pt x="0" y="0"/>
                </a:moveTo>
                <a:lnTo>
                  <a:pt x="27431" y="83058"/>
                </a:lnTo>
                <a:lnTo>
                  <a:pt x="83057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792940" y="8369300"/>
            <a:ext cx="522288" cy="209285"/>
          </a:xfrm>
          <a:custGeom>
            <a:avLst/>
            <a:gdLst/>
            <a:ahLst/>
            <a:cxnLst/>
            <a:rect l="l" t="t" r="r" b="b"/>
            <a:pathLst>
              <a:path w="537210" h="215265">
                <a:moveTo>
                  <a:pt x="0" y="214884"/>
                </a:moveTo>
                <a:lnTo>
                  <a:pt x="537210" y="214884"/>
                </a:lnTo>
                <a:lnTo>
                  <a:pt x="53721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792940" y="8369300"/>
            <a:ext cx="522288" cy="209285"/>
          </a:xfrm>
          <a:custGeom>
            <a:avLst/>
            <a:gdLst/>
            <a:ahLst/>
            <a:cxnLst/>
            <a:rect l="l" t="t" r="r" b="b"/>
            <a:pathLst>
              <a:path w="537210" h="215265">
                <a:moveTo>
                  <a:pt x="0" y="214884"/>
                </a:moveTo>
                <a:lnTo>
                  <a:pt x="537210" y="214884"/>
                </a:lnTo>
                <a:lnTo>
                  <a:pt x="53721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863445" y="8396712"/>
            <a:ext cx="523522" cy="209285"/>
          </a:xfrm>
          <a:custGeom>
            <a:avLst/>
            <a:gdLst/>
            <a:ahLst/>
            <a:cxnLst/>
            <a:rect l="l" t="t" r="r" b="b"/>
            <a:pathLst>
              <a:path w="538479" h="215265">
                <a:moveTo>
                  <a:pt x="0" y="214884"/>
                </a:moveTo>
                <a:lnTo>
                  <a:pt x="537972" y="214884"/>
                </a:lnTo>
                <a:lnTo>
                  <a:pt x="53797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863445" y="8396712"/>
            <a:ext cx="523522" cy="209285"/>
          </a:xfrm>
          <a:custGeom>
            <a:avLst/>
            <a:gdLst/>
            <a:ahLst/>
            <a:cxnLst/>
            <a:rect l="l" t="t" r="r" b="b"/>
            <a:pathLst>
              <a:path w="538479" h="215265">
                <a:moveTo>
                  <a:pt x="0" y="214884"/>
                </a:moveTo>
                <a:lnTo>
                  <a:pt x="537972" y="214884"/>
                </a:lnTo>
                <a:lnTo>
                  <a:pt x="53797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176077" y="8076671"/>
            <a:ext cx="321028" cy="320410"/>
          </a:xfrm>
          <a:custGeom>
            <a:avLst/>
            <a:gdLst/>
            <a:ahLst/>
            <a:cxnLst/>
            <a:rect l="l" t="t" r="r" b="b"/>
            <a:pathLst>
              <a:path w="330200" h="329565">
                <a:moveTo>
                  <a:pt x="329945" y="0"/>
                </a:moveTo>
                <a:lnTo>
                  <a:pt x="0" y="329183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4463521" y="8029257"/>
            <a:ext cx="80257" cy="80257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296" y="0"/>
                </a:moveTo>
                <a:lnTo>
                  <a:pt x="0" y="27431"/>
                </a:lnTo>
                <a:lnTo>
                  <a:pt x="54863" y="82296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935431" y="8396712"/>
            <a:ext cx="522288" cy="209285"/>
          </a:xfrm>
          <a:custGeom>
            <a:avLst/>
            <a:gdLst/>
            <a:ahLst/>
            <a:cxnLst/>
            <a:rect l="l" t="t" r="r" b="b"/>
            <a:pathLst>
              <a:path w="537210" h="215265">
                <a:moveTo>
                  <a:pt x="0" y="214884"/>
                </a:moveTo>
                <a:lnTo>
                  <a:pt x="537210" y="214884"/>
                </a:lnTo>
                <a:lnTo>
                  <a:pt x="53721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935431" y="8396712"/>
            <a:ext cx="522288" cy="209285"/>
          </a:xfrm>
          <a:custGeom>
            <a:avLst/>
            <a:gdLst/>
            <a:ahLst/>
            <a:cxnLst/>
            <a:rect l="l" t="t" r="r" b="b"/>
            <a:pathLst>
              <a:path w="537210" h="215265">
                <a:moveTo>
                  <a:pt x="0" y="214884"/>
                </a:moveTo>
                <a:lnTo>
                  <a:pt x="537210" y="214884"/>
                </a:lnTo>
                <a:lnTo>
                  <a:pt x="537210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953952" y="8077411"/>
            <a:ext cx="295099" cy="319793"/>
          </a:xfrm>
          <a:custGeom>
            <a:avLst/>
            <a:gdLst/>
            <a:ahLst/>
            <a:cxnLst/>
            <a:rect l="l" t="t" r="r" b="b"/>
            <a:pathLst>
              <a:path w="303529" h="328929">
                <a:moveTo>
                  <a:pt x="0" y="0"/>
                </a:moveTo>
                <a:lnTo>
                  <a:pt x="303275" y="328422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4908761" y="8029258"/>
            <a:ext cx="79640" cy="80874"/>
          </a:xfrm>
          <a:custGeom>
            <a:avLst/>
            <a:gdLst/>
            <a:ahLst/>
            <a:cxnLst/>
            <a:rect l="l" t="t" r="r" b="b"/>
            <a:pathLst>
              <a:path w="81914" h="83184">
                <a:moveTo>
                  <a:pt x="0" y="0"/>
                </a:moveTo>
                <a:lnTo>
                  <a:pt x="24384" y="83058"/>
                </a:lnTo>
                <a:lnTo>
                  <a:pt x="81534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784051" y="8051482"/>
            <a:ext cx="270404" cy="317941"/>
          </a:xfrm>
          <a:custGeom>
            <a:avLst/>
            <a:gdLst/>
            <a:ahLst/>
            <a:cxnLst/>
            <a:rect l="l" t="t" r="r" b="b"/>
            <a:pathLst>
              <a:path w="278130" h="327025">
                <a:moveTo>
                  <a:pt x="0" y="0"/>
                </a:moveTo>
                <a:lnTo>
                  <a:pt x="278130" y="326898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740343" y="8002587"/>
            <a:ext cx="79022" cy="80874"/>
          </a:xfrm>
          <a:custGeom>
            <a:avLst/>
            <a:gdLst/>
            <a:ahLst/>
            <a:cxnLst/>
            <a:rect l="l" t="t" r="r" b="b"/>
            <a:pathLst>
              <a:path w="81280" h="83184">
                <a:moveTo>
                  <a:pt x="0" y="0"/>
                </a:moveTo>
                <a:lnTo>
                  <a:pt x="21336" y="83057"/>
                </a:lnTo>
                <a:lnTo>
                  <a:pt x="80772" y="335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 txBox="1"/>
          <p:nvPr/>
        </p:nvSpPr>
        <p:spPr>
          <a:xfrm>
            <a:off x="3140639" y="7460545"/>
            <a:ext cx="67539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C</a:t>
            </a:r>
            <a:r>
              <a:rPr sz="1264" spc="10" dirty="0">
                <a:latin typeface="Arial"/>
                <a:cs typeface="Arial"/>
              </a:rPr>
              <a:t>o</a:t>
            </a:r>
            <a:r>
              <a:rPr sz="1264" dirty="0">
                <a:latin typeface="Arial"/>
                <a:cs typeface="Arial"/>
              </a:rPr>
              <a:t>mbi</a:t>
            </a:r>
            <a:r>
              <a:rPr sz="1264" spc="10" dirty="0">
                <a:latin typeface="Arial"/>
                <a:cs typeface="Arial"/>
              </a:rPr>
              <a:t>n</a:t>
            </a:r>
            <a:r>
              <a:rPr sz="1264" spc="5" dirty="0">
                <a:latin typeface="Arial"/>
                <a:cs typeface="Arial"/>
              </a:rPr>
              <a:t>e</a:t>
            </a:r>
            <a:endParaRPr sz="1264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429690" y="8209774"/>
            <a:ext cx="5803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Comb</a:t>
            </a:r>
            <a:r>
              <a:rPr sz="1069" dirty="0">
                <a:latin typeface="Arial"/>
                <a:cs typeface="Arial"/>
              </a:rPr>
              <a:t>in</a:t>
            </a:r>
            <a:r>
              <a:rPr sz="1069" spc="10" dirty="0">
                <a:latin typeface="Arial"/>
                <a:cs typeface="Arial"/>
              </a:rPr>
              <a:t>e</a:t>
            </a:r>
            <a:endParaRPr sz="1069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47195" y="8209774"/>
            <a:ext cx="58155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Combine</a:t>
            </a:r>
            <a:endParaRPr sz="1069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52293" y="8750829"/>
            <a:ext cx="4851841" cy="537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504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45.4</a:t>
            </a:r>
            <a:endParaRPr sz="1167">
              <a:latin typeface="Arial"/>
              <a:cs typeface="Arial"/>
            </a:endParaRPr>
          </a:p>
          <a:p>
            <a:pPr marL="12347" marR="4939" indent="-617" algn="ctr">
              <a:lnSpc>
                <a:spcPts val="1264"/>
              </a:lnSpc>
              <a:spcBef>
                <a:spcPts val="233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 </a:t>
            </a:r>
            <a:r>
              <a:rPr sz="1069" spc="5" dirty="0">
                <a:latin typeface="Times New Roman"/>
                <a:cs typeface="Times New Roman"/>
              </a:rPr>
              <a:t>45.4, </a:t>
            </a:r>
            <a:r>
              <a:rPr sz="1069" spc="10" dirty="0">
                <a:latin typeface="Times New Roman"/>
                <a:cs typeface="Times New Roman"/>
              </a:rPr>
              <a:t>we have four </a:t>
            </a:r>
            <a:r>
              <a:rPr sz="1069" spc="5" dirty="0">
                <a:latin typeface="Times New Roman"/>
                <a:cs typeface="Times New Roman"/>
              </a:rPr>
              <a:t>sorted smaller parts.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combine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become two  sorted parts  and two sorted  parts  </a:t>
            </a:r>
            <a:r>
              <a:rPr sz="1069" spc="5" dirty="0">
                <a:latin typeface="Times New Roman"/>
                <a:cs typeface="Times New Roman"/>
              </a:rPr>
              <a:t>are  further  </a:t>
            </a:r>
            <a:r>
              <a:rPr sz="1069" spc="10" dirty="0">
                <a:latin typeface="Times New Roman"/>
                <a:cs typeface="Times New Roman"/>
              </a:rPr>
              <a:t>combined or  </a:t>
            </a:r>
            <a:r>
              <a:rPr sz="1069" spc="5" dirty="0">
                <a:latin typeface="Times New Roman"/>
                <a:cs typeface="Times New Roman"/>
              </a:rPr>
              <a:t>merged  to  </a:t>
            </a:r>
            <a:r>
              <a:rPr sz="1069" spc="10" dirty="0">
                <a:latin typeface="Times New Roman"/>
                <a:cs typeface="Times New Roman"/>
              </a:rPr>
              <a:t>become  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14805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3693" cy="8585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layer, </a:t>
            </a:r>
            <a:r>
              <a:rPr sz="1069" spc="10" dirty="0">
                <a:latin typeface="Times New Roman"/>
                <a:cs typeface="Times New Roman"/>
              </a:rPr>
              <a:t>the top </a:t>
            </a:r>
            <a:r>
              <a:rPr sz="1069" spc="5" dirty="0">
                <a:latin typeface="Times New Roman"/>
                <a:cs typeface="Times New Roman"/>
              </a:rPr>
              <a:t>pointers are </a:t>
            </a:r>
            <a:r>
              <a:rPr sz="1069" dirty="0">
                <a:latin typeface="Times New Roman"/>
                <a:cs typeface="Times New Roman"/>
              </a:rPr>
              <a:t>nil. </a:t>
            </a:r>
            <a:r>
              <a:rPr sz="1069" spc="10" dirty="0">
                <a:latin typeface="Times New Roman"/>
                <a:cs typeface="Times New Roman"/>
              </a:rPr>
              <a:t>You can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values </a:t>
            </a:r>
            <a:r>
              <a:rPr sz="1069" spc="5" dirty="0">
                <a:latin typeface="Times New Roman"/>
                <a:cs typeface="Times New Roman"/>
              </a:rPr>
              <a:t>23, 34, </a:t>
            </a:r>
            <a:r>
              <a:rPr sz="1069" spc="10" dirty="0">
                <a:latin typeface="Times New Roman"/>
                <a:cs typeface="Times New Roman"/>
              </a:rPr>
              <a:t>and 64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copied  two times and the value 31 </a:t>
            </a:r>
            <a:r>
              <a:rPr sz="1069" spc="5" dirty="0">
                <a:latin typeface="Times New Roman"/>
                <a:cs typeface="Times New Roman"/>
              </a:rPr>
              <a:t>is copied three times. </a:t>
            </a:r>
            <a:r>
              <a:rPr sz="1069" spc="10" dirty="0">
                <a:latin typeface="Times New Roman"/>
                <a:cs typeface="Times New Roman"/>
              </a:rPr>
              <a:t>What are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advantages of </a:t>
            </a:r>
            <a:r>
              <a:rPr sz="1069" i="1" spc="5" dirty="0">
                <a:latin typeface="Times New Roman"/>
                <a:cs typeface="Times New Roman"/>
              </a:rPr>
              <a:t>quad  </a:t>
            </a:r>
            <a:r>
              <a:rPr sz="1069" i="1" spc="10" dirty="0">
                <a:latin typeface="Times New Roman"/>
                <a:cs typeface="Times New Roman"/>
              </a:rPr>
              <a:t>node</a:t>
            </a:r>
            <a:r>
              <a:rPr sz="1069" spc="10" dirty="0">
                <a:latin typeface="Times New Roman"/>
                <a:cs typeface="Times New Roman"/>
              </a:rPr>
              <a:t>? In </a:t>
            </a:r>
            <a:r>
              <a:rPr sz="1069" i="1" spc="5" dirty="0">
                <a:latin typeface="Times New Roman"/>
                <a:cs typeface="Times New Roman"/>
              </a:rPr>
              <a:t>quad node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we need </a:t>
            </a:r>
            <a:r>
              <a:rPr sz="1069" spc="5" dirty="0">
                <a:latin typeface="Times New Roman"/>
                <a:cs typeface="Times New Roman"/>
              </a:rPr>
              <a:t>not to allocate the array for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pointers. Every </a:t>
            </a:r>
            <a:r>
              <a:rPr sz="1069" dirty="0">
                <a:latin typeface="Times New Roman"/>
                <a:cs typeface="Times New Roman"/>
              </a:rPr>
              <a:t>list  </a:t>
            </a:r>
            <a:r>
              <a:rPr sz="1069" spc="10" dirty="0">
                <a:latin typeface="Times New Roman"/>
                <a:cs typeface="Times New Roman"/>
              </a:rPr>
              <a:t>node contains four </a:t>
            </a:r>
            <a:r>
              <a:rPr sz="1069" spc="5" dirty="0">
                <a:latin typeface="Times New Roman"/>
                <a:cs typeface="Times New Roman"/>
              </a:rPr>
              <a:t>pointers.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quad node </a:t>
            </a:r>
            <a:r>
              <a:rPr sz="1069" spc="10" dirty="0">
                <a:latin typeface="Times New Roman"/>
                <a:cs typeface="Times New Roman"/>
              </a:rPr>
              <a:t>factory </a:t>
            </a:r>
            <a:r>
              <a:rPr sz="1069" spc="5" dirty="0">
                <a:latin typeface="Times New Roman"/>
                <a:cs typeface="Times New Roman"/>
              </a:rPr>
              <a:t>will return </a:t>
            </a:r>
            <a:r>
              <a:rPr sz="1069" spc="10" dirty="0">
                <a:latin typeface="Times New Roman"/>
                <a:cs typeface="Times New Roman"/>
              </a:rPr>
              <a:t>a node having </a:t>
            </a:r>
            <a:r>
              <a:rPr sz="1069" spc="5" dirty="0">
                <a:latin typeface="Times New Roman"/>
                <a:cs typeface="Times New Roman"/>
              </a:rPr>
              <a:t>four  pointers in it.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our responsibility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up, </a:t>
            </a:r>
            <a:r>
              <a:rPr sz="1069" spc="5" dirty="0">
                <a:latin typeface="Times New Roman"/>
                <a:cs typeface="Times New Roman"/>
              </a:rPr>
              <a:t>bottom, left and right  pointers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nodes. With the </a:t>
            </a:r>
            <a:r>
              <a:rPr sz="1069" spc="5" dirty="0">
                <a:latin typeface="Times New Roman"/>
                <a:cs typeface="Times New Roman"/>
              </a:rPr>
              <a:t>help of previous pointer,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move  </a:t>
            </a:r>
            <a:r>
              <a:rPr sz="1069" spc="5" dirty="0">
                <a:latin typeface="Times New Roman"/>
                <a:cs typeface="Times New Roman"/>
              </a:rPr>
              <a:t>backward in the list. </a:t>
            </a:r>
            <a:r>
              <a:rPr sz="1069" spc="10" dirty="0">
                <a:latin typeface="Times New Roman"/>
                <a:cs typeface="Times New Roman"/>
              </a:rPr>
              <a:t>This may be </a:t>
            </a:r>
            <a:r>
              <a:rPr sz="1069" spc="5" dirty="0">
                <a:latin typeface="Times New Roman"/>
                <a:cs typeface="Times New Roman"/>
              </a:rPr>
              <a:t>called as doubly skip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Performance of Skip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Lists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ct val="98500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analyze </a:t>
            </a:r>
            <a:r>
              <a:rPr sz="1069" spc="5" dirty="0">
                <a:latin typeface="Times New Roman"/>
                <a:cs typeface="Times New Roman"/>
              </a:rPr>
              <a:t>this data structure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how much time </a:t>
            </a:r>
            <a:r>
              <a:rPr sz="1069" spc="5" dirty="0">
                <a:latin typeface="Times New Roman"/>
                <a:cs typeface="Times New Roman"/>
              </a:rPr>
              <a:t>is required for search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deletion process. </a:t>
            </a:r>
            <a:r>
              <a:rPr sz="1069" spc="10" dirty="0">
                <a:latin typeface="Times New Roman"/>
                <a:cs typeface="Times New Roman"/>
              </a:rPr>
              <a:t>The analysis </a:t>
            </a:r>
            <a:r>
              <a:rPr sz="1069" spc="5" dirty="0">
                <a:latin typeface="Times New Roman"/>
                <a:cs typeface="Times New Roman"/>
              </a:rPr>
              <a:t>is probability-based </a:t>
            </a:r>
            <a:r>
              <a:rPr sz="1069" spc="10" dirty="0">
                <a:latin typeface="Times New Roman"/>
                <a:cs typeface="Times New Roman"/>
              </a:rPr>
              <a:t>and needs </a:t>
            </a:r>
            <a:r>
              <a:rPr sz="1069" spc="5" dirty="0">
                <a:latin typeface="Times New Roman"/>
                <a:cs typeface="Times New Roman"/>
              </a:rPr>
              <a:t>lot of time.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do  this in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course. Let’s discuss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the performance of the skip list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regarding insert, find </a:t>
            </a:r>
            <a:r>
              <a:rPr sz="1069" spc="10" dirty="0">
                <a:latin typeface="Times New Roman"/>
                <a:cs typeface="Times New Roman"/>
              </a:rPr>
              <a:t>and remove</a:t>
            </a:r>
            <a:r>
              <a:rPr sz="1069" spc="5" dirty="0">
                <a:latin typeface="Times New Roman"/>
                <a:cs typeface="Times New Roman"/>
              </a:rPr>
              <a:t> methods.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skip list, with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items </a:t>
            </a:r>
            <a:r>
              <a:rPr sz="1069" spc="10" dirty="0">
                <a:latin typeface="Times New Roman"/>
                <a:cs typeface="Times New Roman"/>
              </a:rPr>
              <a:t>the expected space used </a:t>
            </a:r>
            <a:r>
              <a:rPr sz="1069" spc="5" dirty="0">
                <a:latin typeface="Times New Roman"/>
                <a:cs typeface="Times New Roman"/>
              </a:rPr>
              <a:t>is proportional to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When we 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skip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some memory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needed </a:t>
            </a:r>
            <a:r>
              <a:rPr sz="1069" spc="5" dirty="0">
                <a:latin typeface="Times New Roman"/>
                <a:cs typeface="Times New Roman"/>
              </a:rPr>
              <a:t>for its items.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need memory </a:t>
            </a:r>
            <a:r>
              <a:rPr sz="1069" spc="5" dirty="0">
                <a:latin typeface="Times New Roman"/>
                <a:cs typeface="Times New Roman"/>
              </a:rPr>
              <a:t>to  create </a:t>
            </a:r>
            <a:r>
              <a:rPr sz="1069" spc="10" dirty="0">
                <a:latin typeface="Times New Roman"/>
                <a:cs typeface="Times New Roman"/>
              </a:rPr>
              <a:t>a link </a:t>
            </a:r>
            <a:r>
              <a:rPr sz="1069" spc="5" dirty="0">
                <a:latin typeface="Times New Roman"/>
                <a:cs typeface="Times New Roman"/>
              </a:rPr>
              <a:t>list at </a:t>
            </a:r>
            <a:r>
              <a:rPr sz="1069" spc="10" dirty="0">
                <a:latin typeface="Times New Roman"/>
                <a:cs typeface="Times New Roman"/>
              </a:rPr>
              <a:t>lowest </a:t>
            </a:r>
            <a:r>
              <a:rPr sz="1069" spc="5" dirty="0">
                <a:latin typeface="Times New Roman"/>
                <a:cs typeface="Times New Roman"/>
              </a:rPr>
              <a:t>level as well as in other levels. </a:t>
            </a:r>
            <a:r>
              <a:rPr sz="1069" spc="10" dirty="0">
                <a:latin typeface="Times New Roman"/>
                <a:cs typeface="Times New Roman"/>
              </a:rPr>
              <a:t>This memory </a:t>
            </a:r>
            <a:r>
              <a:rPr sz="1069" spc="5" dirty="0">
                <a:latin typeface="Times New Roman"/>
                <a:cs typeface="Times New Roman"/>
              </a:rPr>
              <a:t>space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proportional to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number of </a:t>
            </a:r>
            <a:r>
              <a:rPr sz="1069" spc="5" dirty="0">
                <a:latin typeface="Times New Roman"/>
                <a:cs typeface="Times New Roman"/>
              </a:rPr>
              <a:t>items.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items, </a:t>
            </a:r>
            <a:r>
              <a:rPr sz="1069" spc="10" dirty="0">
                <a:latin typeface="Times New Roman"/>
                <a:cs typeface="Times New Roman"/>
              </a:rPr>
              <a:t>we need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locations.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items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of integer data type. If </a:t>
            </a:r>
            <a:r>
              <a:rPr sz="1069" spc="10" dirty="0">
                <a:latin typeface="Times New Roman"/>
                <a:cs typeface="Times New Roman"/>
              </a:rPr>
              <a:t>we have 100 </a:t>
            </a:r>
            <a:r>
              <a:rPr sz="1069" spc="5" dirty="0">
                <a:latin typeface="Times New Roman"/>
                <a:cs typeface="Times New Roman"/>
              </a:rPr>
              <a:t>items, there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100  memory </a:t>
            </a:r>
            <a:r>
              <a:rPr sz="1069" spc="5" dirty="0">
                <a:latin typeface="Times New Roman"/>
                <a:cs typeface="Times New Roman"/>
              </a:rPr>
              <a:t>locations. </a:t>
            </a:r>
            <a:r>
              <a:rPr sz="1069" spc="10" dirty="0">
                <a:latin typeface="Times New Roman"/>
                <a:cs typeface="Times New Roman"/>
              </a:rPr>
              <a:t>Then we need </a:t>
            </a:r>
            <a:r>
              <a:rPr sz="1069" spc="5" dirty="0">
                <a:latin typeface="Times New Roman"/>
                <a:cs typeface="Times New Roman"/>
              </a:rPr>
              <a:t>space for </a:t>
            </a:r>
            <a:r>
              <a:rPr sz="1069" i="1" spc="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pointers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necessitates the  </a:t>
            </a:r>
            <a:r>
              <a:rPr sz="1069" spc="5" dirty="0">
                <a:latin typeface="Times New Roman"/>
                <a:cs typeface="Times New Roman"/>
              </a:rPr>
              <a:t>availability of </a:t>
            </a:r>
            <a:r>
              <a:rPr sz="1069" i="1" spc="10" dirty="0">
                <a:latin typeface="Times New Roman"/>
                <a:cs typeface="Times New Roman"/>
              </a:rPr>
              <a:t>2n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locations.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different layers in our structure.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make every node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towerNode </a:t>
            </a:r>
            <a:r>
              <a:rPr sz="1069" spc="5" dirty="0">
                <a:latin typeface="Times New Roman"/>
                <a:cs typeface="Times New Roman"/>
              </a:rPr>
              <a:t>neither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formula for </a:t>
            </a:r>
            <a:r>
              <a:rPr sz="1069" spc="5" dirty="0">
                <a:latin typeface="Times New Roman"/>
                <a:cs typeface="Times New Roman"/>
              </a:rPr>
              <a:t>this.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randomly 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towerNode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their height.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pointers can be up to </a:t>
            </a:r>
            <a:r>
              <a:rPr sz="1069" i="1" spc="10" dirty="0">
                <a:latin typeface="Times New Roman"/>
                <a:cs typeface="Times New Roman"/>
              </a:rPr>
              <a:t>maxLevel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normally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few.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not </a:t>
            </a:r>
            <a:r>
              <a:rPr sz="1069" spc="5" dirty="0">
                <a:latin typeface="Times New Roman"/>
                <a:cs typeface="Times New Roman"/>
              </a:rPr>
              <a:t>require pointers at each level.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not </a:t>
            </a:r>
            <a:r>
              <a:rPr sz="1069" spc="5" dirty="0">
                <a:latin typeface="Times New Roman"/>
                <a:cs typeface="Times New Roman"/>
              </a:rPr>
              <a:t>need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20n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30n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locations. If </a:t>
            </a:r>
            <a:r>
              <a:rPr sz="1069" spc="10" dirty="0">
                <a:latin typeface="Times New Roman"/>
                <a:cs typeface="Times New Roman"/>
              </a:rPr>
              <a:t>we combine </a:t>
            </a:r>
            <a:r>
              <a:rPr sz="1069" spc="5" dirty="0">
                <a:latin typeface="Times New Roman"/>
                <a:cs typeface="Times New Roman"/>
              </a:rPr>
              <a:t>all these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i="1" spc="10" dirty="0">
                <a:latin typeface="Times New Roman"/>
                <a:cs typeface="Times New Roman"/>
              </a:rPr>
              <a:t>15n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20n</a:t>
            </a:r>
            <a:r>
              <a:rPr sz="1069" spc="10" dirty="0">
                <a:latin typeface="Times New Roman"/>
                <a:cs typeface="Times New Roman"/>
              </a:rPr>
              <a:t>.  Therefore the </a:t>
            </a:r>
            <a:r>
              <a:rPr sz="1069" spc="5" dirty="0">
                <a:latin typeface="Times New Roman"/>
                <a:cs typeface="Times New Roman"/>
              </a:rPr>
              <a:t>proportionality constant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around 15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but it </a:t>
            </a:r>
            <a:r>
              <a:rPr sz="1069" spc="10" dirty="0">
                <a:latin typeface="Times New Roman"/>
                <a:cs typeface="Times New Roman"/>
              </a:rPr>
              <a:t>cant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i="1" dirty="0">
                <a:latin typeface="Times New Roman"/>
                <a:cs typeface="Times New Roman"/>
              </a:rPr>
              <a:t>n</a:t>
            </a:r>
            <a:r>
              <a:rPr sz="1094" i="1" baseline="37037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94" i="1" spc="7" baseline="37037" dirty="0">
                <a:latin typeface="Times New Roman"/>
                <a:cs typeface="Times New Roman"/>
              </a:rPr>
              <a:t>3</a:t>
            </a:r>
            <a:r>
              <a:rPr sz="1069" spc="5" dirty="0">
                <a:latin typeface="Times New Roman"/>
                <a:cs typeface="Times New Roman"/>
              </a:rPr>
              <a:t>.  If this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then to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100 items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need 100</a:t>
            </a:r>
            <a:r>
              <a:rPr sz="1094" spc="7" baseline="37037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100</a:t>
            </a:r>
            <a:r>
              <a:rPr sz="1094" spc="7" baseline="37037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locations.  There </a:t>
            </a:r>
            <a:r>
              <a:rPr sz="1069" spc="10" dirty="0">
                <a:latin typeface="Times New Roman"/>
                <a:cs typeface="Times New Roman"/>
              </a:rPr>
              <a:t>are some </a:t>
            </a:r>
            <a:r>
              <a:rPr sz="1069" spc="5" dirty="0">
                <a:latin typeface="Times New Roman"/>
                <a:cs typeface="Times New Roman"/>
              </a:rPr>
              <a:t>algorithms in </a:t>
            </a:r>
            <a:r>
              <a:rPr sz="1069" spc="10" dirty="0">
                <a:latin typeface="Times New Roman"/>
                <a:cs typeface="Times New Roman"/>
              </a:rPr>
              <a:t>which we </a:t>
            </a:r>
            <a:r>
              <a:rPr sz="1069" spc="5" dirty="0">
                <a:latin typeface="Times New Roman"/>
                <a:cs typeface="Times New Roman"/>
              </a:rPr>
              <a:t>require space in </a:t>
            </a:r>
            <a:r>
              <a:rPr sz="1069" spc="10" dirty="0">
                <a:latin typeface="Times New Roman"/>
                <a:cs typeface="Times New Roman"/>
              </a:rPr>
              <a:t>square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cubic </a:t>
            </a:r>
            <a:r>
              <a:rPr sz="1069" spc="5" dirty="0">
                <a:latin typeface="Times New Roman"/>
                <a:cs typeface="Times New Roman"/>
              </a:rPr>
              <a:t>times.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 the space </a:t>
            </a:r>
            <a:r>
              <a:rPr sz="1069" spc="10" dirty="0">
                <a:latin typeface="Times New Roman"/>
                <a:cs typeface="Times New Roman"/>
              </a:rPr>
              <a:t>requirement and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sufficient in terms </a:t>
            </a:r>
            <a:r>
              <a:rPr sz="1069" spc="10" dirty="0">
                <a:latin typeface="Times New Roman"/>
                <a:cs typeface="Times New Roman"/>
              </a:rPr>
              <a:t>of space requirements.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does not  demand </a:t>
            </a:r>
            <a:r>
              <a:rPr sz="1069" spc="5" dirty="0">
                <a:latin typeface="Times New Roman"/>
                <a:cs typeface="Times New Roman"/>
              </a:rPr>
              <a:t>too </a:t>
            </a:r>
            <a:r>
              <a:rPr sz="1069" spc="10" dirty="0">
                <a:latin typeface="Times New Roman"/>
                <a:cs typeface="Times New Roman"/>
              </a:rPr>
              <a:t>much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performance </a:t>
            </a:r>
            <a:r>
              <a:rPr sz="1069" spc="5" dirty="0">
                <a:latin typeface="Times New Roman"/>
                <a:cs typeface="Times New Roman"/>
              </a:rPr>
              <a:t>of its methods.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expected search, insertion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deletion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is proportional to </a:t>
            </a:r>
            <a:r>
              <a:rPr sz="1069" i="1" spc="10" dirty="0">
                <a:latin typeface="Times New Roman"/>
                <a:cs typeface="Times New Roman"/>
              </a:rPr>
              <a:t>log n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looks like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or binary search tree </a:t>
            </a:r>
            <a:r>
              <a:rPr sz="1069" spc="10" dirty="0">
                <a:latin typeface="Times New Roman"/>
                <a:cs typeface="Times New Roman"/>
              </a:rPr>
              <a:t>(BST). This  </a:t>
            </a:r>
            <a:r>
              <a:rPr sz="1069" spc="5" dirty="0">
                <a:latin typeface="Times New Roman"/>
                <a:cs typeface="Times New Roman"/>
              </a:rPr>
              <a:t>structure is </a:t>
            </a:r>
            <a:r>
              <a:rPr sz="1069" spc="10" dirty="0">
                <a:latin typeface="Times New Roman"/>
                <a:cs typeface="Times New Roman"/>
              </a:rPr>
              <a:t>proposed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keeping in mind, the binary </a:t>
            </a:r>
            <a:r>
              <a:rPr sz="1069" spc="5" dirty="0">
                <a:latin typeface="Times New Roman"/>
                <a:cs typeface="Times New Roman"/>
              </a:rPr>
              <a:t>search tree. </a:t>
            </a:r>
            <a:r>
              <a:rPr sz="1069" spc="10" dirty="0">
                <a:latin typeface="Times New Roman"/>
                <a:cs typeface="Times New Roman"/>
              </a:rPr>
              <a:t>You have  witnessed </a:t>
            </a:r>
            <a:r>
              <a:rPr sz="1069" spc="5" dirty="0">
                <a:latin typeface="Times New Roman"/>
                <a:cs typeface="Times New Roman"/>
              </a:rPr>
              <a:t>that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extra </a:t>
            </a:r>
            <a:r>
              <a:rPr sz="1069" spc="10" dirty="0">
                <a:latin typeface="Times New Roman"/>
                <a:cs typeface="Times New Roman"/>
              </a:rPr>
              <a:t>nodes, </a:t>
            </a:r>
            <a:r>
              <a:rPr sz="1069" spc="5" dirty="0">
                <a:latin typeface="Times New Roman"/>
                <a:cs typeface="Times New Roman"/>
              </a:rPr>
              <a:t>search process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carried </a:t>
            </a:r>
            <a:r>
              <a:rPr sz="1069" spc="10" dirty="0">
                <a:latin typeface="Times New Roman"/>
                <a:cs typeface="Times New Roman"/>
              </a:rPr>
              <a:t>out very </a:t>
            </a:r>
            <a:r>
              <a:rPr sz="1069" dirty="0">
                <a:latin typeface="Times New Roman"/>
                <a:cs typeface="Times New Roman"/>
              </a:rPr>
              <a:t>fast.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prove it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probabilistic analyses of mathematics.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not do </a:t>
            </a:r>
            <a:r>
              <a:rPr sz="1069" spc="5" dirty="0">
                <a:latin typeface="Times New Roman"/>
                <a:cs typeface="Times New Roman"/>
              </a:rPr>
              <a:t>it in this  </a:t>
            </a:r>
            <a:r>
              <a:rPr sz="1069" spc="10" dirty="0">
                <a:latin typeface="Times New Roman"/>
                <a:cs typeface="Times New Roman"/>
              </a:rPr>
              <a:t>course. This information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available in </a:t>
            </a:r>
            <a:r>
              <a:rPr sz="1069" spc="5" dirty="0">
                <a:latin typeface="Times New Roman"/>
                <a:cs typeface="Times New Roman"/>
              </a:rPr>
              <a:t>books </a:t>
            </a:r>
            <a:r>
              <a:rPr sz="1069" spc="10" dirty="0">
                <a:latin typeface="Times New Roman"/>
                <a:cs typeface="Times New Roman"/>
              </a:rPr>
              <a:t>and on </a:t>
            </a:r>
            <a:r>
              <a:rPr sz="1069" spc="5" dirty="0">
                <a:latin typeface="Times New Roman"/>
                <a:cs typeface="Times New Roman"/>
              </a:rPr>
              <a:t>the internet.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searches,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insertions and </a:t>
            </a:r>
            <a:r>
              <a:rPr sz="1069" spc="5" dirty="0">
                <a:latin typeface="Times New Roman"/>
                <a:cs typeface="Times New Roman"/>
              </a:rPr>
              <a:t>deletions are proportional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log n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spc="10" dirty="0">
                <a:latin typeface="Times New Roman"/>
                <a:cs typeface="Times New Roman"/>
              </a:rPr>
              <a:t>we have 100,000 nodes,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i="1" spc="5" dirty="0">
                <a:latin typeface="Times New Roman"/>
                <a:cs typeface="Times New Roman"/>
              </a:rPr>
              <a:t>log </a:t>
            </a:r>
            <a:r>
              <a:rPr sz="1069" i="1" spc="10" dirty="0">
                <a:latin typeface="Times New Roman"/>
                <a:cs typeface="Times New Roman"/>
              </a:rPr>
              <a:t>n 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around 20.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need </a:t>
            </a:r>
            <a:r>
              <a:rPr sz="1069" spc="10" dirty="0">
                <a:latin typeface="Times New Roman"/>
                <a:cs typeface="Times New Roman"/>
              </a:rPr>
              <a:t>20 </a:t>
            </a:r>
            <a:r>
              <a:rPr sz="1069" spc="5" dirty="0">
                <a:latin typeface="Times New Roman"/>
                <a:cs typeface="Times New Roman"/>
              </a:rPr>
              <a:t>steps to </a:t>
            </a:r>
            <a:r>
              <a:rPr sz="1069" spc="10" dirty="0">
                <a:latin typeface="Times New Roman"/>
                <a:cs typeface="Times New Roman"/>
              </a:rPr>
              <a:t>insert or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or remove an element. In case  </a:t>
            </a:r>
            <a:r>
              <a:rPr sz="1069" spc="5" dirty="0">
                <a:latin typeface="Times New Roman"/>
                <a:cs typeface="Times New Roman"/>
              </a:rPr>
              <a:t>of insert, </a:t>
            </a:r>
            <a:r>
              <a:rPr sz="1069" spc="10" dirty="0">
                <a:latin typeface="Times New Roman"/>
                <a:cs typeface="Times New Roman"/>
              </a:rPr>
              <a:t>we need </a:t>
            </a:r>
            <a:r>
              <a:rPr sz="1069" spc="5" dirty="0">
                <a:latin typeface="Times New Roman"/>
                <a:cs typeface="Times New Roman"/>
              </a:rPr>
              <a:t>to search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element already </a:t>
            </a:r>
            <a:r>
              <a:rPr sz="1069" spc="5" dirty="0">
                <a:latin typeface="Times New Roman"/>
                <a:cs typeface="Times New Roman"/>
              </a:rPr>
              <a:t>exists or not.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allow  </a:t>
            </a:r>
            <a:r>
              <a:rPr sz="1069" spc="5" dirty="0">
                <a:latin typeface="Times New Roman"/>
                <a:cs typeface="Times New Roman"/>
              </a:rPr>
              <a:t>duplicate entries </a:t>
            </a:r>
            <a:r>
              <a:rPr sz="1069" spc="10" dirty="0">
                <a:latin typeface="Times New Roman"/>
                <a:cs typeface="Times New Roman"/>
              </a:rPr>
              <a:t>then a new entry would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inserted 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</a:t>
            </a:r>
            <a:r>
              <a:rPr sz="1069" spc="10" dirty="0">
                <a:latin typeface="Times New Roman"/>
                <a:cs typeface="Times New Roman"/>
              </a:rPr>
              <a:t>one.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of  </a:t>
            </a:r>
            <a:r>
              <a:rPr sz="1069" spc="5" dirty="0">
                <a:latin typeface="Times New Roman"/>
                <a:cs typeface="Times New Roman"/>
              </a:rPr>
              <a:t>delete too,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search 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entry before </a:t>
            </a:r>
            <a:r>
              <a:rPr sz="1069" spc="10" dirty="0">
                <a:latin typeface="Times New Roman"/>
                <a:cs typeface="Times New Roman"/>
              </a:rPr>
              <a:t>making any </a:t>
            </a:r>
            <a:r>
              <a:rPr sz="1069" spc="5" dirty="0">
                <a:latin typeface="Times New Roman"/>
                <a:cs typeface="Times New Roman"/>
              </a:rPr>
              <a:t>deletion. In case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binary search tree,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deletion is proportional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log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a  balanced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data structure is very efficient. Its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is also very  simple. </a:t>
            </a:r>
            <a:r>
              <a:rPr sz="1069" spc="10" dirty="0">
                <a:latin typeface="Times New Roman"/>
                <a:cs typeface="Times New Roman"/>
              </a:rPr>
              <a:t>As you have </a:t>
            </a:r>
            <a:r>
              <a:rPr sz="1069" spc="5" dirty="0">
                <a:latin typeface="Times New Roman"/>
                <a:cs typeface="Times New Roman"/>
              </a:rPr>
              <a:t>already worked </a:t>
            </a:r>
            <a:r>
              <a:rPr sz="1069" spc="10" dirty="0">
                <a:latin typeface="Times New Roman"/>
                <a:cs typeface="Times New Roman"/>
              </a:rPr>
              <a:t>with link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be very </a:t>
            </a:r>
            <a:r>
              <a:rPr sz="1069" spc="5" dirty="0">
                <a:latin typeface="Times New Roman"/>
                <a:cs typeface="Times New Roman"/>
              </a:rPr>
              <a:t>easy for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implement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10" dirty="0">
                <a:latin typeface="Arial"/>
                <a:cs typeface="Arial"/>
              </a:rPr>
              <a:t>AVL</a:t>
            </a:r>
            <a:r>
              <a:rPr sz="1264" b="1" spc="-7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Tree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insertion, deletion </a:t>
            </a:r>
            <a:r>
              <a:rPr sz="1069" spc="10" dirty="0">
                <a:latin typeface="Times New Roman"/>
                <a:cs typeface="Times New Roman"/>
              </a:rPr>
              <a:t>and searches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performed on </a:t>
            </a:r>
            <a:r>
              <a:rPr sz="1069" spc="5" dirty="0">
                <a:latin typeface="Times New Roman"/>
                <a:cs typeface="Times New Roman"/>
              </a:rPr>
              <a:t>the basis of </a:t>
            </a:r>
            <a:r>
              <a:rPr sz="1069" spc="10" dirty="0">
                <a:latin typeface="Times New Roman"/>
                <a:cs typeface="Times New Roman"/>
              </a:rPr>
              <a:t>key. In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nodes,  we  have  key  and  </a:t>
            </a:r>
            <a:r>
              <a:rPr sz="1069" spc="5" dirty="0">
                <a:latin typeface="Times New Roman"/>
                <a:cs typeface="Times New Roman"/>
              </a:rPr>
              <a:t>data  together.  </a:t>
            </a:r>
            <a:r>
              <a:rPr sz="1069" spc="10" dirty="0">
                <a:latin typeface="Times New Roman"/>
                <a:cs typeface="Times New Roman"/>
              </a:rPr>
              <a:t>Keep  </a:t>
            </a:r>
            <a:r>
              <a:rPr sz="1069" spc="5" dirty="0">
                <a:latin typeface="Times New Roman"/>
                <a:cs typeface="Times New Roman"/>
              </a:rPr>
              <a:t>in  mind  the  </a:t>
            </a:r>
            <a:r>
              <a:rPr sz="1069" spc="10" dirty="0">
                <a:latin typeface="Times New Roman"/>
                <a:cs typeface="Times New Roman"/>
              </a:rPr>
              <a:t>example  of 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telephone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6663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6686"/>
            <a:ext cx="4853076" cy="388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sorted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Mergesort</a:t>
            </a:r>
            <a:endParaRPr sz="1264">
              <a:latin typeface="Arial"/>
              <a:cs typeface="Arial"/>
            </a:endParaRPr>
          </a:p>
          <a:p>
            <a:pPr marL="221628" indent="-209281" algn="just">
              <a:spcBef>
                <a:spcPts val="5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b="1" i="1" spc="10" dirty="0">
                <a:latin typeface="Times New Roman"/>
                <a:cs typeface="Times New Roman"/>
              </a:rPr>
              <a:t>Mergesort </a:t>
            </a:r>
            <a:r>
              <a:rPr sz="1069" i="1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divide </a:t>
            </a:r>
            <a:r>
              <a:rPr sz="1069" i="1" spc="10" dirty="0">
                <a:latin typeface="Times New Roman"/>
                <a:cs typeface="Times New Roman"/>
              </a:rPr>
              <a:t>and conquer algorithm that </a:t>
            </a:r>
            <a:r>
              <a:rPr sz="1069" i="1" spc="5" dirty="0">
                <a:latin typeface="Times New Roman"/>
                <a:cs typeface="Times New Roman"/>
              </a:rPr>
              <a:t>does exactly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that.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63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It splits </a:t>
            </a: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list in</a:t>
            </a:r>
            <a:r>
              <a:rPr sz="1069" i="1" spc="-6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half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49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Mergesorts the two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halves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Then merges the two </a:t>
            </a:r>
            <a:r>
              <a:rPr sz="1069" i="1" spc="5" dirty="0">
                <a:latin typeface="Times New Roman"/>
                <a:cs typeface="Times New Roman"/>
              </a:rPr>
              <a:t>sorted halves</a:t>
            </a:r>
            <a:r>
              <a:rPr sz="1069" i="1" spc="-10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together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69"/>
              </a:lnSpc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Mergesort </a:t>
            </a:r>
            <a:r>
              <a:rPr sz="1069" i="1" spc="10" dirty="0">
                <a:latin typeface="Times New Roman"/>
                <a:cs typeface="Times New Roman"/>
              </a:rPr>
              <a:t>can be implemented</a:t>
            </a:r>
            <a:r>
              <a:rPr sz="1069" i="1" dirty="0">
                <a:latin typeface="Times New Roman"/>
                <a:cs typeface="Times New Roman"/>
              </a:rPr>
              <a:t> </a:t>
            </a:r>
            <a:r>
              <a:rPr sz="1069" i="1" u="sng" spc="5" dirty="0">
                <a:latin typeface="Times New Roman"/>
                <a:cs typeface="Times New Roman"/>
              </a:rPr>
              <a:t>recursively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mergsort algorithm,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work.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69"/>
              </a:lnSpc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The mergesort algorithm </a:t>
            </a:r>
            <a:r>
              <a:rPr sz="1069" i="1" spc="5" dirty="0">
                <a:latin typeface="Times New Roman"/>
                <a:cs typeface="Times New Roman"/>
              </a:rPr>
              <a:t>involves three</a:t>
            </a:r>
            <a:r>
              <a:rPr sz="1069" i="1" spc="-5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steps:</a:t>
            </a:r>
            <a:endParaRPr sz="1069">
              <a:latin typeface="Times New Roman"/>
              <a:cs typeface="Times New Roman"/>
            </a:endParaRPr>
          </a:p>
          <a:p>
            <a:pPr marL="12347" lvl="1" indent="627225">
              <a:lnSpc>
                <a:spcPts val="1259"/>
              </a:lnSpc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If the </a:t>
            </a:r>
            <a:r>
              <a:rPr sz="1069" i="1" spc="10" dirty="0">
                <a:latin typeface="Times New Roman"/>
                <a:cs typeface="Times New Roman"/>
              </a:rPr>
              <a:t>number </a:t>
            </a:r>
            <a:r>
              <a:rPr sz="1069" i="1" spc="5" dirty="0">
                <a:latin typeface="Times New Roman"/>
                <a:cs typeface="Times New Roman"/>
              </a:rPr>
              <a:t>of items to sort is </a:t>
            </a:r>
            <a:r>
              <a:rPr sz="1069" i="1" spc="10" dirty="0">
                <a:latin typeface="Times New Roman"/>
                <a:cs typeface="Times New Roman"/>
              </a:rPr>
              <a:t>0 or </a:t>
            </a:r>
            <a:r>
              <a:rPr sz="1069" i="1" spc="5" dirty="0">
                <a:latin typeface="Times New Roman"/>
                <a:cs typeface="Times New Roman"/>
              </a:rPr>
              <a:t>1,</a:t>
            </a:r>
            <a:r>
              <a:rPr sz="1069" i="1" spc="-10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return</a:t>
            </a:r>
            <a:endParaRPr sz="1069">
              <a:latin typeface="Times New Roman"/>
              <a:cs typeface="Times New Roman"/>
            </a:endParaRPr>
          </a:p>
          <a:p>
            <a:pPr marL="848235" lvl="1" indent="-208662">
              <a:lnSpc>
                <a:spcPts val="1259"/>
              </a:lnSpc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Recursively </a:t>
            </a:r>
            <a:r>
              <a:rPr sz="1069" i="1" spc="5" dirty="0">
                <a:latin typeface="Times New Roman"/>
                <a:cs typeface="Times New Roman"/>
              </a:rPr>
              <a:t>sort </a:t>
            </a: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first </a:t>
            </a:r>
            <a:r>
              <a:rPr sz="1069" i="1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second halves</a:t>
            </a:r>
            <a:r>
              <a:rPr sz="1069" i="1" spc="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separately</a:t>
            </a:r>
            <a:endParaRPr sz="1069">
              <a:latin typeface="Times New Roman"/>
              <a:cs typeface="Times New Roman"/>
            </a:endParaRPr>
          </a:p>
          <a:p>
            <a:pPr marL="12347" marR="4939" lvl="1" indent="627225" algn="just">
              <a:lnSpc>
                <a:spcPct val="98400"/>
              </a:lnSpc>
              <a:spcBef>
                <a:spcPts val="10"/>
              </a:spcBef>
              <a:buFont typeface="Courier New"/>
              <a:buChar char="o"/>
              <a:tabLst>
                <a:tab pos="848852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Merge </a:t>
            </a:r>
            <a:r>
              <a:rPr sz="1069" i="1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two </a:t>
            </a:r>
            <a:r>
              <a:rPr sz="1069" i="1" spc="5" dirty="0">
                <a:latin typeface="Times New Roman"/>
                <a:cs typeface="Times New Roman"/>
              </a:rPr>
              <a:t>sorted halves into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sorted </a:t>
            </a:r>
            <a:r>
              <a:rPr sz="1069" i="1" spc="10" dirty="0">
                <a:latin typeface="Times New Roman"/>
                <a:cs typeface="Times New Roman"/>
              </a:rPr>
              <a:t>group</a:t>
            </a:r>
            <a:r>
              <a:rPr sz="1069" spc="10" dirty="0">
                <a:latin typeface="Times New Roman"/>
                <a:cs typeface="Times New Roman"/>
              </a:rPr>
              <a:t>If the data </a:t>
            </a:r>
            <a:r>
              <a:rPr sz="1069" spc="5" dirty="0">
                <a:latin typeface="Times New Roman"/>
                <a:cs typeface="Times New Roman"/>
              </a:rPr>
              <a:t>is consisting  of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then there </a:t>
            </a:r>
            <a:r>
              <a:rPr sz="1069" spc="5" dirty="0">
                <a:latin typeface="Times New Roman"/>
                <a:cs typeface="Times New Roman"/>
              </a:rPr>
              <a:t>is nothing required </a:t>
            </a:r>
            <a:r>
              <a:rPr sz="1069" spc="10" dirty="0">
                <a:latin typeface="Times New Roman"/>
                <a:cs typeface="Times New Roman"/>
              </a:rPr>
              <a:t>to be done </a:t>
            </a:r>
            <a:r>
              <a:rPr sz="1069" spc="5" dirty="0">
                <a:latin typeface="Times New Roman"/>
                <a:cs typeface="Times New Roman"/>
              </a:rPr>
              <a:t>further. If </a:t>
            </a:r>
            <a:r>
              <a:rPr sz="1069" spc="10" dirty="0">
                <a:latin typeface="Times New Roman"/>
                <a:cs typeface="Times New Roman"/>
              </a:rPr>
              <a:t>the number of  elements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1 then </a:t>
            </a:r>
            <a:r>
              <a:rPr sz="1069" spc="5" dirty="0">
                <a:latin typeface="Times New Roman"/>
                <a:cs typeface="Times New Roman"/>
              </a:rPr>
              <a:t>apply divide </a:t>
            </a:r>
            <a:r>
              <a:rPr sz="1069" spc="10" dirty="0">
                <a:latin typeface="Times New Roman"/>
                <a:cs typeface="Times New Roman"/>
              </a:rPr>
              <a:t>and conquer </a:t>
            </a:r>
            <a:r>
              <a:rPr sz="1069" spc="5" dirty="0">
                <a:latin typeface="Times New Roman"/>
                <a:cs typeface="Times New Roman"/>
              </a:rPr>
              <a:t>strategy in order to sort  them. </a:t>
            </a:r>
            <a:r>
              <a:rPr sz="1069" spc="10" dirty="0">
                <a:latin typeface="Times New Roman"/>
                <a:cs typeface="Times New Roman"/>
              </a:rPr>
              <a:t>Divide the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into two </a:t>
            </a:r>
            <a:r>
              <a:rPr sz="1069" spc="5" dirty="0">
                <a:latin typeface="Times New Roman"/>
                <a:cs typeface="Times New Roman"/>
              </a:rPr>
              <a:t>halves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spc="10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separately using recursion. After  </a:t>
            </a:r>
            <a:r>
              <a:rPr sz="1069" spc="10" dirty="0">
                <a:latin typeface="Times New Roman"/>
                <a:cs typeface="Times New Roman"/>
              </a:rPr>
              <a:t>the halves </a:t>
            </a:r>
            <a:r>
              <a:rPr sz="1069" spc="5" dirty="0">
                <a:latin typeface="Times New Roman"/>
                <a:cs typeface="Times New Roman"/>
              </a:rPr>
              <a:t>(subparts)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been sorted, </a:t>
            </a:r>
            <a:r>
              <a:rPr sz="1069" spc="10" dirty="0">
                <a:latin typeface="Times New Roman"/>
                <a:cs typeface="Times New Roman"/>
              </a:rPr>
              <a:t>merge them </a:t>
            </a:r>
            <a:r>
              <a:rPr sz="1069" spc="5" dirty="0">
                <a:latin typeface="Times New Roman"/>
                <a:cs typeface="Times New Roman"/>
              </a:rPr>
              <a:t>together to get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of sorted  </a:t>
            </a:r>
            <a:r>
              <a:rPr sz="1069" spc="10" dirty="0">
                <a:latin typeface="Times New Roman"/>
                <a:cs typeface="Times New Roman"/>
              </a:rPr>
              <a:t>elements.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discuss recursive sorting in </a:t>
            </a:r>
            <a:r>
              <a:rPr sz="1069" spc="10" dirty="0">
                <a:latin typeface="Times New Roman"/>
                <a:cs typeface="Times New Roman"/>
              </a:rPr>
              <a:t>a moment, </a:t>
            </a:r>
            <a:r>
              <a:rPr sz="1069" spc="5" dirty="0">
                <a:latin typeface="Times New Roman"/>
                <a:cs typeface="Times New Roman"/>
              </a:rPr>
              <a:t>before that let’s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the merging  operation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pictures.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two </a:t>
            </a:r>
            <a:r>
              <a:rPr sz="1069" spc="5" dirty="0">
                <a:latin typeface="Times New Roman"/>
                <a:cs typeface="Times New Roman"/>
              </a:rPr>
              <a:t>sorted array </a:t>
            </a:r>
            <a:r>
              <a:rPr sz="1069" spc="10" dirty="0">
                <a:latin typeface="Times New Roman"/>
                <a:cs typeface="Times New Roman"/>
              </a:rPr>
              <a:t>and another empty </a:t>
            </a:r>
            <a:r>
              <a:rPr sz="1069" spc="5" dirty="0">
                <a:latin typeface="Times New Roman"/>
                <a:cs typeface="Times New Roman"/>
              </a:rPr>
              <a:t>array whose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size is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sizes of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sorted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arrays.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6853" y="5241094"/>
          <a:ext cx="1684161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04575" y="5241094"/>
          <a:ext cx="1684778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957282" y="5662295"/>
            <a:ext cx="104951" cy="209285"/>
          </a:xfrm>
          <a:custGeom>
            <a:avLst/>
            <a:gdLst/>
            <a:ahLst/>
            <a:cxnLst/>
            <a:rect l="l" t="t" r="r" b="b"/>
            <a:pathLst>
              <a:path w="107950" h="215264">
                <a:moveTo>
                  <a:pt x="53339" y="0"/>
                </a:moveTo>
                <a:lnTo>
                  <a:pt x="0" y="54101"/>
                </a:lnTo>
                <a:lnTo>
                  <a:pt x="35813" y="54101"/>
                </a:lnTo>
                <a:lnTo>
                  <a:pt x="35813" y="214884"/>
                </a:lnTo>
                <a:lnTo>
                  <a:pt x="71627" y="214884"/>
                </a:lnTo>
                <a:lnTo>
                  <a:pt x="71627" y="54101"/>
                </a:lnTo>
                <a:lnTo>
                  <a:pt x="107441" y="54101"/>
                </a:lnTo>
                <a:lnTo>
                  <a:pt x="5333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465742" y="5662295"/>
            <a:ext cx="103717" cy="209285"/>
          </a:xfrm>
          <a:custGeom>
            <a:avLst/>
            <a:gdLst/>
            <a:ahLst/>
            <a:cxnLst/>
            <a:rect l="l" t="t" r="r" b="b"/>
            <a:pathLst>
              <a:path w="106679" h="215264">
                <a:moveTo>
                  <a:pt x="52577" y="0"/>
                </a:moveTo>
                <a:lnTo>
                  <a:pt x="0" y="54101"/>
                </a:lnTo>
                <a:lnTo>
                  <a:pt x="35051" y="54101"/>
                </a:lnTo>
                <a:lnTo>
                  <a:pt x="35051" y="214884"/>
                </a:lnTo>
                <a:lnTo>
                  <a:pt x="71627" y="214884"/>
                </a:lnTo>
                <a:lnTo>
                  <a:pt x="71627" y="54101"/>
                </a:lnTo>
                <a:lnTo>
                  <a:pt x="106679" y="54101"/>
                </a:lnTo>
                <a:lnTo>
                  <a:pt x="5257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13943" y="6077496"/>
          <a:ext cx="3356592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375851" y="6498696"/>
            <a:ext cx="103717" cy="209285"/>
          </a:xfrm>
          <a:custGeom>
            <a:avLst/>
            <a:gdLst/>
            <a:ahLst/>
            <a:cxnLst/>
            <a:rect l="l" t="t" r="r" b="b"/>
            <a:pathLst>
              <a:path w="106680" h="215264">
                <a:moveTo>
                  <a:pt x="52578" y="0"/>
                </a:moveTo>
                <a:lnTo>
                  <a:pt x="0" y="54101"/>
                </a:lnTo>
                <a:lnTo>
                  <a:pt x="35052" y="54101"/>
                </a:lnTo>
                <a:lnTo>
                  <a:pt x="35052" y="214884"/>
                </a:lnTo>
                <a:lnTo>
                  <a:pt x="71628" y="214884"/>
                </a:lnTo>
                <a:lnTo>
                  <a:pt x="71628" y="54101"/>
                </a:lnTo>
                <a:lnTo>
                  <a:pt x="106680" y="54101"/>
                </a:lnTo>
                <a:lnTo>
                  <a:pt x="5257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52280" y="6615747"/>
            <a:ext cx="4851841" cy="2140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2735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45.5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see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Fig </a:t>
            </a:r>
            <a:r>
              <a:rPr sz="1069" spc="5" dirty="0">
                <a:latin typeface="Times New Roman"/>
                <a:cs typeface="Times New Roman"/>
              </a:rPr>
              <a:t>45.5, array </a:t>
            </a:r>
            <a:r>
              <a:rPr sz="1069" spc="10" dirty="0">
                <a:latin typeface="Times New Roman"/>
                <a:cs typeface="Times New Roman"/>
              </a:rPr>
              <a:t>1 on the </a:t>
            </a:r>
            <a:r>
              <a:rPr sz="1069" spc="5" dirty="0">
                <a:latin typeface="Times New Roman"/>
                <a:cs typeface="Times New Roman"/>
              </a:rPr>
              <a:t>top left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containing 4 elements, </a:t>
            </a:r>
            <a:r>
              <a:rPr sz="1069" spc="5" dirty="0">
                <a:latin typeface="Times New Roman"/>
                <a:cs typeface="Times New Roman"/>
              </a:rPr>
              <a:t>top right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also containing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elements and </a:t>
            </a:r>
            <a:r>
              <a:rPr sz="1069" spc="10" dirty="0">
                <a:latin typeface="Times New Roman"/>
                <a:cs typeface="Times New Roman"/>
              </a:rPr>
              <a:t>both of them </a:t>
            </a:r>
            <a:r>
              <a:rPr sz="1069" spc="5" dirty="0">
                <a:latin typeface="Times New Roman"/>
                <a:cs typeface="Times New Roman"/>
              </a:rPr>
              <a:t>are sorted internally. Third array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5" dirty="0">
                <a:latin typeface="Times New Roman"/>
                <a:cs typeface="Times New Roman"/>
              </a:rPr>
              <a:t>4+4 = </a:t>
            </a:r>
            <a:r>
              <a:rPr sz="1069" spc="10" dirty="0">
                <a:latin typeface="Times New Roman"/>
                <a:cs typeface="Times New Roman"/>
              </a:rPr>
              <a:t>8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Initially, very first elements (present at </a:t>
            </a:r>
            <a:r>
              <a:rPr sz="1069" spc="10" dirty="0">
                <a:latin typeface="Times New Roman"/>
                <a:cs typeface="Times New Roman"/>
              </a:rPr>
              <a:t>the starting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of array) of both the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compared and the </a:t>
            </a:r>
            <a:r>
              <a:rPr sz="1069" spc="5" dirty="0">
                <a:latin typeface="Times New Roman"/>
                <a:cs typeface="Times New Roman"/>
              </a:rPr>
              <a:t>smaller of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placed </a:t>
            </a:r>
            <a:r>
              <a:rPr sz="1069" spc="5" dirty="0">
                <a:latin typeface="Times New Roman"/>
                <a:cs typeface="Times New Roman"/>
              </a:rPr>
              <a:t>in the initial position of the third  array. </a:t>
            </a:r>
            <a:r>
              <a:rPr sz="1069" spc="10" dirty="0">
                <a:latin typeface="Times New Roman"/>
                <a:cs typeface="Times New Roman"/>
              </a:rPr>
              <a:t>You can see from Fig </a:t>
            </a:r>
            <a:r>
              <a:rPr sz="1069" spc="5" dirty="0">
                <a:latin typeface="Times New Roman"/>
                <a:cs typeface="Times New Roman"/>
              </a:rPr>
              <a:t>45.5 that elements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pointed to by  the indexes (actually arrays current indexes).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smaller of </a:t>
            </a:r>
            <a:r>
              <a:rPr sz="1069" spc="10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is 2, therefore,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placed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initial position in the third array.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(the current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of array)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for third array that </a:t>
            </a:r>
            <a:r>
              <a:rPr sz="1069" spc="10" dirty="0">
                <a:latin typeface="Times New Roman"/>
                <a:cs typeface="Times New Roman"/>
              </a:rPr>
              <a:t>will move forward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filled </a:t>
            </a:r>
            <a:r>
              <a:rPr sz="1069" spc="10" dirty="0">
                <a:latin typeface="Times New Roman"/>
                <a:cs typeface="Times New Roman"/>
              </a:rPr>
              <a:t>in.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smaller  number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array, </a:t>
            </a:r>
            <a:r>
              <a:rPr sz="1069" spc="5" dirty="0">
                <a:latin typeface="Times New Roman"/>
                <a:cs typeface="Times New Roman"/>
              </a:rPr>
              <a:t>therefore, its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moved forward one position as  shown in Fig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45.6.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72702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6853" y="1307269"/>
          <a:ext cx="1684161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04575" y="1307269"/>
          <a:ext cx="1684778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57282" y="1728470"/>
            <a:ext cx="104951" cy="209285"/>
          </a:xfrm>
          <a:custGeom>
            <a:avLst/>
            <a:gdLst/>
            <a:ahLst/>
            <a:cxnLst/>
            <a:rect l="l" t="t" r="r" b="b"/>
            <a:pathLst>
              <a:path w="107950" h="215265">
                <a:moveTo>
                  <a:pt x="53339" y="0"/>
                </a:moveTo>
                <a:lnTo>
                  <a:pt x="0" y="54101"/>
                </a:lnTo>
                <a:lnTo>
                  <a:pt x="35813" y="54101"/>
                </a:lnTo>
                <a:lnTo>
                  <a:pt x="35813" y="214883"/>
                </a:lnTo>
                <a:lnTo>
                  <a:pt x="71627" y="214883"/>
                </a:lnTo>
                <a:lnTo>
                  <a:pt x="71627" y="54101"/>
                </a:lnTo>
                <a:lnTo>
                  <a:pt x="107441" y="54101"/>
                </a:lnTo>
                <a:lnTo>
                  <a:pt x="5333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883573" y="1728470"/>
            <a:ext cx="104951" cy="209285"/>
          </a:xfrm>
          <a:custGeom>
            <a:avLst/>
            <a:gdLst/>
            <a:ahLst/>
            <a:cxnLst/>
            <a:rect l="l" t="t" r="r" b="b"/>
            <a:pathLst>
              <a:path w="107950" h="215265">
                <a:moveTo>
                  <a:pt x="53340" y="0"/>
                </a:moveTo>
                <a:lnTo>
                  <a:pt x="0" y="54101"/>
                </a:lnTo>
                <a:lnTo>
                  <a:pt x="35813" y="54101"/>
                </a:lnTo>
                <a:lnTo>
                  <a:pt x="35813" y="214883"/>
                </a:lnTo>
                <a:lnTo>
                  <a:pt x="71628" y="214883"/>
                </a:lnTo>
                <a:lnTo>
                  <a:pt x="71628" y="54101"/>
                </a:lnTo>
                <a:lnTo>
                  <a:pt x="107442" y="54101"/>
                </a:lnTo>
                <a:lnTo>
                  <a:pt x="5334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13943" y="2143670"/>
          <a:ext cx="3356592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792941" y="2564871"/>
            <a:ext cx="105569" cy="209285"/>
          </a:xfrm>
          <a:custGeom>
            <a:avLst/>
            <a:gdLst/>
            <a:ahLst/>
            <a:cxnLst/>
            <a:rect l="l" t="t" r="r" b="b"/>
            <a:pathLst>
              <a:path w="108585" h="215264">
                <a:moveTo>
                  <a:pt x="54102" y="0"/>
                </a:moveTo>
                <a:lnTo>
                  <a:pt x="0" y="54101"/>
                </a:lnTo>
                <a:lnTo>
                  <a:pt x="36576" y="54101"/>
                </a:lnTo>
                <a:lnTo>
                  <a:pt x="36576" y="214883"/>
                </a:lnTo>
                <a:lnTo>
                  <a:pt x="72390" y="214883"/>
                </a:lnTo>
                <a:lnTo>
                  <a:pt x="72390" y="54101"/>
                </a:lnTo>
                <a:lnTo>
                  <a:pt x="108204" y="54101"/>
                </a:lnTo>
                <a:lnTo>
                  <a:pt x="5410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52280" y="2681922"/>
            <a:ext cx="4852458" cy="1178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7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45.6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time </a:t>
            </a:r>
            <a:r>
              <a:rPr sz="1069" spc="10" dirty="0">
                <a:latin typeface="Times New Roman"/>
                <a:cs typeface="Times New Roman"/>
              </a:rPr>
              <a:t>the numbers at </a:t>
            </a:r>
            <a:r>
              <a:rPr sz="1069" spc="5" dirty="0">
                <a:latin typeface="Times New Roman"/>
                <a:cs typeface="Times New Roman"/>
              </a:rPr>
              <a:t>current positions in </a:t>
            </a:r>
            <a:r>
              <a:rPr sz="1069" spc="10" dirty="0">
                <a:latin typeface="Times New Roman"/>
                <a:cs typeface="Times New Roman"/>
              </a:rPr>
              <a:t>both the </a:t>
            </a:r>
            <a:r>
              <a:rPr sz="1069" spc="5" dirty="0">
                <a:latin typeface="Times New Roman"/>
                <a:cs typeface="Times New Roman"/>
              </a:rPr>
              <a:t>arrays are </a:t>
            </a:r>
            <a:r>
              <a:rPr sz="1069" spc="10" dirty="0">
                <a:latin typeface="Times New Roman"/>
                <a:cs typeface="Times New Roman"/>
              </a:rPr>
              <a:t>compared. As 4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smaller of </a:t>
            </a:r>
            <a:r>
              <a:rPr sz="1069" spc="10" dirty="0">
                <a:latin typeface="Times New Roman"/>
                <a:cs typeface="Times New Roman"/>
              </a:rPr>
              <a:t>the two numbers, </a:t>
            </a:r>
            <a:r>
              <a:rPr sz="1069" spc="5" dirty="0">
                <a:latin typeface="Times New Roman"/>
                <a:cs typeface="Times New Roman"/>
              </a:rPr>
              <a:t>therefore, it is </a:t>
            </a: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third array’s  pointer is </a:t>
            </a:r>
            <a:r>
              <a:rPr sz="1069" spc="10" dirty="0">
                <a:latin typeface="Times New Roman"/>
                <a:cs typeface="Times New Roman"/>
              </a:rPr>
              <a:t>moved one </a:t>
            </a:r>
            <a:r>
              <a:rPr sz="1069" spc="5" dirty="0">
                <a:latin typeface="Times New Roman"/>
                <a:cs typeface="Times New Roman"/>
              </a:rPr>
              <a:t>position forward.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because this time, </a:t>
            </a:r>
            <a:r>
              <a:rPr sz="1069" spc="10" dirty="0">
                <a:latin typeface="Times New Roman"/>
                <a:cs typeface="Times New Roman"/>
              </a:rPr>
              <a:t>the number has </a:t>
            </a:r>
            <a:r>
              <a:rPr sz="1069" spc="5" dirty="0">
                <a:latin typeface="Times New Roman"/>
                <a:cs typeface="Times New Roman"/>
              </a:rPr>
              <a:t>been  </a:t>
            </a:r>
            <a:r>
              <a:rPr sz="1069" spc="10" dirty="0">
                <a:latin typeface="Times New Roman"/>
                <a:cs typeface="Times New Roman"/>
              </a:rPr>
              <a:t>chosen from left array, </a:t>
            </a:r>
            <a:r>
              <a:rPr sz="1069" spc="5" dirty="0">
                <a:latin typeface="Times New Roman"/>
                <a:cs typeface="Times New Roman"/>
              </a:rPr>
              <a:t>therefore,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pointer is also </a:t>
            </a:r>
            <a:r>
              <a:rPr sz="1069" spc="10" dirty="0">
                <a:latin typeface="Times New Roman"/>
                <a:cs typeface="Times New Roman"/>
              </a:rPr>
              <a:t>moved </a:t>
            </a:r>
            <a:r>
              <a:rPr sz="1069" spc="5" dirty="0">
                <a:latin typeface="Times New Roman"/>
                <a:cs typeface="Times New Roman"/>
              </a:rPr>
              <a:t>forward.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updated  figure is </a:t>
            </a:r>
            <a:r>
              <a:rPr sz="1069" spc="10" dirty="0">
                <a:latin typeface="Times New Roman"/>
                <a:cs typeface="Times New Roman"/>
              </a:rPr>
              <a:t>shown in Fig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45.7.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96853" y="4026127"/>
          <a:ext cx="1684161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304575" y="4026127"/>
          <a:ext cx="1684778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375851" y="4447329"/>
            <a:ext cx="103717" cy="209285"/>
          </a:xfrm>
          <a:custGeom>
            <a:avLst/>
            <a:gdLst/>
            <a:ahLst/>
            <a:cxnLst/>
            <a:rect l="l" t="t" r="r" b="b"/>
            <a:pathLst>
              <a:path w="106680" h="215264">
                <a:moveTo>
                  <a:pt x="52578" y="0"/>
                </a:moveTo>
                <a:lnTo>
                  <a:pt x="0" y="54101"/>
                </a:lnTo>
                <a:lnTo>
                  <a:pt x="35052" y="54101"/>
                </a:lnTo>
                <a:lnTo>
                  <a:pt x="35052" y="214883"/>
                </a:lnTo>
                <a:lnTo>
                  <a:pt x="71628" y="214883"/>
                </a:lnTo>
                <a:lnTo>
                  <a:pt x="71628" y="54101"/>
                </a:lnTo>
                <a:lnTo>
                  <a:pt x="106680" y="54101"/>
                </a:lnTo>
                <a:lnTo>
                  <a:pt x="5257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883573" y="4447329"/>
            <a:ext cx="104951" cy="209285"/>
          </a:xfrm>
          <a:custGeom>
            <a:avLst/>
            <a:gdLst/>
            <a:ahLst/>
            <a:cxnLst/>
            <a:rect l="l" t="t" r="r" b="b"/>
            <a:pathLst>
              <a:path w="107950" h="215264">
                <a:moveTo>
                  <a:pt x="53340" y="0"/>
                </a:moveTo>
                <a:lnTo>
                  <a:pt x="0" y="54101"/>
                </a:lnTo>
                <a:lnTo>
                  <a:pt x="35813" y="54101"/>
                </a:lnTo>
                <a:lnTo>
                  <a:pt x="35813" y="214883"/>
                </a:lnTo>
                <a:lnTo>
                  <a:pt x="71628" y="214883"/>
                </a:lnTo>
                <a:lnTo>
                  <a:pt x="71628" y="54101"/>
                </a:lnTo>
                <a:lnTo>
                  <a:pt x="107442" y="54101"/>
                </a:lnTo>
                <a:lnTo>
                  <a:pt x="5334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213943" y="4861787"/>
          <a:ext cx="3356592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210772" y="5282988"/>
            <a:ext cx="105569" cy="209285"/>
          </a:xfrm>
          <a:custGeom>
            <a:avLst/>
            <a:gdLst/>
            <a:ahLst/>
            <a:cxnLst/>
            <a:rect l="l" t="t" r="r" b="b"/>
            <a:pathLst>
              <a:path w="108585" h="215264">
                <a:moveTo>
                  <a:pt x="54101" y="0"/>
                </a:moveTo>
                <a:lnTo>
                  <a:pt x="0" y="54102"/>
                </a:lnTo>
                <a:lnTo>
                  <a:pt x="35813" y="54102"/>
                </a:lnTo>
                <a:lnTo>
                  <a:pt x="35813" y="214884"/>
                </a:lnTo>
                <a:lnTo>
                  <a:pt x="72389" y="214884"/>
                </a:lnTo>
                <a:lnTo>
                  <a:pt x="72389" y="54102"/>
                </a:lnTo>
                <a:lnTo>
                  <a:pt x="108203" y="54102"/>
                </a:lnTo>
                <a:lnTo>
                  <a:pt x="5410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352280" y="5597842"/>
            <a:ext cx="4851841" cy="857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2735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8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45.7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Next, numbers 8 and 5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compared. As 5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smaller of </a:t>
            </a:r>
            <a:r>
              <a:rPr sz="1069" spc="10" dirty="0">
                <a:latin typeface="Times New Roman"/>
                <a:cs typeface="Times New Roman"/>
              </a:rPr>
              <a:t>the two,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 </a:t>
            </a:r>
            <a:r>
              <a:rPr sz="1069" spc="10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changed </a:t>
            </a:r>
            <a:r>
              <a:rPr sz="1069" spc="5" dirty="0">
                <a:latin typeface="Times New Roman"/>
                <a:cs typeface="Times New Roman"/>
              </a:rPr>
              <a:t>positions of pointers </a:t>
            </a:r>
            <a:r>
              <a:rPr sz="1069" spc="10" dirty="0">
                <a:latin typeface="Times New Roman"/>
                <a:cs typeface="Times New Roman"/>
              </a:rPr>
              <a:t>and the next comparison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shown in Fig  </a:t>
            </a:r>
            <a:r>
              <a:rPr sz="1069" spc="5" dirty="0">
                <a:latin typeface="Times New Roman"/>
                <a:cs typeface="Times New Roman"/>
              </a:rPr>
              <a:t>45.8.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6853" y="6620525"/>
          <a:ext cx="1684161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304575" y="6620525"/>
          <a:ext cx="1684778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2375851" y="7041727"/>
            <a:ext cx="103717" cy="209285"/>
          </a:xfrm>
          <a:custGeom>
            <a:avLst/>
            <a:gdLst/>
            <a:ahLst/>
            <a:cxnLst/>
            <a:rect l="l" t="t" r="r" b="b"/>
            <a:pathLst>
              <a:path w="106680" h="215265">
                <a:moveTo>
                  <a:pt x="52578" y="0"/>
                </a:moveTo>
                <a:lnTo>
                  <a:pt x="0" y="54102"/>
                </a:lnTo>
                <a:lnTo>
                  <a:pt x="35052" y="54102"/>
                </a:lnTo>
                <a:lnTo>
                  <a:pt x="35052" y="214884"/>
                </a:lnTo>
                <a:lnTo>
                  <a:pt x="71628" y="214884"/>
                </a:lnTo>
                <a:lnTo>
                  <a:pt x="71628" y="54102"/>
                </a:lnTo>
                <a:lnTo>
                  <a:pt x="106680" y="54102"/>
                </a:lnTo>
                <a:lnTo>
                  <a:pt x="5257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249545" y="7041727"/>
            <a:ext cx="103717" cy="209285"/>
          </a:xfrm>
          <a:custGeom>
            <a:avLst/>
            <a:gdLst/>
            <a:ahLst/>
            <a:cxnLst/>
            <a:rect l="l" t="t" r="r" b="b"/>
            <a:pathLst>
              <a:path w="106679" h="215265">
                <a:moveTo>
                  <a:pt x="52577" y="0"/>
                </a:moveTo>
                <a:lnTo>
                  <a:pt x="0" y="54102"/>
                </a:lnTo>
                <a:lnTo>
                  <a:pt x="35051" y="54102"/>
                </a:lnTo>
                <a:lnTo>
                  <a:pt x="35051" y="214884"/>
                </a:lnTo>
                <a:lnTo>
                  <a:pt x="71627" y="214884"/>
                </a:lnTo>
                <a:lnTo>
                  <a:pt x="71627" y="54102"/>
                </a:lnTo>
                <a:lnTo>
                  <a:pt x="106679" y="54102"/>
                </a:lnTo>
                <a:lnTo>
                  <a:pt x="5257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213943" y="7456185"/>
          <a:ext cx="3356592" cy="42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629342" y="7878128"/>
            <a:ext cx="103717" cy="209285"/>
          </a:xfrm>
          <a:custGeom>
            <a:avLst/>
            <a:gdLst/>
            <a:ahLst/>
            <a:cxnLst/>
            <a:rect l="l" t="t" r="r" b="b"/>
            <a:pathLst>
              <a:path w="106679" h="215265">
                <a:moveTo>
                  <a:pt x="54101" y="0"/>
                </a:moveTo>
                <a:lnTo>
                  <a:pt x="0" y="54102"/>
                </a:lnTo>
                <a:lnTo>
                  <a:pt x="35051" y="54102"/>
                </a:lnTo>
                <a:lnTo>
                  <a:pt x="35051" y="214884"/>
                </a:lnTo>
                <a:lnTo>
                  <a:pt x="72389" y="214884"/>
                </a:lnTo>
                <a:lnTo>
                  <a:pt x="72389" y="54102"/>
                </a:lnTo>
                <a:lnTo>
                  <a:pt x="106679" y="54102"/>
                </a:lnTo>
                <a:lnTo>
                  <a:pt x="5410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352280" y="8181869"/>
            <a:ext cx="4704909" cy="369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276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45.8</a:t>
            </a:r>
            <a:endParaRPr sz="1167">
              <a:latin typeface="Arial"/>
              <a:cs typeface="Arial"/>
            </a:endParaRPr>
          </a:p>
          <a:p>
            <a:pPr marL="12347">
              <a:spcBef>
                <a:spcPts val="180"/>
              </a:spcBef>
            </a:pPr>
            <a:r>
              <a:rPr sz="1069" spc="10" dirty="0">
                <a:latin typeface="Times New Roman"/>
                <a:cs typeface="Times New Roman"/>
              </a:rPr>
              <a:t>Fig </a:t>
            </a:r>
            <a:r>
              <a:rPr sz="1069" spc="5" dirty="0">
                <a:latin typeface="Times New Roman"/>
                <a:cs typeface="Times New Roman"/>
              </a:rPr>
              <a:t>45.9 has </a:t>
            </a:r>
            <a:r>
              <a:rPr sz="1069" spc="10" dirty="0">
                <a:latin typeface="Times New Roman"/>
                <a:cs typeface="Times New Roman"/>
              </a:rPr>
              <a:t>showed </a:t>
            </a:r>
            <a:r>
              <a:rPr sz="1069" spc="5" dirty="0">
                <a:latin typeface="Times New Roman"/>
                <a:cs typeface="Times New Roman"/>
              </a:rPr>
              <a:t>the situation after </a:t>
            </a:r>
            <a:r>
              <a:rPr sz="1069" spc="10" dirty="0">
                <a:latin typeface="Times New Roman"/>
                <a:cs typeface="Times New Roman"/>
              </a:rPr>
              <a:t>next comparison done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similar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manner.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54458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6853" y="1307269"/>
          <a:ext cx="1684161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04575" y="1307269"/>
          <a:ext cx="1684778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75851" y="1728470"/>
            <a:ext cx="103717" cy="209285"/>
          </a:xfrm>
          <a:custGeom>
            <a:avLst/>
            <a:gdLst/>
            <a:ahLst/>
            <a:cxnLst/>
            <a:rect l="l" t="t" r="r" b="b"/>
            <a:pathLst>
              <a:path w="106680" h="215265">
                <a:moveTo>
                  <a:pt x="52578" y="0"/>
                </a:moveTo>
                <a:lnTo>
                  <a:pt x="0" y="54101"/>
                </a:lnTo>
                <a:lnTo>
                  <a:pt x="35052" y="54101"/>
                </a:lnTo>
                <a:lnTo>
                  <a:pt x="35052" y="214883"/>
                </a:lnTo>
                <a:lnTo>
                  <a:pt x="71628" y="214883"/>
                </a:lnTo>
                <a:lnTo>
                  <a:pt x="71628" y="54101"/>
                </a:lnTo>
                <a:lnTo>
                  <a:pt x="106680" y="54101"/>
                </a:lnTo>
                <a:lnTo>
                  <a:pt x="52578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5249545" y="1728470"/>
            <a:ext cx="103717" cy="209285"/>
          </a:xfrm>
          <a:custGeom>
            <a:avLst/>
            <a:gdLst/>
            <a:ahLst/>
            <a:cxnLst/>
            <a:rect l="l" t="t" r="r" b="b"/>
            <a:pathLst>
              <a:path w="106679" h="215265">
                <a:moveTo>
                  <a:pt x="52577" y="0"/>
                </a:moveTo>
                <a:lnTo>
                  <a:pt x="0" y="54101"/>
                </a:lnTo>
                <a:lnTo>
                  <a:pt x="35051" y="54101"/>
                </a:lnTo>
                <a:lnTo>
                  <a:pt x="35051" y="214883"/>
                </a:lnTo>
                <a:lnTo>
                  <a:pt x="71627" y="214883"/>
                </a:lnTo>
                <a:lnTo>
                  <a:pt x="71627" y="54101"/>
                </a:lnTo>
                <a:lnTo>
                  <a:pt x="106679" y="54101"/>
                </a:lnTo>
                <a:lnTo>
                  <a:pt x="5257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13943" y="2143670"/>
          <a:ext cx="3356592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629342" y="2564871"/>
            <a:ext cx="103717" cy="209285"/>
          </a:xfrm>
          <a:custGeom>
            <a:avLst/>
            <a:gdLst/>
            <a:ahLst/>
            <a:cxnLst/>
            <a:rect l="l" t="t" r="r" b="b"/>
            <a:pathLst>
              <a:path w="106679" h="215264">
                <a:moveTo>
                  <a:pt x="54101" y="0"/>
                </a:moveTo>
                <a:lnTo>
                  <a:pt x="0" y="54101"/>
                </a:lnTo>
                <a:lnTo>
                  <a:pt x="35051" y="54101"/>
                </a:lnTo>
                <a:lnTo>
                  <a:pt x="35051" y="214883"/>
                </a:lnTo>
                <a:lnTo>
                  <a:pt x="72389" y="214883"/>
                </a:lnTo>
                <a:lnTo>
                  <a:pt x="72389" y="54101"/>
                </a:lnTo>
                <a:lnTo>
                  <a:pt x="106679" y="54101"/>
                </a:lnTo>
                <a:lnTo>
                  <a:pt x="54101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52280" y="2892319"/>
            <a:ext cx="4852458" cy="2340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3352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45.9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By now, 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have understood how the merging </a:t>
            </a:r>
            <a:r>
              <a:rPr sz="1069" spc="5" dirty="0">
                <a:latin typeface="Times New Roman"/>
                <a:cs typeface="Times New Roman"/>
              </a:rPr>
              <a:t>operation works. </a:t>
            </a:r>
            <a:r>
              <a:rPr sz="1069" spc="10" dirty="0">
                <a:latin typeface="Times New Roman"/>
                <a:cs typeface="Times New Roman"/>
              </a:rPr>
              <a:t>Remember,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do merging when we have two </a:t>
            </a:r>
            <a:r>
              <a:rPr sz="1069" spc="5" dirty="0">
                <a:latin typeface="Times New Roman"/>
                <a:cs typeface="Times New Roman"/>
              </a:rPr>
              <a:t>parts sorted</a:t>
            </a:r>
            <a:r>
              <a:rPr sz="1069" spc="10" dirty="0">
                <a:latin typeface="Times New Roman"/>
                <a:cs typeface="Times New Roman"/>
              </a:rPr>
              <a:t> already.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this  operation  in  terms 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time  and  </a:t>
            </a:r>
            <a:r>
              <a:rPr sz="1069" spc="10" dirty="0">
                <a:latin typeface="Times New Roman"/>
                <a:cs typeface="Times New Roman"/>
              </a:rPr>
              <a:t>complexity. It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performed  </a:t>
            </a:r>
            <a:r>
              <a:rPr sz="1069" spc="5" dirty="0">
                <a:latin typeface="Times New Roman"/>
                <a:cs typeface="Times New Roman"/>
              </a:rPr>
              <a:t>using  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simple loop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manipulates three arrays. </a:t>
            </a:r>
            <a:r>
              <a:rPr sz="1069" spc="19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index is </a:t>
            </a:r>
            <a:r>
              <a:rPr sz="1069" spc="10" dirty="0">
                <a:latin typeface="Times New Roman"/>
                <a:cs typeface="Times New Roman"/>
              </a:rPr>
              <a:t>used for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array, which </a:t>
            </a:r>
            <a:r>
              <a:rPr sz="1069" spc="5" dirty="0">
                <a:latin typeface="Times New Roman"/>
                <a:cs typeface="Times New Roman"/>
              </a:rPr>
              <a:t>starts 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initial position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the array. Similar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index 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second 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initial position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ends at the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of the array.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third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index is used for third array that sizes to the </a:t>
            </a:r>
            <a:r>
              <a:rPr sz="1069" spc="19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of both 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indexes.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simple single loop operation,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complex.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let’s see sorting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recursion </a:t>
            </a:r>
            <a:r>
              <a:rPr sz="1069" spc="10" dirty="0">
                <a:latin typeface="Times New Roman"/>
                <a:cs typeface="Times New Roman"/>
              </a:rPr>
              <a:t>now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pictorially.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 marR="65439" algn="ctr">
              <a:tabLst>
                <a:tab pos="1357546" algn="l"/>
              </a:tabLst>
            </a:pPr>
            <a:r>
              <a:rPr sz="972" spc="39" dirty="0">
                <a:latin typeface="Arial"/>
                <a:cs typeface="Arial"/>
              </a:rPr>
              <a:t>Split </a:t>
            </a:r>
            <a:r>
              <a:rPr sz="972" spc="34" dirty="0">
                <a:latin typeface="Arial"/>
                <a:cs typeface="Arial"/>
              </a:rPr>
              <a:t>the </a:t>
            </a:r>
            <a:r>
              <a:rPr sz="972" spc="29" dirty="0">
                <a:latin typeface="Arial"/>
                <a:cs typeface="Arial"/>
              </a:rPr>
              <a:t>list</a:t>
            </a:r>
            <a:r>
              <a:rPr sz="972" spc="170" dirty="0">
                <a:latin typeface="Arial"/>
                <a:cs typeface="Arial"/>
              </a:rPr>
              <a:t> </a:t>
            </a:r>
            <a:r>
              <a:rPr sz="972" spc="15" dirty="0">
                <a:latin typeface="Arial"/>
                <a:cs typeface="Arial"/>
              </a:rPr>
              <a:t>in</a:t>
            </a:r>
            <a:r>
              <a:rPr sz="972" spc="97" dirty="0">
                <a:latin typeface="Arial"/>
                <a:cs typeface="Arial"/>
              </a:rPr>
              <a:t> </a:t>
            </a:r>
            <a:r>
              <a:rPr sz="972" spc="39" dirty="0">
                <a:latin typeface="Arial"/>
                <a:cs typeface="Arial"/>
              </a:rPr>
              <a:t>half.	</a:t>
            </a:r>
            <a:r>
              <a:rPr sz="972" spc="53" dirty="0">
                <a:latin typeface="Arial"/>
                <a:cs typeface="Arial"/>
              </a:rPr>
              <a:t>Mergesort </a:t>
            </a:r>
            <a:r>
              <a:rPr sz="972" spc="34" dirty="0">
                <a:latin typeface="Arial"/>
                <a:cs typeface="Arial"/>
              </a:rPr>
              <a:t>the </a:t>
            </a:r>
            <a:r>
              <a:rPr sz="972" spc="29" dirty="0">
                <a:latin typeface="Arial"/>
                <a:cs typeface="Arial"/>
              </a:rPr>
              <a:t>left</a:t>
            </a:r>
            <a:r>
              <a:rPr sz="972" spc="107" dirty="0">
                <a:latin typeface="Arial"/>
                <a:cs typeface="Arial"/>
              </a:rPr>
              <a:t> </a:t>
            </a:r>
            <a:r>
              <a:rPr sz="972" spc="39" dirty="0">
                <a:latin typeface="Arial"/>
                <a:cs typeface="Arial"/>
              </a:rPr>
              <a:t>half.</a:t>
            </a:r>
            <a:endParaRPr sz="972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23046" y="5270935"/>
          <a:ext cx="3355975" cy="385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1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00" spc="8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039">
                      <a:solidFill>
                        <a:srgbClr val="000000"/>
                      </a:solidFill>
                      <a:prstDash val="solid"/>
                    </a:lnL>
                    <a:lnR w="8037">
                      <a:solidFill>
                        <a:srgbClr val="000000"/>
                      </a:solidFill>
                      <a:prstDash val="solid"/>
                    </a:lnR>
                    <a:lnT w="8039">
                      <a:solidFill>
                        <a:srgbClr val="000000"/>
                      </a:solidFill>
                      <a:prstDash val="solid"/>
                    </a:lnT>
                    <a:lnB w="8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037">
                      <a:solidFill>
                        <a:srgbClr val="000000"/>
                      </a:solidFill>
                      <a:prstDash val="solid"/>
                    </a:lnL>
                    <a:lnR w="8039">
                      <a:solidFill>
                        <a:srgbClr val="000000"/>
                      </a:solidFill>
                      <a:prstDash val="solid"/>
                    </a:lnR>
                    <a:lnT w="8037">
                      <a:solidFill>
                        <a:srgbClr val="000000"/>
                      </a:solidFill>
                      <a:prstDash val="solid"/>
                    </a:lnT>
                    <a:lnB w="80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039">
                      <a:solidFill>
                        <a:srgbClr val="000000"/>
                      </a:solidFill>
                      <a:prstDash val="solid"/>
                    </a:lnL>
                    <a:lnR w="8037">
                      <a:solidFill>
                        <a:srgbClr val="000000"/>
                      </a:solidFill>
                      <a:prstDash val="solid"/>
                    </a:lnR>
                    <a:lnT w="8039">
                      <a:solidFill>
                        <a:srgbClr val="000000"/>
                      </a:solidFill>
                      <a:prstDash val="solid"/>
                    </a:lnT>
                    <a:lnB w="803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00" spc="9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037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037">
                      <a:solidFill>
                        <a:srgbClr val="000000"/>
                      </a:solidFill>
                      <a:prstDash val="solid"/>
                    </a:lnT>
                    <a:lnB w="80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00" spc="8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95">
                      <a:solidFill>
                        <a:srgbClr val="000000"/>
                      </a:solidFill>
                      <a:prstDash val="solid"/>
                    </a:lnL>
                    <a:lnR w="8037">
                      <a:solidFill>
                        <a:srgbClr val="000000"/>
                      </a:solidFill>
                      <a:prstDash val="solid"/>
                    </a:lnR>
                    <a:lnT w="8038">
                      <a:solidFill>
                        <a:srgbClr val="000000"/>
                      </a:solidFill>
                      <a:prstDash val="solid"/>
                    </a:lnT>
                    <a:lnB w="80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037">
                      <a:solidFill>
                        <a:srgbClr val="000000"/>
                      </a:solidFill>
                      <a:prstDash val="solid"/>
                    </a:lnL>
                    <a:lnR w="8038">
                      <a:solidFill>
                        <a:srgbClr val="000000"/>
                      </a:solidFill>
                      <a:prstDash val="solid"/>
                    </a:lnR>
                    <a:lnT w="8037">
                      <a:solidFill>
                        <a:srgbClr val="000000"/>
                      </a:solidFill>
                      <a:prstDash val="solid"/>
                    </a:lnT>
                    <a:lnB w="80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038">
                      <a:solidFill>
                        <a:srgbClr val="000000"/>
                      </a:solidFill>
                      <a:prstDash val="solid"/>
                    </a:lnL>
                    <a:lnR w="8038">
                      <a:solidFill>
                        <a:srgbClr val="000000"/>
                      </a:solidFill>
                      <a:prstDash val="solid"/>
                    </a:lnR>
                    <a:lnT w="8038">
                      <a:solidFill>
                        <a:srgbClr val="000000"/>
                      </a:solidFill>
                      <a:prstDash val="solid"/>
                    </a:lnT>
                    <a:lnB w="80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038">
                      <a:solidFill>
                        <a:srgbClr val="000000"/>
                      </a:solidFill>
                      <a:prstDash val="solid"/>
                    </a:lnL>
                    <a:lnR w="8038">
                      <a:solidFill>
                        <a:srgbClr val="000000"/>
                      </a:solidFill>
                      <a:prstDash val="solid"/>
                    </a:lnR>
                    <a:lnT w="8038">
                      <a:solidFill>
                        <a:srgbClr val="000000"/>
                      </a:solidFill>
                      <a:prstDash val="solid"/>
                    </a:lnT>
                    <a:lnB w="803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96806" y="5817375"/>
            <a:ext cx="118348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9" dirty="0">
                <a:latin typeface="Arial"/>
                <a:cs typeface="Arial"/>
              </a:rPr>
              <a:t>Split </a:t>
            </a:r>
            <a:r>
              <a:rPr sz="972" spc="34" dirty="0">
                <a:latin typeface="Arial"/>
                <a:cs typeface="Arial"/>
              </a:rPr>
              <a:t>the </a:t>
            </a:r>
            <a:r>
              <a:rPr sz="972" spc="29" dirty="0">
                <a:latin typeface="Arial"/>
                <a:cs typeface="Arial"/>
              </a:rPr>
              <a:t>list </a:t>
            </a:r>
            <a:r>
              <a:rPr sz="972" spc="15" dirty="0">
                <a:latin typeface="Arial"/>
                <a:cs typeface="Arial"/>
              </a:rPr>
              <a:t>in</a:t>
            </a:r>
            <a:r>
              <a:rPr sz="972" spc="156" dirty="0">
                <a:latin typeface="Arial"/>
                <a:cs typeface="Arial"/>
              </a:rPr>
              <a:t> </a:t>
            </a:r>
            <a:r>
              <a:rPr sz="972" spc="39" dirty="0">
                <a:latin typeface="Arial"/>
                <a:cs typeface="Arial"/>
              </a:rPr>
              <a:t>half.</a:t>
            </a:r>
            <a:endParaRPr sz="97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4780" y="5817375"/>
            <a:ext cx="140758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Mergesort </a:t>
            </a:r>
            <a:r>
              <a:rPr sz="972" spc="34" dirty="0">
                <a:latin typeface="Arial"/>
                <a:cs typeface="Arial"/>
              </a:rPr>
              <a:t>the </a:t>
            </a:r>
            <a:r>
              <a:rPr sz="972" spc="29" dirty="0">
                <a:latin typeface="Arial"/>
                <a:cs typeface="Arial"/>
              </a:rPr>
              <a:t>left</a:t>
            </a:r>
            <a:r>
              <a:rPr sz="972" spc="107" dirty="0">
                <a:latin typeface="Arial"/>
                <a:cs typeface="Arial"/>
              </a:rPr>
              <a:t> </a:t>
            </a:r>
            <a:r>
              <a:rPr sz="972" spc="39" dirty="0">
                <a:latin typeface="Arial"/>
                <a:cs typeface="Arial"/>
              </a:rPr>
              <a:t>half.</a:t>
            </a:r>
            <a:endParaRPr sz="972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23046" y="6077697"/>
          <a:ext cx="1690951" cy="384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344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spc="8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037">
                      <a:solidFill>
                        <a:srgbClr val="000000"/>
                      </a:solidFill>
                      <a:prstDash val="solid"/>
                    </a:lnL>
                    <a:lnR w="8035">
                      <a:solidFill>
                        <a:srgbClr val="000000"/>
                      </a:solidFill>
                      <a:prstDash val="solid"/>
                    </a:lnR>
                    <a:lnT w="8037">
                      <a:solidFill>
                        <a:srgbClr val="000000"/>
                      </a:solidFill>
                      <a:prstDash val="solid"/>
                    </a:lnT>
                    <a:lnB w="80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035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035">
                      <a:solidFill>
                        <a:srgbClr val="000000"/>
                      </a:solidFill>
                      <a:prstDash val="solid"/>
                    </a:lnT>
                    <a:lnB w="80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95">
                      <a:solidFill>
                        <a:srgbClr val="000000"/>
                      </a:solidFill>
                      <a:prstDash val="solid"/>
                    </a:lnL>
                    <a:lnR w="8036">
                      <a:solidFill>
                        <a:srgbClr val="000000"/>
                      </a:solidFill>
                      <a:prstDash val="solid"/>
                    </a:lnR>
                    <a:lnT w="8037">
                      <a:solidFill>
                        <a:srgbClr val="000000"/>
                      </a:solidFill>
                      <a:prstDash val="solid"/>
                    </a:lnT>
                    <a:lnB w="80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spc="9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036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036">
                      <a:solidFill>
                        <a:srgbClr val="000000"/>
                      </a:solidFill>
                      <a:prstDash val="solid"/>
                    </a:lnT>
                    <a:lnB w="803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226954" y="6835032"/>
            <a:ext cx="418571" cy="376590"/>
          </a:xfrm>
          <a:custGeom>
            <a:avLst/>
            <a:gdLst/>
            <a:ahLst/>
            <a:cxnLst/>
            <a:rect l="l" t="t" r="r" b="b"/>
            <a:pathLst>
              <a:path w="430530" h="387350">
                <a:moveTo>
                  <a:pt x="0" y="387097"/>
                </a:moveTo>
                <a:lnTo>
                  <a:pt x="430528" y="387097"/>
                </a:lnTo>
                <a:lnTo>
                  <a:pt x="430528" y="0"/>
                </a:lnTo>
                <a:lnTo>
                  <a:pt x="0" y="0"/>
                </a:lnTo>
                <a:lnTo>
                  <a:pt x="0" y="387097"/>
                </a:lnTo>
                <a:close/>
              </a:path>
            </a:pathLst>
          </a:custGeom>
          <a:ln w="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645524" y="6835032"/>
            <a:ext cx="417953" cy="376590"/>
          </a:xfrm>
          <a:custGeom>
            <a:avLst/>
            <a:gdLst/>
            <a:ahLst/>
            <a:cxnLst/>
            <a:rect l="l" t="t" r="r" b="b"/>
            <a:pathLst>
              <a:path w="429894" h="387350">
                <a:moveTo>
                  <a:pt x="0" y="387097"/>
                </a:moveTo>
                <a:lnTo>
                  <a:pt x="429765" y="387097"/>
                </a:lnTo>
                <a:lnTo>
                  <a:pt x="429765" y="0"/>
                </a:lnTo>
                <a:lnTo>
                  <a:pt x="0" y="0"/>
                </a:lnTo>
                <a:lnTo>
                  <a:pt x="0" y="387097"/>
                </a:lnTo>
                <a:close/>
              </a:path>
            </a:pathLst>
          </a:custGeom>
          <a:ln w="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645524" y="6842440"/>
            <a:ext cx="0" cy="37659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097"/>
                </a:lnTo>
              </a:path>
            </a:pathLst>
          </a:custGeom>
          <a:ln w="14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924191" y="7397573"/>
            <a:ext cx="122793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Mergesort </a:t>
            </a:r>
            <a:r>
              <a:rPr sz="972" spc="34" dirty="0">
                <a:latin typeface="Arial"/>
                <a:cs typeface="Arial"/>
              </a:rPr>
              <a:t>the</a:t>
            </a:r>
            <a:r>
              <a:rPr sz="972" spc="63" dirty="0">
                <a:latin typeface="Arial"/>
                <a:cs typeface="Arial"/>
              </a:rPr>
              <a:t> </a:t>
            </a:r>
            <a:r>
              <a:rPr sz="972" spc="39" dirty="0">
                <a:latin typeface="Arial"/>
                <a:cs typeface="Arial"/>
              </a:rPr>
              <a:t>right.</a:t>
            </a:r>
            <a:endParaRPr sz="97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3630" y="7587721"/>
            <a:ext cx="417335" cy="259310"/>
          </a:xfrm>
          <a:prstGeom prst="rect">
            <a:avLst/>
          </a:prstGeom>
          <a:ln w="8038">
            <a:solidFill>
              <a:srgbClr val="000000"/>
            </a:solidFill>
          </a:ln>
        </p:spPr>
        <p:txBody>
          <a:bodyPr vert="horz" wrap="square" lIns="0" tIns="86431" rIns="0" bIns="0" rtlCol="0">
            <a:spAutoFit/>
          </a:bodyPr>
          <a:lstStyle/>
          <a:p>
            <a:pPr marL="113591">
              <a:spcBef>
                <a:spcPts val="681"/>
              </a:spcBef>
            </a:pPr>
            <a:r>
              <a:rPr sz="1118" spc="87" dirty="0">
                <a:latin typeface="Arial"/>
                <a:cs typeface="Arial"/>
              </a:rPr>
              <a:t>10</a:t>
            </a:r>
            <a:endParaRPr sz="111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4444" y="7587721"/>
            <a:ext cx="417335" cy="259310"/>
          </a:xfrm>
          <a:prstGeom prst="rect">
            <a:avLst/>
          </a:prstGeom>
          <a:ln w="8038">
            <a:solidFill>
              <a:srgbClr val="000000"/>
            </a:solidFill>
          </a:ln>
        </p:spPr>
        <p:txBody>
          <a:bodyPr vert="horz" wrap="square" lIns="0" tIns="86431" rIns="0" bIns="0" rtlCol="0">
            <a:spAutoFit/>
          </a:bodyPr>
          <a:lstStyle/>
          <a:p>
            <a:pPr marR="1852" algn="ctr">
              <a:spcBef>
                <a:spcPts val="681"/>
              </a:spcBef>
            </a:pPr>
            <a:r>
              <a:rPr sz="1118" spc="15" dirty="0">
                <a:latin typeface="Arial"/>
                <a:cs typeface="Arial"/>
              </a:rPr>
              <a:t>4</a:t>
            </a:r>
            <a:endParaRPr sz="111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4174" y="6556728"/>
            <a:ext cx="1182864" cy="55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39" dirty="0">
                <a:latin typeface="Arial"/>
                <a:cs typeface="Arial"/>
              </a:rPr>
              <a:t>Split </a:t>
            </a:r>
            <a:r>
              <a:rPr sz="972" spc="34" dirty="0">
                <a:latin typeface="Arial"/>
                <a:cs typeface="Arial"/>
              </a:rPr>
              <a:t>the </a:t>
            </a:r>
            <a:r>
              <a:rPr sz="972" spc="29" dirty="0">
                <a:latin typeface="Arial"/>
                <a:cs typeface="Arial"/>
              </a:rPr>
              <a:t>list </a:t>
            </a:r>
            <a:r>
              <a:rPr sz="972" spc="15" dirty="0">
                <a:latin typeface="Arial"/>
                <a:cs typeface="Arial"/>
              </a:rPr>
              <a:t>in</a:t>
            </a:r>
            <a:r>
              <a:rPr sz="972" spc="151" dirty="0">
                <a:latin typeface="Arial"/>
                <a:cs typeface="Arial"/>
              </a:rPr>
              <a:t> </a:t>
            </a:r>
            <a:r>
              <a:rPr sz="972" spc="39" dirty="0">
                <a:latin typeface="Arial"/>
                <a:cs typeface="Arial"/>
              </a:rPr>
              <a:t>half.</a:t>
            </a:r>
            <a:endParaRPr sz="97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560551">
              <a:spcBef>
                <a:spcPts val="612"/>
              </a:spcBef>
              <a:tabLst>
                <a:tab pos="1024796" algn="l"/>
              </a:tabLst>
            </a:pPr>
            <a:r>
              <a:rPr sz="1118" spc="49" dirty="0">
                <a:latin typeface="Arial"/>
                <a:cs typeface="Arial"/>
              </a:rPr>
              <a:t>10	</a:t>
            </a:r>
            <a:r>
              <a:rPr sz="1118" spc="15" dirty="0">
                <a:latin typeface="Arial"/>
                <a:cs typeface="Arial"/>
              </a:rPr>
              <a:t>4</a:t>
            </a:r>
            <a:endParaRPr sz="111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42236" y="6556728"/>
            <a:ext cx="141128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3" dirty="0">
                <a:latin typeface="Arial"/>
                <a:cs typeface="Arial"/>
              </a:rPr>
              <a:t>Mergesort </a:t>
            </a:r>
            <a:r>
              <a:rPr sz="972" spc="34" dirty="0">
                <a:latin typeface="Arial"/>
                <a:cs typeface="Arial"/>
              </a:rPr>
              <a:t>the </a:t>
            </a:r>
            <a:r>
              <a:rPr sz="972" spc="29" dirty="0">
                <a:latin typeface="Arial"/>
                <a:cs typeface="Arial"/>
              </a:rPr>
              <a:t>left</a:t>
            </a:r>
            <a:r>
              <a:rPr sz="972" spc="111" dirty="0">
                <a:latin typeface="Arial"/>
                <a:cs typeface="Arial"/>
              </a:rPr>
              <a:t> </a:t>
            </a:r>
            <a:r>
              <a:rPr sz="972" spc="44" dirty="0">
                <a:latin typeface="Arial"/>
                <a:cs typeface="Arial"/>
              </a:rPr>
              <a:t>half.</a:t>
            </a:r>
            <a:endParaRPr sz="97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2280" y="8151248"/>
            <a:ext cx="4852458" cy="1160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842"/>
            <a:r>
              <a:rPr sz="1069" b="1" spc="34" dirty="0">
                <a:latin typeface="Arial"/>
                <a:cs typeface="Arial"/>
              </a:rPr>
              <a:t>Fig</a:t>
            </a:r>
            <a:r>
              <a:rPr sz="1069" b="1" spc="39" dirty="0">
                <a:latin typeface="Arial"/>
                <a:cs typeface="Arial"/>
              </a:rPr>
              <a:t> </a:t>
            </a:r>
            <a:r>
              <a:rPr sz="1069" b="1" spc="58" dirty="0">
                <a:latin typeface="Arial"/>
                <a:cs typeface="Arial"/>
              </a:rPr>
              <a:t>45.10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 of Fig 45.10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not sorted. In order to sort it using  recursive </a:t>
            </a:r>
            <a:r>
              <a:rPr sz="1069" spc="10" dirty="0">
                <a:latin typeface="Times New Roman"/>
                <a:cs typeface="Times New Roman"/>
              </a:rPr>
              <a:t>mechanism, we </a:t>
            </a:r>
            <a:r>
              <a:rPr sz="1069" spc="5" dirty="0">
                <a:latin typeface="Times New Roman"/>
                <a:cs typeface="Times New Roman"/>
              </a:rPr>
              <a:t>divide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into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parts logically.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logical  partitions of the array are required bases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size and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of the arrays.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half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array containing </a:t>
            </a:r>
            <a:r>
              <a:rPr sz="1069" spc="5" dirty="0">
                <a:latin typeface="Times New Roman"/>
                <a:cs typeface="Times New Roman"/>
              </a:rPr>
              <a:t>10,4,8 </a:t>
            </a:r>
            <a:r>
              <a:rPr sz="1069" spc="10" dirty="0">
                <a:latin typeface="Times New Roman"/>
                <a:cs typeface="Times New Roman"/>
              </a:rPr>
              <a:t>and 12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processed </a:t>
            </a:r>
            <a:r>
              <a:rPr sz="1069" spc="5" dirty="0">
                <a:latin typeface="Times New Roman"/>
                <a:cs typeface="Times New Roman"/>
              </a:rPr>
              <a:t>further for sorting.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actually,  </a:t>
            </a:r>
            <a:r>
              <a:rPr sz="1069" spc="5" dirty="0">
                <a:latin typeface="Times New Roman"/>
                <a:cs typeface="Times New Roman"/>
              </a:rPr>
              <a:t>while 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mergesort algorithm recursively, only that particular half of the 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334886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1841" cy="1395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passed </a:t>
            </a:r>
            <a:r>
              <a:rPr sz="1069" spc="10" dirty="0">
                <a:latin typeface="Times New Roman"/>
                <a:cs typeface="Times New Roman"/>
              </a:rPr>
              <a:t>as an argument. This </a:t>
            </a:r>
            <a:r>
              <a:rPr sz="1069" spc="5" dirty="0">
                <a:latin typeface="Times New Roman"/>
                <a:cs typeface="Times New Roman"/>
              </a:rPr>
              <a:t>is spitted further </a:t>
            </a:r>
            <a:r>
              <a:rPr sz="1069" spc="10" dirty="0">
                <a:latin typeface="Times New Roman"/>
                <a:cs typeface="Times New Roman"/>
              </a:rPr>
              <a:t>into two </a:t>
            </a:r>
            <a:r>
              <a:rPr sz="1069" spc="5" dirty="0">
                <a:latin typeface="Times New Roman"/>
                <a:cs typeface="Times New Roman"/>
              </a:rPr>
              <a:t>parts; </a:t>
            </a:r>
            <a:r>
              <a:rPr sz="1069" spc="10" dirty="0">
                <a:latin typeface="Times New Roman"/>
                <a:cs typeface="Times New Roman"/>
              </a:rPr>
              <a:t>10, 4 and </a:t>
            </a:r>
            <a:r>
              <a:rPr sz="1069" spc="5" dirty="0">
                <a:latin typeface="Times New Roman"/>
                <a:cs typeface="Times New Roman"/>
              </a:rPr>
              <a:t>8, </a:t>
            </a:r>
            <a:r>
              <a:rPr sz="1069" spc="10" dirty="0">
                <a:latin typeface="Times New Roman"/>
                <a:cs typeface="Times New Roman"/>
              </a:rPr>
              <a:t>12. </a:t>
            </a:r>
            <a:r>
              <a:rPr sz="1069" spc="5" dirty="0">
                <a:latin typeface="Times New Roman"/>
                <a:cs typeface="Times New Roman"/>
              </a:rPr>
              <a:t>10, </a:t>
            </a:r>
            <a:r>
              <a:rPr sz="1069" spc="10" dirty="0">
                <a:latin typeface="Times New Roman"/>
                <a:cs typeface="Times New Roman"/>
              </a:rPr>
              <a:t>4  </a:t>
            </a:r>
            <a:r>
              <a:rPr sz="1069" spc="5" dirty="0">
                <a:latin typeface="Times New Roman"/>
                <a:cs typeface="Times New Roman"/>
              </a:rPr>
              <a:t>half is </a:t>
            </a:r>
            <a:r>
              <a:rPr sz="1069" spc="10" dirty="0">
                <a:latin typeface="Times New Roman"/>
                <a:cs typeface="Times New Roman"/>
              </a:rPr>
              <a:t>processed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mergesort </a:t>
            </a:r>
            <a:r>
              <a:rPr sz="1069" spc="10" dirty="0">
                <a:latin typeface="Times New Roman"/>
                <a:cs typeface="Times New Roman"/>
              </a:rPr>
              <a:t>recursively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both  numbers 10 and 4 </a:t>
            </a:r>
            <a:r>
              <a:rPr sz="1069" spc="5" dirty="0">
                <a:latin typeface="Times New Roman"/>
                <a:cs typeface="Times New Roman"/>
              </a:rPr>
              <a:t>as separate </a:t>
            </a:r>
            <a:r>
              <a:rPr sz="1069" spc="10" dirty="0">
                <a:latin typeface="Times New Roman"/>
                <a:cs typeface="Times New Roman"/>
              </a:rPr>
              <a:t>halves.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these halves are </a:t>
            </a:r>
            <a:r>
              <a:rPr sz="1069" spc="10" dirty="0">
                <a:latin typeface="Times New Roman"/>
                <a:cs typeface="Times New Roman"/>
              </a:rPr>
              <a:t>numbers and </a:t>
            </a:r>
            <a:r>
              <a:rPr sz="1069" spc="5" dirty="0">
                <a:latin typeface="Times New Roman"/>
                <a:cs typeface="Times New Roman"/>
              </a:rPr>
              <a:t>they cannot  </a:t>
            </a:r>
            <a:r>
              <a:rPr sz="1069" spc="10" dirty="0">
                <a:latin typeface="Times New Roman"/>
                <a:cs typeface="Times New Roman"/>
              </a:rPr>
              <a:t>be subdivided </a:t>
            </a:r>
            <a:r>
              <a:rPr sz="1069" spc="5" dirty="0">
                <a:latin typeface="Times New Roman"/>
                <a:cs typeface="Times New Roman"/>
              </a:rPr>
              <a:t>therefore recursive call to </a:t>
            </a:r>
            <a:r>
              <a:rPr sz="1069" i="1" spc="10" dirty="0">
                <a:latin typeface="Times New Roman"/>
                <a:cs typeface="Times New Roman"/>
              </a:rPr>
              <a:t>mergesort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stop here. </a:t>
            </a:r>
            <a:r>
              <a:rPr sz="1069" spc="10" dirty="0">
                <a:latin typeface="Times New Roman"/>
                <a:cs typeface="Times New Roman"/>
              </a:rPr>
              <a:t>These numbers  (new halves) 10 and 4 </a:t>
            </a:r>
            <a:r>
              <a:rPr sz="1069" spc="5" dirty="0">
                <a:latin typeface="Times New Roman"/>
                <a:cs typeface="Times New Roman"/>
              </a:rPr>
              <a:t>are sorted individually, </a:t>
            </a:r>
            <a:r>
              <a:rPr sz="1069" spc="10" dirty="0">
                <a:latin typeface="Times New Roman"/>
                <a:cs typeface="Times New Roman"/>
              </a:rPr>
              <a:t>so they </a:t>
            </a:r>
            <a:r>
              <a:rPr sz="1069" spc="5" dirty="0">
                <a:latin typeface="Times New Roman"/>
                <a:cs typeface="Times New Roman"/>
              </a:rPr>
              <a:t>are merged. </a:t>
            </a:r>
            <a:r>
              <a:rPr sz="1069" spc="10" dirty="0">
                <a:latin typeface="Times New Roman"/>
                <a:cs typeface="Times New Roman"/>
              </a:rPr>
              <a:t>When they </a:t>
            </a:r>
            <a:r>
              <a:rPr sz="1069" spc="5" dirty="0">
                <a:latin typeface="Times New Roman"/>
                <a:cs typeface="Times New Roman"/>
              </a:rPr>
              <a:t>are  </a:t>
            </a:r>
            <a:r>
              <a:rPr sz="1069" spc="10" dirty="0">
                <a:latin typeface="Times New Roman"/>
                <a:cs typeface="Times New Roman"/>
              </a:rPr>
              <a:t>merged, they become </a:t>
            </a:r>
            <a:r>
              <a:rPr sz="1069" spc="5" dirty="0">
                <a:latin typeface="Times New Roman"/>
                <a:cs typeface="Times New Roman"/>
              </a:rPr>
              <a:t>as 4,10 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Fig 45.11.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08029" y="2432594"/>
          <a:ext cx="3356592" cy="42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95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08029" y="3326780"/>
          <a:ext cx="1691569" cy="42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95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12141" y="4167294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4" h="429895">
                <a:moveTo>
                  <a:pt x="0" y="429767"/>
                </a:moveTo>
                <a:lnTo>
                  <a:pt x="429768" y="429767"/>
                </a:lnTo>
                <a:lnTo>
                  <a:pt x="429768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729971" y="4167294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30" h="429895">
                <a:moveTo>
                  <a:pt x="0" y="429767"/>
                </a:moveTo>
                <a:lnTo>
                  <a:pt x="430530" y="429767"/>
                </a:lnTo>
                <a:lnTo>
                  <a:pt x="430530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729971" y="4175442"/>
            <a:ext cx="0" cy="418571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0"/>
                </a:moveTo>
                <a:lnTo>
                  <a:pt x="0" y="430530"/>
                </a:lnTo>
              </a:path>
            </a:pathLst>
          </a:custGeom>
          <a:ln w="14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3226329" y="4857749"/>
            <a:ext cx="417953" cy="288673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3222" rIns="0" bIns="0" rtlCol="0">
            <a:spAutoFit/>
          </a:bodyPr>
          <a:lstStyle/>
          <a:p>
            <a:pPr algn="ctr">
              <a:spcBef>
                <a:spcPts val="734"/>
              </a:spcBef>
            </a:pPr>
            <a:r>
              <a:rPr sz="1264" spc="5" dirty="0">
                <a:latin typeface="Arial"/>
                <a:cs typeface="Arial"/>
              </a:rPr>
              <a:t>8</a:t>
            </a:r>
            <a:endParaRPr sz="12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7144" y="4857749"/>
            <a:ext cx="418571" cy="288673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3222" rIns="0" bIns="0" rtlCol="0">
            <a:spAutoFit/>
          </a:bodyPr>
          <a:lstStyle/>
          <a:p>
            <a:pPr marL="114209">
              <a:spcBef>
                <a:spcPts val="734"/>
              </a:spcBef>
            </a:pPr>
            <a:r>
              <a:rPr sz="1264" dirty="0">
                <a:latin typeface="Arial"/>
                <a:cs typeface="Arial"/>
              </a:rPr>
              <a:t>12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61148" y="4170257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0" y="429767"/>
                </a:moveTo>
                <a:lnTo>
                  <a:pt x="429768" y="429767"/>
                </a:lnTo>
                <a:lnTo>
                  <a:pt x="429768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678977" y="4170257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0" y="429767"/>
                </a:moveTo>
                <a:lnTo>
                  <a:pt x="430529" y="429767"/>
                </a:lnTo>
                <a:lnTo>
                  <a:pt x="430529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784174" y="3859600"/>
            <a:ext cx="2935552" cy="963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69" spc="5" dirty="0">
                <a:latin typeface="Arial"/>
                <a:cs typeface="Arial"/>
              </a:rPr>
              <a:t>Mergesort the right half.  </a:t>
            </a:r>
            <a:r>
              <a:rPr sz="1069" spc="10" dirty="0">
                <a:latin typeface="Arial"/>
                <a:cs typeface="Arial"/>
              </a:rPr>
              <a:t>Merge the two</a:t>
            </a:r>
            <a:r>
              <a:rPr sz="1069" spc="49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halves.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41980" algn="ctr">
              <a:spcBef>
                <a:spcPts val="690"/>
              </a:spcBef>
              <a:tabLst>
                <a:tab pos="372878" algn="l"/>
                <a:tab pos="948861" algn="l"/>
                <a:tab pos="1321123" algn="l"/>
              </a:tabLst>
            </a:pPr>
            <a:r>
              <a:rPr sz="1264" spc="5" dirty="0">
                <a:latin typeface="Arial"/>
                <a:cs typeface="Arial"/>
              </a:rPr>
              <a:t>4	10	8	</a:t>
            </a:r>
            <a:r>
              <a:rPr sz="1264" dirty="0">
                <a:latin typeface="Arial"/>
                <a:cs typeface="Arial"/>
              </a:rPr>
              <a:t>12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264">
              <a:latin typeface="Times New Roman"/>
              <a:cs typeface="Times New Roman"/>
            </a:endParaRPr>
          </a:p>
          <a:p>
            <a:pPr marL="1047638"/>
            <a:r>
              <a:rPr sz="1069" spc="10" dirty="0">
                <a:latin typeface="Arial"/>
                <a:cs typeface="Arial"/>
              </a:rPr>
              <a:t>Merge the two</a:t>
            </a:r>
            <a:r>
              <a:rPr sz="1069" spc="-49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halves.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78977" y="4178406"/>
            <a:ext cx="0" cy="418571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14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52280" y="5371148"/>
            <a:ext cx="4851841" cy="117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597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45.11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recursive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mergesort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work </a:t>
            </a:r>
            <a:r>
              <a:rPr sz="1069" spc="5" dirty="0">
                <a:latin typeface="Times New Roman"/>
                <a:cs typeface="Times New Roman"/>
              </a:rPr>
              <a:t>for left </a:t>
            </a:r>
            <a:r>
              <a:rPr sz="1069" spc="10" dirty="0">
                <a:latin typeface="Times New Roman"/>
                <a:cs typeface="Times New Roman"/>
              </a:rPr>
              <a:t>half that consisted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10 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0" dirty="0">
                <a:latin typeface="Times New Roman"/>
                <a:cs typeface="Times New Roman"/>
              </a:rPr>
              <a:t>Now, we </a:t>
            </a:r>
            <a:r>
              <a:rPr sz="1069" spc="5" dirty="0">
                <a:latin typeface="Times New Roman"/>
                <a:cs typeface="Times New Roman"/>
              </a:rPr>
              <a:t>apply the </a:t>
            </a:r>
            <a:r>
              <a:rPr sz="1069" spc="10" dirty="0">
                <a:latin typeface="Times New Roman"/>
                <a:cs typeface="Times New Roman"/>
              </a:rPr>
              <a:t>same technique </a:t>
            </a:r>
            <a:r>
              <a:rPr sz="1069" spc="5" dirty="0">
                <a:latin typeface="Times New Roman"/>
                <a:cs typeface="Times New Roman"/>
              </a:rPr>
              <a:t>(the recursive calls to </a:t>
            </a:r>
            <a:r>
              <a:rPr sz="1069" i="1" spc="5" dirty="0">
                <a:latin typeface="Times New Roman"/>
                <a:cs typeface="Times New Roman"/>
              </a:rPr>
              <a:t>mergesort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to the right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half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consisting of 8 and 12. 8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are spitted into separate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indicated in Fig 45.11.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spc="10" dirty="0">
                <a:latin typeface="Times New Roman"/>
                <a:cs typeface="Times New Roman"/>
              </a:rPr>
              <a:t>division of them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possible, therefore, they are  </a:t>
            </a:r>
            <a:r>
              <a:rPr sz="1069" spc="10" dirty="0">
                <a:latin typeface="Times New Roman"/>
                <a:cs typeface="Times New Roman"/>
              </a:rPr>
              <a:t>merged as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Fig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45.12.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308029" y="6716093"/>
          <a:ext cx="3356592" cy="42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95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308029" y="7610280"/>
          <a:ext cx="1691569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95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312141" y="8450792"/>
            <a:ext cx="417953" cy="417335"/>
          </a:xfrm>
          <a:custGeom>
            <a:avLst/>
            <a:gdLst/>
            <a:ahLst/>
            <a:cxnLst/>
            <a:rect l="l" t="t" r="r" b="b"/>
            <a:pathLst>
              <a:path w="429894" h="429259">
                <a:moveTo>
                  <a:pt x="0" y="429006"/>
                </a:moveTo>
                <a:lnTo>
                  <a:pt x="429768" y="429006"/>
                </a:lnTo>
                <a:lnTo>
                  <a:pt x="429768" y="0"/>
                </a:lnTo>
                <a:lnTo>
                  <a:pt x="0" y="0"/>
                </a:lnTo>
                <a:lnTo>
                  <a:pt x="0" y="429006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729971" y="8450792"/>
            <a:ext cx="418571" cy="417335"/>
          </a:xfrm>
          <a:custGeom>
            <a:avLst/>
            <a:gdLst/>
            <a:ahLst/>
            <a:cxnLst/>
            <a:rect l="l" t="t" r="r" b="b"/>
            <a:pathLst>
              <a:path w="430530" h="429259">
                <a:moveTo>
                  <a:pt x="0" y="429006"/>
                </a:moveTo>
                <a:lnTo>
                  <a:pt x="430530" y="429006"/>
                </a:lnTo>
                <a:lnTo>
                  <a:pt x="430530" y="0"/>
                </a:lnTo>
                <a:lnTo>
                  <a:pt x="0" y="0"/>
                </a:lnTo>
                <a:lnTo>
                  <a:pt x="0" y="429006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729971" y="8458940"/>
            <a:ext cx="0" cy="418571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0"/>
                </a:moveTo>
                <a:lnTo>
                  <a:pt x="0" y="430530"/>
                </a:lnTo>
              </a:path>
            </a:pathLst>
          </a:custGeom>
          <a:ln w="14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261148" y="8453756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0" y="429768"/>
                </a:moveTo>
                <a:lnTo>
                  <a:pt x="429768" y="429768"/>
                </a:lnTo>
                <a:lnTo>
                  <a:pt x="429768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678977" y="8453756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0" y="429768"/>
                </a:moveTo>
                <a:lnTo>
                  <a:pt x="430529" y="429768"/>
                </a:lnTo>
                <a:lnTo>
                  <a:pt x="430529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678977" y="8461903"/>
            <a:ext cx="0" cy="418571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0"/>
                </a:moveTo>
                <a:lnTo>
                  <a:pt x="0" y="430530"/>
                </a:lnTo>
              </a:path>
            </a:pathLst>
          </a:custGeom>
          <a:ln w="14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923450" y="7313365"/>
            <a:ext cx="138721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Merge the two</a:t>
            </a:r>
            <a:r>
              <a:rPr sz="1069" spc="-44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halves.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84174" y="8143098"/>
            <a:ext cx="2935552" cy="1128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69" spc="5" dirty="0">
                <a:latin typeface="Arial"/>
                <a:cs typeface="Arial"/>
              </a:rPr>
              <a:t>Mergesort the right half.  </a:t>
            </a:r>
            <a:r>
              <a:rPr sz="1069" spc="10" dirty="0">
                <a:latin typeface="Arial"/>
                <a:cs typeface="Arial"/>
              </a:rPr>
              <a:t>Merge the two</a:t>
            </a:r>
            <a:r>
              <a:rPr sz="1069" spc="49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halves.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41980" algn="ctr">
              <a:spcBef>
                <a:spcPts val="690"/>
              </a:spcBef>
              <a:tabLst>
                <a:tab pos="372878" algn="l"/>
                <a:tab pos="948861" algn="l"/>
                <a:tab pos="1321123" algn="l"/>
              </a:tabLst>
            </a:pPr>
            <a:r>
              <a:rPr sz="1264" spc="5" dirty="0">
                <a:latin typeface="Arial"/>
                <a:cs typeface="Arial"/>
              </a:rPr>
              <a:t>4	10	8	</a:t>
            </a:r>
            <a:r>
              <a:rPr sz="1264" dirty="0">
                <a:latin typeface="Arial"/>
                <a:cs typeface="Arial"/>
              </a:rPr>
              <a:t>12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 marL="305587" algn="ctr">
              <a:spcBef>
                <a:spcPts val="1103"/>
              </a:spcBef>
            </a:pPr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45.12</a:t>
            </a:r>
            <a:endParaRPr sz="1167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908889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77829" y="3626817"/>
          <a:ext cx="1684161" cy="42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71"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55272" y="4362132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29">
                <a:moveTo>
                  <a:pt x="0" y="430529"/>
                </a:moveTo>
                <a:lnTo>
                  <a:pt x="430529" y="430529"/>
                </a:lnTo>
                <a:lnTo>
                  <a:pt x="430529" y="0"/>
                </a:lnTo>
                <a:lnTo>
                  <a:pt x="0" y="0"/>
                </a:lnTo>
                <a:lnTo>
                  <a:pt x="0" y="430529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073843" y="4362132"/>
            <a:ext cx="417953" cy="418571"/>
          </a:xfrm>
          <a:custGeom>
            <a:avLst/>
            <a:gdLst/>
            <a:ahLst/>
            <a:cxnLst/>
            <a:rect l="l" t="t" r="r" b="b"/>
            <a:pathLst>
              <a:path w="429895" h="430529">
                <a:moveTo>
                  <a:pt x="0" y="430529"/>
                </a:moveTo>
                <a:lnTo>
                  <a:pt x="429767" y="430529"/>
                </a:lnTo>
                <a:lnTo>
                  <a:pt x="429767" y="0"/>
                </a:lnTo>
                <a:lnTo>
                  <a:pt x="0" y="0"/>
                </a:lnTo>
                <a:lnTo>
                  <a:pt x="0" y="430529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3761458" y="4459429"/>
            <a:ext cx="579085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75974" algn="l"/>
              </a:tabLst>
            </a:pPr>
            <a:r>
              <a:rPr sz="1264" spc="5" dirty="0">
                <a:latin typeface="Arial"/>
                <a:cs typeface="Arial"/>
              </a:rPr>
              <a:t>11	2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1449315"/>
            <a:ext cx="4852458" cy="116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in time, </a:t>
            </a:r>
            <a:r>
              <a:rPr sz="1069" spc="10" dirty="0">
                <a:latin typeface="Times New Roman"/>
                <a:cs typeface="Times New Roman"/>
              </a:rPr>
              <a:t>we have two </a:t>
            </a:r>
            <a:r>
              <a:rPr sz="1069" spc="5" dirty="0">
                <a:latin typeface="Times New Roman"/>
                <a:cs typeface="Times New Roman"/>
              </a:rPr>
              <a:t>parts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is containing elements as 4, </a:t>
            </a:r>
            <a:r>
              <a:rPr sz="1069" spc="10" dirty="0">
                <a:latin typeface="Times New Roman"/>
                <a:cs typeface="Times New Roman"/>
              </a:rPr>
              <a:t>10 and other  as 8, 12. These two parts are merged.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merged half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10" dirty="0">
                <a:latin typeface="Times New Roman"/>
                <a:cs typeface="Times New Roman"/>
              </a:rPr>
              <a:t>in Fig 45.12. </a:t>
            </a:r>
            <a:r>
              <a:rPr sz="1069" spc="5" dirty="0">
                <a:latin typeface="Times New Roman"/>
                <a:cs typeface="Times New Roman"/>
              </a:rPr>
              <a:t>Note 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completely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sorted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4,8,10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12.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completes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left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39"/>
              </a:spcBef>
            </a:pPr>
            <a:r>
              <a:rPr sz="1069" spc="5" dirty="0">
                <a:latin typeface="Times New Roman"/>
                <a:cs typeface="Times New Roman"/>
              </a:rPr>
              <a:t>half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similar process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right half </a:t>
            </a:r>
            <a:r>
              <a:rPr sz="1069" spc="10" dirty="0">
                <a:latin typeface="Times New Roman"/>
                <a:cs typeface="Times New Roman"/>
              </a:rPr>
              <a:t>now, 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consisting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11, 2, </a:t>
            </a:r>
            <a:r>
              <a:rPr sz="1069" spc="10" dirty="0">
                <a:latin typeface="Times New Roman"/>
                <a:cs typeface="Times New Roman"/>
              </a:rPr>
              <a:t>7 and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513015"/>
            <a:r>
              <a:rPr sz="1069" spc="5" dirty="0">
                <a:latin typeface="Arial"/>
                <a:cs typeface="Arial"/>
              </a:rPr>
              <a:t>Mergesort </a:t>
            </a:r>
            <a:r>
              <a:rPr sz="1069" spc="10" dirty="0">
                <a:latin typeface="Arial"/>
                <a:cs typeface="Arial"/>
              </a:rPr>
              <a:t>the </a:t>
            </a:r>
            <a:r>
              <a:rPr sz="1069" spc="5" dirty="0">
                <a:latin typeface="Arial"/>
                <a:cs typeface="Arial"/>
              </a:rPr>
              <a:t>right</a:t>
            </a:r>
            <a:r>
              <a:rPr sz="1069" spc="-29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half.</a:t>
            </a:r>
            <a:endParaRPr sz="106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6743" y="5094076"/>
            <a:ext cx="417953" cy="287426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1987" rIns="0" bIns="0" rtlCol="0">
            <a:spAutoFit/>
          </a:bodyPr>
          <a:lstStyle/>
          <a:p>
            <a:pPr marL="114209">
              <a:spcBef>
                <a:spcPts val="724"/>
              </a:spcBef>
            </a:pPr>
            <a:r>
              <a:rPr sz="1264" spc="5" dirty="0">
                <a:latin typeface="Arial"/>
                <a:cs typeface="Arial"/>
              </a:rPr>
              <a:t>11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9772" y="5094076"/>
            <a:ext cx="417335" cy="287426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1987" rIns="0" bIns="0" rtlCol="0">
            <a:spAutoFit/>
          </a:bodyPr>
          <a:lstStyle/>
          <a:p>
            <a:pPr algn="ctr">
              <a:spcBef>
                <a:spcPts val="724"/>
              </a:spcBef>
            </a:pPr>
            <a:r>
              <a:rPr sz="1264" spc="5" dirty="0">
                <a:latin typeface="Arial"/>
                <a:cs typeface="Arial"/>
              </a:rPr>
              <a:t>2</a:t>
            </a:r>
            <a:endParaRPr sz="1264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96853" y="3626817"/>
          <a:ext cx="1684161" cy="42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53170" y="2790417"/>
          <a:ext cx="3359062" cy="42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857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95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941317" y="7150963"/>
          <a:ext cx="3356592" cy="42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8571"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95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663753" y="7986622"/>
          <a:ext cx="1690335" cy="42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71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641195" y="8721936"/>
            <a:ext cx="418571" cy="418571"/>
          </a:xfrm>
          <a:custGeom>
            <a:avLst/>
            <a:gdLst/>
            <a:ahLst/>
            <a:cxnLst/>
            <a:rect l="l" t="t" r="r" b="b"/>
            <a:pathLst>
              <a:path w="430529" h="430529">
                <a:moveTo>
                  <a:pt x="0" y="430529"/>
                </a:moveTo>
                <a:lnTo>
                  <a:pt x="430529" y="430529"/>
                </a:lnTo>
                <a:lnTo>
                  <a:pt x="430529" y="0"/>
                </a:lnTo>
                <a:lnTo>
                  <a:pt x="0" y="0"/>
                </a:lnTo>
                <a:lnTo>
                  <a:pt x="0" y="430529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059766" y="8721936"/>
            <a:ext cx="417335" cy="418571"/>
          </a:xfrm>
          <a:custGeom>
            <a:avLst/>
            <a:gdLst/>
            <a:ahLst/>
            <a:cxnLst/>
            <a:rect l="l" t="t" r="r" b="b"/>
            <a:pathLst>
              <a:path w="429260" h="430529">
                <a:moveTo>
                  <a:pt x="0" y="430529"/>
                </a:moveTo>
                <a:lnTo>
                  <a:pt x="429006" y="430529"/>
                </a:lnTo>
                <a:lnTo>
                  <a:pt x="429006" y="0"/>
                </a:lnTo>
                <a:lnTo>
                  <a:pt x="0" y="0"/>
                </a:lnTo>
                <a:lnTo>
                  <a:pt x="0" y="430529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352280" y="5606732"/>
            <a:ext cx="4853076" cy="1368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6566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45.13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Similarly,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half of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11,2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processed recursively. 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divided into two halves </a:t>
            </a:r>
            <a:r>
              <a:rPr sz="1069" spc="15" dirty="0">
                <a:latin typeface="Times New Roman"/>
                <a:cs typeface="Times New Roman"/>
              </a:rPr>
              <a:t>and  we </a:t>
            </a:r>
            <a:r>
              <a:rPr sz="1069" spc="10" dirty="0">
                <a:latin typeface="Times New Roman"/>
                <a:cs typeface="Times New Roman"/>
              </a:rPr>
              <a:t>have two </a:t>
            </a:r>
            <a:r>
              <a:rPr sz="1069" spc="5" dirty="0">
                <a:latin typeface="Times New Roman"/>
                <a:cs typeface="Times New Roman"/>
              </a:rPr>
              <a:t>parts as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individual </a:t>
            </a:r>
            <a:r>
              <a:rPr sz="1069" spc="10" dirty="0">
                <a:latin typeface="Times New Roman"/>
                <a:cs typeface="Times New Roman"/>
              </a:rPr>
              <a:t>numbers. The </a:t>
            </a:r>
            <a:r>
              <a:rPr sz="1069" spc="5" dirty="0">
                <a:latin typeface="Times New Roman"/>
                <a:cs typeface="Times New Roman"/>
              </a:rPr>
              <a:t>recursive call for this part </a:t>
            </a:r>
            <a:r>
              <a:rPr sz="1069" spc="10" dirty="0">
                <a:latin typeface="Times New Roman"/>
                <a:cs typeface="Times New Roman"/>
              </a:rPr>
              <a:t>stops  </a:t>
            </a:r>
            <a:r>
              <a:rPr sz="1069" spc="5" dirty="0">
                <a:latin typeface="Times New Roman"/>
                <a:cs typeface="Times New Roman"/>
              </a:rPr>
              <a:t>here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merging process starts.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parts </a:t>
            </a:r>
            <a:r>
              <a:rPr sz="1069" spc="10" dirty="0">
                <a:latin typeface="Times New Roman"/>
                <a:cs typeface="Times New Roman"/>
              </a:rPr>
              <a:t>11 and 2 are merged, they  become one </a:t>
            </a:r>
            <a:r>
              <a:rPr sz="1069" spc="5" dirty="0">
                <a:latin typeface="Times New Roman"/>
                <a:cs typeface="Times New Roman"/>
              </a:rPr>
              <a:t>sorted part </a:t>
            </a:r>
            <a:r>
              <a:rPr sz="1069" spc="10" dirty="0">
                <a:latin typeface="Times New Roman"/>
                <a:cs typeface="Times New Roman"/>
              </a:rPr>
              <a:t>as shown </a:t>
            </a:r>
            <a:r>
              <a:rPr sz="1069" spc="5" dirty="0">
                <a:latin typeface="Times New Roman"/>
                <a:cs typeface="Times New Roman"/>
              </a:rPr>
              <a:t>in Fig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45.14.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64">
              <a:latin typeface="Times New Roman"/>
              <a:cs typeface="Times New Roman"/>
            </a:endParaRPr>
          </a:p>
          <a:p>
            <a:pPr marL="498816">
              <a:spcBef>
                <a:spcPts val="5"/>
              </a:spcBef>
            </a:pPr>
            <a:r>
              <a:rPr sz="1069" spc="5" dirty="0">
                <a:latin typeface="Arial"/>
                <a:cs typeface="Arial"/>
              </a:rPr>
              <a:t>Mergesort </a:t>
            </a:r>
            <a:r>
              <a:rPr sz="1069" spc="10" dirty="0">
                <a:latin typeface="Arial"/>
                <a:cs typeface="Arial"/>
              </a:rPr>
              <a:t>the </a:t>
            </a:r>
            <a:r>
              <a:rPr sz="1069" spc="5" dirty="0">
                <a:latin typeface="Arial"/>
                <a:cs typeface="Arial"/>
              </a:rPr>
              <a:t>right</a:t>
            </a:r>
            <a:r>
              <a:rPr sz="1069" spc="-5" dirty="0">
                <a:latin typeface="Arial"/>
                <a:cs typeface="Arial"/>
              </a:rPr>
              <a:t> </a:t>
            </a:r>
            <a:r>
              <a:rPr sz="1069" dirty="0">
                <a:latin typeface="Arial"/>
                <a:cs typeface="Arial"/>
              </a:rPr>
              <a:t>half.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5460" y="8819973"/>
            <a:ext cx="1176690" cy="532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704">
              <a:tabLst>
                <a:tab pos="981582" algn="l"/>
              </a:tabLst>
            </a:pPr>
            <a:r>
              <a:rPr sz="1264" spc="5" dirty="0">
                <a:latin typeface="Arial"/>
                <a:cs typeface="Arial"/>
              </a:rPr>
              <a:t>2	</a:t>
            </a:r>
            <a:r>
              <a:rPr sz="1264" spc="10" dirty="0">
                <a:latin typeface="Arial"/>
                <a:cs typeface="Arial"/>
              </a:rPr>
              <a:t>11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45.14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6853" y="7994030"/>
          <a:ext cx="1684161" cy="42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868995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27" y="2309616"/>
          <a:ext cx="3356592" cy="42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8570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95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54123" y="3151943"/>
          <a:ext cx="1690951" cy="42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16861" y="3974677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0" y="429768"/>
                </a:moveTo>
                <a:lnTo>
                  <a:pt x="430529" y="429768"/>
                </a:lnTo>
                <a:lnTo>
                  <a:pt x="430529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4668979" y="407123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7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35432" y="3974677"/>
            <a:ext cx="417335" cy="417953"/>
          </a:xfrm>
          <a:custGeom>
            <a:avLst/>
            <a:gdLst/>
            <a:ahLst/>
            <a:cxnLst/>
            <a:rect l="l" t="t" r="r" b="b"/>
            <a:pathLst>
              <a:path w="429260" h="429895">
                <a:moveTo>
                  <a:pt x="0" y="429768"/>
                </a:moveTo>
                <a:lnTo>
                  <a:pt x="429005" y="429768"/>
                </a:lnTo>
                <a:lnTo>
                  <a:pt x="429005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5086809" y="4071232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67" y="1454115"/>
            <a:ext cx="4851841" cy="679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procedure </a:t>
            </a:r>
            <a:r>
              <a:rPr sz="1069" spc="5" dirty="0">
                <a:latin typeface="Times New Roman"/>
                <a:cs typeface="Times New Roman"/>
              </a:rPr>
              <a:t>is applied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right half consisting of </a:t>
            </a:r>
            <a:r>
              <a:rPr sz="1069" spc="10" dirty="0">
                <a:latin typeface="Times New Roman"/>
                <a:cs typeface="Times New Roman"/>
              </a:rPr>
              <a:t>7 and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applying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recursive </a:t>
            </a:r>
            <a:r>
              <a:rPr sz="1069" spc="10" dirty="0">
                <a:latin typeface="Times New Roman"/>
                <a:cs typeface="Times New Roman"/>
              </a:rPr>
              <a:t>mechanism,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further subdivided </a:t>
            </a:r>
            <a:r>
              <a:rPr sz="1069" spc="10" dirty="0">
                <a:latin typeface="Times New Roman"/>
                <a:cs typeface="Times New Roman"/>
              </a:rPr>
              <a:t>into two </a:t>
            </a:r>
            <a:r>
              <a:rPr sz="1069" spc="5" dirty="0">
                <a:latin typeface="Times New Roman"/>
                <a:cs typeface="Times New Roman"/>
              </a:rPr>
              <a:t>individual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parts.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490791"/>
            <a:r>
              <a:rPr sz="1069" spc="5" dirty="0">
                <a:latin typeface="Arial"/>
                <a:cs typeface="Arial"/>
              </a:rPr>
              <a:t>Mergesort the right</a:t>
            </a:r>
            <a:r>
              <a:rPr sz="1069" spc="-15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half.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3145" y="4674023"/>
            <a:ext cx="417335" cy="287426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1987" rIns="0" bIns="0" rtlCol="0">
            <a:spAutoFit/>
          </a:bodyPr>
          <a:lstStyle/>
          <a:p>
            <a:pPr algn="ctr">
              <a:spcBef>
                <a:spcPts val="724"/>
              </a:spcBef>
            </a:pPr>
            <a:r>
              <a:rPr sz="1264" spc="5" dirty="0">
                <a:latin typeface="Arial"/>
                <a:cs typeface="Arial"/>
              </a:rPr>
              <a:t>7</a:t>
            </a:r>
            <a:endParaRPr sz="126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9147" y="4674023"/>
            <a:ext cx="418571" cy="287426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1987" rIns="0" bIns="0" rtlCol="0">
            <a:spAutoFit/>
          </a:bodyPr>
          <a:lstStyle/>
          <a:p>
            <a:pPr marL="617" algn="ctr">
              <a:spcBef>
                <a:spcPts val="724"/>
              </a:spcBef>
            </a:pPr>
            <a:r>
              <a:rPr sz="1264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96854" y="3160092"/>
          <a:ext cx="1682926" cy="42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576743" y="3974677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0" y="429768"/>
                </a:moveTo>
                <a:lnTo>
                  <a:pt x="429767" y="429768"/>
                </a:lnTo>
                <a:lnTo>
                  <a:pt x="429767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994572" y="3974677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0" y="429768"/>
                </a:moveTo>
                <a:lnTo>
                  <a:pt x="430529" y="429768"/>
                </a:lnTo>
                <a:lnTo>
                  <a:pt x="430529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728120" y="4071232"/>
            <a:ext cx="579085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85225" algn="l"/>
              </a:tabLst>
            </a:pPr>
            <a:r>
              <a:rPr sz="1264" spc="5" dirty="0">
                <a:latin typeface="Arial"/>
                <a:cs typeface="Arial"/>
              </a:rPr>
              <a:t>2	11</a:t>
            </a:r>
            <a:endParaRPr sz="1264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932426" y="6316783"/>
          <a:ext cx="3357209" cy="42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8570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95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54123" y="7159111"/>
          <a:ext cx="1690951" cy="42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4516861" y="7981844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0" y="429768"/>
                </a:moveTo>
                <a:lnTo>
                  <a:pt x="430529" y="429768"/>
                </a:lnTo>
                <a:lnTo>
                  <a:pt x="430529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4668979" y="8078399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35432" y="7981844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0" y="429768"/>
                </a:moveTo>
                <a:lnTo>
                  <a:pt x="429768" y="429768"/>
                </a:lnTo>
                <a:lnTo>
                  <a:pt x="429768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5086809" y="8078399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7</a:t>
            </a:r>
            <a:endParaRPr sz="126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2293" y="5094076"/>
            <a:ext cx="4851841" cy="1059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86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45.15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merging </a:t>
            </a:r>
            <a:r>
              <a:rPr sz="1069" spc="5" dirty="0">
                <a:latin typeface="Times New Roman"/>
                <a:cs typeface="Times New Roman"/>
              </a:rPr>
              <a:t>operation starts,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resultant is </a:t>
            </a:r>
            <a:r>
              <a:rPr sz="1069" spc="10" dirty="0">
                <a:latin typeface="Times New Roman"/>
                <a:cs typeface="Times New Roman"/>
              </a:rPr>
              <a:t>shown in the </a:t>
            </a:r>
            <a:r>
              <a:rPr sz="1069" spc="5" dirty="0">
                <a:latin typeface="Times New Roman"/>
                <a:cs typeface="Times New Roman"/>
              </a:rPr>
              <a:t>Fig 45.16. After </a:t>
            </a:r>
            <a:r>
              <a:rPr sz="1069" spc="10" dirty="0">
                <a:latin typeface="Times New Roman"/>
                <a:cs typeface="Times New Roman"/>
              </a:rPr>
              <a:t>merging,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part has </a:t>
            </a:r>
            <a:r>
              <a:rPr sz="1069" spc="10" dirty="0">
                <a:latin typeface="Times New Roman"/>
                <a:cs typeface="Times New Roman"/>
              </a:rPr>
              <a:t>become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5,7.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490791"/>
            <a:r>
              <a:rPr sz="1069" spc="5" dirty="0">
                <a:latin typeface="Arial"/>
                <a:cs typeface="Arial"/>
              </a:rPr>
              <a:t>Mergesort </a:t>
            </a:r>
            <a:r>
              <a:rPr sz="1069" spc="10" dirty="0">
                <a:latin typeface="Arial"/>
                <a:cs typeface="Arial"/>
              </a:rPr>
              <a:t>the </a:t>
            </a:r>
            <a:r>
              <a:rPr sz="1069" spc="5" dirty="0">
                <a:latin typeface="Arial"/>
                <a:cs typeface="Arial"/>
              </a:rPr>
              <a:t>right</a:t>
            </a:r>
            <a:r>
              <a:rPr sz="1069" spc="-19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half.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6743" y="7981844"/>
            <a:ext cx="417953" cy="417953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0" y="429768"/>
                </a:moveTo>
                <a:lnTo>
                  <a:pt x="429767" y="429768"/>
                </a:lnTo>
                <a:lnTo>
                  <a:pt x="429767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994572" y="7981844"/>
            <a:ext cx="418571" cy="417953"/>
          </a:xfrm>
          <a:custGeom>
            <a:avLst/>
            <a:gdLst/>
            <a:ahLst/>
            <a:cxnLst/>
            <a:rect l="l" t="t" r="r" b="b"/>
            <a:pathLst>
              <a:path w="430529" h="429895">
                <a:moveTo>
                  <a:pt x="0" y="429768"/>
                </a:moveTo>
                <a:lnTo>
                  <a:pt x="430529" y="429768"/>
                </a:lnTo>
                <a:lnTo>
                  <a:pt x="430529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3728120" y="8078399"/>
            <a:ext cx="579085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85225" algn="l"/>
              </a:tabLst>
            </a:pPr>
            <a:r>
              <a:rPr sz="1264" spc="5" dirty="0">
                <a:latin typeface="Arial"/>
                <a:cs typeface="Arial"/>
              </a:rPr>
              <a:t>2	11</a:t>
            </a:r>
            <a:endParaRPr sz="1264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796853" y="7156888"/>
          <a:ext cx="1684161" cy="42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352280" y="8667114"/>
            <a:ext cx="4851841" cy="697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98796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45.16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5,7 merged part </a:t>
            </a:r>
            <a:r>
              <a:rPr sz="1069" spc="5" dirty="0">
                <a:latin typeface="Times New Roman"/>
                <a:cs typeface="Times New Roman"/>
              </a:rPr>
              <a:t>is further merged with </a:t>
            </a:r>
            <a:r>
              <a:rPr sz="1069" spc="10" dirty="0">
                <a:latin typeface="Times New Roman"/>
                <a:cs typeface="Times New Roman"/>
              </a:rPr>
              <a:t>already merged part 2,11. </a:t>
            </a:r>
            <a:r>
              <a:rPr sz="1069" spc="15" dirty="0">
                <a:latin typeface="Times New Roman"/>
                <a:cs typeface="Times New Roman"/>
              </a:rPr>
              <a:t>The new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half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00273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85754" y="1988835"/>
          <a:ext cx="3358444" cy="42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8570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95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08191" y="2813383"/>
          <a:ext cx="1690951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2268" y="1286685"/>
            <a:ext cx="2684903" cy="525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as 2,5,7,and </a:t>
            </a:r>
            <a:r>
              <a:rPr sz="1069" spc="10" dirty="0">
                <a:latin typeface="Times New Roman"/>
                <a:cs typeface="Times New Roman"/>
              </a:rPr>
              <a:t>11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Fig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45.17.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64">
              <a:latin typeface="Times New Roman"/>
              <a:cs typeface="Times New Roman"/>
            </a:endParaRPr>
          </a:p>
          <a:p>
            <a:pPr marL="443872">
              <a:spcBef>
                <a:spcPts val="5"/>
              </a:spcBef>
            </a:pPr>
            <a:r>
              <a:rPr sz="1069" spc="5" dirty="0">
                <a:latin typeface="Arial"/>
                <a:cs typeface="Arial"/>
              </a:rPr>
              <a:t>Mergesort </a:t>
            </a:r>
            <a:r>
              <a:rPr sz="1069" spc="10" dirty="0">
                <a:latin typeface="Arial"/>
                <a:cs typeface="Arial"/>
              </a:rPr>
              <a:t>the </a:t>
            </a:r>
            <a:r>
              <a:rPr sz="1069" spc="5" dirty="0">
                <a:latin typeface="Arial"/>
                <a:cs typeface="Arial"/>
              </a:rPr>
              <a:t>right</a:t>
            </a:r>
            <a:r>
              <a:rPr sz="1069" spc="-34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half.</a:t>
            </a:r>
            <a:endParaRPr sz="1069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02780" y="2813383"/>
          <a:ext cx="1684161" cy="425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14584" y="4605459"/>
          <a:ext cx="3356592" cy="42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8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14795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795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52279" y="3382010"/>
            <a:ext cx="4851224" cy="1059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480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45.17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merge the two biggest halves </a:t>
            </a:r>
            <a:r>
              <a:rPr sz="1069" spc="5" dirty="0">
                <a:latin typeface="Times New Roman"/>
                <a:cs typeface="Times New Roman"/>
              </a:rPr>
              <a:t>to 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sorted order. After  merging,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resulted sorted array is </a:t>
            </a:r>
            <a:r>
              <a:rPr sz="1069" spc="10" dirty="0">
                <a:latin typeface="Times New Roman"/>
                <a:cs typeface="Times New Roman"/>
              </a:rPr>
              <a:t>shown in </a:t>
            </a:r>
            <a:r>
              <a:rPr sz="1069" spc="5" dirty="0">
                <a:latin typeface="Times New Roman"/>
                <a:cs typeface="Times New Roman"/>
              </a:rPr>
              <a:t>Fig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45.18.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25929"/>
            <a:r>
              <a:rPr sz="1069" spc="10" dirty="0">
                <a:latin typeface="Arial"/>
                <a:cs typeface="Arial"/>
              </a:rPr>
              <a:t>Merge the two</a:t>
            </a:r>
            <a:r>
              <a:rPr sz="1069" spc="-5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halves.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280" y="5226684"/>
            <a:ext cx="4852458" cy="416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0628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45.18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C++ code </a:t>
            </a:r>
            <a:r>
              <a:rPr sz="1069" spc="5" dirty="0">
                <a:latin typeface="Times New Roman"/>
                <a:cs typeface="Times New Roman"/>
              </a:rPr>
              <a:t>for this sorting algorithm.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going to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a class of  </a:t>
            </a:r>
            <a:r>
              <a:rPr sz="1069" spc="5" dirty="0">
                <a:latin typeface="Times New Roman"/>
                <a:cs typeface="Times New Roman"/>
              </a:rPr>
              <a:t>it but at the </a:t>
            </a:r>
            <a:r>
              <a:rPr sz="1069" spc="10" dirty="0">
                <a:latin typeface="Times New Roman"/>
                <a:cs typeface="Times New Roman"/>
              </a:rPr>
              <a:t>moment, we </a:t>
            </a:r>
            <a:r>
              <a:rPr sz="1069" spc="5" dirty="0">
                <a:latin typeface="Times New Roman"/>
                <a:cs typeface="Times New Roman"/>
              </a:rPr>
              <a:t>are only writing it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procedure.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use it </a:t>
            </a:r>
            <a:r>
              <a:rPr sz="1069" spc="10" dirty="0">
                <a:latin typeface="Times New Roman"/>
                <a:cs typeface="Times New Roman"/>
              </a:rPr>
              <a:t>standalone  </a:t>
            </a:r>
            <a:r>
              <a:rPr sz="1069" spc="5" dirty="0">
                <a:latin typeface="Times New Roman"/>
                <a:cs typeface="Times New Roman"/>
              </a:rPr>
              <a:t>or later on,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it 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member.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5"/>
              </a:spcBef>
            </a:pPr>
            <a:r>
              <a:rPr sz="1069" i="1" spc="5" dirty="0">
                <a:latin typeface="Times New Roman"/>
                <a:cs typeface="Times New Roman"/>
              </a:rPr>
              <a:t>void  mergeSort(float  </a:t>
            </a:r>
            <a:r>
              <a:rPr sz="1069" i="1" spc="10" dirty="0">
                <a:latin typeface="Times New Roman"/>
                <a:cs typeface="Times New Roman"/>
              </a:rPr>
              <a:t>array[], </a:t>
            </a: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i="1" spc="10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size)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i="1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30291" marR="2340362">
              <a:lnSpc>
                <a:spcPts val="1264"/>
              </a:lnSpc>
              <a:spcBef>
                <a:spcPts val="44"/>
              </a:spcBef>
            </a:pP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i="1" spc="10" dirty="0">
                <a:latin typeface="Times New Roman"/>
                <a:cs typeface="Times New Roman"/>
              </a:rPr>
              <a:t>* </a:t>
            </a:r>
            <a:r>
              <a:rPr sz="1069" i="1" spc="5" dirty="0">
                <a:latin typeface="Times New Roman"/>
                <a:cs typeface="Times New Roman"/>
              </a:rPr>
              <a:t>tmpArrayPtr </a:t>
            </a:r>
            <a:r>
              <a:rPr sz="1069" i="1" spc="15" dirty="0">
                <a:latin typeface="Times New Roman"/>
                <a:cs typeface="Times New Roman"/>
              </a:rPr>
              <a:t>= new </a:t>
            </a:r>
            <a:r>
              <a:rPr sz="1069" i="1" spc="5" dirty="0">
                <a:latin typeface="Times New Roman"/>
                <a:cs typeface="Times New Roman"/>
              </a:rPr>
              <a:t>int[size];  if (tmpArrayPtr  </a:t>
            </a:r>
            <a:r>
              <a:rPr sz="1069" i="1" spc="10" dirty="0">
                <a:latin typeface="Times New Roman"/>
                <a:cs typeface="Times New Roman"/>
              </a:rPr>
              <a:t>!=</a:t>
            </a:r>
            <a:r>
              <a:rPr sz="1069" i="1" spc="25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NULL)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10"/>
              </a:lnSpc>
            </a:pPr>
            <a:r>
              <a:rPr sz="1069" i="1" spc="10" dirty="0">
                <a:latin typeface="Times New Roman"/>
                <a:cs typeface="Times New Roman"/>
              </a:rPr>
              <a:t>mergeSortRec(array, </a:t>
            </a:r>
            <a:r>
              <a:rPr sz="1069" i="1" spc="5" dirty="0">
                <a:latin typeface="Times New Roman"/>
                <a:cs typeface="Times New Roman"/>
              </a:rPr>
              <a:t>size,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tmpArrayPtr);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48235" marR="1306306">
              <a:lnSpc>
                <a:spcPts val="1264"/>
              </a:lnSpc>
              <a:spcBef>
                <a:spcPts val="44"/>
              </a:spcBef>
            </a:pPr>
            <a:r>
              <a:rPr sz="1069" i="1" spc="5" dirty="0">
                <a:latin typeface="Times New Roman"/>
                <a:cs typeface="Times New Roman"/>
              </a:rPr>
              <a:t>cout </a:t>
            </a:r>
            <a:r>
              <a:rPr sz="1069" i="1" spc="15" dirty="0">
                <a:latin typeface="Times New Roman"/>
                <a:cs typeface="Times New Roman"/>
              </a:rPr>
              <a:t>&lt;&lt; </a:t>
            </a:r>
            <a:r>
              <a:rPr sz="1069" i="1" spc="10" dirty="0">
                <a:latin typeface="Times New Roman"/>
                <a:cs typeface="Times New Roman"/>
              </a:rPr>
              <a:t>“Not enough memory </a:t>
            </a:r>
            <a:r>
              <a:rPr sz="1069" i="1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sort </a:t>
            </a:r>
            <a:r>
              <a:rPr sz="1069" i="1" spc="5" dirty="0">
                <a:latin typeface="Times New Roman"/>
                <a:cs typeface="Times New Roman"/>
              </a:rPr>
              <a:t>list.\n”);  return;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10"/>
              </a:lnSpc>
            </a:pPr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delete </a:t>
            </a:r>
            <a:r>
              <a:rPr sz="1069" i="1" dirty="0">
                <a:latin typeface="Times New Roman"/>
                <a:cs typeface="Times New Roman"/>
              </a:rPr>
              <a:t>[]</a:t>
            </a:r>
            <a:r>
              <a:rPr sz="1069" i="1" spc="-1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tmpArrayPtr;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void </a:t>
            </a:r>
            <a:r>
              <a:rPr sz="1069" i="1" spc="10" dirty="0">
                <a:latin typeface="Times New Roman"/>
                <a:cs typeface="Times New Roman"/>
              </a:rPr>
              <a:t>mergeSortRec(int array[], </a:t>
            </a:r>
            <a:r>
              <a:rPr sz="1069" i="1" spc="5" dirty="0">
                <a:latin typeface="Times New Roman"/>
                <a:cs typeface="Times New Roman"/>
              </a:rPr>
              <a:t>int size, </a:t>
            </a:r>
            <a:r>
              <a:rPr sz="1069" i="1" spc="10" dirty="0">
                <a:latin typeface="Times New Roman"/>
                <a:cs typeface="Times New Roman"/>
              </a:rPr>
              <a:t>int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tmp[])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59"/>
              </a:lnSpc>
            </a:pPr>
            <a:r>
              <a:rPr sz="1069" i="1" spc="5" dirty="0">
                <a:latin typeface="Times New Roman"/>
                <a:cs typeface="Times New Roman"/>
              </a:rPr>
              <a:t>int </a:t>
            </a:r>
            <a:r>
              <a:rPr sz="1069" i="1" spc="190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9"/>
              </a:lnSpc>
            </a:pPr>
            <a:r>
              <a:rPr sz="1069" i="1" spc="10" dirty="0">
                <a:latin typeface="Times New Roman"/>
                <a:cs typeface="Times New Roman"/>
              </a:rPr>
              <a:t>int   mid 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180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size/2;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if (size </a:t>
            </a:r>
            <a:r>
              <a:rPr sz="1069" i="1" spc="15" dirty="0">
                <a:latin typeface="Times New Roman"/>
                <a:cs typeface="Times New Roman"/>
              </a:rPr>
              <a:t>&gt;</a:t>
            </a:r>
            <a:r>
              <a:rPr sz="1069" i="1" spc="-6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1)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i="1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15508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90197"/>
            <a:ext cx="4853076" cy="5069918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848235" marR="1043316">
              <a:lnSpc>
                <a:spcPts val="1264"/>
              </a:lnSpc>
              <a:spcBef>
                <a:spcPts val="34"/>
              </a:spcBef>
            </a:pPr>
            <a:r>
              <a:rPr sz="1069" i="1" spc="5" dirty="0">
                <a:latin typeface="Times New Roman"/>
                <a:cs typeface="Times New Roman"/>
              </a:rPr>
              <a:t>mergeSortRec(array, </a:t>
            </a:r>
            <a:r>
              <a:rPr sz="1069" i="1" spc="10" dirty="0">
                <a:latin typeface="Times New Roman"/>
                <a:cs typeface="Times New Roman"/>
              </a:rPr>
              <a:t>mid, tmp);  mergeSortRec(array+mid, </a:t>
            </a:r>
            <a:r>
              <a:rPr sz="1069" i="1" spc="5" dirty="0">
                <a:latin typeface="Times New Roman"/>
                <a:cs typeface="Times New Roman"/>
              </a:rPr>
              <a:t>size-mid,</a:t>
            </a:r>
            <a:r>
              <a:rPr sz="1069" i="1" spc="-4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tmp);</a:t>
            </a:r>
            <a:endParaRPr sz="1069">
              <a:latin typeface="Times New Roman"/>
              <a:cs typeface="Times New Roman"/>
            </a:endParaRPr>
          </a:p>
          <a:p>
            <a:pPr marL="848235" marR="1043316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mergeArrays(array, mid, array+mid, </a:t>
            </a:r>
            <a:r>
              <a:rPr sz="1069" i="1" spc="5" dirty="0">
                <a:latin typeface="Times New Roman"/>
                <a:cs typeface="Times New Roman"/>
              </a:rPr>
              <a:t>size-mid, </a:t>
            </a:r>
            <a:r>
              <a:rPr sz="1069" i="1" spc="10" dirty="0">
                <a:latin typeface="Times New Roman"/>
                <a:cs typeface="Times New Roman"/>
              </a:rPr>
              <a:t>tmp);  for </a:t>
            </a:r>
            <a:r>
              <a:rPr sz="1069" i="1" spc="5" dirty="0">
                <a:latin typeface="Times New Roman"/>
                <a:cs typeface="Times New Roman"/>
              </a:rPr>
              <a:t>(i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0;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i="1" spc="15" dirty="0">
                <a:latin typeface="Times New Roman"/>
                <a:cs typeface="Times New Roman"/>
              </a:rPr>
              <a:t>&lt; </a:t>
            </a:r>
            <a:r>
              <a:rPr sz="1069" i="1" spc="5" dirty="0">
                <a:latin typeface="Times New Roman"/>
                <a:cs typeface="Times New Roman"/>
              </a:rPr>
              <a:t>size;</a:t>
            </a:r>
            <a:r>
              <a:rPr sz="1069" i="1" spc="-6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i++)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15"/>
              </a:lnSpc>
            </a:pPr>
            <a:r>
              <a:rPr sz="1069" i="1" spc="5" dirty="0">
                <a:latin typeface="Times New Roman"/>
                <a:cs typeface="Times New Roman"/>
              </a:rPr>
              <a:t>array[i] 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24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tmp[i];</a:t>
            </a:r>
            <a:endParaRPr sz="1069">
              <a:latin typeface="Times New Roman"/>
              <a:cs typeface="Times New Roman"/>
            </a:endParaRPr>
          </a:p>
          <a:p>
            <a:pPr marR="3927562" algn="ctr">
              <a:lnSpc>
                <a:spcPts val="1259"/>
              </a:lnSpc>
            </a:pPr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name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procedure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mergeSort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accepting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argument as 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i="1" spc="5" dirty="0">
                <a:latin typeface="Times New Roman"/>
                <a:cs typeface="Times New Roman"/>
              </a:rPr>
              <a:t>float</a:t>
            </a:r>
            <a:r>
              <a:rPr sz="1069" spc="5" dirty="0">
                <a:latin typeface="Times New Roman"/>
                <a:cs typeface="Times New Roman"/>
              </a:rPr>
              <a:t>s </a:t>
            </a:r>
            <a:r>
              <a:rPr sz="1069" spc="10" dirty="0">
                <a:latin typeface="Times New Roman"/>
                <a:cs typeface="Times New Roman"/>
              </a:rPr>
              <a:t>and as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dirty="0">
                <a:latin typeface="Times New Roman"/>
                <a:cs typeface="Times New Roman"/>
              </a:rPr>
              <a:t>int</a:t>
            </a:r>
            <a:r>
              <a:rPr sz="1069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parameter is containing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 of </a:t>
            </a:r>
            <a:r>
              <a:rPr sz="1069" spc="10" dirty="0">
                <a:latin typeface="Times New Roman"/>
                <a:cs typeface="Times New Roman"/>
              </a:rPr>
              <a:t>the array.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temporary array </a:t>
            </a:r>
            <a:r>
              <a:rPr sz="1069" i="1" spc="10" dirty="0">
                <a:latin typeface="Times New Roman"/>
                <a:cs typeface="Times New Roman"/>
              </a:rPr>
              <a:t>tmpArrayPtr  </a:t>
            </a:r>
            <a:r>
              <a:rPr sz="1069" spc="5" dirty="0">
                <a:latin typeface="Times New Roman"/>
                <a:cs typeface="Times New Roman"/>
              </a:rPr>
              <a:t>dynamically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size 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passed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argument. This array  will </a:t>
            </a:r>
            <a:r>
              <a:rPr sz="1069" spc="10" dirty="0">
                <a:latin typeface="Times New Roman"/>
                <a:cs typeface="Times New Roman"/>
              </a:rPr>
              <a:t>be used for merging operation. In the next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(tmpArrayPtr !=  NULL)</a:t>
            </a:r>
            <a:r>
              <a:rPr sz="1069" spc="10" dirty="0">
                <a:latin typeface="Times New Roman"/>
                <a:cs typeface="Times New Roman"/>
              </a:rPr>
              <a:t>, allocation for dynamic array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</a:t>
            </a:r>
            <a:r>
              <a:rPr sz="1069" spc="5" dirty="0">
                <a:latin typeface="Times New Roman"/>
                <a:cs typeface="Times New Roman"/>
              </a:rPr>
              <a:t>checked,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it is allocated then another  function </a:t>
            </a:r>
            <a:r>
              <a:rPr sz="1069" i="1" spc="10" dirty="0">
                <a:latin typeface="Times New Roman"/>
                <a:cs typeface="Times New Roman"/>
              </a:rPr>
              <a:t>mergeSortRec </a:t>
            </a:r>
            <a:r>
              <a:rPr sz="1069" spc="5" dirty="0">
                <a:latin typeface="Times New Roman"/>
                <a:cs typeface="Times New Roman"/>
              </a:rPr>
              <a:t>is called. Its first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float</a:t>
            </a:r>
            <a:r>
              <a:rPr sz="1069" spc="5" dirty="0">
                <a:latin typeface="Times New Roman"/>
                <a:cs typeface="Times New Roman"/>
              </a:rPr>
              <a:t>’s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i="1" spc="5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second  argument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int size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third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tmpArrayPtr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mergeSortRec</a:t>
            </a:r>
            <a:r>
              <a:rPr sz="1069" spc="10" dirty="0">
                <a:latin typeface="Times New Roman"/>
                <a:cs typeface="Times New Roman"/>
              </a:rPr>
              <a:t>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divided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size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by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mid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If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of the array is greater </a:t>
            </a:r>
            <a:r>
              <a:rPr sz="1069" spc="10" dirty="0">
                <a:latin typeface="Times New Roman"/>
                <a:cs typeface="Times New Roman"/>
              </a:rPr>
              <a:t>than 1 </a:t>
            </a:r>
            <a:r>
              <a:rPr sz="1069" spc="5" dirty="0">
                <a:latin typeface="Times New Roman"/>
                <a:cs typeface="Times New Roman"/>
              </a:rPr>
              <a:t>then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if-statement, </a:t>
            </a:r>
            <a:r>
              <a:rPr sz="1069" i="1" spc="10" dirty="0">
                <a:latin typeface="Times New Roman"/>
                <a:cs typeface="Times New Roman"/>
              </a:rPr>
              <a:t>mergeSortRec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being called recursively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times. In first recursive call, </a:t>
            </a:r>
            <a:r>
              <a:rPr sz="1069" i="1" spc="10" dirty="0">
                <a:latin typeface="Times New Roman"/>
                <a:cs typeface="Times New Roman"/>
              </a:rPr>
              <a:t>mergeSortRec(array, mid,  tmp); </a:t>
            </a:r>
            <a:r>
              <a:rPr sz="1069" spc="10" dirty="0">
                <a:latin typeface="Times New Roman"/>
                <a:cs typeface="Times New Roman"/>
              </a:rPr>
              <a:t>we provided </a:t>
            </a:r>
            <a:r>
              <a:rPr sz="1069" spc="5" dirty="0">
                <a:latin typeface="Times New Roman"/>
                <a:cs typeface="Times New Roman"/>
              </a:rPr>
              <a:t>the array from index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mid</a:t>
            </a:r>
            <a:r>
              <a:rPr sz="1069" spc="10" dirty="0">
                <a:latin typeface="Times New Roman"/>
                <a:cs typeface="Times New Roman"/>
              </a:rPr>
              <a:t>. For </a:t>
            </a:r>
            <a:r>
              <a:rPr sz="1069" spc="5" dirty="0">
                <a:latin typeface="Times New Roman"/>
                <a:cs typeface="Times New Roman"/>
              </a:rPr>
              <a:t>second recursive </a:t>
            </a:r>
            <a:r>
              <a:rPr sz="1069" dirty="0">
                <a:latin typeface="Times New Roman"/>
                <a:cs typeface="Times New Roman"/>
              </a:rPr>
              <a:t>call,  </a:t>
            </a:r>
            <a:r>
              <a:rPr sz="1069" i="1" spc="5" dirty="0">
                <a:latin typeface="Times New Roman"/>
                <a:cs typeface="Times New Roman"/>
              </a:rPr>
              <a:t>mergeSortRec(array+mid, size-mid, </a:t>
            </a:r>
            <a:r>
              <a:rPr sz="1069" i="1" spc="10" dirty="0">
                <a:latin typeface="Times New Roman"/>
                <a:cs typeface="Times New Roman"/>
              </a:rPr>
              <a:t>tmp);</a:t>
            </a:r>
            <a:r>
              <a:rPr sz="1069" spc="10" dirty="0">
                <a:latin typeface="Times New Roman"/>
                <a:cs typeface="Times New Roman"/>
              </a:rPr>
              <a:t>we provided the </a:t>
            </a:r>
            <a:r>
              <a:rPr sz="1069" spc="5" dirty="0">
                <a:latin typeface="Times New Roman"/>
                <a:cs typeface="Times New Roman"/>
              </a:rPr>
              <a:t>array starting </a:t>
            </a:r>
            <a:r>
              <a:rPr sz="1069" spc="15" dirty="0">
                <a:latin typeface="Times New Roman"/>
                <a:cs typeface="Times New Roman"/>
              </a:rPr>
              <a:t>from one 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ahead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mid </a:t>
            </a:r>
            <a:r>
              <a:rPr sz="1069" spc="5" dirty="0">
                <a:latin typeface="Times New Roman"/>
                <a:cs typeface="Times New Roman"/>
              </a:rPr>
              <a:t>position to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array, however, </a:t>
            </a:r>
            <a:r>
              <a:rPr sz="1069" spc="10" dirty="0">
                <a:latin typeface="Times New Roman"/>
                <a:cs typeface="Times New Roman"/>
              </a:rPr>
              <a:t>the size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passed  </a:t>
            </a:r>
            <a:r>
              <a:rPr sz="1069" spc="5" dirty="0">
                <a:latin typeface="Times New Roman"/>
                <a:cs typeface="Times New Roman"/>
              </a:rPr>
              <a:t>array is </a:t>
            </a:r>
            <a:r>
              <a:rPr sz="1069" i="1" spc="5" dirty="0">
                <a:latin typeface="Times New Roman"/>
                <a:cs typeface="Times New Roman"/>
              </a:rPr>
              <a:t>size-mid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recursive call will </a:t>
            </a:r>
            <a:r>
              <a:rPr sz="1069" spc="10" dirty="0">
                <a:latin typeface="Times New Roman"/>
                <a:cs typeface="Times New Roman"/>
              </a:rPr>
              <a:t>keep on </a:t>
            </a:r>
            <a:r>
              <a:rPr sz="1069" spc="5" dirty="0">
                <a:latin typeface="Times New Roman"/>
                <a:cs typeface="Times New Roman"/>
              </a:rPr>
              <a:t>executing by further subdividing  the left </a:t>
            </a:r>
            <a:r>
              <a:rPr sz="1069" spc="10" dirty="0">
                <a:latin typeface="Times New Roman"/>
                <a:cs typeface="Times New Roman"/>
              </a:rPr>
              <a:t>part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half </a:t>
            </a:r>
            <a:r>
              <a:rPr sz="1069" spc="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until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the array reduces to </a:t>
            </a:r>
            <a:r>
              <a:rPr sz="1069" spc="15" dirty="0">
                <a:latin typeface="Times New Roman"/>
                <a:cs typeface="Times New Roman"/>
              </a:rPr>
              <a:t>1. </a:t>
            </a:r>
            <a:r>
              <a:rPr sz="1069" spc="5" dirty="0">
                <a:latin typeface="Times New Roman"/>
                <a:cs typeface="Times New Roman"/>
              </a:rPr>
              <a:t>Similarly,  the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recursive call keeps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working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right half of the array until </a:t>
            </a:r>
            <a:r>
              <a:rPr sz="1069" spc="10" dirty="0">
                <a:latin typeface="Times New Roman"/>
                <a:cs typeface="Times New Roman"/>
              </a:rPr>
              <a:t>the size  </a:t>
            </a:r>
            <a:r>
              <a:rPr sz="1069" spc="5" dirty="0">
                <a:latin typeface="Times New Roman"/>
                <a:cs typeface="Times New Roman"/>
              </a:rPr>
              <a:t>of the array reduces to 1. </a:t>
            </a:r>
            <a:r>
              <a:rPr sz="1069" spc="10" dirty="0">
                <a:latin typeface="Times New Roman"/>
                <a:cs typeface="Times New Roman"/>
              </a:rPr>
              <a:t>After both of </a:t>
            </a:r>
            <a:r>
              <a:rPr sz="1069" spc="5" dirty="0">
                <a:latin typeface="Times New Roman"/>
                <a:cs typeface="Times New Roman"/>
              </a:rPr>
              <a:t>these recursive calls </a:t>
            </a:r>
            <a:r>
              <a:rPr sz="1069" spc="10" dirty="0">
                <a:latin typeface="Times New Roman"/>
                <a:cs typeface="Times New Roman"/>
              </a:rPr>
              <a:t>will be completed then the  </a:t>
            </a:r>
            <a:r>
              <a:rPr sz="1069" spc="5" dirty="0">
                <a:latin typeface="Times New Roman"/>
                <a:cs typeface="Times New Roman"/>
              </a:rPr>
              <a:t>merging operation is performed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i="1" spc="10" dirty="0">
                <a:latin typeface="Times New Roman"/>
                <a:cs typeface="Times New Roman"/>
              </a:rPr>
              <a:t>mergeArrays</a:t>
            </a:r>
            <a:r>
              <a:rPr sz="1069" spc="10" dirty="0">
                <a:latin typeface="Times New Roman"/>
                <a:cs typeface="Times New Roman"/>
              </a:rPr>
              <a:t>. At end, inside the for </a:t>
            </a:r>
            <a:r>
              <a:rPr sz="1069" spc="5" dirty="0">
                <a:latin typeface="Times New Roman"/>
                <a:cs typeface="Times New Roman"/>
              </a:rPr>
              <a:t>loop,  the sorted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copied from </a:t>
            </a:r>
            <a:r>
              <a:rPr sz="1069" i="1" spc="10" dirty="0">
                <a:latin typeface="Times New Roman"/>
                <a:cs typeface="Times New Roman"/>
              </a:rPr>
              <a:t>tmp </a:t>
            </a:r>
            <a:r>
              <a:rPr sz="1069" spc="10" dirty="0">
                <a:latin typeface="Times New Roman"/>
                <a:cs typeface="Times New Roman"/>
              </a:rPr>
              <a:t>array to the actual array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array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mergeArrays</a:t>
            </a:r>
            <a:endParaRPr sz="1264">
              <a:latin typeface="Arial"/>
              <a:cs typeface="Arial"/>
            </a:endParaRPr>
          </a:p>
          <a:p>
            <a:pPr marL="12347" algn="just">
              <a:lnSpc>
                <a:spcPts val="1269"/>
              </a:lnSpc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5" dirty="0">
                <a:latin typeface="Times New Roman"/>
                <a:cs typeface="Times New Roman"/>
              </a:rPr>
              <a:t>merging of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array while using their </a:t>
            </a:r>
            <a:r>
              <a:rPr sz="1069" spc="10" dirty="0">
                <a:latin typeface="Times New Roman"/>
                <a:cs typeface="Times New Roman"/>
              </a:rPr>
              <a:t>indexes </a:t>
            </a:r>
            <a:r>
              <a:rPr sz="1069" spc="5" dirty="0">
                <a:latin typeface="Times New Roman"/>
                <a:cs typeface="Times New Roman"/>
              </a:rPr>
              <a:t>as i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j.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2007" y="6464210"/>
          <a:ext cx="1580444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02328" y="6464210"/>
          <a:ext cx="1893447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66344" y="6532774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a:</a:t>
            </a:r>
            <a:endParaRPr sz="11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6663" y="6548332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b:</a:t>
            </a:r>
            <a:endParaRPr sz="11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7164" y="6884423"/>
            <a:ext cx="52784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aSize: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9750" y="6884423"/>
            <a:ext cx="52784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bSize: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39872" y="7455445"/>
          <a:ext cx="3460926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52280" y="7472892"/>
            <a:ext cx="4851841" cy="1738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240"/>
            <a:r>
              <a:rPr sz="1167" spc="5" dirty="0">
                <a:latin typeface="Arial"/>
                <a:cs typeface="Arial"/>
              </a:rPr>
              <a:t>tmp: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39"/>
              </a:spcBef>
            </a:pPr>
            <a:endParaRPr sz="1410">
              <a:latin typeface="Times New Roman"/>
              <a:cs typeface="Times New Roman"/>
            </a:endParaRPr>
          </a:p>
          <a:p>
            <a:pPr marR="900709" algn="ct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45.19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doing the same </a:t>
            </a:r>
            <a:r>
              <a:rPr sz="1069" spc="5" dirty="0">
                <a:latin typeface="Times New Roman"/>
                <a:cs typeface="Times New Roman"/>
              </a:rPr>
              <a:t>operation of merging of arrays but with </a:t>
            </a:r>
            <a:r>
              <a:rPr sz="1069" dirty="0">
                <a:latin typeface="Times New Roman"/>
                <a:cs typeface="Times New Roman"/>
              </a:rPr>
              <a:t>little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detail </a:t>
            </a:r>
            <a:r>
              <a:rPr sz="1069" spc="10" dirty="0">
                <a:latin typeface="Times New Roman"/>
                <a:cs typeface="Times New Roman"/>
              </a:rPr>
              <a:t>here. 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the left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consisting of 2,5,15,28 and </a:t>
            </a:r>
            <a:r>
              <a:rPr sz="1069" spc="10" dirty="0">
                <a:latin typeface="Times New Roman"/>
                <a:cs typeface="Times New Roman"/>
              </a:rPr>
              <a:t>30 and 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another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consisting of 6,10,14,22,43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50.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array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’s size is 6.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temporary array </a:t>
            </a:r>
            <a:r>
              <a:rPr sz="1069" spc="10" dirty="0">
                <a:latin typeface="Times New Roman"/>
                <a:cs typeface="Times New Roman"/>
              </a:rPr>
              <a:t>named </a:t>
            </a:r>
            <a:r>
              <a:rPr sz="1069" i="1" spc="10" dirty="0">
                <a:latin typeface="Times New Roman"/>
                <a:cs typeface="Times New Roman"/>
              </a:rPr>
              <a:t>tmp</a:t>
            </a:r>
            <a:r>
              <a:rPr sz="1069" spc="10" dirty="0">
                <a:latin typeface="Times New Roman"/>
                <a:cs typeface="Times New Roman"/>
              </a:rPr>
              <a:t>, whose </a:t>
            </a:r>
            <a:r>
              <a:rPr sz="1069" spc="5" dirty="0">
                <a:latin typeface="Times New Roman"/>
                <a:cs typeface="Times New Roman"/>
              </a:rPr>
              <a:t>size is 11.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indexes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j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k </a:t>
            </a:r>
            <a:r>
              <a:rPr sz="1069" spc="10" dirty="0">
                <a:latin typeface="Times New Roman"/>
                <a:cs typeface="Times New Roman"/>
              </a:rPr>
              <a:t>for arrays 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tmp </a:t>
            </a:r>
            <a:r>
              <a:rPr sz="1069" spc="5" dirty="0">
                <a:latin typeface="Times New Roman"/>
                <a:cs typeface="Times New Roman"/>
              </a:rPr>
              <a:t>respectively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them has been </a:t>
            </a:r>
            <a:r>
              <a:rPr sz="1069" spc="5" dirty="0">
                <a:latin typeface="Times New Roman"/>
                <a:cs typeface="Times New Roman"/>
              </a:rPr>
              <a:t>initialized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663738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42007" y="1307269"/>
          <a:ext cx="1580444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02328" y="1307269"/>
          <a:ext cx="1893447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66344" y="1375834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a:</a:t>
            </a:r>
            <a:endParaRPr sz="11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675" y="1391390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b: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39872" y="2299245"/>
          <a:ext cx="3460926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875296" y="2316691"/>
            <a:ext cx="3185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tmp: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7287" y="2705629"/>
            <a:ext cx="6735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45.20</a:t>
            </a:r>
            <a:endParaRPr sz="116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4517" y="1653399"/>
            <a:ext cx="2920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i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0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8921" y="1682290"/>
            <a:ext cx="2920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j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0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7930" y="2652028"/>
            <a:ext cx="3309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k 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0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280" y="3073564"/>
            <a:ext cx="485184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the </a:t>
            </a:r>
            <a:r>
              <a:rPr sz="1069" spc="5" dirty="0">
                <a:latin typeface="Times New Roman"/>
                <a:cs typeface="Times New Roman"/>
              </a:rPr>
              <a:t>initial elements </a:t>
            </a:r>
            <a:r>
              <a:rPr sz="1069" spc="10" dirty="0">
                <a:latin typeface="Times New Roman"/>
                <a:cs typeface="Times New Roman"/>
              </a:rPr>
              <a:t>3 and 6 of the arrays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smaller than </a:t>
            </a:r>
            <a:r>
              <a:rPr sz="1069" spc="5" dirty="0">
                <a:latin typeface="Times New Roman"/>
                <a:cs typeface="Times New Roman"/>
              </a:rPr>
              <a:t>6,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therefore, it is put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temporary array </a:t>
            </a:r>
            <a:r>
              <a:rPr sz="1069" i="1" spc="5" dirty="0">
                <a:latin typeface="Times New Roman"/>
                <a:cs typeface="Times New Roman"/>
              </a:rPr>
              <a:t>tmp</a:t>
            </a:r>
            <a:r>
              <a:rPr sz="1069" spc="5" dirty="0">
                <a:latin typeface="Times New Roman"/>
                <a:cs typeface="Times New Roman"/>
              </a:rPr>
              <a:t>’s starting </a:t>
            </a:r>
            <a:r>
              <a:rPr sz="1069" spc="10" dirty="0">
                <a:latin typeface="Times New Roman"/>
                <a:cs typeface="Times New Roman"/>
              </a:rPr>
              <a:t>location where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k=0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42007" y="3568292"/>
          <a:ext cx="1580444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2328" y="3568292"/>
          <a:ext cx="1893447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366344" y="3636857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a:</a:t>
            </a:r>
            <a:endParaRPr sz="116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6663" y="3652415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b: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239872" y="4559528"/>
          <a:ext cx="3460926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875296" y="4576975"/>
            <a:ext cx="3185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tmp:</a:t>
            </a:r>
            <a:endParaRPr sz="11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7287" y="4965912"/>
            <a:ext cx="6735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45.21</a:t>
            </a:r>
            <a:endParaRPr sz="116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4517" y="3914422"/>
            <a:ext cx="2920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i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0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8921" y="3943314"/>
            <a:ext cx="2920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j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0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7930" y="4912325"/>
            <a:ext cx="3309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k 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0</a:t>
            </a:r>
            <a:endParaRPr sz="1069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2280" y="5655355"/>
            <a:ext cx="485307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incremented and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elements 5 and 6 are compared. 5 </a:t>
            </a:r>
            <a:r>
              <a:rPr sz="1069" spc="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smaller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 take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tmp </a:t>
            </a:r>
            <a:r>
              <a:rPr sz="1069" spc="5" dirty="0">
                <a:latin typeface="Times New Roman"/>
                <a:cs typeface="Times New Roman"/>
              </a:rPr>
              <a:t>array as </a:t>
            </a:r>
            <a:r>
              <a:rPr sz="1069" spc="10" dirty="0">
                <a:latin typeface="Times New Roman"/>
                <a:cs typeface="Times New Roman"/>
              </a:rPr>
              <a:t>shown in </a:t>
            </a:r>
            <a:r>
              <a:rPr sz="1069" spc="5" dirty="0">
                <a:latin typeface="Times New Roman"/>
                <a:cs typeface="Times New Roman"/>
              </a:rPr>
              <a:t>Fig 45.22.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542007" y="6148615"/>
          <a:ext cx="1580444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102328" y="6148615"/>
          <a:ext cx="1893447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366344" y="6217180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a:</a:t>
            </a:r>
            <a:endParaRPr sz="1167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6675" y="6232737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b: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239872" y="7140591"/>
          <a:ext cx="3460926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875296" y="7158038"/>
            <a:ext cx="3185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tmp:</a:t>
            </a:r>
            <a:endParaRPr sz="1167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7287" y="7546976"/>
            <a:ext cx="6735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45.22</a:t>
            </a:r>
            <a:endParaRPr sz="1167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74517" y="6494745"/>
            <a:ext cx="2920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i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08921" y="6523624"/>
            <a:ext cx="2920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j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0</a:t>
            </a:r>
            <a:endParaRPr sz="1069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7930" y="7493375"/>
            <a:ext cx="3309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k 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52267" y="7910850"/>
            <a:ext cx="4851841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incremented again 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reaches the element </a:t>
            </a:r>
            <a:r>
              <a:rPr sz="1069" spc="5" dirty="0">
                <a:latin typeface="Times New Roman"/>
                <a:cs typeface="Times New Roman"/>
              </a:rPr>
              <a:t>15. </a:t>
            </a:r>
            <a:r>
              <a:rPr sz="1069" spc="10" dirty="0">
                <a:latin typeface="Times New Roman"/>
                <a:cs typeface="Times New Roman"/>
              </a:rPr>
              <a:t>Now, elements 15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6 are  compared. Obviously 6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smaller </a:t>
            </a:r>
            <a:r>
              <a:rPr sz="1069" spc="5" dirty="0">
                <a:latin typeface="Times New Roman"/>
                <a:cs typeface="Times New Roman"/>
              </a:rPr>
              <a:t>than 15, therefore,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the place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tmp  </a:t>
            </a:r>
            <a:r>
              <a:rPr sz="1069" spc="5" dirty="0">
                <a:latin typeface="Times New Roman"/>
                <a:cs typeface="Times New Roman"/>
              </a:rPr>
              <a:t>array as </a:t>
            </a:r>
            <a:r>
              <a:rPr sz="1069" spc="10" dirty="0">
                <a:latin typeface="Times New Roman"/>
                <a:cs typeface="Times New Roman"/>
              </a:rPr>
              <a:t>shown in Fig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45.23.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51532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42007" y="1307269"/>
          <a:ext cx="1580444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02328" y="1307269"/>
          <a:ext cx="1893447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66344" y="1375834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a:</a:t>
            </a:r>
            <a:endParaRPr sz="11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675" y="1391390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b: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39872" y="2299245"/>
          <a:ext cx="3460926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875296" y="2316691"/>
            <a:ext cx="3185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tmp: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7287" y="2705629"/>
            <a:ext cx="6735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45.23</a:t>
            </a:r>
            <a:endParaRPr sz="116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4517" y="1653399"/>
            <a:ext cx="2920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i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8921" y="1682290"/>
            <a:ext cx="2920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j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0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7930" y="2652028"/>
            <a:ext cx="3309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k 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280" y="3068927"/>
            <a:ext cx="4851841" cy="671213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indent="-617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Because this time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taken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right array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, therefore, this 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i="1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incremented.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Keep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eye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k</a:t>
            </a:r>
            <a:r>
              <a:rPr sz="1069" i="1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increasing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after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iteration.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time, </a:t>
            </a:r>
            <a:r>
              <a:rPr sz="1069" spc="10" dirty="0">
                <a:latin typeface="Times New Roman"/>
                <a:cs typeface="Times New Roman"/>
              </a:rPr>
              <a:t>the comparison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made between </a:t>
            </a:r>
            <a:r>
              <a:rPr sz="1069" spc="15" dirty="0">
                <a:latin typeface="Times New Roman"/>
                <a:cs typeface="Times New Roman"/>
              </a:rPr>
              <a:t>15 </a:t>
            </a:r>
            <a:r>
              <a:rPr sz="1069" spc="10" dirty="0">
                <a:latin typeface="Times New Roman"/>
                <a:cs typeface="Times New Roman"/>
              </a:rPr>
              <a:t>and 10. 10 being  </a:t>
            </a:r>
            <a:r>
              <a:rPr sz="1069" spc="5" dirty="0">
                <a:latin typeface="Times New Roman"/>
                <a:cs typeface="Times New Roman"/>
              </a:rPr>
              <a:t>smaller will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10" dirty="0">
                <a:latin typeface="Times New Roman"/>
                <a:cs typeface="Times New Roman"/>
              </a:rPr>
              <a:t>tmp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as 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45.24.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42014" y="3729060"/>
          <a:ext cx="1580444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02334" y="3729060"/>
          <a:ext cx="1893447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366344" y="3797618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a:</a:t>
            </a:r>
            <a:endParaRPr sz="116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6663" y="3812434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b: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239879" y="4720295"/>
          <a:ext cx="3460926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45">
                      <a:solidFill>
                        <a:srgbClr val="000000"/>
                      </a:solidFill>
                      <a:prstDash val="solid"/>
                    </a:lnL>
                    <a:lnR w="8445">
                      <a:solidFill>
                        <a:srgbClr val="000000"/>
                      </a:solidFill>
                      <a:prstDash val="solid"/>
                    </a:lnR>
                    <a:lnT w="8445">
                      <a:solidFill>
                        <a:srgbClr val="000000"/>
                      </a:solidFill>
                      <a:prstDash val="solid"/>
                    </a:lnT>
                    <a:lnB w="844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875296" y="4736994"/>
            <a:ext cx="3185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tmp:</a:t>
            </a:r>
            <a:endParaRPr sz="11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7287" y="5125944"/>
            <a:ext cx="6735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45.24</a:t>
            </a:r>
            <a:endParaRPr sz="116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4517" y="4074441"/>
            <a:ext cx="2920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i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8908" y="4103334"/>
            <a:ext cx="2920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j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7942" y="5072332"/>
            <a:ext cx="3309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k 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2280" y="5489807"/>
            <a:ext cx="4852458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Again,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incremented because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element was </a:t>
            </a:r>
            <a:r>
              <a:rPr sz="1069" spc="5" dirty="0">
                <a:latin typeface="Times New Roman"/>
                <a:cs typeface="Times New Roman"/>
              </a:rPr>
              <a:t>chosen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this array.  </a:t>
            </a:r>
            <a:r>
              <a:rPr sz="1069" spc="10" dirty="0">
                <a:latin typeface="Times New Roman"/>
                <a:cs typeface="Times New Roman"/>
              </a:rPr>
              <a:t>Elements 15 and 14 are compared. Because 14 </a:t>
            </a:r>
            <a:r>
              <a:rPr sz="1069" spc="5" dirty="0">
                <a:latin typeface="Times New Roman"/>
                <a:cs typeface="Times New Roman"/>
              </a:rPr>
              <a:t>smaller,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moved to </a:t>
            </a:r>
            <a:r>
              <a:rPr sz="1069" i="1" spc="10" dirty="0">
                <a:latin typeface="Times New Roman"/>
                <a:cs typeface="Times New Roman"/>
              </a:rPr>
              <a:t>tmp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542007" y="6148615"/>
          <a:ext cx="1580444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102328" y="6148615"/>
          <a:ext cx="1893447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366344" y="6217180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a:</a:t>
            </a:r>
            <a:endParaRPr sz="1167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6675" y="6232737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b: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239872" y="7140591"/>
          <a:ext cx="3460926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875296" y="7158038"/>
            <a:ext cx="3185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tmp:</a:t>
            </a:r>
            <a:endParaRPr sz="1167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7287" y="7546976"/>
            <a:ext cx="6735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45.25</a:t>
            </a:r>
            <a:endParaRPr sz="1167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74517" y="6494745"/>
            <a:ext cx="2920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i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08908" y="6523637"/>
            <a:ext cx="29201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j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7942" y="7493387"/>
            <a:ext cx="3309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k =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52280" y="7910850"/>
            <a:ext cx="4851841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With these movements, the value of </a:t>
            </a:r>
            <a:r>
              <a:rPr sz="1069" i="1" spc="10" dirty="0">
                <a:latin typeface="Times New Roman"/>
                <a:cs typeface="Times New Roman"/>
              </a:rPr>
              <a:t>k </a:t>
            </a:r>
            <a:r>
              <a:rPr sz="1069" spc="5" dirty="0">
                <a:latin typeface="Times New Roman"/>
                <a:cs typeface="Times New Roman"/>
              </a:rPr>
              <a:t>is increasing after each iteration. Next, </a:t>
            </a:r>
            <a:r>
              <a:rPr sz="1069" spc="10" dirty="0">
                <a:latin typeface="Times New Roman"/>
                <a:cs typeface="Times New Roman"/>
              </a:rPr>
              <a:t>22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with 15, </a:t>
            </a:r>
            <a:r>
              <a:rPr sz="1069" spc="10" dirty="0">
                <a:latin typeface="Times New Roman"/>
                <a:cs typeface="Times New Roman"/>
              </a:rPr>
              <a:t>15 </a:t>
            </a:r>
            <a:r>
              <a:rPr sz="1069" spc="5" dirty="0">
                <a:latin typeface="Times New Roman"/>
                <a:cs typeface="Times New Roman"/>
              </a:rPr>
              <a:t>being smaller of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put 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tmp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as shown in Fig  </a:t>
            </a:r>
            <a:r>
              <a:rPr sz="1069" spc="5" dirty="0">
                <a:latin typeface="Times New Roman"/>
                <a:cs typeface="Times New Roman"/>
              </a:rPr>
              <a:t>45.26.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0989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5215071"/>
            <a:ext cx="4852458" cy="3943007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discussed all the </a:t>
            </a:r>
            <a:r>
              <a:rPr sz="1069" spc="10" dirty="0">
                <a:latin typeface="Times New Roman"/>
                <a:cs typeface="Times New Roman"/>
              </a:rPr>
              <a:t>five </a:t>
            </a:r>
            <a:r>
              <a:rPr sz="1069" spc="5" dirty="0">
                <a:latin typeface="Times New Roman"/>
                <a:cs typeface="Times New Roman"/>
              </a:rPr>
              <a:t>implementations. In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implementations, </a:t>
            </a:r>
            <a:r>
              <a:rPr sz="1069" spc="10" dirty="0">
                <a:latin typeface="Times New Roman"/>
                <a:cs typeface="Times New Roman"/>
              </a:rPr>
              <a:t>time  </a:t>
            </a:r>
            <a:r>
              <a:rPr sz="1069" spc="5" dirty="0">
                <a:latin typeface="Times New Roman"/>
                <a:cs typeface="Times New Roman"/>
              </a:rPr>
              <a:t>required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proportional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constant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time.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case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sorted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list,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have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search before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insertion. </a:t>
            </a:r>
            <a:r>
              <a:rPr sz="1069" spc="15" dirty="0">
                <a:latin typeface="Times New Roman"/>
                <a:cs typeface="Times New Roman"/>
              </a:rPr>
              <a:t>However </a:t>
            </a:r>
            <a:r>
              <a:rPr sz="1069" spc="10" dirty="0">
                <a:latin typeface="Times New Roman"/>
                <a:cs typeface="Times New Roman"/>
              </a:rPr>
              <a:t>for an unsorted </a:t>
            </a:r>
            <a:r>
              <a:rPr sz="1069" spc="5" dirty="0">
                <a:latin typeface="Times New Roman"/>
                <a:cs typeface="Times New Roman"/>
              </a:rPr>
              <a:t>list, </a:t>
            </a:r>
            <a:r>
              <a:rPr sz="1069" spc="10" dirty="0">
                <a:latin typeface="Times New Roman"/>
                <a:cs typeface="Times New Roman"/>
              </a:rPr>
              <a:t>a programmer will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  item </a:t>
            </a:r>
            <a:r>
              <a:rPr sz="1069" spc="5" dirty="0">
                <a:latin typeface="Times New Roman"/>
                <a:cs typeface="Times New Roman"/>
              </a:rPr>
              <a:t>in the start. Similarly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seen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insertions, deletions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searches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proportional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link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list,   </a:t>
            </a:r>
            <a:r>
              <a:rPr sz="1069" spc="5" dirty="0">
                <a:latin typeface="Times New Roman"/>
                <a:cs typeface="Times New Roman"/>
              </a:rPr>
              <a:t>insertions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deletions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proportional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whereas </a:t>
            </a:r>
            <a:r>
              <a:rPr sz="1069" spc="5" dirty="0">
                <a:latin typeface="Times New Roman"/>
                <a:cs typeface="Times New Roman"/>
              </a:rPr>
              <a:t>search is </a:t>
            </a:r>
            <a:r>
              <a:rPr sz="1069" i="1" spc="5" dirty="0">
                <a:latin typeface="Times New Roman"/>
                <a:cs typeface="Times New Roman"/>
              </a:rPr>
              <a:t>log n</a:t>
            </a:r>
            <a:r>
              <a:rPr sz="1069" spc="5" dirty="0">
                <a:latin typeface="Times New Roman"/>
                <a:cs typeface="Times New Roman"/>
              </a:rPr>
              <a:t>. It </a:t>
            </a:r>
            <a:r>
              <a:rPr sz="1069" spc="10" dirty="0">
                <a:latin typeface="Times New Roman"/>
                <a:cs typeface="Times New Roman"/>
              </a:rPr>
              <a:t>seems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log 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lower </a:t>
            </a:r>
            <a:r>
              <a:rPr sz="1069" spc="5" dirty="0">
                <a:latin typeface="Times New Roman"/>
                <a:cs typeface="Times New Roman"/>
              </a:rPr>
              <a:t>limit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cannot </a:t>
            </a:r>
            <a:r>
              <a:rPr sz="1069" spc="10" dirty="0">
                <a:latin typeface="Times New Roman"/>
                <a:cs typeface="Times New Roman"/>
              </a:rPr>
              <a:t>reduce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more.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Is it </a:t>
            </a: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do </a:t>
            </a:r>
            <a:r>
              <a:rPr sz="1069" spc="5" dirty="0">
                <a:latin typeface="Times New Roman"/>
                <a:cs typeface="Times New Roman"/>
              </a:rPr>
              <a:t>better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i="1" spc="5" dirty="0">
                <a:latin typeface="Times New Roman"/>
                <a:cs typeface="Times New Roman"/>
              </a:rPr>
              <a:t>log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in case of table? </a:t>
            </a:r>
            <a:r>
              <a:rPr sz="1069" spc="10" dirty="0">
                <a:latin typeface="Times New Roman"/>
                <a:cs typeface="Times New Roman"/>
              </a:rPr>
              <a:t>Think </a:t>
            </a:r>
            <a:r>
              <a:rPr sz="1069" spc="5" dirty="0">
                <a:latin typeface="Times New Roman"/>
                <a:cs typeface="Times New Roman"/>
              </a:rPr>
              <a:t>about it </a:t>
            </a:r>
            <a:r>
              <a:rPr sz="1069" spc="10" dirty="0">
                <a:latin typeface="Times New Roman"/>
                <a:cs typeface="Times New Roman"/>
              </a:rPr>
              <a:t>and send  your </a:t>
            </a:r>
            <a:r>
              <a:rPr sz="1069" spc="5" dirty="0">
                <a:latin typeface="Times New Roman"/>
                <a:cs typeface="Times New Roman"/>
              </a:rPr>
              <a:t>proposals.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far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find, </a:t>
            </a:r>
            <a:r>
              <a:rPr sz="1069" spc="10" dirty="0">
                <a:latin typeface="Times New Roman"/>
                <a:cs typeface="Times New Roman"/>
              </a:rPr>
              <a:t>remove and insert where time </a:t>
            </a:r>
            <a:r>
              <a:rPr sz="1069" spc="5" dirty="0">
                <a:latin typeface="Times New Roman"/>
                <a:cs typeface="Times New Roman"/>
              </a:rPr>
              <a:t>varies </a:t>
            </a:r>
            <a:r>
              <a:rPr sz="1069" spc="10" dirty="0">
                <a:latin typeface="Times New Roman"/>
                <a:cs typeface="Times New Roman"/>
              </a:rPr>
              <a:t>between  </a:t>
            </a:r>
            <a:r>
              <a:rPr sz="1069" spc="5" dirty="0">
                <a:latin typeface="Times New Roman"/>
                <a:cs typeface="Times New Roman"/>
              </a:rPr>
              <a:t>constant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log n</a:t>
            </a:r>
            <a:r>
              <a:rPr sz="1069" spc="5" dirty="0">
                <a:latin typeface="Times New Roman"/>
                <a:cs typeface="Times New Roman"/>
              </a:rPr>
              <a:t>. It would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nice </a:t>
            </a:r>
            <a:r>
              <a:rPr sz="1069" spc="10" dirty="0">
                <a:latin typeface="Times New Roman"/>
                <a:cs typeface="Times New Roman"/>
              </a:rPr>
              <a:t>to have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three </a:t>
            </a:r>
            <a:r>
              <a:rPr sz="1069" spc="5" dirty="0">
                <a:latin typeface="Times New Roman"/>
                <a:cs typeface="Times New Roman"/>
              </a:rPr>
              <a:t>as constant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operations.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traverse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or </a:t>
            </a:r>
            <a:r>
              <a:rPr sz="1069" spc="10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into long loops.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advisable to find the 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in first step. 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insert or delete, it should </a:t>
            </a:r>
            <a:r>
              <a:rPr sz="1069" spc="10" dirty="0">
                <a:latin typeface="Times New Roman"/>
                <a:cs typeface="Times New Roman"/>
              </a:rPr>
              <a:t>be done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step. </a:t>
            </a:r>
            <a:r>
              <a:rPr sz="1069" spc="10" dirty="0">
                <a:latin typeface="Times New Roman"/>
                <a:cs typeface="Times New Roman"/>
              </a:rPr>
              <a:t>How  can we do that?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answer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Hashing.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Hashing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hashing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algorithmic procedure </a:t>
            </a:r>
            <a:r>
              <a:rPr sz="1069" spc="10" dirty="0">
                <a:latin typeface="Times New Roman"/>
                <a:cs typeface="Times New Roman"/>
              </a:rPr>
              <a:t>and a methodology. </a:t>
            </a:r>
            <a:r>
              <a:rPr sz="1069" spc="5" dirty="0">
                <a:latin typeface="Times New Roman"/>
                <a:cs typeface="Times New Roman"/>
              </a:rPr>
              <a:t>It is not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spc="5" dirty="0">
                <a:latin typeface="Times New Roman"/>
                <a:cs typeface="Times New Roman"/>
              </a:rPr>
              <a:t>data  structure. It is </a:t>
            </a:r>
            <a:r>
              <a:rPr sz="1069" spc="10" dirty="0">
                <a:latin typeface="Times New Roman"/>
                <a:cs typeface="Times New Roman"/>
              </a:rPr>
              <a:t>a way to use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existing data </a:t>
            </a: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methods-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and 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of table </a:t>
            </a:r>
            <a:r>
              <a:rPr sz="1069" spc="10" dirty="0">
                <a:latin typeface="Times New Roman"/>
                <a:cs typeface="Times New Roman"/>
              </a:rPr>
              <a:t>will get </a:t>
            </a:r>
            <a:r>
              <a:rPr sz="1069" spc="5" dirty="0">
                <a:latin typeface="Times New Roman"/>
                <a:cs typeface="Times New Roman"/>
              </a:rPr>
              <a:t>of constant time.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able 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this 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step.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is its </a:t>
            </a:r>
            <a:r>
              <a:rPr sz="1069" spc="10" dirty="0">
                <a:latin typeface="Times New Roman"/>
                <a:cs typeface="Times New Roman"/>
              </a:rPr>
              <a:t>advantage? If we need </a:t>
            </a:r>
            <a:r>
              <a:rPr sz="1069" spc="5" dirty="0">
                <a:latin typeface="Times New Roman"/>
                <a:cs typeface="Times New Roman"/>
              </a:rPr>
              <a:t>table data structure in </a:t>
            </a:r>
            <a:r>
              <a:rPr sz="1069" spc="10" dirty="0">
                <a:latin typeface="Times New Roman"/>
                <a:cs typeface="Times New Roman"/>
              </a:rPr>
              <a:t>some  </a:t>
            </a:r>
            <a:r>
              <a:rPr sz="1069" spc="5" dirty="0">
                <a:latin typeface="Times New Roman"/>
                <a:cs typeface="Times New Roman"/>
              </a:rPr>
              <a:t>program, it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easily due to </a:t>
            </a:r>
            <a:r>
              <a:rPr sz="1069" spc="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efficient. </a:t>
            </a:r>
            <a:r>
              <a:rPr sz="1069" spc="10" dirty="0">
                <a:latin typeface="Times New Roman"/>
                <a:cs typeface="Times New Roman"/>
              </a:rPr>
              <a:t>Moreover,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operations are  of constant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In the recent </a:t>
            </a:r>
            <a:r>
              <a:rPr sz="1069" spc="5" dirty="0">
                <a:latin typeface="Times New Roman"/>
                <a:cs typeface="Times New Roman"/>
              </a:rPr>
              <a:t>lectures, </a:t>
            </a:r>
            <a:r>
              <a:rPr sz="1069" spc="10" dirty="0">
                <a:latin typeface="Times New Roman"/>
                <a:cs typeface="Times New Roman"/>
              </a:rPr>
              <a:t>we were </a:t>
            </a:r>
            <a:r>
              <a:rPr sz="1069" spc="5" dirty="0">
                <a:latin typeface="Times New Roman"/>
                <a:cs typeface="Times New Roman"/>
              </a:rPr>
              <a:t>talking 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algorithms and  procedures rather </a:t>
            </a:r>
            <a:r>
              <a:rPr sz="1069" spc="10" dirty="0">
                <a:latin typeface="Times New Roman"/>
                <a:cs typeface="Times New Roman"/>
              </a:rPr>
              <a:t>than data </a:t>
            </a: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discuss 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strategies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methodologies. Hashing is </a:t>
            </a:r>
            <a:r>
              <a:rPr sz="1069" spc="10" dirty="0">
                <a:latin typeface="Times New Roman"/>
                <a:cs typeface="Times New Roman"/>
              </a:rPr>
              <a:t>also a part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6678" y="2790084"/>
            <a:ext cx="1209410" cy="371651"/>
          </a:xfrm>
          <a:custGeom>
            <a:avLst/>
            <a:gdLst/>
            <a:ahLst/>
            <a:cxnLst/>
            <a:rect l="l" t="t" r="r" b="b"/>
            <a:pathLst>
              <a:path w="1243964" h="382269">
                <a:moveTo>
                  <a:pt x="1243584" y="0"/>
                </a:moveTo>
                <a:lnTo>
                  <a:pt x="0" y="0"/>
                </a:lnTo>
                <a:lnTo>
                  <a:pt x="0" y="381761"/>
                </a:lnTo>
                <a:lnTo>
                  <a:pt x="1243584" y="381761"/>
                </a:lnTo>
                <a:lnTo>
                  <a:pt x="1243584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1352256" y="868857"/>
            <a:ext cx="4851841" cy="1918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directory or </a:t>
            </a:r>
            <a:r>
              <a:rPr sz="1069" spc="10" dirty="0">
                <a:latin typeface="Times New Roman"/>
                <a:cs typeface="Times New Roman"/>
              </a:rPr>
              <a:t>employee </a:t>
            </a:r>
            <a:r>
              <a:rPr sz="1069" spc="5" dirty="0">
                <a:latin typeface="Times New Roman"/>
                <a:cs typeface="Times New Roman"/>
              </a:rPr>
              <a:t>directory. In the </a:t>
            </a:r>
            <a:r>
              <a:rPr sz="1069" spc="10" dirty="0">
                <a:latin typeface="Times New Roman"/>
                <a:cs typeface="Times New Roman"/>
              </a:rPr>
              <a:t>key, we have the </a:t>
            </a:r>
            <a:r>
              <a:rPr sz="1069" spc="5" dirty="0">
                <a:latin typeface="Times New Roman"/>
                <a:cs typeface="Times New Roman"/>
              </a:rPr>
              <a:t>name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person </a:t>
            </a:r>
            <a:r>
              <a:rPr sz="1069" spc="10" dirty="0">
                <a:latin typeface="Times New Roman"/>
                <a:cs typeface="Times New Roman"/>
              </a:rPr>
              <a:t>and the  entry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the address, telephone number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remaining </a:t>
            </a:r>
            <a:r>
              <a:rPr sz="1069" spc="5" dirty="0">
                <a:latin typeface="Times New Roman"/>
                <a:cs typeface="Times New Roman"/>
              </a:rPr>
              <a:t>information. In </a:t>
            </a:r>
            <a:r>
              <a:rPr sz="1069" spc="10" dirty="0">
                <a:latin typeface="Times New Roman"/>
                <a:cs typeface="Times New Roman"/>
              </a:rPr>
              <a:t>our  </a:t>
            </a:r>
            <a:r>
              <a:rPr sz="1069" spc="19" dirty="0">
                <a:latin typeface="Times New Roman"/>
                <a:cs typeface="Times New Roman"/>
              </a:rPr>
              <a:t>AVL </a:t>
            </a:r>
            <a:r>
              <a:rPr sz="1069" spc="10" dirty="0">
                <a:latin typeface="Times New Roman"/>
                <a:cs typeface="Times New Roman"/>
              </a:rPr>
              <a:t>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this data in the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0" dirty="0">
                <a:latin typeface="Times New Roman"/>
                <a:cs typeface="Times New Roman"/>
              </a:rPr>
              <a:t>Though, </a:t>
            </a:r>
            <a:r>
              <a:rPr sz="1069" spc="5" dirty="0">
                <a:latin typeface="Times New Roman"/>
                <a:cs typeface="Times New Roman"/>
              </a:rPr>
              <a:t>the search </a:t>
            </a:r>
            <a:r>
              <a:rPr sz="1069" spc="10" dirty="0">
                <a:latin typeface="Times New Roman"/>
                <a:cs typeface="Times New Roman"/>
              </a:rPr>
              <a:t>will be on the key,  yet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already noticed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 is proportional to </a:t>
            </a:r>
            <a:r>
              <a:rPr sz="1069" i="1" spc="5" dirty="0">
                <a:latin typeface="Times New Roman"/>
                <a:cs typeface="Times New Roman"/>
              </a:rPr>
              <a:t>log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. Being a balanced </a:t>
            </a:r>
            <a:r>
              <a:rPr sz="1069" spc="5" dirty="0">
                <a:latin typeface="Times New Roman"/>
                <a:cs typeface="Times New Roman"/>
              </a:rPr>
              <a:t>tree,  it will </a:t>
            </a:r>
            <a:r>
              <a:rPr sz="1069" spc="10" dirty="0">
                <a:latin typeface="Times New Roman"/>
                <a:cs typeface="Times New Roman"/>
              </a:rPr>
              <a:t>not become </a:t>
            </a:r>
            <a:r>
              <a:rPr sz="1069" spc="5" dirty="0">
                <a:latin typeface="Times New Roman"/>
                <a:cs typeface="Times New Roman"/>
              </a:rPr>
              <a:t>degenerated </a:t>
            </a:r>
            <a:r>
              <a:rPr sz="1069" spc="10" dirty="0">
                <a:latin typeface="Times New Roman"/>
                <a:cs typeface="Times New Roman"/>
              </a:rPr>
              <a:t>balance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objective of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 is to </a:t>
            </a:r>
            <a:r>
              <a:rPr sz="1069" spc="10" dirty="0">
                <a:latin typeface="Times New Roman"/>
                <a:cs typeface="Times New Roman"/>
              </a:rPr>
              <a:t>make the  </a:t>
            </a:r>
            <a:r>
              <a:rPr sz="1069" spc="5" dirty="0">
                <a:latin typeface="Times New Roman"/>
                <a:cs typeface="Times New Roman"/>
              </a:rPr>
              <a:t>binary trees balanced. </a:t>
            </a:r>
            <a:r>
              <a:rPr sz="1069" spc="10" dirty="0">
                <a:latin typeface="Times New Roman"/>
                <a:cs typeface="Times New Roman"/>
              </a:rPr>
              <a:t>Therefore </a:t>
            </a:r>
            <a:r>
              <a:rPr sz="1069" spc="5" dirty="0">
                <a:latin typeface="Times New Roman"/>
                <a:cs typeface="Times New Roman"/>
              </a:rPr>
              <a:t>the find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i="1" spc="5" dirty="0">
                <a:latin typeface="Times New Roman"/>
                <a:cs typeface="Times New Roman"/>
              </a:rPr>
              <a:t>log n</a:t>
            </a:r>
            <a:r>
              <a:rPr sz="1069" spc="5" dirty="0">
                <a:latin typeface="Times New Roman"/>
                <a:cs typeface="Times New Roman"/>
              </a:rPr>
              <a:t>. Similarly </a:t>
            </a:r>
            <a:r>
              <a:rPr sz="1069" spc="10" dirty="0">
                <a:latin typeface="Times New Roman"/>
                <a:cs typeface="Times New Roman"/>
              </a:rPr>
              <a:t>the time required for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removal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is proportional to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69" i="1" spc="1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361">
              <a:latin typeface="Times New Roman"/>
              <a:cs typeface="Times New Roman"/>
            </a:endParaRPr>
          </a:p>
          <a:p>
            <a:pPr marR="406832" algn="ctr">
              <a:tabLst>
                <a:tab pos="599444" algn="l"/>
              </a:tabLst>
            </a:pPr>
            <a:r>
              <a:rPr sz="1069" b="1" spc="10" dirty="0">
                <a:latin typeface="Times New Roman"/>
                <a:cs typeface="Times New Roman"/>
              </a:rPr>
              <a:t>key	entry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37492" y="2790084"/>
            <a:ext cx="0" cy="371651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381761"/>
                </a:moveTo>
                <a:lnTo>
                  <a:pt x="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372889" y="3773910"/>
            <a:ext cx="1209410" cy="372269"/>
          </a:xfrm>
          <a:custGeom>
            <a:avLst/>
            <a:gdLst/>
            <a:ahLst/>
            <a:cxnLst/>
            <a:rect l="l" t="t" r="r" b="b"/>
            <a:pathLst>
              <a:path w="1243964" h="382904">
                <a:moveTo>
                  <a:pt x="1243584" y="0"/>
                </a:moveTo>
                <a:lnTo>
                  <a:pt x="0" y="0"/>
                </a:lnTo>
                <a:lnTo>
                  <a:pt x="0" y="382524"/>
                </a:lnTo>
                <a:lnTo>
                  <a:pt x="1243584" y="382524"/>
                </a:lnTo>
                <a:lnTo>
                  <a:pt x="1243584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416846" y="3596605"/>
            <a:ext cx="23336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ke</a:t>
            </a:r>
            <a:r>
              <a:rPr sz="1069" b="1" spc="10" dirty="0">
                <a:latin typeface="Times New Roman"/>
                <a:cs typeface="Times New Roman"/>
              </a:rPr>
              <a:t>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6923" y="3596605"/>
            <a:ext cx="3420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ent</a:t>
            </a:r>
            <a:r>
              <a:rPr sz="1069" b="1" spc="5" dirty="0">
                <a:latin typeface="Times New Roman"/>
                <a:cs typeface="Times New Roman"/>
              </a:rPr>
              <a:t>r</a:t>
            </a:r>
            <a:r>
              <a:rPr sz="1069" b="1" spc="10" dirty="0">
                <a:latin typeface="Times New Roman"/>
                <a:cs typeface="Times New Roman"/>
              </a:rPr>
              <a:t>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3703" y="3773910"/>
            <a:ext cx="0" cy="372269"/>
          </a:xfrm>
          <a:custGeom>
            <a:avLst/>
            <a:gdLst/>
            <a:ahLst/>
            <a:cxnLst/>
            <a:rect l="l" t="t" r="r" b="b"/>
            <a:pathLst>
              <a:path h="382904">
                <a:moveTo>
                  <a:pt x="0" y="382524"/>
                </a:moveTo>
                <a:lnTo>
                  <a:pt x="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864186" y="3773910"/>
            <a:ext cx="1209410" cy="372269"/>
          </a:xfrm>
          <a:custGeom>
            <a:avLst/>
            <a:gdLst/>
            <a:ahLst/>
            <a:cxnLst/>
            <a:rect l="l" t="t" r="r" b="b"/>
            <a:pathLst>
              <a:path w="1243964" h="382904">
                <a:moveTo>
                  <a:pt x="1243584" y="0"/>
                </a:moveTo>
                <a:lnTo>
                  <a:pt x="0" y="0"/>
                </a:lnTo>
                <a:lnTo>
                  <a:pt x="0" y="382524"/>
                </a:lnTo>
                <a:lnTo>
                  <a:pt x="1243584" y="382524"/>
                </a:lnTo>
                <a:lnTo>
                  <a:pt x="1243584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3907401" y="3596605"/>
            <a:ext cx="2339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k</a:t>
            </a:r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7476" y="3596605"/>
            <a:ext cx="3420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e</a:t>
            </a:r>
            <a:r>
              <a:rPr sz="1069" b="1" spc="19" dirty="0">
                <a:latin typeface="Times New Roman"/>
                <a:cs typeface="Times New Roman"/>
              </a:rPr>
              <a:t>n</a:t>
            </a:r>
            <a:r>
              <a:rPr sz="1069" b="1" dirty="0">
                <a:latin typeface="Times New Roman"/>
                <a:cs typeface="Times New Roman"/>
              </a:rPr>
              <a:t>tr</a:t>
            </a:r>
            <a:r>
              <a:rPr sz="1069" b="1" spc="10" dirty="0">
                <a:latin typeface="Times New Roman"/>
                <a:cs typeface="Times New Roman"/>
              </a:rPr>
              <a:t>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5000" y="3773910"/>
            <a:ext cx="0" cy="372269"/>
          </a:xfrm>
          <a:custGeom>
            <a:avLst/>
            <a:gdLst/>
            <a:ahLst/>
            <a:cxnLst/>
            <a:rect l="l" t="t" r="r" b="b"/>
            <a:pathLst>
              <a:path h="382904">
                <a:moveTo>
                  <a:pt x="0" y="382524"/>
                </a:moveTo>
                <a:lnTo>
                  <a:pt x="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88510" y="4679950"/>
            <a:ext cx="1209410" cy="372269"/>
          </a:xfrm>
          <a:custGeom>
            <a:avLst/>
            <a:gdLst/>
            <a:ahLst/>
            <a:cxnLst/>
            <a:rect l="l" t="t" r="r" b="b"/>
            <a:pathLst>
              <a:path w="1243964" h="382904">
                <a:moveTo>
                  <a:pt x="1243584" y="0"/>
                </a:moveTo>
                <a:lnTo>
                  <a:pt x="0" y="0"/>
                </a:lnTo>
                <a:lnTo>
                  <a:pt x="0" y="382524"/>
                </a:lnTo>
                <a:lnTo>
                  <a:pt x="1243584" y="382524"/>
                </a:lnTo>
                <a:lnTo>
                  <a:pt x="1243584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931725" y="4502644"/>
            <a:ext cx="23336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Times New Roman"/>
                <a:cs typeface="Times New Roman"/>
              </a:rPr>
              <a:t>k</a:t>
            </a:r>
            <a:r>
              <a:rPr sz="1069" b="1" dirty="0">
                <a:latin typeface="Times New Roman"/>
                <a:cs typeface="Times New Roman"/>
              </a:rPr>
              <a:t>e</a:t>
            </a:r>
            <a:r>
              <a:rPr sz="1069" b="1" spc="10" dirty="0">
                <a:latin typeface="Times New Roman"/>
                <a:cs typeface="Times New Roman"/>
              </a:rPr>
              <a:t>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1799" y="4502644"/>
            <a:ext cx="3420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ent</a:t>
            </a:r>
            <a:r>
              <a:rPr sz="1069" b="1" spc="5" dirty="0">
                <a:latin typeface="Times New Roman"/>
                <a:cs typeface="Times New Roman"/>
              </a:rPr>
              <a:t>r</a:t>
            </a:r>
            <a:r>
              <a:rPr sz="1069" b="1" spc="10" dirty="0">
                <a:latin typeface="Times New Roman"/>
                <a:cs typeface="Times New Roman"/>
              </a:rPr>
              <a:t>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8582" y="4679950"/>
            <a:ext cx="0" cy="372269"/>
          </a:xfrm>
          <a:custGeom>
            <a:avLst/>
            <a:gdLst/>
            <a:ahLst/>
            <a:cxnLst/>
            <a:rect l="l" t="t" r="r" b="b"/>
            <a:pathLst>
              <a:path h="382904">
                <a:moveTo>
                  <a:pt x="0" y="382524"/>
                </a:moveTo>
                <a:lnTo>
                  <a:pt x="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902585" y="3170131"/>
            <a:ext cx="697618" cy="628474"/>
          </a:xfrm>
          <a:custGeom>
            <a:avLst/>
            <a:gdLst/>
            <a:ahLst/>
            <a:cxnLst/>
            <a:rect l="l" t="t" r="r" b="b"/>
            <a:pathLst>
              <a:path w="717550" h="646429">
                <a:moveTo>
                  <a:pt x="717042" y="0"/>
                </a:moveTo>
                <a:lnTo>
                  <a:pt x="0" y="64617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669346" y="3170131"/>
            <a:ext cx="766763" cy="628474"/>
          </a:xfrm>
          <a:custGeom>
            <a:avLst/>
            <a:gdLst/>
            <a:ahLst/>
            <a:cxnLst/>
            <a:rect l="l" t="t" r="r" b="b"/>
            <a:pathLst>
              <a:path w="788670" h="646429">
                <a:moveTo>
                  <a:pt x="0" y="0"/>
                </a:moveTo>
                <a:lnTo>
                  <a:pt x="788669" y="64617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041862" y="4145808"/>
            <a:ext cx="418571" cy="558094"/>
          </a:xfrm>
          <a:custGeom>
            <a:avLst/>
            <a:gdLst/>
            <a:ahLst/>
            <a:cxnLst/>
            <a:rect l="l" t="t" r="r" b="b"/>
            <a:pathLst>
              <a:path w="430529" h="574039">
                <a:moveTo>
                  <a:pt x="0" y="0"/>
                </a:moveTo>
                <a:lnTo>
                  <a:pt x="430529" y="573786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25361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4968" y="1307269"/>
          <a:ext cx="1580444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85288" y="1307269"/>
          <a:ext cx="1893447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08883" y="1391390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b: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22092" y="2299245"/>
          <a:ext cx="346216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858257" y="2316691"/>
            <a:ext cx="3191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t</a:t>
            </a:r>
            <a:r>
              <a:rPr sz="1167" spc="10" dirty="0">
                <a:latin typeface="Arial"/>
                <a:cs typeface="Arial"/>
              </a:rPr>
              <a:t>mp:</a:t>
            </a:r>
            <a:endParaRPr sz="11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0247" y="2705629"/>
            <a:ext cx="6735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3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45.26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6738" y="1653399"/>
            <a:ext cx="2926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i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1128" y="1682290"/>
            <a:ext cx="2926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j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0162" y="2652042"/>
            <a:ext cx="33152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k 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6344" y="1361017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a:</a:t>
            </a:r>
            <a:endParaRPr sz="116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280" y="3073564"/>
            <a:ext cx="485184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By now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understood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this is working,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iterations  pictures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24968" y="3568292"/>
          <a:ext cx="1580444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085288" y="3568292"/>
          <a:ext cx="1893447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908883" y="3652415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b: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222092" y="4559528"/>
          <a:ext cx="346216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858257" y="4576975"/>
            <a:ext cx="3191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t</a:t>
            </a:r>
            <a:r>
              <a:rPr sz="1167" spc="10" dirty="0">
                <a:latin typeface="Arial"/>
                <a:cs typeface="Arial"/>
              </a:rPr>
              <a:t>m</a:t>
            </a:r>
            <a:r>
              <a:rPr sz="1167" spc="5" dirty="0">
                <a:latin typeface="Arial"/>
                <a:cs typeface="Arial"/>
              </a:rPr>
              <a:t>p:</a:t>
            </a:r>
            <a:endParaRPr sz="116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0247" y="4965924"/>
            <a:ext cx="6741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45.27</a:t>
            </a:r>
            <a:endParaRPr sz="116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6738" y="3914422"/>
            <a:ext cx="2926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i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91128" y="3943314"/>
            <a:ext cx="2926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j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90162" y="4912312"/>
            <a:ext cx="33152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k 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66344" y="3622041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a: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524968" y="5508535"/>
          <a:ext cx="1580444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085288" y="5508535"/>
          <a:ext cx="1893447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3908883" y="5592657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b: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222092" y="6499770"/>
          <a:ext cx="346216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1858257" y="6517216"/>
            <a:ext cx="3191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t</a:t>
            </a:r>
            <a:r>
              <a:rPr sz="1167" spc="10" dirty="0">
                <a:latin typeface="Arial"/>
                <a:cs typeface="Arial"/>
              </a:rPr>
              <a:t>m</a:t>
            </a:r>
            <a:r>
              <a:rPr sz="1167" spc="5" dirty="0">
                <a:latin typeface="Arial"/>
                <a:cs typeface="Arial"/>
              </a:rPr>
              <a:t>p:</a:t>
            </a:r>
            <a:endParaRPr sz="116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0247" y="6906167"/>
            <a:ext cx="6741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45.28</a:t>
            </a:r>
            <a:endParaRPr sz="1167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56738" y="5854665"/>
            <a:ext cx="2926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i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91128" y="5883557"/>
            <a:ext cx="2926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j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90162" y="6852554"/>
            <a:ext cx="33152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k 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66344" y="5562282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a: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524968" y="7448037"/>
          <a:ext cx="1580444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085288" y="7448037"/>
          <a:ext cx="1893447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3908883" y="7532159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b: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222092" y="8439271"/>
          <a:ext cx="346216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3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1858257" y="8456719"/>
            <a:ext cx="3191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t</a:t>
            </a:r>
            <a:r>
              <a:rPr sz="1167" spc="10" dirty="0">
                <a:latin typeface="Arial"/>
                <a:cs typeface="Arial"/>
              </a:rPr>
              <a:t>m</a:t>
            </a:r>
            <a:r>
              <a:rPr sz="1167" spc="5" dirty="0">
                <a:latin typeface="Arial"/>
                <a:cs typeface="Arial"/>
              </a:rPr>
              <a:t>p:</a:t>
            </a:r>
            <a:endParaRPr sz="1167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70247" y="8845668"/>
            <a:ext cx="6741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45.29</a:t>
            </a:r>
            <a:endParaRPr sz="1167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56738" y="7794165"/>
            <a:ext cx="2926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i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91128" y="7823058"/>
            <a:ext cx="2926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j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90162" y="8792056"/>
            <a:ext cx="33152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k 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66344" y="7501784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a:</a:t>
            </a:r>
            <a:endParaRPr sz="1167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52279" y="9053580"/>
            <a:ext cx="485122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Note that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all used </a:t>
            </a:r>
            <a:r>
              <a:rPr sz="1069" spc="10" dirty="0">
                <a:latin typeface="Times New Roman"/>
                <a:cs typeface="Times New Roman"/>
              </a:rPr>
              <a:t>up now, 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comparison </a:t>
            </a:r>
            <a:r>
              <a:rPr sz="1069" spc="5" dirty="0">
                <a:latin typeface="Times New Roman"/>
                <a:cs typeface="Times New Roman"/>
              </a:rPr>
              <a:t>operation will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here. All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 remaining  elements  of  </a:t>
            </a:r>
            <a:r>
              <a:rPr sz="1069" spc="5" dirty="0">
                <a:latin typeface="Times New Roman"/>
                <a:cs typeface="Times New Roman"/>
              </a:rPr>
              <a:t>array  </a:t>
            </a:r>
            <a:r>
              <a:rPr sz="1069" i="1" spc="10" dirty="0">
                <a:latin typeface="Times New Roman"/>
                <a:cs typeface="Times New Roman"/>
              </a:rPr>
              <a:t>b  </a:t>
            </a:r>
            <a:r>
              <a:rPr sz="1069" spc="5" dirty="0">
                <a:latin typeface="Times New Roman"/>
                <a:cs typeface="Times New Roman"/>
              </a:rPr>
              <a:t>are  incorporated  in  </a:t>
            </a:r>
            <a:r>
              <a:rPr sz="1069" i="1" spc="10" dirty="0">
                <a:latin typeface="Times New Roman"/>
                <a:cs typeface="Times New Roman"/>
              </a:rPr>
              <a:t>tmp  </a:t>
            </a:r>
            <a:r>
              <a:rPr sz="1069" dirty="0">
                <a:latin typeface="Times New Roman"/>
                <a:cs typeface="Times New Roman"/>
              </a:rPr>
              <a:t>array  </a:t>
            </a:r>
            <a:r>
              <a:rPr sz="1069" spc="5" dirty="0">
                <a:latin typeface="Times New Roman"/>
                <a:cs typeface="Times New Roman"/>
              </a:rPr>
              <a:t>straightaway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34353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841" cy="76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10" dirty="0">
                <a:latin typeface="Times New Roman"/>
                <a:cs typeface="Times New Roman"/>
              </a:rPr>
              <a:t>shown in Fig </a:t>
            </a:r>
            <a:r>
              <a:rPr sz="1069" spc="5" dirty="0">
                <a:latin typeface="Times New Roman"/>
                <a:cs typeface="Times New Roman"/>
              </a:rPr>
              <a:t>45.30. </a:t>
            </a:r>
            <a:r>
              <a:rPr sz="1069" spc="10" dirty="0">
                <a:latin typeface="Times New Roman"/>
                <a:cs typeface="Times New Roman"/>
              </a:rPr>
              <a:t>Hence,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the resultant </a:t>
            </a:r>
            <a:r>
              <a:rPr sz="1069" spc="5" dirty="0">
                <a:latin typeface="Times New Roman"/>
                <a:cs typeface="Times New Roman"/>
              </a:rPr>
              <a:t>merged array </a:t>
            </a:r>
            <a:r>
              <a:rPr sz="1069" i="1" spc="10" dirty="0">
                <a:latin typeface="Times New Roman"/>
                <a:cs typeface="Times New Roman"/>
              </a:rPr>
              <a:t>tmp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in the 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9782" y="1788811"/>
          <a:ext cx="1580444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81584" y="1788811"/>
          <a:ext cx="1893447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05178" y="1872932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b: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53207" y="3041560"/>
          <a:ext cx="346216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001363" y="3447944"/>
            <a:ext cx="6741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45.30</a:t>
            </a:r>
            <a:endParaRPr sz="11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2293" y="2134940"/>
            <a:ext cx="2926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i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7425" y="2163832"/>
            <a:ext cx="29262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j </a:t>
            </a:r>
            <a:r>
              <a:rPr sz="1069" spc="10" dirty="0">
                <a:latin typeface="Arial"/>
                <a:cs typeface="Arial"/>
              </a:rPr>
              <a:t>=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1994" y="3394357"/>
            <a:ext cx="33214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k =</a:t>
            </a:r>
            <a:r>
              <a:rPr sz="1069" spc="-7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9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6344" y="1820334"/>
            <a:ext cx="15187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a:</a:t>
            </a:r>
            <a:endParaRPr sz="116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69123" y="2225569"/>
            <a:ext cx="1155083" cy="597606"/>
          </a:xfrm>
          <a:custGeom>
            <a:avLst/>
            <a:gdLst/>
            <a:ahLst/>
            <a:cxnLst/>
            <a:rect l="l" t="t" r="r" b="b"/>
            <a:pathLst>
              <a:path w="1188085" h="614680">
                <a:moveTo>
                  <a:pt x="560069" y="193548"/>
                </a:moveTo>
                <a:lnTo>
                  <a:pt x="560069" y="264413"/>
                </a:lnTo>
                <a:lnTo>
                  <a:pt x="0" y="0"/>
                </a:lnTo>
                <a:lnTo>
                  <a:pt x="560069" y="369570"/>
                </a:lnTo>
                <a:lnTo>
                  <a:pt x="560069" y="614172"/>
                </a:lnTo>
                <a:lnTo>
                  <a:pt x="1187958" y="614172"/>
                </a:lnTo>
                <a:lnTo>
                  <a:pt x="1187958" y="193548"/>
                </a:lnTo>
                <a:lnTo>
                  <a:pt x="665226" y="193548"/>
                </a:lnTo>
                <a:lnTo>
                  <a:pt x="560069" y="193548"/>
                </a:lnTo>
                <a:close/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889372" y="2507579"/>
            <a:ext cx="969257" cy="74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3643"/>
            <a:r>
              <a:rPr sz="1069" b="1" i="1" spc="10" dirty="0">
                <a:latin typeface="Times New Roman"/>
                <a:cs typeface="Times New Roman"/>
              </a:rPr>
              <a:t>Do</a:t>
            </a:r>
            <a:r>
              <a:rPr sz="1069" b="1" i="1" spc="19" dirty="0">
                <a:latin typeface="Times New Roman"/>
                <a:cs typeface="Times New Roman"/>
              </a:rPr>
              <a:t>n</a:t>
            </a:r>
            <a:r>
              <a:rPr sz="1069" b="1" i="1" spc="-5" dirty="0">
                <a:latin typeface="Times New Roman"/>
                <a:cs typeface="Times New Roman"/>
              </a:rPr>
              <a:t>e</a:t>
            </a:r>
            <a:r>
              <a:rPr sz="1069" b="1" i="1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/>
            <a:r>
              <a:rPr sz="1167" spc="5" dirty="0">
                <a:latin typeface="Arial"/>
                <a:cs typeface="Arial"/>
              </a:rPr>
              <a:t>tmp:</a:t>
            </a:r>
            <a:endParaRPr sz="116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267" y="3806754"/>
            <a:ext cx="4851224" cy="998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Mergesort and Linked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Lists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Merge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spc="10" dirty="0">
                <a:latin typeface="Times New Roman"/>
                <a:cs typeface="Times New Roman"/>
              </a:rPr>
              <a:t>works with arrays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well </a:t>
            </a:r>
            <a:r>
              <a:rPr sz="1069" spc="5" dirty="0">
                <a:latin typeface="Times New Roman"/>
                <a:cs typeface="Times New Roman"/>
              </a:rPr>
              <a:t>as linked lists.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see, </a:t>
            </a:r>
            <a:r>
              <a:rPr sz="1069" spc="10" dirty="0">
                <a:latin typeface="Times New Roman"/>
                <a:cs typeface="Times New Roman"/>
              </a:rPr>
              <a:t>how a </a:t>
            </a:r>
            <a:r>
              <a:rPr sz="1069" spc="5" dirty="0">
                <a:latin typeface="Times New Roman"/>
                <a:cs typeface="Times New Roman"/>
              </a:rPr>
              <a:t>linked list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sorted.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singly linked list </a:t>
            </a:r>
            <a:r>
              <a:rPr sz="1069" spc="10" dirty="0">
                <a:latin typeface="Times New Roman"/>
                <a:cs typeface="Times New Roman"/>
              </a:rPr>
              <a:t>as shown </a:t>
            </a:r>
            <a:r>
              <a:rPr sz="1069" spc="5" dirty="0">
                <a:latin typeface="Times New Roman"/>
                <a:cs typeface="Times New Roman"/>
              </a:rPr>
              <a:t>in figure </a:t>
            </a:r>
            <a:r>
              <a:rPr sz="1069" spc="10" dirty="0">
                <a:latin typeface="Times New Roman"/>
                <a:cs typeface="Times New Roman"/>
              </a:rPr>
              <a:t>Fig </a:t>
            </a:r>
            <a:r>
              <a:rPr sz="1069" spc="5" dirty="0">
                <a:latin typeface="Times New Roman"/>
                <a:cs typeface="Times New Roman"/>
              </a:rPr>
              <a:t>45.31.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5" dirty="0">
                <a:latin typeface="Times New Roman"/>
                <a:cs typeface="Times New Roman"/>
              </a:rPr>
              <a:t>divide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list into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halves 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aware </a:t>
            </a:r>
            <a:r>
              <a:rPr sz="1069" spc="5" dirty="0">
                <a:latin typeface="Times New Roman"/>
                <a:cs typeface="Times New Roman"/>
              </a:rPr>
              <a:t>of the size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linked list.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half  is processed recursively for sorting.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of the sorted resultant </a:t>
            </a:r>
            <a:r>
              <a:rPr sz="1069" spc="10" dirty="0">
                <a:latin typeface="Times New Roman"/>
                <a:cs typeface="Times New Roman"/>
              </a:rPr>
              <a:t>halves </a:t>
            </a:r>
            <a:r>
              <a:rPr sz="1069" spc="5" dirty="0">
                <a:latin typeface="Times New Roman"/>
                <a:cs typeface="Times New Roman"/>
              </a:rPr>
              <a:t>are merged  together.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9120" y="6709092"/>
            <a:ext cx="187060" cy="167922"/>
          </a:xfrm>
          <a:custGeom>
            <a:avLst/>
            <a:gdLst/>
            <a:ahLst/>
            <a:cxnLst/>
            <a:rect l="l" t="t" r="r" b="b"/>
            <a:pathLst>
              <a:path w="192405" h="172720">
                <a:moveTo>
                  <a:pt x="0" y="172212"/>
                </a:moveTo>
                <a:lnTo>
                  <a:pt x="192024" y="172212"/>
                </a:lnTo>
                <a:lnTo>
                  <a:pt x="192024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849121" y="6709096"/>
            <a:ext cx="187060" cy="167922"/>
          </a:xfrm>
          <a:custGeom>
            <a:avLst/>
            <a:gdLst/>
            <a:ahLst/>
            <a:cxnLst/>
            <a:rect l="l" t="t" r="r" b="b"/>
            <a:pathLst>
              <a:path w="192405" h="172720">
                <a:moveTo>
                  <a:pt x="0" y="172210"/>
                </a:moveTo>
                <a:lnTo>
                  <a:pt x="192031" y="172210"/>
                </a:lnTo>
                <a:lnTo>
                  <a:pt x="192031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035818" y="6709096"/>
            <a:ext cx="187060" cy="167922"/>
          </a:xfrm>
          <a:custGeom>
            <a:avLst/>
            <a:gdLst/>
            <a:ahLst/>
            <a:cxnLst/>
            <a:rect l="l" t="t" r="r" b="b"/>
            <a:pathLst>
              <a:path w="192405" h="172720">
                <a:moveTo>
                  <a:pt x="0" y="172210"/>
                </a:moveTo>
                <a:lnTo>
                  <a:pt x="192031" y="172210"/>
                </a:lnTo>
                <a:lnTo>
                  <a:pt x="192031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380913" y="5227425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5" h="171450">
                <a:moveTo>
                  <a:pt x="0" y="171450"/>
                </a:moveTo>
                <a:lnTo>
                  <a:pt x="192024" y="171450"/>
                </a:lnTo>
                <a:lnTo>
                  <a:pt x="192024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380915" y="5227416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5" h="171450">
                <a:moveTo>
                  <a:pt x="0" y="171454"/>
                </a:moveTo>
                <a:lnTo>
                  <a:pt x="192031" y="171454"/>
                </a:lnTo>
                <a:lnTo>
                  <a:pt x="192031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567611" y="5227416"/>
            <a:ext cx="187678" cy="166688"/>
          </a:xfrm>
          <a:custGeom>
            <a:avLst/>
            <a:gdLst/>
            <a:ahLst/>
            <a:cxnLst/>
            <a:rect l="l" t="t" r="r" b="b"/>
            <a:pathLst>
              <a:path w="193039" h="171450">
                <a:moveTo>
                  <a:pt x="0" y="171454"/>
                </a:moveTo>
                <a:lnTo>
                  <a:pt x="192783" y="171454"/>
                </a:lnTo>
                <a:lnTo>
                  <a:pt x="192783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661691" y="5311141"/>
            <a:ext cx="128411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1833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781704" y="5280766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0" y="0"/>
                </a:moveTo>
                <a:lnTo>
                  <a:pt x="0" y="61721"/>
                </a:lnTo>
                <a:lnTo>
                  <a:pt x="69341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849120" y="5227425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5" h="171450">
                <a:moveTo>
                  <a:pt x="0" y="171450"/>
                </a:moveTo>
                <a:lnTo>
                  <a:pt x="192024" y="171450"/>
                </a:lnTo>
                <a:lnTo>
                  <a:pt x="192024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849121" y="5227416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5" h="171450">
                <a:moveTo>
                  <a:pt x="0" y="171454"/>
                </a:moveTo>
                <a:lnTo>
                  <a:pt x="192031" y="171454"/>
                </a:lnTo>
                <a:lnTo>
                  <a:pt x="192031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035818" y="5227416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5" h="171450">
                <a:moveTo>
                  <a:pt x="0" y="171454"/>
                </a:moveTo>
                <a:lnTo>
                  <a:pt x="192031" y="171454"/>
                </a:lnTo>
                <a:lnTo>
                  <a:pt x="192031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129897" y="5311141"/>
            <a:ext cx="127794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1067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249170" y="5280766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0" y="0"/>
                </a:moveTo>
                <a:lnTo>
                  <a:pt x="0" y="61721"/>
                </a:lnTo>
                <a:lnTo>
                  <a:pt x="69342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316586" y="5227425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5" h="171450">
                <a:moveTo>
                  <a:pt x="0" y="171450"/>
                </a:moveTo>
                <a:lnTo>
                  <a:pt x="192024" y="171450"/>
                </a:lnTo>
                <a:lnTo>
                  <a:pt x="192024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316594" y="5227416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5" h="171450">
                <a:moveTo>
                  <a:pt x="0" y="171454"/>
                </a:moveTo>
                <a:lnTo>
                  <a:pt x="192031" y="171454"/>
                </a:lnTo>
                <a:lnTo>
                  <a:pt x="192031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503278" y="5227416"/>
            <a:ext cx="187678" cy="166688"/>
          </a:xfrm>
          <a:custGeom>
            <a:avLst/>
            <a:gdLst/>
            <a:ahLst/>
            <a:cxnLst/>
            <a:rect l="l" t="t" r="r" b="b"/>
            <a:pathLst>
              <a:path w="193039" h="171450">
                <a:moveTo>
                  <a:pt x="0" y="171454"/>
                </a:moveTo>
                <a:lnTo>
                  <a:pt x="192783" y="171454"/>
                </a:lnTo>
                <a:lnTo>
                  <a:pt x="192783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597371" y="5311141"/>
            <a:ext cx="128411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1819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717377" y="5280766"/>
            <a:ext cx="66675" cy="60501"/>
          </a:xfrm>
          <a:custGeom>
            <a:avLst/>
            <a:gdLst/>
            <a:ahLst/>
            <a:cxnLst/>
            <a:rect l="l" t="t" r="r" b="b"/>
            <a:pathLst>
              <a:path w="68580" h="62229">
                <a:moveTo>
                  <a:pt x="0" y="0"/>
                </a:moveTo>
                <a:lnTo>
                  <a:pt x="0" y="61721"/>
                </a:lnTo>
                <a:lnTo>
                  <a:pt x="68579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784051" y="5227425"/>
            <a:ext cx="187678" cy="166688"/>
          </a:xfrm>
          <a:custGeom>
            <a:avLst/>
            <a:gdLst/>
            <a:ahLst/>
            <a:cxnLst/>
            <a:rect l="l" t="t" r="r" b="b"/>
            <a:pathLst>
              <a:path w="193039" h="171450">
                <a:moveTo>
                  <a:pt x="0" y="171450"/>
                </a:moveTo>
                <a:lnTo>
                  <a:pt x="192786" y="171450"/>
                </a:lnTo>
                <a:lnTo>
                  <a:pt x="192786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784054" y="5227416"/>
            <a:ext cx="187678" cy="166688"/>
          </a:xfrm>
          <a:custGeom>
            <a:avLst/>
            <a:gdLst/>
            <a:ahLst/>
            <a:cxnLst/>
            <a:rect l="l" t="t" r="r" b="b"/>
            <a:pathLst>
              <a:path w="193039" h="171450">
                <a:moveTo>
                  <a:pt x="0" y="171454"/>
                </a:moveTo>
                <a:lnTo>
                  <a:pt x="192783" y="171454"/>
                </a:lnTo>
                <a:lnTo>
                  <a:pt x="192783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971497" y="5227416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5" h="171450">
                <a:moveTo>
                  <a:pt x="0" y="171454"/>
                </a:moveTo>
                <a:lnTo>
                  <a:pt x="192031" y="171454"/>
                </a:lnTo>
                <a:lnTo>
                  <a:pt x="192031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065577" y="5311141"/>
            <a:ext cx="127794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67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184842" y="5280766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0" y="0"/>
                </a:moveTo>
                <a:lnTo>
                  <a:pt x="0" y="61721"/>
                </a:lnTo>
                <a:lnTo>
                  <a:pt x="69341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252258" y="5227425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4" h="171450">
                <a:moveTo>
                  <a:pt x="0" y="171450"/>
                </a:moveTo>
                <a:lnTo>
                  <a:pt x="192024" y="171450"/>
                </a:lnTo>
                <a:lnTo>
                  <a:pt x="192024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252275" y="5227416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4" h="171450">
                <a:moveTo>
                  <a:pt x="0" y="171454"/>
                </a:moveTo>
                <a:lnTo>
                  <a:pt x="192031" y="171454"/>
                </a:lnTo>
                <a:lnTo>
                  <a:pt x="192031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438957" y="5227416"/>
            <a:ext cx="187678" cy="166688"/>
          </a:xfrm>
          <a:custGeom>
            <a:avLst/>
            <a:gdLst/>
            <a:ahLst/>
            <a:cxnLst/>
            <a:rect l="l" t="t" r="r" b="b"/>
            <a:pathLst>
              <a:path w="193039" h="171450">
                <a:moveTo>
                  <a:pt x="0" y="171454"/>
                </a:moveTo>
                <a:lnTo>
                  <a:pt x="192783" y="171454"/>
                </a:lnTo>
                <a:lnTo>
                  <a:pt x="192783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533051" y="5311141"/>
            <a:ext cx="128411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819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653048" y="5280766"/>
            <a:ext cx="66675" cy="60501"/>
          </a:xfrm>
          <a:custGeom>
            <a:avLst/>
            <a:gdLst/>
            <a:ahLst/>
            <a:cxnLst/>
            <a:rect l="l" t="t" r="r" b="b"/>
            <a:pathLst>
              <a:path w="68579" h="62229">
                <a:moveTo>
                  <a:pt x="0" y="0"/>
                </a:moveTo>
                <a:lnTo>
                  <a:pt x="0" y="61721"/>
                </a:lnTo>
                <a:lnTo>
                  <a:pt x="68579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719724" y="5227425"/>
            <a:ext cx="187678" cy="166688"/>
          </a:xfrm>
          <a:custGeom>
            <a:avLst/>
            <a:gdLst/>
            <a:ahLst/>
            <a:cxnLst/>
            <a:rect l="l" t="t" r="r" b="b"/>
            <a:pathLst>
              <a:path w="193039" h="171450">
                <a:moveTo>
                  <a:pt x="0" y="171450"/>
                </a:moveTo>
                <a:lnTo>
                  <a:pt x="192786" y="171450"/>
                </a:lnTo>
                <a:lnTo>
                  <a:pt x="192786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719735" y="5227416"/>
            <a:ext cx="187678" cy="166688"/>
          </a:xfrm>
          <a:custGeom>
            <a:avLst/>
            <a:gdLst/>
            <a:ahLst/>
            <a:cxnLst/>
            <a:rect l="l" t="t" r="r" b="b"/>
            <a:pathLst>
              <a:path w="193039" h="171450">
                <a:moveTo>
                  <a:pt x="0" y="171454"/>
                </a:moveTo>
                <a:lnTo>
                  <a:pt x="192783" y="171454"/>
                </a:lnTo>
                <a:lnTo>
                  <a:pt x="192783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907163" y="5227416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4" h="171450">
                <a:moveTo>
                  <a:pt x="0" y="171454"/>
                </a:moveTo>
                <a:lnTo>
                  <a:pt x="192031" y="171454"/>
                </a:lnTo>
                <a:lnTo>
                  <a:pt x="192031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000512" y="5311141"/>
            <a:ext cx="128411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833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120515" y="5280766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0" y="0"/>
                </a:moveTo>
                <a:lnTo>
                  <a:pt x="0" y="61721"/>
                </a:lnTo>
                <a:lnTo>
                  <a:pt x="69341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187931" y="5227425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4" h="171450">
                <a:moveTo>
                  <a:pt x="0" y="171450"/>
                </a:moveTo>
                <a:lnTo>
                  <a:pt x="192024" y="171450"/>
                </a:lnTo>
                <a:lnTo>
                  <a:pt x="192024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187941" y="5227416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4" h="171450">
                <a:moveTo>
                  <a:pt x="0" y="171454"/>
                </a:moveTo>
                <a:lnTo>
                  <a:pt x="192031" y="171454"/>
                </a:lnTo>
                <a:lnTo>
                  <a:pt x="192031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374638" y="5227416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4" h="171450">
                <a:moveTo>
                  <a:pt x="0" y="171454"/>
                </a:moveTo>
                <a:lnTo>
                  <a:pt x="192031" y="171454"/>
                </a:lnTo>
                <a:lnTo>
                  <a:pt x="192031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4468717" y="5311141"/>
            <a:ext cx="128411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833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587980" y="5280766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0" y="0"/>
                </a:moveTo>
                <a:lnTo>
                  <a:pt x="0" y="61721"/>
                </a:lnTo>
                <a:lnTo>
                  <a:pt x="69342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655397" y="5227425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4" h="171450">
                <a:moveTo>
                  <a:pt x="0" y="171450"/>
                </a:moveTo>
                <a:lnTo>
                  <a:pt x="192024" y="171450"/>
                </a:lnTo>
                <a:lnTo>
                  <a:pt x="192024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655415" y="5227416"/>
            <a:ext cx="187060" cy="166688"/>
          </a:xfrm>
          <a:custGeom>
            <a:avLst/>
            <a:gdLst/>
            <a:ahLst/>
            <a:cxnLst/>
            <a:rect l="l" t="t" r="r" b="b"/>
            <a:pathLst>
              <a:path w="192404" h="171450">
                <a:moveTo>
                  <a:pt x="0" y="171454"/>
                </a:moveTo>
                <a:lnTo>
                  <a:pt x="192031" y="171454"/>
                </a:lnTo>
                <a:lnTo>
                  <a:pt x="192031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842098" y="5227416"/>
            <a:ext cx="187678" cy="166688"/>
          </a:xfrm>
          <a:custGeom>
            <a:avLst/>
            <a:gdLst/>
            <a:ahLst/>
            <a:cxnLst/>
            <a:rect l="l" t="t" r="r" b="b"/>
            <a:pathLst>
              <a:path w="193039" h="171450">
                <a:moveTo>
                  <a:pt x="0" y="171454"/>
                </a:moveTo>
                <a:lnTo>
                  <a:pt x="192783" y="171454"/>
                </a:lnTo>
                <a:lnTo>
                  <a:pt x="192783" y="0"/>
                </a:lnTo>
                <a:lnTo>
                  <a:pt x="0" y="0"/>
                </a:lnTo>
                <a:lnTo>
                  <a:pt x="0" y="171454"/>
                </a:lnTo>
                <a:close/>
              </a:path>
            </a:pathLst>
          </a:custGeom>
          <a:ln w="7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936192" y="5311141"/>
            <a:ext cx="187678" cy="38276"/>
          </a:xfrm>
          <a:custGeom>
            <a:avLst/>
            <a:gdLst/>
            <a:ahLst/>
            <a:cxnLst/>
            <a:rect l="l" t="t" r="r" b="b"/>
            <a:pathLst>
              <a:path w="193039" h="39370">
                <a:moveTo>
                  <a:pt x="0" y="0"/>
                </a:moveTo>
                <a:lnTo>
                  <a:pt x="192783" y="0"/>
                </a:lnTo>
                <a:lnTo>
                  <a:pt x="192783" y="38858"/>
                </a:lnTo>
              </a:path>
            </a:pathLst>
          </a:custGeom>
          <a:ln w="6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089526" y="5341513"/>
            <a:ext cx="68527" cy="60501"/>
          </a:xfrm>
          <a:custGeom>
            <a:avLst/>
            <a:gdLst/>
            <a:ahLst/>
            <a:cxnLst/>
            <a:rect l="l" t="t" r="r" b="b"/>
            <a:pathLst>
              <a:path w="70485" h="62229">
                <a:moveTo>
                  <a:pt x="70104" y="0"/>
                </a:moveTo>
                <a:lnTo>
                  <a:pt x="0" y="0"/>
                </a:lnTo>
                <a:lnTo>
                  <a:pt x="35051" y="61722"/>
                </a:lnTo>
                <a:lnTo>
                  <a:pt x="70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380913" y="5980112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5" h="173354">
                <a:moveTo>
                  <a:pt x="0" y="172974"/>
                </a:moveTo>
                <a:lnTo>
                  <a:pt x="192024" y="172974"/>
                </a:lnTo>
                <a:lnTo>
                  <a:pt x="192024" y="0"/>
                </a:lnTo>
                <a:lnTo>
                  <a:pt x="0" y="0"/>
                </a:lnTo>
                <a:lnTo>
                  <a:pt x="0" y="17297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380915" y="5980104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5" h="173354">
                <a:moveTo>
                  <a:pt x="0" y="172979"/>
                </a:moveTo>
                <a:lnTo>
                  <a:pt x="192031" y="172979"/>
                </a:lnTo>
                <a:lnTo>
                  <a:pt x="192031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567611" y="5980104"/>
            <a:ext cx="187678" cy="168540"/>
          </a:xfrm>
          <a:custGeom>
            <a:avLst/>
            <a:gdLst/>
            <a:ahLst/>
            <a:cxnLst/>
            <a:rect l="l" t="t" r="r" b="b"/>
            <a:pathLst>
              <a:path w="193039" h="173354">
                <a:moveTo>
                  <a:pt x="0" y="172979"/>
                </a:moveTo>
                <a:lnTo>
                  <a:pt x="192783" y="172979"/>
                </a:lnTo>
                <a:lnTo>
                  <a:pt x="192783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661691" y="6063829"/>
            <a:ext cx="128411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1833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781704" y="6033452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0" y="0"/>
                </a:moveTo>
                <a:lnTo>
                  <a:pt x="0" y="61722"/>
                </a:lnTo>
                <a:lnTo>
                  <a:pt x="69341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849120" y="5980112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5" h="173354">
                <a:moveTo>
                  <a:pt x="0" y="172974"/>
                </a:moveTo>
                <a:lnTo>
                  <a:pt x="192024" y="172974"/>
                </a:lnTo>
                <a:lnTo>
                  <a:pt x="192024" y="0"/>
                </a:lnTo>
                <a:lnTo>
                  <a:pt x="0" y="0"/>
                </a:lnTo>
                <a:lnTo>
                  <a:pt x="0" y="172974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849121" y="5980104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5" h="173354">
                <a:moveTo>
                  <a:pt x="0" y="172979"/>
                </a:moveTo>
                <a:lnTo>
                  <a:pt x="192031" y="172979"/>
                </a:lnTo>
                <a:lnTo>
                  <a:pt x="192031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035818" y="5980104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5" h="173354">
                <a:moveTo>
                  <a:pt x="0" y="172979"/>
                </a:moveTo>
                <a:lnTo>
                  <a:pt x="192031" y="172979"/>
                </a:lnTo>
                <a:lnTo>
                  <a:pt x="192031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129897" y="6063829"/>
            <a:ext cx="127794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1067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249170" y="6033452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0" y="0"/>
                </a:moveTo>
                <a:lnTo>
                  <a:pt x="0" y="61722"/>
                </a:lnTo>
                <a:lnTo>
                  <a:pt x="69342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316586" y="5980112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5" h="173354">
                <a:moveTo>
                  <a:pt x="0" y="172974"/>
                </a:moveTo>
                <a:lnTo>
                  <a:pt x="192024" y="172974"/>
                </a:lnTo>
                <a:lnTo>
                  <a:pt x="192024" y="0"/>
                </a:lnTo>
                <a:lnTo>
                  <a:pt x="0" y="0"/>
                </a:lnTo>
                <a:lnTo>
                  <a:pt x="0" y="1729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316594" y="5980104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5" h="173354">
                <a:moveTo>
                  <a:pt x="0" y="172979"/>
                </a:moveTo>
                <a:lnTo>
                  <a:pt x="192031" y="172979"/>
                </a:lnTo>
                <a:lnTo>
                  <a:pt x="192031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503278" y="5980104"/>
            <a:ext cx="187678" cy="168540"/>
          </a:xfrm>
          <a:custGeom>
            <a:avLst/>
            <a:gdLst/>
            <a:ahLst/>
            <a:cxnLst/>
            <a:rect l="l" t="t" r="r" b="b"/>
            <a:pathLst>
              <a:path w="193039" h="173354">
                <a:moveTo>
                  <a:pt x="0" y="172979"/>
                </a:moveTo>
                <a:lnTo>
                  <a:pt x="192783" y="172979"/>
                </a:lnTo>
                <a:lnTo>
                  <a:pt x="192783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597371" y="6063829"/>
            <a:ext cx="128411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1819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717377" y="6033452"/>
            <a:ext cx="66675" cy="60501"/>
          </a:xfrm>
          <a:custGeom>
            <a:avLst/>
            <a:gdLst/>
            <a:ahLst/>
            <a:cxnLst/>
            <a:rect l="l" t="t" r="r" b="b"/>
            <a:pathLst>
              <a:path w="68580" h="62229">
                <a:moveTo>
                  <a:pt x="0" y="0"/>
                </a:moveTo>
                <a:lnTo>
                  <a:pt x="0" y="61722"/>
                </a:lnTo>
                <a:lnTo>
                  <a:pt x="68579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784051" y="5980112"/>
            <a:ext cx="187678" cy="168540"/>
          </a:xfrm>
          <a:custGeom>
            <a:avLst/>
            <a:gdLst/>
            <a:ahLst/>
            <a:cxnLst/>
            <a:rect l="l" t="t" r="r" b="b"/>
            <a:pathLst>
              <a:path w="193039" h="173354">
                <a:moveTo>
                  <a:pt x="0" y="172974"/>
                </a:moveTo>
                <a:lnTo>
                  <a:pt x="192786" y="172974"/>
                </a:lnTo>
                <a:lnTo>
                  <a:pt x="192786" y="0"/>
                </a:lnTo>
                <a:lnTo>
                  <a:pt x="0" y="0"/>
                </a:lnTo>
                <a:lnTo>
                  <a:pt x="0" y="172974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784054" y="5980104"/>
            <a:ext cx="187678" cy="168540"/>
          </a:xfrm>
          <a:custGeom>
            <a:avLst/>
            <a:gdLst/>
            <a:ahLst/>
            <a:cxnLst/>
            <a:rect l="l" t="t" r="r" b="b"/>
            <a:pathLst>
              <a:path w="193039" h="173354">
                <a:moveTo>
                  <a:pt x="0" y="172979"/>
                </a:moveTo>
                <a:lnTo>
                  <a:pt x="192783" y="172979"/>
                </a:lnTo>
                <a:lnTo>
                  <a:pt x="192783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971497" y="5980104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5" h="173354">
                <a:moveTo>
                  <a:pt x="0" y="172979"/>
                </a:moveTo>
                <a:lnTo>
                  <a:pt x="192031" y="172979"/>
                </a:lnTo>
                <a:lnTo>
                  <a:pt x="192031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041129" y="6056420"/>
            <a:ext cx="187678" cy="87665"/>
          </a:xfrm>
          <a:custGeom>
            <a:avLst/>
            <a:gdLst/>
            <a:ahLst/>
            <a:cxnLst/>
            <a:rect l="l" t="t" r="r" b="b"/>
            <a:pathLst>
              <a:path w="193039" h="90170">
                <a:moveTo>
                  <a:pt x="0" y="0"/>
                </a:moveTo>
                <a:lnTo>
                  <a:pt x="192783" y="0"/>
                </a:lnTo>
                <a:lnTo>
                  <a:pt x="192783" y="89909"/>
                </a:lnTo>
              </a:path>
            </a:pathLst>
          </a:custGeom>
          <a:ln w="6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3195213" y="6136428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69342" y="0"/>
                </a:moveTo>
                <a:lnTo>
                  <a:pt x="0" y="0"/>
                </a:lnTo>
                <a:lnTo>
                  <a:pt x="34290" y="61722"/>
                </a:lnTo>
                <a:lnTo>
                  <a:pt x="69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438948" y="5980112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4" h="173354">
                <a:moveTo>
                  <a:pt x="0" y="172974"/>
                </a:moveTo>
                <a:lnTo>
                  <a:pt x="192024" y="172974"/>
                </a:lnTo>
                <a:lnTo>
                  <a:pt x="192024" y="0"/>
                </a:lnTo>
                <a:lnTo>
                  <a:pt x="0" y="0"/>
                </a:lnTo>
                <a:lnTo>
                  <a:pt x="0" y="17297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438957" y="5980104"/>
            <a:ext cx="187678" cy="168540"/>
          </a:xfrm>
          <a:custGeom>
            <a:avLst/>
            <a:gdLst/>
            <a:ahLst/>
            <a:cxnLst/>
            <a:rect l="l" t="t" r="r" b="b"/>
            <a:pathLst>
              <a:path w="193039" h="173354">
                <a:moveTo>
                  <a:pt x="0" y="172979"/>
                </a:moveTo>
                <a:lnTo>
                  <a:pt x="192783" y="172979"/>
                </a:lnTo>
                <a:lnTo>
                  <a:pt x="192783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626387" y="5980104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4" h="173354">
                <a:moveTo>
                  <a:pt x="0" y="172979"/>
                </a:moveTo>
                <a:lnTo>
                  <a:pt x="192031" y="172979"/>
                </a:lnTo>
                <a:lnTo>
                  <a:pt x="192031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719735" y="6063829"/>
            <a:ext cx="128411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833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839739" y="6033452"/>
            <a:ext cx="67910" cy="61736"/>
          </a:xfrm>
          <a:custGeom>
            <a:avLst/>
            <a:gdLst/>
            <a:ahLst/>
            <a:cxnLst/>
            <a:rect l="l" t="t" r="r" b="b"/>
            <a:pathLst>
              <a:path w="69850" h="63500">
                <a:moveTo>
                  <a:pt x="0" y="0"/>
                </a:moveTo>
                <a:lnTo>
                  <a:pt x="0" y="63246"/>
                </a:lnTo>
                <a:lnTo>
                  <a:pt x="69341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907156" y="5980112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4" h="173354">
                <a:moveTo>
                  <a:pt x="0" y="172974"/>
                </a:moveTo>
                <a:lnTo>
                  <a:pt x="192024" y="172974"/>
                </a:lnTo>
                <a:lnTo>
                  <a:pt x="192024" y="0"/>
                </a:lnTo>
                <a:lnTo>
                  <a:pt x="0" y="0"/>
                </a:lnTo>
                <a:lnTo>
                  <a:pt x="0" y="17297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907163" y="5980104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4" h="173354">
                <a:moveTo>
                  <a:pt x="0" y="172979"/>
                </a:moveTo>
                <a:lnTo>
                  <a:pt x="192031" y="172979"/>
                </a:lnTo>
                <a:lnTo>
                  <a:pt x="192031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4093861" y="5980104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4" h="173354">
                <a:moveTo>
                  <a:pt x="0" y="172979"/>
                </a:moveTo>
                <a:lnTo>
                  <a:pt x="192031" y="172979"/>
                </a:lnTo>
                <a:lnTo>
                  <a:pt x="192031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4187941" y="6063829"/>
            <a:ext cx="127794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67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4307204" y="6033452"/>
            <a:ext cx="67910" cy="61736"/>
          </a:xfrm>
          <a:custGeom>
            <a:avLst/>
            <a:gdLst/>
            <a:ahLst/>
            <a:cxnLst/>
            <a:rect l="l" t="t" r="r" b="b"/>
            <a:pathLst>
              <a:path w="69850" h="63500">
                <a:moveTo>
                  <a:pt x="0" y="0"/>
                </a:moveTo>
                <a:lnTo>
                  <a:pt x="0" y="63246"/>
                </a:lnTo>
                <a:lnTo>
                  <a:pt x="69342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4374621" y="5980112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4" h="173354">
                <a:moveTo>
                  <a:pt x="0" y="172974"/>
                </a:moveTo>
                <a:lnTo>
                  <a:pt x="192024" y="172974"/>
                </a:lnTo>
                <a:lnTo>
                  <a:pt x="192024" y="0"/>
                </a:lnTo>
                <a:lnTo>
                  <a:pt x="0" y="0"/>
                </a:lnTo>
                <a:lnTo>
                  <a:pt x="0" y="172974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4374638" y="5980104"/>
            <a:ext cx="187060" cy="168540"/>
          </a:xfrm>
          <a:custGeom>
            <a:avLst/>
            <a:gdLst/>
            <a:ahLst/>
            <a:cxnLst/>
            <a:rect l="l" t="t" r="r" b="b"/>
            <a:pathLst>
              <a:path w="192404" h="173354">
                <a:moveTo>
                  <a:pt x="0" y="172979"/>
                </a:moveTo>
                <a:lnTo>
                  <a:pt x="192031" y="172979"/>
                </a:lnTo>
                <a:lnTo>
                  <a:pt x="192031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4561321" y="5980104"/>
            <a:ext cx="187678" cy="168540"/>
          </a:xfrm>
          <a:custGeom>
            <a:avLst/>
            <a:gdLst/>
            <a:ahLst/>
            <a:cxnLst/>
            <a:rect l="l" t="t" r="r" b="b"/>
            <a:pathLst>
              <a:path w="193039" h="173354">
                <a:moveTo>
                  <a:pt x="0" y="172979"/>
                </a:moveTo>
                <a:lnTo>
                  <a:pt x="192783" y="172979"/>
                </a:lnTo>
                <a:lnTo>
                  <a:pt x="192783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4655414" y="6063829"/>
            <a:ext cx="128411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819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4775412" y="6033452"/>
            <a:ext cx="66675" cy="61736"/>
          </a:xfrm>
          <a:custGeom>
            <a:avLst/>
            <a:gdLst/>
            <a:ahLst/>
            <a:cxnLst/>
            <a:rect l="l" t="t" r="r" b="b"/>
            <a:pathLst>
              <a:path w="68579" h="63500">
                <a:moveTo>
                  <a:pt x="0" y="0"/>
                </a:moveTo>
                <a:lnTo>
                  <a:pt x="0" y="63246"/>
                </a:lnTo>
                <a:lnTo>
                  <a:pt x="68580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4842087" y="5980112"/>
            <a:ext cx="187678" cy="168540"/>
          </a:xfrm>
          <a:custGeom>
            <a:avLst/>
            <a:gdLst/>
            <a:ahLst/>
            <a:cxnLst/>
            <a:rect l="l" t="t" r="r" b="b"/>
            <a:pathLst>
              <a:path w="193039" h="173354">
                <a:moveTo>
                  <a:pt x="0" y="172974"/>
                </a:moveTo>
                <a:lnTo>
                  <a:pt x="192786" y="172974"/>
                </a:lnTo>
                <a:lnTo>
                  <a:pt x="192786" y="0"/>
                </a:lnTo>
                <a:lnTo>
                  <a:pt x="0" y="0"/>
                </a:lnTo>
                <a:lnTo>
                  <a:pt x="0" y="172974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4842098" y="5980104"/>
            <a:ext cx="187678" cy="168540"/>
          </a:xfrm>
          <a:custGeom>
            <a:avLst/>
            <a:gdLst/>
            <a:ahLst/>
            <a:cxnLst/>
            <a:rect l="l" t="t" r="r" b="b"/>
            <a:pathLst>
              <a:path w="193039" h="173354">
                <a:moveTo>
                  <a:pt x="0" y="172979"/>
                </a:moveTo>
                <a:lnTo>
                  <a:pt x="192783" y="172979"/>
                </a:lnTo>
                <a:lnTo>
                  <a:pt x="192783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5029527" y="5980104"/>
            <a:ext cx="187678" cy="168540"/>
          </a:xfrm>
          <a:custGeom>
            <a:avLst/>
            <a:gdLst/>
            <a:ahLst/>
            <a:cxnLst/>
            <a:rect l="l" t="t" r="r" b="b"/>
            <a:pathLst>
              <a:path w="193039" h="173354">
                <a:moveTo>
                  <a:pt x="0" y="172979"/>
                </a:moveTo>
                <a:lnTo>
                  <a:pt x="192783" y="172979"/>
                </a:lnTo>
                <a:lnTo>
                  <a:pt x="192783" y="0"/>
                </a:lnTo>
                <a:lnTo>
                  <a:pt x="0" y="0"/>
                </a:lnTo>
                <a:lnTo>
                  <a:pt x="0" y="172979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5123622" y="6063829"/>
            <a:ext cx="187060" cy="38894"/>
          </a:xfrm>
          <a:custGeom>
            <a:avLst/>
            <a:gdLst/>
            <a:ahLst/>
            <a:cxnLst/>
            <a:rect l="l" t="t" r="r" b="b"/>
            <a:pathLst>
              <a:path w="192404" h="40004">
                <a:moveTo>
                  <a:pt x="0" y="0"/>
                </a:moveTo>
                <a:lnTo>
                  <a:pt x="192017" y="0"/>
                </a:lnTo>
                <a:lnTo>
                  <a:pt x="192017" y="39614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5276956" y="6094942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69341" y="0"/>
                </a:moveTo>
                <a:lnTo>
                  <a:pt x="0" y="0"/>
                </a:lnTo>
                <a:lnTo>
                  <a:pt x="34289" y="61721"/>
                </a:lnTo>
                <a:lnTo>
                  <a:pt x="69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3438957" y="5729711"/>
            <a:ext cx="187678" cy="209285"/>
          </a:xfrm>
          <a:custGeom>
            <a:avLst/>
            <a:gdLst/>
            <a:ahLst/>
            <a:cxnLst/>
            <a:rect l="l" t="t" r="r" b="b"/>
            <a:pathLst>
              <a:path w="193039" h="215264">
                <a:moveTo>
                  <a:pt x="96781" y="214885"/>
                </a:moveTo>
                <a:lnTo>
                  <a:pt x="192783" y="165358"/>
                </a:lnTo>
                <a:lnTo>
                  <a:pt x="128782" y="165358"/>
                </a:lnTo>
                <a:lnTo>
                  <a:pt x="128782" y="0"/>
                </a:lnTo>
                <a:lnTo>
                  <a:pt x="63248" y="0"/>
                </a:lnTo>
                <a:lnTo>
                  <a:pt x="63248" y="165358"/>
                </a:lnTo>
                <a:lnTo>
                  <a:pt x="0" y="165358"/>
                </a:lnTo>
                <a:lnTo>
                  <a:pt x="96781" y="2148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380915" y="5729711"/>
            <a:ext cx="187060" cy="209285"/>
          </a:xfrm>
          <a:custGeom>
            <a:avLst/>
            <a:gdLst/>
            <a:ahLst/>
            <a:cxnLst/>
            <a:rect l="l" t="t" r="r" b="b"/>
            <a:pathLst>
              <a:path w="192405" h="215264">
                <a:moveTo>
                  <a:pt x="96015" y="214885"/>
                </a:moveTo>
                <a:lnTo>
                  <a:pt x="192031" y="165358"/>
                </a:lnTo>
                <a:lnTo>
                  <a:pt x="128782" y="165358"/>
                </a:lnTo>
                <a:lnTo>
                  <a:pt x="128782" y="0"/>
                </a:lnTo>
                <a:lnTo>
                  <a:pt x="63248" y="0"/>
                </a:lnTo>
                <a:lnTo>
                  <a:pt x="63248" y="165358"/>
                </a:lnTo>
                <a:lnTo>
                  <a:pt x="0" y="165358"/>
                </a:lnTo>
                <a:lnTo>
                  <a:pt x="96015" y="2148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1380915" y="4976275"/>
            <a:ext cx="187060" cy="209285"/>
          </a:xfrm>
          <a:custGeom>
            <a:avLst/>
            <a:gdLst/>
            <a:ahLst/>
            <a:cxnLst/>
            <a:rect l="l" t="t" r="r" b="b"/>
            <a:pathLst>
              <a:path w="192405" h="215264">
                <a:moveTo>
                  <a:pt x="96015" y="214885"/>
                </a:moveTo>
                <a:lnTo>
                  <a:pt x="192031" y="164602"/>
                </a:lnTo>
                <a:lnTo>
                  <a:pt x="128782" y="164602"/>
                </a:lnTo>
                <a:lnTo>
                  <a:pt x="128782" y="0"/>
                </a:lnTo>
                <a:lnTo>
                  <a:pt x="63248" y="0"/>
                </a:lnTo>
                <a:lnTo>
                  <a:pt x="63248" y="164602"/>
                </a:lnTo>
                <a:lnTo>
                  <a:pt x="0" y="164602"/>
                </a:lnTo>
                <a:lnTo>
                  <a:pt x="96015" y="2148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1380913" y="6709092"/>
            <a:ext cx="187060" cy="167922"/>
          </a:xfrm>
          <a:custGeom>
            <a:avLst/>
            <a:gdLst/>
            <a:ahLst/>
            <a:cxnLst/>
            <a:rect l="l" t="t" r="r" b="b"/>
            <a:pathLst>
              <a:path w="192405" h="172720">
                <a:moveTo>
                  <a:pt x="0" y="172212"/>
                </a:moveTo>
                <a:lnTo>
                  <a:pt x="192024" y="172212"/>
                </a:lnTo>
                <a:lnTo>
                  <a:pt x="192024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380915" y="6709096"/>
            <a:ext cx="187060" cy="167922"/>
          </a:xfrm>
          <a:custGeom>
            <a:avLst/>
            <a:gdLst/>
            <a:ahLst/>
            <a:cxnLst/>
            <a:rect l="l" t="t" r="r" b="b"/>
            <a:pathLst>
              <a:path w="192405" h="172720">
                <a:moveTo>
                  <a:pt x="0" y="172210"/>
                </a:moveTo>
                <a:lnTo>
                  <a:pt x="192031" y="172210"/>
                </a:lnTo>
                <a:lnTo>
                  <a:pt x="192031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567611" y="6709096"/>
            <a:ext cx="187678" cy="167922"/>
          </a:xfrm>
          <a:custGeom>
            <a:avLst/>
            <a:gdLst/>
            <a:ahLst/>
            <a:cxnLst/>
            <a:rect l="l" t="t" r="r" b="b"/>
            <a:pathLst>
              <a:path w="193039" h="172720">
                <a:moveTo>
                  <a:pt x="0" y="172210"/>
                </a:moveTo>
                <a:lnTo>
                  <a:pt x="192783" y="172210"/>
                </a:lnTo>
                <a:lnTo>
                  <a:pt x="192783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1661691" y="6792810"/>
            <a:ext cx="128411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1833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781704" y="6762433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0" y="0"/>
                </a:moveTo>
                <a:lnTo>
                  <a:pt x="0" y="61721"/>
                </a:lnTo>
                <a:lnTo>
                  <a:pt x="69341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2129897" y="6792810"/>
            <a:ext cx="127794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1067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2249170" y="6762433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0" y="0"/>
                </a:moveTo>
                <a:lnTo>
                  <a:pt x="0" y="61721"/>
                </a:lnTo>
                <a:lnTo>
                  <a:pt x="69342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2316586" y="6709092"/>
            <a:ext cx="187060" cy="167922"/>
          </a:xfrm>
          <a:custGeom>
            <a:avLst/>
            <a:gdLst/>
            <a:ahLst/>
            <a:cxnLst/>
            <a:rect l="l" t="t" r="r" b="b"/>
            <a:pathLst>
              <a:path w="192405" h="172720">
                <a:moveTo>
                  <a:pt x="0" y="172212"/>
                </a:moveTo>
                <a:lnTo>
                  <a:pt x="192024" y="172212"/>
                </a:lnTo>
                <a:lnTo>
                  <a:pt x="192024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2316594" y="6709096"/>
            <a:ext cx="187060" cy="167922"/>
          </a:xfrm>
          <a:custGeom>
            <a:avLst/>
            <a:gdLst/>
            <a:ahLst/>
            <a:cxnLst/>
            <a:rect l="l" t="t" r="r" b="b"/>
            <a:pathLst>
              <a:path w="192405" h="172720">
                <a:moveTo>
                  <a:pt x="0" y="172210"/>
                </a:moveTo>
                <a:lnTo>
                  <a:pt x="192031" y="172210"/>
                </a:lnTo>
                <a:lnTo>
                  <a:pt x="192031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2503278" y="6709096"/>
            <a:ext cx="187678" cy="167922"/>
          </a:xfrm>
          <a:custGeom>
            <a:avLst/>
            <a:gdLst/>
            <a:ahLst/>
            <a:cxnLst/>
            <a:rect l="l" t="t" r="r" b="b"/>
            <a:pathLst>
              <a:path w="193039" h="172720">
                <a:moveTo>
                  <a:pt x="0" y="172210"/>
                </a:moveTo>
                <a:lnTo>
                  <a:pt x="192783" y="172210"/>
                </a:lnTo>
                <a:lnTo>
                  <a:pt x="192783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2597371" y="6792810"/>
            <a:ext cx="128411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1819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2717377" y="6762433"/>
            <a:ext cx="66675" cy="60501"/>
          </a:xfrm>
          <a:custGeom>
            <a:avLst/>
            <a:gdLst/>
            <a:ahLst/>
            <a:cxnLst/>
            <a:rect l="l" t="t" r="r" b="b"/>
            <a:pathLst>
              <a:path w="68580" h="62229">
                <a:moveTo>
                  <a:pt x="0" y="0"/>
                </a:moveTo>
                <a:lnTo>
                  <a:pt x="0" y="61721"/>
                </a:lnTo>
                <a:lnTo>
                  <a:pt x="68579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4678361" y="6709092"/>
            <a:ext cx="187678" cy="167922"/>
          </a:xfrm>
          <a:custGeom>
            <a:avLst/>
            <a:gdLst/>
            <a:ahLst/>
            <a:cxnLst/>
            <a:rect l="l" t="t" r="r" b="b"/>
            <a:pathLst>
              <a:path w="193039" h="172720">
                <a:moveTo>
                  <a:pt x="0" y="172212"/>
                </a:moveTo>
                <a:lnTo>
                  <a:pt x="192786" y="172212"/>
                </a:lnTo>
                <a:lnTo>
                  <a:pt x="192786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4678373" y="6709096"/>
            <a:ext cx="187678" cy="167922"/>
          </a:xfrm>
          <a:custGeom>
            <a:avLst/>
            <a:gdLst/>
            <a:ahLst/>
            <a:cxnLst/>
            <a:rect l="l" t="t" r="r" b="b"/>
            <a:pathLst>
              <a:path w="193039" h="172720">
                <a:moveTo>
                  <a:pt x="0" y="172210"/>
                </a:moveTo>
                <a:lnTo>
                  <a:pt x="192783" y="172210"/>
                </a:lnTo>
                <a:lnTo>
                  <a:pt x="192783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4865815" y="6709096"/>
            <a:ext cx="187678" cy="167922"/>
          </a:xfrm>
          <a:custGeom>
            <a:avLst/>
            <a:gdLst/>
            <a:ahLst/>
            <a:cxnLst/>
            <a:rect l="l" t="t" r="r" b="b"/>
            <a:pathLst>
              <a:path w="193039" h="172720">
                <a:moveTo>
                  <a:pt x="0" y="172210"/>
                </a:moveTo>
                <a:lnTo>
                  <a:pt x="192783" y="172210"/>
                </a:lnTo>
                <a:lnTo>
                  <a:pt x="192783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4936192" y="6785401"/>
            <a:ext cx="187678" cy="38894"/>
          </a:xfrm>
          <a:custGeom>
            <a:avLst/>
            <a:gdLst/>
            <a:ahLst/>
            <a:cxnLst/>
            <a:rect l="l" t="t" r="r" b="b"/>
            <a:pathLst>
              <a:path w="193039" h="40004">
                <a:moveTo>
                  <a:pt x="0" y="0"/>
                </a:moveTo>
                <a:lnTo>
                  <a:pt x="192783" y="0"/>
                </a:lnTo>
                <a:lnTo>
                  <a:pt x="192783" y="39614"/>
                </a:lnTo>
              </a:path>
            </a:pathLst>
          </a:custGeom>
          <a:ln w="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5089526" y="6815772"/>
            <a:ext cx="68527" cy="61119"/>
          </a:xfrm>
          <a:custGeom>
            <a:avLst/>
            <a:gdLst/>
            <a:ahLst/>
            <a:cxnLst/>
            <a:rect l="l" t="t" r="r" b="b"/>
            <a:pathLst>
              <a:path w="70485" h="62865">
                <a:moveTo>
                  <a:pt x="70104" y="0"/>
                </a:moveTo>
                <a:lnTo>
                  <a:pt x="0" y="0"/>
                </a:lnTo>
                <a:lnTo>
                  <a:pt x="35051" y="62483"/>
                </a:lnTo>
                <a:lnTo>
                  <a:pt x="70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3742689" y="6709092"/>
            <a:ext cx="187678" cy="167922"/>
          </a:xfrm>
          <a:custGeom>
            <a:avLst/>
            <a:gdLst/>
            <a:ahLst/>
            <a:cxnLst/>
            <a:rect l="l" t="t" r="r" b="b"/>
            <a:pathLst>
              <a:path w="193039" h="172720">
                <a:moveTo>
                  <a:pt x="0" y="172212"/>
                </a:moveTo>
                <a:lnTo>
                  <a:pt x="192786" y="172212"/>
                </a:lnTo>
                <a:lnTo>
                  <a:pt x="192786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3742705" y="6709096"/>
            <a:ext cx="187678" cy="167922"/>
          </a:xfrm>
          <a:custGeom>
            <a:avLst/>
            <a:gdLst/>
            <a:ahLst/>
            <a:cxnLst/>
            <a:rect l="l" t="t" r="r" b="b"/>
            <a:pathLst>
              <a:path w="193039" h="172720">
                <a:moveTo>
                  <a:pt x="0" y="172210"/>
                </a:moveTo>
                <a:lnTo>
                  <a:pt x="192783" y="172210"/>
                </a:lnTo>
                <a:lnTo>
                  <a:pt x="192783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930134" y="6709096"/>
            <a:ext cx="187678" cy="167922"/>
          </a:xfrm>
          <a:custGeom>
            <a:avLst/>
            <a:gdLst/>
            <a:ahLst/>
            <a:cxnLst/>
            <a:rect l="l" t="t" r="r" b="b"/>
            <a:pathLst>
              <a:path w="193039" h="172720">
                <a:moveTo>
                  <a:pt x="0" y="172210"/>
                </a:moveTo>
                <a:lnTo>
                  <a:pt x="192783" y="172210"/>
                </a:lnTo>
                <a:lnTo>
                  <a:pt x="192783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4023483" y="6792810"/>
            <a:ext cx="128411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819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4143480" y="6762433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0" y="0"/>
                </a:moveTo>
                <a:lnTo>
                  <a:pt x="0" y="61721"/>
                </a:lnTo>
                <a:lnTo>
                  <a:pt x="69342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3275225" y="6709092"/>
            <a:ext cx="187060" cy="167922"/>
          </a:xfrm>
          <a:custGeom>
            <a:avLst/>
            <a:gdLst/>
            <a:ahLst/>
            <a:cxnLst/>
            <a:rect l="l" t="t" r="r" b="b"/>
            <a:pathLst>
              <a:path w="192404" h="172720">
                <a:moveTo>
                  <a:pt x="0" y="172212"/>
                </a:moveTo>
                <a:lnTo>
                  <a:pt x="192024" y="172212"/>
                </a:lnTo>
                <a:lnTo>
                  <a:pt x="192024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275233" y="6709096"/>
            <a:ext cx="187060" cy="167922"/>
          </a:xfrm>
          <a:custGeom>
            <a:avLst/>
            <a:gdLst/>
            <a:ahLst/>
            <a:cxnLst/>
            <a:rect l="l" t="t" r="r" b="b"/>
            <a:pathLst>
              <a:path w="192404" h="172720">
                <a:moveTo>
                  <a:pt x="0" y="172210"/>
                </a:moveTo>
                <a:lnTo>
                  <a:pt x="192031" y="172210"/>
                </a:lnTo>
                <a:lnTo>
                  <a:pt x="192031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3461929" y="6709096"/>
            <a:ext cx="188295" cy="167922"/>
          </a:xfrm>
          <a:custGeom>
            <a:avLst/>
            <a:gdLst/>
            <a:ahLst/>
            <a:cxnLst/>
            <a:rect l="l" t="t" r="r" b="b"/>
            <a:pathLst>
              <a:path w="193675" h="172720">
                <a:moveTo>
                  <a:pt x="0" y="172210"/>
                </a:moveTo>
                <a:lnTo>
                  <a:pt x="193549" y="172210"/>
                </a:lnTo>
                <a:lnTo>
                  <a:pt x="193549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556009" y="6792810"/>
            <a:ext cx="128411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833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3676015" y="6762433"/>
            <a:ext cx="66675" cy="60501"/>
          </a:xfrm>
          <a:custGeom>
            <a:avLst/>
            <a:gdLst/>
            <a:ahLst/>
            <a:cxnLst/>
            <a:rect l="l" t="t" r="r" b="b"/>
            <a:pathLst>
              <a:path w="68579" h="62229">
                <a:moveTo>
                  <a:pt x="0" y="0"/>
                </a:moveTo>
                <a:lnTo>
                  <a:pt x="0" y="61721"/>
                </a:lnTo>
                <a:lnTo>
                  <a:pt x="68579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4210897" y="6709092"/>
            <a:ext cx="187060" cy="167922"/>
          </a:xfrm>
          <a:custGeom>
            <a:avLst/>
            <a:gdLst/>
            <a:ahLst/>
            <a:cxnLst/>
            <a:rect l="l" t="t" r="r" b="b"/>
            <a:pathLst>
              <a:path w="192404" h="172720">
                <a:moveTo>
                  <a:pt x="0" y="172212"/>
                </a:moveTo>
                <a:lnTo>
                  <a:pt x="192024" y="172212"/>
                </a:lnTo>
                <a:lnTo>
                  <a:pt x="192024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4210912" y="6709096"/>
            <a:ext cx="187060" cy="167922"/>
          </a:xfrm>
          <a:custGeom>
            <a:avLst/>
            <a:gdLst/>
            <a:ahLst/>
            <a:cxnLst/>
            <a:rect l="l" t="t" r="r" b="b"/>
            <a:pathLst>
              <a:path w="192404" h="172720">
                <a:moveTo>
                  <a:pt x="0" y="172210"/>
                </a:moveTo>
                <a:lnTo>
                  <a:pt x="192031" y="172210"/>
                </a:lnTo>
                <a:lnTo>
                  <a:pt x="192031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4397596" y="6709096"/>
            <a:ext cx="188295" cy="167922"/>
          </a:xfrm>
          <a:custGeom>
            <a:avLst/>
            <a:gdLst/>
            <a:ahLst/>
            <a:cxnLst/>
            <a:rect l="l" t="t" r="r" b="b"/>
            <a:pathLst>
              <a:path w="193675" h="172720">
                <a:moveTo>
                  <a:pt x="0" y="172210"/>
                </a:moveTo>
                <a:lnTo>
                  <a:pt x="193549" y="172210"/>
                </a:lnTo>
                <a:lnTo>
                  <a:pt x="193549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4491689" y="6792810"/>
            <a:ext cx="128411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819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4610947" y="6762433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0" y="0"/>
                </a:moveTo>
                <a:lnTo>
                  <a:pt x="0" y="61721"/>
                </a:lnTo>
                <a:lnTo>
                  <a:pt x="69341" y="312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784051" y="6709092"/>
            <a:ext cx="187678" cy="167922"/>
          </a:xfrm>
          <a:custGeom>
            <a:avLst/>
            <a:gdLst/>
            <a:ahLst/>
            <a:cxnLst/>
            <a:rect l="l" t="t" r="r" b="b"/>
            <a:pathLst>
              <a:path w="193039" h="172720">
                <a:moveTo>
                  <a:pt x="0" y="172212"/>
                </a:moveTo>
                <a:lnTo>
                  <a:pt x="192786" y="172212"/>
                </a:lnTo>
                <a:lnTo>
                  <a:pt x="192786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2784054" y="6709096"/>
            <a:ext cx="187678" cy="167922"/>
          </a:xfrm>
          <a:custGeom>
            <a:avLst/>
            <a:gdLst/>
            <a:ahLst/>
            <a:cxnLst/>
            <a:rect l="l" t="t" r="r" b="b"/>
            <a:pathLst>
              <a:path w="193039" h="172720">
                <a:moveTo>
                  <a:pt x="0" y="172210"/>
                </a:moveTo>
                <a:lnTo>
                  <a:pt x="192783" y="172210"/>
                </a:lnTo>
                <a:lnTo>
                  <a:pt x="192783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2971497" y="6709096"/>
            <a:ext cx="187060" cy="167922"/>
          </a:xfrm>
          <a:custGeom>
            <a:avLst/>
            <a:gdLst/>
            <a:ahLst/>
            <a:cxnLst/>
            <a:rect l="l" t="t" r="r" b="b"/>
            <a:pathLst>
              <a:path w="192405" h="172720">
                <a:moveTo>
                  <a:pt x="0" y="172210"/>
                </a:moveTo>
                <a:lnTo>
                  <a:pt x="192031" y="172210"/>
                </a:lnTo>
                <a:lnTo>
                  <a:pt x="192031" y="0"/>
                </a:lnTo>
                <a:lnTo>
                  <a:pt x="0" y="0"/>
                </a:lnTo>
                <a:lnTo>
                  <a:pt x="0" y="172210"/>
                </a:lnTo>
                <a:close/>
              </a:path>
            </a:pathLst>
          </a:custGeom>
          <a:ln w="71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1380915" y="6461653"/>
            <a:ext cx="187060" cy="209903"/>
          </a:xfrm>
          <a:custGeom>
            <a:avLst/>
            <a:gdLst/>
            <a:ahLst/>
            <a:cxnLst/>
            <a:rect l="l" t="t" r="r" b="b"/>
            <a:pathLst>
              <a:path w="192405" h="215900">
                <a:moveTo>
                  <a:pt x="96015" y="215641"/>
                </a:moveTo>
                <a:lnTo>
                  <a:pt x="192031" y="165358"/>
                </a:lnTo>
                <a:lnTo>
                  <a:pt x="128782" y="165358"/>
                </a:lnTo>
                <a:lnTo>
                  <a:pt x="128782" y="0"/>
                </a:lnTo>
                <a:lnTo>
                  <a:pt x="63248" y="0"/>
                </a:lnTo>
                <a:lnTo>
                  <a:pt x="63248" y="165358"/>
                </a:lnTo>
                <a:lnTo>
                  <a:pt x="0" y="165358"/>
                </a:lnTo>
                <a:lnTo>
                  <a:pt x="96015" y="2156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4481313" y="5625252"/>
            <a:ext cx="548217" cy="185208"/>
          </a:xfrm>
          <a:custGeom>
            <a:avLst/>
            <a:gdLst/>
            <a:ahLst/>
            <a:cxnLst/>
            <a:rect l="l" t="t" r="r" b="b"/>
            <a:pathLst>
              <a:path w="563879" h="190500">
                <a:moveTo>
                  <a:pt x="0" y="190500"/>
                </a:moveTo>
                <a:lnTo>
                  <a:pt x="563876" y="190500"/>
                </a:lnTo>
                <a:lnTo>
                  <a:pt x="563876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6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 txBox="1"/>
          <p:nvPr/>
        </p:nvSpPr>
        <p:spPr>
          <a:xfrm>
            <a:off x="4608970" y="5627475"/>
            <a:ext cx="287690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78" dirty="0">
                <a:latin typeface="Arial"/>
                <a:cs typeface="Arial"/>
              </a:rPr>
              <a:t>S</a:t>
            </a:r>
            <a:r>
              <a:rPr sz="1021" spc="63" dirty="0">
                <a:latin typeface="Arial"/>
                <a:cs typeface="Arial"/>
              </a:rPr>
              <a:t>o</a:t>
            </a:r>
            <a:r>
              <a:rPr sz="1021" spc="44" dirty="0">
                <a:latin typeface="Arial"/>
                <a:cs typeface="Arial"/>
              </a:rPr>
              <a:t>r</a:t>
            </a:r>
            <a:r>
              <a:rPr sz="1021" dirty="0">
                <a:latin typeface="Arial"/>
                <a:cs typeface="Arial"/>
              </a:rPr>
              <a:t>t</a:t>
            </a:r>
            <a:endParaRPr sz="1021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661691" y="5603759"/>
            <a:ext cx="548217" cy="186443"/>
          </a:xfrm>
          <a:custGeom>
            <a:avLst/>
            <a:gdLst/>
            <a:ahLst/>
            <a:cxnLst/>
            <a:rect l="l" t="t" r="r" b="b"/>
            <a:pathLst>
              <a:path w="563880" h="191770">
                <a:moveTo>
                  <a:pt x="0" y="191268"/>
                </a:moveTo>
                <a:lnTo>
                  <a:pt x="563876" y="191268"/>
                </a:lnTo>
                <a:lnTo>
                  <a:pt x="563876" y="0"/>
                </a:lnTo>
                <a:lnTo>
                  <a:pt x="0" y="0"/>
                </a:lnTo>
                <a:lnTo>
                  <a:pt x="0" y="191268"/>
                </a:lnTo>
                <a:close/>
              </a:path>
            </a:pathLst>
          </a:custGeom>
          <a:ln w="6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 txBox="1"/>
          <p:nvPr/>
        </p:nvSpPr>
        <p:spPr>
          <a:xfrm>
            <a:off x="1789359" y="5605992"/>
            <a:ext cx="287690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78" dirty="0">
                <a:latin typeface="Arial"/>
                <a:cs typeface="Arial"/>
              </a:rPr>
              <a:t>S</a:t>
            </a:r>
            <a:r>
              <a:rPr sz="1021" spc="63" dirty="0">
                <a:latin typeface="Arial"/>
                <a:cs typeface="Arial"/>
              </a:rPr>
              <a:t>o</a:t>
            </a:r>
            <a:r>
              <a:rPr sz="1021" spc="44" dirty="0">
                <a:latin typeface="Arial"/>
                <a:cs typeface="Arial"/>
              </a:rPr>
              <a:t>r</a:t>
            </a:r>
            <a:r>
              <a:rPr sz="1021" dirty="0">
                <a:latin typeface="Arial"/>
                <a:cs typeface="Arial"/>
              </a:rPr>
              <a:t>t</a:t>
            </a:r>
            <a:endParaRPr sz="1021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065578" y="6231245"/>
            <a:ext cx="547599" cy="186443"/>
          </a:xfrm>
          <a:custGeom>
            <a:avLst/>
            <a:gdLst/>
            <a:ahLst/>
            <a:cxnLst/>
            <a:rect l="l" t="t" r="r" b="b"/>
            <a:pathLst>
              <a:path w="563245" h="191770">
                <a:moveTo>
                  <a:pt x="0" y="191268"/>
                </a:moveTo>
                <a:lnTo>
                  <a:pt x="563123" y="191268"/>
                </a:lnTo>
                <a:lnTo>
                  <a:pt x="563123" y="0"/>
                </a:lnTo>
                <a:lnTo>
                  <a:pt x="0" y="0"/>
                </a:lnTo>
                <a:lnTo>
                  <a:pt x="0" y="191268"/>
                </a:lnTo>
                <a:close/>
              </a:path>
            </a:pathLst>
          </a:custGeom>
          <a:ln w="68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 txBox="1"/>
          <p:nvPr/>
        </p:nvSpPr>
        <p:spPr>
          <a:xfrm>
            <a:off x="3119896" y="6233478"/>
            <a:ext cx="429682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2" dirty="0">
                <a:latin typeface="Arial"/>
                <a:cs typeface="Arial"/>
              </a:rPr>
              <a:t>M</a:t>
            </a:r>
            <a:r>
              <a:rPr sz="1021" spc="68" dirty="0">
                <a:latin typeface="Arial"/>
                <a:cs typeface="Arial"/>
              </a:rPr>
              <a:t>e</a:t>
            </a:r>
            <a:r>
              <a:rPr sz="1021" spc="44" dirty="0">
                <a:latin typeface="Arial"/>
                <a:cs typeface="Arial"/>
              </a:rPr>
              <a:t>r</a:t>
            </a:r>
            <a:r>
              <a:rPr sz="1021" spc="63" dirty="0">
                <a:latin typeface="Arial"/>
                <a:cs typeface="Arial"/>
              </a:rPr>
              <a:t>g</a:t>
            </a:r>
            <a:r>
              <a:rPr sz="1021" dirty="0">
                <a:latin typeface="Arial"/>
                <a:cs typeface="Arial"/>
              </a:rPr>
              <a:t>e</a:t>
            </a:r>
            <a:endParaRPr sz="1021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088548" y="6796507"/>
            <a:ext cx="127794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53" y="0"/>
                </a:lnTo>
              </a:path>
            </a:pathLst>
          </a:custGeom>
          <a:ln w="6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207807" y="6766136"/>
            <a:ext cx="67910" cy="61119"/>
          </a:xfrm>
          <a:custGeom>
            <a:avLst/>
            <a:gdLst/>
            <a:ahLst/>
            <a:cxnLst/>
            <a:rect l="l" t="t" r="r" b="b"/>
            <a:pathLst>
              <a:path w="69850" h="62865">
                <a:moveTo>
                  <a:pt x="0" y="0"/>
                </a:moveTo>
                <a:lnTo>
                  <a:pt x="0" y="62484"/>
                </a:lnTo>
                <a:lnTo>
                  <a:pt x="69341" y="312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3719735" y="5478569"/>
            <a:ext cx="1068652" cy="398198"/>
          </a:xfrm>
          <a:custGeom>
            <a:avLst/>
            <a:gdLst/>
            <a:ahLst/>
            <a:cxnLst/>
            <a:rect l="l" t="t" r="r" b="b"/>
            <a:pathLst>
              <a:path w="1099185" h="409575">
                <a:moveTo>
                  <a:pt x="0" y="0"/>
                </a:moveTo>
                <a:lnTo>
                  <a:pt x="1098802" y="409190"/>
                </a:lnTo>
              </a:path>
            </a:pathLst>
          </a:custGeom>
          <a:ln w="68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4767263" y="5846022"/>
            <a:ext cx="75318" cy="54945"/>
          </a:xfrm>
          <a:custGeom>
            <a:avLst/>
            <a:gdLst/>
            <a:ahLst/>
            <a:cxnLst/>
            <a:rect l="l" t="t" r="r" b="b"/>
            <a:pathLst>
              <a:path w="77470" h="56514">
                <a:moveTo>
                  <a:pt x="27431" y="0"/>
                </a:moveTo>
                <a:lnTo>
                  <a:pt x="0" y="56387"/>
                </a:lnTo>
                <a:lnTo>
                  <a:pt x="76962" y="52577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1900982" y="5478569"/>
            <a:ext cx="883444" cy="394494"/>
          </a:xfrm>
          <a:custGeom>
            <a:avLst/>
            <a:gdLst/>
            <a:ahLst/>
            <a:cxnLst/>
            <a:rect l="l" t="t" r="r" b="b"/>
            <a:pathLst>
              <a:path w="908685" h="405764">
                <a:moveTo>
                  <a:pt x="908304" y="0"/>
                </a:moveTo>
                <a:lnTo>
                  <a:pt x="0" y="405385"/>
                </a:lnTo>
              </a:path>
            </a:pathLst>
          </a:custGeom>
          <a:ln w="6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1849120" y="5842318"/>
            <a:ext cx="75935" cy="54945"/>
          </a:xfrm>
          <a:custGeom>
            <a:avLst/>
            <a:gdLst/>
            <a:ahLst/>
            <a:cxnLst/>
            <a:rect l="l" t="t" r="r" b="b"/>
            <a:pathLst>
              <a:path w="78105" h="56514">
                <a:moveTo>
                  <a:pt x="45720" y="0"/>
                </a:moveTo>
                <a:lnTo>
                  <a:pt x="0" y="56387"/>
                </a:lnTo>
                <a:lnTo>
                  <a:pt x="77724" y="56387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3252274" y="6210512"/>
            <a:ext cx="1496483" cy="356835"/>
          </a:xfrm>
          <a:custGeom>
            <a:avLst/>
            <a:gdLst/>
            <a:ahLst/>
            <a:cxnLst/>
            <a:rect l="l" t="t" r="r" b="b"/>
            <a:pathLst>
              <a:path w="1539239" h="367029">
                <a:moveTo>
                  <a:pt x="1539232" y="0"/>
                </a:moveTo>
                <a:lnTo>
                  <a:pt x="0" y="366515"/>
                </a:lnTo>
              </a:path>
            </a:pathLst>
          </a:custGeom>
          <a:ln w="6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1849120" y="6231257"/>
            <a:ext cx="1403262" cy="359304"/>
          </a:xfrm>
          <a:custGeom>
            <a:avLst/>
            <a:gdLst/>
            <a:ahLst/>
            <a:cxnLst/>
            <a:rect l="l" t="t" r="r" b="b"/>
            <a:pathLst>
              <a:path w="1443354" h="369570">
                <a:moveTo>
                  <a:pt x="0" y="0"/>
                </a:moveTo>
                <a:lnTo>
                  <a:pt x="1443244" y="345177"/>
                </a:lnTo>
                <a:lnTo>
                  <a:pt x="1443244" y="369563"/>
                </a:lnTo>
              </a:path>
            </a:pathLst>
          </a:custGeom>
          <a:ln w="6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3218180" y="6583151"/>
            <a:ext cx="67910" cy="60501"/>
          </a:xfrm>
          <a:custGeom>
            <a:avLst/>
            <a:gdLst/>
            <a:ahLst/>
            <a:cxnLst/>
            <a:rect l="l" t="t" r="r" b="b"/>
            <a:pathLst>
              <a:path w="69850" h="62229">
                <a:moveTo>
                  <a:pt x="69342" y="0"/>
                </a:moveTo>
                <a:lnTo>
                  <a:pt x="0" y="0"/>
                </a:lnTo>
                <a:lnTo>
                  <a:pt x="35051" y="61722"/>
                </a:lnTo>
                <a:lnTo>
                  <a:pt x="69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 txBox="1"/>
          <p:nvPr/>
        </p:nvSpPr>
        <p:spPr>
          <a:xfrm>
            <a:off x="1352267" y="6994807"/>
            <a:ext cx="4851841" cy="132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3954"/>
            <a:r>
              <a:rPr sz="924" b="1" spc="44" dirty="0">
                <a:latin typeface="Arial"/>
                <a:cs typeface="Arial"/>
              </a:rPr>
              <a:t>Fig</a:t>
            </a:r>
            <a:r>
              <a:rPr sz="924" b="1" spc="29" dirty="0">
                <a:latin typeface="Arial"/>
                <a:cs typeface="Arial"/>
              </a:rPr>
              <a:t> </a:t>
            </a:r>
            <a:r>
              <a:rPr sz="924" b="1" spc="68" dirty="0">
                <a:latin typeface="Arial"/>
                <a:cs typeface="Arial"/>
              </a:rPr>
              <a:t>45.31</a:t>
            </a:r>
            <a:endParaRPr sz="924">
              <a:latin typeface="Arial"/>
              <a:cs typeface="Arial"/>
            </a:endParaRPr>
          </a:p>
          <a:p>
            <a:pPr marL="12347" algn="just">
              <a:lnSpc>
                <a:spcPts val="1502"/>
              </a:lnSpc>
              <a:spcBef>
                <a:spcPts val="117"/>
              </a:spcBef>
            </a:pPr>
            <a:r>
              <a:rPr sz="1264" b="1" spc="5" dirty="0">
                <a:latin typeface="Arial"/>
                <a:cs typeface="Arial"/>
              </a:rPr>
              <a:t>Mergesort</a:t>
            </a:r>
            <a:r>
              <a:rPr sz="1264" b="1" spc="-4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Analysis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you have </a:t>
            </a:r>
            <a:r>
              <a:rPr sz="1069" spc="5" dirty="0">
                <a:latin typeface="Times New Roman"/>
                <a:cs typeface="Times New Roman"/>
              </a:rPr>
              <a:t>seen,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additional </a:t>
            </a:r>
            <a:r>
              <a:rPr sz="1069" spc="10" dirty="0">
                <a:latin typeface="Times New Roman"/>
                <a:cs typeface="Times New Roman"/>
              </a:rPr>
              <a:t>temporary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performing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merging </a:t>
            </a:r>
            <a:r>
              <a:rPr sz="1069" spc="10" dirty="0">
                <a:latin typeface="Times New Roman"/>
                <a:cs typeface="Times New Roman"/>
              </a:rPr>
              <a:t>operation. At the end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merging operation, elements </a:t>
            </a:r>
            <a:r>
              <a:rPr sz="1069" spc="10" dirty="0">
                <a:latin typeface="Times New Roman"/>
                <a:cs typeface="Times New Roman"/>
              </a:rPr>
              <a:t>are copied from  temporary </a:t>
            </a:r>
            <a:r>
              <a:rPr sz="1069" spc="5" dirty="0">
                <a:latin typeface="Times New Roman"/>
                <a:cs typeface="Times New Roman"/>
              </a:rPr>
              <a:t>array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original </a:t>
            </a:r>
            <a:r>
              <a:rPr sz="1069" spc="10" dirty="0">
                <a:latin typeface="Times New Roman"/>
                <a:cs typeface="Times New Roman"/>
              </a:rPr>
              <a:t>array. The merge sort algorithm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an inplace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sorting </a:t>
            </a:r>
            <a:r>
              <a:rPr sz="1069" spc="10" dirty="0">
                <a:latin typeface="Times New Roman"/>
                <a:cs typeface="Times New Roman"/>
              </a:rPr>
              <a:t>algorithm because </a:t>
            </a:r>
            <a:r>
              <a:rPr sz="1069" spc="5" dirty="0">
                <a:latin typeface="Times New Roman"/>
                <a:cs typeface="Times New Roman"/>
              </a:rPr>
              <a:t>it requires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additional temporary array of the </a:t>
            </a:r>
            <a:r>
              <a:rPr sz="1069" spc="10" dirty="0">
                <a:latin typeface="Times New Roman"/>
                <a:cs typeface="Times New Roman"/>
              </a:rPr>
              <a:t>same size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the size of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under process for sorting. This algorithm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still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good </a:t>
            </a:r>
            <a:r>
              <a:rPr sz="1069" spc="10" dirty="0">
                <a:latin typeface="Times New Roman"/>
                <a:cs typeface="Times New Roman"/>
              </a:rPr>
              <a:t>sorting  </a:t>
            </a:r>
            <a:r>
              <a:rPr sz="1069" spc="5" dirty="0">
                <a:latin typeface="Times New Roman"/>
                <a:cs typeface="Times New Roman"/>
              </a:rPr>
              <a:t>algorithm,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this fact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analysis.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7049670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5602" y="1315825"/>
            <a:ext cx="2419438" cy="67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53">
              <a:tabLst>
                <a:tab pos="2102067" algn="l"/>
              </a:tabLst>
            </a:pPr>
            <a:r>
              <a:rPr sz="1021" spc="10" dirty="0">
                <a:latin typeface="Verdana"/>
                <a:cs typeface="Verdana"/>
              </a:rPr>
              <a:t>M</a:t>
            </a:r>
            <a:r>
              <a:rPr sz="1021" spc="15" dirty="0">
                <a:latin typeface="Verdana"/>
                <a:cs typeface="Verdana"/>
              </a:rPr>
              <a:t>er</a:t>
            </a:r>
            <a:r>
              <a:rPr sz="1021" spc="5" dirty="0">
                <a:latin typeface="Verdana"/>
                <a:cs typeface="Verdana"/>
              </a:rPr>
              <a:t>g</a:t>
            </a:r>
            <a:r>
              <a:rPr sz="1021" dirty="0">
                <a:latin typeface="Verdana"/>
                <a:cs typeface="Verdana"/>
              </a:rPr>
              <a:t>i</a:t>
            </a:r>
            <a:r>
              <a:rPr sz="1021" spc="15" dirty="0">
                <a:latin typeface="Verdana"/>
                <a:cs typeface="Verdana"/>
              </a:rPr>
              <a:t>n</a:t>
            </a:r>
            <a:r>
              <a:rPr sz="1021" spc="10" dirty="0">
                <a:latin typeface="Verdana"/>
                <a:cs typeface="Verdana"/>
              </a:rPr>
              <a:t>g</a:t>
            </a:r>
            <a:r>
              <a:rPr sz="1021" spc="5" dirty="0">
                <a:latin typeface="Verdana"/>
                <a:cs typeface="Verdana"/>
              </a:rPr>
              <a:t> </a:t>
            </a:r>
            <a:r>
              <a:rPr sz="1021" dirty="0">
                <a:latin typeface="Verdana"/>
                <a:cs typeface="Verdana"/>
              </a:rPr>
              <a:t>t</a:t>
            </a:r>
            <a:r>
              <a:rPr sz="1021" spc="15" dirty="0">
                <a:latin typeface="Verdana"/>
                <a:cs typeface="Verdana"/>
              </a:rPr>
              <a:t>h</a:t>
            </a:r>
            <a:r>
              <a:rPr sz="1021" spc="10" dirty="0">
                <a:latin typeface="Verdana"/>
                <a:cs typeface="Verdana"/>
              </a:rPr>
              <a:t>e </a:t>
            </a:r>
            <a:r>
              <a:rPr sz="1021" dirty="0">
                <a:latin typeface="Verdana"/>
                <a:cs typeface="Verdana"/>
              </a:rPr>
              <a:t>t</a:t>
            </a:r>
            <a:r>
              <a:rPr sz="1021" spc="19" dirty="0">
                <a:latin typeface="Verdana"/>
                <a:cs typeface="Verdana"/>
              </a:rPr>
              <a:t>w</a:t>
            </a:r>
            <a:r>
              <a:rPr sz="1021" spc="10" dirty="0">
                <a:latin typeface="Verdana"/>
                <a:cs typeface="Verdana"/>
              </a:rPr>
              <a:t>o</a:t>
            </a:r>
            <a:r>
              <a:rPr sz="1021" spc="5" dirty="0">
                <a:latin typeface="Verdana"/>
                <a:cs typeface="Verdana"/>
              </a:rPr>
              <a:t> </a:t>
            </a:r>
            <a:r>
              <a:rPr sz="1021" dirty="0">
                <a:latin typeface="Verdana"/>
                <a:cs typeface="Verdana"/>
              </a:rPr>
              <a:t>li</a:t>
            </a:r>
            <a:r>
              <a:rPr sz="1021" spc="15" dirty="0">
                <a:latin typeface="Verdana"/>
                <a:cs typeface="Verdana"/>
              </a:rPr>
              <a:t>s</a:t>
            </a:r>
            <a:r>
              <a:rPr sz="1021" dirty="0">
                <a:latin typeface="Verdana"/>
                <a:cs typeface="Verdana"/>
              </a:rPr>
              <a:t>t</a:t>
            </a:r>
            <a:r>
              <a:rPr sz="1021" spc="10" dirty="0">
                <a:latin typeface="Verdana"/>
                <a:cs typeface="Verdana"/>
              </a:rPr>
              <a:t>s</a:t>
            </a:r>
            <a:r>
              <a:rPr sz="1021" spc="15" dirty="0">
                <a:latin typeface="Verdana"/>
                <a:cs typeface="Verdana"/>
              </a:rPr>
              <a:t> </a:t>
            </a:r>
            <a:r>
              <a:rPr sz="1021" spc="5" dirty="0">
                <a:latin typeface="Verdana"/>
                <a:cs typeface="Verdana"/>
              </a:rPr>
              <a:t>of</a:t>
            </a:r>
            <a:r>
              <a:rPr sz="1021" spc="15" dirty="0">
                <a:latin typeface="Verdana"/>
                <a:cs typeface="Verdana"/>
              </a:rPr>
              <a:t> s</a:t>
            </a:r>
            <a:r>
              <a:rPr sz="1021" spc="5" dirty="0">
                <a:latin typeface="Verdana"/>
                <a:cs typeface="Verdana"/>
              </a:rPr>
              <a:t>iz</a:t>
            </a:r>
            <a:r>
              <a:rPr sz="1021" spc="10" dirty="0">
                <a:latin typeface="Verdana"/>
                <a:cs typeface="Verdana"/>
              </a:rPr>
              <a:t>e</a:t>
            </a:r>
            <a:r>
              <a:rPr sz="1021" dirty="0">
                <a:latin typeface="Verdana"/>
                <a:cs typeface="Verdana"/>
              </a:rPr>
              <a:t>	</a:t>
            </a:r>
            <a:r>
              <a:rPr sz="1021" i="1" spc="10" dirty="0">
                <a:latin typeface="Verdana"/>
                <a:cs typeface="Verdana"/>
              </a:rPr>
              <a:t>n</a:t>
            </a:r>
            <a:r>
              <a:rPr sz="1021" i="1" spc="-233" dirty="0">
                <a:latin typeface="Verdana"/>
                <a:cs typeface="Verdana"/>
              </a:rPr>
              <a:t> </a:t>
            </a:r>
            <a:r>
              <a:rPr sz="1021" spc="10" dirty="0">
                <a:latin typeface="Verdana"/>
                <a:cs typeface="Verdana"/>
              </a:rPr>
              <a:t>/2:</a:t>
            </a:r>
            <a:endParaRPr sz="1021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/>
            <a:r>
              <a:rPr sz="1021" spc="44" dirty="0">
                <a:latin typeface="Verdana"/>
                <a:cs typeface="Verdana"/>
              </a:rPr>
              <a:t>O(</a:t>
            </a:r>
            <a:r>
              <a:rPr sz="1021" i="1" spc="44" dirty="0">
                <a:latin typeface="Verdana"/>
                <a:cs typeface="Verdana"/>
              </a:rPr>
              <a:t>n</a:t>
            </a:r>
            <a:r>
              <a:rPr sz="1021" spc="44" dirty="0">
                <a:latin typeface="Verdana"/>
                <a:cs typeface="Verdana"/>
              </a:rPr>
              <a:t>)</a:t>
            </a:r>
            <a:endParaRPr sz="1021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977" y="2360413"/>
            <a:ext cx="2256455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Verdana"/>
                <a:cs typeface="Verdana"/>
              </a:rPr>
              <a:t>Merging </a:t>
            </a:r>
            <a:r>
              <a:rPr sz="1021" spc="5" dirty="0">
                <a:latin typeface="Verdana"/>
                <a:cs typeface="Verdana"/>
              </a:rPr>
              <a:t>the </a:t>
            </a:r>
            <a:r>
              <a:rPr sz="1021" spc="10" dirty="0">
                <a:latin typeface="Verdana"/>
                <a:cs typeface="Verdana"/>
              </a:rPr>
              <a:t>four </a:t>
            </a:r>
            <a:r>
              <a:rPr sz="1021" spc="5" dirty="0">
                <a:latin typeface="Verdana"/>
                <a:cs typeface="Verdana"/>
              </a:rPr>
              <a:t>lists </a:t>
            </a:r>
            <a:r>
              <a:rPr sz="1021" spc="10" dirty="0">
                <a:latin typeface="Verdana"/>
                <a:cs typeface="Verdana"/>
              </a:rPr>
              <a:t>of size</a:t>
            </a:r>
            <a:r>
              <a:rPr sz="1021" spc="-15" dirty="0">
                <a:latin typeface="Verdana"/>
                <a:cs typeface="Verdana"/>
              </a:rPr>
              <a:t> </a:t>
            </a:r>
            <a:r>
              <a:rPr sz="1021" spc="10" dirty="0">
                <a:latin typeface="Verdana"/>
                <a:cs typeface="Verdana"/>
              </a:rPr>
              <a:t>n/4:</a:t>
            </a:r>
            <a:endParaRPr sz="1021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602" y="2858993"/>
            <a:ext cx="350661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9" dirty="0">
                <a:latin typeface="Verdana"/>
                <a:cs typeface="Verdana"/>
              </a:rPr>
              <a:t>O</a:t>
            </a:r>
            <a:r>
              <a:rPr sz="1021" spc="83" dirty="0">
                <a:latin typeface="Verdana"/>
                <a:cs typeface="Verdana"/>
              </a:rPr>
              <a:t>(</a:t>
            </a:r>
            <a:r>
              <a:rPr sz="1021" i="1" spc="63" dirty="0">
                <a:latin typeface="Verdana"/>
                <a:cs typeface="Verdana"/>
              </a:rPr>
              <a:t>n</a:t>
            </a:r>
            <a:r>
              <a:rPr sz="1021" spc="5" dirty="0">
                <a:latin typeface="Verdana"/>
                <a:cs typeface="Verdana"/>
              </a:rPr>
              <a:t>)</a:t>
            </a:r>
            <a:endParaRPr sz="1021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9982" y="3128892"/>
            <a:ext cx="103099" cy="374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431" b="1" spc="5" dirty="0">
                <a:latin typeface="Times New Roman"/>
                <a:cs typeface="Times New Roman"/>
              </a:rPr>
              <a:t>.</a:t>
            </a:r>
            <a:endParaRPr sz="243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9982" y="3371884"/>
            <a:ext cx="103099" cy="618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2387"/>
              </a:lnSpc>
            </a:pPr>
            <a:r>
              <a:rPr sz="2431" b="1" spc="5" dirty="0">
                <a:latin typeface="Times New Roman"/>
                <a:cs typeface="Times New Roman"/>
              </a:rPr>
              <a:t>.</a:t>
            </a:r>
            <a:endParaRPr sz="2431">
              <a:latin typeface="Times New Roman"/>
              <a:cs typeface="Times New Roman"/>
            </a:endParaRPr>
          </a:p>
          <a:p>
            <a:pPr marL="12347">
              <a:lnSpc>
                <a:spcPts val="2387"/>
              </a:lnSpc>
            </a:pPr>
            <a:r>
              <a:rPr sz="2431" b="1" spc="5" dirty="0">
                <a:latin typeface="Times New Roman"/>
                <a:cs typeface="Times New Roman"/>
              </a:rPr>
              <a:t>.</a:t>
            </a:r>
            <a:endParaRPr sz="243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24043" y="4168776"/>
            <a:ext cx="393876" cy="448203"/>
          </a:xfrm>
          <a:custGeom>
            <a:avLst/>
            <a:gdLst/>
            <a:ahLst/>
            <a:cxnLst/>
            <a:rect l="l" t="t" r="r" b="b"/>
            <a:pathLst>
              <a:path w="405130" h="461010">
                <a:moveTo>
                  <a:pt x="0" y="461010"/>
                </a:moveTo>
                <a:lnTo>
                  <a:pt x="404622" y="461010"/>
                </a:lnTo>
                <a:lnTo>
                  <a:pt x="404622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193733" y="4168776"/>
            <a:ext cx="394494" cy="448203"/>
          </a:xfrm>
          <a:custGeom>
            <a:avLst/>
            <a:gdLst/>
            <a:ahLst/>
            <a:cxnLst/>
            <a:rect l="l" t="t" r="r" b="b"/>
            <a:pathLst>
              <a:path w="405764" h="461010">
                <a:moveTo>
                  <a:pt x="0" y="461010"/>
                </a:moveTo>
                <a:lnTo>
                  <a:pt x="405384" y="461010"/>
                </a:lnTo>
                <a:lnTo>
                  <a:pt x="405384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664162" y="4168776"/>
            <a:ext cx="394494" cy="448203"/>
          </a:xfrm>
          <a:custGeom>
            <a:avLst/>
            <a:gdLst/>
            <a:ahLst/>
            <a:cxnLst/>
            <a:rect l="l" t="t" r="r" b="b"/>
            <a:pathLst>
              <a:path w="405764" h="461010">
                <a:moveTo>
                  <a:pt x="0" y="461010"/>
                </a:moveTo>
                <a:lnTo>
                  <a:pt x="405384" y="461010"/>
                </a:lnTo>
                <a:lnTo>
                  <a:pt x="405384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134590" y="4168776"/>
            <a:ext cx="393876" cy="448203"/>
          </a:xfrm>
          <a:custGeom>
            <a:avLst/>
            <a:gdLst/>
            <a:ahLst/>
            <a:cxnLst/>
            <a:rect l="l" t="t" r="r" b="b"/>
            <a:pathLst>
              <a:path w="405129" h="461010">
                <a:moveTo>
                  <a:pt x="0" y="461010"/>
                </a:moveTo>
                <a:lnTo>
                  <a:pt x="404622" y="461010"/>
                </a:lnTo>
                <a:lnTo>
                  <a:pt x="404622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599834" y="4168776"/>
            <a:ext cx="393876" cy="448203"/>
          </a:xfrm>
          <a:custGeom>
            <a:avLst/>
            <a:gdLst/>
            <a:ahLst/>
            <a:cxnLst/>
            <a:rect l="l" t="t" r="r" b="b"/>
            <a:pathLst>
              <a:path w="405129" h="461010">
                <a:moveTo>
                  <a:pt x="0" y="461010"/>
                </a:moveTo>
                <a:lnTo>
                  <a:pt x="404622" y="461010"/>
                </a:lnTo>
                <a:lnTo>
                  <a:pt x="404622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070264" y="4169516"/>
            <a:ext cx="393876" cy="447587"/>
          </a:xfrm>
          <a:custGeom>
            <a:avLst/>
            <a:gdLst/>
            <a:ahLst/>
            <a:cxnLst/>
            <a:rect l="l" t="t" r="r" b="b"/>
            <a:pathLst>
              <a:path w="405129" h="460375">
                <a:moveTo>
                  <a:pt x="0" y="460248"/>
                </a:moveTo>
                <a:lnTo>
                  <a:pt x="404622" y="460248"/>
                </a:lnTo>
                <a:lnTo>
                  <a:pt x="404622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258801" y="4168776"/>
            <a:ext cx="394494" cy="448203"/>
          </a:xfrm>
          <a:custGeom>
            <a:avLst/>
            <a:gdLst/>
            <a:ahLst/>
            <a:cxnLst/>
            <a:rect l="l" t="t" r="r" b="b"/>
            <a:pathLst>
              <a:path w="405764" h="461010">
                <a:moveTo>
                  <a:pt x="0" y="461010"/>
                </a:moveTo>
                <a:lnTo>
                  <a:pt x="405384" y="461010"/>
                </a:lnTo>
                <a:lnTo>
                  <a:pt x="405384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789112" y="4168776"/>
            <a:ext cx="393876" cy="448203"/>
          </a:xfrm>
          <a:custGeom>
            <a:avLst/>
            <a:gdLst/>
            <a:ahLst/>
            <a:cxnLst/>
            <a:rect l="l" t="t" r="r" b="b"/>
            <a:pathLst>
              <a:path w="405130" h="461010">
                <a:moveTo>
                  <a:pt x="0" y="461010"/>
                </a:moveTo>
                <a:lnTo>
                  <a:pt x="404621" y="461010"/>
                </a:lnTo>
                <a:lnTo>
                  <a:pt x="404621" y="0"/>
                </a:lnTo>
                <a:lnTo>
                  <a:pt x="0" y="0"/>
                </a:lnTo>
                <a:lnTo>
                  <a:pt x="0" y="461010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469320" y="3853921"/>
            <a:ext cx="1928019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21" spc="10" dirty="0">
                <a:latin typeface="Verdana"/>
                <a:cs typeface="Verdana"/>
              </a:rPr>
              <a:t>Merging </a:t>
            </a:r>
            <a:r>
              <a:rPr sz="1021" spc="5" dirty="0">
                <a:latin typeface="Verdana"/>
                <a:cs typeface="Verdana"/>
              </a:rPr>
              <a:t>the </a:t>
            </a:r>
            <a:r>
              <a:rPr sz="1021" spc="10" dirty="0">
                <a:latin typeface="Verdana"/>
                <a:cs typeface="Verdana"/>
              </a:rPr>
              <a:t>n </a:t>
            </a:r>
            <a:r>
              <a:rPr sz="1021" dirty="0">
                <a:latin typeface="Verdana"/>
                <a:cs typeface="Verdana"/>
              </a:rPr>
              <a:t>lists </a:t>
            </a:r>
            <a:r>
              <a:rPr sz="1021" spc="5" dirty="0">
                <a:latin typeface="Verdana"/>
                <a:cs typeface="Verdana"/>
              </a:rPr>
              <a:t>of size</a:t>
            </a:r>
            <a:r>
              <a:rPr sz="1021" spc="10" dirty="0">
                <a:latin typeface="Verdana"/>
                <a:cs typeface="Verdana"/>
              </a:rPr>
              <a:t> 1:</a:t>
            </a:r>
            <a:endParaRPr sz="1021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32081" y="1629939"/>
            <a:ext cx="1575506" cy="498828"/>
          </a:xfrm>
          <a:custGeom>
            <a:avLst/>
            <a:gdLst/>
            <a:ahLst/>
            <a:cxnLst/>
            <a:rect l="l" t="t" r="r" b="b"/>
            <a:pathLst>
              <a:path w="1620520" h="513080">
                <a:moveTo>
                  <a:pt x="0" y="512825"/>
                </a:moveTo>
                <a:lnTo>
                  <a:pt x="1620012" y="512825"/>
                </a:lnTo>
                <a:lnTo>
                  <a:pt x="1620012" y="0"/>
                </a:lnTo>
                <a:lnTo>
                  <a:pt x="0" y="0"/>
                </a:lnTo>
                <a:lnTo>
                  <a:pt x="0" y="512825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538219" y="1629939"/>
            <a:ext cx="1575506" cy="498828"/>
          </a:xfrm>
          <a:custGeom>
            <a:avLst/>
            <a:gdLst/>
            <a:ahLst/>
            <a:cxnLst/>
            <a:rect l="l" t="t" r="r" b="b"/>
            <a:pathLst>
              <a:path w="1620520" h="513080">
                <a:moveTo>
                  <a:pt x="0" y="512825"/>
                </a:moveTo>
                <a:lnTo>
                  <a:pt x="1620012" y="512825"/>
                </a:lnTo>
                <a:lnTo>
                  <a:pt x="1620012" y="0"/>
                </a:lnTo>
                <a:lnTo>
                  <a:pt x="0" y="0"/>
                </a:lnTo>
                <a:lnTo>
                  <a:pt x="0" y="512825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588722" y="2724891"/>
            <a:ext cx="787753" cy="448203"/>
          </a:xfrm>
          <a:custGeom>
            <a:avLst/>
            <a:gdLst/>
            <a:ahLst/>
            <a:cxnLst/>
            <a:rect l="l" t="t" r="r" b="b"/>
            <a:pathLst>
              <a:path w="810260" h="461010">
                <a:moveTo>
                  <a:pt x="0" y="461009"/>
                </a:moveTo>
                <a:lnTo>
                  <a:pt x="810005" y="461009"/>
                </a:lnTo>
                <a:lnTo>
                  <a:pt x="810005" y="0"/>
                </a:lnTo>
                <a:lnTo>
                  <a:pt x="0" y="0"/>
                </a:lnTo>
                <a:lnTo>
                  <a:pt x="0" y="461009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670087" y="2724891"/>
            <a:ext cx="787753" cy="448203"/>
          </a:xfrm>
          <a:custGeom>
            <a:avLst/>
            <a:gdLst/>
            <a:ahLst/>
            <a:cxnLst/>
            <a:rect l="l" t="t" r="r" b="b"/>
            <a:pathLst>
              <a:path w="810260" h="461010">
                <a:moveTo>
                  <a:pt x="0" y="461009"/>
                </a:moveTo>
                <a:lnTo>
                  <a:pt x="810005" y="461009"/>
                </a:lnTo>
                <a:lnTo>
                  <a:pt x="810005" y="0"/>
                </a:lnTo>
                <a:lnTo>
                  <a:pt x="0" y="0"/>
                </a:lnTo>
                <a:lnTo>
                  <a:pt x="0" y="461009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751455" y="2724891"/>
            <a:ext cx="787135" cy="448203"/>
          </a:xfrm>
          <a:custGeom>
            <a:avLst/>
            <a:gdLst/>
            <a:ahLst/>
            <a:cxnLst/>
            <a:rect l="l" t="t" r="r" b="b"/>
            <a:pathLst>
              <a:path w="809625" h="461010">
                <a:moveTo>
                  <a:pt x="0" y="461009"/>
                </a:moveTo>
                <a:lnTo>
                  <a:pt x="809244" y="461009"/>
                </a:lnTo>
                <a:lnTo>
                  <a:pt x="809244" y="0"/>
                </a:lnTo>
                <a:lnTo>
                  <a:pt x="0" y="0"/>
                </a:lnTo>
                <a:lnTo>
                  <a:pt x="0" y="461009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832081" y="2724891"/>
            <a:ext cx="787753" cy="448203"/>
          </a:xfrm>
          <a:custGeom>
            <a:avLst/>
            <a:gdLst/>
            <a:ahLst/>
            <a:cxnLst/>
            <a:rect l="l" t="t" r="r" b="b"/>
            <a:pathLst>
              <a:path w="810260" h="461010">
                <a:moveTo>
                  <a:pt x="0" y="461009"/>
                </a:moveTo>
                <a:lnTo>
                  <a:pt x="810006" y="461009"/>
                </a:lnTo>
                <a:lnTo>
                  <a:pt x="810006" y="0"/>
                </a:lnTo>
                <a:lnTo>
                  <a:pt x="0" y="0"/>
                </a:lnTo>
                <a:lnTo>
                  <a:pt x="0" y="461009"/>
                </a:lnTo>
                <a:close/>
              </a:path>
            </a:pathLst>
          </a:custGeom>
          <a:solidFill>
            <a:srgbClr val="65656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551805" y="1530668"/>
            <a:ext cx="261761" cy="3136194"/>
          </a:xfrm>
          <a:custGeom>
            <a:avLst/>
            <a:gdLst/>
            <a:ahLst/>
            <a:cxnLst/>
            <a:rect l="l" t="t" r="r" b="b"/>
            <a:pathLst>
              <a:path w="269239" h="3225800">
                <a:moveTo>
                  <a:pt x="0" y="0"/>
                </a:moveTo>
                <a:lnTo>
                  <a:pt x="6858" y="761"/>
                </a:lnTo>
                <a:lnTo>
                  <a:pt x="12954" y="1523"/>
                </a:lnTo>
                <a:lnTo>
                  <a:pt x="19812" y="3047"/>
                </a:lnTo>
                <a:lnTo>
                  <a:pt x="25908" y="6095"/>
                </a:lnTo>
                <a:lnTo>
                  <a:pt x="32766" y="9143"/>
                </a:lnTo>
                <a:lnTo>
                  <a:pt x="38862" y="12191"/>
                </a:lnTo>
                <a:lnTo>
                  <a:pt x="44958" y="16763"/>
                </a:lnTo>
                <a:lnTo>
                  <a:pt x="51054" y="20573"/>
                </a:lnTo>
                <a:lnTo>
                  <a:pt x="84582" y="62483"/>
                </a:lnTo>
                <a:lnTo>
                  <a:pt x="98298" y="88391"/>
                </a:lnTo>
                <a:lnTo>
                  <a:pt x="103632" y="98297"/>
                </a:lnTo>
                <a:lnTo>
                  <a:pt x="107442" y="108203"/>
                </a:lnTo>
                <a:lnTo>
                  <a:pt x="110489" y="119633"/>
                </a:lnTo>
                <a:lnTo>
                  <a:pt x="114300" y="129539"/>
                </a:lnTo>
                <a:lnTo>
                  <a:pt x="117348" y="141731"/>
                </a:lnTo>
                <a:lnTo>
                  <a:pt x="120396" y="152400"/>
                </a:lnTo>
                <a:lnTo>
                  <a:pt x="123444" y="164591"/>
                </a:lnTo>
                <a:lnTo>
                  <a:pt x="125730" y="176783"/>
                </a:lnTo>
                <a:lnTo>
                  <a:pt x="128777" y="188975"/>
                </a:lnTo>
                <a:lnTo>
                  <a:pt x="129539" y="201929"/>
                </a:lnTo>
                <a:lnTo>
                  <a:pt x="131825" y="214883"/>
                </a:lnTo>
                <a:lnTo>
                  <a:pt x="132587" y="228600"/>
                </a:lnTo>
                <a:lnTo>
                  <a:pt x="133350" y="241553"/>
                </a:lnTo>
                <a:lnTo>
                  <a:pt x="134874" y="255269"/>
                </a:lnTo>
                <a:lnTo>
                  <a:pt x="134874" y="1371600"/>
                </a:lnTo>
                <a:lnTo>
                  <a:pt x="135636" y="1384553"/>
                </a:lnTo>
                <a:lnTo>
                  <a:pt x="137160" y="1397507"/>
                </a:lnTo>
                <a:lnTo>
                  <a:pt x="138684" y="1411223"/>
                </a:lnTo>
                <a:lnTo>
                  <a:pt x="140208" y="1422653"/>
                </a:lnTo>
                <a:lnTo>
                  <a:pt x="142494" y="1436369"/>
                </a:lnTo>
                <a:lnTo>
                  <a:pt x="145542" y="1447800"/>
                </a:lnTo>
                <a:lnTo>
                  <a:pt x="147827" y="1459991"/>
                </a:lnTo>
                <a:lnTo>
                  <a:pt x="150875" y="1471421"/>
                </a:lnTo>
                <a:lnTo>
                  <a:pt x="154686" y="1483613"/>
                </a:lnTo>
                <a:lnTo>
                  <a:pt x="157734" y="1493519"/>
                </a:lnTo>
                <a:lnTo>
                  <a:pt x="179070" y="1543050"/>
                </a:lnTo>
                <a:lnTo>
                  <a:pt x="195072" y="1566671"/>
                </a:lnTo>
                <a:lnTo>
                  <a:pt x="199644" y="1573529"/>
                </a:lnTo>
                <a:lnTo>
                  <a:pt x="205739" y="1579626"/>
                </a:lnTo>
                <a:lnTo>
                  <a:pt x="211074" y="1585721"/>
                </a:lnTo>
                <a:lnTo>
                  <a:pt x="217170" y="1591817"/>
                </a:lnTo>
                <a:lnTo>
                  <a:pt x="256032" y="1610867"/>
                </a:lnTo>
                <a:lnTo>
                  <a:pt x="262127" y="1612391"/>
                </a:lnTo>
                <a:lnTo>
                  <a:pt x="268986" y="1613153"/>
                </a:lnTo>
                <a:lnTo>
                  <a:pt x="262127" y="1613153"/>
                </a:lnTo>
                <a:lnTo>
                  <a:pt x="256032" y="1613915"/>
                </a:lnTo>
                <a:lnTo>
                  <a:pt x="242316" y="1618487"/>
                </a:lnTo>
                <a:lnTo>
                  <a:pt x="236220" y="1621535"/>
                </a:lnTo>
                <a:lnTo>
                  <a:pt x="230124" y="1625345"/>
                </a:lnTo>
                <a:lnTo>
                  <a:pt x="223266" y="1629155"/>
                </a:lnTo>
                <a:lnTo>
                  <a:pt x="217170" y="1634489"/>
                </a:lnTo>
                <a:lnTo>
                  <a:pt x="211074" y="1639061"/>
                </a:lnTo>
                <a:lnTo>
                  <a:pt x="205739" y="1645157"/>
                </a:lnTo>
                <a:lnTo>
                  <a:pt x="199644" y="1652777"/>
                </a:lnTo>
                <a:lnTo>
                  <a:pt x="195072" y="1659635"/>
                </a:lnTo>
                <a:lnTo>
                  <a:pt x="188975" y="1666493"/>
                </a:lnTo>
                <a:lnTo>
                  <a:pt x="183642" y="1674876"/>
                </a:lnTo>
                <a:lnTo>
                  <a:pt x="174498" y="1691639"/>
                </a:lnTo>
                <a:lnTo>
                  <a:pt x="169925" y="1701545"/>
                </a:lnTo>
                <a:lnTo>
                  <a:pt x="165354" y="1710689"/>
                </a:lnTo>
                <a:lnTo>
                  <a:pt x="161544" y="1722119"/>
                </a:lnTo>
                <a:lnTo>
                  <a:pt x="157734" y="1732026"/>
                </a:lnTo>
                <a:lnTo>
                  <a:pt x="154686" y="1742693"/>
                </a:lnTo>
                <a:lnTo>
                  <a:pt x="150875" y="1754123"/>
                </a:lnTo>
                <a:lnTo>
                  <a:pt x="147827" y="1766315"/>
                </a:lnTo>
                <a:lnTo>
                  <a:pt x="145542" y="1776983"/>
                </a:lnTo>
                <a:lnTo>
                  <a:pt x="142494" y="1789176"/>
                </a:lnTo>
                <a:lnTo>
                  <a:pt x="137160" y="1827276"/>
                </a:lnTo>
                <a:lnTo>
                  <a:pt x="134874" y="1854707"/>
                </a:lnTo>
                <a:lnTo>
                  <a:pt x="134874" y="2971037"/>
                </a:lnTo>
                <a:lnTo>
                  <a:pt x="133350" y="2983991"/>
                </a:lnTo>
                <a:lnTo>
                  <a:pt x="132587" y="2996945"/>
                </a:lnTo>
                <a:lnTo>
                  <a:pt x="131825" y="3009899"/>
                </a:lnTo>
                <a:lnTo>
                  <a:pt x="129539" y="3023615"/>
                </a:lnTo>
                <a:lnTo>
                  <a:pt x="128777" y="3036569"/>
                </a:lnTo>
                <a:lnTo>
                  <a:pt x="125730" y="3048761"/>
                </a:lnTo>
                <a:lnTo>
                  <a:pt x="123444" y="3060191"/>
                </a:lnTo>
                <a:lnTo>
                  <a:pt x="120396" y="3072383"/>
                </a:lnTo>
                <a:lnTo>
                  <a:pt x="117348" y="3084575"/>
                </a:lnTo>
                <a:lnTo>
                  <a:pt x="114300" y="3096005"/>
                </a:lnTo>
                <a:lnTo>
                  <a:pt x="110489" y="3106673"/>
                </a:lnTo>
                <a:lnTo>
                  <a:pt x="107442" y="3116579"/>
                </a:lnTo>
                <a:lnTo>
                  <a:pt x="103632" y="3127247"/>
                </a:lnTo>
                <a:lnTo>
                  <a:pt x="98298" y="3137153"/>
                </a:lnTo>
                <a:lnTo>
                  <a:pt x="94487" y="3146297"/>
                </a:lnTo>
                <a:lnTo>
                  <a:pt x="89154" y="3155441"/>
                </a:lnTo>
                <a:lnTo>
                  <a:pt x="84582" y="3163823"/>
                </a:lnTo>
                <a:lnTo>
                  <a:pt x="79248" y="3172205"/>
                </a:lnTo>
                <a:lnTo>
                  <a:pt x="73913" y="3179063"/>
                </a:lnTo>
                <a:lnTo>
                  <a:pt x="69342" y="3185921"/>
                </a:lnTo>
                <a:lnTo>
                  <a:pt x="63246" y="3193541"/>
                </a:lnTo>
                <a:lnTo>
                  <a:pt x="57150" y="3199637"/>
                </a:lnTo>
                <a:lnTo>
                  <a:pt x="51054" y="3204209"/>
                </a:lnTo>
                <a:lnTo>
                  <a:pt x="44958" y="3209543"/>
                </a:lnTo>
                <a:lnTo>
                  <a:pt x="6858" y="3225545"/>
                </a:lnTo>
                <a:lnTo>
                  <a:pt x="0" y="3225545"/>
                </a:lnTo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5844680" y="2886392"/>
            <a:ext cx="537722" cy="1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31" spc="-21" baseline="2645" dirty="0">
                <a:latin typeface="Verdana"/>
                <a:cs typeface="Verdana"/>
              </a:rPr>
              <a:t>O(</a:t>
            </a:r>
            <a:r>
              <a:rPr sz="1021" spc="-15" dirty="0">
                <a:latin typeface="Arial"/>
                <a:cs typeface="Arial"/>
              </a:rPr>
              <a:t>log</a:t>
            </a:r>
            <a:r>
              <a:rPr sz="1021" spc="-34" dirty="0">
                <a:latin typeface="Arial"/>
                <a:cs typeface="Arial"/>
              </a:rPr>
              <a:t> </a:t>
            </a:r>
            <a:r>
              <a:rPr sz="1531" i="1" baseline="2645" dirty="0">
                <a:latin typeface="Verdana"/>
                <a:cs typeface="Verdana"/>
              </a:rPr>
              <a:t>n</a:t>
            </a:r>
            <a:r>
              <a:rPr sz="1531" baseline="2645" dirty="0">
                <a:latin typeface="Verdana"/>
                <a:cs typeface="Verdana"/>
              </a:rPr>
              <a:t>)</a:t>
            </a:r>
            <a:endParaRPr sz="1531" baseline="2645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8023" y="2973317"/>
            <a:ext cx="39017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4821" algn="r">
              <a:lnSpc>
                <a:spcPts val="817"/>
              </a:lnSpc>
            </a:pPr>
            <a:r>
              <a:rPr sz="681" spc="5" dirty="0">
                <a:latin typeface="Arial"/>
                <a:cs typeface="Arial"/>
              </a:rPr>
              <a:t>2</a:t>
            </a:r>
            <a:endParaRPr sz="681">
              <a:latin typeface="Arial"/>
              <a:cs typeface="Arial"/>
            </a:endParaRPr>
          </a:p>
          <a:p>
            <a:pPr marR="4939" algn="r">
              <a:lnSpc>
                <a:spcPts val="1225"/>
              </a:lnSpc>
            </a:pPr>
            <a:r>
              <a:rPr sz="1021" spc="10" dirty="0">
                <a:latin typeface="Verdana"/>
                <a:cs typeface="Verdana"/>
              </a:rPr>
              <a:t>tim</a:t>
            </a:r>
            <a:r>
              <a:rPr sz="1021" spc="15" dirty="0">
                <a:latin typeface="Verdana"/>
                <a:cs typeface="Verdana"/>
              </a:rPr>
              <a:t>e</a:t>
            </a:r>
            <a:r>
              <a:rPr sz="1021" spc="10" dirty="0">
                <a:latin typeface="Verdana"/>
                <a:cs typeface="Verdana"/>
              </a:rPr>
              <a:t>s</a:t>
            </a:r>
            <a:endParaRPr sz="1021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52267" y="4302124"/>
            <a:ext cx="4853076" cy="333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10" algn="just"/>
            <a:r>
              <a:rPr sz="1021" spc="44" dirty="0">
                <a:latin typeface="Verdana"/>
                <a:cs typeface="Verdana"/>
              </a:rPr>
              <a:t>O(</a:t>
            </a:r>
            <a:r>
              <a:rPr sz="1021" i="1" spc="44" dirty="0">
                <a:latin typeface="Verdana"/>
                <a:cs typeface="Verdana"/>
              </a:rPr>
              <a:t>n</a:t>
            </a:r>
            <a:r>
              <a:rPr sz="1021" spc="44" dirty="0">
                <a:latin typeface="Verdana"/>
                <a:cs typeface="Verdana"/>
              </a:rPr>
              <a:t>)</a:t>
            </a:r>
            <a:endParaRPr sz="1021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215">
              <a:latin typeface="Times New Roman"/>
              <a:cs typeface="Times New Roman"/>
            </a:endParaRPr>
          </a:p>
          <a:p>
            <a:pPr marR="309908" algn="ctr">
              <a:spcBef>
                <a:spcPts val="5"/>
              </a:spcBef>
            </a:pPr>
            <a:r>
              <a:rPr sz="1118" b="1" spc="5" dirty="0">
                <a:latin typeface="Arial"/>
                <a:cs typeface="Arial"/>
              </a:rPr>
              <a:t>Fig</a:t>
            </a:r>
            <a:r>
              <a:rPr sz="1118" b="1" spc="-83" dirty="0">
                <a:latin typeface="Arial"/>
                <a:cs typeface="Arial"/>
              </a:rPr>
              <a:t> </a:t>
            </a:r>
            <a:r>
              <a:rPr sz="1118" b="1" spc="5" dirty="0">
                <a:latin typeface="Arial"/>
                <a:cs typeface="Arial"/>
              </a:rPr>
              <a:t>45.32</a:t>
            </a:r>
            <a:endParaRPr sz="111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312">
              <a:latin typeface="Times New Roman"/>
              <a:cs typeface="Times New Roman"/>
            </a:endParaRPr>
          </a:p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Mergesort </a:t>
            </a:r>
            <a:r>
              <a:rPr sz="1069" i="1" spc="5" dirty="0">
                <a:latin typeface="Times New Roman"/>
                <a:cs typeface="Times New Roman"/>
              </a:rPr>
              <a:t>is </a:t>
            </a:r>
            <a:r>
              <a:rPr sz="1069" i="1" spc="15" dirty="0">
                <a:latin typeface="Times New Roman"/>
                <a:cs typeface="Times New Roman"/>
              </a:rPr>
              <a:t>O(n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94" i="1" spc="7" baseline="-11111" dirty="0">
                <a:latin typeface="Times New Roman"/>
                <a:cs typeface="Times New Roman"/>
              </a:rPr>
              <a:t>2</a:t>
            </a:r>
            <a:r>
              <a:rPr sz="1094" i="1" spc="-101" baseline="-1111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n)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8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Space?</a:t>
            </a:r>
            <a:endParaRPr sz="1069">
              <a:latin typeface="Times New Roman"/>
              <a:cs typeface="Times New Roman"/>
            </a:endParaRPr>
          </a:p>
          <a:p>
            <a:pPr marL="221628" marR="6791" indent="-209281">
              <a:lnSpc>
                <a:spcPts val="1264"/>
              </a:lnSpc>
              <a:spcBef>
                <a:spcPts val="117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The other </a:t>
            </a:r>
            <a:r>
              <a:rPr sz="1069" i="1" spc="5" dirty="0">
                <a:latin typeface="Times New Roman"/>
                <a:cs typeface="Times New Roman"/>
              </a:rPr>
              <a:t>sorts </a:t>
            </a:r>
            <a:r>
              <a:rPr sz="1069" i="1" spc="10" dirty="0">
                <a:latin typeface="Times New Roman"/>
                <a:cs typeface="Times New Roman"/>
              </a:rPr>
              <a:t>we have </a:t>
            </a:r>
            <a:r>
              <a:rPr sz="1069" i="1" spc="5" dirty="0">
                <a:latin typeface="Times New Roman"/>
                <a:cs typeface="Times New Roman"/>
              </a:rPr>
              <a:t>looked </a:t>
            </a:r>
            <a:r>
              <a:rPr sz="1069" i="1" spc="10" dirty="0">
                <a:latin typeface="Times New Roman"/>
                <a:cs typeface="Times New Roman"/>
              </a:rPr>
              <a:t>at (insertion, </a:t>
            </a:r>
            <a:r>
              <a:rPr sz="1069" i="1" spc="5" dirty="0">
                <a:latin typeface="Times New Roman"/>
                <a:cs typeface="Times New Roman"/>
              </a:rPr>
              <a:t>selection) </a:t>
            </a:r>
            <a:r>
              <a:rPr sz="1069" i="1" spc="15" dirty="0">
                <a:latin typeface="Times New Roman"/>
                <a:cs typeface="Times New Roman"/>
              </a:rPr>
              <a:t>are </a:t>
            </a:r>
            <a:r>
              <a:rPr sz="1069" b="1" i="1" spc="10" dirty="0">
                <a:latin typeface="Times New Roman"/>
                <a:cs typeface="Times New Roman"/>
              </a:rPr>
              <a:t>in-place </a:t>
            </a:r>
            <a:r>
              <a:rPr sz="1069" i="1" spc="10" dirty="0">
                <a:latin typeface="Times New Roman"/>
                <a:cs typeface="Times New Roman"/>
              </a:rPr>
              <a:t>(only </a:t>
            </a:r>
            <a:r>
              <a:rPr sz="1069" i="1" spc="5" dirty="0">
                <a:latin typeface="Times New Roman"/>
                <a:cs typeface="Times New Roman"/>
              </a:rPr>
              <a:t>require 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constant </a:t>
            </a:r>
            <a:r>
              <a:rPr sz="1069" i="1" spc="10" dirty="0">
                <a:latin typeface="Times New Roman"/>
                <a:cs typeface="Times New Roman"/>
              </a:rPr>
              <a:t>amount </a:t>
            </a:r>
            <a:r>
              <a:rPr sz="1069" i="1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extra</a:t>
            </a:r>
            <a:r>
              <a:rPr sz="1069" i="1" spc="-1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space)</a:t>
            </a: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19"/>
              </a:spcBef>
              <a:buFont typeface="Symbol"/>
              <a:buChar char=""/>
              <a:tabLst>
                <a:tab pos="222245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Mergesort </a:t>
            </a:r>
            <a:r>
              <a:rPr sz="1069" i="1" spc="5" dirty="0">
                <a:latin typeface="Times New Roman"/>
                <a:cs typeface="Times New Roman"/>
              </a:rPr>
              <a:t>requires </a:t>
            </a:r>
            <a:r>
              <a:rPr sz="1069" i="1" spc="10" dirty="0">
                <a:latin typeface="Times New Roman"/>
                <a:cs typeface="Times New Roman"/>
              </a:rPr>
              <a:t>O(n) </a:t>
            </a:r>
            <a:r>
              <a:rPr sz="1069" i="1" spc="5" dirty="0">
                <a:latin typeface="Times New Roman"/>
                <a:cs typeface="Times New Roman"/>
              </a:rPr>
              <a:t>extra </a:t>
            </a:r>
            <a:r>
              <a:rPr sz="1069" i="1" spc="10" dirty="0">
                <a:latin typeface="Times New Roman"/>
                <a:cs typeface="Times New Roman"/>
              </a:rPr>
              <a:t>space </a:t>
            </a:r>
            <a:r>
              <a:rPr sz="1069" i="1" spc="5" dirty="0">
                <a:latin typeface="Times New Roman"/>
                <a:cs typeface="Times New Roman"/>
              </a:rPr>
              <a:t>for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merging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 </a:t>
            </a:r>
            <a:r>
              <a:rPr sz="1069" spc="5" dirty="0">
                <a:latin typeface="Times New Roman"/>
                <a:cs typeface="Times New Roman"/>
              </a:rPr>
              <a:t>45.32,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divided into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halves.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merging operation </a:t>
            </a:r>
            <a:r>
              <a:rPr sz="1069" spc="5" dirty="0">
                <a:latin typeface="Times New Roman"/>
                <a:cs typeface="Times New Roman"/>
              </a:rPr>
              <a:t>time is </a:t>
            </a:r>
            <a:r>
              <a:rPr sz="1069" spc="10" dirty="0">
                <a:latin typeface="Times New Roman"/>
                <a:cs typeface="Times New Roman"/>
              </a:rPr>
              <a:t>proportional to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done in a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regardless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of </a:t>
            </a:r>
            <a:r>
              <a:rPr sz="1069" spc="5" dirty="0">
                <a:latin typeface="Times New Roman"/>
                <a:cs typeface="Times New Roman"/>
              </a:rPr>
              <a:t>equal parts of the original 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this dividing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 into </a:t>
            </a:r>
            <a:r>
              <a:rPr sz="1069" spc="10" dirty="0">
                <a:latin typeface="Times New Roman"/>
                <a:cs typeface="Times New Roman"/>
              </a:rPr>
              <a:t>halves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similar mechanism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binary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and a complete </a:t>
            </a:r>
            <a:r>
              <a:rPr sz="1069" spc="15" dirty="0">
                <a:latin typeface="Times New Roman"/>
                <a:cs typeface="Times New Roman"/>
              </a:rPr>
              <a:t>or  </a:t>
            </a:r>
            <a:r>
              <a:rPr sz="1069" spc="10" dirty="0">
                <a:latin typeface="Times New Roman"/>
                <a:cs typeface="Times New Roman"/>
              </a:rPr>
              <a:t>perfect balance tree has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94" i="1" spc="7" baseline="-11111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levels. </a:t>
            </a:r>
            <a:r>
              <a:rPr sz="1069" spc="10" dirty="0">
                <a:latin typeface="Times New Roman"/>
                <a:cs typeface="Times New Roman"/>
              </a:rPr>
              <a:t>Because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factors, </a:t>
            </a:r>
            <a:r>
              <a:rPr sz="1069" spc="10" dirty="0">
                <a:latin typeface="Times New Roman"/>
                <a:cs typeface="Times New Roman"/>
              </a:rPr>
              <a:t>the  merge </a:t>
            </a:r>
            <a:r>
              <a:rPr sz="1069" spc="5" dirty="0">
                <a:latin typeface="Times New Roman"/>
                <a:cs typeface="Times New Roman"/>
              </a:rPr>
              <a:t>sort algorithm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i="1" spc="5" dirty="0">
                <a:latin typeface="Times New Roman"/>
                <a:cs typeface="Times New Roman"/>
              </a:rPr>
              <a:t>nlog</a:t>
            </a:r>
            <a:r>
              <a:rPr sz="1094" i="1" spc="7" baseline="-11111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algorithm.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let’s discuss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quick sort  </a:t>
            </a:r>
            <a:r>
              <a:rPr sz="1069" spc="10" dirty="0">
                <a:latin typeface="Times New Roman"/>
                <a:cs typeface="Times New Roman"/>
              </a:rPr>
              <a:t>algorithm,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only an </a:t>
            </a:r>
            <a:r>
              <a:rPr sz="1069" i="1" spc="10" dirty="0">
                <a:latin typeface="Times New Roman"/>
                <a:cs typeface="Times New Roman"/>
              </a:rPr>
              <a:t>nlog</a:t>
            </a:r>
            <a:r>
              <a:rPr sz="1094" i="1" spc="15" baseline="-11111" dirty="0">
                <a:latin typeface="Times New Roman"/>
                <a:cs typeface="Times New Roman"/>
              </a:rPr>
              <a:t>2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algorithm but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inplace algorithm.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might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guessed,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don’t </a:t>
            </a:r>
            <a:r>
              <a:rPr sz="1069" spc="10" dirty="0">
                <a:latin typeface="Times New Roman"/>
                <a:cs typeface="Times New Roman"/>
              </a:rPr>
              <a:t>need an </a:t>
            </a:r>
            <a:r>
              <a:rPr sz="1069" spc="5" dirty="0">
                <a:latin typeface="Times New Roman"/>
                <a:cs typeface="Times New Roman"/>
              </a:rPr>
              <a:t>additional array while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5269042" y="9660483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500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55989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841" cy="1647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63"/>
              </a:spcBef>
            </a:pPr>
            <a:r>
              <a:rPr sz="1264" b="1" spc="5" dirty="0">
                <a:latin typeface="Arial"/>
                <a:cs typeface="Arial"/>
              </a:rPr>
              <a:t>Quicksort</a:t>
            </a:r>
            <a:endParaRPr sz="1264">
              <a:latin typeface="Arial"/>
              <a:cs typeface="Arial"/>
            </a:endParaRPr>
          </a:p>
          <a:p>
            <a:pPr marL="221628" indent="-209281">
              <a:spcBef>
                <a:spcPts val="53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b="1" i="1" spc="5" dirty="0">
                <a:latin typeface="Times New Roman"/>
                <a:cs typeface="Times New Roman"/>
              </a:rPr>
              <a:t>Quicksort </a:t>
            </a:r>
            <a:r>
              <a:rPr sz="1069" i="1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another </a:t>
            </a:r>
            <a:r>
              <a:rPr sz="1069" i="1" spc="10" dirty="0">
                <a:latin typeface="Times New Roman"/>
                <a:cs typeface="Times New Roman"/>
              </a:rPr>
              <a:t>divide and conquer</a:t>
            </a:r>
            <a:r>
              <a:rPr sz="1069" i="1" spc="4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algorithm.</a:t>
            </a:r>
            <a:endParaRPr sz="1069">
              <a:latin typeface="Times New Roman"/>
              <a:cs typeface="Times New Roman"/>
            </a:endParaRPr>
          </a:p>
          <a:p>
            <a:pPr marL="221628" marR="6791" indent="-209281">
              <a:lnSpc>
                <a:spcPts val="1254"/>
              </a:lnSpc>
              <a:spcBef>
                <a:spcPts val="126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Quicksort is based </a:t>
            </a:r>
            <a:r>
              <a:rPr sz="1069" i="1" spc="10" dirty="0">
                <a:latin typeface="Times New Roman"/>
                <a:cs typeface="Times New Roman"/>
              </a:rPr>
              <a:t>on the </a:t>
            </a:r>
            <a:r>
              <a:rPr sz="1069" i="1" spc="5" dirty="0">
                <a:latin typeface="Times New Roman"/>
                <a:cs typeface="Times New Roman"/>
              </a:rPr>
              <a:t>idea </a:t>
            </a:r>
            <a:r>
              <a:rPr sz="1069" i="1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partitioning (splitting) </a:t>
            </a:r>
            <a:r>
              <a:rPr sz="1069" i="1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list around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pivot </a:t>
            </a:r>
            <a:r>
              <a:rPr sz="1069" i="1" spc="15" dirty="0">
                <a:latin typeface="Times New Roman"/>
                <a:cs typeface="Times New Roman"/>
              </a:rPr>
              <a:t>or  </a:t>
            </a:r>
            <a:r>
              <a:rPr sz="1069" i="1" spc="5" dirty="0">
                <a:latin typeface="Times New Roman"/>
                <a:cs typeface="Times New Roman"/>
              </a:rPr>
              <a:t>split</a:t>
            </a:r>
            <a:r>
              <a:rPr sz="1069" i="1" spc="-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value.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Quicksort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a divide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conquer </a:t>
            </a:r>
            <a:r>
              <a:rPr sz="1069" spc="5" dirty="0">
                <a:latin typeface="Times New Roman"/>
                <a:cs typeface="Times New Roman"/>
              </a:rPr>
              <a:t>algorithm.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pictorially, </a:t>
            </a:r>
            <a:r>
              <a:rPr sz="1069" spc="10" dirty="0">
                <a:latin typeface="Times New Roman"/>
                <a:cs typeface="Times New Roman"/>
              </a:rPr>
              <a:t>how the </a:t>
            </a:r>
            <a:r>
              <a:rPr sz="1069" spc="5" dirty="0">
                <a:latin typeface="Times New Roman"/>
                <a:cs typeface="Times New Roman"/>
              </a:rPr>
              <a:t>quick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 algorithm works. Suppose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an array </a:t>
            </a:r>
            <a:r>
              <a:rPr sz="1069" spc="10" dirty="0">
                <a:latin typeface="Times New Roman"/>
                <a:cs typeface="Times New Roman"/>
              </a:rPr>
              <a:t>as 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Fig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45.33.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6854" y="2636324"/>
          <a:ext cx="283307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95867" y="3371637"/>
            <a:ext cx="313619" cy="223754"/>
          </a:xfrm>
          <a:prstGeom prst="rect">
            <a:avLst/>
          </a:prstGeom>
          <a:solidFill>
            <a:srgbClr val="7F7F7F"/>
          </a:solidFill>
          <a:ln w="8458">
            <a:solidFill>
              <a:srgbClr val="000000"/>
            </a:solidFill>
          </a:ln>
        </p:spPr>
        <p:txBody>
          <a:bodyPr vert="horz" wrap="square" lIns="0" tIns="58649" rIns="0" bIns="0" rtlCol="0">
            <a:spAutoFit/>
          </a:bodyPr>
          <a:lstStyle/>
          <a:p>
            <a:pPr algn="ctr">
              <a:spcBef>
                <a:spcPts val="462"/>
              </a:spcBef>
            </a:pPr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80" y="3703285"/>
            <a:ext cx="4851841" cy="99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9958"/>
            <a:r>
              <a:rPr sz="1069" spc="10" dirty="0">
                <a:latin typeface="Arial"/>
                <a:cs typeface="Arial"/>
              </a:rPr>
              <a:t>pivot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value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L="1362485">
              <a:spcBef>
                <a:spcPts val="5"/>
              </a:spcBef>
            </a:pPr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45.33</a:t>
            </a:r>
            <a:endParaRPr sz="1167">
              <a:latin typeface="Arial"/>
              <a:cs typeface="Arial"/>
            </a:endParaRPr>
          </a:p>
          <a:p>
            <a:pPr marL="12347" marR="4939" indent="-617" algn="just">
              <a:lnSpc>
                <a:spcPts val="1264"/>
              </a:lnSpc>
              <a:spcBef>
                <a:spcPts val="237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select an element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call 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pivot</a:t>
            </a:r>
            <a:r>
              <a:rPr sz="1069" spc="5" dirty="0">
                <a:latin typeface="Times New Roman"/>
                <a:cs typeface="Times New Roman"/>
              </a:rPr>
              <a:t>. 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pivot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middle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of the array.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swap </a:t>
            </a:r>
            <a:r>
              <a:rPr sz="1069" spc="5" dirty="0">
                <a:latin typeface="Times New Roman"/>
                <a:cs typeface="Times New Roman"/>
              </a:rPr>
              <a:t>this with the last element </a:t>
            </a:r>
            <a:r>
              <a:rPr sz="1069" spc="10" dirty="0">
                <a:latin typeface="Times New Roman"/>
                <a:cs typeface="Times New Roman"/>
              </a:rPr>
              <a:t>3 of </a:t>
            </a:r>
            <a:r>
              <a:rPr sz="1069" spc="5" dirty="0">
                <a:latin typeface="Times New Roman"/>
                <a:cs typeface="Times New Roman"/>
              </a:rPr>
              <a:t>the array.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updated figure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</a:t>
            </a:r>
            <a:r>
              <a:rPr sz="1069" spc="10" dirty="0">
                <a:latin typeface="Times New Roman"/>
                <a:cs typeface="Times New Roman"/>
              </a:rPr>
              <a:t>shown in </a:t>
            </a:r>
            <a:r>
              <a:rPr sz="1069" spc="5" dirty="0">
                <a:latin typeface="Times New Roman"/>
                <a:cs typeface="Times New Roman"/>
              </a:rPr>
              <a:t>Fig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45.34.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96854" y="4849934"/>
          <a:ext cx="283307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495867" y="5585248"/>
            <a:ext cx="313619" cy="223754"/>
          </a:xfrm>
          <a:prstGeom prst="rect">
            <a:avLst/>
          </a:prstGeom>
          <a:solidFill>
            <a:srgbClr val="7F7F7F"/>
          </a:solidFill>
          <a:ln w="8458">
            <a:solidFill>
              <a:srgbClr val="000000"/>
            </a:solidFill>
          </a:ln>
        </p:spPr>
        <p:txBody>
          <a:bodyPr vert="horz" wrap="square" lIns="0" tIns="58649" rIns="0" bIns="0" rtlCol="0">
            <a:spAutoFit/>
          </a:bodyPr>
          <a:lstStyle/>
          <a:p>
            <a:pPr algn="ctr">
              <a:spcBef>
                <a:spcPts val="462"/>
              </a:spcBef>
            </a:pPr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4823" y="5344970"/>
            <a:ext cx="28707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high</a:t>
            </a:r>
            <a:endParaRPr sz="106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2340" y="5344970"/>
            <a:ext cx="23336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low</a:t>
            </a:r>
            <a:endParaRPr sz="1069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1629" y="5233353"/>
            <a:ext cx="0" cy="90752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2963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113106" y="5167418"/>
            <a:ext cx="75935" cy="75318"/>
          </a:xfrm>
          <a:custGeom>
            <a:avLst/>
            <a:gdLst/>
            <a:ahLst/>
            <a:cxnLst/>
            <a:rect l="l" t="t" r="r" b="b"/>
            <a:pathLst>
              <a:path w="78104" h="77470">
                <a:moveTo>
                  <a:pt x="39624" y="0"/>
                </a:moveTo>
                <a:lnTo>
                  <a:pt x="0" y="76962"/>
                </a:lnTo>
                <a:lnTo>
                  <a:pt x="77724" y="76962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957282" y="5233353"/>
            <a:ext cx="0" cy="90752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2963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920240" y="5167418"/>
            <a:ext cx="75318" cy="75318"/>
          </a:xfrm>
          <a:custGeom>
            <a:avLst/>
            <a:gdLst/>
            <a:ahLst/>
            <a:cxnLst/>
            <a:rect l="l" t="t" r="r" b="b"/>
            <a:pathLst>
              <a:path w="77469" h="77470">
                <a:moveTo>
                  <a:pt x="38100" y="0"/>
                </a:moveTo>
                <a:lnTo>
                  <a:pt x="0" y="76962"/>
                </a:lnTo>
                <a:lnTo>
                  <a:pt x="76962" y="76962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52256" y="5916894"/>
            <a:ext cx="4851841" cy="1302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9958"/>
            <a:r>
              <a:rPr sz="1069" spc="10" dirty="0">
                <a:latin typeface="Arial"/>
                <a:cs typeface="Arial"/>
              </a:rPr>
              <a:t>pivot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value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L="1362485">
              <a:spcBef>
                <a:spcPts val="5"/>
              </a:spcBef>
            </a:pPr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45.34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 </a:t>
            </a:r>
            <a:r>
              <a:rPr sz="1069" spc="5" dirty="0">
                <a:latin typeface="Times New Roman"/>
                <a:cs typeface="Times New Roman"/>
              </a:rPr>
              <a:t>45.34,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used two </a:t>
            </a:r>
            <a:r>
              <a:rPr sz="1069" spc="5" dirty="0">
                <a:latin typeface="Times New Roman"/>
                <a:cs typeface="Times New Roman"/>
              </a:rPr>
              <a:t>indexes </a:t>
            </a: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high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spc="5" dirty="0">
                <a:latin typeface="Times New Roman"/>
                <a:cs typeface="Times New Roman"/>
              </a:rPr>
              <a:t>is started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dirty="0">
                <a:latin typeface="Times New Roman"/>
                <a:cs typeface="Times New Roman"/>
              </a:rPr>
              <a:t>0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position of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goes towards right until </a:t>
            </a:r>
            <a:r>
              <a:rPr sz="1069" i="1" spc="5" dirty="0">
                <a:latin typeface="Times New Roman"/>
                <a:cs typeface="Times New Roman"/>
              </a:rPr>
              <a:t>n-1</a:t>
            </a:r>
            <a:r>
              <a:rPr sz="1094" i="1" spc="7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position. Inside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loop, </a:t>
            </a:r>
            <a:r>
              <a:rPr sz="1069" spc="10" dirty="0">
                <a:latin typeface="Times New Roman"/>
                <a:cs typeface="Times New Roman"/>
              </a:rPr>
              <a:t>an element </a:t>
            </a:r>
            <a:r>
              <a:rPr sz="1069" spc="5" dirty="0">
                <a:latin typeface="Times New Roman"/>
                <a:cs typeface="Times New Roman"/>
              </a:rPr>
              <a:t>that is bigger than the </a:t>
            </a:r>
            <a:r>
              <a:rPr sz="1069" i="1" spc="10" dirty="0">
                <a:latin typeface="Times New Roman"/>
                <a:cs typeface="Times New Roman"/>
              </a:rPr>
              <a:t>pivot </a:t>
            </a:r>
            <a:r>
              <a:rPr sz="1069" spc="5" dirty="0">
                <a:latin typeface="Times New Roman"/>
                <a:cs typeface="Times New Roman"/>
              </a:rPr>
              <a:t>is searched.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incremented </a:t>
            </a:r>
            <a:r>
              <a:rPr sz="1069" spc="5" dirty="0">
                <a:latin typeface="Times New Roman"/>
                <a:cs typeface="Times New Roman"/>
              </a:rPr>
              <a:t>further as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796854" y="7385066"/>
          <a:ext cx="283307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495867" y="8120380"/>
            <a:ext cx="313619" cy="223754"/>
          </a:xfrm>
          <a:prstGeom prst="rect">
            <a:avLst/>
          </a:prstGeom>
          <a:solidFill>
            <a:srgbClr val="7F7F7F"/>
          </a:solidFill>
          <a:ln w="8458">
            <a:solidFill>
              <a:srgbClr val="000000"/>
            </a:solidFill>
          </a:ln>
        </p:spPr>
        <p:txBody>
          <a:bodyPr vert="horz" wrap="square" lIns="0" tIns="58649" rIns="0" bIns="0" rtlCol="0">
            <a:spAutoFit/>
          </a:bodyPr>
          <a:lstStyle/>
          <a:p>
            <a:pPr algn="ctr">
              <a:spcBef>
                <a:spcPts val="462"/>
              </a:spcBef>
            </a:pPr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4823" y="7880102"/>
            <a:ext cx="28707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high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630" y="7880102"/>
            <a:ext cx="23336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low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51629" y="7768485"/>
            <a:ext cx="0" cy="90752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2964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113106" y="7702549"/>
            <a:ext cx="75935" cy="75318"/>
          </a:xfrm>
          <a:custGeom>
            <a:avLst/>
            <a:gdLst/>
            <a:ahLst/>
            <a:cxnLst/>
            <a:rect l="l" t="t" r="r" b="b"/>
            <a:pathLst>
              <a:path w="78104" h="77470">
                <a:moveTo>
                  <a:pt x="39624" y="0"/>
                </a:moveTo>
                <a:lnTo>
                  <a:pt x="0" y="76962"/>
                </a:lnTo>
                <a:lnTo>
                  <a:pt x="77724" y="76962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281767" y="7768485"/>
            <a:ext cx="0" cy="90752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2964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243984" y="7702549"/>
            <a:ext cx="75318" cy="75318"/>
          </a:xfrm>
          <a:custGeom>
            <a:avLst/>
            <a:gdLst/>
            <a:ahLst/>
            <a:cxnLst/>
            <a:rect l="l" t="t" r="r" b="b"/>
            <a:pathLst>
              <a:path w="77469" h="77470">
                <a:moveTo>
                  <a:pt x="38862" y="0"/>
                </a:moveTo>
                <a:lnTo>
                  <a:pt x="0" y="76962"/>
                </a:lnTo>
                <a:lnTo>
                  <a:pt x="76962" y="76962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352279" y="8452027"/>
            <a:ext cx="4853693" cy="830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9958"/>
            <a:r>
              <a:rPr sz="1069" spc="10" dirty="0">
                <a:latin typeface="Arial"/>
                <a:cs typeface="Arial"/>
              </a:rPr>
              <a:t>pivot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value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L="1362485">
              <a:spcBef>
                <a:spcPts val="5"/>
              </a:spcBef>
            </a:pPr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45.35</a:t>
            </a:r>
            <a:endParaRPr sz="1167">
              <a:latin typeface="Arial"/>
              <a:cs typeface="Arial"/>
            </a:endParaRPr>
          </a:p>
          <a:p>
            <a:pPr marL="12347" marR="4939">
              <a:lnSpc>
                <a:spcPts val="1264"/>
              </a:lnSpc>
              <a:spcBef>
                <a:spcPts val="233"/>
              </a:spcBef>
            </a:pP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pointing to </a:t>
            </a:r>
            <a:r>
              <a:rPr sz="1069" spc="10" dirty="0">
                <a:latin typeface="Times New Roman"/>
                <a:cs typeface="Times New Roman"/>
              </a:rPr>
              <a:t>element 12 and </a:t>
            </a:r>
            <a:r>
              <a:rPr sz="1069" spc="5" dirty="0">
                <a:latin typeface="Times New Roman"/>
                <a:cs typeface="Times New Roman"/>
              </a:rPr>
              <a:t>it is stopped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the other </a:t>
            </a:r>
            <a:r>
              <a:rPr sz="1069" spc="5" dirty="0">
                <a:latin typeface="Times New Roman"/>
                <a:cs typeface="Times New Roman"/>
              </a:rPr>
              <a:t>end, the </a:t>
            </a:r>
            <a:r>
              <a:rPr sz="1069" i="1" spc="10" dirty="0">
                <a:latin typeface="Times New Roman"/>
                <a:cs typeface="Times New Roman"/>
              </a:rPr>
              <a:t>high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moved towards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n-1</a:t>
            </a:r>
            <a:r>
              <a:rPr sz="1094" spc="7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896216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841" cy="1074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While coming from </a:t>
            </a:r>
            <a:r>
              <a:rPr sz="1069" spc="5" dirty="0">
                <a:latin typeface="Times New Roman"/>
                <a:cs typeface="Times New Roman"/>
              </a:rPr>
              <a:t>right to left,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such an element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smaller </a:t>
            </a:r>
            <a:r>
              <a:rPr sz="1069" spc="5" dirty="0">
                <a:latin typeface="Times New Roman"/>
                <a:cs typeface="Times New Roman"/>
              </a:rPr>
              <a:t>than 5.  Elements </a:t>
            </a:r>
            <a:r>
              <a:rPr sz="1069" spc="10" dirty="0">
                <a:latin typeface="Times New Roman"/>
                <a:cs typeface="Times New Roman"/>
              </a:rPr>
              <a:t>7 and </a:t>
            </a:r>
            <a:r>
              <a:rPr sz="1069" spc="15" dirty="0">
                <a:latin typeface="Times New Roman"/>
                <a:cs typeface="Times New Roman"/>
              </a:rPr>
              <a:t>11 </a:t>
            </a:r>
            <a:r>
              <a:rPr sz="1069" spc="10" dirty="0">
                <a:latin typeface="Times New Roman"/>
                <a:cs typeface="Times New Roman"/>
              </a:rPr>
              <a:t>towards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greater </a:t>
            </a:r>
            <a:r>
              <a:rPr sz="1069" spc="5" dirty="0">
                <a:latin typeface="Times New Roman"/>
                <a:cs typeface="Times New Roman"/>
              </a:rPr>
              <a:t>than 5, therefore,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high </a:t>
            </a:r>
            <a:r>
              <a:rPr sz="1069" spc="5" dirty="0">
                <a:latin typeface="Times New Roman"/>
                <a:cs typeface="Times New Roman"/>
              </a:rPr>
              <a:t>pointer is  </a:t>
            </a:r>
            <a:r>
              <a:rPr sz="1069" spc="10" dirty="0">
                <a:latin typeface="Times New Roman"/>
                <a:cs typeface="Times New Roman"/>
              </a:rPr>
              <a:t>advanced further towards </a:t>
            </a:r>
            <a:r>
              <a:rPr sz="1069" spc="5" dirty="0">
                <a:latin typeface="Times New Roman"/>
                <a:cs typeface="Times New Roman"/>
              </a:rPr>
              <a:t>left. </a:t>
            </a:r>
            <a:r>
              <a:rPr sz="1069" i="1" spc="10" dirty="0">
                <a:latin typeface="Times New Roman"/>
                <a:cs typeface="Times New Roman"/>
              </a:rPr>
              <a:t>high </a:t>
            </a:r>
            <a:r>
              <a:rPr sz="1069" spc="5" dirty="0">
                <a:latin typeface="Times New Roman"/>
                <a:cs typeface="Times New Roman"/>
              </a:rPr>
              <a:t>index is stopped at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position as </a:t>
            </a:r>
            <a:r>
              <a:rPr sz="1069" spc="10" dirty="0">
                <a:latin typeface="Times New Roman"/>
                <a:cs typeface="Times New Roman"/>
              </a:rPr>
              <a:t>next  element 2 </a:t>
            </a:r>
            <a:r>
              <a:rPr sz="1069" spc="5" dirty="0">
                <a:latin typeface="Times New Roman"/>
                <a:cs typeface="Times New Roman"/>
              </a:rPr>
              <a:t>is smaller </a:t>
            </a:r>
            <a:r>
              <a:rPr sz="1069" spc="10" dirty="0">
                <a:latin typeface="Times New Roman"/>
                <a:cs typeface="Times New Roman"/>
              </a:rPr>
              <a:t>than 5. Following figure Fig 45.36 depicts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latest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situation.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6854" y="2108851"/>
          <a:ext cx="283307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95867" y="2844165"/>
            <a:ext cx="313619" cy="223754"/>
          </a:xfrm>
          <a:prstGeom prst="rect">
            <a:avLst/>
          </a:prstGeom>
          <a:solidFill>
            <a:srgbClr val="7F7F7F"/>
          </a:solidFill>
          <a:ln w="8458">
            <a:solidFill>
              <a:srgbClr val="000000"/>
            </a:solidFill>
          </a:ln>
        </p:spPr>
        <p:txBody>
          <a:bodyPr vert="horz" wrap="square" lIns="0" tIns="58649" rIns="0" bIns="0" rtlCol="0">
            <a:spAutoFit/>
          </a:bodyPr>
          <a:lstStyle/>
          <a:p>
            <a:pPr algn="ctr">
              <a:spcBef>
                <a:spcPts val="462"/>
              </a:spcBef>
            </a:pPr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6598" y="2603887"/>
            <a:ext cx="28707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h</a:t>
            </a:r>
            <a:r>
              <a:rPr sz="1069" dirty="0">
                <a:latin typeface="Arial"/>
                <a:cs typeface="Arial"/>
              </a:rPr>
              <a:t>i</a:t>
            </a:r>
            <a:r>
              <a:rPr sz="1069" spc="5" dirty="0">
                <a:latin typeface="Arial"/>
                <a:cs typeface="Arial"/>
              </a:rPr>
              <a:t>g</a:t>
            </a:r>
            <a:r>
              <a:rPr sz="1069" spc="10" dirty="0">
                <a:latin typeface="Arial"/>
                <a:cs typeface="Arial"/>
              </a:rPr>
              <a:t>h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630" y="2603887"/>
            <a:ext cx="23336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low</a:t>
            </a:r>
            <a:endParaRPr sz="1069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24144" y="2492270"/>
            <a:ext cx="0" cy="90752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92963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487103" y="2426334"/>
            <a:ext cx="75318" cy="75318"/>
          </a:xfrm>
          <a:custGeom>
            <a:avLst/>
            <a:gdLst/>
            <a:ahLst/>
            <a:cxnLst/>
            <a:rect l="l" t="t" r="r" b="b"/>
            <a:pathLst>
              <a:path w="77470" h="77469">
                <a:moveTo>
                  <a:pt x="38100" y="0"/>
                </a:moveTo>
                <a:lnTo>
                  <a:pt x="0" y="76961"/>
                </a:lnTo>
                <a:lnTo>
                  <a:pt x="76962" y="76961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281767" y="2492270"/>
            <a:ext cx="0" cy="90752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92963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243984" y="2426334"/>
            <a:ext cx="75318" cy="75318"/>
          </a:xfrm>
          <a:custGeom>
            <a:avLst/>
            <a:gdLst/>
            <a:ahLst/>
            <a:cxnLst/>
            <a:rect l="l" t="t" r="r" b="b"/>
            <a:pathLst>
              <a:path w="77469" h="77469">
                <a:moveTo>
                  <a:pt x="38862" y="0"/>
                </a:moveTo>
                <a:lnTo>
                  <a:pt x="0" y="76961"/>
                </a:lnTo>
                <a:lnTo>
                  <a:pt x="76962" y="76961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52279" y="3175811"/>
            <a:ext cx="4851224" cy="114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9958"/>
            <a:r>
              <a:rPr sz="1069" spc="10" dirty="0">
                <a:latin typeface="Arial"/>
                <a:cs typeface="Arial"/>
              </a:rPr>
              <a:t>pivot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value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L="1362485">
              <a:spcBef>
                <a:spcPts val="5"/>
              </a:spcBef>
            </a:pPr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45.36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indexes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stopped, </a:t>
            </a: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spc="5" dirty="0">
                <a:latin typeface="Times New Roman"/>
                <a:cs typeface="Times New Roman"/>
              </a:rPr>
              <a:t>is stopped </a:t>
            </a:r>
            <a:r>
              <a:rPr sz="1069" spc="10" dirty="0">
                <a:latin typeface="Times New Roman"/>
                <a:cs typeface="Times New Roman"/>
              </a:rPr>
              <a:t>at a number 12 </a:t>
            </a:r>
            <a:r>
              <a:rPr sz="1069" spc="5" dirty="0">
                <a:latin typeface="Times New Roman"/>
                <a:cs typeface="Times New Roman"/>
              </a:rPr>
              <a:t>that is greater 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pivot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high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stopped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number 2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smaller than the </a:t>
            </a:r>
            <a:r>
              <a:rPr sz="1069" i="1" spc="5" dirty="0">
                <a:latin typeface="Times New Roman"/>
                <a:cs typeface="Times New Roman"/>
              </a:rPr>
              <a:t>pivot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the  </a:t>
            </a:r>
            <a:r>
              <a:rPr sz="1069" spc="5" dirty="0">
                <a:latin typeface="Times New Roman"/>
                <a:cs typeface="Times New Roman"/>
              </a:rPr>
              <a:t>next step,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swap </a:t>
            </a:r>
            <a:r>
              <a:rPr sz="1069" spc="5" dirty="0">
                <a:latin typeface="Times New Roman"/>
                <a:cs typeface="Times New Roman"/>
              </a:rPr>
              <a:t>both of </a:t>
            </a:r>
            <a:r>
              <a:rPr sz="1069" spc="10" dirty="0">
                <a:latin typeface="Times New Roman"/>
                <a:cs typeface="Times New Roman"/>
              </a:rPr>
              <a:t>these elements as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Fig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45.37.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96854" y="4483221"/>
          <a:ext cx="283307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495867" y="5218535"/>
            <a:ext cx="313619" cy="223754"/>
          </a:xfrm>
          <a:prstGeom prst="rect">
            <a:avLst/>
          </a:prstGeom>
          <a:solidFill>
            <a:srgbClr val="7F7F7F"/>
          </a:solidFill>
          <a:ln w="8458">
            <a:solidFill>
              <a:srgbClr val="000000"/>
            </a:solidFill>
          </a:ln>
        </p:spPr>
        <p:txBody>
          <a:bodyPr vert="horz" wrap="square" lIns="0" tIns="58649" rIns="0" bIns="0" rtlCol="0">
            <a:spAutoFit/>
          </a:bodyPr>
          <a:lstStyle/>
          <a:p>
            <a:pPr algn="ctr">
              <a:spcBef>
                <a:spcPts val="462"/>
              </a:spcBef>
            </a:pPr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9147" y="4967146"/>
            <a:ext cx="28707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high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5743" y="4956033"/>
            <a:ext cx="23212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low</a:t>
            </a:r>
            <a:endParaRPr sz="106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95954" y="4866640"/>
            <a:ext cx="0" cy="90752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2963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158172" y="4800705"/>
            <a:ext cx="75318" cy="75318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38861" y="0"/>
                </a:moveTo>
                <a:lnTo>
                  <a:pt x="0" y="76962"/>
                </a:lnTo>
                <a:lnTo>
                  <a:pt x="76961" y="76962"/>
                </a:lnTo>
                <a:lnTo>
                  <a:pt x="3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594397" y="4866640"/>
            <a:ext cx="0" cy="90752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2963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557356" y="4800705"/>
            <a:ext cx="75935" cy="75318"/>
          </a:xfrm>
          <a:custGeom>
            <a:avLst/>
            <a:gdLst/>
            <a:ahLst/>
            <a:cxnLst/>
            <a:rect l="l" t="t" r="r" b="b"/>
            <a:pathLst>
              <a:path w="78105" h="77470">
                <a:moveTo>
                  <a:pt x="38100" y="0"/>
                </a:moveTo>
                <a:lnTo>
                  <a:pt x="0" y="76962"/>
                </a:lnTo>
                <a:lnTo>
                  <a:pt x="77724" y="76962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352243" y="5550182"/>
            <a:ext cx="4853076" cy="162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9958"/>
            <a:r>
              <a:rPr sz="1069" spc="10" dirty="0">
                <a:latin typeface="Arial"/>
                <a:cs typeface="Arial"/>
              </a:rPr>
              <a:t>pivot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value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L="1362485">
              <a:spcBef>
                <a:spcPts val="5"/>
              </a:spcBef>
            </a:pPr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45.37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Note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i="1" spc="5" dirty="0">
                <a:latin typeface="Times New Roman"/>
                <a:cs typeface="Times New Roman"/>
              </a:rPr>
              <a:t>pivot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is still there at its original position.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again go to 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moving </a:t>
            </a:r>
            <a:r>
              <a:rPr sz="1069" spc="5" dirty="0">
                <a:latin typeface="Times New Roman"/>
                <a:cs typeface="Times New Roman"/>
              </a:rPr>
              <a:t>towards right, trying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 number that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 the </a:t>
            </a:r>
            <a:r>
              <a:rPr sz="1069" i="1" spc="5" dirty="0">
                <a:latin typeface="Times New Roman"/>
                <a:cs typeface="Times New Roman"/>
              </a:rPr>
              <a:t>pivot </a:t>
            </a:r>
            <a:r>
              <a:rPr sz="1069" spc="10" dirty="0">
                <a:latin typeface="Times New Roman"/>
                <a:cs typeface="Times New Roman"/>
              </a:rPr>
              <a:t>element 5. It immediately finds the next number </a:t>
            </a:r>
            <a:r>
              <a:rPr sz="1069" spc="15" dirty="0">
                <a:latin typeface="Times New Roman"/>
                <a:cs typeface="Times New Roman"/>
              </a:rPr>
              <a:t>10 </a:t>
            </a:r>
            <a:r>
              <a:rPr sz="1069" spc="10" dirty="0">
                <a:latin typeface="Times New Roman"/>
                <a:cs typeface="Times New Roman"/>
              </a:rPr>
              <a:t>greater than 5. Similarly,  the </a:t>
            </a:r>
            <a:r>
              <a:rPr sz="1069" i="1" spc="5" dirty="0">
                <a:latin typeface="Times New Roman"/>
                <a:cs typeface="Times New Roman"/>
              </a:rPr>
              <a:t>high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moved towards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in search to find an element smaller than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pivot 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next element 3 </a:t>
            </a:r>
            <a:r>
              <a:rPr sz="1069" spc="5" dirty="0">
                <a:latin typeface="Times New Roman"/>
                <a:cs typeface="Times New Roman"/>
              </a:rPr>
              <a:t>is smaller than 5, therefore, the </a:t>
            </a:r>
            <a:r>
              <a:rPr sz="1069" i="1" spc="10" dirty="0">
                <a:latin typeface="Times New Roman"/>
                <a:cs typeface="Times New Roman"/>
              </a:rPr>
              <a:t>high </a:t>
            </a:r>
            <a:r>
              <a:rPr sz="1069" spc="10" dirty="0">
                <a:latin typeface="Times New Roman"/>
                <a:cs typeface="Times New Roman"/>
              </a:rPr>
              <a:t>index stops  </a:t>
            </a:r>
            <a:r>
              <a:rPr sz="1069" spc="5" dirty="0">
                <a:latin typeface="Times New Roman"/>
                <a:cs typeface="Times New Roman"/>
              </a:rPr>
              <a:t>here.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10 and 3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swapped, the latest </a:t>
            </a:r>
            <a:r>
              <a:rPr sz="1069" spc="5" dirty="0">
                <a:latin typeface="Times New Roman"/>
                <a:cs typeface="Times New Roman"/>
              </a:rPr>
              <a:t>situation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45.38.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796854" y="7338393"/>
          <a:ext cx="283307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2495867" y="8073706"/>
            <a:ext cx="313619" cy="223754"/>
          </a:xfrm>
          <a:prstGeom prst="rect">
            <a:avLst/>
          </a:prstGeom>
          <a:solidFill>
            <a:srgbClr val="7F7F7F"/>
          </a:solidFill>
          <a:ln w="8458">
            <a:solidFill>
              <a:srgbClr val="000000"/>
            </a:solidFill>
          </a:ln>
        </p:spPr>
        <p:txBody>
          <a:bodyPr vert="horz" wrap="square" lIns="0" tIns="58649" rIns="0" bIns="0" rtlCol="0">
            <a:spAutoFit/>
          </a:bodyPr>
          <a:lstStyle/>
          <a:p>
            <a:pPr algn="ctr">
              <a:spcBef>
                <a:spcPts val="462"/>
              </a:spcBef>
            </a:pPr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59147" y="7822318"/>
            <a:ext cx="28707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high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85743" y="7811204"/>
            <a:ext cx="23212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low</a:t>
            </a:r>
            <a:endParaRPr sz="106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95954" y="7721811"/>
            <a:ext cx="0" cy="90752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2963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158172" y="7655878"/>
            <a:ext cx="75318" cy="75318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38861" y="0"/>
                </a:moveTo>
                <a:lnTo>
                  <a:pt x="0" y="76962"/>
                </a:lnTo>
                <a:lnTo>
                  <a:pt x="76961" y="76962"/>
                </a:lnTo>
                <a:lnTo>
                  <a:pt x="3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594397" y="7721811"/>
            <a:ext cx="0" cy="90752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2963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557356" y="7655878"/>
            <a:ext cx="75935" cy="75318"/>
          </a:xfrm>
          <a:custGeom>
            <a:avLst/>
            <a:gdLst/>
            <a:ahLst/>
            <a:cxnLst/>
            <a:rect l="l" t="t" r="r" b="b"/>
            <a:pathLst>
              <a:path w="78105" h="77470">
                <a:moveTo>
                  <a:pt x="38100" y="0"/>
                </a:moveTo>
                <a:lnTo>
                  <a:pt x="0" y="76962"/>
                </a:lnTo>
                <a:lnTo>
                  <a:pt x="77724" y="76962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1352256" y="8405353"/>
            <a:ext cx="4851841" cy="991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9958"/>
            <a:r>
              <a:rPr sz="1069" spc="10" dirty="0">
                <a:latin typeface="Arial"/>
                <a:cs typeface="Arial"/>
              </a:rPr>
              <a:t>pivot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value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L="1362485">
              <a:spcBef>
                <a:spcPts val="5"/>
              </a:spcBef>
            </a:pPr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45.38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iteration both </a:t>
            </a:r>
            <a:r>
              <a:rPr sz="1069" i="1" spc="10" dirty="0">
                <a:latin typeface="Times New Roman"/>
                <a:cs typeface="Times New Roman"/>
              </a:rPr>
              <a:t>low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high </a:t>
            </a:r>
            <a:r>
              <a:rPr sz="1069" spc="10" dirty="0">
                <a:latin typeface="Times New Roman"/>
                <a:cs typeface="Times New Roman"/>
              </a:rPr>
              <a:t>indexes </a:t>
            </a:r>
            <a:r>
              <a:rPr sz="1069" spc="5" dirty="0">
                <a:latin typeface="Times New Roman"/>
                <a:cs typeface="Times New Roman"/>
              </a:rPr>
              <a:t>cross each other.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high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pointer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crosses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low</a:t>
            </a:r>
            <a:r>
              <a:rPr sz="1069" i="1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pointer,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stop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moving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further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shown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45.39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13483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0606" cy="765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836"/>
              </a:spcBef>
            </a:pPr>
            <a:r>
              <a:rPr sz="1069" spc="10" dirty="0">
                <a:latin typeface="Times New Roman"/>
                <a:cs typeface="Times New Roman"/>
              </a:rPr>
              <a:t>swap </a:t>
            </a:r>
            <a:r>
              <a:rPr sz="1069" spc="5" dirty="0">
                <a:latin typeface="Times New Roman"/>
                <a:cs typeface="Times New Roman"/>
              </a:rPr>
              <a:t>the element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crossing position (which is 8)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pivot </a:t>
            </a:r>
            <a:r>
              <a:rPr sz="1069" spc="10" dirty="0">
                <a:latin typeface="Times New Roman"/>
                <a:cs typeface="Times New Roman"/>
              </a:rPr>
              <a:t>number as shown  in Fig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45.40.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6854" y="1788811"/>
          <a:ext cx="283307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95867" y="2523383"/>
            <a:ext cx="313619" cy="223754"/>
          </a:xfrm>
          <a:prstGeom prst="rect">
            <a:avLst/>
          </a:prstGeom>
          <a:solidFill>
            <a:srgbClr val="7F7F7F"/>
          </a:solidFill>
          <a:ln w="8458">
            <a:solidFill>
              <a:srgbClr val="000000"/>
            </a:solidFill>
          </a:ln>
        </p:spPr>
        <p:txBody>
          <a:bodyPr vert="horz" wrap="square" lIns="0" tIns="58649" rIns="0" bIns="0" rtlCol="0">
            <a:spAutoFit/>
          </a:bodyPr>
          <a:lstStyle/>
          <a:p>
            <a:pPr algn="ctr">
              <a:spcBef>
                <a:spcPts val="462"/>
              </a:spcBef>
            </a:pPr>
            <a:r>
              <a:rPr sz="1069" spc="10" dirty="0"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0145" y="2855772"/>
            <a:ext cx="1226697" cy="474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pivot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value</a:t>
            </a:r>
            <a:endParaRPr sz="1069">
              <a:latin typeface="Arial"/>
              <a:cs typeface="Arial"/>
            </a:endParaRPr>
          </a:p>
          <a:p>
            <a:pPr marL="564873">
              <a:spcBef>
                <a:spcPts val="958"/>
              </a:spcBef>
            </a:pPr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45.39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7591" y="2261623"/>
            <a:ext cx="57476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Arial"/>
                <a:cs typeface="Arial"/>
              </a:rPr>
              <a:t>high</a:t>
            </a:r>
            <a:r>
              <a:rPr sz="1069" spc="24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low</a:t>
            </a:r>
            <a:endParaRPr sz="1069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9252" y="2172229"/>
            <a:ext cx="0" cy="90752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92964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871469" y="2106294"/>
            <a:ext cx="75318" cy="75318"/>
          </a:xfrm>
          <a:custGeom>
            <a:avLst/>
            <a:gdLst/>
            <a:ahLst/>
            <a:cxnLst/>
            <a:rect l="l" t="t" r="r" b="b"/>
            <a:pathLst>
              <a:path w="77469" h="77469">
                <a:moveTo>
                  <a:pt x="38862" y="0"/>
                </a:moveTo>
                <a:lnTo>
                  <a:pt x="0" y="76962"/>
                </a:lnTo>
                <a:lnTo>
                  <a:pt x="76962" y="76962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594397" y="2172229"/>
            <a:ext cx="0" cy="90752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92964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557356" y="2106294"/>
            <a:ext cx="75935" cy="75318"/>
          </a:xfrm>
          <a:custGeom>
            <a:avLst/>
            <a:gdLst/>
            <a:ahLst/>
            <a:cxnLst/>
            <a:rect l="l" t="t" r="r" b="b"/>
            <a:pathLst>
              <a:path w="78105" h="77469">
                <a:moveTo>
                  <a:pt x="38100" y="0"/>
                </a:moveTo>
                <a:lnTo>
                  <a:pt x="0" y="76962"/>
                </a:lnTo>
                <a:lnTo>
                  <a:pt x="77724" y="76962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96854" y="3682381"/>
          <a:ext cx="2833070" cy="32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3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458">
                      <a:solidFill>
                        <a:srgbClr val="000000"/>
                      </a:solidFill>
                      <a:prstDash val="solid"/>
                    </a:lnL>
                    <a:lnR w="8458">
                      <a:solidFill>
                        <a:srgbClr val="000000"/>
                      </a:solidFill>
                      <a:prstDash val="solid"/>
                    </a:lnR>
                    <a:lnT w="8458">
                      <a:solidFill>
                        <a:srgbClr val="000000"/>
                      </a:solidFill>
                      <a:prstDash val="solid"/>
                    </a:lnT>
                    <a:lnB w="8458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909252" y="4065059"/>
            <a:ext cx="0" cy="90752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2963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871469" y="3999865"/>
            <a:ext cx="75318" cy="75318"/>
          </a:xfrm>
          <a:custGeom>
            <a:avLst/>
            <a:gdLst/>
            <a:ahLst/>
            <a:cxnLst/>
            <a:rect l="l" t="t" r="r" b="b"/>
            <a:pathLst>
              <a:path w="77469" h="77470">
                <a:moveTo>
                  <a:pt x="38862" y="0"/>
                </a:moveTo>
                <a:lnTo>
                  <a:pt x="0" y="76962"/>
                </a:lnTo>
                <a:lnTo>
                  <a:pt x="76962" y="76962"/>
                </a:lnTo>
                <a:lnTo>
                  <a:pt x="3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594397" y="4065059"/>
            <a:ext cx="0" cy="90752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2963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557356" y="3999865"/>
            <a:ext cx="75935" cy="75318"/>
          </a:xfrm>
          <a:custGeom>
            <a:avLst/>
            <a:gdLst/>
            <a:ahLst/>
            <a:cxnLst/>
            <a:rect l="l" t="t" r="r" b="b"/>
            <a:pathLst>
              <a:path w="78105" h="77470">
                <a:moveTo>
                  <a:pt x="38100" y="0"/>
                </a:moveTo>
                <a:lnTo>
                  <a:pt x="0" y="76962"/>
                </a:lnTo>
                <a:lnTo>
                  <a:pt x="77724" y="76962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352280" y="4154452"/>
            <a:ext cx="4852458" cy="1414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398"/>
            <a:r>
              <a:rPr sz="1069" spc="10" dirty="0">
                <a:latin typeface="Arial"/>
                <a:cs typeface="Arial"/>
              </a:rPr>
              <a:t>high</a:t>
            </a:r>
            <a:r>
              <a:rPr sz="1069" spc="23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low</a:t>
            </a:r>
            <a:endParaRPr sz="1069">
              <a:latin typeface="Arial"/>
              <a:cs typeface="Arial"/>
            </a:endParaRPr>
          </a:p>
          <a:p>
            <a:pPr marL="1440888">
              <a:spcBef>
                <a:spcPts val="471"/>
              </a:spcBef>
            </a:pPr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45.40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200"/>
              </a:lnSpc>
            </a:pPr>
            <a:r>
              <a:rPr sz="1069" spc="5" dirty="0">
                <a:latin typeface="Times New Roman"/>
                <a:cs typeface="Times New Roman"/>
              </a:rPr>
              <a:t>This array is not sorted </a:t>
            </a:r>
            <a:r>
              <a:rPr sz="1069" spc="10" dirty="0">
                <a:latin typeface="Times New Roman"/>
                <a:cs typeface="Times New Roman"/>
              </a:rPr>
              <a:t>yet </a:t>
            </a:r>
            <a:r>
              <a:rPr sz="1069" spc="5" dirty="0">
                <a:latin typeface="Times New Roman"/>
                <a:cs typeface="Times New Roman"/>
              </a:rPr>
              <a:t>but element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has found its destination.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of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smaller than 5 and on </a:t>
            </a:r>
            <a:r>
              <a:rPr sz="1069" spc="5" dirty="0">
                <a:latin typeface="Times New Roman"/>
                <a:cs typeface="Times New Roman"/>
              </a:rPr>
              <a:t>right 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and we can  </a:t>
            </a:r>
            <a:r>
              <a:rPr sz="1069" spc="5" dirty="0">
                <a:latin typeface="Times New Roman"/>
                <a:cs typeface="Times New Roman"/>
              </a:rPr>
              <a:t>see in </a:t>
            </a:r>
            <a:r>
              <a:rPr sz="1069" spc="10" dirty="0">
                <a:latin typeface="Times New Roman"/>
                <a:cs typeface="Times New Roman"/>
              </a:rPr>
              <a:t>Fig 45.40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actually is the </a:t>
            </a:r>
            <a:r>
              <a:rPr sz="1069" spc="10" dirty="0">
                <a:latin typeface="Times New Roman"/>
                <a:cs typeface="Times New Roman"/>
              </a:rPr>
              <a:t>case here. </a:t>
            </a:r>
            <a:r>
              <a:rPr sz="1069" spc="5" dirty="0">
                <a:latin typeface="Times New Roman"/>
                <a:cs typeface="Times New Roman"/>
              </a:rPr>
              <a:t>Notice that </a:t>
            </a:r>
            <a:r>
              <a:rPr sz="1069" spc="10" dirty="0">
                <a:latin typeface="Times New Roman"/>
                <a:cs typeface="Times New Roman"/>
              </a:rPr>
              <a:t>smaller numbers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left and greater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of 5 </a:t>
            </a:r>
            <a:r>
              <a:rPr sz="1069" spc="5" dirty="0">
                <a:latin typeface="Times New Roman"/>
                <a:cs typeface="Times New Roman"/>
              </a:rPr>
              <a:t>but they 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sorted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internally.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Next,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recursively </a:t>
            </a:r>
            <a:r>
              <a:rPr sz="1069" spc="10" dirty="0">
                <a:latin typeface="Times New Roman"/>
                <a:cs typeface="Times New Roman"/>
              </a:rPr>
              <a:t>quick sort the </a:t>
            </a:r>
            <a:r>
              <a:rPr sz="1069" spc="5" dirty="0">
                <a:latin typeface="Times New Roman"/>
                <a:cs typeface="Times New Roman"/>
              </a:rPr>
              <a:t>left and right parts to </a:t>
            </a:r>
            <a:r>
              <a:rPr sz="1069" spc="10" dirty="0">
                <a:latin typeface="Times New Roman"/>
                <a:cs typeface="Times New Roman"/>
              </a:rPr>
              <a:t>get the whole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56566" y="6102350"/>
            <a:ext cx="1013090" cy="325967"/>
          </a:xfrm>
          <a:custGeom>
            <a:avLst/>
            <a:gdLst/>
            <a:ahLst/>
            <a:cxnLst/>
            <a:rect l="l" t="t" r="r" b="b"/>
            <a:pathLst>
              <a:path w="1042035" h="335279">
                <a:moveTo>
                  <a:pt x="1041654" y="0"/>
                </a:moveTo>
                <a:lnTo>
                  <a:pt x="1040130" y="18287"/>
                </a:lnTo>
                <a:lnTo>
                  <a:pt x="1039368" y="34289"/>
                </a:lnTo>
                <a:lnTo>
                  <a:pt x="1037082" y="51054"/>
                </a:lnTo>
                <a:lnTo>
                  <a:pt x="1034795" y="65532"/>
                </a:lnTo>
                <a:lnTo>
                  <a:pt x="1030986" y="80772"/>
                </a:lnTo>
                <a:lnTo>
                  <a:pt x="1026413" y="94487"/>
                </a:lnTo>
                <a:lnTo>
                  <a:pt x="1022604" y="108204"/>
                </a:lnTo>
                <a:lnTo>
                  <a:pt x="1019556" y="113537"/>
                </a:lnTo>
                <a:lnTo>
                  <a:pt x="1017269" y="119634"/>
                </a:lnTo>
                <a:lnTo>
                  <a:pt x="1014222" y="124968"/>
                </a:lnTo>
                <a:lnTo>
                  <a:pt x="1010412" y="130301"/>
                </a:lnTo>
                <a:lnTo>
                  <a:pt x="1007363" y="135636"/>
                </a:lnTo>
                <a:lnTo>
                  <a:pt x="1004316" y="139446"/>
                </a:lnTo>
                <a:lnTo>
                  <a:pt x="996695" y="148589"/>
                </a:lnTo>
                <a:lnTo>
                  <a:pt x="992886" y="151637"/>
                </a:lnTo>
                <a:lnTo>
                  <a:pt x="989838" y="154686"/>
                </a:lnTo>
                <a:lnTo>
                  <a:pt x="985266" y="157734"/>
                </a:lnTo>
                <a:lnTo>
                  <a:pt x="981456" y="160782"/>
                </a:lnTo>
                <a:lnTo>
                  <a:pt x="976884" y="163068"/>
                </a:lnTo>
                <a:lnTo>
                  <a:pt x="972312" y="163830"/>
                </a:lnTo>
                <a:lnTo>
                  <a:pt x="968501" y="166115"/>
                </a:lnTo>
                <a:lnTo>
                  <a:pt x="963930" y="166877"/>
                </a:lnTo>
                <a:lnTo>
                  <a:pt x="958595" y="166877"/>
                </a:lnTo>
                <a:lnTo>
                  <a:pt x="954786" y="168401"/>
                </a:lnTo>
                <a:lnTo>
                  <a:pt x="598932" y="168401"/>
                </a:lnTo>
                <a:lnTo>
                  <a:pt x="595122" y="169163"/>
                </a:lnTo>
                <a:lnTo>
                  <a:pt x="590550" y="171450"/>
                </a:lnTo>
                <a:lnTo>
                  <a:pt x="586740" y="172212"/>
                </a:lnTo>
                <a:lnTo>
                  <a:pt x="582168" y="176022"/>
                </a:lnTo>
                <a:lnTo>
                  <a:pt x="577595" y="177546"/>
                </a:lnTo>
                <a:lnTo>
                  <a:pt x="574548" y="181356"/>
                </a:lnTo>
                <a:lnTo>
                  <a:pt x="570738" y="184404"/>
                </a:lnTo>
                <a:lnTo>
                  <a:pt x="567690" y="187451"/>
                </a:lnTo>
                <a:lnTo>
                  <a:pt x="563118" y="191262"/>
                </a:lnTo>
                <a:lnTo>
                  <a:pt x="560069" y="195834"/>
                </a:lnTo>
                <a:lnTo>
                  <a:pt x="557022" y="201168"/>
                </a:lnTo>
                <a:lnTo>
                  <a:pt x="552450" y="204977"/>
                </a:lnTo>
                <a:lnTo>
                  <a:pt x="549401" y="210312"/>
                </a:lnTo>
                <a:lnTo>
                  <a:pt x="547116" y="215646"/>
                </a:lnTo>
                <a:lnTo>
                  <a:pt x="544068" y="222504"/>
                </a:lnTo>
                <a:lnTo>
                  <a:pt x="527304" y="269748"/>
                </a:lnTo>
                <a:lnTo>
                  <a:pt x="525018" y="284988"/>
                </a:lnTo>
                <a:lnTo>
                  <a:pt x="521969" y="301751"/>
                </a:lnTo>
                <a:lnTo>
                  <a:pt x="520445" y="318515"/>
                </a:lnTo>
                <a:lnTo>
                  <a:pt x="520445" y="335280"/>
                </a:lnTo>
                <a:lnTo>
                  <a:pt x="518922" y="301751"/>
                </a:lnTo>
                <a:lnTo>
                  <a:pt x="510540" y="255270"/>
                </a:lnTo>
                <a:lnTo>
                  <a:pt x="498348" y="222504"/>
                </a:lnTo>
                <a:lnTo>
                  <a:pt x="496062" y="215646"/>
                </a:lnTo>
                <a:lnTo>
                  <a:pt x="489966" y="204977"/>
                </a:lnTo>
                <a:lnTo>
                  <a:pt x="486918" y="201168"/>
                </a:lnTo>
                <a:lnTo>
                  <a:pt x="483869" y="195834"/>
                </a:lnTo>
                <a:lnTo>
                  <a:pt x="479298" y="191262"/>
                </a:lnTo>
                <a:lnTo>
                  <a:pt x="476250" y="187451"/>
                </a:lnTo>
                <a:lnTo>
                  <a:pt x="468630" y="181356"/>
                </a:lnTo>
                <a:lnTo>
                  <a:pt x="464819" y="177546"/>
                </a:lnTo>
                <a:lnTo>
                  <a:pt x="460248" y="176022"/>
                </a:lnTo>
                <a:lnTo>
                  <a:pt x="456438" y="172212"/>
                </a:lnTo>
                <a:lnTo>
                  <a:pt x="451866" y="171450"/>
                </a:lnTo>
                <a:lnTo>
                  <a:pt x="448056" y="169163"/>
                </a:lnTo>
                <a:lnTo>
                  <a:pt x="442722" y="168401"/>
                </a:lnTo>
                <a:lnTo>
                  <a:pt x="86868" y="168401"/>
                </a:lnTo>
                <a:lnTo>
                  <a:pt x="82295" y="166877"/>
                </a:lnTo>
                <a:lnTo>
                  <a:pt x="78486" y="166877"/>
                </a:lnTo>
                <a:lnTo>
                  <a:pt x="73913" y="166115"/>
                </a:lnTo>
                <a:lnTo>
                  <a:pt x="70104" y="163830"/>
                </a:lnTo>
                <a:lnTo>
                  <a:pt x="65531" y="163068"/>
                </a:lnTo>
                <a:lnTo>
                  <a:pt x="61722" y="160782"/>
                </a:lnTo>
                <a:lnTo>
                  <a:pt x="57150" y="157734"/>
                </a:lnTo>
                <a:lnTo>
                  <a:pt x="54101" y="154686"/>
                </a:lnTo>
                <a:lnTo>
                  <a:pt x="49530" y="151637"/>
                </a:lnTo>
                <a:lnTo>
                  <a:pt x="46481" y="148589"/>
                </a:lnTo>
                <a:lnTo>
                  <a:pt x="42672" y="144018"/>
                </a:lnTo>
                <a:lnTo>
                  <a:pt x="39624" y="139446"/>
                </a:lnTo>
                <a:lnTo>
                  <a:pt x="35813" y="135636"/>
                </a:lnTo>
                <a:lnTo>
                  <a:pt x="32004" y="130301"/>
                </a:lnTo>
                <a:lnTo>
                  <a:pt x="28956" y="124968"/>
                </a:lnTo>
                <a:lnTo>
                  <a:pt x="25145" y="119634"/>
                </a:lnTo>
                <a:lnTo>
                  <a:pt x="23622" y="113537"/>
                </a:lnTo>
                <a:lnTo>
                  <a:pt x="20574" y="108204"/>
                </a:lnTo>
                <a:lnTo>
                  <a:pt x="15240" y="94487"/>
                </a:lnTo>
                <a:lnTo>
                  <a:pt x="10668" y="80772"/>
                </a:lnTo>
                <a:lnTo>
                  <a:pt x="6095" y="65532"/>
                </a:lnTo>
                <a:lnTo>
                  <a:pt x="4572" y="51054"/>
                </a:lnTo>
                <a:lnTo>
                  <a:pt x="1524" y="34289"/>
                </a:lnTo>
                <a:lnTo>
                  <a:pt x="0" y="18287"/>
                </a:lnTo>
                <a:lnTo>
                  <a:pt x="0" y="0"/>
                </a:lnTo>
              </a:path>
            </a:pathLst>
          </a:custGeom>
          <a:ln w="7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821215" y="6390286"/>
            <a:ext cx="156562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Verdana"/>
                <a:cs typeface="Verdana"/>
              </a:rPr>
              <a:t>Quicksort the left</a:t>
            </a:r>
            <a:r>
              <a:rPr sz="1069" spc="-87" dirty="0">
                <a:latin typeface="Verdana"/>
                <a:cs typeface="Verdana"/>
              </a:rPr>
              <a:t> </a:t>
            </a:r>
            <a:r>
              <a:rPr sz="1069" spc="10" dirty="0">
                <a:latin typeface="Verdana"/>
                <a:cs typeface="Verdana"/>
              </a:rPr>
              <a:t>part</a:t>
            </a:r>
            <a:endParaRPr sz="1069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7734" y="6412513"/>
            <a:ext cx="1663788" cy="164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Verdana"/>
                <a:cs typeface="Verdana"/>
              </a:rPr>
              <a:t>Quicksort </a:t>
            </a:r>
            <a:r>
              <a:rPr sz="1604" spc="15" baseline="2525" dirty="0">
                <a:latin typeface="Verdana"/>
                <a:cs typeface="Verdana"/>
              </a:rPr>
              <a:t>the right</a:t>
            </a:r>
            <a:r>
              <a:rPr sz="1604" spc="-174" baseline="2525" dirty="0">
                <a:latin typeface="Verdana"/>
                <a:cs typeface="Verdana"/>
              </a:rPr>
              <a:t> </a:t>
            </a:r>
            <a:r>
              <a:rPr sz="1604" spc="15" baseline="2525" dirty="0">
                <a:latin typeface="Verdana"/>
                <a:cs typeface="Verdana"/>
              </a:rPr>
              <a:t>part</a:t>
            </a:r>
            <a:endParaRPr sz="1604" baseline="2525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15995" y="6135687"/>
            <a:ext cx="1671814" cy="266700"/>
          </a:xfrm>
          <a:custGeom>
            <a:avLst/>
            <a:gdLst/>
            <a:ahLst/>
            <a:cxnLst/>
            <a:rect l="l" t="t" r="r" b="b"/>
            <a:pathLst>
              <a:path w="1719579" h="274320">
                <a:moveTo>
                  <a:pt x="1719072" y="0"/>
                </a:moveTo>
                <a:lnTo>
                  <a:pt x="1719072" y="6096"/>
                </a:lnTo>
                <a:lnTo>
                  <a:pt x="1718310" y="13716"/>
                </a:lnTo>
                <a:lnTo>
                  <a:pt x="1717548" y="20574"/>
                </a:lnTo>
                <a:lnTo>
                  <a:pt x="1716024" y="27432"/>
                </a:lnTo>
                <a:lnTo>
                  <a:pt x="1715262" y="33528"/>
                </a:lnTo>
                <a:lnTo>
                  <a:pt x="1712976" y="41148"/>
                </a:lnTo>
                <a:lnTo>
                  <a:pt x="1710689" y="47244"/>
                </a:lnTo>
                <a:lnTo>
                  <a:pt x="1709165" y="53340"/>
                </a:lnTo>
                <a:lnTo>
                  <a:pt x="1705356" y="58674"/>
                </a:lnTo>
                <a:lnTo>
                  <a:pt x="1702308" y="65532"/>
                </a:lnTo>
                <a:lnTo>
                  <a:pt x="1699260" y="71628"/>
                </a:lnTo>
                <a:lnTo>
                  <a:pt x="1695450" y="76962"/>
                </a:lnTo>
                <a:lnTo>
                  <a:pt x="1686306" y="87630"/>
                </a:lnTo>
                <a:lnTo>
                  <a:pt x="1677924" y="96774"/>
                </a:lnTo>
                <a:lnTo>
                  <a:pt x="1667256" y="105156"/>
                </a:lnTo>
                <a:lnTo>
                  <a:pt x="1657350" y="114300"/>
                </a:lnTo>
                <a:lnTo>
                  <a:pt x="1650492" y="117348"/>
                </a:lnTo>
                <a:lnTo>
                  <a:pt x="1638300" y="123444"/>
                </a:lnTo>
                <a:lnTo>
                  <a:pt x="1631442" y="125730"/>
                </a:lnTo>
                <a:lnTo>
                  <a:pt x="1625346" y="128778"/>
                </a:lnTo>
                <a:lnTo>
                  <a:pt x="1619250" y="131064"/>
                </a:lnTo>
                <a:lnTo>
                  <a:pt x="1604010" y="134112"/>
                </a:lnTo>
                <a:lnTo>
                  <a:pt x="1596389" y="134874"/>
                </a:lnTo>
                <a:lnTo>
                  <a:pt x="1589532" y="136398"/>
                </a:lnTo>
                <a:lnTo>
                  <a:pt x="1581912" y="136398"/>
                </a:lnTo>
                <a:lnTo>
                  <a:pt x="1574292" y="137160"/>
                </a:lnTo>
                <a:lnTo>
                  <a:pt x="989076" y="137160"/>
                </a:lnTo>
                <a:lnTo>
                  <a:pt x="981456" y="137922"/>
                </a:lnTo>
                <a:lnTo>
                  <a:pt x="974598" y="139446"/>
                </a:lnTo>
                <a:lnTo>
                  <a:pt x="966977" y="141732"/>
                </a:lnTo>
                <a:lnTo>
                  <a:pt x="960882" y="142494"/>
                </a:lnTo>
                <a:lnTo>
                  <a:pt x="953262" y="144780"/>
                </a:lnTo>
                <a:lnTo>
                  <a:pt x="947165" y="147828"/>
                </a:lnTo>
                <a:lnTo>
                  <a:pt x="940308" y="150114"/>
                </a:lnTo>
                <a:lnTo>
                  <a:pt x="901446" y="176022"/>
                </a:lnTo>
                <a:lnTo>
                  <a:pt x="887730" y="191262"/>
                </a:lnTo>
                <a:lnTo>
                  <a:pt x="883158" y="196596"/>
                </a:lnTo>
                <a:lnTo>
                  <a:pt x="880110" y="202692"/>
                </a:lnTo>
                <a:lnTo>
                  <a:pt x="876300" y="208025"/>
                </a:lnTo>
                <a:lnTo>
                  <a:pt x="872489" y="214122"/>
                </a:lnTo>
                <a:lnTo>
                  <a:pt x="870965" y="219456"/>
                </a:lnTo>
                <a:lnTo>
                  <a:pt x="867918" y="226314"/>
                </a:lnTo>
                <a:lnTo>
                  <a:pt x="865632" y="232410"/>
                </a:lnTo>
                <a:lnTo>
                  <a:pt x="863346" y="240030"/>
                </a:lnTo>
                <a:lnTo>
                  <a:pt x="862584" y="246125"/>
                </a:lnTo>
                <a:lnTo>
                  <a:pt x="861060" y="253746"/>
                </a:lnTo>
                <a:lnTo>
                  <a:pt x="860298" y="259842"/>
                </a:lnTo>
                <a:lnTo>
                  <a:pt x="858774" y="267462"/>
                </a:lnTo>
                <a:lnTo>
                  <a:pt x="858774" y="274320"/>
                </a:lnTo>
                <a:lnTo>
                  <a:pt x="858774" y="259842"/>
                </a:lnTo>
                <a:lnTo>
                  <a:pt x="858012" y="253746"/>
                </a:lnTo>
                <a:lnTo>
                  <a:pt x="857250" y="246125"/>
                </a:lnTo>
                <a:lnTo>
                  <a:pt x="854963" y="240030"/>
                </a:lnTo>
                <a:lnTo>
                  <a:pt x="852677" y="232410"/>
                </a:lnTo>
                <a:lnTo>
                  <a:pt x="850392" y="226314"/>
                </a:lnTo>
                <a:lnTo>
                  <a:pt x="848868" y="219456"/>
                </a:lnTo>
                <a:lnTo>
                  <a:pt x="845058" y="214122"/>
                </a:lnTo>
                <a:lnTo>
                  <a:pt x="842010" y="208025"/>
                </a:lnTo>
                <a:lnTo>
                  <a:pt x="838962" y="202692"/>
                </a:lnTo>
                <a:lnTo>
                  <a:pt x="834389" y="196596"/>
                </a:lnTo>
                <a:lnTo>
                  <a:pt x="831342" y="191262"/>
                </a:lnTo>
                <a:lnTo>
                  <a:pt x="827532" y="185928"/>
                </a:lnTo>
                <a:lnTo>
                  <a:pt x="817626" y="176022"/>
                </a:lnTo>
                <a:lnTo>
                  <a:pt x="796289" y="159258"/>
                </a:lnTo>
                <a:lnTo>
                  <a:pt x="784098" y="153162"/>
                </a:lnTo>
                <a:lnTo>
                  <a:pt x="778763" y="150114"/>
                </a:lnTo>
                <a:lnTo>
                  <a:pt x="771144" y="147828"/>
                </a:lnTo>
                <a:lnTo>
                  <a:pt x="765048" y="144780"/>
                </a:lnTo>
                <a:lnTo>
                  <a:pt x="758189" y="142494"/>
                </a:lnTo>
                <a:lnTo>
                  <a:pt x="751332" y="141732"/>
                </a:lnTo>
                <a:lnTo>
                  <a:pt x="743712" y="139446"/>
                </a:lnTo>
                <a:lnTo>
                  <a:pt x="737615" y="137922"/>
                </a:lnTo>
                <a:lnTo>
                  <a:pt x="729996" y="137160"/>
                </a:lnTo>
                <a:lnTo>
                  <a:pt x="144780" y="137160"/>
                </a:lnTo>
                <a:lnTo>
                  <a:pt x="136398" y="136398"/>
                </a:lnTo>
                <a:lnTo>
                  <a:pt x="128777" y="136398"/>
                </a:lnTo>
                <a:lnTo>
                  <a:pt x="121158" y="134874"/>
                </a:lnTo>
                <a:lnTo>
                  <a:pt x="114300" y="134112"/>
                </a:lnTo>
                <a:lnTo>
                  <a:pt x="100584" y="131064"/>
                </a:lnTo>
                <a:lnTo>
                  <a:pt x="93725" y="128778"/>
                </a:lnTo>
                <a:lnTo>
                  <a:pt x="86868" y="125730"/>
                </a:lnTo>
                <a:lnTo>
                  <a:pt x="80010" y="123444"/>
                </a:lnTo>
                <a:lnTo>
                  <a:pt x="73913" y="120396"/>
                </a:lnTo>
                <a:lnTo>
                  <a:pt x="68580" y="117348"/>
                </a:lnTo>
                <a:lnTo>
                  <a:pt x="62484" y="114300"/>
                </a:lnTo>
                <a:lnTo>
                  <a:pt x="51815" y="105156"/>
                </a:lnTo>
                <a:lnTo>
                  <a:pt x="41148" y="96774"/>
                </a:lnTo>
                <a:lnTo>
                  <a:pt x="31242" y="87630"/>
                </a:lnTo>
                <a:lnTo>
                  <a:pt x="27432" y="82296"/>
                </a:lnTo>
                <a:lnTo>
                  <a:pt x="22860" y="76962"/>
                </a:lnTo>
                <a:lnTo>
                  <a:pt x="19812" y="71628"/>
                </a:lnTo>
                <a:lnTo>
                  <a:pt x="16763" y="65532"/>
                </a:lnTo>
                <a:lnTo>
                  <a:pt x="13715" y="58674"/>
                </a:lnTo>
                <a:lnTo>
                  <a:pt x="10668" y="53340"/>
                </a:lnTo>
                <a:lnTo>
                  <a:pt x="8382" y="47244"/>
                </a:lnTo>
                <a:lnTo>
                  <a:pt x="6096" y="41148"/>
                </a:lnTo>
                <a:lnTo>
                  <a:pt x="3810" y="33528"/>
                </a:lnTo>
                <a:lnTo>
                  <a:pt x="1524" y="27432"/>
                </a:lnTo>
                <a:lnTo>
                  <a:pt x="762" y="20574"/>
                </a:lnTo>
                <a:lnTo>
                  <a:pt x="0" y="13716"/>
                </a:lnTo>
                <a:lnTo>
                  <a:pt x="0" y="0"/>
                </a:lnTo>
              </a:path>
            </a:pathLst>
          </a:custGeom>
          <a:ln w="7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167063" y="5723043"/>
            <a:ext cx="336462" cy="271132"/>
          </a:xfrm>
          <a:prstGeom prst="rect">
            <a:avLst/>
          </a:prstGeom>
        </p:spPr>
        <p:txBody>
          <a:bodyPr vert="horz" wrap="square" lIns="0" tIns="105569" rIns="0" bIns="0" rtlCol="0">
            <a:spAutoFit/>
          </a:bodyPr>
          <a:lstStyle/>
          <a:p>
            <a:pPr marL="35189" algn="ctr">
              <a:spcBef>
                <a:spcPts val="831"/>
              </a:spcBef>
            </a:pPr>
            <a:r>
              <a:rPr sz="1069" b="1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03400" y="5723044"/>
            <a:ext cx="338314" cy="366095"/>
          </a:xfrm>
          <a:custGeom>
            <a:avLst/>
            <a:gdLst/>
            <a:ahLst/>
            <a:cxnLst/>
            <a:rect l="l" t="t" r="r" b="b"/>
            <a:pathLst>
              <a:path w="347979" h="376554">
                <a:moveTo>
                  <a:pt x="347472" y="0"/>
                </a:moveTo>
                <a:lnTo>
                  <a:pt x="0" y="0"/>
                </a:lnTo>
                <a:lnTo>
                  <a:pt x="0" y="376427"/>
                </a:lnTo>
                <a:lnTo>
                  <a:pt x="347472" y="376427"/>
                </a:lnTo>
                <a:lnTo>
                  <a:pt x="347472" y="0"/>
                </a:lnTo>
                <a:close/>
              </a:path>
            </a:pathLst>
          </a:custGeom>
          <a:ln w="74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503400" y="5723043"/>
            <a:ext cx="338314" cy="271132"/>
          </a:xfrm>
          <a:prstGeom prst="rect">
            <a:avLst/>
          </a:prstGeom>
        </p:spPr>
        <p:txBody>
          <a:bodyPr vert="horz" wrap="square" lIns="0" tIns="105569" rIns="0" bIns="0" rtlCol="0">
            <a:spAutoFit/>
          </a:bodyPr>
          <a:lstStyle/>
          <a:p>
            <a:pPr marL="33337" algn="ctr">
              <a:spcBef>
                <a:spcPts val="831"/>
              </a:spcBef>
            </a:pPr>
            <a:r>
              <a:rPr sz="1069" b="1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41221" y="5723044"/>
            <a:ext cx="336462" cy="36609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0" y="376427"/>
                </a:moveTo>
                <a:lnTo>
                  <a:pt x="345948" y="376427"/>
                </a:lnTo>
                <a:lnTo>
                  <a:pt x="34594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841221" y="5723044"/>
            <a:ext cx="336462" cy="36609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345948" y="0"/>
                </a:moveTo>
                <a:lnTo>
                  <a:pt x="0" y="0"/>
                </a:lnTo>
                <a:lnTo>
                  <a:pt x="0" y="376427"/>
                </a:lnTo>
                <a:lnTo>
                  <a:pt x="345948" y="376427"/>
                </a:lnTo>
                <a:lnTo>
                  <a:pt x="345948" y="0"/>
                </a:lnTo>
                <a:close/>
              </a:path>
            </a:pathLst>
          </a:custGeom>
          <a:ln w="7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177559" y="5723044"/>
            <a:ext cx="336462" cy="36609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0" y="376427"/>
                </a:moveTo>
                <a:lnTo>
                  <a:pt x="345948" y="376427"/>
                </a:lnTo>
                <a:lnTo>
                  <a:pt x="34594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177559" y="5723044"/>
            <a:ext cx="336462" cy="36609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345948" y="0"/>
                </a:moveTo>
                <a:lnTo>
                  <a:pt x="0" y="0"/>
                </a:lnTo>
                <a:lnTo>
                  <a:pt x="0" y="376427"/>
                </a:lnTo>
                <a:lnTo>
                  <a:pt x="345948" y="376427"/>
                </a:lnTo>
                <a:lnTo>
                  <a:pt x="345948" y="0"/>
                </a:lnTo>
                <a:close/>
              </a:path>
            </a:pathLst>
          </a:custGeom>
          <a:ln w="7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513897" y="5723044"/>
            <a:ext cx="337079" cy="366095"/>
          </a:xfrm>
          <a:custGeom>
            <a:avLst/>
            <a:gdLst/>
            <a:ahLst/>
            <a:cxnLst/>
            <a:rect l="l" t="t" r="r" b="b"/>
            <a:pathLst>
              <a:path w="346710" h="376554">
                <a:moveTo>
                  <a:pt x="0" y="376427"/>
                </a:moveTo>
                <a:lnTo>
                  <a:pt x="346710" y="376427"/>
                </a:lnTo>
                <a:lnTo>
                  <a:pt x="346710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513897" y="5723044"/>
            <a:ext cx="337079" cy="366095"/>
          </a:xfrm>
          <a:custGeom>
            <a:avLst/>
            <a:gdLst/>
            <a:ahLst/>
            <a:cxnLst/>
            <a:rect l="l" t="t" r="r" b="b"/>
            <a:pathLst>
              <a:path w="346710" h="376554">
                <a:moveTo>
                  <a:pt x="346710" y="0"/>
                </a:moveTo>
                <a:lnTo>
                  <a:pt x="0" y="0"/>
                </a:lnTo>
                <a:lnTo>
                  <a:pt x="0" y="376427"/>
                </a:lnTo>
                <a:lnTo>
                  <a:pt x="346710" y="376427"/>
                </a:lnTo>
                <a:lnTo>
                  <a:pt x="346710" y="0"/>
                </a:lnTo>
                <a:close/>
              </a:path>
            </a:pathLst>
          </a:custGeom>
          <a:ln w="7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850977" y="5723044"/>
            <a:ext cx="336462" cy="36609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0" y="376427"/>
                </a:moveTo>
                <a:lnTo>
                  <a:pt x="345948" y="376427"/>
                </a:lnTo>
                <a:lnTo>
                  <a:pt x="34594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850977" y="5723044"/>
            <a:ext cx="336462" cy="36609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345948" y="0"/>
                </a:moveTo>
                <a:lnTo>
                  <a:pt x="0" y="0"/>
                </a:lnTo>
                <a:lnTo>
                  <a:pt x="0" y="376427"/>
                </a:lnTo>
                <a:lnTo>
                  <a:pt x="345948" y="376427"/>
                </a:lnTo>
                <a:lnTo>
                  <a:pt x="345948" y="0"/>
                </a:lnTo>
                <a:close/>
              </a:path>
            </a:pathLst>
          </a:custGeom>
          <a:ln w="7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4989759" y="582873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92904" y="5723043"/>
            <a:ext cx="336462" cy="271132"/>
          </a:xfrm>
          <a:prstGeom prst="rect">
            <a:avLst/>
          </a:prstGeom>
        </p:spPr>
        <p:txBody>
          <a:bodyPr vert="horz" wrap="square" lIns="0" tIns="105569" rIns="0" bIns="0" rtlCol="0">
            <a:spAutoFit/>
          </a:bodyPr>
          <a:lstStyle/>
          <a:p>
            <a:pPr marL="35189" algn="ctr">
              <a:spcBef>
                <a:spcPts val="831"/>
              </a:spcBef>
            </a:pPr>
            <a:r>
              <a:rPr sz="1069" b="1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92904" y="5723044"/>
            <a:ext cx="336462" cy="36609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0" y="376427"/>
                </a:moveTo>
                <a:lnTo>
                  <a:pt x="345948" y="376427"/>
                </a:lnTo>
                <a:lnTo>
                  <a:pt x="34594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492904" y="5723044"/>
            <a:ext cx="336462" cy="36609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345948" y="0"/>
                </a:moveTo>
                <a:lnTo>
                  <a:pt x="0" y="0"/>
                </a:lnTo>
                <a:lnTo>
                  <a:pt x="0" y="376427"/>
                </a:lnTo>
                <a:lnTo>
                  <a:pt x="345948" y="376427"/>
                </a:lnTo>
                <a:lnTo>
                  <a:pt x="345948" y="0"/>
                </a:lnTo>
                <a:close/>
              </a:path>
            </a:pathLst>
          </a:custGeom>
          <a:ln w="7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2631687" y="582873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56566" y="5723044"/>
            <a:ext cx="336462" cy="36609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0" y="376427"/>
                </a:moveTo>
                <a:lnTo>
                  <a:pt x="345948" y="376427"/>
                </a:lnTo>
                <a:lnTo>
                  <a:pt x="34594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156566" y="5723044"/>
            <a:ext cx="336462" cy="36609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345948" y="0"/>
                </a:moveTo>
                <a:lnTo>
                  <a:pt x="0" y="0"/>
                </a:lnTo>
                <a:lnTo>
                  <a:pt x="0" y="376427"/>
                </a:lnTo>
                <a:lnTo>
                  <a:pt x="345948" y="376427"/>
                </a:lnTo>
                <a:lnTo>
                  <a:pt x="345948" y="0"/>
                </a:lnTo>
                <a:close/>
              </a:path>
            </a:pathLst>
          </a:custGeom>
          <a:ln w="7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2295348" y="582873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03400" y="5723044"/>
            <a:ext cx="338314" cy="366095"/>
          </a:xfrm>
          <a:custGeom>
            <a:avLst/>
            <a:gdLst/>
            <a:ahLst/>
            <a:cxnLst/>
            <a:rect l="l" t="t" r="r" b="b"/>
            <a:pathLst>
              <a:path w="347979" h="376554">
                <a:moveTo>
                  <a:pt x="347472" y="0"/>
                </a:moveTo>
                <a:lnTo>
                  <a:pt x="0" y="0"/>
                </a:lnTo>
                <a:lnTo>
                  <a:pt x="0" y="376427"/>
                </a:lnTo>
                <a:lnTo>
                  <a:pt x="347472" y="376427"/>
                </a:lnTo>
                <a:lnTo>
                  <a:pt x="347472" y="0"/>
                </a:lnTo>
                <a:close/>
              </a:path>
            </a:pathLst>
          </a:custGeom>
          <a:ln w="74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3503400" y="5723043"/>
            <a:ext cx="338314" cy="271132"/>
          </a:xfrm>
          <a:prstGeom prst="rect">
            <a:avLst/>
          </a:prstGeom>
        </p:spPr>
        <p:txBody>
          <a:bodyPr vert="horz" wrap="square" lIns="0" tIns="105569" rIns="0" bIns="0" rtlCol="0">
            <a:spAutoFit/>
          </a:bodyPr>
          <a:lstStyle/>
          <a:p>
            <a:pPr marL="33337" algn="ctr">
              <a:spcBef>
                <a:spcPts val="831"/>
              </a:spcBef>
            </a:pPr>
            <a:r>
              <a:rPr sz="1069" b="1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503400" y="5723044"/>
            <a:ext cx="338314" cy="366095"/>
          </a:xfrm>
          <a:custGeom>
            <a:avLst/>
            <a:gdLst/>
            <a:ahLst/>
            <a:cxnLst/>
            <a:rect l="l" t="t" r="r" b="b"/>
            <a:pathLst>
              <a:path w="347979" h="376554">
                <a:moveTo>
                  <a:pt x="0" y="376427"/>
                </a:moveTo>
                <a:lnTo>
                  <a:pt x="347472" y="376427"/>
                </a:lnTo>
                <a:lnTo>
                  <a:pt x="347472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503400" y="5723044"/>
            <a:ext cx="338314" cy="366095"/>
          </a:xfrm>
          <a:custGeom>
            <a:avLst/>
            <a:gdLst/>
            <a:ahLst/>
            <a:cxnLst/>
            <a:rect l="l" t="t" r="r" b="b"/>
            <a:pathLst>
              <a:path w="347979" h="376554">
                <a:moveTo>
                  <a:pt x="347472" y="0"/>
                </a:moveTo>
                <a:lnTo>
                  <a:pt x="0" y="0"/>
                </a:lnTo>
                <a:lnTo>
                  <a:pt x="0" y="376427"/>
                </a:lnTo>
                <a:lnTo>
                  <a:pt x="347472" y="376427"/>
                </a:lnTo>
                <a:lnTo>
                  <a:pt x="347472" y="0"/>
                </a:lnTo>
                <a:close/>
              </a:path>
            </a:pathLst>
          </a:custGeom>
          <a:ln w="7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3625885" y="5828735"/>
            <a:ext cx="112112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48184" algn="l"/>
                <a:tab pos="684638" algn="l"/>
                <a:tab pos="1038995" algn="l"/>
              </a:tabLst>
            </a:pPr>
            <a:r>
              <a:rPr sz="1069" b="1" spc="10" dirty="0">
                <a:latin typeface="Times New Roman"/>
                <a:cs typeface="Times New Roman"/>
              </a:rPr>
              <a:t>10	</a:t>
            </a:r>
            <a:r>
              <a:rPr sz="1069" b="1" spc="15" dirty="0">
                <a:latin typeface="Times New Roman"/>
                <a:cs typeface="Times New Roman"/>
              </a:rPr>
              <a:t>1</a:t>
            </a:r>
            <a:r>
              <a:rPr sz="1069" b="1" spc="10" dirty="0">
                <a:latin typeface="Times New Roman"/>
                <a:cs typeface="Times New Roman"/>
              </a:rPr>
              <a:t>2</a:t>
            </a:r>
            <a:r>
              <a:rPr sz="1069" b="1" dirty="0">
                <a:latin typeface="Times New Roman"/>
                <a:cs typeface="Times New Roman"/>
              </a:rPr>
              <a:t>	</a:t>
            </a:r>
            <a:r>
              <a:rPr sz="1069" b="1" spc="15" dirty="0">
                <a:latin typeface="Times New Roman"/>
                <a:cs typeface="Times New Roman"/>
              </a:rPr>
              <a:t>1</a:t>
            </a:r>
            <a:r>
              <a:rPr sz="1069" b="1" spc="10" dirty="0">
                <a:latin typeface="Times New Roman"/>
                <a:cs typeface="Times New Roman"/>
              </a:rPr>
              <a:t>1</a:t>
            </a:r>
            <a:r>
              <a:rPr sz="1069" b="1" dirty="0">
                <a:latin typeface="Times New Roman"/>
                <a:cs typeface="Times New Roman"/>
              </a:rPr>
              <a:t>	</a:t>
            </a:r>
            <a:r>
              <a:rPr sz="1069" b="1" spc="10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29241" y="5723044"/>
            <a:ext cx="338314" cy="366095"/>
          </a:xfrm>
          <a:custGeom>
            <a:avLst/>
            <a:gdLst/>
            <a:ahLst/>
            <a:cxnLst/>
            <a:rect l="l" t="t" r="r" b="b"/>
            <a:pathLst>
              <a:path w="347979" h="376554">
                <a:moveTo>
                  <a:pt x="0" y="376427"/>
                </a:moveTo>
                <a:lnTo>
                  <a:pt x="347472" y="376427"/>
                </a:lnTo>
                <a:lnTo>
                  <a:pt x="347472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829241" y="5723044"/>
            <a:ext cx="338314" cy="366095"/>
          </a:xfrm>
          <a:custGeom>
            <a:avLst/>
            <a:gdLst/>
            <a:ahLst/>
            <a:cxnLst/>
            <a:rect l="l" t="t" r="r" b="b"/>
            <a:pathLst>
              <a:path w="347979" h="376554">
                <a:moveTo>
                  <a:pt x="347472" y="0"/>
                </a:moveTo>
                <a:lnTo>
                  <a:pt x="0" y="0"/>
                </a:lnTo>
                <a:lnTo>
                  <a:pt x="0" y="376427"/>
                </a:lnTo>
                <a:lnTo>
                  <a:pt x="347472" y="376427"/>
                </a:lnTo>
                <a:lnTo>
                  <a:pt x="347472" y="0"/>
                </a:lnTo>
                <a:close/>
              </a:path>
            </a:pathLst>
          </a:custGeom>
          <a:ln w="7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2968767" y="582873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167063" y="5723044"/>
            <a:ext cx="336462" cy="36609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0" y="376427"/>
                </a:moveTo>
                <a:lnTo>
                  <a:pt x="345948" y="376427"/>
                </a:lnTo>
                <a:lnTo>
                  <a:pt x="34594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167063" y="5723044"/>
            <a:ext cx="336462" cy="36609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345948" y="0"/>
                </a:moveTo>
                <a:lnTo>
                  <a:pt x="0" y="0"/>
                </a:lnTo>
                <a:lnTo>
                  <a:pt x="0" y="376427"/>
                </a:lnTo>
                <a:lnTo>
                  <a:pt x="345948" y="376427"/>
                </a:lnTo>
                <a:lnTo>
                  <a:pt x="345948" y="0"/>
                </a:lnTo>
                <a:close/>
              </a:path>
            </a:pathLst>
          </a:custGeom>
          <a:ln w="7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3305845" y="5828735"/>
            <a:ext cx="944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52280" y="6706129"/>
            <a:ext cx="2555258" cy="2741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8403" algn="r"/>
            <a:r>
              <a:rPr sz="1167" b="1" spc="10" dirty="0">
                <a:latin typeface="Arial"/>
                <a:cs typeface="Arial"/>
              </a:rPr>
              <a:t>Fig</a:t>
            </a:r>
            <a:r>
              <a:rPr sz="1167" b="1" spc="-78" dirty="0">
                <a:latin typeface="Arial"/>
                <a:cs typeface="Arial"/>
              </a:rPr>
              <a:t> </a:t>
            </a:r>
            <a:r>
              <a:rPr sz="1167" b="1" spc="10" dirty="0">
                <a:latin typeface="Arial"/>
                <a:cs typeface="Arial"/>
              </a:rPr>
              <a:t>45.41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701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quick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void </a:t>
            </a:r>
            <a:r>
              <a:rPr sz="1069" i="1" spc="10" dirty="0">
                <a:latin typeface="Times New Roman"/>
                <a:cs typeface="Times New Roman"/>
              </a:rPr>
              <a:t>quickSort(int array[], </a:t>
            </a:r>
            <a:r>
              <a:rPr sz="1069" i="1" spc="5" dirty="0">
                <a:latin typeface="Times New Roman"/>
                <a:cs typeface="Times New Roman"/>
              </a:rPr>
              <a:t>int</a:t>
            </a:r>
            <a:r>
              <a:rPr sz="1069" i="1" spc="-6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size)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16678">
              <a:lnSpc>
                <a:spcPts val="1259"/>
              </a:lnSpc>
            </a:pPr>
            <a:r>
              <a:rPr sz="1069" i="1" spc="5" dirty="0">
                <a:latin typeface="Times New Roman"/>
                <a:cs typeface="Times New Roman"/>
              </a:rPr>
              <a:t>int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index;</a:t>
            </a:r>
            <a:endParaRPr sz="1069">
              <a:latin typeface="Times New Roman"/>
              <a:cs typeface="Times New Roman"/>
            </a:endParaRPr>
          </a:p>
          <a:p>
            <a:pPr marL="116678">
              <a:lnSpc>
                <a:spcPts val="1264"/>
              </a:lnSpc>
            </a:pPr>
            <a:r>
              <a:rPr sz="1069" i="1" spc="5" dirty="0">
                <a:latin typeface="Times New Roman"/>
                <a:cs typeface="Times New Roman"/>
              </a:rPr>
              <a:t>if (size </a:t>
            </a:r>
            <a:r>
              <a:rPr sz="1069" i="1" spc="15" dirty="0">
                <a:latin typeface="Times New Roman"/>
                <a:cs typeface="Times New Roman"/>
              </a:rPr>
              <a:t>&gt;</a:t>
            </a:r>
            <a:r>
              <a:rPr sz="1069" i="1" spc="-6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1)</a:t>
            </a:r>
            <a:endParaRPr sz="1069">
              <a:latin typeface="Times New Roman"/>
              <a:cs typeface="Times New Roman"/>
            </a:endParaRPr>
          </a:p>
          <a:p>
            <a:pPr marL="116678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86439" marR="4939">
              <a:lnSpc>
                <a:spcPct val="98400"/>
              </a:lnSpc>
              <a:spcBef>
                <a:spcPts val="10"/>
              </a:spcBef>
            </a:pPr>
            <a:r>
              <a:rPr sz="1069" i="1" spc="10" dirty="0">
                <a:latin typeface="Times New Roman"/>
                <a:cs typeface="Times New Roman"/>
              </a:rPr>
              <a:t>index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partition(array, size);  </a:t>
            </a:r>
            <a:r>
              <a:rPr sz="1069" i="1" spc="10" dirty="0">
                <a:latin typeface="Times New Roman"/>
                <a:cs typeface="Times New Roman"/>
              </a:rPr>
              <a:t>quickSort(array, </a:t>
            </a:r>
            <a:r>
              <a:rPr sz="1069" i="1" spc="5" dirty="0">
                <a:latin typeface="Times New Roman"/>
                <a:cs typeface="Times New Roman"/>
              </a:rPr>
              <a:t>index);  </a:t>
            </a:r>
            <a:r>
              <a:rPr sz="1069" i="1" spc="10" dirty="0">
                <a:latin typeface="Times New Roman"/>
                <a:cs typeface="Times New Roman"/>
              </a:rPr>
              <a:t>quickSort(array+index+1, </a:t>
            </a:r>
            <a:r>
              <a:rPr sz="1069" i="1" spc="5" dirty="0">
                <a:latin typeface="Times New Roman"/>
                <a:cs typeface="Times New Roman"/>
              </a:rPr>
              <a:t>size -</a:t>
            </a:r>
            <a:r>
              <a:rPr sz="1069" i="1" spc="-2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index-1);</a:t>
            </a:r>
            <a:endParaRPr sz="1069">
              <a:latin typeface="Times New Roman"/>
              <a:cs typeface="Times New Roman"/>
            </a:endParaRPr>
          </a:p>
          <a:p>
            <a:pPr marL="116678">
              <a:lnSpc>
                <a:spcPts val="1249"/>
              </a:lnSpc>
            </a:pPr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i="1" spc="5" dirty="0">
                <a:latin typeface="Times New Roman"/>
                <a:cs typeface="Times New Roman"/>
              </a:rPr>
              <a:t>partition(int array[], int size)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i="1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00580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7427"/>
            <a:ext cx="4853693" cy="814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678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int</a:t>
            </a:r>
            <a:r>
              <a:rPr sz="1069" i="1" spc="-8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k;</a:t>
            </a:r>
            <a:endParaRPr sz="1069">
              <a:latin typeface="Times New Roman"/>
              <a:cs typeface="Times New Roman"/>
            </a:endParaRPr>
          </a:p>
          <a:p>
            <a:pPr marL="116678" marR="3809648">
              <a:lnSpc>
                <a:spcPts val="1264"/>
              </a:lnSpc>
              <a:spcBef>
                <a:spcPts val="44"/>
              </a:spcBef>
            </a:pPr>
            <a:r>
              <a:rPr sz="1069" i="1" spc="10" dirty="0">
                <a:latin typeface="Times New Roman"/>
                <a:cs typeface="Times New Roman"/>
              </a:rPr>
              <a:t>int mid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size/2; 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i="1" spc="5" dirty="0">
                <a:latin typeface="Times New Roman"/>
                <a:cs typeface="Times New Roman"/>
              </a:rPr>
              <a:t>index </a:t>
            </a:r>
            <a:r>
              <a:rPr sz="1069" i="1" spc="15" dirty="0">
                <a:latin typeface="Times New Roman"/>
                <a:cs typeface="Times New Roman"/>
              </a:rPr>
              <a:t>=</a:t>
            </a:r>
            <a:r>
              <a:rPr sz="1069" i="1" spc="-6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116678">
              <a:lnSpc>
                <a:spcPts val="1210"/>
              </a:lnSpc>
            </a:pPr>
            <a:r>
              <a:rPr sz="1069" i="1" spc="5" dirty="0">
                <a:latin typeface="Times New Roman"/>
                <a:cs typeface="Times New Roman"/>
              </a:rPr>
              <a:t>swap(array,</a:t>
            </a:r>
            <a:r>
              <a:rPr sz="1069" i="1" spc="-1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array+mid);</a:t>
            </a:r>
            <a:endParaRPr sz="1069">
              <a:latin typeface="Times New Roman"/>
              <a:cs typeface="Times New Roman"/>
            </a:endParaRPr>
          </a:p>
          <a:p>
            <a:pPr marL="256816" marR="3196005" indent="-140138">
              <a:lnSpc>
                <a:spcPts val="1264"/>
              </a:lnSpc>
              <a:spcBef>
                <a:spcPts val="49"/>
              </a:spcBef>
            </a:pPr>
            <a:r>
              <a:rPr sz="1069" i="1" spc="10" dirty="0">
                <a:latin typeface="Times New Roman"/>
                <a:cs typeface="Times New Roman"/>
              </a:rPr>
              <a:t>for (k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1; k </a:t>
            </a:r>
            <a:r>
              <a:rPr sz="1069" i="1" spc="15" dirty="0">
                <a:latin typeface="Times New Roman"/>
                <a:cs typeface="Times New Roman"/>
              </a:rPr>
              <a:t>&lt; </a:t>
            </a:r>
            <a:r>
              <a:rPr sz="1069" i="1" spc="10" dirty="0">
                <a:latin typeface="Times New Roman"/>
                <a:cs typeface="Times New Roman"/>
              </a:rPr>
              <a:t>size; </a:t>
            </a:r>
            <a:r>
              <a:rPr sz="1069" i="1" spc="15" dirty="0">
                <a:latin typeface="Times New Roman"/>
                <a:cs typeface="Times New Roman"/>
              </a:rPr>
              <a:t>k++){  </a:t>
            </a:r>
            <a:r>
              <a:rPr sz="1069" i="1" dirty="0">
                <a:latin typeface="Times New Roman"/>
                <a:cs typeface="Times New Roman"/>
              </a:rPr>
              <a:t>if </a:t>
            </a:r>
            <a:r>
              <a:rPr sz="1069" i="1" spc="5" dirty="0">
                <a:latin typeface="Times New Roman"/>
                <a:cs typeface="Times New Roman"/>
              </a:rPr>
              <a:t>(array[k] </a:t>
            </a:r>
            <a:r>
              <a:rPr sz="1069" i="1" spc="15" dirty="0">
                <a:latin typeface="Times New Roman"/>
                <a:cs typeface="Times New Roman"/>
              </a:rPr>
              <a:t>&lt;</a:t>
            </a:r>
            <a:r>
              <a:rPr sz="1069" i="1" spc="-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array[0]){</a:t>
            </a:r>
            <a:endParaRPr sz="1069">
              <a:latin typeface="Times New Roman"/>
              <a:cs typeface="Times New Roman"/>
            </a:endParaRPr>
          </a:p>
          <a:p>
            <a:pPr marL="395718">
              <a:lnSpc>
                <a:spcPts val="1210"/>
              </a:lnSpc>
            </a:pPr>
            <a:r>
              <a:rPr sz="1069" i="1" spc="10" dirty="0">
                <a:latin typeface="Times New Roman"/>
                <a:cs typeface="Times New Roman"/>
              </a:rPr>
              <a:t>index++;</a:t>
            </a:r>
            <a:endParaRPr sz="1069">
              <a:latin typeface="Times New Roman"/>
              <a:cs typeface="Times New Roman"/>
            </a:endParaRPr>
          </a:p>
          <a:p>
            <a:pPr marL="395718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swap(array+k,</a:t>
            </a:r>
            <a:r>
              <a:rPr sz="1069" i="1" spc="-4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array+index);</a:t>
            </a:r>
            <a:endParaRPr sz="1069">
              <a:latin typeface="Times New Roman"/>
              <a:cs typeface="Times New Roman"/>
            </a:endParaRPr>
          </a:p>
          <a:p>
            <a:pPr marR="4276363" algn="ctr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16678">
              <a:lnSpc>
                <a:spcPts val="1264"/>
              </a:lnSpc>
            </a:pPr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16678" marR="3218229">
              <a:lnSpc>
                <a:spcPts val="1264"/>
              </a:lnSpc>
              <a:spcBef>
                <a:spcPts val="44"/>
              </a:spcBef>
            </a:pPr>
            <a:r>
              <a:rPr sz="1069" i="1" spc="5" dirty="0">
                <a:latin typeface="Times New Roman"/>
                <a:cs typeface="Times New Roman"/>
              </a:rPr>
              <a:t>swap(array, array+index);  return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index;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i="1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984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size are passed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arguments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quickSort </a:t>
            </a:r>
            <a:r>
              <a:rPr sz="1069" spc="10" dirty="0">
                <a:latin typeface="Times New Roman"/>
                <a:cs typeface="Times New Roman"/>
              </a:rPr>
              <a:t>function.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function  </a:t>
            </a:r>
            <a:r>
              <a:rPr sz="1069" spc="5" dirty="0">
                <a:latin typeface="Times New Roman"/>
                <a:cs typeface="Times New Roman"/>
              </a:rPr>
              <a:t>declared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local variable </a:t>
            </a:r>
            <a:r>
              <a:rPr sz="1069" i="1" spc="10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size of the array is </a:t>
            </a:r>
            <a:r>
              <a:rPr sz="1069" spc="10" dirty="0">
                <a:latin typeface="Times New Roman"/>
                <a:cs typeface="Times New Roman"/>
              </a:rPr>
              <a:t>checked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 </a:t>
            </a:r>
            <a:r>
              <a:rPr sz="1069" spc="5" dirty="0">
                <a:latin typeface="Times New Roman"/>
                <a:cs typeface="Times New Roman"/>
              </a:rPr>
              <a:t>statement. If the size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the recursive  calling </a:t>
            </a:r>
            <a:r>
              <a:rPr sz="1069" spc="10" dirty="0">
                <a:latin typeface="Times New Roman"/>
                <a:cs typeface="Times New Roman"/>
              </a:rPr>
              <a:t>mechanism </a:t>
            </a:r>
            <a:r>
              <a:rPr sz="1069" spc="5" dirty="0">
                <a:latin typeface="Times New Roman"/>
                <a:cs typeface="Times New Roman"/>
              </a:rPr>
              <a:t>to sort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It divides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into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parts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choosing </a:t>
            </a:r>
            <a:r>
              <a:rPr sz="1069" spc="10" dirty="0">
                <a:latin typeface="Times New Roman"/>
                <a:cs typeface="Times New Roman"/>
              </a:rPr>
              <a:t>the  pivot element. In the subsequent </a:t>
            </a:r>
            <a:r>
              <a:rPr sz="1069" spc="5" dirty="0">
                <a:latin typeface="Times New Roman"/>
                <a:cs typeface="Times New Roman"/>
              </a:rPr>
              <a:t>calls, firstly the left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is sorted </a:t>
            </a:r>
            <a:r>
              <a:rPr sz="1069" spc="10" dirty="0">
                <a:latin typeface="Times New Roman"/>
                <a:cs typeface="Times New Roman"/>
              </a:rPr>
              <a:t>and then the </a:t>
            </a:r>
            <a:r>
              <a:rPr sz="1069" spc="5" dirty="0">
                <a:latin typeface="Times New Roman"/>
                <a:cs typeface="Times New Roman"/>
              </a:rPr>
              <a:t>right  side using the recursive </a:t>
            </a:r>
            <a:r>
              <a:rPr sz="1069" spc="10" dirty="0">
                <a:latin typeface="Times New Roman"/>
                <a:cs typeface="Times New Roman"/>
              </a:rPr>
              <a:t>mechanism. </a:t>
            </a:r>
            <a:r>
              <a:rPr sz="1069" spc="5" dirty="0">
                <a:latin typeface="Times New Roman"/>
                <a:cs typeface="Times New Roman"/>
              </a:rPr>
              <a:t>Quicksort algorithm is very </a:t>
            </a:r>
            <a:r>
              <a:rPr sz="1069" spc="10" dirty="0">
                <a:latin typeface="Times New Roman"/>
                <a:cs typeface="Times New Roman"/>
              </a:rPr>
              <a:t>elegant and </a:t>
            </a:r>
            <a:r>
              <a:rPr sz="1069" spc="5" dirty="0">
                <a:latin typeface="Times New Roman"/>
                <a:cs typeface="Times New Roman"/>
              </a:rPr>
              <a:t>it can  sort an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of any size efficiently.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considered </a:t>
            </a:r>
            <a:r>
              <a:rPr sz="1069" spc="10" dirty="0">
                <a:latin typeface="Times New Roman"/>
                <a:cs typeface="Times New Roman"/>
              </a:rPr>
              <a:t>one of </a:t>
            </a:r>
            <a:r>
              <a:rPr sz="1069" spc="5" dirty="0">
                <a:latin typeface="Times New Roman"/>
                <a:cs typeface="Times New Roman"/>
              </a:rPr>
              <a:t>the best general </a:t>
            </a:r>
            <a:r>
              <a:rPr sz="1069" spc="10" dirty="0">
                <a:latin typeface="Times New Roman"/>
                <a:cs typeface="Times New Roman"/>
              </a:rPr>
              <a:t>purpose  algorithms for </a:t>
            </a:r>
            <a:r>
              <a:rPr sz="1069" spc="5" dirty="0">
                <a:latin typeface="Times New Roman"/>
                <a:cs typeface="Times New Roman"/>
              </a:rPr>
              <a:t>sorting. </a:t>
            </a:r>
            <a:r>
              <a:rPr sz="1069" spc="10" dirty="0">
                <a:latin typeface="Times New Roman"/>
                <a:cs typeface="Times New Roman"/>
              </a:rPr>
              <a:t>This normally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preferred sorting method being </a:t>
            </a:r>
            <a:r>
              <a:rPr sz="1069" i="1" spc="5" dirty="0">
                <a:latin typeface="Times New Roman"/>
                <a:cs typeface="Times New Roman"/>
              </a:rPr>
              <a:t>nlog</a:t>
            </a:r>
            <a:r>
              <a:rPr sz="1094" i="1" spc="7" baseline="-11111" dirty="0">
                <a:latin typeface="Times New Roman"/>
                <a:cs typeface="Times New Roman"/>
              </a:rPr>
              <a:t>2</a:t>
            </a:r>
            <a:r>
              <a:rPr sz="1069" i="1" spc="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and  inplace algorithm. You are advised to </a:t>
            </a:r>
            <a:r>
              <a:rPr sz="1069" spc="5" dirty="0">
                <a:latin typeface="Times New Roman"/>
                <a:cs typeface="Times New Roman"/>
              </a:rPr>
              <a:t>read more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this algorithm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your text  books and try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it as an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exercise.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Today’s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being the last lecture of the course,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short </a:t>
            </a:r>
            <a:r>
              <a:rPr sz="1069" spc="10" dirty="0">
                <a:latin typeface="Times New Roman"/>
                <a:cs typeface="Times New Roman"/>
              </a:rPr>
              <a:t>review of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Course</a:t>
            </a:r>
            <a:r>
              <a:rPr sz="1264" b="1" spc="-6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Overview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started this course while </a:t>
            </a:r>
            <a:r>
              <a:rPr sz="1069" spc="10" dirty="0">
                <a:latin typeface="Times New Roman"/>
                <a:cs typeface="Times New Roman"/>
              </a:rPr>
              <a:t>keeping the objectives of data structures in </a:t>
            </a:r>
            <a:r>
              <a:rPr sz="1069" spc="5" dirty="0">
                <a:latin typeface="Times New Roman"/>
                <a:cs typeface="Times New Roman"/>
              </a:rPr>
              <a:t>mind </a:t>
            </a:r>
            <a:r>
              <a:rPr sz="1069" spc="10" dirty="0">
                <a:latin typeface="Times New Roman"/>
                <a:cs typeface="Times New Roman"/>
              </a:rPr>
              <a:t>that  appropriate data structures are applied in different applications in order to make </a:t>
            </a:r>
            <a:r>
              <a:rPr sz="1069" spc="15" dirty="0">
                <a:latin typeface="Times New Roman"/>
                <a:cs typeface="Times New Roman"/>
              </a:rPr>
              <a:t>them  </a:t>
            </a:r>
            <a:r>
              <a:rPr sz="1069" spc="10" dirty="0">
                <a:latin typeface="Times New Roman"/>
                <a:cs typeface="Times New Roman"/>
              </a:rPr>
              <a:t>work </a:t>
            </a:r>
            <a:r>
              <a:rPr sz="1069" spc="5" dirty="0">
                <a:latin typeface="Times New Roman"/>
                <a:cs typeface="Times New Roman"/>
              </a:rPr>
              <a:t>efficiently. </a:t>
            </a:r>
            <a:r>
              <a:rPr sz="1069" spc="10" dirty="0">
                <a:latin typeface="Times New Roman"/>
                <a:cs typeface="Times New Roman"/>
              </a:rPr>
              <a:t>Secondly, </a:t>
            </a:r>
            <a:r>
              <a:rPr sz="1069" spc="5" dirty="0">
                <a:latin typeface="Times New Roman"/>
                <a:cs typeface="Times New Roman"/>
              </a:rPr>
              <a:t>the applications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data structures </a:t>
            </a:r>
            <a:r>
              <a:rPr sz="1069" spc="10" dirty="0">
                <a:latin typeface="Times New Roman"/>
                <a:cs typeface="Times New Roman"/>
              </a:rPr>
              <a:t>that are not memory  hungry. </a:t>
            </a:r>
            <a:r>
              <a:rPr sz="1069" spc="5" dirty="0">
                <a:latin typeface="Times New Roman"/>
                <a:cs typeface="Times New Roman"/>
              </a:rPr>
              <a:t>In the initial stages,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i="1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found </a:t>
            </a:r>
            <a:r>
              <a:rPr sz="1069" spc="15" dirty="0">
                <a:latin typeface="Times New Roman"/>
                <a:cs typeface="Times New Roman"/>
              </a:rPr>
              <a:t>one  </a:t>
            </a:r>
            <a:r>
              <a:rPr sz="1069" spc="5" dirty="0">
                <a:latin typeface="Times New Roman"/>
                <a:cs typeface="Times New Roman"/>
              </a:rPr>
              <a:t>significant </a:t>
            </a:r>
            <a:r>
              <a:rPr sz="1069" spc="10" dirty="0">
                <a:latin typeface="Times New Roman"/>
                <a:cs typeface="Times New Roman"/>
              </a:rPr>
              <a:t>drawback </a:t>
            </a:r>
            <a:r>
              <a:rPr sz="1069" spc="5" dirty="0">
                <a:latin typeface="Times New Roman"/>
                <a:cs typeface="Times New Roman"/>
              </a:rPr>
              <a:t>of arrays; their fixed size,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switched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focus to </a:t>
            </a:r>
            <a:r>
              <a:rPr sz="1069" i="1" spc="5" dirty="0">
                <a:latin typeface="Times New Roman"/>
                <a:cs typeface="Times New Roman"/>
              </a:rPr>
              <a:t>linked list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data structures. </a:t>
            </a:r>
            <a:r>
              <a:rPr sz="1069" spc="10" dirty="0">
                <a:latin typeface="Times New Roman"/>
                <a:cs typeface="Times New Roman"/>
              </a:rPr>
              <a:t>However, in the meantime,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started realizing </a:t>
            </a:r>
            <a:r>
              <a:rPr sz="1069" spc="10" dirty="0">
                <a:latin typeface="Times New Roman"/>
                <a:cs typeface="Times New Roman"/>
              </a:rPr>
              <a:t>the  significance of </a:t>
            </a:r>
            <a:r>
              <a:rPr sz="1069" spc="5" dirty="0">
                <a:latin typeface="Times New Roman"/>
                <a:cs typeface="Times New Roman"/>
              </a:rPr>
              <a:t>algorithms; </a:t>
            </a:r>
            <a:r>
              <a:rPr sz="1069" spc="10" dirty="0">
                <a:latin typeface="Times New Roman"/>
                <a:cs typeface="Times New Roman"/>
              </a:rPr>
              <a:t>without them data </a:t>
            </a:r>
            <a:r>
              <a:rPr sz="1069" spc="5" dirty="0">
                <a:latin typeface="Times New Roman"/>
                <a:cs typeface="Times New Roman"/>
              </a:rPr>
              <a:t>structures are not really useful rather I  should say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complete.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studied </a:t>
            </a:r>
            <a:r>
              <a:rPr sz="1069" i="1" spc="10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structures.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implemented them with </a:t>
            </a:r>
            <a:r>
              <a:rPr sz="1069" i="1" spc="10" dirty="0">
                <a:latin typeface="Times New Roman"/>
                <a:cs typeface="Times New Roman"/>
              </a:rPr>
              <a:t>array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linked list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structures.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their help,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wrote </a:t>
            </a:r>
            <a:r>
              <a:rPr sz="1069" spc="5" dirty="0">
                <a:latin typeface="Times New Roman"/>
                <a:cs typeface="Times New Roman"/>
              </a:rPr>
              <a:t>such applications </a:t>
            </a:r>
            <a:r>
              <a:rPr sz="1069" spc="10" dirty="0">
                <a:latin typeface="Times New Roman"/>
                <a:cs typeface="Times New Roman"/>
              </a:rPr>
              <a:t>which  seemed </a:t>
            </a:r>
            <a:r>
              <a:rPr sz="1069" spc="5" dirty="0">
                <a:latin typeface="Times New Roman"/>
                <a:cs typeface="Times New Roman"/>
              </a:rPr>
              <a:t>difficult </a:t>
            </a:r>
            <a:r>
              <a:rPr sz="1069" spc="10" dirty="0">
                <a:latin typeface="Times New Roman"/>
                <a:cs typeface="Times New Roman"/>
              </a:rPr>
              <a:t>apparently. </a:t>
            </a:r>
            <a:r>
              <a:rPr sz="1069" spc="5" dirty="0">
                <a:latin typeface="Times New Roman"/>
                <a:cs typeface="Times New Roman"/>
              </a:rPr>
              <a:t>I hope, by </a:t>
            </a:r>
            <a:r>
              <a:rPr sz="1069" spc="10" dirty="0">
                <a:latin typeface="Times New Roman"/>
                <a:cs typeface="Times New Roman"/>
              </a:rPr>
              <a:t>now, you must have </a:t>
            </a:r>
            <a:r>
              <a:rPr sz="1069" spc="5" dirty="0">
                <a:latin typeface="Times New Roman"/>
                <a:cs typeface="Times New Roman"/>
              </a:rPr>
              <a:t>understood the role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in computer’s </a:t>
            </a:r>
            <a:r>
              <a:rPr sz="1069" spc="5" dirty="0">
                <a:latin typeface="Times New Roman"/>
                <a:cs typeface="Times New Roman"/>
              </a:rPr>
              <a:t>runtime </a:t>
            </a:r>
            <a:r>
              <a:rPr sz="1069" spc="10" dirty="0">
                <a:latin typeface="Times New Roman"/>
                <a:cs typeface="Times New Roman"/>
              </a:rPr>
              <a:t>environment. Also </a:t>
            </a:r>
            <a:r>
              <a:rPr sz="1069" i="1" spc="10" dirty="0">
                <a:latin typeface="Times New Roman"/>
                <a:cs typeface="Times New Roman"/>
              </a:rPr>
              <a:t>Queue </a:t>
            </a:r>
            <a:r>
              <a:rPr sz="1069" spc="10" dirty="0">
                <a:latin typeface="Times New Roman"/>
                <a:cs typeface="Times New Roman"/>
              </a:rPr>
              <a:t>data structure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found very  </a:t>
            </a:r>
            <a:r>
              <a:rPr sz="1069" spc="5" dirty="0">
                <a:latin typeface="Times New Roman"/>
                <a:cs typeface="Times New Roman"/>
              </a:rPr>
              <a:t>helpful in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Simulations.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Later 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came </a:t>
            </a:r>
            <a:r>
              <a:rPr sz="1069" spc="5" dirty="0">
                <a:latin typeface="Times New Roman"/>
                <a:cs typeface="Times New Roman"/>
              </a:rPr>
              <a:t>across the situations </a:t>
            </a:r>
            <a:r>
              <a:rPr sz="1069" spc="10" dirty="0">
                <a:latin typeface="Times New Roman"/>
                <a:cs typeface="Times New Roman"/>
              </a:rPr>
              <a:t>when we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thinking </a:t>
            </a:r>
            <a:r>
              <a:rPr sz="1069" spc="5" dirty="0">
                <a:latin typeface="Times New Roman"/>
                <a:cs typeface="Times New Roman"/>
              </a:rPr>
              <a:t>that linear </a:t>
            </a:r>
            <a:r>
              <a:rPr sz="1069" spc="10" dirty="0">
                <a:latin typeface="Times New Roman"/>
                <a:cs typeface="Times New Roman"/>
              </a:rPr>
              <a:t>data 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tailored 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to achieve our goals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work, we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studying trees then. Binary tree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found specifically very useful. It also </a:t>
            </a:r>
            <a:r>
              <a:rPr sz="1069" spc="10" dirty="0">
                <a:latin typeface="Times New Roman"/>
                <a:cs typeface="Times New Roman"/>
              </a:rPr>
              <a:t>had a  degenerate example, when we </a:t>
            </a:r>
            <a:r>
              <a:rPr sz="1069" spc="5" dirty="0">
                <a:latin typeface="Times New Roman"/>
                <a:cs typeface="Times New Roman"/>
              </a:rPr>
              <a:t>constructed </a:t>
            </a:r>
            <a:r>
              <a:rPr sz="1069" spc="15" dirty="0">
                <a:latin typeface="Times New Roman"/>
                <a:cs typeface="Times New Roman"/>
              </a:rPr>
              <a:t>AVL </a:t>
            </a:r>
            <a:r>
              <a:rPr sz="1069" spc="5" dirty="0">
                <a:latin typeface="Times New Roman"/>
                <a:cs typeface="Times New Roman"/>
              </a:rPr>
              <a:t>trees 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to balance </a:t>
            </a:r>
            <a:r>
              <a:rPr sz="1069" spc="10" dirty="0">
                <a:latin typeface="Times New Roman"/>
                <a:cs typeface="Times New Roman"/>
              </a:rPr>
              <a:t>the binary  </a:t>
            </a:r>
            <a:r>
              <a:rPr sz="1069" spc="5" dirty="0">
                <a:latin typeface="Times New Roman"/>
                <a:cs typeface="Times New Roman"/>
              </a:rPr>
              <a:t>search 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formed </a:t>
            </a:r>
            <a:r>
              <a:rPr sz="1069" spc="5" dirty="0">
                <a:latin typeface="Times New Roman"/>
                <a:cs typeface="Times New Roman"/>
              </a:rPr>
              <a:t>threaded binary trees.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studied union/find </a:t>
            </a:r>
            <a:r>
              <a:rPr sz="1069" spc="10" dirty="0">
                <a:latin typeface="Times New Roman"/>
                <a:cs typeface="Times New Roman"/>
              </a:rPr>
              <a:t>data  </a:t>
            </a:r>
            <a:r>
              <a:rPr sz="1069" spc="5" dirty="0">
                <a:latin typeface="Times New Roman"/>
                <a:cs typeface="Times New Roman"/>
              </a:rPr>
              <a:t>structure, </a:t>
            </a:r>
            <a:r>
              <a:rPr sz="1069" spc="10" dirty="0">
                <a:latin typeface="Times New Roman"/>
                <a:cs typeface="Times New Roman"/>
              </a:rPr>
              <a:t>which was an up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that time, </a:t>
            </a:r>
            <a:r>
              <a:rPr sz="1069" spc="10" dirty="0">
                <a:latin typeface="Times New Roman"/>
                <a:cs typeface="Times New Roman"/>
              </a:rPr>
              <a:t>we had already </a:t>
            </a:r>
            <a:r>
              <a:rPr sz="1069" spc="5" dirty="0">
                <a:latin typeface="Times New Roman"/>
                <a:cs typeface="Times New Roman"/>
              </a:rPr>
              <a:t>started putting special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importance on </a:t>
            </a:r>
            <a:r>
              <a:rPr sz="1069" spc="5" dirty="0">
                <a:latin typeface="Times New Roman"/>
                <a:cs typeface="Times New Roman"/>
              </a:rPr>
              <a:t>algorithms.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found one </a:t>
            </a:r>
            <a:r>
              <a:rPr sz="1069" spc="5" dirty="0">
                <a:latin typeface="Times New Roman"/>
                <a:cs typeface="Times New Roman"/>
              </a:rPr>
              <a:t>important </a:t>
            </a:r>
            <a:r>
              <a:rPr sz="1069" spc="10" dirty="0">
                <a:latin typeface="Times New Roman"/>
                <a:cs typeface="Times New Roman"/>
              </a:rPr>
              <a:t>fact </a:t>
            </a:r>
            <a:r>
              <a:rPr sz="1069" spc="5" dirty="0">
                <a:latin typeface="Times New Roman"/>
                <a:cs typeface="Times New Roman"/>
              </a:rPr>
              <a:t>that it is not </a:t>
            </a:r>
            <a:r>
              <a:rPr sz="1069" spc="10" dirty="0">
                <a:latin typeface="Times New Roman"/>
                <a:cs typeface="Times New Roman"/>
              </a:rPr>
              <a:t>necessary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 every application we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use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formed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Abstract  </a:t>
            </a:r>
            <a:r>
              <a:rPr sz="1069" spc="10" dirty="0">
                <a:latin typeface="Times New Roman"/>
                <a:cs typeface="Times New Roman"/>
              </a:rPr>
              <a:t>Data Types (ADT) </a:t>
            </a:r>
            <a:r>
              <a:rPr sz="1069" spc="5" dirty="0">
                <a:latin typeface="Times New Roman"/>
                <a:cs typeface="Times New Roman"/>
              </a:rPr>
              <a:t>using  </a:t>
            </a:r>
            <a:r>
              <a:rPr sz="1069" spc="10" dirty="0">
                <a:latin typeface="Times New Roman"/>
                <a:cs typeface="Times New Roman"/>
              </a:rPr>
              <a:t>the existing </a:t>
            </a:r>
            <a:r>
              <a:rPr sz="1069" spc="5" dirty="0">
                <a:latin typeface="Times New Roman"/>
                <a:cs typeface="Times New Roman"/>
              </a:rPr>
              <a:t>data  structures. 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dictionary  or  table    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45135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3799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structure,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majorly worked with </a:t>
            </a:r>
            <a:r>
              <a:rPr sz="1069" spc="15" dirty="0">
                <a:latin typeface="Times New Roman"/>
                <a:cs typeface="Times New Roman"/>
              </a:rPr>
              <a:t>ADTs </a:t>
            </a:r>
            <a:r>
              <a:rPr sz="1069" spc="10" dirty="0">
                <a:latin typeface="Times New Roman"/>
                <a:cs typeface="Times New Roman"/>
              </a:rPr>
              <a:t>when we implemented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six different  </a:t>
            </a:r>
            <a:r>
              <a:rPr sz="1069" spc="10" dirty="0">
                <a:latin typeface="Times New Roman"/>
                <a:cs typeface="Times New Roman"/>
              </a:rPr>
              <a:t>ways.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studied </a:t>
            </a:r>
            <a:r>
              <a:rPr sz="1069" spc="10" dirty="0">
                <a:latin typeface="Times New Roman"/>
                <a:cs typeface="Times New Roman"/>
              </a:rPr>
              <a:t>Skip List within the topic </a:t>
            </a:r>
            <a:r>
              <a:rPr sz="1069" spc="5" dirty="0">
                <a:latin typeface="Times New Roman"/>
                <a:cs typeface="Times New Roman"/>
              </a:rPr>
              <a:t>of Table </a:t>
            </a:r>
            <a:r>
              <a:rPr sz="1069" spc="15" dirty="0">
                <a:latin typeface="Times New Roman"/>
                <a:cs typeface="Times New Roman"/>
              </a:rPr>
              <a:t>ADT,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very recent  data structure.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Hashing. </a:t>
            </a:r>
            <a:r>
              <a:rPr sz="1069" spc="10" dirty="0">
                <a:latin typeface="Times New Roman"/>
                <a:cs typeface="Times New Roman"/>
              </a:rPr>
              <a:t>Hashing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purely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algorithmic procedure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nothing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data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future, </a:t>
            </a:r>
            <a:r>
              <a:rPr sz="1069" spc="10" dirty="0">
                <a:latin typeface="Times New Roman"/>
                <a:cs typeface="Times New Roman"/>
              </a:rPr>
              <a:t>you will more </a:t>
            </a:r>
            <a:r>
              <a:rPr sz="1069" spc="5" dirty="0">
                <a:latin typeface="Times New Roman"/>
                <a:cs typeface="Times New Roman"/>
              </a:rPr>
              <a:t>realize </a:t>
            </a:r>
            <a:r>
              <a:rPr sz="1069" spc="10" dirty="0">
                <a:latin typeface="Times New Roman"/>
                <a:cs typeface="Times New Roman"/>
              </a:rPr>
              <a:t>the importance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algorithm. While </a:t>
            </a:r>
            <a:r>
              <a:rPr sz="1069" spc="5" dirty="0">
                <a:latin typeface="Times New Roman"/>
                <a:cs typeface="Times New Roman"/>
              </a:rPr>
              <a:t>solving </a:t>
            </a:r>
            <a:r>
              <a:rPr sz="1069" spc="10" dirty="0">
                <a:latin typeface="Times New Roman"/>
                <a:cs typeface="Times New Roman"/>
              </a:rPr>
              <a:t>your  </a:t>
            </a:r>
            <a:r>
              <a:rPr sz="1069" spc="5" dirty="0">
                <a:latin typeface="Times New Roman"/>
                <a:cs typeface="Times New Roman"/>
              </a:rPr>
              <a:t>problems,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choose an algorithm </a:t>
            </a:r>
            <a:r>
              <a:rPr sz="1069" spc="5" dirty="0">
                <a:latin typeface="Times New Roman"/>
                <a:cs typeface="Times New Roman"/>
              </a:rPr>
              <a:t>to solve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5" dirty="0">
                <a:latin typeface="Times New Roman"/>
                <a:cs typeface="Times New Roman"/>
              </a:rPr>
              <a:t>problem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that algorithm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5" dirty="0">
                <a:latin typeface="Times New Roman"/>
                <a:cs typeface="Times New Roman"/>
              </a:rPr>
              <a:t>bring along </a:t>
            </a:r>
            <a:r>
              <a:rPr sz="1069" spc="10" dirty="0">
                <a:latin typeface="Times New Roman"/>
                <a:cs typeface="Times New Roman"/>
              </a:rPr>
              <a:t>some data </a:t>
            </a:r>
            <a:r>
              <a:rPr sz="1069" spc="5" dirty="0">
                <a:latin typeface="Times New Roman"/>
                <a:cs typeface="Times New Roman"/>
              </a:rPr>
              <a:t>structure along. Actually, data structure </a:t>
            </a:r>
            <a:r>
              <a:rPr sz="1069" spc="10" dirty="0">
                <a:latin typeface="Times New Roman"/>
                <a:cs typeface="Times New Roman"/>
              </a:rPr>
              <a:t>becomes a companion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algorithm.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to build </a:t>
            </a:r>
            <a:r>
              <a:rPr sz="1069" spc="10" dirty="0">
                <a:latin typeface="Times New Roman"/>
                <a:cs typeface="Times New Roman"/>
              </a:rPr>
              <a:t>your symbol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constructing  </a:t>
            </a:r>
            <a:r>
              <a:rPr sz="1069" spc="10" dirty="0">
                <a:latin typeface="Times New Roman"/>
                <a:cs typeface="Times New Roman"/>
              </a:rPr>
              <a:t>your own </a:t>
            </a:r>
            <a:r>
              <a:rPr sz="1069" spc="5" dirty="0">
                <a:latin typeface="Times New Roman"/>
                <a:cs typeface="Times New Roman"/>
              </a:rPr>
              <a:t>compiler,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hashing.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searches, trees will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employed.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important </a:t>
            </a:r>
            <a:r>
              <a:rPr sz="1069" spc="5" dirty="0">
                <a:latin typeface="Times New Roman"/>
                <a:cs typeface="Times New Roman"/>
              </a:rPr>
              <a:t>fact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is that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algorithms covered in this  course are not </a:t>
            </a:r>
            <a:r>
              <a:rPr sz="1069" spc="10" dirty="0">
                <a:latin typeface="Times New Roman"/>
                <a:cs typeface="Times New Roman"/>
              </a:rPr>
              <a:t>complete in the sense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don’t need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other data structure  </a:t>
            </a:r>
            <a:r>
              <a:rPr sz="1069" spc="10" dirty="0">
                <a:latin typeface="Times New Roman"/>
                <a:cs typeface="Times New Roman"/>
              </a:rPr>
              <a:t>except them.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is Graph,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not discussed </a:t>
            </a:r>
            <a:r>
              <a:rPr sz="1069" spc="10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in this course.  </a:t>
            </a:r>
            <a:r>
              <a:rPr sz="1069" spc="10" dirty="0">
                <a:latin typeface="Times New Roman"/>
                <a:cs typeface="Times New Roman"/>
              </a:rPr>
              <a:t>Graph </a:t>
            </a:r>
            <a:r>
              <a:rPr sz="1069" spc="5" dirty="0">
                <a:latin typeface="Times New Roman"/>
                <a:cs typeface="Times New Roman"/>
              </a:rPr>
              <a:t>data structures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primarily important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algorithmic </a:t>
            </a:r>
            <a:r>
              <a:rPr sz="1069" spc="10" dirty="0">
                <a:latin typeface="Times New Roman"/>
                <a:cs typeface="Times New Roman"/>
              </a:rPr>
              <a:t>point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view.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examine </a:t>
            </a:r>
            <a:r>
              <a:rPr sz="1069" spc="5" dirty="0">
                <a:latin typeface="Times New Roman"/>
                <a:cs typeface="Times New Roman"/>
              </a:rPr>
              <a:t>yourself, </a:t>
            </a:r>
            <a:r>
              <a:rPr sz="1069" spc="10" dirty="0">
                <a:latin typeface="Times New Roman"/>
                <a:cs typeface="Times New Roman"/>
              </a:rPr>
              <a:t>what have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learned in this course. </a:t>
            </a:r>
            <a:r>
              <a:rPr sz="1069" spc="10" dirty="0">
                <a:latin typeface="Times New Roman"/>
                <a:cs typeface="Times New Roman"/>
              </a:rPr>
              <a:t>As a  </a:t>
            </a:r>
            <a:r>
              <a:rPr sz="1069" spc="5" dirty="0">
                <a:latin typeface="Times New Roman"/>
                <a:cs typeface="Times New Roman"/>
              </a:rPr>
              <a:t>software engineer,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learned data structures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algorithmic skills to increase  </a:t>
            </a:r>
            <a:r>
              <a:rPr sz="1069" spc="10" dirty="0">
                <a:latin typeface="Times New Roman"/>
                <a:cs typeface="Times New Roman"/>
              </a:rPr>
              <a:t>your domain knowledge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design choices.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apply these design choices in  order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resolve different design problems of your applications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come  across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5" dirty="0">
                <a:latin typeface="Times New Roman"/>
                <a:cs typeface="Times New Roman"/>
              </a:rPr>
              <a:t>student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professional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life.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4800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2458" cy="239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in the array but </a:t>
            </a:r>
            <a:r>
              <a:rPr sz="1069" i="1" spc="10" dirty="0">
                <a:latin typeface="Times New Roman"/>
                <a:cs typeface="Times New Roman"/>
              </a:rPr>
              <a:t>TableNodes </a:t>
            </a:r>
            <a:r>
              <a:rPr sz="1069" spc="5" dirty="0">
                <a:latin typeface="Times New Roman"/>
                <a:cs typeface="Times New Roman"/>
              </a:rPr>
              <a:t>are not stored consecutively.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are storing the element’s data in the </a:t>
            </a:r>
            <a:r>
              <a:rPr sz="1069" i="1" spc="5" dirty="0">
                <a:latin typeface="Times New Roman"/>
                <a:cs typeface="Times New Roman"/>
              </a:rPr>
              <a:t>TableNodes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the array  </a:t>
            </a:r>
            <a:r>
              <a:rPr sz="1069" spc="10" dirty="0">
                <a:latin typeface="Times New Roman"/>
                <a:cs typeface="Times New Roman"/>
              </a:rPr>
              <a:t>implementation of the </a:t>
            </a:r>
            <a:r>
              <a:rPr sz="1069" i="1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also seen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data  sorted. </a:t>
            </a:r>
            <a:r>
              <a:rPr sz="1069" spc="10" dirty="0">
                <a:latin typeface="Times New Roman"/>
                <a:cs typeface="Times New Roman"/>
              </a:rPr>
              <a:t>There will </a:t>
            </a:r>
            <a:r>
              <a:rPr sz="1069" spc="15" dirty="0">
                <a:latin typeface="Times New Roman"/>
                <a:cs typeface="Times New Roman"/>
              </a:rPr>
              <a:t>be no </a:t>
            </a:r>
            <a:r>
              <a:rPr sz="1069" spc="10" dirty="0">
                <a:latin typeface="Times New Roman"/>
                <a:cs typeface="Times New Roman"/>
              </a:rPr>
              <a:t>gap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positions </a:t>
            </a:r>
            <a:r>
              <a:rPr sz="1069" spc="10" dirty="0">
                <a:latin typeface="Times New Roman"/>
                <a:cs typeface="Times New Roman"/>
              </a:rPr>
              <a:t>whether we use </a:t>
            </a:r>
            <a:r>
              <a:rPr sz="1069" spc="5" dirty="0">
                <a:latin typeface="Times New Roman"/>
                <a:cs typeface="Times New Roman"/>
              </a:rPr>
              <a:t>the sorted </a:t>
            </a:r>
            <a:r>
              <a:rPr sz="1069" spc="10" dirty="0">
                <a:latin typeface="Times New Roman"/>
                <a:cs typeface="Times New Roman"/>
              </a:rPr>
              <a:t>or  </a:t>
            </a:r>
            <a:r>
              <a:rPr sz="1069" spc="5" dirty="0">
                <a:latin typeface="Times New Roman"/>
                <a:cs typeface="Times New Roman"/>
              </a:rPr>
              <a:t>unsorted data.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means that there is </a:t>
            </a:r>
            <a:r>
              <a:rPr sz="1069" spc="10" dirty="0">
                <a:latin typeface="Times New Roman"/>
                <a:cs typeface="Times New Roman"/>
              </a:rPr>
              <a:t>some data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1</a:t>
            </a:r>
            <a:r>
              <a:rPr sz="1094" baseline="37037" dirty="0">
                <a:latin typeface="Times New Roman"/>
                <a:cs typeface="Times New Roman"/>
              </a:rPr>
              <a:t>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5" dirty="0">
                <a:latin typeface="Times New Roman"/>
                <a:cs typeface="Times New Roman"/>
              </a:rPr>
              <a:t>position of </a:t>
            </a:r>
            <a:r>
              <a:rPr sz="1069" spc="10" dirty="0">
                <a:latin typeface="Times New Roman"/>
                <a:cs typeface="Times New Roman"/>
              </a:rPr>
              <a:t>array  and then the </a:t>
            </a:r>
            <a:r>
              <a:rPr sz="1069" spc="5" dirty="0">
                <a:latin typeface="Times New Roman"/>
                <a:cs typeface="Times New Roman"/>
              </a:rPr>
              <a:t>third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is stored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6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4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5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positions </a:t>
            </a:r>
            <a:r>
              <a:rPr sz="1069" spc="10" dirty="0">
                <a:latin typeface="Times New Roman"/>
                <a:cs typeface="Times New Roman"/>
              </a:rPr>
              <a:t>are  empty.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not done </a:t>
            </a:r>
            <a:r>
              <a:rPr sz="1069" spc="5" dirty="0">
                <a:latin typeface="Times New Roman"/>
                <a:cs typeface="Times New Roman"/>
              </a:rPr>
              <a:t>like this before. </a:t>
            </a:r>
            <a:r>
              <a:rPr sz="1069" spc="10" dirty="0">
                <a:latin typeface="Times New Roman"/>
                <a:cs typeface="Times New Roman"/>
              </a:rPr>
              <a:t>In case of link </a:t>
            </a:r>
            <a:r>
              <a:rPr sz="1069" spc="5" dirty="0">
                <a:latin typeface="Times New Roman"/>
                <a:cs typeface="Times New Roman"/>
              </a:rPr>
              <a:t>list, it is </a:t>
            </a:r>
            <a:r>
              <a:rPr sz="1069" spc="10" dirty="0">
                <a:latin typeface="Times New Roman"/>
                <a:cs typeface="Times New Roman"/>
              </a:rPr>
              <a:t>non-consecutive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 structure </a:t>
            </a:r>
            <a:r>
              <a:rPr sz="1069" spc="10" dirty="0">
                <a:latin typeface="Times New Roman"/>
                <a:cs typeface="Times New Roman"/>
              </a:rPr>
              <a:t>with respect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 Hashing,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internally use array.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may be static or dynamic. </a:t>
            </a:r>
            <a:r>
              <a:rPr sz="1069" spc="15" dirty="0">
                <a:latin typeface="Times New Roman"/>
                <a:cs typeface="Times New Roman"/>
              </a:rPr>
              <a:t>But we </a:t>
            </a:r>
            <a:r>
              <a:rPr sz="1069" spc="10" dirty="0">
                <a:latin typeface="Times New Roman"/>
                <a:cs typeface="Times New Roman"/>
              </a:rPr>
              <a:t>will not 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consecutive </a:t>
            </a:r>
            <a:r>
              <a:rPr sz="1069" spc="5" dirty="0">
                <a:latin typeface="Times New Roman"/>
                <a:cs typeface="Times New Roman"/>
              </a:rPr>
              <a:t>locations. </a:t>
            </a:r>
            <a:r>
              <a:rPr sz="1069" spc="10" dirty="0">
                <a:latin typeface="Times New Roman"/>
                <a:cs typeface="Times New Roman"/>
              </a:rPr>
              <a:t>Their place of </a:t>
            </a:r>
            <a:r>
              <a:rPr sz="1069" spc="5" dirty="0">
                <a:latin typeface="Times New Roman"/>
                <a:cs typeface="Times New Roman"/>
              </a:rPr>
              <a:t>storage is calculated </a:t>
            </a:r>
            <a:r>
              <a:rPr sz="1069" spc="10" dirty="0">
                <a:latin typeface="Times New Roman"/>
                <a:cs typeface="Times New Roman"/>
              </a:rPr>
              <a:t>using the key  and a </a:t>
            </a:r>
            <a:r>
              <a:rPr sz="1069" i="1" spc="10" dirty="0">
                <a:latin typeface="Times New Roman"/>
                <a:cs typeface="Times New Roman"/>
              </a:rPr>
              <a:t>hash function. </a:t>
            </a:r>
            <a:r>
              <a:rPr sz="1069" spc="15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function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thing for </a:t>
            </a:r>
            <a:r>
              <a:rPr sz="1069" spc="10" dirty="0">
                <a:latin typeface="Times New Roman"/>
                <a:cs typeface="Times New Roman"/>
              </a:rPr>
              <a:t>you. See the diagram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80" y="8980916"/>
            <a:ext cx="485060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calculate place of storage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insert in </a:t>
            </a:r>
            <a:r>
              <a:rPr sz="1069" i="1" spc="5" dirty="0">
                <a:latin typeface="Times New Roman"/>
                <a:cs typeface="Times New Roman"/>
              </a:rPr>
              <a:t>TableNode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item,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generated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help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hash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8366" y="7331144"/>
            <a:ext cx="14199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Times New Roman"/>
                <a:cs typeface="Times New Roman"/>
              </a:rPr>
              <a:t>10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8366" y="8198649"/>
            <a:ext cx="19879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Times New Roman"/>
                <a:cs typeface="Times New Roman"/>
              </a:rPr>
              <a:t>1</a:t>
            </a:r>
            <a:r>
              <a:rPr sz="924" b="1" spc="-10" dirty="0">
                <a:latin typeface="Times New Roman"/>
                <a:cs typeface="Times New Roman"/>
              </a:rPr>
              <a:t>23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80" y="4430981"/>
            <a:ext cx="4852458" cy="1812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key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may be a name, </a:t>
            </a:r>
            <a:r>
              <a:rPr sz="1069" spc="5" dirty="0">
                <a:latin typeface="Times New Roman"/>
                <a:cs typeface="Times New Roman"/>
              </a:rPr>
              <a:t>or roll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or login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pass 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hash </a:t>
            </a:r>
            <a:r>
              <a:rPr sz="1069" spc="5" dirty="0">
                <a:latin typeface="Times New Roman"/>
                <a:cs typeface="Times New Roman"/>
              </a:rPr>
              <a:t>function.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mathematical function that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index. In </a:t>
            </a:r>
            <a:r>
              <a:rPr sz="1069" spc="10" dirty="0">
                <a:latin typeface="Times New Roman"/>
                <a:cs typeface="Times New Roman"/>
              </a:rPr>
              <a:t>other words, an </a:t>
            </a:r>
            <a:r>
              <a:rPr sz="1069" spc="5" dirty="0">
                <a:latin typeface="Times New Roman"/>
                <a:cs typeface="Times New Roman"/>
              </a:rPr>
              <a:t>integer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returned. This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in  some range </a:t>
            </a:r>
            <a:r>
              <a:rPr sz="1069" spc="5" dirty="0">
                <a:latin typeface="Times New Roman"/>
                <a:cs typeface="Times New Roman"/>
              </a:rPr>
              <a:t>but not in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sequence.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Keys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entries are scattered throughout </a:t>
            </a:r>
            <a:r>
              <a:rPr sz="1069" spc="10" dirty="0">
                <a:latin typeface="Times New Roman"/>
                <a:cs typeface="Times New Roman"/>
              </a:rPr>
              <a:t>the array. Suppose we want to insert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 of our </a:t>
            </a:r>
            <a:r>
              <a:rPr sz="1069" spc="10" dirty="0">
                <a:latin typeface="Times New Roman"/>
                <a:cs typeface="Times New Roman"/>
              </a:rPr>
              <a:t>employee. The key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employee.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pass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to  the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will return an integer.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as array  index.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insert the data of </a:t>
            </a:r>
            <a:r>
              <a:rPr sz="1069" spc="10" dirty="0">
                <a:latin typeface="Times New Roman"/>
                <a:cs typeface="Times New Roman"/>
              </a:rPr>
              <a:t>the employee </a:t>
            </a:r>
            <a:r>
              <a:rPr sz="1069" spc="5" dirty="0">
                <a:latin typeface="Times New Roman"/>
                <a:cs typeface="Times New Roman"/>
              </a:rPr>
              <a:t>at that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index.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 marL="16668" algn="ctr">
              <a:spcBef>
                <a:spcPts val="5"/>
              </a:spcBef>
              <a:tabLst>
                <a:tab pos="800698" algn="l"/>
              </a:tabLst>
            </a:pPr>
            <a:r>
              <a:rPr sz="924" b="1" spc="-10" dirty="0">
                <a:latin typeface="Times New Roman"/>
                <a:cs typeface="Times New Roman"/>
              </a:rPr>
              <a:t>key	entry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0969" y="6704399"/>
            <a:ext cx="8334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24198" y="6266191"/>
          <a:ext cx="1685396" cy="2392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748">
                <a:tc gridSpan="2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53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53">
                <a:tc gridSpan="2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53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4142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24904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973">
                <a:tc gridSpan="2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53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4">
                <a:tc gridSpan="2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288433" y="3617596"/>
            <a:ext cx="443265" cy="203182"/>
          </a:xfrm>
          <a:prstGeom prst="rect">
            <a:avLst/>
          </a:prstGeom>
          <a:ln w="11950">
            <a:solidFill>
              <a:srgbClr val="000000"/>
            </a:solidFill>
          </a:ln>
        </p:spPr>
        <p:txBody>
          <a:bodyPr vert="horz" wrap="square" lIns="0" tIns="38276" rIns="0" bIns="0" rtlCol="0">
            <a:spAutoFit/>
          </a:bodyPr>
          <a:lstStyle/>
          <a:p>
            <a:pPr marL="82724">
              <a:spcBef>
                <a:spcPts val="301"/>
              </a:spcBef>
            </a:pPr>
            <a:r>
              <a:rPr sz="1069" b="1" spc="10" dirty="0">
                <a:latin typeface="Times New Roman"/>
                <a:cs typeface="Times New Roman"/>
              </a:rPr>
              <a:t>Key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2992" y="3385713"/>
            <a:ext cx="1016176" cy="633413"/>
          </a:xfrm>
          <a:custGeom>
            <a:avLst/>
            <a:gdLst/>
            <a:ahLst/>
            <a:cxnLst/>
            <a:rect l="l" t="t" r="r" b="b"/>
            <a:pathLst>
              <a:path w="1045210" h="651510">
                <a:moveTo>
                  <a:pt x="163067" y="0"/>
                </a:moveTo>
                <a:lnTo>
                  <a:pt x="0" y="163068"/>
                </a:lnTo>
                <a:lnTo>
                  <a:pt x="0" y="651510"/>
                </a:lnTo>
                <a:lnTo>
                  <a:pt x="881633" y="651510"/>
                </a:lnTo>
                <a:lnTo>
                  <a:pt x="1044701" y="488442"/>
                </a:lnTo>
                <a:lnTo>
                  <a:pt x="1044701" y="0"/>
                </a:lnTo>
                <a:lnTo>
                  <a:pt x="163067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192992" y="3385714"/>
            <a:ext cx="1016176" cy="158662"/>
          </a:xfrm>
          <a:custGeom>
            <a:avLst/>
            <a:gdLst/>
            <a:ahLst/>
            <a:cxnLst/>
            <a:rect l="l" t="t" r="r" b="b"/>
            <a:pathLst>
              <a:path w="1045210" h="163194">
                <a:moveTo>
                  <a:pt x="0" y="163068"/>
                </a:moveTo>
                <a:lnTo>
                  <a:pt x="881633" y="163068"/>
                </a:lnTo>
                <a:lnTo>
                  <a:pt x="1044701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050135" y="3544253"/>
            <a:ext cx="0" cy="475368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442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3374003" y="3561786"/>
            <a:ext cx="520435" cy="32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08036"/>
            <a:r>
              <a:rPr sz="1069" b="1" spc="10" dirty="0">
                <a:latin typeface="Times New Roman"/>
                <a:cs typeface="Times New Roman"/>
              </a:rPr>
              <a:t>hash  </a:t>
            </a:r>
            <a:r>
              <a:rPr sz="1069" b="1" spc="5" dirty="0">
                <a:latin typeface="Times New Roman"/>
                <a:cs typeface="Times New Roman"/>
              </a:rPr>
              <a:t>f</a:t>
            </a:r>
            <a:r>
              <a:rPr sz="1069" b="1" spc="10" dirty="0">
                <a:latin typeface="Times New Roman"/>
                <a:cs typeface="Times New Roman"/>
              </a:rPr>
              <a:t>u</a:t>
            </a:r>
            <a:r>
              <a:rPr sz="1069" b="1" spc="19" dirty="0">
                <a:latin typeface="Times New Roman"/>
                <a:cs typeface="Times New Roman"/>
              </a:rPr>
              <a:t>n</a:t>
            </a:r>
            <a:r>
              <a:rPr sz="1069" b="1" dirty="0">
                <a:latin typeface="Times New Roman"/>
                <a:cs typeface="Times New Roman"/>
              </a:rPr>
              <a:t>c</a:t>
            </a:r>
            <a:r>
              <a:rPr sz="1069" b="1" spc="10" dirty="0">
                <a:latin typeface="Times New Roman"/>
                <a:cs typeface="Times New Roman"/>
              </a:rPr>
              <a:t>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37379" y="3697605"/>
            <a:ext cx="442648" cy="116064"/>
          </a:xfrm>
          <a:custGeom>
            <a:avLst/>
            <a:gdLst/>
            <a:ahLst/>
            <a:cxnLst/>
            <a:rect l="l" t="t" r="r" b="b"/>
            <a:pathLst>
              <a:path w="455295" h="119379">
                <a:moveTo>
                  <a:pt x="447567" y="53339"/>
                </a:moveTo>
                <a:lnTo>
                  <a:pt x="395478" y="53339"/>
                </a:lnTo>
                <a:lnTo>
                  <a:pt x="395478" y="65531"/>
                </a:lnTo>
                <a:lnTo>
                  <a:pt x="383286" y="65578"/>
                </a:lnTo>
                <a:lnTo>
                  <a:pt x="383286" y="118871"/>
                </a:lnTo>
                <a:lnTo>
                  <a:pt x="454913" y="59435"/>
                </a:lnTo>
                <a:lnTo>
                  <a:pt x="447567" y="53339"/>
                </a:lnTo>
                <a:close/>
              </a:path>
              <a:path w="455295" h="119379">
                <a:moveTo>
                  <a:pt x="383286" y="53386"/>
                </a:moveTo>
                <a:lnTo>
                  <a:pt x="0" y="54863"/>
                </a:lnTo>
                <a:lnTo>
                  <a:pt x="0" y="67055"/>
                </a:lnTo>
                <a:lnTo>
                  <a:pt x="383286" y="65578"/>
                </a:lnTo>
                <a:lnTo>
                  <a:pt x="383286" y="53386"/>
                </a:lnTo>
                <a:close/>
              </a:path>
              <a:path w="455295" h="119379">
                <a:moveTo>
                  <a:pt x="395478" y="53339"/>
                </a:moveTo>
                <a:lnTo>
                  <a:pt x="383286" y="53386"/>
                </a:lnTo>
                <a:lnTo>
                  <a:pt x="383286" y="65578"/>
                </a:lnTo>
                <a:lnTo>
                  <a:pt x="395478" y="65531"/>
                </a:lnTo>
                <a:lnTo>
                  <a:pt x="395478" y="53339"/>
                </a:lnTo>
                <a:close/>
              </a:path>
              <a:path w="455295" h="119379">
                <a:moveTo>
                  <a:pt x="383286" y="0"/>
                </a:moveTo>
                <a:lnTo>
                  <a:pt x="383286" y="53386"/>
                </a:lnTo>
                <a:lnTo>
                  <a:pt x="447567" y="53339"/>
                </a:lnTo>
                <a:lnTo>
                  <a:pt x="383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133850" y="3693901"/>
            <a:ext cx="357452" cy="116680"/>
          </a:xfrm>
          <a:custGeom>
            <a:avLst/>
            <a:gdLst/>
            <a:ahLst/>
            <a:cxnLst/>
            <a:rect l="l" t="t" r="r" b="b"/>
            <a:pathLst>
              <a:path w="367664" h="120014">
                <a:moveTo>
                  <a:pt x="295655" y="0"/>
                </a:moveTo>
                <a:lnTo>
                  <a:pt x="295655" y="119633"/>
                </a:lnTo>
                <a:lnTo>
                  <a:pt x="360855" y="65532"/>
                </a:lnTo>
                <a:lnTo>
                  <a:pt x="307848" y="65532"/>
                </a:lnTo>
                <a:lnTo>
                  <a:pt x="307848" y="54101"/>
                </a:lnTo>
                <a:lnTo>
                  <a:pt x="360030" y="54101"/>
                </a:lnTo>
                <a:lnTo>
                  <a:pt x="295655" y="0"/>
                </a:lnTo>
                <a:close/>
              </a:path>
              <a:path w="367664" h="120014">
                <a:moveTo>
                  <a:pt x="295655" y="54101"/>
                </a:moveTo>
                <a:lnTo>
                  <a:pt x="0" y="54101"/>
                </a:lnTo>
                <a:lnTo>
                  <a:pt x="0" y="65532"/>
                </a:lnTo>
                <a:lnTo>
                  <a:pt x="295655" y="65532"/>
                </a:lnTo>
                <a:lnTo>
                  <a:pt x="295655" y="54101"/>
                </a:lnTo>
                <a:close/>
              </a:path>
              <a:path w="367664" h="120014">
                <a:moveTo>
                  <a:pt x="360030" y="54101"/>
                </a:moveTo>
                <a:lnTo>
                  <a:pt x="307848" y="54101"/>
                </a:lnTo>
                <a:lnTo>
                  <a:pt x="307848" y="65532"/>
                </a:lnTo>
                <a:lnTo>
                  <a:pt x="360855" y="65532"/>
                </a:lnTo>
                <a:lnTo>
                  <a:pt x="367284" y="60198"/>
                </a:lnTo>
                <a:lnTo>
                  <a:pt x="360030" y="5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4505006" y="3484245"/>
            <a:ext cx="606249" cy="365221"/>
          </a:xfrm>
          <a:prstGeom prst="rect">
            <a:avLst/>
          </a:prstGeom>
          <a:ln w="11950">
            <a:solidFill>
              <a:srgbClr val="000000"/>
            </a:solidFill>
          </a:ln>
        </p:spPr>
        <p:txBody>
          <a:bodyPr vert="horz" wrap="square" lIns="0" tIns="35807" rIns="0" bIns="0" rtlCol="0">
            <a:spAutoFit/>
          </a:bodyPr>
          <a:lstStyle/>
          <a:p>
            <a:pPr marL="83342" marR="170388">
              <a:spcBef>
                <a:spcPts val="282"/>
              </a:spcBef>
            </a:pPr>
            <a:r>
              <a:rPr sz="1069" b="1" spc="5" dirty="0">
                <a:latin typeface="Times New Roman"/>
                <a:cs typeface="Times New Roman"/>
              </a:rPr>
              <a:t>array  </a:t>
            </a:r>
            <a:r>
              <a:rPr sz="1069" b="1" spc="10" dirty="0">
                <a:latin typeface="Times New Roman"/>
                <a:cs typeface="Times New Roman"/>
              </a:rPr>
              <a:t>index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2440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6" y="868857"/>
            <a:ext cx="4854310" cy="4365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index. Using this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index,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insert the data in 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certainly </a:t>
            </a:r>
            <a:r>
              <a:rPr sz="1069" spc="10" dirty="0">
                <a:latin typeface="Times New Roman"/>
                <a:cs typeface="Times New Roman"/>
              </a:rPr>
              <a:t>a  constant time </a:t>
            </a:r>
            <a:r>
              <a:rPr sz="1069" spc="5" dirty="0">
                <a:latin typeface="Times New Roman"/>
                <a:cs typeface="Times New Roman"/>
              </a:rPr>
              <a:t>operation. If our hash function is fast, </a:t>
            </a:r>
            <a:r>
              <a:rPr sz="1069" spc="10" dirty="0">
                <a:latin typeface="Times New Roman"/>
                <a:cs typeface="Times New Roman"/>
              </a:rPr>
              <a:t>the insert operation will </a:t>
            </a:r>
            <a:r>
              <a:rPr sz="1069" spc="5" dirty="0">
                <a:latin typeface="Times New Roman"/>
                <a:cs typeface="Times New Roman"/>
              </a:rPr>
              <a:t>also  rapid. It will take </a:t>
            </a:r>
            <a:r>
              <a:rPr sz="1069" spc="10" dirty="0">
                <a:latin typeface="Times New Roman"/>
                <a:cs typeface="Times New Roman"/>
              </a:rPr>
              <a:t>only one </a:t>
            </a:r>
            <a:r>
              <a:rPr sz="1069" spc="5" dirty="0">
                <a:latin typeface="Times New Roman"/>
                <a:cs typeface="Times New Roman"/>
              </a:rPr>
              <a:t>step to </a:t>
            </a:r>
            <a:r>
              <a:rPr sz="1069" spc="10" dirty="0">
                <a:latin typeface="Times New Roman"/>
                <a:cs typeface="Times New Roman"/>
              </a:rPr>
              <a:t>perform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5" dirty="0">
                <a:latin typeface="Times New Roman"/>
                <a:cs typeface="Times New Roman"/>
              </a:rPr>
              <a:t>It will calculate the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5" dirty="0">
                <a:latin typeface="Times New Roman"/>
                <a:cs typeface="Times New Roman"/>
              </a:rPr>
              <a:t>of storage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retrieve </a:t>
            </a:r>
            <a:r>
              <a:rPr sz="1069" spc="10" dirty="0">
                <a:latin typeface="Times New Roman"/>
                <a:cs typeface="Times New Roman"/>
              </a:rPr>
              <a:t>the entry.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get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 and pass </a:t>
            </a:r>
            <a:r>
              <a:rPr sz="1069" spc="5" dirty="0">
                <a:latin typeface="Times New Roman"/>
                <a:cs typeface="Times New Roman"/>
              </a:rPr>
              <a:t>it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hash </a:t>
            </a:r>
            <a:r>
              <a:rPr sz="1069" spc="10" dirty="0">
                <a:latin typeface="Times New Roman"/>
                <a:cs typeface="Times New Roman"/>
              </a:rPr>
              <a:t>function and obtain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array index.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 the data element from that </a:t>
            </a:r>
            <a:r>
              <a:rPr sz="1069" spc="5" dirty="0">
                <a:latin typeface="Times New Roman"/>
                <a:cs typeface="Times New Roman"/>
              </a:rPr>
              <a:t>array position. If data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present at </a:t>
            </a:r>
            <a:r>
              <a:rPr sz="1069" spc="5" dirty="0">
                <a:latin typeface="Times New Roman"/>
                <a:cs typeface="Times New Roman"/>
              </a:rPr>
              <a:t>that array position, it  </a:t>
            </a:r>
            <a:r>
              <a:rPr sz="1069" spc="10" dirty="0">
                <a:latin typeface="Times New Roman"/>
                <a:cs typeface="Times New Roman"/>
              </a:rPr>
              <a:t>means 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found.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need to find the data at some other </a:t>
            </a:r>
            <a:r>
              <a:rPr sz="1069" spc="5" dirty="0">
                <a:latin typeface="Times New Roman"/>
                <a:cs typeface="Times New Roman"/>
              </a:rPr>
              <a:t>place. </a:t>
            </a:r>
            <a:r>
              <a:rPr sz="1069" spc="10" dirty="0">
                <a:latin typeface="Times New Roman"/>
                <a:cs typeface="Times New Roman"/>
              </a:rPr>
              <a:t>In case  </a:t>
            </a:r>
            <a:r>
              <a:rPr sz="1069" spc="5" dirty="0">
                <a:latin typeface="Times New Roman"/>
                <a:cs typeface="Times New Roman"/>
              </a:rPr>
              <a:t>of binary search tree,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traverse the tree to find the element. Similarly in list  structure </a:t>
            </a:r>
            <a:r>
              <a:rPr sz="1069" spc="10" dirty="0">
                <a:latin typeface="Times New Roman"/>
                <a:cs typeface="Times New Roman"/>
              </a:rPr>
              <a:t>we continue </a:t>
            </a:r>
            <a:r>
              <a:rPr sz="1069" spc="5" dirty="0">
                <a:latin typeface="Times New Roman"/>
                <a:cs typeface="Times New Roman"/>
              </a:rPr>
              <a:t>our search. </a:t>
            </a:r>
            <a:r>
              <a:rPr sz="1069" spc="10" dirty="0">
                <a:latin typeface="Times New Roman"/>
                <a:cs typeface="Times New Roman"/>
              </a:rPr>
              <a:t>Therefore </a:t>
            </a:r>
            <a:r>
              <a:rPr sz="1069" spc="5" dirty="0">
                <a:latin typeface="Times New Roman"/>
                <a:cs typeface="Times New Roman"/>
              </a:rPr>
              <a:t>find is also </a:t>
            </a:r>
            <a:r>
              <a:rPr sz="1069" spc="10" dirty="0">
                <a:latin typeface="Times New Roman"/>
                <a:cs typeface="Times New Roman"/>
              </a:rPr>
              <a:t>a constant time operation </a:t>
            </a:r>
            <a:r>
              <a:rPr sz="1069" spc="5" dirty="0">
                <a:latin typeface="Times New Roman"/>
                <a:cs typeface="Times New Roman"/>
              </a:rPr>
              <a:t>with  </a:t>
            </a:r>
            <a:r>
              <a:rPr sz="1069" spc="10" dirty="0">
                <a:latin typeface="Times New Roman"/>
                <a:cs typeface="Times New Roman"/>
              </a:rPr>
              <a:t>Hashing.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Finally,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method. It will calculate </a:t>
            </a:r>
            <a:r>
              <a:rPr sz="1069" spc="10" dirty="0">
                <a:latin typeface="Times New Roman"/>
                <a:cs typeface="Times New Roman"/>
              </a:rPr>
              <a:t>the place </a:t>
            </a:r>
            <a:r>
              <a:rPr sz="1069" spc="5" dirty="0">
                <a:latin typeface="Times New Roman"/>
                <a:cs typeface="Times New Roman"/>
              </a:rPr>
              <a:t>of storage </a:t>
            </a:r>
            <a:r>
              <a:rPr sz="1069" spc="10" dirty="0">
                <a:latin typeface="Times New Roman"/>
                <a:cs typeface="Times New Roman"/>
              </a:rPr>
              <a:t>and set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null. That means it will pass </a:t>
            </a:r>
            <a:r>
              <a:rPr sz="1069" spc="10" dirty="0">
                <a:latin typeface="Times New Roman"/>
                <a:cs typeface="Times New Roman"/>
              </a:rPr>
              <a:t>the key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index.  </a:t>
            </a:r>
            <a:r>
              <a:rPr sz="1069" spc="10" dirty="0">
                <a:latin typeface="Times New Roman"/>
                <a:cs typeface="Times New Roman"/>
              </a:rPr>
              <a:t>Using this </a:t>
            </a:r>
            <a:r>
              <a:rPr sz="1069" spc="5" dirty="0">
                <a:latin typeface="Times New Roman"/>
                <a:cs typeface="Times New Roman"/>
              </a:rPr>
              <a:t>array index, it will </a:t>
            </a:r>
            <a:r>
              <a:rPr sz="1069" spc="10" dirty="0">
                <a:latin typeface="Times New Roman"/>
                <a:cs typeface="Times New Roman"/>
              </a:rPr>
              <a:t>remove the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Examples of</a:t>
            </a:r>
            <a:r>
              <a:rPr sz="1264" b="1" spc="-58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Hashing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Let’s see some examples of hashing and hash functions. With the help of these  examples you </a:t>
            </a:r>
            <a:r>
              <a:rPr sz="1069" spc="5" dirty="0">
                <a:latin typeface="Times New Roman"/>
                <a:cs typeface="Times New Roman"/>
              </a:rPr>
              <a:t>will easily understand the working of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remove</a:t>
            </a:r>
            <a:r>
              <a:rPr sz="1069" i="1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802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store some data.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some </a:t>
            </a:r>
            <a:r>
              <a:rPr sz="1069" spc="5" dirty="0">
                <a:latin typeface="Times New Roman"/>
                <a:cs typeface="Times New Roman"/>
              </a:rPr>
              <a:t>fruits.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names of  </a:t>
            </a:r>
            <a:r>
              <a:rPr sz="1069" spc="5" dirty="0">
                <a:latin typeface="Times New Roman"/>
                <a:cs typeface="Times New Roman"/>
              </a:rPr>
              <a:t>fruits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in string.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key is the name of the fruit.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pass </a:t>
            </a:r>
            <a:r>
              <a:rPr sz="1069" spc="5" dirty="0">
                <a:latin typeface="Times New Roman"/>
                <a:cs typeface="Times New Roman"/>
              </a:rPr>
              <a:t>it to the </a:t>
            </a:r>
            <a:r>
              <a:rPr sz="1069" spc="10" dirty="0">
                <a:latin typeface="Times New Roman"/>
                <a:cs typeface="Times New Roman"/>
              </a:rPr>
              <a:t>hash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 to </a:t>
            </a:r>
            <a:r>
              <a:rPr sz="1069" spc="10" dirty="0">
                <a:latin typeface="Times New Roman"/>
                <a:cs typeface="Times New Roman"/>
              </a:rPr>
              <a:t>get the </a:t>
            </a:r>
            <a:r>
              <a:rPr sz="1069" spc="5" dirty="0">
                <a:latin typeface="Times New Roman"/>
                <a:cs typeface="Times New Roman"/>
              </a:rPr>
              <a:t>hash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our hash function </a:t>
            </a:r>
            <a:r>
              <a:rPr sz="1069" spc="10" dirty="0">
                <a:latin typeface="Times New Roman"/>
                <a:cs typeface="Times New Roman"/>
              </a:rPr>
              <a:t>gave us 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35033" y="5443161"/>
          <a:ext cx="1978642" cy="1385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43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HashCode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("apple")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78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hashCode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("watermelon")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222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hashCode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("grapes")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96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hashCode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("cantaloupe")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90">
                <a:tc>
                  <a:txBody>
                    <a:bodyPr/>
                    <a:lstStyle/>
                    <a:p>
                      <a:pPr marL="2222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hashCode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("kiwi")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13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hashCode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("strawberry")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hashCode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("mango")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808">
                <a:tc>
                  <a:txBody>
                    <a:bodyPr/>
                    <a:lstStyle/>
                    <a:p>
                      <a:pPr marL="2222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hashCode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("banana")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2267" y="6926961"/>
            <a:ext cx="4853076" cy="97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hash function name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hashCode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pass it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string “apple”. Resultantly,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returns a number 5. In case of “watermelon”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3.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“grapes” 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number 8 and so </a:t>
            </a:r>
            <a:r>
              <a:rPr sz="1069" spc="5" dirty="0">
                <a:latin typeface="Times New Roman"/>
                <a:cs typeface="Times New Roman"/>
              </a:rPr>
              <a:t>on. Neither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sending the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5" dirty="0">
                <a:latin typeface="Times New Roman"/>
                <a:cs typeface="Times New Roman"/>
              </a:rPr>
              <a:t>of the fruits in </a:t>
            </a:r>
            <a:r>
              <a:rPr sz="1069" spc="10" dirty="0">
                <a:latin typeface="Times New Roman"/>
                <a:cs typeface="Times New Roman"/>
              </a:rPr>
              <a:t>some  order to the function, nor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returning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some order.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seems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some random numbers </a:t>
            </a:r>
            <a:r>
              <a:rPr sz="1069" spc="5" dirty="0">
                <a:latin typeface="Times New Roman"/>
                <a:cs typeface="Times New Roman"/>
              </a:rPr>
              <a:t>are returned.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to store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strings. </a:t>
            </a:r>
            <a:r>
              <a:rPr sz="1069" spc="15" dirty="0">
                <a:latin typeface="Times New Roman"/>
                <a:cs typeface="Times New Roman"/>
              </a:rPr>
              <a:t>Our  </a:t>
            </a:r>
            <a:r>
              <a:rPr sz="1069" spc="5" dirty="0">
                <a:latin typeface="Times New Roman"/>
                <a:cs typeface="Times New Roman"/>
              </a:rPr>
              <a:t>array will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like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35882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4344821"/>
            <a:ext cx="4852458" cy="977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74"/>
              </a:lnSpc>
            </a:pP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store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depending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indices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got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from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hashCode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size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10. In case of apple,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get the index 5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i="1" spc="10" dirty="0">
                <a:latin typeface="Times New Roman"/>
                <a:cs typeface="Times New Roman"/>
              </a:rPr>
              <a:t>hashCode </a:t>
            </a:r>
            <a:r>
              <a:rPr sz="1069" spc="10" dirty="0">
                <a:latin typeface="Times New Roman"/>
                <a:cs typeface="Times New Roman"/>
              </a:rPr>
              <a:t>so “apple” </a:t>
            </a:r>
            <a:r>
              <a:rPr sz="1069" spc="5" dirty="0">
                <a:latin typeface="Times New Roman"/>
                <a:cs typeface="Times New Roman"/>
              </a:rPr>
              <a:t>is stored </a:t>
            </a:r>
            <a:r>
              <a:rPr sz="1069" spc="10" dirty="0">
                <a:latin typeface="Times New Roman"/>
                <a:cs typeface="Times New Roman"/>
              </a:rPr>
              <a:t>at array  index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5" dirty="0">
                <a:latin typeface="Times New Roman"/>
                <a:cs typeface="Times New Roman"/>
              </a:rPr>
              <a:t>As we </a:t>
            </a:r>
            <a:r>
              <a:rPr sz="1069" spc="10" dirty="0">
                <a:latin typeface="Times New Roman"/>
                <a:cs typeface="Times New Roman"/>
              </a:rPr>
              <a:t>are dealing </a:t>
            </a:r>
            <a:r>
              <a:rPr sz="1069" spc="5" dirty="0">
                <a:latin typeface="Times New Roman"/>
                <a:cs typeface="Times New Roman"/>
              </a:rPr>
              <a:t>with strings, </a:t>
            </a:r>
            <a:r>
              <a:rPr sz="1069" spc="10" dirty="0">
                <a:latin typeface="Times New Roman"/>
                <a:cs typeface="Times New Roman"/>
              </a:rPr>
              <a:t>so the </a:t>
            </a:r>
            <a:r>
              <a:rPr sz="1069" spc="5" dirty="0">
                <a:latin typeface="Times New Roman"/>
                <a:cs typeface="Times New Roman"/>
              </a:rPr>
              <a:t>array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an array </a:t>
            </a:r>
            <a:r>
              <a:rPr sz="1069" spc="5" dirty="0">
                <a:latin typeface="Times New Roman"/>
                <a:cs typeface="Times New Roman"/>
              </a:rPr>
              <a:t>of strings.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“watermelon”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3 and so on every element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position. This array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private part of our data structure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user will not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about </a:t>
            </a:r>
            <a:r>
              <a:rPr sz="1069" dirty="0">
                <a:latin typeface="Times New Roman"/>
                <a:cs typeface="Times New Roman"/>
              </a:rPr>
              <a:t>it. If 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array is </a:t>
            </a:r>
            <a:r>
              <a:rPr sz="1069" i="1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like as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74310" y="5429085"/>
          <a:ext cx="1572419" cy="1385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80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table[5]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"apple"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2225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table[3]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"watermelon"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13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table[8]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"grapes"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table[7]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"cantaloupe"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222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table[0]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"kiwi"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table[9]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"strawberry"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384">
                <a:tc>
                  <a:txBody>
                    <a:bodyPr/>
                    <a:lstStyle/>
                    <a:p>
                      <a:pPr marL="22225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table[6]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"mango"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38">
                <a:tc>
                  <a:txBody>
                    <a:bodyPr/>
                    <a:lstStyle/>
                    <a:p>
                      <a:pPr marL="2222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table[2]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"banana"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2255" y="6913037"/>
            <a:ext cx="4853076" cy="2449649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store our data in the Table array using the string </a:t>
            </a:r>
            <a:r>
              <a:rPr sz="1069" spc="10" dirty="0">
                <a:latin typeface="Times New Roman"/>
                <a:cs typeface="Times New Roman"/>
              </a:rPr>
              <a:t>copy. The </a:t>
            </a:r>
            <a:r>
              <a:rPr sz="1069" spc="5" dirty="0">
                <a:latin typeface="Times New Roman"/>
                <a:cs typeface="Times New Roman"/>
              </a:rPr>
              <a:t>user is storing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using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fruits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wants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retrieve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using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5" dirty="0">
                <a:latin typeface="Times New Roman"/>
                <a:cs typeface="Times New Roman"/>
              </a:rPr>
              <a:t>of fruits.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for storage purposes but did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the data  </a:t>
            </a:r>
            <a:r>
              <a:rPr sz="1069" spc="5" dirty="0">
                <a:latin typeface="Times New Roman"/>
                <a:cs typeface="Times New Roman"/>
              </a:rPr>
              <a:t>consecutively.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store the data </a:t>
            </a:r>
            <a:r>
              <a:rPr sz="1069" spc="10" dirty="0">
                <a:latin typeface="Times New Roman"/>
                <a:cs typeface="Times New Roman"/>
              </a:rPr>
              <a:t>using the hash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provides </a:t>
            </a:r>
            <a:r>
              <a:rPr sz="1069" spc="10" dirty="0">
                <a:latin typeface="Times New Roman"/>
                <a:cs typeface="Times New Roman"/>
              </a:rPr>
              <a:t>us the </a:t>
            </a:r>
            <a:r>
              <a:rPr sz="1069" spc="5" dirty="0">
                <a:latin typeface="Times New Roman"/>
                <a:cs typeface="Times New Roman"/>
              </a:rPr>
              <a:t>array  index.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note </a:t>
            </a:r>
            <a:r>
              <a:rPr sz="1069" spc="5" dirty="0">
                <a:latin typeface="Times New Roman"/>
                <a:cs typeface="Times New Roman"/>
              </a:rPr>
              <a:t>that there </a:t>
            </a:r>
            <a:r>
              <a:rPr sz="1069" spc="10" dirty="0">
                <a:latin typeface="Times New Roman"/>
                <a:cs typeface="Times New Roman"/>
              </a:rPr>
              <a:t>are gaps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positions.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retrieve the data using </a:t>
            </a:r>
            <a:r>
              <a:rPr sz="1069" spc="10" dirty="0">
                <a:latin typeface="Times New Roman"/>
                <a:cs typeface="Times New Roman"/>
              </a:rPr>
              <a:t>the names </a:t>
            </a:r>
            <a:r>
              <a:rPr sz="1069" spc="5" dirty="0">
                <a:latin typeface="Times New Roman"/>
                <a:cs typeface="Times New Roman"/>
              </a:rPr>
              <a:t>of fruit </a:t>
            </a:r>
            <a:r>
              <a:rPr sz="1069" spc="10" dirty="0">
                <a:latin typeface="Times New Roman"/>
                <a:cs typeface="Times New Roman"/>
              </a:rPr>
              <a:t>and pass </a:t>
            </a:r>
            <a:r>
              <a:rPr sz="1069" spc="5" dirty="0">
                <a:latin typeface="Times New Roman"/>
                <a:cs typeface="Times New Roman"/>
              </a:rPr>
              <a:t>it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hashCode  </a:t>
            </a:r>
            <a:r>
              <a:rPr sz="1069" spc="5" dirty="0">
                <a:latin typeface="Times New Roman"/>
                <a:cs typeface="Times New Roman"/>
              </a:rPr>
              <a:t>to get the index. </a:t>
            </a:r>
            <a:r>
              <a:rPr sz="1069" spc="10" dirty="0">
                <a:latin typeface="Times New Roman"/>
                <a:cs typeface="Times New Roman"/>
              </a:rPr>
              <a:t>Then we </a:t>
            </a:r>
            <a:r>
              <a:rPr sz="1069" spc="5" dirty="0">
                <a:latin typeface="Times New Roman"/>
                <a:cs typeface="Times New Roman"/>
              </a:rPr>
              <a:t>will retrieve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at that position. 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 array, it seems that </a:t>
            </a:r>
            <a:r>
              <a:rPr sz="1069" spc="10" dirty="0">
                <a:latin typeface="Times New Roman"/>
                <a:cs typeface="Times New Roman"/>
              </a:rPr>
              <a:t>we are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names </a:t>
            </a:r>
            <a:r>
              <a:rPr sz="1069" spc="5" dirty="0">
                <a:latin typeface="Times New Roman"/>
                <a:cs typeface="Times New Roman"/>
              </a:rPr>
              <a:t>of fruits as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indices.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 marR="2444077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table["apple"]  table["watermelon"]  table["grapes"]  table["cantaloupe"]  table["kiwi"]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95984" y="1301126"/>
          <a:ext cx="2420056" cy="2729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97">
                <a:tc row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kiwi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banana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48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watermelon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1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apple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mango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1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2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cantaloupe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grapes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7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strawberry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950">
                      <a:solidFill>
                        <a:srgbClr val="000000"/>
                      </a:solidFill>
                      <a:prstDash val="solid"/>
                    </a:lnL>
                    <a:lnR w="11950">
                      <a:solidFill>
                        <a:srgbClr val="000000"/>
                      </a:solidFill>
                      <a:prstDash val="solid"/>
                    </a:lnR>
                    <a:lnT w="11950">
                      <a:solidFill>
                        <a:srgbClr val="000000"/>
                      </a:solidFill>
                      <a:prstDash val="solid"/>
                    </a:lnT>
                    <a:lnB w="119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3517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295"/>
            <a:ext cx="4852458" cy="289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6796" marR="2502725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table["strawberry"]  table["mango"]  table["banana"]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using </a:t>
            </a:r>
            <a:r>
              <a:rPr sz="1069" spc="5" dirty="0">
                <a:latin typeface="Times New Roman"/>
                <a:cs typeface="Times New Roman"/>
              </a:rPr>
              <a:t>the array as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[“apple”], </a:t>
            </a:r>
            <a:r>
              <a:rPr sz="1069" spc="10" dirty="0">
                <a:latin typeface="Times New Roman"/>
                <a:cs typeface="Times New Roman"/>
              </a:rPr>
              <a:t>table [“watermelon”] and so 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numbers </a:t>
            </a:r>
            <a:r>
              <a:rPr sz="1069" spc="5" dirty="0">
                <a:latin typeface="Times New Roman"/>
                <a:cs typeface="Times New Roman"/>
              </a:rPr>
              <a:t>as indices here. Internally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using </a:t>
            </a:r>
            <a:r>
              <a:rPr sz="1069" spc="10" dirty="0">
                <a:latin typeface="Times New Roman"/>
                <a:cs typeface="Times New Roman"/>
              </a:rPr>
              <a:t>the integer indices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hashCode</a:t>
            </a:r>
            <a:r>
              <a:rPr sz="1069" spc="10" dirty="0">
                <a:latin typeface="Times New Roman"/>
                <a:cs typeface="Times New Roman"/>
              </a:rPr>
              <a:t>. Here we have used </a:t>
            </a:r>
            <a:r>
              <a:rPr sz="1069" spc="5" dirty="0">
                <a:latin typeface="Times New Roman"/>
                <a:cs typeface="Times New Roman"/>
              </a:rPr>
              <a:t>the fruit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5" dirty="0">
                <a:latin typeface="Times New Roman"/>
                <a:cs typeface="Times New Roman"/>
              </a:rPr>
              <a:t>as indices of the array. This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associative array.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internal details 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thinking it as  associative array or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discuss 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hashCode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work </a:t>
            </a:r>
            <a:r>
              <a:rPr sz="1069" spc="5" dirty="0">
                <a:latin typeface="Times New Roman"/>
                <a:cs typeface="Times New Roman"/>
              </a:rPr>
              <a:t>internally?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pass it to strings  </a:t>
            </a:r>
            <a:r>
              <a:rPr sz="1069" spc="10" dirty="0">
                <a:latin typeface="Times New Roman"/>
                <a:cs typeface="Times New Roman"/>
              </a:rPr>
              <a:t>that may be persons name or name of </a:t>
            </a:r>
            <a:r>
              <a:rPr sz="1069" spc="5" dirty="0">
                <a:latin typeface="Times New Roman"/>
                <a:cs typeface="Times New Roman"/>
              </a:rPr>
              <a:t>fruits.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generate numbers from  these?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keys are </a:t>
            </a:r>
            <a:r>
              <a:rPr sz="1069" spc="5" dirty="0">
                <a:latin typeface="Times New Roman"/>
                <a:cs typeface="Times New Roman"/>
              </a:rPr>
              <a:t>strings, </a:t>
            </a:r>
            <a:r>
              <a:rPr sz="1069" spc="10" dirty="0">
                <a:latin typeface="Times New Roman"/>
                <a:cs typeface="Times New Roman"/>
              </a:rPr>
              <a:t>the hash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function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characters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 strings.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possibility is to simply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ASCII </a:t>
            </a:r>
            <a:r>
              <a:rPr sz="1069" spc="5" dirty="0">
                <a:latin typeface="Times New Roman"/>
                <a:cs typeface="Times New Roman"/>
              </a:rPr>
              <a:t>values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characters.  </a:t>
            </a:r>
            <a:r>
              <a:rPr sz="1069" spc="10" dirty="0">
                <a:latin typeface="Times New Roman"/>
                <a:cs typeface="Times New Roman"/>
              </a:rPr>
              <a:t>Suppose the </a:t>
            </a:r>
            <a:r>
              <a:rPr sz="1069" spc="5" dirty="0">
                <a:latin typeface="Times New Roman"/>
                <a:cs typeface="Times New Roman"/>
              </a:rPr>
              <a:t>mathematical notation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hash function is </a:t>
            </a:r>
            <a:r>
              <a:rPr sz="1069" i="1" spc="5" dirty="0">
                <a:latin typeface="Times New Roman"/>
                <a:cs typeface="Times New Roman"/>
              </a:rPr>
              <a:t>h</a:t>
            </a:r>
            <a:r>
              <a:rPr sz="1069" spc="5" dirty="0">
                <a:latin typeface="Times New Roman"/>
                <a:cs typeface="Times New Roman"/>
              </a:rPr>
              <a:t>. It adds all </a:t>
            </a:r>
            <a:r>
              <a:rPr sz="1069" spc="10" dirty="0">
                <a:latin typeface="Times New Roman"/>
                <a:cs typeface="Times New Roman"/>
              </a:rPr>
              <a:t>the ASCII </a:t>
            </a:r>
            <a:r>
              <a:rPr sz="1069" spc="5" dirty="0">
                <a:latin typeface="Times New Roman"/>
                <a:cs typeface="Times New Roman"/>
              </a:rPr>
              <a:t>values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 the string characters.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characters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string are </a:t>
            </a:r>
            <a:r>
              <a:rPr sz="1069" spc="10" dirty="0">
                <a:latin typeface="Times New Roman"/>
                <a:cs typeface="Times New Roman"/>
              </a:rPr>
              <a:t>from 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length </a:t>
            </a:r>
            <a:r>
              <a:rPr sz="1069" i="1" spc="5" dirty="0">
                <a:latin typeface="Times New Roman"/>
                <a:cs typeface="Times New Roman"/>
              </a:rPr>
              <a:t>- 1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 take mod </a:t>
            </a:r>
            <a:r>
              <a:rPr sz="1069" spc="5" dirty="0">
                <a:latin typeface="Times New Roman"/>
                <a:cs typeface="Times New Roman"/>
              </a:rPr>
              <a:t>of this result 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the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is actually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size of our internal array. This </a:t>
            </a:r>
            <a:r>
              <a:rPr sz="1069" spc="10" dirty="0">
                <a:latin typeface="Times New Roman"/>
                <a:cs typeface="Times New Roman"/>
              </a:rPr>
              <a:t>formula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written mathematically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5630679"/>
            <a:ext cx="4852458" cy="3756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Suppose 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string </a:t>
            </a:r>
            <a:r>
              <a:rPr sz="1069" spc="15" dirty="0">
                <a:latin typeface="Times New Roman"/>
                <a:cs typeface="Times New Roman"/>
              </a:rPr>
              <a:t>“ABC”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try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its </a:t>
            </a:r>
            <a:r>
              <a:rPr sz="1069" spc="10" dirty="0">
                <a:latin typeface="Times New Roman"/>
                <a:cs typeface="Times New Roman"/>
              </a:rPr>
              <a:t>hash value.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ASCII values of  </a:t>
            </a:r>
            <a:r>
              <a:rPr sz="1069" spc="15" dirty="0">
                <a:latin typeface="Times New Roman"/>
                <a:cs typeface="Times New Roman"/>
              </a:rPr>
              <a:t>A, B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 </a:t>
            </a:r>
            <a:r>
              <a:rPr sz="1069" spc="5" dirty="0">
                <a:latin typeface="Times New Roman"/>
                <a:cs typeface="Times New Roman"/>
              </a:rPr>
              <a:t>are 65, </a:t>
            </a:r>
            <a:r>
              <a:rPr sz="1069" spc="10" dirty="0">
                <a:latin typeface="Times New Roman"/>
                <a:cs typeface="Times New Roman"/>
              </a:rPr>
              <a:t>66 and 67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Suppose the </a:t>
            </a:r>
            <a:r>
              <a:rPr sz="1069" spc="5" dirty="0">
                <a:latin typeface="Times New Roman"/>
                <a:cs typeface="Times New Roman"/>
              </a:rPr>
              <a:t>tableSize is </a:t>
            </a:r>
            <a:r>
              <a:rPr sz="1069" spc="10" dirty="0">
                <a:latin typeface="Times New Roman"/>
                <a:cs typeface="Times New Roman"/>
              </a:rPr>
              <a:t>55.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add  </a:t>
            </a:r>
            <a:r>
              <a:rPr sz="1069" spc="5" dirty="0">
                <a:latin typeface="Times New Roman"/>
                <a:cs typeface="Times New Roman"/>
              </a:rPr>
              <a:t>these three </a:t>
            </a:r>
            <a:r>
              <a:rPr sz="1069" spc="10" dirty="0">
                <a:latin typeface="Times New Roman"/>
                <a:cs typeface="Times New Roman"/>
              </a:rPr>
              <a:t>numbers and take mod with </a:t>
            </a:r>
            <a:r>
              <a:rPr sz="1069" spc="5" dirty="0">
                <a:latin typeface="Times New Roman"/>
                <a:cs typeface="Times New Roman"/>
              </a:rPr>
              <a:t>55.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 (3.6)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hash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0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represent character data in the </a:t>
            </a:r>
            <a:r>
              <a:rPr sz="1069" spc="10" dirty="0">
                <a:latin typeface="Times New Roman"/>
                <a:cs typeface="Times New Roman"/>
              </a:rPr>
              <a:t>computer ASCII codes </a:t>
            </a:r>
            <a:r>
              <a:rPr sz="1069" spc="5" dirty="0">
                <a:latin typeface="Times New Roman"/>
                <a:cs typeface="Times New Roman"/>
              </a:rPr>
              <a:t>are used.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each character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different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bit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pattern.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memorize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this,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its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base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10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values.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All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characters on the keyboard </a:t>
            </a:r>
            <a:r>
              <a:rPr sz="1069" spc="5" dirty="0">
                <a:latin typeface="Times New Roman"/>
                <a:cs typeface="Times New Roman"/>
              </a:rPr>
              <a:t>like $, </a:t>
            </a:r>
            <a:r>
              <a:rPr sz="1069" spc="10" dirty="0">
                <a:latin typeface="Times New Roman"/>
                <a:cs typeface="Times New Roman"/>
              </a:rPr>
              <a:t>%, </a:t>
            </a:r>
            <a:r>
              <a:rPr sz="1069" spc="5" dirty="0">
                <a:latin typeface="Times New Roman"/>
                <a:cs typeface="Times New Roman"/>
              </a:rPr>
              <a:t>‘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ASCII </a:t>
            </a:r>
            <a:r>
              <a:rPr sz="1069" spc="5" dirty="0">
                <a:latin typeface="Times New Roman"/>
                <a:cs typeface="Times New Roman"/>
              </a:rPr>
              <a:t>values.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find </a:t>
            </a:r>
            <a:r>
              <a:rPr sz="1069" spc="10" dirty="0">
                <a:latin typeface="Times New Roman"/>
                <a:cs typeface="Times New Roman"/>
              </a:rPr>
              <a:t>the ASCII  table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book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internet.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the C++ code of </a:t>
            </a:r>
            <a:r>
              <a:rPr sz="1069" i="1" spc="10" dirty="0">
                <a:latin typeface="Times New Roman"/>
                <a:cs typeface="Times New Roman"/>
              </a:rPr>
              <a:t>hashCode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04578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hashCode( char* 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04578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463112" marR="2819424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dirty="0">
                <a:latin typeface="Times New Roman"/>
                <a:cs typeface="Times New Roman"/>
              </a:rPr>
              <a:t>i,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sum;  </a:t>
            </a:r>
            <a:r>
              <a:rPr sz="1069" spc="15" dirty="0">
                <a:latin typeface="Times New Roman"/>
                <a:cs typeface="Times New Roman"/>
              </a:rPr>
              <a:t>sum =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1463112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for(i=0;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5" dirty="0">
                <a:latin typeface="Times New Roman"/>
                <a:cs typeface="Times New Roman"/>
              </a:rPr>
              <a:t>strlen(s); </a:t>
            </a:r>
            <a:r>
              <a:rPr sz="1069" spc="10" dirty="0">
                <a:latin typeface="Times New Roman"/>
                <a:cs typeface="Times New Roman"/>
              </a:rPr>
              <a:t>i++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881674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sum = sum + </a:t>
            </a:r>
            <a:r>
              <a:rPr sz="1069" spc="5" dirty="0">
                <a:latin typeface="Times New Roman"/>
                <a:cs typeface="Times New Roman"/>
              </a:rPr>
              <a:t>s[i]; // </a:t>
            </a:r>
            <a:r>
              <a:rPr sz="1069" i="1" spc="10" dirty="0">
                <a:latin typeface="Times New Roman"/>
                <a:cs typeface="Times New Roman"/>
              </a:rPr>
              <a:t>ascii</a:t>
            </a:r>
            <a:r>
              <a:rPr sz="1069" i="1" spc="-126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value</a:t>
            </a:r>
            <a:endParaRPr sz="1069">
              <a:latin typeface="Times New Roman"/>
              <a:cs typeface="Times New Roman"/>
            </a:endParaRPr>
          </a:p>
          <a:p>
            <a:pPr marL="1463112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19" dirty="0">
                <a:latin typeface="Times New Roman"/>
                <a:cs typeface="Times New Roman"/>
              </a:rPr>
              <a:t>%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TABLESIZE;</a:t>
            </a:r>
            <a:endParaRPr sz="1069">
              <a:latin typeface="Times New Roman"/>
              <a:cs typeface="Times New Roman"/>
            </a:endParaRPr>
          </a:p>
          <a:p>
            <a:pPr marL="104578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hashCode </a:t>
            </a:r>
            <a:r>
              <a:rPr sz="1069" spc="5" dirty="0">
                <a:latin typeface="Times New Roman"/>
                <a:cs typeface="Times New Roman"/>
              </a:rPr>
              <a:t>function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integer </a:t>
            </a:r>
            <a:r>
              <a:rPr sz="1069" spc="10" dirty="0">
                <a:latin typeface="Times New Roman"/>
                <a:cs typeface="Times New Roman"/>
              </a:rPr>
              <a:t>and takes a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character. </a:t>
            </a:r>
            <a:r>
              <a:rPr sz="1069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declares </a:t>
            </a:r>
            <a:r>
              <a:rPr sz="1069" spc="10" dirty="0">
                <a:latin typeface="Times New Roman"/>
                <a:cs typeface="Times New Roman"/>
              </a:rPr>
              <a:t>local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sum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then initializes the </a:t>
            </a:r>
            <a:r>
              <a:rPr sz="1069" i="1" spc="10" dirty="0">
                <a:latin typeface="Times New Roman"/>
                <a:cs typeface="Times New Roman"/>
              </a:rPr>
              <a:t>sum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zero.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the </a:t>
            </a:r>
            <a:r>
              <a:rPr sz="1069" i="1" spc="10" dirty="0">
                <a:latin typeface="Times New Roman"/>
                <a:cs typeface="Times New Roman"/>
              </a:rPr>
              <a:t>strlen  </a:t>
            </a:r>
            <a:r>
              <a:rPr sz="1069" spc="10" dirty="0">
                <a:latin typeface="Times New Roman"/>
                <a:cs typeface="Times New Roman"/>
              </a:rPr>
              <a:t>function to calculate the length of the </a:t>
            </a:r>
            <a:r>
              <a:rPr sz="1069" spc="5" dirty="0">
                <a:latin typeface="Times New Roman"/>
                <a:cs typeface="Times New Roman"/>
              </a:rPr>
              <a:t>string.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run a loop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length –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loop,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adding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ASCII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characters.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C++,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characters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1630" y="5145193"/>
            <a:ext cx="1040871" cy="314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042" i="1" spc="-5" dirty="0">
                <a:latin typeface="Times New Roman"/>
                <a:cs typeface="Times New Roman"/>
              </a:rPr>
              <a:t>T</a:t>
            </a:r>
            <a:r>
              <a:rPr sz="2042" i="1" spc="5" dirty="0">
                <a:latin typeface="Times New Roman"/>
                <a:cs typeface="Times New Roman"/>
              </a:rPr>
              <a:t>ableSize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5228" y="5145934"/>
            <a:ext cx="3622674" cy="314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042" i="1" spc="5" dirty="0">
                <a:latin typeface="Times New Roman"/>
                <a:cs typeface="Times New Roman"/>
              </a:rPr>
              <a:t>Example</a:t>
            </a:r>
            <a:r>
              <a:rPr sz="2042" i="1" spc="-214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Times New Roman"/>
                <a:cs typeface="Times New Roman"/>
              </a:rPr>
              <a:t>:</a:t>
            </a:r>
            <a:r>
              <a:rPr sz="2042" spc="-185" dirty="0">
                <a:latin typeface="Times New Roman"/>
                <a:cs typeface="Times New Roman"/>
              </a:rPr>
              <a:t> </a:t>
            </a:r>
            <a:r>
              <a:rPr sz="2042" i="1" spc="19" dirty="0">
                <a:latin typeface="Times New Roman"/>
                <a:cs typeface="Times New Roman"/>
              </a:rPr>
              <a:t>h</a:t>
            </a:r>
            <a:r>
              <a:rPr sz="2042" spc="19" dirty="0">
                <a:latin typeface="Times New Roman"/>
                <a:cs typeface="Times New Roman"/>
              </a:rPr>
              <a:t>(</a:t>
            </a:r>
            <a:r>
              <a:rPr sz="2042" spc="-297" dirty="0">
                <a:latin typeface="Times New Roman"/>
                <a:cs typeface="Times New Roman"/>
              </a:rPr>
              <a:t> </a:t>
            </a:r>
            <a:r>
              <a:rPr sz="2042" i="1" spc="39" dirty="0">
                <a:latin typeface="Times New Roman"/>
                <a:cs typeface="Times New Roman"/>
              </a:rPr>
              <a:t>ABC</a:t>
            </a:r>
            <a:r>
              <a:rPr sz="2042" spc="39" dirty="0">
                <a:latin typeface="Times New Roman"/>
                <a:cs typeface="Times New Roman"/>
              </a:rPr>
              <a:t>)</a:t>
            </a:r>
            <a:r>
              <a:rPr sz="2042" spc="-53" dirty="0">
                <a:latin typeface="Times New Roman"/>
                <a:cs typeface="Times New Roman"/>
              </a:rPr>
              <a:t> </a:t>
            </a:r>
            <a:r>
              <a:rPr sz="3062" spc="7" baseline="2645" dirty="0">
                <a:latin typeface="Symbol"/>
                <a:cs typeface="Symbol"/>
              </a:rPr>
              <a:t></a:t>
            </a:r>
            <a:r>
              <a:rPr sz="3062" spc="-101" baseline="2645" dirty="0">
                <a:latin typeface="Times New Roman"/>
                <a:cs typeface="Times New Roman"/>
              </a:rPr>
              <a:t> </a:t>
            </a:r>
            <a:r>
              <a:rPr sz="2042" spc="10" dirty="0">
                <a:latin typeface="Times New Roman"/>
                <a:cs typeface="Times New Roman"/>
              </a:rPr>
              <a:t>(65</a:t>
            </a:r>
            <a:r>
              <a:rPr sz="2042" spc="-219" dirty="0">
                <a:latin typeface="Times New Roman"/>
                <a:cs typeface="Times New Roman"/>
              </a:rPr>
              <a:t> </a:t>
            </a:r>
            <a:r>
              <a:rPr sz="3062" spc="7" baseline="2645" dirty="0">
                <a:latin typeface="Symbol"/>
                <a:cs typeface="Symbol"/>
              </a:rPr>
              <a:t></a:t>
            </a:r>
            <a:r>
              <a:rPr sz="3062" spc="-247" baseline="2645" dirty="0">
                <a:latin typeface="Times New Roman"/>
                <a:cs typeface="Times New Roman"/>
              </a:rPr>
              <a:t> </a:t>
            </a:r>
            <a:r>
              <a:rPr sz="2042" spc="5" dirty="0">
                <a:latin typeface="Times New Roman"/>
                <a:cs typeface="Times New Roman"/>
              </a:rPr>
              <a:t>66</a:t>
            </a:r>
            <a:r>
              <a:rPr sz="2042" spc="-198" dirty="0">
                <a:latin typeface="Times New Roman"/>
                <a:cs typeface="Times New Roman"/>
              </a:rPr>
              <a:t> </a:t>
            </a:r>
            <a:r>
              <a:rPr sz="3062" spc="7" baseline="2645" dirty="0">
                <a:latin typeface="Symbol"/>
                <a:cs typeface="Symbol"/>
              </a:rPr>
              <a:t></a:t>
            </a:r>
            <a:r>
              <a:rPr sz="3062" spc="-233" baseline="2645" dirty="0">
                <a:latin typeface="Times New Roman"/>
                <a:cs typeface="Times New Roman"/>
              </a:rPr>
              <a:t> </a:t>
            </a:r>
            <a:r>
              <a:rPr sz="2042" spc="15" dirty="0">
                <a:latin typeface="Times New Roman"/>
                <a:cs typeface="Times New Roman"/>
              </a:rPr>
              <a:t>67)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6958" y="4342130"/>
            <a:ext cx="125324" cy="314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042" spc="-729" dirty="0">
                <a:latin typeface="Symbol"/>
                <a:cs typeface="Symbol"/>
              </a:rPr>
              <a:t>⎞</a:t>
            </a:r>
            <a:endParaRPr sz="2042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8299" y="4782184"/>
            <a:ext cx="1243983" cy="314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130362" algn="l"/>
              </a:tabLst>
            </a:pPr>
            <a:r>
              <a:rPr sz="2042" spc="-729" dirty="0">
                <a:latin typeface="Symbol"/>
                <a:cs typeface="Symbol"/>
              </a:rPr>
              <a:t>⎝</a:t>
            </a:r>
            <a:r>
              <a:rPr sz="2042" spc="-729" dirty="0">
                <a:latin typeface="Times New Roman"/>
                <a:cs typeface="Times New Roman"/>
              </a:rPr>
              <a:t>	</a:t>
            </a:r>
            <a:r>
              <a:rPr sz="2042" spc="-729" dirty="0">
                <a:latin typeface="Symbol"/>
                <a:cs typeface="Symbol"/>
              </a:rPr>
              <a:t>⎠</a:t>
            </a:r>
            <a:endParaRPr sz="2042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7080" y="4394483"/>
            <a:ext cx="3344245" cy="478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042" i="1" spc="49" dirty="0">
                <a:latin typeface="Times New Roman"/>
                <a:cs typeface="Times New Roman"/>
              </a:rPr>
              <a:t>h</a:t>
            </a:r>
            <a:r>
              <a:rPr sz="2042" spc="49" dirty="0">
                <a:latin typeface="Times New Roman"/>
                <a:cs typeface="Times New Roman"/>
              </a:rPr>
              <a:t>(</a:t>
            </a:r>
            <a:r>
              <a:rPr sz="2042" i="1" spc="49" dirty="0">
                <a:latin typeface="Times New Roman"/>
                <a:cs typeface="Times New Roman"/>
              </a:rPr>
              <a:t>str</a:t>
            </a:r>
            <a:r>
              <a:rPr sz="2042" spc="49" dirty="0">
                <a:latin typeface="Times New Roman"/>
                <a:cs typeface="Times New Roman"/>
              </a:rPr>
              <a:t>) </a:t>
            </a:r>
            <a:r>
              <a:rPr sz="3062" spc="7" baseline="2645" dirty="0">
                <a:latin typeface="Symbol"/>
                <a:cs typeface="Symbol"/>
              </a:rPr>
              <a:t></a:t>
            </a:r>
            <a:r>
              <a:rPr sz="3062" spc="7" baseline="2645" dirty="0">
                <a:latin typeface="Times New Roman"/>
                <a:cs typeface="Times New Roman"/>
              </a:rPr>
              <a:t> </a:t>
            </a:r>
            <a:r>
              <a:rPr sz="3062" spc="-1691" baseline="-18518" dirty="0">
                <a:latin typeface="Symbol"/>
                <a:cs typeface="Symbol"/>
              </a:rPr>
              <a:t>⎜</a:t>
            </a:r>
            <a:r>
              <a:rPr sz="3062" spc="-1691" baseline="3968" dirty="0">
                <a:latin typeface="Symbol"/>
                <a:cs typeface="Symbol"/>
              </a:rPr>
              <a:t>⎜</a:t>
            </a:r>
            <a:r>
              <a:rPr sz="3062" spc="452" baseline="3968" dirty="0">
                <a:latin typeface="Times New Roman"/>
                <a:cs typeface="Times New Roman"/>
              </a:rPr>
              <a:t> </a:t>
            </a:r>
            <a:r>
              <a:rPr sz="4667" spc="-7" baseline="-7812" dirty="0">
                <a:latin typeface="Symbol"/>
                <a:cs typeface="Symbol"/>
              </a:rPr>
              <a:t></a:t>
            </a:r>
            <a:r>
              <a:rPr sz="4667" spc="-7" baseline="-7812" dirty="0">
                <a:latin typeface="Times New Roman"/>
                <a:cs typeface="Times New Roman"/>
              </a:rPr>
              <a:t> </a:t>
            </a:r>
            <a:r>
              <a:rPr sz="2042" i="1" spc="15" dirty="0">
                <a:latin typeface="Times New Roman"/>
                <a:cs typeface="Times New Roman"/>
              </a:rPr>
              <a:t>str</a:t>
            </a:r>
            <a:r>
              <a:rPr sz="2042" spc="15" dirty="0">
                <a:latin typeface="Times New Roman"/>
                <a:cs typeface="Times New Roman"/>
              </a:rPr>
              <a:t>[</a:t>
            </a:r>
            <a:r>
              <a:rPr sz="2042" i="1" spc="15" dirty="0">
                <a:latin typeface="Times New Roman"/>
                <a:cs typeface="Times New Roman"/>
              </a:rPr>
              <a:t>i</a:t>
            </a:r>
            <a:r>
              <a:rPr sz="2042" spc="15" dirty="0">
                <a:latin typeface="Times New Roman"/>
                <a:cs typeface="Times New Roman"/>
              </a:rPr>
              <a:t>]  </a:t>
            </a:r>
            <a:r>
              <a:rPr sz="2042" dirty="0">
                <a:latin typeface="Times New Roman"/>
                <a:cs typeface="Times New Roman"/>
              </a:rPr>
              <a:t>%</a:t>
            </a:r>
            <a:r>
              <a:rPr sz="2042" i="1" dirty="0">
                <a:latin typeface="Times New Roman"/>
                <a:cs typeface="Times New Roman"/>
              </a:rPr>
              <a:t>TableSize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8299" y="4245821"/>
            <a:ext cx="696383" cy="49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3062" spc="-1094" baseline="-21164" dirty="0">
                <a:latin typeface="Symbol"/>
                <a:cs typeface="Symbol"/>
              </a:rPr>
              <a:t>⎛</a:t>
            </a:r>
            <a:r>
              <a:rPr sz="3062" spc="-459" baseline="-21164" dirty="0">
                <a:latin typeface="Times New Roman"/>
                <a:cs typeface="Times New Roman"/>
              </a:rPr>
              <a:t> </a:t>
            </a:r>
            <a:r>
              <a:rPr sz="1167" i="1" spc="10" dirty="0">
                <a:latin typeface="Times New Roman"/>
                <a:cs typeface="Times New Roman"/>
              </a:rPr>
              <a:t>length  </a:t>
            </a:r>
            <a:r>
              <a:rPr sz="1750" spc="-29" baseline="2314" dirty="0">
                <a:latin typeface="Symbol"/>
                <a:cs typeface="Symbol"/>
              </a:rPr>
              <a:t></a:t>
            </a:r>
            <a:r>
              <a:rPr sz="1167" spc="-19" dirty="0">
                <a:latin typeface="Times New Roman"/>
                <a:cs typeface="Times New Roman"/>
              </a:rPr>
              <a:t>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1298" y="4885914"/>
            <a:ext cx="24570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102" dirty="0">
                <a:latin typeface="Times New Roman"/>
                <a:cs typeface="Times New Roman"/>
              </a:rPr>
              <a:t>i</a:t>
            </a:r>
            <a:r>
              <a:rPr sz="1750" spc="101" baseline="2314" dirty="0">
                <a:latin typeface="Symbol"/>
                <a:cs typeface="Symbol"/>
              </a:rPr>
              <a:t></a:t>
            </a:r>
            <a:r>
              <a:rPr sz="1167" spc="10" dirty="0">
                <a:latin typeface="Times New Roman"/>
                <a:cs typeface="Times New Roman"/>
              </a:rPr>
              <a:t>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7107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13451</Words>
  <Application>Microsoft Office PowerPoint</Application>
  <PresentationFormat>Custom</PresentationFormat>
  <Paragraphs>2150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2016-11-22T09:04:57Z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