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2AAA1EFD-C70B-4712-B62F-FF4C8DED80A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02" id="{000BE3C3-FC6A-4589-B7FF-09CAACEA762B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03" id="{B23F1411-FD77-402B-8888-B4BDC48285B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04" id="{0A6718DE-FABF-415B-A434-A6F04C473095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05" id="{AC64FABD-A3F2-4DBD-866C-0640A11FBE1C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ice.org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KB/cpp/oopuml.aspx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499306"/>
            <a:ext cx="1203237" cy="478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No.01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01.1.</a:t>
            </a:r>
            <a:r>
              <a:rPr sz="972" b="1" spc="15" dirty="0">
                <a:latin typeface="Book Antiqua"/>
                <a:cs typeface="Book Antiqua"/>
              </a:rPr>
              <a:t>Introduction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3901" y="2134077"/>
            <a:ext cx="4470929" cy="4610749"/>
          </a:xfrm>
          <a:prstGeom prst="rect">
            <a:avLst/>
          </a:prstGeom>
          <a:solidFill>
            <a:srgbClr val="F2F2F2"/>
          </a:solidFill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2"/>
              </a:lnSpc>
            </a:pPr>
            <a:r>
              <a:rPr sz="972" b="1" spc="15" dirty="0">
                <a:latin typeface="Book Antiqua"/>
                <a:cs typeface="Book Antiqua"/>
              </a:rPr>
              <a:t>Course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Objective:</a:t>
            </a:r>
            <a:endParaRPr sz="972">
              <a:latin typeface="Book Antiqua"/>
              <a:cs typeface="Book Antiqua"/>
            </a:endParaRPr>
          </a:p>
          <a:p>
            <a:pPr marL="59265" marR="53092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Objective of this course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students familiar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the concepts </a:t>
            </a:r>
            <a:r>
              <a:rPr sz="972" spc="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object  oriented  </a:t>
            </a:r>
            <a:r>
              <a:rPr sz="972" spc="15" dirty="0">
                <a:latin typeface="Book Antiqua"/>
                <a:cs typeface="Book Antiqua"/>
              </a:rPr>
              <a:t>programming.  These  concepts  will  </a:t>
            </a:r>
            <a:r>
              <a:rPr sz="972" spc="10" dirty="0">
                <a:latin typeface="Book Antiqua"/>
                <a:cs typeface="Book Antiqua"/>
              </a:rPr>
              <a:t>be  </a:t>
            </a:r>
            <a:r>
              <a:rPr sz="972" spc="15" dirty="0">
                <a:latin typeface="Book Antiqua"/>
                <a:cs typeface="Book Antiqua"/>
              </a:rPr>
              <a:t>reinforced  by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their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34"/>
              </a:spcBef>
            </a:pPr>
            <a:r>
              <a:rPr sz="972" spc="15" dirty="0">
                <a:latin typeface="Book Antiqua"/>
                <a:cs typeface="Book Antiqua"/>
              </a:rPr>
              <a:t>implementation in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C++.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b="1" spc="15" dirty="0">
                <a:latin typeface="Book Antiqua"/>
                <a:cs typeface="Book Antiqua"/>
              </a:rPr>
              <a:t>Course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Contents:</a:t>
            </a:r>
            <a:endParaRPr sz="972">
              <a:latin typeface="Book Antiqua"/>
              <a:cs typeface="Book Antiqua"/>
            </a:endParaRPr>
          </a:p>
          <a:p>
            <a:pPr marL="59265" marR="51857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The main </a:t>
            </a:r>
            <a:r>
              <a:rPr sz="972" spc="10" dirty="0">
                <a:latin typeface="Book Antiqua"/>
                <a:cs typeface="Book Antiqua"/>
              </a:rPr>
              <a:t>topics 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study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45 </a:t>
            </a:r>
            <a:r>
              <a:rPr sz="972" spc="10" dirty="0">
                <a:latin typeface="Book Antiqua"/>
                <a:cs typeface="Book Antiqua"/>
              </a:rPr>
              <a:t>lectures of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course are </a:t>
            </a:r>
            <a:r>
              <a:rPr sz="972" spc="15" dirty="0">
                <a:latin typeface="Book Antiqua"/>
                <a:cs typeface="Book Antiqua"/>
              </a:rPr>
              <a:t>given 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477827" indent="-209281">
              <a:spcBef>
                <a:spcPts val="78"/>
              </a:spcBef>
              <a:buFont typeface="Symbol"/>
              <a:buChar char=""/>
              <a:tabLst>
                <a:tab pos="477827" algn="l"/>
                <a:tab pos="478444" algn="l"/>
              </a:tabLst>
            </a:pP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Orientation</a:t>
            </a:r>
            <a:endParaRPr sz="972">
              <a:latin typeface="Book Antiqua"/>
              <a:cs typeface="Book Antiqua"/>
            </a:endParaRPr>
          </a:p>
          <a:p>
            <a:pPr marL="477827" indent="-209281">
              <a:spcBef>
                <a:spcPts val="126"/>
              </a:spcBef>
              <a:buFont typeface="Symbol"/>
              <a:buChar char=""/>
              <a:tabLst>
                <a:tab pos="477827" algn="l"/>
                <a:tab pos="478444" algn="l"/>
              </a:tabLst>
            </a:pPr>
            <a:r>
              <a:rPr sz="972" spc="10" dirty="0">
                <a:latin typeface="Book Antiqua"/>
                <a:cs typeface="Book Antiqua"/>
              </a:rPr>
              <a:t>Objects and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477827" indent="-209281">
              <a:spcBef>
                <a:spcPts val="131"/>
              </a:spcBef>
              <a:buFont typeface="Symbol"/>
              <a:buChar char=""/>
              <a:tabLst>
                <a:tab pos="477827" algn="l"/>
                <a:tab pos="478444" algn="l"/>
              </a:tabLst>
            </a:pPr>
            <a:r>
              <a:rPr sz="972" spc="10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 marL="477827" indent="-209281">
              <a:spcBef>
                <a:spcPts val="126"/>
              </a:spcBef>
              <a:buFont typeface="Symbol"/>
              <a:buChar char=""/>
              <a:tabLst>
                <a:tab pos="477827" algn="l"/>
                <a:tab pos="478444" algn="l"/>
              </a:tabLst>
            </a:pPr>
            <a:r>
              <a:rPr sz="972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77827" indent="-209281">
              <a:spcBef>
                <a:spcPts val="126"/>
              </a:spcBef>
              <a:buFont typeface="Symbol"/>
              <a:buChar char=""/>
              <a:tabLst>
                <a:tab pos="477827" algn="l"/>
                <a:tab pos="478444" algn="l"/>
              </a:tabLst>
            </a:pPr>
            <a:r>
              <a:rPr sz="972" spc="15" dirty="0">
                <a:latin typeface="Book Antiqua"/>
                <a:cs typeface="Book Antiqua"/>
              </a:rPr>
              <a:t>Polymorphism</a:t>
            </a:r>
            <a:endParaRPr sz="972">
              <a:latin typeface="Book Antiqua"/>
              <a:cs typeface="Book Antiqua"/>
            </a:endParaRPr>
          </a:p>
          <a:p>
            <a:pPr marL="477827" indent="-209281">
              <a:spcBef>
                <a:spcPts val="126"/>
              </a:spcBef>
              <a:buFont typeface="Symbol"/>
              <a:buChar char=""/>
              <a:tabLst>
                <a:tab pos="477827" algn="l"/>
                <a:tab pos="478444" algn="l"/>
              </a:tabLst>
            </a:pPr>
            <a:r>
              <a:rPr sz="972" spc="10" dirty="0">
                <a:latin typeface="Book Antiqua"/>
                <a:cs typeface="Book Antiqua"/>
              </a:rPr>
              <a:t>Generic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Programming</a:t>
            </a:r>
            <a:endParaRPr sz="972">
              <a:latin typeface="Book Antiqua"/>
              <a:cs typeface="Book Antiqua"/>
            </a:endParaRPr>
          </a:p>
          <a:p>
            <a:pPr marL="477827" indent="-209281">
              <a:spcBef>
                <a:spcPts val="126"/>
              </a:spcBef>
              <a:buFont typeface="Symbol"/>
              <a:buChar char=""/>
              <a:tabLst>
                <a:tab pos="477827" algn="l"/>
                <a:tab pos="478444" algn="l"/>
              </a:tabLst>
            </a:pPr>
            <a:r>
              <a:rPr sz="972" spc="10" dirty="0">
                <a:latin typeface="Book Antiqua"/>
                <a:cs typeface="Book Antiqua"/>
              </a:rPr>
              <a:t>Exception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Handling</a:t>
            </a:r>
            <a:endParaRPr sz="972">
              <a:latin typeface="Book Antiqua"/>
              <a:cs typeface="Book Antiqua"/>
            </a:endParaRPr>
          </a:p>
          <a:p>
            <a:pPr marL="477827" indent="-209281">
              <a:spcBef>
                <a:spcPts val="126"/>
              </a:spcBef>
              <a:buFont typeface="Symbol"/>
              <a:buChar char=""/>
              <a:tabLst>
                <a:tab pos="477827" algn="l"/>
                <a:tab pos="478444" algn="l"/>
              </a:tabLst>
            </a:pPr>
            <a:r>
              <a:rPr sz="972" spc="15" dirty="0">
                <a:latin typeface="Book Antiqua"/>
                <a:cs typeface="Book Antiqua"/>
              </a:rPr>
              <a:t>Introduction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Design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Patterns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b="1" spc="19" dirty="0">
                <a:latin typeface="Book Antiqua"/>
                <a:cs typeface="Book Antiqua"/>
              </a:rPr>
              <a:t>Recommended </a:t>
            </a:r>
            <a:r>
              <a:rPr sz="972" b="1" spc="10" dirty="0">
                <a:latin typeface="Book Antiqua"/>
                <a:cs typeface="Book Antiqua"/>
              </a:rPr>
              <a:t>Text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Book:</a:t>
            </a:r>
            <a:endParaRPr sz="972">
              <a:latin typeface="Book Antiqua"/>
              <a:cs typeface="Book Antiqua"/>
            </a:endParaRPr>
          </a:p>
          <a:p>
            <a:pPr marL="59265" marR="1726102" indent="416092">
              <a:lnSpc>
                <a:spcPct val="209500"/>
              </a:lnSpc>
            </a:pPr>
            <a:r>
              <a:rPr sz="972" b="1" spc="15" dirty="0">
                <a:latin typeface="Book Antiqua"/>
                <a:cs typeface="Book Antiqua"/>
              </a:rPr>
              <a:t>C++ </a:t>
            </a:r>
            <a:r>
              <a:rPr sz="972" b="1" spc="19" dirty="0">
                <a:latin typeface="Book Antiqua"/>
                <a:cs typeface="Book Antiqua"/>
              </a:rPr>
              <a:t>How </a:t>
            </a:r>
            <a:r>
              <a:rPr sz="972" b="1" spc="10" dirty="0">
                <a:latin typeface="Book Antiqua"/>
                <a:cs typeface="Book Antiqua"/>
              </a:rPr>
              <a:t>to </a:t>
            </a:r>
            <a:r>
              <a:rPr sz="972" b="1" spc="15" dirty="0">
                <a:latin typeface="Book Antiqua"/>
                <a:cs typeface="Book Antiqua"/>
              </a:rPr>
              <a:t>Program </a:t>
            </a:r>
            <a:r>
              <a:rPr sz="972" b="1" spc="10" dirty="0">
                <a:latin typeface="Book Antiqua"/>
                <a:cs typeface="Book Antiqua"/>
              </a:rPr>
              <a:t>( </a:t>
            </a:r>
            <a:r>
              <a:rPr sz="972" spc="10" dirty="0">
                <a:latin typeface="Book Antiqua"/>
                <a:cs typeface="Book Antiqua"/>
              </a:rPr>
              <a:t>Deitel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Deitel </a:t>
            </a:r>
            <a:r>
              <a:rPr sz="972" b="1" spc="10" dirty="0">
                <a:latin typeface="Book Antiqua"/>
                <a:cs typeface="Book Antiqua"/>
              </a:rPr>
              <a:t>)  Reference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Books: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indent="-209281">
              <a:buAutoNum type="arabicPeriod"/>
              <a:tabLst>
                <a:tab pos="478444" algn="l"/>
              </a:tabLst>
            </a:pPr>
            <a:r>
              <a:rPr sz="972" b="1" spc="15" dirty="0">
                <a:latin typeface="Book Antiqua"/>
                <a:cs typeface="Book Antiqua"/>
              </a:rPr>
              <a:t>Object-Oriented Software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Engineering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58"/>
              </a:spcBef>
            </a:pP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Jacobson, Christerson, </a:t>
            </a:r>
            <a:r>
              <a:rPr sz="972" spc="15" dirty="0">
                <a:latin typeface="Book Antiqua"/>
                <a:cs typeface="Book Antiqua"/>
              </a:rPr>
              <a:t>Jonsson,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Overgaard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(For object oriented programming </a:t>
            </a:r>
            <a:r>
              <a:rPr sz="972" spc="10" dirty="0">
                <a:latin typeface="Book Antiqua"/>
                <a:cs typeface="Book Antiqua"/>
              </a:rPr>
              <a:t>introductory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concepts)</a:t>
            </a:r>
            <a:endParaRPr sz="972">
              <a:latin typeface="Book Antiqua"/>
              <a:cs typeface="Book Antiqua"/>
            </a:endParaRPr>
          </a:p>
          <a:p>
            <a:pPr marL="477827" indent="-209281">
              <a:spcBef>
                <a:spcPts val="68"/>
              </a:spcBef>
              <a:buAutoNum type="arabicPeriod" startAt="2"/>
              <a:tabLst>
                <a:tab pos="478444" algn="l"/>
              </a:tabLst>
            </a:pPr>
            <a:r>
              <a:rPr sz="972" b="1" spc="15" dirty="0">
                <a:latin typeface="Book Antiqua"/>
                <a:cs typeface="Book Antiqua"/>
              </a:rPr>
              <a:t>The </a:t>
            </a:r>
            <a:r>
              <a:rPr sz="972" b="1" spc="19" dirty="0">
                <a:latin typeface="Book Antiqua"/>
                <a:cs typeface="Book Antiqua"/>
              </a:rPr>
              <a:t>C++ </a:t>
            </a:r>
            <a:r>
              <a:rPr sz="972" b="1" spc="15" dirty="0">
                <a:latin typeface="Book Antiqua"/>
                <a:cs typeface="Book Antiqua"/>
              </a:rPr>
              <a:t>Programming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Language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58"/>
              </a:spcBef>
            </a:pPr>
            <a:r>
              <a:rPr sz="972" spc="15" dirty="0">
                <a:latin typeface="Book Antiqua"/>
                <a:cs typeface="Book Antiqua"/>
              </a:rPr>
              <a:t>By Bjarne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Stroustrup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(For better </a:t>
            </a:r>
            <a:r>
              <a:rPr sz="972" spc="15" dirty="0">
                <a:latin typeface="Book Antiqua"/>
                <a:cs typeface="Book Antiqua"/>
              </a:rPr>
              <a:t>c++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understanding)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923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3424447"/>
            <a:ext cx="4851841" cy="5756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marR="6791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You can see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Ali </a:t>
            </a:r>
            <a:r>
              <a:rPr sz="972" spc="10" dirty="0">
                <a:latin typeface="Book Antiqua"/>
                <a:cs typeface="Book Antiqua"/>
              </a:rPr>
              <a:t>stores his personal information in itself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behavior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implemented in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it.</a:t>
            </a:r>
            <a:endParaRPr sz="972">
              <a:latin typeface="Book Antiqua"/>
              <a:cs typeface="Book Antiqua"/>
            </a:endParaRPr>
          </a:p>
          <a:p>
            <a:pPr marL="221009" marR="4939" algn="just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9" dirty="0">
                <a:latin typeface="Book Antiqua"/>
                <a:cs typeface="Book Antiqua"/>
              </a:rPr>
              <a:t>up </a:t>
            </a:r>
            <a:r>
              <a:rPr sz="972" spc="10" dirty="0">
                <a:latin typeface="Book Antiqua"/>
                <a:cs typeface="Book Antiqua"/>
              </a:rPr>
              <a:t>to object Ali whether </a:t>
            </a:r>
            <a:r>
              <a:rPr sz="972" spc="15" dirty="0">
                <a:latin typeface="Book Antiqua"/>
                <a:cs typeface="Book Antiqua"/>
              </a:rPr>
              <a:t>he </a:t>
            </a:r>
            <a:r>
              <a:rPr sz="972" spc="10" dirty="0">
                <a:latin typeface="Book Antiqua"/>
                <a:cs typeface="Book Antiqua"/>
              </a:rPr>
              <a:t>wants to share that information </a:t>
            </a:r>
            <a:r>
              <a:rPr sz="972" spc="15" dirty="0">
                <a:latin typeface="Book Antiqua"/>
                <a:cs typeface="Book Antiqua"/>
              </a:rPr>
              <a:t>with  </a:t>
            </a:r>
            <a:r>
              <a:rPr sz="972" spc="10" dirty="0">
                <a:latin typeface="Book Antiqua"/>
                <a:cs typeface="Book Antiqua"/>
              </a:rPr>
              <a:t>outside </a:t>
            </a:r>
            <a:r>
              <a:rPr sz="972" spc="15" dirty="0">
                <a:latin typeface="Book Antiqua"/>
                <a:cs typeface="Book Antiqua"/>
              </a:rPr>
              <a:t>world or </a:t>
            </a:r>
            <a:r>
              <a:rPr sz="972" spc="10" dirty="0">
                <a:latin typeface="Book Antiqua"/>
                <a:cs typeface="Book Antiqua"/>
              </a:rPr>
              <a:t>not.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thing stands for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behavior if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5" dirty="0">
                <a:latin typeface="Book Antiqua"/>
                <a:cs typeface="Book Antiqua"/>
              </a:rPr>
              <a:t>other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real life </a:t>
            </a:r>
            <a:r>
              <a:rPr sz="972" spc="15" dirty="0">
                <a:latin typeface="Book Antiqua"/>
                <a:cs typeface="Book Antiqua"/>
              </a:rPr>
              <a:t>wants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his behavior of </a:t>
            </a:r>
            <a:r>
              <a:rPr sz="972" spc="15" dirty="0">
                <a:latin typeface="Book Antiqua"/>
                <a:cs typeface="Book Antiqua"/>
              </a:rPr>
              <a:t>walking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can not use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without the  </a:t>
            </a:r>
            <a:r>
              <a:rPr sz="972" spc="10" dirty="0">
                <a:latin typeface="Book Antiqua"/>
                <a:cs typeface="Book Antiqua"/>
              </a:rPr>
              <a:t>permission of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Ali.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 algn="just"/>
            <a:r>
              <a:rPr sz="972" spc="15" dirty="0">
                <a:latin typeface="Book Antiqua"/>
                <a:cs typeface="Book Antiqua"/>
              </a:rPr>
              <a:t>So we say </a:t>
            </a:r>
            <a:r>
              <a:rPr sz="972" spc="10" dirty="0">
                <a:latin typeface="Book Antiqua"/>
                <a:cs typeface="Book Antiqua"/>
              </a:rPr>
              <a:t>that attributes and behavior of </a:t>
            </a:r>
            <a:r>
              <a:rPr sz="972" spc="15" dirty="0">
                <a:latin typeface="Book Antiqua"/>
                <a:cs typeface="Book Antiqua"/>
              </a:rPr>
              <a:t>Ali </a:t>
            </a:r>
            <a:r>
              <a:rPr sz="972" spc="10" dirty="0">
                <a:latin typeface="Book Antiqua"/>
                <a:cs typeface="Book Antiqua"/>
              </a:rPr>
              <a:t>are encapsulated in</a:t>
            </a:r>
            <a:r>
              <a:rPr sz="972" dirty="0">
                <a:latin typeface="Book Antiqua"/>
                <a:cs typeface="Book Antiqua"/>
              </a:rPr>
              <a:t> it.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221009" marR="6791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other object don’t </a:t>
            </a:r>
            <a:r>
              <a:rPr sz="972" spc="19" dirty="0">
                <a:latin typeface="Book Antiqua"/>
                <a:cs typeface="Book Antiqua"/>
              </a:rPr>
              <a:t>know </a:t>
            </a:r>
            <a:r>
              <a:rPr sz="972" spc="10" dirty="0">
                <a:latin typeface="Book Antiqua"/>
                <a:cs typeface="Book Antiqua"/>
              </a:rPr>
              <a:t>about these things unless Ali share this information  with that object through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interface,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221009" marR="5556" algn="just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concept also applies to </a:t>
            </a:r>
            <a:r>
              <a:rPr sz="972" spc="15" dirty="0">
                <a:latin typeface="Book Antiqua"/>
                <a:cs typeface="Book Antiqua"/>
              </a:rPr>
              <a:t>phone which has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5" dirty="0">
                <a:latin typeface="Book Antiqua"/>
                <a:cs typeface="Book Antiqua"/>
              </a:rPr>
              <a:t>data and behavior of  showing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user we can only </a:t>
            </a:r>
            <a:r>
              <a:rPr sz="972" spc="10" dirty="0">
                <a:latin typeface="Book Antiqua"/>
                <a:cs typeface="Book Antiqua"/>
              </a:rPr>
              <a:t>access the information stored in the </a:t>
            </a:r>
            <a:r>
              <a:rPr sz="972" spc="15" dirty="0">
                <a:latin typeface="Book Antiqua"/>
                <a:cs typeface="Book Antiqua"/>
              </a:rPr>
              <a:t>phone 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phone </a:t>
            </a:r>
            <a:r>
              <a:rPr sz="972" spc="10" dirty="0">
                <a:latin typeface="Book Antiqua"/>
                <a:cs typeface="Book Antiqua"/>
              </a:rPr>
              <a:t>interface allow us to </a:t>
            </a:r>
            <a:r>
              <a:rPr sz="972" spc="15" dirty="0">
                <a:latin typeface="Book Antiqua"/>
                <a:cs typeface="Book Antiqua"/>
              </a:rPr>
              <a:t>do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so.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 algn="just"/>
            <a:r>
              <a:rPr sz="972" b="1" spc="15" dirty="0">
                <a:latin typeface="Book Antiqua"/>
                <a:cs typeface="Book Antiqua"/>
              </a:rPr>
              <a:t>Advantages of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Encapsulation</a:t>
            </a:r>
            <a:endParaRPr sz="972">
              <a:latin typeface="Book Antiqua"/>
              <a:cs typeface="Book Antiqua"/>
            </a:endParaRPr>
          </a:p>
          <a:p>
            <a:pPr marL="221009" algn="just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following are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main </a:t>
            </a:r>
            <a:r>
              <a:rPr sz="972" spc="15" dirty="0">
                <a:latin typeface="Book Antiqua"/>
                <a:cs typeface="Book Antiqua"/>
              </a:rPr>
              <a:t>advantages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Encapsulation,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 algn="just">
              <a:buAutoNum type="alphaLcPeriod"/>
              <a:tabLst>
                <a:tab pos="430291" algn="l"/>
              </a:tabLst>
            </a:pPr>
            <a:r>
              <a:rPr sz="972" b="1" spc="10" dirty="0">
                <a:latin typeface="Book Antiqua"/>
                <a:cs typeface="Book Antiqua"/>
              </a:rPr>
              <a:t>Simplicity </a:t>
            </a:r>
            <a:r>
              <a:rPr sz="972" b="1" spc="15" dirty="0">
                <a:latin typeface="Book Antiqua"/>
                <a:cs typeface="Book Antiqua"/>
              </a:rPr>
              <a:t>and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clarity</a:t>
            </a:r>
            <a:endParaRPr sz="972">
              <a:latin typeface="Book Antiqua"/>
              <a:cs typeface="Book Antiqua"/>
            </a:endParaRPr>
          </a:p>
          <a:p>
            <a:pPr marL="221009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</a:t>
            </a:r>
            <a:r>
              <a:rPr sz="972" spc="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and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functions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are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stored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so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there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is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no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221009" marR="6791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around </a:t>
            </a:r>
            <a:r>
              <a:rPr sz="972" spc="15" dirty="0">
                <a:latin typeface="Book Antiqua"/>
                <a:cs typeface="Book Antiqua"/>
              </a:rPr>
              <a:t>in program </a:t>
            </a:r>
            <a:r>
              <a:rPr sz="972" spc="10" dirty="0">
                <a:latin typeface="Book Antiqua"/>
                <a:cs typeface="Book Antiqua"/>
              </a:rPr>
              <a:t>that is not part </a:t>
            </a:r>
            <a:r>
              <a:rPr sz="972" spc="15" dirty="0">
                <a:latin typeface="Book Antiqua"/>
                <a:cs typeface="Book Antiqua"/>
              </a:rPr>
              <a:t>of any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is this </a:t>
            </a:r>
            <a:r>
              <a:rPr sz="972" spc="19" dirty="0">
                <a:latin typeface="Book Antiqua"/>
                <a:cs typeface="Book Antiqua"/>
              </a:rPr>
              <a:t>way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becomes very  easy </a:t>
            </a:r>
            <a:r>
              <a:rPr sz="972" spc="10" dirty="0">
                <a:latin typeface="Book Antiqua"/>
                <a:cs typeface="Book Antiqua"/>
              </a:rPr>
              <a:t>to understand the </a:t>
            </a:r>
            <a:r>
              <a:rPr sz="972" spc="15" dirty="0">
                <a:latin typeface="Book Antiqua"/>
                <a:cs typeface="Book Antiqua"/>
              </a:rPr>
              <a:t>purpose of each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 and </a:t>
            </a:r>
            <a:r>
              <a:rPr sz="972" spc="10" dirty="0">
                <a:latin typeface="Book Antiqua"/>
                <a:cs typeface="Book Antiqua"/>
              </a:rPr>
              <a:t>function in </a:t>
            </a:r>
            <a:r>
              <a:rPr sz="972" spc="19" dirty="0">
                <a:latin typeface="Book Antiqua"/>
                <a:cs typeface="Book Antiqua"/>
              </a:rPr>
              <a:t>an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 algn="just">
              <a:buAutoNum type="alphaLcPeriod" startAt="2"/>
              <a:tabLst>
                <a:tab pos="430291" algn="l"/>
              </a:tabLst>
            </a:pPr>
            <a:r>
              <a:rPr sz="972" b="1" spc="15" dirty="0">
                <a:latin typeface="Book Antiqua"/>
                <a:cs typeface="Book Antiqua"/>
              </a:rPr>
              <a:t>Low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complexity</a:t>
            </a:r>
            <a:endParaRPr sz="972">
              <a:latin typeface="Book Antiqua"/>
              <a:cs typeface="Book Antiqua"/>
            </a:endParaRPr>
          </a:p>
          <a:p>
            <a:pPr marL="221009" algn="just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As  </a:t>
            </a:r>
            <a:r>
              <a:rPr sz="972" spc="10" dirty="0">
                <a:latin typeface="Book Antiqua"/>
                <a:cs typeface="Book Antiqua"/>
              </a:rPr>
              <a:t>data  </a:t>
            </a:r>
            <a:r>
              <a:rPr sz="972" spc="15" dirty="0">
                <a:latin typeface="Book Antiqua"/>
                <a:cs typeface="Book Antiqua"/>
              </a:rPr>
              <a:t>members  and  </a:t>
            </a:r>
            <a:r>
              <a:rPr sz="972" spc="10" dirty="0">
                <a:latin typeface="Book Antiqua"/>
                <a:cs typeface="Book Antiqua"/>
              </a:rPr>
              <a:t>functions  </a:t>
            </a:r>
            <a:r>
              <a:rPr sz="972" spc="15" dirty="0">
                <a:latin typeface="Book Antiqua"/>
                <a:cs typeface="Book Antiqua"/>
              </a:rPr>
              <a:t>are  hidden  </a:t>
            </a:r>
            <a:r>
              <a:rPr sz="972" spc="10" dirty="0">
                <a:latin typeface="Book Antiqua"/>
                <a:cs typeface="Book Antiqua"/>
              </a:rPr>
              <a:t>in  objects  </a:t>
            </a:r>
            <a:r>
              <a:rPr sz="972" spc="15" dirty="0">
                <a:latin typeface="Book Antiqua"/>
                <a:cs typeface="Book Antiqua"/>
              </a:rPr>
              <a:t>and  each  </a:t>
            </a:r>
            <a:r>
              <a:rPr sz="972" spc="10" dirty="0">
                <a:latin typeface="Book Antiqua"/>
                <a:cs typeface="Book Antiqua"/>
              </a:rPr>
              <a:t>object  has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</a:t>
            </a:r>
            <a:endParaRPr sz="972">
              <a:latin typeface="Book Antiqua"/>
              <a:cs typeface="Book Antiqua"/>
            </a:endParaRPr>
          </a:p>
          <a:p>
            <a:pPr marL="221009" marR="6173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specific behavior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less </a:t>
            </a:r>
            <a:r>
              <a:rPr sz="972" spc="15" dirty="0">
                <a:latin typeface="Book Antiqua"/>
                <a:cs typeface="Book Antiqua"/>
              </a:rPr>
              <a:t>complexity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code there </a:t>
            </a:r>
            <a:r>
              <a:rPr sz="972" spc="10" dirty="0">
                <a:latin typeface="Book Antiqua"/>
                <a:cs typeface="Book Antiqua"/>
              </a:rPr>
              <a:t>will be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such  situations that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other function and that functions is  using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other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indent="-208662" algn="just">
              <a:spcBef>
                <a:spcPts val="5"/>
              </a:spcBef>
              <a:buAutoNum type="alphaLcPeriod" startAt="3"/>
              <a:tabLst>
                <a:tab pos="430291" algn="l"/>
              </a:tabLst>
            </a:pPr>
            <a:r>
              <a:rPr sz="972" b="1" spc="10" dirty="0">
                <a:latin typeface="Book Antiqua"/>
                <a:cs typeface="Book Antiqua"/>
              </a:rPr>
              <a:t>Better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understanding</a:t>
            </a:r>
            <a:endParaRPr sz="972">
              <a:latin typeface="Book Antiqua"/>
              <a:cs typeface="Book Antiqua"/>
            </a:endParaRPr>
          </a:p>
          <a:p>
            <a:pPr marL="221009" marR="6173" algn="just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Everyone </a:t>
            </a:r>
            <a:r>
              <a:rPr sz="972" spc="10" dirty="0">
                <a:latin typeface="Book Antiqua"/>
                <a:cs typeface="Book Antiqua"/>
              </a:rPr>
              <a:t>will be able to understand </a:t>
            </a:r>
            <a:r>
              <a:rPr sz="972" spc="15" dirty="0">
                <a:latin typeface="Book Antiqua"/>
                <a:cs typeface="Book Antiqua"/>
              </a:rPr>
              <a:t>whole </a:t>
            </a:r>
            <a:r>
              <a:rPr sz="972" spc="10" dirty="0">
                <a:latin typeface="Book Antiqua"/>
                <a:cs typeface="Book Antiqua"/>
              </a:rPr>
              <a:t>scenario </a:t>
            </a:r>
            <a:r>
              <a:rPr sz="972" spc="15" dirty="0">
                <a:latin typeface="Book Antiqua"/>
                <a:cs typeface="Book Antiqua"/>
              </a:rPr>
              <a:t>by simple </a:t>
            </a:r>
            <a:r>
              <a:rPr sz="972" spc="10" dirty="0">
                <a:latin typeface="Book Antiqua"/>
                <a:cs typeface="Book Antiqua"/>
              </a:rPr>
              <a:t>looking into </a:t>
            </a:r>
            <a:r>
              <a:rPr sz="972" spc="5" dirty="0">
                <a:latin typeface="Book Antiqua"/>
                <a:cs typeface="Book Antiqua"/>
              </a:rPr>
              <a:t>object  </a:t>
            </a:r>
            <a:r>
              <a:rPr sz="972" spc="10" dirty="0">
                <a:latin typeface="Book Antiqua"/>
                <a:cs typeface="Book Antiqua"/>
              </a:rPr>
              <a:t>diagrams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without</a:t>
            </a:r>
            <a:r>
              <a:rPr sz="972" spc="11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any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issue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each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11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has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specific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role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and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specific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</a:t>
            </a:r>
            <a:endParaRPr sz="972">
              <a:latin typeface="Book Antiqua"/>
              <a:cs typeface="Book Antiqua"/>
            </a:endParaRPr>
          </a:p>
          <a:p>
            <a:pPr marL="221009" algn="just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with other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Times New Roman"/>
                <a:cs typeface="Times New Roman"/>
              </a:rPr>
              <a:t>02.3.</a:t>
            </a:r>
            <a:r>
              <a:rPr sz="972" b="1" spc="10" dirty="0">
                <a:latin typeface="Book Antiqua"/>
                <a:cs typeface="Book Antiqua"/>
              </a:rPr>
              <a:t>Interface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3276" y="1451399"/>
          <a:ext cx="1429808" cy="1825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061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Ali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83">
                <a:tc>
                  <a:txBody>
                    <a:bodyPr/>
                    <a:lstStyle/>
                    <a:p>
                      <a:pPr marR="37465" algn="ctr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Characteristics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(attributes)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26110" indent="-42989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ymbol"/>
                        <a:buChar char=""/>
                        <a:tabLst>
                          <a:tab pos="626110" algn="l"/>
                          <a:tab pos="626745" algn="l"/>
                        </a:tabLst>
                      </a:pPr>
                      <a:r>
                        <a:rPr sz="1000" spc="20" dirty="0">
                          <a:latin typeface="Book Antiqua"/>
                          <a:cs typeface="Book Antiqua"/>
                        </a:rPr>
                        <a:t>Name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26110" indent="-429895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Symbol"/>
                        <a:buChar char=""/>
                        <a:tabLst>
                          <a:tab pos="626110" algn="l"/>
                          <a:tab pos="626745" algn="l"/>
                        </a:tabLst>
                      </a:pPr>
                      <a:r>
                        <a:rPr sz="1000" spc="20" dirty="0">
                          <a:latin typeface="Book Antiqua"/>
                          <a:cs typeface="Book Antiqua"/>
                        </a:rPr>
                        <a:t>Age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213">
                <a:tc>
                  <a:txBody>
                    <a:bodyPr/>
                    <a:lstStyle/>
                    <a:p>
                      <a:pPr marL="276225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Behavior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(operations)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26110" indent="-214629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ymbol"/>
                        <a:buChar char=""/>
                        <a:tabLst>
                          <a:tab pos="626110" algn="l"/>
                          <a:tab pos="626745" algn="l"/>
                        </a:tabLst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Walks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26110" indent="-214629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Symbol"/>
                        <a:buChar char=""/>
                        <a:tabLst>
                          <a:tab pos="626110" algn="l"/>
                          <a:tab pos="626745" algn="l"/>
                        </a:tabLst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Eats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2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0"/>
            <a:ext cx="4852458" cy="791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algn="just"/>
            <a:r>
              <a:rPr sz="972" spc="10" dirty="0">
                <a:latin typeface="Book Antiqua"/>
                <a:cs typeface="Book Antiqua"/>
              </a:rPr>
              <a:t>Interface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set of functions of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that </a:t>
            </a:r>
            <a:r>
              <a:rPr sz="972" spc="15" dirty="0">
                <a:latin typeface="Book Antiqua"/>
                <a:cs typeface="Book Antiqua"/>
              </a:rPr>
              <a:t>he </a:t>
            </a:r>
            <a:r>
              <a:rPr sz="972" spc="10" dirty="0">
                <a:latin typeface="Book Antiqua"/>
                <a:cs typeface="Book Antiqua"/>
              </a:rPr>
              <a:t>wants to </a:t>
            </a:r>
            <a:r>
              <a:rPr sz="972" spc="15" dirty="0">
                <a:latin typeface="Book Antiqua"/>
                <a:cs typeface="Book Antiqua"/>
              </a:rPr>
              <a:t>expose </a:t>
            </a:r>
            <a:r>
              <a:rPr sz="972" spc="10" dirty="0">
                <a:latin typeface="Book Antiqua"/>
                <a:cs typeface="Book Antiqua"/>
              </a:rPr>
              <a:t>to other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21009" marR="6173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As we </a:t>
            </a:r>
            <a:r>
              <a:rPr sz="972" spc="10" dirty="0">
                <a:latin typeface="Book Antiqua"/>
                <a:cs typeface="Book Antiqua"/>
              </a:rPr>
              <a:t>discussed previously that data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behavior of each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hidden </a:t>
            </a:r>
            <a:r>
              <a:rPr sz="972" spc="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that object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self </a:t>
            </a:r>
            <a:r>
              <a:rPr sz="972" spc="15" dirty="0">
                <a:latin typeface="Book Antiqua"/>
                <a:cs typeface="Book Antiqua"/>
              </a:rPr>
              <a:t>so we 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the concept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interface of the object to </a:t>
            </a:r>
            <a:r>
              <a:rPr sz="972" spc="15" dirty="0">
                <a:latin typeface="Book Antiqua"/>
                <a:cs typeface="Book Antiqua"/>
              </a:rPr>
              <a:t>expose 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behavior to outer </a:t>
            </a:r>
            <a:r>
              <a:rPr sz="972" spc="15" dirty="0">
                <a:latin typeface="Book Antiqua"/>
                <a:cs typeface="Book Antiqua"/>
              </a:rPr>
              <a:t>word</a:t>
            </a:r>
            <a:r>
              <a:rPr sz="972" spc="10" dirty="0">
                <a:latin typeface="Book Antiqua"/>
                <a:cs typeface="Book Antiqua"/>
              </a:rPr>
              <a:t> objects.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639571" marR="6173" indent="-208662" algn="just">
              <a:lnSpc>
                <a:spcPct val="107000"/>
              </a:lnSpc>
              <a:buFont typeface="Symbol"/>
              <a:buChar char=""/>
              <a:tabLst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Different objects </a:t>
            </a:r>
            <a:r>
              <a:rPr sz="972" spc="15" dirty="0">
                <a:latin typeface="Book Antiqua"/>
                <a:cs typeface="Book Antiqua"/>
              </a:rPr>
              <a:t>may need </a:t>
            </a:r>
            <a:r>
              <a:rPr sz="972" spc="10" dirty="0">
                <a:latin typeface="Book Antiqua"/>
                <a:cs typeface="Book Antiqua"/>
              </a:rPr>
              <a:t>different functions of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interface of  an object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be different for different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 marL="639571" marR="4939" indent="-208662" algn="just">
              <a:lnSpc>
                <a:spcPct val="106700"/>
              </a:lnSpc>
              <a:spcBef>
                <a:spcPts val="53"/>
              </a:spcBef>
              <a:buFont typeface="Symbol"/>
              <a:buChar char=""/>
              <a:tabLst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Interfaces are necessary for </a:t>
            </a:r>
            <a:r>
              <a:rPr sz="972" spc="15" dirty="0">
                <a:latin typeface="Book Antiqua"/>
                <a:cs typeface="Book Antiqua"/>
              </a:rPr>
              <a:t>object communication. Each object </a:t>
            </a:r>
            <a:r>
              <a:rPr sz="972" spc="10" dirty="0">
                <a:latin typeface="Book Antiqua"/>
                <a:cs typeface="Book Antiqua"/>
              </a:rPr>
              <a:t>provides  interface/s  (operations) to other objects </a:t>
            </a:r>
            <a:r>
              <a:rPr sz="972" spc="15" dirty="0">
                <a:latin typeface="Book Antiqua"/>
                <a:cs typeface="Book Antiqua"/>
              </a:rPr>
              <a:t>through </a:t>
            </a:r>
            <a:r>
              <a:rPr sz="972" spc="10" dirty="0">
                <a:latin typeface="Book Antiqua"/>
                <a:cs typeface="Book Antiqua"/>
              </a:rPr>
              <a:t>these interfaces other  objects </a:t>
            </a:r>
            <a:r>
              <a:rPr sz="972" spc="15" dirty="0">
                <a:latin typeface="Book Antiqua"/>
                <a:cs typeface="Book Antiqua"/>
              </a:rPr>
              <a:t>communicate with </a:t>
            </a:r>
            <a:r>
              <a:rPr sz="972" spc="5" dirty="0">
                <a:latin typeface="Book Antiqua"/>
                <a:cs typeface="Book Antiqua"/>
              </a:rPr>
              <a:t>this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object.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 algn="just"/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0" dirty="0">
                <a:latin typeface="Book Antiqua"/>
                <a:cs typeface="Book Antiqua"/>
              </a:rPr>
              <a:t>Interface </a:t>
            </a:r>
            <a:r>
              <a:rPr sz="972" b="1" spc="15" dirty="0">
                <a:latin typeface="Book Antiqua"/>
                <a:cs typeface="Book Antiqua"/>
              </a:rPr>
              <a:t>of a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Car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 algn="just">
              <a:spcBef>
                <a:spcPts val="5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Steer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Wheels</a:t>
            </a:r>
            <a:endParaRPr sz="972">
              <a:latin typeface="Book Antiqua"/>
              <a:cs typeface="Book Antiqua"/>
            </a:endParaRPr>
          </a:p>
          <a:p>
            <a:pPr marL="430908" indent="-209898" algn="just">
              <a:spcBef>
                <a:spcPts val="126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Accelerate</a:t>
            </a:r>
            <a:endParaRPr sz="972">
              <a:latin typeface="Book Antiqua"/>
              <a:cs typeface="Book Antiqua"/>
            </a:endParaRPr>
          </a:p>
          <a:p>
            <a:pPr marL="430908" indent="-209898" algn="just">
              <a:spcBef>
                <a:spcPts val="126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Change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Gear</a:t>
            </a:r>
            <a:endParaRPr sz="972">
              <a:latin typeface="Book Antiqua"/>
              <a:cs typeface="Book Antiqua"/>
            </a:endParaRPr>
          </a:p>
          <a:p>
            <a:pPr marL="430908" indent="-209898" algn="just">
              <a:spcBef>
                <a:spcPts val="126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Apply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Brakes</a:t>
            </a:r>
            <a:endParaRPr sz="972">
              <a:latin typeface="Book Antiqua"/>
              <a:cs typeface="Book Antiqua"/>
            </a:endParaRPr>
          </a:p>
          <a:p>
            <a:pPr marL="430908" indent="-209898" algn="just">
              <a:spcBef>
                <a:spcPts val="126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Turn </a:t>
            </a:r>
            <a:r>
              <a:rPr sz="972" spc="10" dirty="0">
                <a:latin typeface="Book Antiqua"/>
                <a:cs typeface="Book Antiqua"/>
              </a:rPr>
              <a:t>Lights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On/Off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221009" algn="just"/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0" dirty="0">
                <a:latin typeface="Book Antiqua"/>
                <a:cs typeface="Book Antiqua"/>
              </a:rPr>
              <a:t>Interface </a:t>
            </a:r>
            <a:r>
              <a:rPr sz="972" b="1" spc="15" dirty="0">
                <a:latin typeface="Book Antiqua"/>
                <a:cs typeface="Book Antiqua"/>
              </a:rPr>
              <a:t>of a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Phone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 algn="just">
              <a:spcBef>
                <a:spcPts val="5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Input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Number</a:t>
            </a:r>
            <a:endParaRPr sz="972">
              <a:latin typeface="Book Antiqua"/>
              <a:cs typeface="Book Antiqua"/>
            </a:endParaRPr>
          </a:p>
          <a:p>
            <a:pPr marL="430908" indent="-209898" algn="just">
              <a:spcBef>
                <a:spcPts val="126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Place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</a:t>
            </a:r>
            <a:endParaRPr sz="972">
              <a:latin typeface="Book Antiqua"/>
              <a:cs typeface="Book Antiqua"/>
            </a:endParaRPr>
          </a:p>
          <a:p>
            <a:pPr marL="430908" indent="-209898" algn="just">
              <a:spcBef>
                <a:spcPts val="126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Disconnect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Call</a:t>
            </a:r>
            <a:endParaRPr sz="972">
              <a:latin typeface="Book Antiqua"/>
              <a:cs typeface="Book Antiqua"/>
            </a:endParaRPr>
          </a:p>
          <a:p>
            <a:pPr marL="430908" indent="-209898" algn="just">
              <a:spcBef>
                <a:spcPts val="126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9" dirty="0">
                <a:latin typeface="Book Antiqua"/>
                <a:cs typeface="Book Antiqua"/>
              </a:rPr>
              <a:t>Add </a:t>
            </a:r>
            <a:r>
              <a:rPr sz="972" spc="15" dirty="0">
                <a:latin typeface="Book Antiqua"/>
                <a:cs typeface="Book Antiqua"/>
              </a:rPr>
              <a:t>number </a:t>
            </a:r>
            <a:r>
              <a:rPr sz="972" spc="10" dirty="0">
                <a:latin typeface="Book Antiqua"/>
                <a:cs typeface="Book Antiqua"/>
              </a:rPr>
              <a:t>to address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book</a:t>
            </a:r>
            <a:endParaRPr sz="972">
              <a:latin typeface="Book Antiqua"/>
              <a:cs typeface="Book Antiqua"/>
            </a:endParaRPr>
          </a:p>
          <a:p>
            <a:pPr marL="430908" indent="-209898" algn="just">
              <a:spcBef>
                <a:spcPts val="126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Remove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number</a:t>
            </a:r>
            <a:endParaRPr sz="972">
              <a:latin typeface="Book Antiqua"/>
              <a:cs typeface="Book Antiqua"/>
            </a:endParaRPr>
          </a:p>
          <a:p>
            <a:pPr marL="430908" indent="-209898" algn="just">
              <a:spcBef>
                <a:spcPts val="126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Update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number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Implementation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4"/>
            </a:pPr>
            <a:endParaRPr sz="1069">
              <a:latin typeface="Times New Roman"/>
              <a:cs typeface="Times New Roman"/>
            </a:endParaRPr>
          </a:p>
          <a:p>
            <a:pPr marL="12347" marR="8026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actual implementation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the behavior of the object in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Object Oriented  language.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It has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parts,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639571" marR="5556" lvl="2" indent="-208662" algn="just">
              <a:lnSpc>
                <a:spcPct val="106500"/>
              </a:lnSpc>
              <a:buFont typeface="Symbol"/>
              <a:buChar char=""/>
              <a:tabLst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Internal data structures to hold an object state that will be hidden from </a:t>
            </a:r>
            <a:r>
              <a:rPr sz="972" spc="15" dirty="0">
                <a:latin typeface="Book Antiqua"/>
                <a:cs typeface="Book Antiqua"/>
              </a:rPr>
              <a:t>us 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store values for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members.</a:t>
            </a:r>
            <a:endParaRPr sz="972">
              <a:latin typeface="Book Antiqua"/>
              <a:cs typeface="Book Antiqua"/>
            </a:endParaRPr>
          </a:p>
          <a:p>
            <a:pPr marL="639571" marR="8026" lvl="2" indent="-208662" algn="just">
              <a:lnSpc>
                <a:spcPct val="107000"/>
              </a:lnSpc>
              <a:spcBef>
                <a:spcPts val="49"/>
              </a:spcBef>
              <a:buFont typeface="Symbol"/>
              <a:buChar char=""/>
              <a:tabLst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Functionality in the </a:t>
            </a:r>
            <a:r>
              <a:rPr sz="972" spc="15" dirty="0">
                <a:latin typeface="Book Antiqua"/>
                <a:cs typeface="Book Antiqua"/>
              </a:rPr>
              <a:t>form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to </a:t>
            </a:r>
            <a:r>
              <a:rPr sz="972" spc="15" dirty="0">
                <a:latin typeface="Book Antiqua"/>
                <a:cs typeface="Book Antiqua"/>
              </a:rPr>
              <a:t>provide </a:t>
            </a:r>
            <a:r>
              <a:rPr sz="972" spc="10" dirty="0">
                <a:latin typeface="Book Antiqua"/>
                <a:cs typeface="Book Antiqua"/>
              </a:rPr>
              <a:t>required  behavior.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351888"/>
            <a:r>
              <a:rPr sz="972" b="1" spc="15" dirty="0">
                <a:latin typeface="Book Antiqua"/>
                <a:cs typeface="Book Antiqua"/>
              </a:rPr>
              <a:t>Examples of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Implementation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indent="-209898" algn="just">
              <a:buAutoNum type="alphaLcPeriod"/>
              <a:tabLst>
                <a:tab pos="430908" algn="l"/>
              </a:tabLst>
            </a:pPr>
            <a:r>
              <a:rPr sz="972" b="1" spc="15" dirty="0">
                <a:latin typeface="Book Antiqua"/>
                <a:cs typeface="Book Antiqua"/>
              </a:rPr>
              <a:t>Gear Box in </a:t>
            </a:r>
            <a:r>
              <a:rPr sz="972" b="1" spc="10" dirty="0">
                <a:latin typeface="Book Antiqua"/>
                <a:cs typeface="Book Antiqua"/>
              </a:rPr>
              <a:t>car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system</a:t>
            </a:r>
            <a:endParaRPr sz="972">
              <a:latin typeface="Book Antiqua"/>
              <a:cs typeface="Book Antiqua"/>
            </a:endParaRPr>
          </a:p>
          <a:p>
            <a:pPr marL="430908" marR="6791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Consider </a:t>
            </a:r>
            <a:r>
              <a:rPr sz="972" spc="10" dirty="0">
                <a:latin typeface="Book Antiqua"/>
                <a:cs typeface="Book Antiqua"/>
              </a:rPr>
              <a:t>object Gear </a:t>
            </a:r>
            <a:r>
              <a:rPr sz="972" spc="19" dirty="0">
                <a:latin typeface="Book Antiqua"/>
                <a:cs typeface="Book Antiqua"/>
              </a:rPr>
              <a:t>Box </a:t>
            </a:r>
            <a:r>
              <a:rPr sz="972" spc="10" dirty="0">
                <a:latin typeface="Book Antiqua"/>
                <a:cs typeface="Book Antiqua"/>
              </a:rPr>
              <a:t>in car </a:t>
            </a:r>
            <a:r>
              <a:rPr sz="972" spc="15" dirty="0">
                <a:latin typeface="Book Antiqua"/>
                <a:cs typeface="Book Antiqua"/>
              </a:rPr>
              <a:t>system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certain structure and  functionality.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this object will be </a:t>
            </a:r>
            <a:r>
              <a:rPr sz="972" spc="15" dirty="0">
                <a:latin typeface="Book Antiqua"/>
                <a:cs typeface="Book Antiqua"/>
              </a:rPr>
              <a:t>implemented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have two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things,</a:t>
            </a:r>
            <a:endParaRPr sz="972">
              <a:latin typeface="Book Antiqua"/>
              <a:cs typeface="Book Antiqua"/>
            </a:endParaRPr>
          </a:p>
          <a:p>
            <a:pPr marL="430908" lvl="1">
              <a:spcBef>
                <a:spcPts val="73"/>
              </a:spcBef>
              <a:buFont typeface="Symbol"/>
              <a:buChar char="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Physical structure of the gear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box</a:t>
            </a:r>
            <a:endParaRPr sz="972">
              <a:latin typeface="Book Antiqua"/>
              <a:cs typeface="Book Antiqua"/>
            </a:endParaRPr>
          </a:p>
          <a:p>
            <a:pPr marL="430908" marR="853173" lvl="1">
              <a:lnSpc>
                <a:spcPct val="107500"/>
              </a:lnSpc>
              <a:spcBef>
                <a:spcPts val="39"/>
              </a:spcBef>
              <a:buFont typeface="Symbol"/>
              <a:buChar char=""/>
              <a:tabLst>
                <a:tab pos="639571" algn="l"/>
                <a:tab pos="640189" algn="l"/>
              </a:tabLst>
            </a:pPr>
            <a:r>
              <a:rPr sz="972" spc="10" dirty="0">
                <a:latin typeface="Book Antiqua"/>
                <a:cs typeface="Book Antiqua"/>
              </a:rPr>
              <a:t>Functionality implemented in this structure to change </a:t>
            </a:r>
            <a:r>
              <a:rPr sz="972" spc="5" dirty="0">
                <a:latin typeface="Book Antiqua"/>
                <a:cs typeface="Book Antiqua"/>
              </a:rPr>
              <a:t>gear.  </a:t>
            </a:r>
            <a:r>
              <a:rPr sz="972" spc="10" dirty="0">
                <a:latin typeface="Book Antiqua"/>
                <a:cs typeface="Book Antiqua"/>
              </a:rPr>
              <a:t>Both these things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part of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implementation.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7610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9410"/>
            <a:ext cx="4851224" cy="8056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algn="just"/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it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has,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848235" indent="-209281"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b="1" spc="15" dirty="0">
                <a:latin typeface="Book Antiqua"/>
                <a:cs typeface="Book Antiqua"/>
              </a:rPr>
              <a:t>Data Structure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form </a:t>
            </a:r>
            <a:r>
              <a:rPr sz="972" spc="10" dirty="0">
                <a:latin typeface="Book Antiqua"/>
                <a:cs typeface="Book Antiqua"/>
              </a:rPr>
              <a:t>of Mechanical structure of gear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box</a:t>
            </a:r>
            <a:endParaRPr sz="972">
              <a:latin typeface="Book Antiqua"/>
              <a:cs typeface="Book Antiqua"/>
            </a:endParaRPr>
          </a:p>
          <a:p>
            <a:pPr marL="848235" indent="-209281">
              <a:spcBef>
                <a:spcPts val="126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b="1" spc="10" dirty="0">
                <a:latin typeface="Book Antiqua"/>
                <a:cs typeface="Book Antiqua"/>
              </a:rPr>
              <a:t>Functionality </a:t>
            </a:r>
            <a:r>
              <a:rPr sz="972" spc="15" dirty="0">
                <a:latin typeface="Book Antiqua"/>
                <a:cs typeface="Book Antiqua"/>
              </a:rPr>
              <a:t>mechanism </a:t>
            </a:r>
            <a:r>
              <a:rPr sz="972" spc="10" dirty="0">
                <a:latin typeface="Book Antiqua"/>
                <a:cs typeface="Book Antiqua"/>
              </a:rPr>
              <a:t>to change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gear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0" dirty="0">
                <a:latin typeface="Book Antiqua"/>
                <a:cs typeface="Book Antiqua"/>
              </a:rPr>
              <a:t>b.   </a:t>
            </a:r>
            <a:r>
              <a:rPr sz="972" b="1" spc="15" dirty="0">
                <a:latin typeface="Book Antiqua"/>
                <a:cs typeface="Book Antiqua"/>
              </a:rPr>
              <a:t>Address Book </a:t>
            </a:r>
            <a:r>
              <a:rPr sz="972" b="1" spc="10" dirty="0">
                <a:latin typeface="Book Antiqua"/>
                <a:cs typeface="Book Antiqua"/>
              </a:rPr>
              <a:t>in </a:t>
            </a:r>
            <a:r>
              <a:rPr sz="972" b="1" spc="15" dirty="0">
                <a:latin typeface="Book Antiqua"/>
                <a:cs typeface="Book Antiqua"/>
              </a:rPr>
              <a:t>a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Phone</a:t>
            </a:r>
            <a:endParaRPr sz="972">
              <a:latin typeface="Book Antiqua"/>
              <a:cs typeface="Book Antiqua"/>
            </a:endParaRPr>
          </a:p>
          <a:p>
            <a:pPr marL="429673" marR="285832">
              <a:lnSpc>
                <a:spcPts val="2499"/>
              </a:lnSpc>
              <a:spcBef>
                <a:spcPts val="287"/>
              </a:spcBef>
            </a:pPr>
            <a:r>
              <a:rPr sz="972" spc="10" dirty="0">
                <a:latin typeface="Book Antiqua"/>
                <a:cs typeface="Book Antiqua"/>
              </a:rPr>
              <a:t>Similarly take the example of contact details </a:t>
            </a:r>
            <a:r>
              <a:rPr sz="972" spc="15" dirty="0">
                <a:latin typeface="Book Antiqua"/>
                <a:cs typeface="Book Antiqua"/>
              </a:rPr>
              <a:t>saved </a:t>
            </a:r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9" dirty="0">
                <a:latin typeface="Book Antiqua"/>
                <a:cs typeface="Book Antiqua"/>
              </a:rPr>
              <a:t>SIM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phone, 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say </a:t>
            </a:r>
            <a:r>
              <a:rPr sz="972" spc="10" dirty="0">
                <a:latin typeface="Book Antiqua"/>
                <a:cs typeface="Book Antiqua"/>
              </a:rPr>
              <a:t>physical structure of </a:t>
            </a:r>
            <a:r>
              <a:rPr sz="972" spc="19" dirty="0">
                <a:latin typeface="Book Antiqua"/>
                <a:cs typeface="Book Antiqua"/>
              </a:rPr>
              <a:t>SIM </a:t>
            </a:r>
            <a:r>
              <a:rPr sz="972" spc="10" dirty="0">
                <a:latin typeface="Book Antiqua"/>
                <a:cs typeface="Book Antiqua"/>
              </a:rPr>
              <a:t>card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b="1" spc="15" dirty="0">
                <a:latin typeface="Book Antiqua"/>
                <a:cs typeface="Book Antiqua"/>
              </a:rPr>
              <a:t>Data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Structure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lnSpc>
                <a:spcPts val="942"/>
              </a:lnSpc>
            </a:pPr>
            <a:r>
              <a:rPr sz="972" spc="15" dirty="0">
                <a:latin typeface="Book Antiqua"/>
                <a:cs typeface="Book Antiqua"/>
              </a:rPr>
              <a:t>And Read/write </a:t>
            </a:r>
            <a:r>
              <a:rPr sz="972" spc="10" dirty="0">
                <a:latin typeface="Book Antiqua"/>
                <a:cs typeface="Book Antiqua"/>
              </a:rPr>
              <a:t>operations </a:t>
            </a:r>
            <a:r>
              <a:rPr sz="972" spc="15" dirty="0">
                <a:latin typeface="Book Antiqua"/>
                <a:cs typeface="Book Antiqua"/>
              </a:rPr>
              <a:t>provided by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phone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Functionality</a:t>
            </a:r>
            <a:r>
              <a:rPr sz="972" spc="10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>
              <a:buFont typeface="Times New Roman"/>
              <a:buAutoNum type="arabicPeriod" startAt="5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Separation of </a:t>
            </a:r>
            <a:r>
              <a:rPr sz="972" b="1" spc="10" dirty="0">
                <a:latin typeface="Book Antiqua"/>
                <a:cs typeface="Book Antiqua"/>
              </a:rPr>
              <a:t>Interface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Implementation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 startAt="5"/>
            </a:pPr>
            <a:endParaRPr sz="1021">
              <a:latin typeface="Times New Roman"/>
              <a:cs typeface="Times New Roman"/>
            </a:endParaRPr>
          </a:p>
          <a:p>
            <a:pPr marL="429673" marR="5556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discussed earlier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5" dirty="0">
                <a:latin typeface="Book Antiqua"/>
                <a:cs typeface="Book Antiqua"/>
              </a:rPr>
              <a:t>show </a:t>
            </a:r>
            <a:r>
              <a:rPr sz="972" spc="10" dirty="0">
                <a:latin typeface="Book Antiqua"/>
                <a:cs typeface="Book Antiqua"/>
              </a:rPr>
              <a:t>interface of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to outside </a:t>
            </a:r>
            <a:r>
              <a:rPr sz="972" spc="15" dirty="0">
                <a:latin typeface="Book Antiqua"/>
                <a:cs typeface="Book Antiqua"/>
              </a:rPr>
              <a:t>world </a:t>
            </a:r>
            <a:r>
              <a:rPr sz="972" spc="10" dirty="0">
                <a:latin typeface="Book Antiqua"/>
                <a:cs typeface="Book Antiqua"/>
              </a:rPr>
              <a:t>and  </a:t>
            </a:r>
            <a:r>
              <a:rPr sz="972" spc="15" dirty="0">
                <a:latin typeface="Book Antiqua"/>
                <a:cs typeface="Book Antiqua"/>
              </a:rPr>
              <a:t>hide </a:t>
            </a:r>
            <a:r>
              <a:rPr sz="972" spc="10" dirty="0">
                <a:latin typeface="Book Antiqua"/>
                <a:cs typeface="Book Antiqua"/>
              </a:rPr>
              <a:t>actual implementation from </a:t>
            </a:r>
            <a:r>
              <a:rPr sz="972" spc="15" dirty="0">
                <a:latin typeface="Book Antiqua"/>
                <a:cs typeface="Book Antiqua"/>
              </a:rPr>
              <a:t>outside world. The </a:t>
            </a:r>
            <a:r>
              <a:rPr sz="972" spc="10" dirty="0">
                <a:latin typeface="Book Antiqua"/>
                <a:cs typeface="Book Antiqua"/>
              </a:rPr>
              <a:t>benefit of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this  approach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object interface to outside </a:t>
            </a:r>
            <a:r>
              <a:rPr sz="972" spc="15" dirty="0">
                <a:latin typeface="Book Antiqua"/>
                <a:cs typeface="Book Antiqua"/>
              </a:rPr>
              <a:t>word becomes </a:t>
            </a:r>
            <a:r>
              <a:rPr sz="972" spc="10" dirty="0">
                <a:latin typeface="Book Antiqua"/>
                <a:cs typeface="Book Antiqua"/>
              </a:rPr>
              <a:t>independent  from inside implementation of that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interface.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6791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achieved </a:t>
            </a:r>
            <a:r>
              <a:rPr sz="972" spc="15" dirty="0">
                <a:latin typeface="Book Antiqua"/>
                <a:cs typeface="Book Antiqua"/>
              </a:rPr>
              <a:t>through </a:t>
            </a:r>
            <a:r>
              <a:rPr sz="972" spc="10" dirty="0">
                <a:latin typeface="Book Antiqua"/>
                <a:cs typeface="Book Antiqua"/>
              </a:rPr>
              <a:t>the concepts of encapsulation and information  hiding.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5" dirty="0">
                <a:latin typeface="Book Antiqua"/>
                <a:cs typeface="Book Antiqua"/>
              </a:rPr>
              <a:t>Real Life example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separation </a:t>
            </a:r>
            <a:r>
              <a:rPr sz="972" b="1" spc="10" dirty="0">
                <a:latin typeface="Book Antiqua"/>
                <a:cs typeface="Book Antiqua"/>
              </a:rPr>
              <a:t>of interface </a:t>
            </a:r>
            <a:r>
              <a:rPr sz="972" b="1" spc="19" dirty="0">
                <a:latin typeface="Book Antiqua"/>
                <a:cs typeface="Book Antiqua"/>
              </a:rPr>
              <a:t>and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implementations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848235" marR="5556" lvl="2" indent="-209281" algn="just">
              <a:lnSpc>
                <a:spcPct val="107200"/>
              </a:lnSpc>
              <a:buFont typeface="Segoe UI Symbol"/>
              <a:buChar char="➢"/>
              <a:tabLst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Driver has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standard interface to drive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car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interface  </a:t>
            </a:r>
            <a:r>
              <a:rPr sz="972" spc="15" dirty="0">
                <a:latin typeface="Book Antiqua"/>
                <a:cs typeface="Book Antiqua"/>
              </a:rPr>
              <a:t>he </a:t>
            </a:r>
            <a:r>
              <a:rPr sz="972" spc="10" dirty="0">
                <a:latin typeface="Book Antiqua"/>
                <a:cs typeface="Book Antiqua"/>
              </a:rPr>
              <a:t>drive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drive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car regardless 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model or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whatever   engine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has or whatever </a:t>
            </a:r>
            <a:r>
              <a:rPr sz="972" spc="15" dirty="0">
                <a:latin typeface="Book Antiqua"/>
                <a:cs typeface="Book Antiqua"/>
              </a:rPr>
              <a:t>type of </a:t>
            </a:r>
            <a:r>
              <a:rPr sz="972" spc="10" dirty="0">
                <a:latin typeface="Book Antiqua"/>
                <a:cs typeface="Book Antiqua"/>
              </a:rPr>
              <a:t>fuel </a:t>
            </a:r>
            <a:r>
              <a:rPr sz="972" spc="5" dirty="0">
                <a:latin typeface="Book Antiqua"/>
                <a:cs typeface="Book Antiqua"/>
              </a:rPr>
              <a:t>it is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using.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9"/>
              </a:spcBef>
              <a:buFont typeface="Segoe UI Symbol"/>
              <a:buChar char="➢"/>
            </a:pPr>
            <a:endParaRPr sz="1118">
              <a:latin typeface="Times New Roman"/>
              <a:cs typeface="Times New Roman"/>
            </a:endParaRPr>
          </a:p>
          <a:p>
            <a:pPr marL="272867" lvl="1" indent="-260520">
              <a:buFont typeface="Times New Roman"/>
              <a:buAutoNum type="arabicPeriod" startAt="6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Messages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"/>
              </a:spcBef>
              <a:buFont typeface="Times New Roman"/>
              <a:buAutoNum type="arabicPeriod" startAt="6"/>
            </a:pPr>
            <a:endParaRPr sz="1069">
              <a:latin typeface="Times New Roman"/>
              <a:cs typeface="Times New Roman"/>
            </a:endParaRPr>
          </a:p>
          <a:p>
            <a:pPr marL="429673" marR="5556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communicate </a:t>
            </a:r>
            <a:r>
              <a:rPr sz="972" spc="10" dirty="0">
                <a:latin typeface="Book Antiqua"/>
                <a:cs typeface="Book Antiqua"/>
              </a:rPr>
              <a:t>through </a:t>
            </a:r>
            <a:r>
              <a:rPr sz="972" spc="15" dirty="0">
                <a:latin typeface="Book Antiqua"/>
                <a:cs typeface="Book Antiqua"/>
              </a:rPr>
              <a:t>messages </a:t>
            </a:r>
            <a:r>
              <a:rPr sz="972" spc="10" dirty="0">
                <a:latin typeface="Book Antiqua"/>
                <a:cs typeface="Book Antiqua"/>
              </a:rPr>
              <a:t>they send messages (stimuli) </a:t>
            </a:r>
            <a:r>
              <a:rPr sz="972" spc="15" dirty="0">
                <a:latin typeface="Book Antiqua"/>
                <a:cs typeface="Book Antiqua"/>
              </a:rPr>
              <a:t>by  </a:t>
            </a:r>
            <a:r>
              <a:rPr sz="972" spc="10" dirty="0">
                <a:latin typeface="Book Antiqua"/>
                <a:cs typeface="Book Antiqua"/>
              </a:rPr>
              <a:t>invoking </a:t>
            </a:r>
            <a:r>
              <a:rPr sz="972" spc="15" dirty="0">
                <a:latin typeface="Book Antiqua"/>
                <a:cs typeface="Book Antiqua"/>
              </a:rPr>
              <a:t>appropriate </a:t>
            </a:r>
            <a:r>
              <a:rPr sz="972" spc="10" dirty="0">
                <a:latin typeface="Book Antiqua"/>
                <a:cs typeface="Book Antiqua"/>
              </a:rPr>
              <a:t>operations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the target object. </a:t>
            </a:r>
            <a:r>
              <a:rPr sz="972" spc="15" dirty="0">
                <a:latin typeface="Book Antiqua"/>
                <a:cs typeface="Book Antiqua"/>
              </a:rPr>
              <a:t>The number and kind of  messages </a:t>
            </a:r>
            <a:r>
              <a:rPr sz="972" spc="10" dirty="0">
                <a:latin typeface="Book Antiqua"/>
                <a:cs typeface="Book Antiqua"/>
              </a:rPr>
              <a:t>that can </a:t>
            </a:r>
            <a:r>
              <a:rPr sz="972" spc="15" dirty="0">
                <a:latin typeface="Book Antiqua"/>
                <a:cs typeface="Book Antiqua"/>
              </a:rPr>
              <a:t>be sent to </a:t>
            </a:r>
            <a:r>
              <a:rPr sz="972" spc="10" dirty="0">
                <a:latin typeface="Book Antiqua"/>
                <a:cs typeface="Book Antiqua"/>
              </a:rPr>
              <a:t>an object </a:t>
            </a:r>
            <a:r>
              <a:rPr sz="972" spc="15" dirty="0">
                <a:latin typeface="Book Antiqua"/>
                <a:cs typeface="Book Antiqua"/>
              </a:rPr>
              <a:t>depends </a:t>
            </a:r>
            <a:r>
              <a:rPr sz="972" spc="19" dirty="0">
                <a:latin typeface="Book Antiqua"/>
                <a:cs typeface="Book Antiqua"/>
              </a:rPr>
              <a:t>upon </a:t>
            </a:r>
            <a:r>
              <a:rPr sz="972" spc="5" dirty="0">
                <a:latin typeface="Book Antiqua"/>
                <a:cs typeface="Book Antiqua"/>
              </a:rPr>
              <a:t>its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interface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5" dirty="0">
                <a:latin typeface="Book Antiqua"/>
                <a:cs typeface="Book Antiqua"/>
              </a:rPr>
              <a:t>Examples –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Messages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Person sends message (stimulus) “stop”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 Car by </a:t>
            </a:r>
            <a:r>
              <a:rPr sz="972" spc="10" dirty="0">
                <a:latin typeface="Book Antiqua"/>
                <a:cs typeface="Book Antiqua"/>
              </a:rPr>
              <a:t>applying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brakes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Person </a:t>
            </a:r>
            <a:r>
              <a:rPr sz="972" spc="10" dirty="0">
                <a:latin typeface="Book Antiqua"/>
                <a:cs typeface="Book Antiqua"/>
              </a:rPr>
              <a:t>sends </a:t>
            </a:r>
            <a:r>
              <a:rPr sz="972" spc="15" dirty="0">
                <a:latin typeface="Book Antiqua"/>
                <a:cs typeface="Book Antiqua"/>
              </a:rPr>
              <a:t>message </a:t>
            </a:r>
            <a:r>
              <a:rPr sz="972" spc="10" dirty="0">
                <a:latin typeface="Book Antiqua"/>
                <a:cs typeface="Book Antiqua"/>
              </a:rPr>
              <a:t>“place call” to </a:t>
            </a:r>
            <a:r>
              <a:rPr sz="972" spc="15" dirty="0">
                <a:latin typeface="Book Antiqua"/>
                <a:cs typeface="Book Antiqua"/>
              </a:rPr>
              <a:t>a Phone by </a:t>
            </a:r>
            <a:r>
              <a:rPr sz="972" spc="10" dirty="0">
                <a:latin typeface="Book Antiqua"/>
                <a:cs typeface="Book Antiqua"/>
              </a:rPr>
              <a:t>pressing appropriate button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>
              <a:buFont typeface="Times New Roman"/>
              <a:buAutoNum type="arabicPeriod" startAt="7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Summary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769832" indent="-208662">
              <a:spcBef>
                <a:spcPts val="5"/>
              </a:spcBef>
              <a:buFont typeface="Symbol"/>
              <a:buChar char=""/>
              <a:tabLst>
                <a:tab pos="769832" algn="l"/>
                <a:tab pos="770449" algn="l"/>
              </a:tabLst>
            </a:pPr>
            <a:r>
              <a:rPr sz="972" spc="10" dirty="0">
                <a:latin typeface="Book Antiqua"/>
                <a:cs typeface="Book Antiqua"/>
              </a:rPr>
              <a:t>Information hiding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achieved </a:t>
            </a:r>
            <a:r>
              <a:rPr sz="972" spc="15" dirty="0">
                <a:latin typeface="Book Antiqua"/>
                <a:cs typeface="Book Antiqua"/>
              </a:rPr>
              <a:t>through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encapsulation.</a:t>
            </a:r>
            <a:endParaRPr sz="972">
              <a:latin typeface="Book Antiqua"/>
              <a:cs typeface="Book Antiqua"/>
            </a:endParaRPr>
          </a:p>
          <a:p>
            <a:pPr marL="769832" indent="-208662">
              <a:spcBef>
                <a:spcPts val="126"/>
              </a:spcBef>
              <a:buFont typeface="Symbol"/>
              <a:buChar char=""/>
              <a:tabLst>
                <a:tab pos="769832" algn="l"/>
                <a:tab pos="770449" algn="l"/>
              </a:tabLst>
            </a:pPr>
            <a:r>
              <a:rPr sz="972" spc="10" dirty="0">
                <a:latin typeface="Book Antiqua"/>
                <a:cs typeface="Book Antiqua"/>
              </a:rPr>
              <a:t>Encapsulation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Information Hiding are related to each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other.</a:t>
            </a:r>
            <a:endParaRPr sz="972">
              <a:latin typeface="Book Antiqua"/>
              <a:cs typeface="Book Antiqua"/>
            </a:endParaRPr>
          </a:p>
          <a:p>
            <a:pPr marL="769832" indent="-208662">
              <a:spcBef>
                <a:spcPts val="126"/>
              </a:spcBef>
              <a:buFont typeface="Symbol"/>
              <a:buChar char=""/>
              <a:tabLst>
                <a:tab pos="769832" algn="l"/>
                <a:tab pos="770449" algn="l"/>
              </a:tabLst>
            </a:pPr>
            <a:r>
              <a:rPr sz="972" spc="10" dirty="0">
                <a:latin typeface="Book Antiqua"/>
                <a:cs typeface="Book Antiqua"/>
              </a:rPr>
              <a:t>Interface </a:t>
            </a:r>
            <a:r>
              <a:rPr sz="972" spc="15" dirty="0">
                <a:latin typeface="Book Antiqua"/>
                <a:cs typeface="Book Antiqua"/>
              </a:rPr>
              <a:t>of an </a:t>
            </a:r>
            <a:r>
              <a:rPr sz="972" spc="10" dirty="0">
                <a:latin typeface="Book Antiqua"/>
                <a:cs typeface="Book Antiqua"/>
              </a:rPr>
              <a:t>object provides us the </a:t>
            </a:r>
            <a:r>
              <a:rPr sz="972" spc="5" dirty="0">
                <a:latin typeface="Book Antiqua"/>
                <a:cs typeface="Book Antiqua"/>
              </a:rPr>
              <a:t>list </a:t>
            </a:r>
            <a:r>
              <a:rPr sz="972" spc="10" dirty="0">
                <a:latin typeface="Book Antiqua"/>
                <a:cs typeface="Book Antiqua"/>
              </a:rPr>
              <a:t>of available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 marL="769832" indent="-208662">
              <a:spcBef>
                <a:spcPts val="126"/>
              </a:spcBef>
              <a:buFont typeface="Symbol"/>
              <a:buChar char=""/>
              <a:tabLst>
                <a:tab pos="769832" algn="l"/>
                <a:tab pos="770449" algn="l"/>
              </a:tabLst>
            </a:pP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9" dirty="0">
                <a:latin typeface="Book Antiqua"/>
                <a:cs typeface="Book Antiqua"/>
              </a:rPr>
              <a:t>more </a:t>
            </a:r>
            <a:r>
              <a:rPr sz="972" spc="15" dirty="0">
                <a:latin typeface="Book Antiqua"/>
                <a:cs typeface="Book Antiqua"/>
              </a:rPr>
              <a:t>than one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interface.</a:t>
            </a:r>
            <a:endParaRPr sz="972">
              <a:latin typeface="Book Antiqua"/>
              <a:cs typeface="Book Antiqua"/>
            </a:endParaRPr>
          </a:p>
          <a:p>
            <a:pPr marL="769832" marR="4939" indent="-208662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769832" algn="l"/>
                <a:tab pos="770449" algn="l"/>
              </a:tabLst>
            </a:pPr>
            <a:r>
              <a:rPr sz="972" spc="10" dirty="0">
                <a:latin typeface="Book Antiqua"/>
                <a:cs typeface="Book Antiqua"/>
              </a:rPr>
              <a:t>Interface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implementation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separated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each </a:t>
            </a:r>
            <a:r>
              <a:rPr sz="972" spc="15" dirty="0">
                <a:latin typeface="Book Antiqua"/>
                <a:cs typeface="Book Antiqua"/>
              </a:rPr>
              <a:t>other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achieve  </a:t>
            </a:r>
            <a:r>
              <a:rPr sz="972" spc="10" dirty="0">
                <a:latin typeface="Book Antiqua"/>
                <a:cs typeface="Book Antiqua"/>
              </a:rPr>
              <a:t>Information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Hiding.</a:t>
            </a:r>
            <a:endParaRPr sz="972">
              <a:latin typeface="Book Antiqua"/>
              <a:cs typeface="Book Antiqua"/>
            </a:endParaRPr>
          </a:p>
          <a:p>
            <a:pPr marL="769832" indent="-208662">
              <a:spcBef>
                <a:spcPts val="131"/>
              </a:spcBef>
              <a:buFont typeface="Symbol"/>
              <a:buChar char=""/>
              <a:tabLst>
                <a:tab pos="769832" algn="l"/>
                <a:tab pos="770449" algn="l"/>
              </a:tabLst>
            </a:pP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communicate </a:t>
            </a:r>
            <a:r>
              <a:rPr sz="972" spc="10" dirty="0">
                <a:latin typeface="Book Antiqua"/>
                <a:cs typeface="Book Antiqua"/>
              </a:rPr>
              <a:t>with each other using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messages.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21167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1666487"/>
            <a:ext cx="4464756" cy="8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Useful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Links: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/>
            <a:r>
              <a:rPr sz="972" u="sng" spc="10" dirty="0">
                <a:solidFill>
                  <a:srgbClr val="0000FF"/>
                </a:solidFill>
                <a:latin typeface="Book Antiqua"/>
                <a:cs typeface="Book Antiqua"/>
                <a:hlinkClick r:id="rId2"/>
              </a:rPr>
              <a:t>http://www.alice.org/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/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Graphical </a:t>
            </a:r>
            <a:r>
              <a:rPr sz="972" spc="15" dirty="0">
                <a:latin typeface="Book Antiqua"/>
                <a:cs typeface="Book Antiqua"/>
              </a:rPr>
              <a:t>Programming Environment </a:t>
            </a:r>
            <a:r>
              <a:rPr sz="972" spc="10" dirty="0">
                <a:latin typeface="Book Antiqua"/>
                <a:cs typeface="Book Antiqua"/>
              </a:rPr>
              <a:t>to teach </a:t>
            </a:r>
            <a:r>
              <a:rPr sz="972" spc="15" dirty="0">
                <a:latin typeface="Book Antiqua"/>
                <a:cs typeface="Book Antiqua"/>
              </a:rPr>
              <a:t>Computer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Programming.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8203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5212"/>
            <a:ext cx="4851224" cy="791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38612" algn="ctr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No.03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b="1" spc="10" dirty="0">
                <a:latin typeface="Book Antiqua"/>
                <a:cs typeface="Book Antiqua"/>
              </a:rPr>
              <a:t>Lecture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Contents: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Abstraction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spc="10" dirty="0">
                <a:latin typeface="Book Antiqua"/>
                <a:cs typeface="Book Antiqua"/>
              </a:rPr>
              <a:t>benefits of inheritance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(Reuse)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03.1.</a:t>
            </a:r>
            <a:r>
              <a:rPr sz="972" b="1" spc="15" dirty="0">
                <a:latin typeface="Book Antiqua"/>
                <a:cs typeface="Book Antiqua"/>
              </a:rPr>
              <a:t>Abstraction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Real life objects </a:t>
            </a:r>
            <a:r>
              <a:rPr sz="972" spc="15" dirty="0">
                <a:latin typeface="Book Antiqua"/>
                <a:cs typeface="Book Antiqua"/>
              </a:rPr>
              <a:t>have a </a:t>
            </a:r>
            <a:r>
              <a:rPr sz="972" spc="10" dirty="0">
                <a:latin typeface="Book Antiqua"/>
                <a:cs typeface="Book Antiqua"/>
              </a:rPr>
              <a:t>lot of attributes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9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kind of </a:t>
            </a:r>
            <a:r>
              <a:rPr sz="972" spc="15" dirty="0">
                <a:latin typeface="Book Antiqua"/>
                <a:cs typeface="Book Antiqua"/>
              </a:rPr>
              <a:t>behaviors </a:t>
            </a:r>
            <a:r>
              <a:rPr sz="972" spc="10" dirty="0">
                <a:latin typeface="Book Antiqua"/>
                <a:cs typeface="Book Antiqua"/>
              </a:rPr>
              <a:t>but </a:t>
            </a:r>
            <a:r>
              <a:rPr sz="972" spc="15" dirty="0">
                <a:latin typeface="Book Antiqua"/>
                <a:cs typeface="Book Antiqua"/>
              </a:rPr>
              <a:t>most </a:t>
            </a:r>
            <a:r>
              <a:rPr sz="972" spc="10" dirty="0">
                <a:latin typeface="Book Antiqua"/>
                <a:cs typeface="Book Antiqua"/>
              </a:rPr>
              <a:t>of the  time </a:t>
            </a:r>
            <a:r>
              <a:rPr sz="972" spc="15" dirty="0">
                <a:latin typeface="Book Antiqua"/>
                <a:cs typeface="Book Antiqua"/>
              </a:rPr>
              <a:t>we are </a:t>
            </a:r>
            <a:r>
              <a:rPr sz="972" spc="10" dirty="0">
                <a:latin typeface="Book Antiqua"/>
                <a:cs typeface="Book Antiqua"/>
              </a:rPr>
              <a:t>interested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only that part of the </a:t>
            </a:r>
            <a:r>
              <a:rPr sz="972" spc="5" dirty="0">
                <a:latin typeface="Book Antiqua"/>
                <a:cs typeface="Book Antiqua"/>
              </a:rPr>
              <a:t>objects that is </a:t>
            </a:r>
            <a:r>
              <a:rPr sz="972" spc="10" dirty="0">
                <a:latin typeface="Book Antiqua"/>
                <a:cs typeface="Book Antiqua"/>
              </a:rPr>
              <a:t>related to the problem   </a:t>
            </a:r>
            <a:r>
              <a:rPr sz="972" spc="15" dirty="0">
                <a:latin typeface="Book Antiqua"/>
                <a:cs typeface="Book Antiqua"/>
              </a:rPr>
              <a:t>we are </a:t>
            </a:r>
            <a:r>
              <a:rPr sz="972" spc="10" dirty="0">
                <a:latin typeface="Book Antiqua"/>
                <a:cs typeface="Book Antiqua"/>
              </a:rPr>
              <a:t>currently going  to  </a:t>
            </a:r>
            <a:r>
              <a:rPr sz="972" spc="5" dirty="0">
                <a:latin typeface="Book Antiqua"/>
                <a:cs typeface="Book Antiqua"/>
              </a:rPr>
              <a:t>solve,  </a:t>
            </a:r>
            <a:r>
              <a:rPr sz="972" spc="10" dirty="0">
                <a:latin typeface="Book Antiqua"/>
                <a:cs typeface="Book Antiqua"/>
              </a:rPr>
              <a:t>for  </a:t>
            </a:r>
            <a:r>
              <a:rPr sz="972" spc="15" dirty="0">
                <a:latin typeface="Book Antiqua"/>
                <a:cs typeface="Book Antiqua"/>
              </a:rPr>
              <a:t>example  </a:t>
            </a:r>
            <a:r>
              <a:rPr sz="972" spc="10" dirty="0">
                <a:latin typeface="Book Antiqua"/>
                <a:cs typeface="Book Antiqua"/>
              </a:rPr>
              <a:t>in  implementing 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school  system</a:t>
            </a:r>
            <a:r>
              <a:rPr sz="972" spc="15" dirty="0">
                <a:latin typeface="Book Antiqua"/>
                <a:cs typeface="Book Antiqua"/>
              </a:rPr>
              <a:t> we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don’t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take care of the </a:t>
            </a:r>
            <a:r>
              <a:rPr sz="972" spc="15" dirty="0">
                <a:latin typeface="Book Antiqua"/>
                <a:cs typeface="Book Antiqua"/>
              </a:rPr>
              <a:t>personnel </a:t>
            </a:r>
            <a:r>
              <a:rPr sz="972" spc="5" dirty="0">
                <a:latin typeface="Book Antiqua"/>
                <a:cs typeface="Book Antiqua"/>
              </a:rPr>
              <a:t>life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or a </a:t>
            </a:r>
            <a:r>
              <a:rPr sz="972" spc="10" dirty="0">
                <a:latin typeface="Book Antiqua"/>
                <a:cs typeface="Book Antiqua"/>
              </a:rPr>
              <a:t>teacher as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not  </a:t>
            </a:r>
            <a:r>
              <a:rPr sz="972" spc="5" dirty="0">
                <a:latin typeface="Book Antiqua"/>
                <a:cs typeface="Book Antiqua"/>
              </a:rPr>
              <a:t>effect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system in any </a:t>
            </a:r>
            <a:r>
              <a:rPr sz="972" spc="15" dirty="0">
                <a:latin typeface="Book Antiqua"/>
                <a:cs typeface="Book Antiqua"/>
              </a:rPr>
              <a:t>way </a:t>
            </a:r>
            <a:r>
              <a:rPr sz="972" spc="10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0" dirty="0">
                <a:latin typeface="Book Antiqua"/>
                <a:cs typeface="Book Antiqua"/>
              </a:rPr>
              <a:t>these objects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perspective of  </a:t>
            </a:r>
            <a:r>
              <a:rPr sz="972" spc="15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school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system and will ignore their other characteristics,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concept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“</a:t>
            </a:r>
            <a:r>
              <a:rPr sz="972" i="1" spc="10" dirty="0">
                <a:latin typeface="Book Antiqua"/>
                <a:cs typeface="Book Antiqua"/>
              </a:rPr>
              <a:t>Abstraction</a:t>
            </a:r>
            <a:r>
              <a:rPr sz="972" spc="10" dirty="0">
                <a:latin typeface="Book Antiqua"/>
                <a:cs typeface="Book Antiqua"/>
              </a:rPr>
              <a:t>”.  Abstraction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way </a:t>
            </a:r>
            <a:r>
              <a:rPr sz="972" spc="10" dirty="0">
                <a:latin typeface="Book Antiqua"/>
                <a:cs typeface="Book Antiqua"/>
              </a:rPr>
              <a:t>to cope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complexity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used to simplify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things.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Principle </a:t>
            </a:r>
            <a:r>
              <a:rPr sz="972" b="1" spc="15" dirty="0">
                <a:latin typeface="Book Antiqua"/>
                <a:cs typeface="Book Antiqua"/>
              </a:rPr>
              <a:t>of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abstraction: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i="1" spc="10" dirty="0">
                <a:latin typeface="Book Antiqua"/>
                <a:cs typeface="Book Antiqua"/>
              </a:rPr>
              <a:t>“Capture </a:t>
            </a:r>
            <a:r>
              <a:rPr sz="972" b="1" i="1" spc="15" dirty="0">
                <a:latin typeface="Book Antiqua"/>
                <a:cs typeface="Book Antiqua"/>
              </a:rPr>
              <a:t>only </a:t>
            </a:r>
            <a:r>
              <a:rPr sz="972" b="1" i="1" spc="10" dirty="0">
                <a:latin typeface="Book Antiqua"/>
                <a:cs typeface="Book Antiqua"/>
              </a:rPr>
              <a:t>those details about </a:t>
            </a:r>
            <a:r>
              <a:rPr sz="972" b="1" i="1" spc="19" dirty="0">
                <a:latin typeface="Book Antiqua"/>
                <a:cs typeface="Book Antiqua"/>
              </a:rPr>
              <a:t>an </a:t>
            </a:r>
            <a:r>
              <a:rPr sz="972" b="1" i="1" spc="10" dirty="0">
                <a:latin typeface="Book Antiqua"/>
                <a:cs typeface="Book Antiqua"/>
              </a:rPr>
              <a:t>object </a:t>
            </a:r>
            <a:r>
              <a:rPr sz="972" b="1" i="1" spc="15" dirty="0">
                <a:latin typeface="Book Antiqua"/>
                <a:cs typeface="Book Antiqua"/>
              </a:rPr>
              <a:t>that are relevant </a:t>
            </a:r>
            <a:r>
              <a:rPr sz="972" b="1" i="1" spc="10" dirty="0">
                <a:latin typeface="Book Antiqua"/>
                <a:cs typeface="Book Antiqua"/>
              </a:rPr>
              <a:t>to </a:t>
            </a:r>
            <a:r>
              <a:rPr sz="972" b="1" i="1" spc="15" dirty="0">
                <a:latin typeface="Book Antiqua"/>
                <a:cs typeface="Book Antiqua"/>
              </a:rPr>
              <a:t>current</a:t>
            </a:r>
            <a:r>
              <a:rPr sz="972" b="1" i="1" spc="44" dirty="0">
                <a:latin typeface="Book Antiqua"/>
                <a:cs typeface="Book Antiqua"/>
              </a:rPr>
              <a:t> </a:t>
            </a:r>
            <a:r>
              <a:rPr sz="972" b="1" i="1" spc="10" dirty="0">
                <a:latin typeface="Book Antiqua"/>
                <a:cs typeface="Book Antiqua"/>
              </a:rPr>
              <a:t>perspective”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Abstraction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Suppose we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10" dirty="0">
                <a:latin typeface="Book Antiqua"/>
                <a:cs typeface="Book Antiqua"/>
              </a:rPr>
              <a:t>abstraction for the following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statement,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43832" algn="just"/>
            <a:r>
              <a:rPr sz="972" i="1" spc="10" dirty="0">
                <a:latin typeface="Book Antiqua"/>
                <a:cs typeface="Book Antiqua"/>
              </a:rPr>
              <a:t>“Ali is a </a:t>
            </a:r>
            <a:r>
              <a:rPr sz="972" i="1" spc="19" dirty="0">
                <a:latin typeface="Book Antiqua"/>
                <a:cs typeface="Book Antiqua"/>
              </a:rPr>
              <a:t>PhD </a:t>
            </a:r>
            <a:r>
              <a:rPr sz="972" i="1" spc="10" dirty="0">
                <a:latin typeface="Book Antiqua"/>
                <a:cs typeface="Book Antiqua"/>
              </a:rPr>
              <a:t>student </a:t>
            </a:r>
            <a:r>
              <a:rPr sz="972" i="1" spc="15" dirty="0">
                <a:latin typeface="Book Antiqua"/>
                <a:cs typeface="Book Antiqua"/>
              </a:rPr>
              <a:t>and </a:t>
            </a:r>
            <a:r>
              <a:rPr sz="972" i="1" spc="10" dirty="0">
                <a:latin typeface="Book Antiqua"/>
                <a:cs typeface="Book Antiqua"/>
              </a:rPr>
              <a:t>teaches </a:t>
            </a:r>
            <a:r>
              <a:rPr sz="972" i="1" spc="15" dirty="0">
                <a:latin typeface="Book Antiqua"/>
                <a:cs typeface="Book Antiqua"/>
              </a:rPr>
              <a:t>BS</a:t>
            </a:r>
            <a:r>
              <a:rPr sz="972" i="1" spc="-19" dirty="0">
                <a:latin typeface="Book Antiqua"/>
                <a:cs typeface="Book Antiqua"/>
              </a:rPr>
              <a:t> </a:t>
            </a:r>
            <a:r>
              <a:rPr sz="972" i="1" spc="5" dirty="0">
                <a:latin typeface="Book Antiqua"/>
                <a:cs typeface="Book Antiqua"/>
              </a:rPr>
              <a:t>students”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i="1" spc="10" dirty="0">
                <a:latin typeface="Book Antiqua"/>
                <a:cs typeface="Book Antiqua"/>
              </a:rPr>
              <a:t>Here  object  Ali  </a:t>
            </a:r>
            <a:r>
              <a:rPr sz="972" i="1" spc="5" dirty="0">
                <a:latin typeface="Book Antiqua"/>
                <a:cs typeface="Book Antiqua"/>
              </a:rPr>
              <a:t>has  </a:t>
            </a:r>
            <a:r>
              <a:rPr sz="972" i="1" spc="15" dirty="0">
                <a:latin typeface="Book Antiqua"/>
                <a:cs typeface="Book Antiqua"/>
              </a:rPr>
              <a:t>two  </a:t>
            </a:r>
            <a:r>
              <a:rPr sz="972" b="1" i="1" spc="10" dirty="0">
                <a:latin typeface="Book Antiqua"/>
                <a:cs typeface="Book Antiqua"/>
              </a:rPr>
              <a:t>perspectives  </a:t>
            </a:r>
            <a:r>
              <a:rPr sz="972" i="1" spc="15" dirty="0">
                <a:latin typeface="Book Antiqua"/>
                <a:cs typeface="Book Antiqua"/>
              </a:rPr>
              <a:t>one </a:t>
            </a:r>
            <a:r>
              <a:rPr sz="972" i="1" spc="10" dirty="0">
                <a:latin typeface="Book Antiqua"/>
                <a:cs typeface="Book Antiqua"/>
              </a:rPr>
              <a:t>is  </a:t>
            </a:r>
            <a:r>
              <a:rPr sz="972" i="1" spc="5" dirty="0">
                <a:latin typeface="Book Antiqua"/>
                <a:cs typeface="Book Antiqua"/>
              </a:rPr>
              <a:t>his  </a:t>
            </a:r>
            <a:r>
              <a:rPr sz="972" b="1" i="1" spc="15" dirty="0">
                <a:latin typeface="Book Antiqua"/>
                <a:cs typeface="Book Antiqua"/>
              </a:rPr>
              <a:t>student </a:t>
            </a:r>
            <a:r>
              <a:rPr sz="972" b="1" i="1" spc="10" dirty="0">
                <a:latin typeface="Book Antiqua"/>
                <a:cs typeface="Book Antiqua"/>
              </a:rPr>
              <a:t>perspective  </a:t>
            </a:r>
            <a:r>
              <a:rPr sz="972" i="1" spc="15" dirty="0">
                <a:latin typeface="Book Antiqua"/>
                <a:cs typeface="Book Antiqua"/>
              </a:rPr>
              <a:t>and </a:t>
            </a:r>
            <a:r>
              <a:rPr sz="972" i="1" spc="10" dirty="0">
                <a:latin typeface="Book Antiqua"/>
                <a:cs typeface="Book Antiqua"/>
              </a:rPr>
              <a:t>second  is </a:t>
            </a:r>
            <a:r>
              <a:rPr sz="972" i="1" spc="180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his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3"/>
              </a:spcBef>
            </a:pPr>
            <a:r>
              <a:rPr sz="972" b="1" i="1" spc="10" dirty="0">
                <a:latin typeface="Book Antiqua"/>
                <a:cs typeface="Book Antiqua"/>
              </a:rPr>
              <a:t>teacher</a:t>
            </a:r>
            <a:r>
              <a:rPr sz="972" b="1" i="1" spc="-19" dirty="0">
                <a:latin typeface="Book Antiqua"/>
                <a:cs typeface="Book Antiqua"/>
              </a:rPr>
              <a:t> </a:t>
            </a:r>
            <a:r>
              <a:rPr sz="972" b="1" i="1" spc="10" dirty="0">
                <a:latin typeface="Book Antiqua"/>
                <a:cs typeface="Book Antiqua"/>
              </a:rPr>
              <a:t>perspective.</a:t>
            </a:r>
            <a:endParaRPr sz="972">
              <a:latin typeface="Book Antiqua"/>
              <a:cs typeface="Book Antiqua"/>
            </a:endParaRPr>
          </a:p>
          <a:p>
            <a:pPr marL="429673" marR="2455189" indent="-417944">
              <a:lnSpc>
                <a:spcPts val="2499"/>
              </a:lnSpc>
              <a:spcBef>
                <a:spcPts val="297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sum up </a:t>
            </a:r>
            <a:r>
              <a:rPr sz="972" spc="10" dirty="0">
                <a:latin typeface="Book Antiqua"/>
                <a:cs typeface="Book Antiqua"/>
              </a:rPr>
              <a:t>Ali’s attributes as follows,  </a:t>
            </a:r>
            <a:r>
              <a:rPr sz="972" spc="19" dirty="0">
                <a:latin typeface="Book Antiqua"/>
                <a:cs typeface="Book Antiqua"/>
              </a:rPr>
              <a:t>Name</a:t>
            </a:r>
            <a:endParaRPr sz="972">
              <a:latin typeface="Book Antiqua"/>
              <a:cs typeface="Book Antiqua"/>
            </a:endParaRPr>
          </a:p>
          <a:p>
            <a:pPr marL="429673">
              <a:lnSpc>
                <a:spcPts val="948"/>
              </a:lnSpc>
            </a:pPr>
            <a:r>
              <a:rPr sz="972" spc="15" dirty="0">
                <a:latin typeface="Book Antiqua"/>
                <a:cs typeface="Book Antiqua"/>
              </a:rPr>
              <a:t>Age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 Roll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No</a:t>
            </a:r>
            <a:endParaRPr sz="972">
              <a:latin typeface="Book Antiqua"/>
              <a:cs typeface="Book Antiqua"/>
            </a:endParaRPr>
          </a:p>
          <a:p>
            <a:pPr marL="429673" marR="3641112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Year of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Study  </a:t>
            </a:r>
            <a:r>
              <a:rPr sz="972" spc="19" dirty="0">
                <a:latin typeface="Book Antiqua"/>
                <a:cs typeface="Book Antiqua"/>
              </a:rPr>
              <a:t>CGPA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Employee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ID</a:t>
            </a:r>
            <a:endParaRPr sz="972">
              <a:latin typeface="Book Antiqua"/>
              <a:cs typeface="Book Antiqua"/>
            </a:endParaRPr>
          </a:p>
          <a:p>
            <a:pPr marL="429673" marR="3729393">
              <a:lnSpc>
                <a:spcPct val="107000"/>
              </a:lnSpc>
              <a:spcBef>
                <a:spcPts val="5"/>
              </a:spcBef>
            </a:pPr>
            <a:r>
              <a:rPr sz="972" spc="24" dirty="0">
                <a:latin typeface="Book Antiqua"/>
                <a:cs typeface="Book Antiqua"/>
              </a:rPr>
              <a:t>D</a:t>
            </a:r>
            <a:r>
              <a:rPr sz="972" spc="5" dirty="0">
                <a:latin typeface="Book Antiqua"/>
                <a:cs typeface="Book Antiqua"/>
              </a:rPr>
              <a:t>e</a:t>
            </a:r>
            <a:r>
              <a:rPr sz="972" spc="10" dirty="0">
                <a:latin typeface="Book Antiqua"/>
                <a:cs typeface="Book Antiqua"/>
              </a:rPr>
              <a:t>sign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5" dirty="0">
                <a:latin typeface="Book Antiqua"/>
                <a:cs typeface="Book Antiqua"/>
              </a:rPr>
              <a:t>t</a:t>
            </a:r>
            <a:r>
              <a:rPr sz="972" spc="10" dirty="0">
                <a:latin typeface="Book Antiqua"/>
                <a:cs typeface="Book Antiqua"/>
              </a:rPr>
              <a:t>ion  Salary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you </a:t>
            </a:r>
            <a:r>
              <a:rPr sz="972" spc="10" dirty="0">
                <a:latin typeface="Book Antiqua"/>
                <a:cs typeface="Book Antiqua"/>
              </a:rPr>
              <a:t>can see out of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these listed attributes </a:t>
            </a:r>
            <a:r>
              <a:rPr sz="972" spc="15" dirty="0">
                <a:latin typeface="Book Antiqua"/>
                <a:cs typeface="Book Antiqua"/>
              </a:rPr>
              <a:t>some belong </a:t>
            </a:r>
            <a:r>
              <a:rPr sz="972" spc="10" dirty="0">
                <a:latin typeface="Book Antiqua"/>
                <a:cs typeface="Book Antiqua"/>
              </a:rPr>
              <a:t>to Ali’s </a:t>
            </a:r>
            <a:r>
              <a:rPr sz="972" spc="15" dirty="0">
                <a:latin typeface="Book Antiqua"/>
                <a:cs typeface="Book Antiqua"/>
              </a:rPr>
              <a:t>student  </a:t>
            </a:r>
            <a:r>
              <a:rPr sz="972" spc="10" dirty="0">
                <a:latin typeface="Book Antiqua"/>
                <a:cs typeface="Book Antiqua"/>
              </a:rPr>
              <a:t>perspective(Roll No, </a:t>
            </a:r>
            <a:r>
              <a:rPr sz="972" spc="15" dirty="0">
                <a:latin typeface="Book Antiqua"/>
                <a:cs typeface="Book Antiqua"/>
              </a:rPr>
              <a:t>CGPA, </a:t>
            </a:r>
            <a:r>
              <a:rPr sz="972" spc="10" dirty="0">
                <a:latin typeface="Book Antiqua"/>
                <a:cs typeface="Book Antiqua"/>
              </a:rPr>
              <a:t>Year of study) and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belong to </a:t>
            </a:r>
            <a:r>
              <a:rPr sz="972" spc="5" dirty="0">
                <a:latin typeface="Book Antiqua"/>
                <a:cs typeface="Book Antiqua"/>
              </a:rPr>
              <a:t>Ali’s </a:t>
            </a:r>
            <a:r>
              <a:rPr sz="972" spc="10" dirty="0">
                <a:latin typeface="Book Antiqua"/>
                <a:cs typeface="Book Antiqua"/>
              </a:rPr>
              <a:t>teacher  perspective(Employee </a:t>
            </a:r>
            <a:r>
              <a:rPr sz="972" spc="15" dirty="0">
                <a:latin typeface="Book Antiqua"/>
                <a:cs typeface="Book Antiqua"/>
              </a:rPr>
              <a:t>ID, </a:t>
            </a:r>
            <a:r>
              <a:rPr sz="972" spc="10" dirty="0">
                <a:latin typeface="Book Antiqua"/>
                <a:cs typeface="Book Antiqua"/>
              </a:rPr>
              <a:t>Designation,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Salary).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Similarly </a:t>
            </a:r>
            <a:r>
              <a:rPr sz="972" b="1" spc="19" dirty="0">
                <a:latin typeface="Book Antiqua"/>
                <a:cs typeface="Book Antiqua"/>
              </a:rPr>
              <a:t>we </a:t>
            </a:r>
            <a:r>
              <a:rPr sz="972" b="1" spc="15" dirty="0">
                <a:latin typeface="Book Antiqua"/>
                <a:cs typeface="Book Antiqua"/>
              </a:rPr>
              <a:t>can sum </a:t>
            </a:r>
            <a:r>
              <a:rPr sz="972" b="1" spc="19" dirty="0">
                <a:latin typeface="Book Antiqua"/>
                <a:cs typeface="Book Antiqua"/>
              </a:rPr>
              <a:t>up </a:t>
            </a:r>
            <a:r>
              <a:rPr sz="972" b="1" spc="10" dirty="0">
                <a:latin typeface="Book Antiqua"/>
                <a:cs typeface="Book Antiqua"/>
              </a:rPr>
              <a:t>Ali’s behavior as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follows,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3615184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Study  </a:t>
            </a:r>
            <a:r>
              <a:rPr sz="972" spc="24" dirty="0">
                <a:latin typeface="Book Antiqua"/>
                <a:cs typeface="Book Antiqua"/>
              </a:rPr>
              <a:t>D</a:t>
            </a:r>
            <a:r>
              <a:rPr sz="972" spc="5" dirty="0">
                <a:latin typeface="Book Antiqua"/>
                <a:cs typeface="Book Antiqua"/>
              </a:rPr>
              <a:t>e</a:t>
            </a:r>
            <a:r>
              <a:rPr sz="972" spc="15" dirty="0">
                <a:latin typeface="Book Antiqua"/>
                <a:cs typeface="Book Antiqua"/>
              </a:rPr>
              <a:t>v</a:t>
            </a:r>
            <a:r>
              <a:rPr sz="972" spc="10" dirty="0">
                <a:latin typeface="Book Antiqua"/>
                <a:cs typeface="Book Antiqua"/>
              </a:rPr>
              <a:t>elo</a:t>
            </a:r>
            <a:r>
              <a:rPr sz="972" spc="15" dirty="0">
                <a:latin typeface="Book Antiqua"/>
                <a:cs typeface="Book Antiqua"/>
              </a:rPr>
              <a:t>pE</a:t>
            </a:r>
            <a:r>
              <a:rPr sz="972" spc="19" dirty="0">
                <a:latin typeface="Book Antiqua"/>
                <a:cs typeface="Book Antiqua"/>
              </a:rPr>
              <a:t>xam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53469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4" y="1339039"/>
            <a:ext cx="4851841" cy="222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 marR="380470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GiveExam  TakeExam  </a:t>
            </a:r>
            <a:r>
              <a:rPr sz="972" spc="5" dirty="0">
                <a:latin typeface="Book Antiqua"/>
                <a:cs typeface="Book Antiqua"/>
              </a:rPr>
              <a:t>Pla</a:t>
            </a:r>
            <a:r>
              <a:rPr sz="972" spc="15" dirty="0">
                <a:latin typeface="Book Antiqua"/>
                <a:cs typeface="Book Antiqua"/>
              </a:rPr>
              <a:t>y</a:t>
            </a:r>
            <a:r>
              <a:rPr sz="972" spc="19" dirty="0">
                <a:latin typeface="Book Antiqua"/>
                <a:cs typeface="Book Antiqua"/>
              </a:rPr>
              <a:t>S</a:t>
            </a:r>
            <a:r>
              <a:rPr sz="972" spc="5" dirty="0">
                <a:latin typeface="Book Antiqua"/>
                <a:cs typeface="Book Antiqua"/>
              </a:rPr>
              <a:t>p</a:t>
            </a:r>
            <a:r>
              <a:rPr sz="972" spc="19" dirty="0">
                <a:latin typeface="Book Antiqua"/>
                <a:cs typeface="Book Antiqua"/>
              </a:rPr>
              <a:t>o</a:t>
            </a:r>
            <a:r>
              <a:rPr sz="972" spc="5" dirty="0">
                <a:latin typeface="Book Antiqua"/>
                <a:cs typeface="Book Antiqua"/>
              </a:rPr>
              <a:t>rts  </a:t>
            </a:r>
            <a:r>
              <a:rPr sz="972" spc="10" dirty="0">
                <a:latin typeface="Book Antiqua"/>
                <a:cs typeface="Book Antiqua"/>
              </a:rPr>
              <a:t>Eat</a:t>
            </a:r>
            <a:endParaRPr sz="972">
              <a:latin typeface="Book Antiqua"/>
              <a:cs typeface="Book Antiqua"/>
            </a:endParaRPr>
          </a:p>
          <a:p>
            <a:pPr marL="430291" marR="356826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DeliverLec</a:t>
            </a:r>
            <a:r>
              <a:rPr sz="972" spc="19" dirty="0">
                <a:latin typeface="Book Antiqua"/>
                <a:cs typeface="Book Antiqua"/>
              </a:rPr>
              <a:t>tu</a:t>
            </a:r>
            <a:r>
              <a:rPr sz="972" spc="5" dirty="0">
                <a:latin typeface="Book Antiqua"/>
                <a:cs typeface="Book Antiqua"/>
              </a:rPr>
              <a:t>re  </a:t>
            </a:r>
            <a:r>
              <a:rPr sz="972" spc="10" dirty="0">
                <a:latin typeface="Book Antiqua"/>
                <a:cs typeface="Book Antiqua"/>
              </a:rPr>
              <a:t>Walk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was </a:t>
            </a:r>
            <a:r>
              <a:rPr sz="972" spc="10" dirty="0">
                <a:latin typeface="Book Antiqua"/>
                <a:cs typeface="Book Antiqua"/>
              </a:rPr>
              <a:t>the case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attributes of object Ali,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behavior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divided in Ali’s  student perspective as </a:t>
            </a:r>
            <a:r>
              <a:rPr sz="972" spc="15" dirty="0">
                <a:latin typeface="Book Antiqua"/>
                <a:cs typeface="Book Antiqua"/>
              </a:rPr>
              <a:t>well </a:t>
            </a:r>
            <a:r>
              <a:rPr sz="972" spc="10" dirty="0">
                <a:latin typeface="Book Antiqua"/>
                <a:cs typeface="Book Antiqua"/>
              </a:rPr>
              <a:t>as Ali’s teacher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perspective.</a:t>
            </a:r>
            <a:endParaRPr sz="972">
              <a:latin typeface="Book Antiqua"/>
              <a:cs typeface="Book Antiqua"/>
            </a:endParaRPr>
          </a:p>
          <a:p>
            <a:pPr marL="12347" marR="3579377">
              <a:lnSpc>
                <a:spcPct val="211500"/>
              </a:lnSpc>
              <a:spcBef>
                <a:spcPts val="15"/>
              </a:spcBef>
            </a:pPr>
            <a:r>
              <a:rPr sz="972" b="1" spc="10" dirty="0">
                <a:latin typeface="Book Antiqua"/>
                <a:cs typeface="Book Antiqua"/>
              </a:rPr>
              <a:t>Student’s Perspective  Attributes: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55" y="3717052"/>
            <a:ext cx="1049514" cy="641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46" indent="-74699"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9" dirty="0">
                <a:solidFill>
                  <a:srgbClr val="FF0000"/>
                </a:solidFill>
                <a:latin typeface="Book Antiqua"/>
                <a:cs typeface="Book Antiqua"/>
              </a:rPr>
              <a:t>Name</a:t>
            </a:r>
            <a:endParaRPr sz="972">
              <a:latin typeface="Book Antiqua"/>
              <a:cs typeface="Book Antiqua"/>
            </a:endParaRPr>
          </a:p>
          <a:p>
            <a:pPr marL="87046" indent="-74699">
              <a:spcBef>
                <a:spcPts val="78"/>
              </a:spcBef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Student Roll</a:t>
            </a:r>
            <a:r>
              <a:rPr sz="972" b="1" spc="-83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FF0000"/>
                </a:solidFill>
                <a:latin typeface="Book Antiqua"/>
                <a:cs typeface="Book Antiqua"/>
              </a:rPr>
              <a:t>No</a:t>
            </a:r>
            <a:endParaRPr sz="972">
              <a:latin typeface="Book Antiqua"/>
              <a:cs typeface="Book Antiqua"/>
            </a:endParaRPr>
          </a:p>
          <a:p>
            <a:pPr marL="87046" indent="-74699">
              <a:spcBef>
                <a:spcPts val="78"/>
              </a:spcBef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Year of</a:t>
            </a:r>
            <a:r>
              <a:rPr sz="972" b="1" spc="-78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FF0000"/>
                </a:solidFill>
                <a:latin typeface="Book Antiqua"/>
                <a:cs typeface="Book Antiqua"/>
              </a:rPr>
              <a:t>Study</a:t>
            </a:r>
            <a:endParaRPr sz="972">
              <a:latin typeface="Book Antiqua"/>
              <a:cs typeface="Book Antiqua"/>
            </a:endParaRPr>
          </a:p>
          <a:p>
            <a:pPr marL="87046" indent="-74699">
              <a:spcBef>
                <a:spcPts val="78"/>
              </a:spcBef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9" dirty="0">
                <a:solidFill>
                  <a:srgbClr val="FF0000"/>
                </a:solidFill>
                <a:latin typeface="Book Antiqua"/>
                <a:cs typeface="Book Antiqua"/>
              </a:rPr>
              <a:t>CGPA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3621" y="3717052"/>
            <a:ext cx="841463" cy="641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29" indent="-74082">
              <a:buChar char="-"/>
              <a:tabLst>
                <a:tab pos="87046" algn="l"/>
              </a:tabLst>
            </a:pPr>
            <a:r>
              <a:rPr sz="972" spc="15" dirty="0">
                <a:latin typeface="Book Antiqua"/>
                <a:cs typeface="Book Antiqua"/>
              </a:rPr>
              <a:t>Employee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ID</a:t>
            </a:r>
            <a:endParaRPr sz="972">
              <a:latin typeface="Book Antiqua"/>
              <a:cs typeface="Book Antiqua"/>
            </a:endParaRPr>
          </a:p>
          <a:p>
            <a:pPr marL="86429" indent="-74082">
              <a:spcBef>
                <a:spcPts val="78"/>
              </a:spcBef>
              <a:buChar char="-"/>
              <a:tabLst>
                <a:tab pos="87046" algn="l"/>
              </a:tabLst>
            </a:pPr>
            <a:r>
              <a:rPr sz="972" spc="10" dirty="0">
                <a:latin typeface="Book Antiqua"/>
                <a:cs typeface="Book Antiqua"/>
              </a:rPr>
              <a:t>Designation</a:t>
            </a:r>
            <a:endParaRPr sz="972">
              <a:latin typeface="Book Antiqua"/>
              <a:cs typeface="Book Antiqua"/>
            </a:endParaRPr>
          </a:p>
          <a:p>
            <a:pPr marL="86429" indent="-74082">
              <a:spcBef>
                <a:spcPts val="78"/>
              </a:spcBef>
              <a:buChar char="-"/>
              <a:tabLst>
                <a:tab pos="87046" algn="l"/>
              </a:tabLst>
            </a:pPr>
            <a:r>
              <a:rPr sz="972" spc="10" dirty="0">
                <a:latin typeface="Book Antiqua"/>
                <a:cs typeface="Book Antiqua"/>
              </a:rPr>
              <a:t>Salary</a:t>
            </a:r>
            <a:endParaRPr sz="972">
              <a:latin typeface="Book Antiqua"/>
              <a:cs typeface="Book Antiqua"/>
            </a:endParaRPr>
          </a:p>
          <a:p>
            <a:pPr marL="86429" indent="-74082">
              <a:spcBef>
                <a:spcPts val="78"/>
              </a:spcBef>
              <a:buChar char="-"/>
              <a:tabLst>
                <a:tab pos="86429" algn="l"/>
              </a:tabLst>
            </a:pPr>
            <a:r>
              <a:rPr sz="972" spc="19" dirty="0">
                <a:latin typeface="Book Antiqua"/>
                <a:cs typeface="Book Antiqua"/>
              </a:rPr>
              <a:t>Age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41" y="4667517"/>
            <a:ext cx="66057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9" dirty="0">
                <a:latin typeface="Book Antiqua"/>
                <a:cs typeface="Book Antiqua"/>
              </a:rPr>
              <a:t>B</a:t>
            </a:r>
            <a:r>
              <a:rPr sz="972" b="1" spc="5" dirty="0">
                <a:latin typeface="Book Antiqua"/>
                <a:cs typeface="Book Antiqua"/>
              </a:rPr>
              <a:t>e</a:t>
            </a:r>
            <a:r>
              <a:rPr sz="972" b="1" spc="24" dirty="0">
                <a:latin typeface="Book Antiqua"/>
                <a:cs typeface="Book Antiqua"/>
              </a:rPr>
              <a:t>h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0" dirty="0">
                <a:latin typeface="Book Antiqua"/>
                <a:cs typeface="Book Antiqua"/>
              </a:rPr>
              <a:t>viour: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2590" y="4982370"/>
            <a:ext cx="943945" cy="642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46" indent="-74699"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Study</a:t>
            </a:r>
            <a:endParaRPr sz="972">
              <a:latin typeface="Book Antiqua"/>
              <a:cs typeface="Book Antiqua"/>
            </a:endParaRPr>
          </a:p>
          <a:p>
            <a:pPr marL="87046" indent="-74699">
              <a:spcBef>
                <a:spcPts val="78"/>
              </a:spcBef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GiveExam</a:t>
            </a:r>
            <a:endParaRPr sz="972">
              <a:latin typeface="Book Antiqua"/>
              <a:cs typeface="Book Antiqua"/>
            </a:endParaRPr>
          </a:p>
          <a:p>
            <a:pPr marL="87046" indent="-74699">
              <a:spcBef>
                <a:spcPts val="78"/>
              </a:spcBef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PlaySports</a:t>
            </a:r>
            <a:endParaRPr sz="972">
              <a:latin typeface="Book Antiqua"/>
              <a:cs typeface="Book Antiqua"/>
            </a:endParaRPr>
          </a:p>
          <a:p>
            <a:pPr marL="86429" indent="-74082">
              <a:spcBef>
                <a:spcPts val="87"/>
              </a:spcBef>
              <a:buChar char="-"/>
              <a:tabLst>
                <a:tab pos="87046" algn="l"/>
              </a:tabLst>
            </a:pPr>
            <a:r>
              <a:rPr sz="972" spc="19" dirty="0">
                <a:latin typeface="Book Antiqua"/>
                <a:cs typeface="Book Antiqua"/>
              </a:rPr>
              <a:t>De</a:t>
            </a:r>
            <a:r>
              <a:rPr sz="972" spc="-5" dirty="0">
                <a:latin typeface="Book Antiqua"/>
                <a:cs typeface="Book Antiqua"/>
              </a:rPr>
              <a:t>l</a:t>
            </a:r>
            <a:r>
              <a:rPr sz="972" spc="10" dirty="0">
                <a:latin typeface="Book Antiqua"/>
                <a:cs typeface="Book Antiqua"/>
              </a:rPr>
              <a:t>i</a:t>
            </a:r>
            <a:r>
              <a:rPr sz="972" spc="15" dirty="0">
                <a:latin typeface="Book Antiqua"/>
                <a:cs typeface="Book Antiqua"/>
              </a:rPr>
              <a:t>verLect</a:t>
            </a:r>
            <a:r>
              <a:rPr sz="972" spc="24" dirty="0">
                <a:latin typeface="Book Antiqua"/>
                <a:cs typeface="Book Antiqua"/>
              </a:rPr>
              <a:t>u</a:t>
            </a:r>
            <a:r>
              <a:rPr sz="972" spc="10" dirty="0">
                <a:latin typeface="Book Antiqua"/>
                <a:cs typeface="Book Antiqua"/>
              </a:rPr>
              <a:t>re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9788" y="4982370"/>
            <a:ext cx="895791" cy="642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29" indent="-74082">
              <a:buChar char="-"/>
              <a:tabLst>
                <a:tab pos="87046" algn="l"/>
              </a:tabLst>
            </a:pPr>
            <a:r>
              <a:rPr sz="972" spc="10" dirty="0">
                <a:latin typeface="Book Antiqua"/>
                <a:cs typeface="Book Antiqua"/>
              </a:rPr>
              <a:t>Devel</a:t>
            </a:r>
            <a:r>
              <a:rPr sz="972" spc="19" dirty="0">
                <a:latin typeface="Book Antiqua"/>
                <a:cs typeface="Book Antiqua"/>
              </a:rPr>
              <a:t>o</a:t>
            </a:r>
            <a:r>
              <a:rPr sz="972" spc="5" dirty="0">
                <a:latin typeface="Book Antiqua"/>
                <a:cs typeface="Book Antiqua"/>
              </a:rPr>
              <a:t>p</a:t>
            </a:r>
            <a:r>
              <a:rPr sz="972" spc="15" dirty="0">
                <a:latin typeface="Book Antiqua"/>
                <a:cs typeface="Book Antiqua"/>
              </a:rPr>
              <a:t>E</a:t>
            </a:r>
            <a:r>
              <a:rPr sz="972" spc="24" dirty="0">
                <a:latin typeface="Book Antiqua"/>
                <a:cs typeface="Book Antiqua"/>
              </a:rPr>
              <a:t>x</a:t>
            </a:r>
            <a:r>
              <a:rPr sz="972" spc="5" dirty="0">
                <a:latin typeface="Book Antiqua"/>
                <a:cs typeface="Book Antiqua"/>
              </a:rPr>
              <a:t>a</a:t>
            </a:r>
            <a:r>
              <a:rPr sz="972" spc="24" dirty="0">
                <a:latin typeface="Book Antiqua"/>
                <a:cs typeface="Book Antiqua"/>
              </a:rPr>
              <a:t>m</a:t>
            </a:r>
            <a:endParaRPr sz="972">
              <a:latin typeface="Book Antiqua"/>
              <a:cs typeface="Book Antiqua"/>
            </a:endParaRPr>
          </a:p>
          <a:p>
            <a:pPr marL="86429" indent="-74082">
              <a:spcBef>
                <a:spcPts val="78"/>
              </a:spcBef>
              <a:buChar char="-"/>
              <a:tabLst>
                <a:tab pos="87046" algn="l"/>
              </a:tabLst>
            </a:pPr>
            <a:r>
              <a:rPr sz="972" spc="15" dirty="0">
                <a:latin typeface="Book Antiqua"/>
                <a:cs typeface="Book Antiqua"/>
              </a:rPr>
              <a:t>TakeExam</a:t>
            </a:r>
            <a:endParaRPr sz="972">
              <a:latin typeface="Book Antiqua"/>
              <a:cs typeface="Book Antiqua"/>
            </a:endParaRPr>
          </a:p>
          <a:p>
            <a:pPr marL="86429" indent="-74082">
              <a:spcBef>
                <a:spcPts val="78"/>
              </a:spcBef>
              <a:buChar char="-"/>
              <a:tabLst>
                <a:tab pos="87046" algn="l"/>
              </a:tabLst>
            </a:pPr>
            <a:r>
              <a:rPr sz="972" spc="10" dirty="0">
                <a:latin typeface="Book Antiqua"/>
                <a:cs typeface="Book Antiqua"/>
              </a:rPr>
              <a:t>Eat</a:t>
            </a:r>
            <a:endParaRPr sz="972">
              <a:latin typeface="Book Antiqua"/>
              <a:cs typeface="Book Antiqua"/>
            </a:endParaRPr>
          </a:p>
          <a:p>
            <a:pPr marL="86429" indent="-74082">
              <a:spcBef>
                <a:spcPts val="87"/>
              </a:spcBef>
              <a:buChar char="-"/>
              <a:tabLst>
                <a:tab pos="87046" algn="l"/>
              </a:tabLst>
            </a:pPr>
            <a:r>
              <a:rPr sz="972" spc="15" dirty="0">
                <a:latin typeface="Book Antiqua"/>
                <a:cs typeface="Book Antiqua"/>
              </a:rPr>
              <a:t>Walk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04" y="5932847"/>
            <a:ext cx="127732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Teacher’s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Perspective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03" y="6241034"/>
            <a:ext cx="1228549" cy="79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Attributes:</a:t>
            </a:r>
            <a:endParaRPr sz="972">
              <a:latin typeface="Book Antiqua"/>
              <a:cs typeface="Book Antiqua"/>
            </a:endParaRPr>
          </a:p>
          <a:p>
            <a:pPr marL="306204" indent="-74699">
              <a:spcBef>
                <a:spcPts val="63"/>
              </a:spcBef>
              <a:buClr>
                <a:srgbClr val="000000"/>
              </a:buClr>
              <a:buFont typeface="Book Antiqua"/>
              <a:buChar char="-"/>
              <a:tabLst>
                <a:tab pos="306821" algn="l"/>
              </a:tabLst>
            </a:pPr>
            <a:r>
              <a:rPr sz="972" b="1" spc="19" dirty="0">
                <a:solidFill>
                  <a:srgbClr val="FF0000"/>
                </a:solidFill>
                <a:latin typeface="Book Antiqua"/>
                <a:cs typeface="Book Antiqua"/>
              </a:rPr>
              <a:t>Name</a:t>
            </a:r>
            <a:endParaRPr sz="972">
              <a:latin typeface="Book Antiqua"/>
              <a:cs typeface="Book Antiqua"/>
            </a:endParaRPr>
          </a:p>
          <a:p>
            <a:pPr marL="305587" indent="-74082">
              <a:spcBef>
                <a:spcPts val="78"/>
              </a:spcBef>
              <a:buChar char="-"/>
              <a:tabLst>
                <a:tab pos="306204" algn="l"/>
              </a:tabLst>
            </a:pPr>
            <a:r>
              <a:rPr sz="972" spc="10" dirty="0">
                <a:latin typeface="Book Antiqua"/>
                <a:cs typeface="Book Antiqua"/>
              </a:rPr>
              <a:t>Student Roll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No</a:t>
            </a:r>
            <a:endParaRPr sz="972">
              <a:latin typeface="Book Antiqua"/>
              <a:cs typeface="Book Antiqua"/>
            </a:endParaRPr>
          </a:p>
          <a:p>
            <a:pPr marL="306204" indent="-74699">
              <a:spcBef>
                <a:spcPts val="78"/>
              </a:spcBef>
              <a:buChar char="-"/>
              <a:tabLst>
                <a:tab pos="306821" algn="l"/>
              </a:tabLst>
            </a:pPr>
            <a:r>
              <a:rPr sz="972" spc="10" dirty="0">
                <a:latin typeface="Book Antiqua"/>
                <a:cs typeface="Book Antiqua"/>
              </a:rPr>
              <a:t>Year of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Study</a:t>
            </a:r>
            <a:endParaRPr sz="972">
              <a:latin typeface="Book Antiqua"/>
              <a:cs typeface="Book Antiqua"/>
            </a:endParaRPr>
          </a:p>
          <a:p>
            <a:pPr marL="306204" indent="-74699">
              <a:spcBef>
                <a:spcPts val="87"/>
              </a:spcBef>
              <a:buChar char="-"/>
              <a:tabLst>
                <a:tab pos="306821" algn="l"/>
              </a:tabLst>
            </a:pPr>
            <a:r>
              <a:rPr sz="972" spc="19" dirty="0">
                <a:latin typeface="Book Antiqua"/>
                <a:cs typeface="Book Antiqua"/>
              </a:rPr>
              <a:t>CGPA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3577" y="6397349"/>
            <a:ext cx="869862" cy="642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46" indent="-74699"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Employee</a:t>
            </a:r>
            <a:r>
              <a:rPr sz="972" b="1" spc="-63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FF0000"/>
                </a:solidFill>
                <a:latin typeface="Book Antiqua"/>
                <a:cs typeface="Book Antiqua"/>
              </a:rPr>
              <a:t>ID</a:t>
            </a:r>
            <a:endParaRPr sz="972">
              <a:latin typeface="Book Antiqua"/>
              <a:cs typeface="Book Antiqua"/>
            </a:endParaRPr>
          </a:p>
          <a:p>
            <a:pPr marL="87046" indent="-74699">
              <a:spcBef>
                <a:spcPts val="78"/>
              </a:spcBef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Designation</a:t>
            </a:r>
            <a:endParaRPr sz="972">
              <a:latin typeface="Book Antiqua"/>
              <a:cs typeface="Book Antiqua"/>
            </a:endParaRPr>
          </a:p>
          <a:p>
            <a:pPr marL="87046" indent="-74699">
              <a:spcBef>
                <a:spcPts val="78"/>
              </a:spcBef>
              <a:buClr>
                <a:srgbClr val="000000"/>
              </a:buClr>
              <a:buFont typeface="Book Antiqua"/>
              <a:buChar char="-"/>
              <a:tabLst>
                <a:tab pos="87663" algn="l"/>
              </a:tabLst>
            </a:pP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Salary</a:t>
            </a:r>
            <a:endParaRPr sz="972">
              <a:latin typeface="Book Antiqua"/>
              <a:cs typeface="Book Antiqua"/>
            </a:endParaRPr>
          </a:p>
          <a:p>
            <a:pPr marL="87046" indent="-74699">
              <a:spcBef>
                <a:spcPts val="87"/>
              </a:spcBef>
              <a:buChar char="-"/>
              <a:tabLst>
                <a:tab pos="87663" algn="l"/>
              </a:tabLst>
            </a:pPr>
            <a:r>
              <a:rPr sz="972" spc="15" dirty="0">
                <a:latin typeface="Book Antiqua"/>
                <a:cs typeface="Book Antiqua"/>
              </a:rPr>
              <a:t>Age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03" y="7347826"/>
            <a:ext cx="1190890" cy="79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Behaviour:</a:t>
            </a:r>
            <a:endParaRPr sz="972">
              <a:latin typeface="Book Antiqua"/>
              <a:cs typeface="Book Antiqua"/>
            </a:endParaRPr>
          </a:p>
          <a:p>
            <a:pPr marL="306204" indent="-74699">
              <a:spcBef>
                <a:spcPts val="58"/>
              </a:spcBef>
              <a:buChar char="-"/>
              <a:tabLst>
                <a:tab pos="306821" algn="l"/>
              </a:tabLst>
            </a:pPr>
            <a:r>
              <a:rPr sz="972" spc="15" dirty="0">
                <a:latin typeface="Book Antiqua"/>
                <a:cs typeface="Book Antiqua"/>
              </a:rPr>
              <a:t>Study</a:t>
            </a:r>
            <a:endParaRPr sz="972">
              <a:latin typeface="Book Antiqua"/>
              <a:cs typeface="Book Antiqua"/>
            </a:endParaRPr>
          </a:p>
          <a:p>
            <a:pPr marL="306204" indent="-74699">
              <a:spcBef>
                <a:spcPts val="87"/>
              </a:spcBef>
              <a:buChar char="-"/>
              <a:tabLst>
                <a:tab pos="306821" algn="l"/>
              </a:tabLst>
            </a:pPr>
            <a:r>
              <a:rPr sz="972" spc="15" dirty="0">
                <a:latin typeface="Book Antiqua"/>
                <a:cs typeface="Book Antiqua"/>
              </a:rPr>
              <a:t>GiveExam</a:t>
            </a:r>
            <a:endParaRPr sz="972">
              <a:latin typeface="Book Antiqua"/>
              <a:cs typeface="Book Antiqua"/>
            </a:endParaRPr>
          </a:p>
          <a:p>
            <a:pPr marL="306204" indent="-74699">
              <a:spcBef>
                <a:spcPts val="78"/>
              </a:spcBef>
              <a:buChar char="-"/>
              <a:tabLst>
                <a:tab pos="306821" algn="l"/>
              </a:tabLst>
            </a:pPr>
            <a:r>
              <a:rPr sz="972" spc="10" dirty="0">
                <a:latin typeface="Book Antiqua"/>
                <a:cs typeface="Book Antiqua"/>
              </a:rPr>
              <a:t>PlaySports</a:t>
            </a:r>
            <a:endParaRPr sz="972">
              <a:latin typeface="Book Antiqua"/>
              <a:cs typeface="Book Antiqua"/>
            </a:endParaRPr>
          </a:p>
          <a:p>
            <a:pPr marL="306204" indent="-74699">
              <a:spcBef>
                <a:spcPts val="87"/>
              </a:spcBef>
              <a:buClr>
                <a:srgbClr val="000000"/>
              </a:buClr>
              <a:buFont typeface="Book Antiqua"/>
              <a:buChar char="-"/>
              <a:tabLst>
                <a:tab pos="306821" algn="l"/>
              </a:tabLst>
            </a:pP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DeliverLecture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5517" y="7503401"/>
            <a:ext cx="915547" cy="64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29" indent="-74082">
              <a:buClr>
                <a:srgbClr val="000000"/>
              </a:buClr>
              <a:buFont typeface="Book Antiqua"/>
              <a:buChar char="-"/>
              <a:tabLst>
                <a:tab pos="87046" algn="l"/>
              </a:tabLst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DevelopExam</a:t>
            </a:r>
            <a:endParaRPr sz="972">
              <a:latin typeface="Book Antiqua"/>
              <a:cs typeface="Book Antiqua"/>
            </a:endParaRPr>
          </a:p>
          <a:p>
            <a:pPr marL="86429" indent="-74082">
              <a:spcBef>
                <a:spcPts val="87"/>
              </a:spcBef>
              <a:buClr>
                <a:srgbClr val="000000"/>
              </a:buClr>
              <a:buFont typeface="Book Antiqua"/>
              <a:buChar char="-"/>
              <a:tabLst>
                <a:tab pos="87046" algn="l"/>
              </a:tabLst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TakeExam</a:t>
            </a:r>
            <a:endParaRPr sz="972">
              <a:latin typeface="Book Antiqua"/>
              <a:cs typeface="Book Antiqua"/>
            </a:endParaRPr>
          </a:p>
          <a:p>
            <a:pPr marL="87046" indent="-74699">
              <a:spcBef>
                <a:spcPts val="78"/>
              </a:spcBef>
              <a:buChar char="-"/>
              <a:tabLst>
                <a:tab pos="87663" algn="l"/>
              </a:tabLst>
            </a:pPr>
            <a:r>
              <a:rPr sz="972" spc="15" dirty="0">
                <a:latin typeface="Book Antiqua"/>
                <a:cs typeface="Book Antiqua"/>
              </a:rPr>
              <a:t>Eat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-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Walk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04" y="8296093"/>
            <a:ext cx="278862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24" dirty="0">
                <a:latin typeface="Book Antiqua"/>
                <a:cs typeface="Book Antiqua"/>
              </a:rPr>
              <a:t>A </a:t>
            </a:r>
            <a:r>
              <a:rPr sz="972" b="1" spc="10" dirty="0">
                <a:latin typeface="Book Antiqua"/>
                <a:cs typeface="Book Antiqua"/>
              </a:rPr>
              <a:t>cat can </a:t>
            </a:r>
            <a:r>
              <a:rPr sz="972" b="1" spc="15" dirty="0">
                <a:latin typeface="Book Antiqua"/>
                <a:cs typeface="Book Antiqua"/>
              </a:rPr>
              <a:t>be viewed with </a:t>
            </a:r>
            <a:r>
              <a:rPr sz="972" b="1" spc="10" dirty="0">
                <a:latin typeface="Book Antiqua"/>
                <a:cs typeface="Book Antiqua"/>
              </a:rPr>
              <a:t>different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perspectives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46823" y="8611552"/>
          <a:ext cx="5403762" cy="646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3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54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Ordinary</a:t>
                      </a:r>
                      <a:r>
                        <a:rPr sz="1000" spc="-2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Perspective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Surgeon’s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Perspective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0">
                <a:tc>
                  <a:txBody>
                    <a:bodyPr/>
                    <a:lstStyle/>
                    <a:p>
                      <a:pPr marL="61594">
                        <a:lnSpc>
                          <a:spcPts val="1115"/>
                        </a:lnSpc>
                      </a:pPr>
                      <a:r>
                        <a:rPr sz="1000" spc="25" dirty="0"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pet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animal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with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15"/>
                        </a:lnSpc>
                      </a:pPr>
                      <a:r>
                        <a:rPr sz="1000" spc="25" dirty="0"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being</a:t>
                      </a:r>
                      <a:r>
                        <a:rPr sz="1000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with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marL="61594">
                        <a:lnSpc>
                          <a:spcPts val="111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Four</a:t>
                      </a:r>
                      <a:r>
                        <a:rPr sz="10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Legs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15"/>
                        </a:lnSpc>
                      </a:pPr>
                      <a:r>
                        <a:rPr sz="1000" spc="25" dirty="0"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1000" spc="-9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Skeleton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marL="61594">
                        <a:lnSpc>
                          <a:spcPts val="1115"/>
                        </a:lnSpc>
                      </a:pPr>
                      <a:r>
                        <a:rPr sz="1000" spc="25" dirty="0"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1000" spc="-9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Tail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1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Heart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31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8240" y="1343483"/>
            <a:ext cx="70687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5" dirty="0">
                <a:latin typeface="Book Antiqua"/>
                <a:cs typeface="Book Antiqua"/>
              </a:rPr>
              <a:t>Ears  Sharp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Teeth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1927" y="1343483"/>
            <a:ext cx="51117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Kidney  </a:t>
            </a:r>
            <a:r>
              <a:rPr sz="972" spc="5" dirty="0">
                <a:latin typeface="Book Antiqua"/>
                <a:cs typeface="Book Antiqua"/>
              </a:rPr>
              <a:t>St</a:t>
            </a:r>
            <a:r>
              <a:rPr sz="972" spc="19" dirty="0">
                <a:latin typeface="Book Antiqua"/>
                <a:cs typeface="Book Antiqua"/>
              </a:rPr>
              <a:t>o</a:t>
            </a:r>
            <a:r>
              <a:rPr sz="972" spc="24" dirty="0">
                <a:latin typeface="Book Antiqua"/>
                <a:cs typeface="Book Antiqua"/>
              </a:rPr>
              <a:t>m</a:t>
            </a:r>
            <a:r>
              <a:rPr sz="972" spc="10" dirty="0">
                <a:latin typeface="Book Antiqua"/>
                <a:cs typeface="Book Antiqua"/>
              </a:rPr>
              <a:t>a</a:t>
            </a:r>
            <a:r>
              <a:rPr sz="972" spc="15" dirty="0">
                <a:latin typeface="Book Antiqua"/>
                <a:cs typeface="Book Antiqua"/>
              </a:rPr>
              <a:t>ch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65394" y="1352867"/>
            <a:ext cx="2839244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1998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504266" y="135286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667985" y="1349903"/>
            <a:ext cx="0" cy="488332"/>
          </a:xfrm>
          <a:custGeom>
            <a:avLst/>
            <a:gdLst/>
            <a:ahLst/>
            <a:cxnLst/>
            <a:rect l="l" t="t" r="r" b="b"/>
            <a:pathLst>
              <a:path h="502284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665394" y="1835150"/>
            <a:ext cx="2833070" cy="0"/>
          </a:xfrm>
          <a:custGeom>
            <a:avLst/>
            <a:gdLst/>
            <a:ahLst/>
            <a:cxnLst/>
            <a:rect l="l" t="t" r="r" b="b"/>
            <a:pathLst>
              <a:path w="2914015">
                <a:moveTo>
                  <a:pt x="0" y="0"/>
                </a:moveTo>
                <a:lnTo>
                  <a:pt x="291388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501302" y="1355830"/>
            <a:ext cx="0" cy="482776"/>
          </a:xfrm>
          <a:custGeom>
            <a:avLst/>
            <a:gdLst/>
            <a:ahLst/>
            <a:cxnLst/>
            <a:rect l="l" t="t" r="r" b="b"/>
            <a:pathLst>
              <a:path h="496569">
                <a:moveTo>
                  <a:pt x="0" y="0"/>
                </a:moveTo>
                <a:lnTo>
                  <a:pt x="0" y="49606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504266" y="183514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7062735" y="1349903"/>
            <a:ext cx="0" cy="488332"/>
          </a:xfrm>
          <a:custGeom>
            <a:avLst/>
            <a:gdLst/>
            <a:ahLst/>
            <a:cxnLst/>
            <a:rect l="l" t="t" r="r" b="b"/>
            <a:pathLst>
              <a:path h="502284">
                <a:moveTo>
                  <a:pt x="0" y="0"/>
                </a:moveTo>
                <a:lnTo>
                  <a:pt x="0" y="50215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561924" y="1989490"/>
            <a:ext cx="279602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24" dirty="0">
                <a:latin typeface="Book Antiqua"/>
                <a:cs typeface="Book Antiqua"/>
              </a:rPr>
              <a:t>A </a:t>
            </a:r>
            <a:r>
              <a:rPr sz="972" b="1" spc="10" dirty="0">
                <a:latin typeface="Book Antiqua"/>
                <a:cs typeface="Book Antiqua"/>
              </a:rPr>
              <a:t>car </a:t>
            </a:r>
            <a:r>
              <a:rPr sz="972" b="1" spc="15" dirty="0">
                <a:latin typeface="Book Antiqua"/>
                <a:cs typeface="Book Antiqua"/>
              </a:rPr>
              <a:t>can be </a:t>
            </a:r>
            <a:r>
              <a:rPr sz="972" b="1" spc="10" dirty="0">
                <a:latin typeface="Book Antiqua"/>
                <a:cs typeface="Book Antiqua"/>
              </a:rPr>
              <a:t>viewed </a:t>
            </a:r>
            <a:r>
              <a:rPr sz="972" b="1" spc="15" dirty="0">
                <a:latin typeface="Book Antiqua"/>
                <a:cs typeface="Book Antiqua"/>
              </a:rPr>
              <a:t>with </a:t>
            </a:r>
            <a:r>
              <a:rPr sz="972" b="1" spc="10" dirty="0">
                <a:latin typeface="Book Antiqua"/>
                <a:cs typeface="Book Antiqua"/>
              </a:rPr>
              <a:t>different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perspectives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5495" y="3656377"/>
            <a:ext cx="81368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Driver’s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View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1915" y="3650451"/>
            <a:ext cx="9513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Engineer’s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View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5765" y="2307801"/>
            <a:ext cx="2828749" cy="0"/>
          </a:xfrm>
          <a:custGeom>
            <a:avLst/>
            <a:gdLst/>
            <a:ahLst/>
            <a:cxnLst/>
            <a:rect l="l" t="t" r="r" b="b"/>
            <a:pathLst>
              <a:path w="2909570">
                <a:moveTo>
                  <a:pt x="0" y="0"/>
                </a:moveTo>
                <a:lnTo>
                  <a:pt x="290931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504266" y="230780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678357" y="2304838"/>
            <a:ext cx="0" cy="1563158"/>
          </a:xfrm>
          <a:custGeom>
            <a:avLst/>
            <a:gdLst/>
            <a:ahLst/>
            <a:cxnLst/>
            <a:rect l="l" t="t" r="r" b="b"/>
            <a:pathLst>
              <a:path h="1607820">
                <a:moveTo>
                  <a:pt x="0" y="0"/>
                </a:moveTo>
                <a:lnTo>
                  <a:pt x="0" y="160782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675765" y="3865403"/>
            <a:ext cx="2822575" cy="0"/>
          </a:xfrm>
          <a:custGeom>
            <a:avLst/>
            <a:gdLst/>
            <a:ahLst/>
            <a:cxnLst/>
            <a:rect l="l" t="t" r="r" b="b"/>
            <a:pathLst>
              <a:path w="2903220">
                <a:moveTo>
                  <a:pt x="0" y="0"/>
                </a:moveTo>
                <a:lnTo>
                  <a:pt x="2903220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501302" y="2310765"/>
            <a:ext cx="0" cy="1557602"/>
          </a:xfrm>
          <a:custGeom>
            <a:avLst/>
            <a:gdLst/>
            <a:ahLst/>
            <a:cxnLst/>
            <a:rect l="l" t="t" r="r" b="b"/>
            <a:pathLst>
              <a:path h="1602104">
                <a:moveTo>
                  <a:pt x="0" y="0"/>
                </a:moveTo>
                <a:lnTo>
                  <a:pt x="0" y="16017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504266" y="386540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7062735" y="2304838"/>
            <a:ext cx="0" cy="1563158"/>
          </a:xfrm>
          <a:custGeom>
            <a:avLst/>
            <a:gdLst/>
            <a:ahLst/>
            <a:cxnLst/>
            <a:rect l="l" t="t" r="r" b="b"/>
            <a:pathLst>
              <a:path h="1607820">
                <a:moveTo>
                  <a:pt x="0" y="0"/>
                </a:moveTo>
                <a:lnTo>
                  <a:pt x="0" y="160782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561923" y="4024560"/>
            <a:ext cx="4851224" cy="5151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0" dirty="0">
                <a:latin typeface="Book Antiqua"/>
                <a:cs typeface="Book Antiqua"/>
              </a:rPr>
              <a:t>Abstraction </a:t>
            </a:r>
            <a:r>
              <a:rPr sz="972" b="1" spc="15" dirty="0">
                <a:latin typeface="Book Antiqua"/>
                <a:cs typeface="Book Antiqua"/>
              </a:rPr>
              <a:t>–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Advantages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Abstraction has </a:t>
            </a:r>
            <a:r>
              <a:rPr sz="972" spc="15" dirty="0">
                <a:latin typeface="Book Antiqua"/>
                <a:cs typeface="Book Antiqua"/>
              </a:rPr>
              <a:t>following 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advantages,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4939" indent="-208662">
              <a:lnSpc>
                <a:spcPct val="107500"/>
              </a:lnSpc>
              <a:buAutoNum type="arabicPeriod"/>
              <a:tabLst>
                <a:tab pos="430291" algn="l"/>
              </a:tabLst>
            </a:pP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helps </a:t>
            </a:r>
            <a:r>
              <a:rPr sz="972" spc="15" dirty="0">
                <a:latin typeface="Book Antiqua"/>
                <a:cs typeface="Book Antiqua"/>
              </a:rPr>
              <a:t>us </a:t>
            </a:r>
            <a:r>
              <a:rPr sz="972" spc="10" dirty="0">
                <a:latin typeface="Book Antiqua"/>
                <a:cs typeface="Book Antiqua"/>
              </a:rPr>
              <a:t>understanding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solving </a:t>
            </a:r>
            <a:r>
              <a:rPr sz="972" spc="15" dirty="0">
                <a:latin typeface="Book Antiqua"/>
                <a:cs typeface="Book Antiqua"/>
              </a:rPr>
              <a:t>a problem </a:t>
            </a:r>
            <a:r>
              <a:rPr sz="972" spc="10" dirty="0">
                <a:latin typeface="Book Antiqua"/>
                <a:cs typeface="Book Antiqua"/>
              </a:rPr>
              <a:t>using object oriented  </a:t>
            </a:r>
            <a:r>
              <a:rPr sz="972" spc="15" dirty="0">
                <a:latin typeface="Book Antiqua"/>
                <a:cs typeface="Book Antiqua"/>
              </a:rPr>
              <a:t>approach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hides extra irrelevant details of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  <a:buFont typeface="Book Antiqua"/>
              <a:buAutoNum type="arabicPeriod"/>
            </a:pPr>
            <a:endParaRPr sz="1069">
              <a:latin typeface="Times New Roman"/>
              <a:cs typeface="Times New Roman"/>
            </a:endParaRPr>
          </a:p>
          <a:p>
            <a:pPr marL="429673" marR="4939" indent="-208662">
              <a:lnSpc>
                <a:spcPct val="107000"/>
              </a:lnSpc>
              <a:buAutoNum type="arabi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Focusing on </a:t>
            </a:r>
            <a:r>
              <a:rPr sz="972" spc="10" dirty="0">
                <a:latin typeface="Book Antiqua"/>
                <a:cs typeface="Book Antiqua"/>
              </a:rPr>
              <a:t>single perspective of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provides </a:t>
            </a:r>
            <a:r>
              <a:rPr sz="972" spc="15" dirty="0">
                <a:latin typeface="Book Antiqua"/>
                <a:cs typeface="Book Antiqua"/>
              </a:rPr>
              <a:t>us </a:t>
            </a:r>
            <a:r>
              <a:rPr sz="972" spc="10" dirty="0">
                <a:latin typeface="Book Antiqua"/>
                <a:cs typeface="Book Antiqua"/>
              </a:rPr>
              <a:t>freedom to </a:t>
            </a:r>
            <a:r>
              <a:rPr sz="972" spc="15" dirty="0">
                <a:latin typeface="Book Antiqua"/>
                <a:cs typeface="Book Antiqua"/>
              </a:rPr>
              <a:t>change  implementation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other aspects </a:t>
            </a:r>
            <a:r>
              <a:rPr sz="972" spc="10" dirty="0">
                <a:latin typeface="Book Antiqua"/>
                <a:cs typeface="Book Antiqua"/>
              </a:rPr>
              <a:t>of for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later.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Similar to Encapsulation Abstraction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for achieving information hiding </a:t>
            </a:r>
            <a:r>
              <a:rPr sz="972" spc="5" dirty="0">
                <a:latin typeface="Book Antiqua"/>
                <a:cs typeface="Book Antiqua"/>
              </a:rPr>
              <a:t>as  </a:t>
            </a:r>
            <a:r>
              <a:rPr sz="972" spc="15" dirty="0">
                <a:latin typeface="Book Antiqua"/>
                <a:cs typeface="Book Antiqua"/>
              </a:rPr>
              <a:t>we show only </a:t>
            </a:r>
            <a:r>
              <a:rPr sz="972" spc="10" dirty="0">
                <a:latin typeface="Book Antiqua"/>
                <a:cs typeface="Book Antiqua"/>
              </a:rPr>
              <a:t>relevant details to related objects,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hide </a:t>
            </a:r>
            <a:r>
              <a:rPr sz="972" spc="15" dirty="0">
                <a:latin typeface="Book Antiqua"/>
                <a:cs typeface="Book Antiqua"/>
              </a:rPr>
              <a:t>other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details.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 startAt="2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2"/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OOP we </a:t>
            </a:r>
            <a:r>
              <a:rPr sz="972" spc="10" dirty="0">
                <a:latin typeface="Book Antiqua"/>
                <a:cs typeface="Book Antiqua"/>
              </a:rPr>
              <a:t>create </a:t>
            </a:r>
            <a:r>
              <a:rPr sz="972" spc="15" dirty="0">
                <a:latin typeface="Book Antiqua"/>
                <a:cs typeface="Book Antiqua"/>
              </a:rPr>
              <a:t>a general </a:t>
            </a:r>
            <a:r>
              <a:rPr sz="972" spc="10" dirty="0">
                <a:latin typeface="Book Antiqua"/>
                <a:cs typeface="Book Antiqua"/>
              </a:rPr>
              <a:t>sketch for </a:t>
            </a:r>
            <a:r>
              <a:rPr sz="972" spc="15" dirty="0">
                <a:latin typeface="Book Antiqua"/>
                <a:cs typeface="Book Antiqua"/>
              </a:rPr>
              <a:t>each </a:t>
            </a:r>
            <a:r>
              <a:rPr sz="972" spc="10" dirty="0">
                <a:latin typeface="Book Antiqua"/>
                <a:cs typeface="Book Antiqua"/>
              </a:rPr>
              <a:t>kind of objects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create  different instances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this sketch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5" dirty="0">
                <a:latin typeface="Book Antiqua"/>
                <a:cs typeface="Book Antiqua"/>
              </a:rPr>
              <a:t>call this </a:t>
            </a:r>
            <a:r>
              <a:rPr sz="972" spc="10" dirty="0">
                <a:latin typeface="Book Antiqua"/>
                <a:cs typeface="Book Antiqua"/>
              </a:rPr>
              <a:t>sketch or prototype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24" dirty="0">
                <a:latin typeface="Book Antiqua"/>
                <a:cs typeface="Book Antiqua"/>
              </a:rPr>
              <a:t>map </a:t>
            </a:r>
            <a:r>
              <a:rPr sz="972" spc="10" dirty="0">
                <a:latin typeface="Book Antiqua"/>
                <a:cs typeface="Book Antiqua"/>
              </a:rPr>
              <a:t>as  </a:t>
            </a:r>
            <a:r>
              <a:rPr sz="972" spc="5" dirty="0">
                <a:latin typeface="Book Antiqua"/>
                <a:cs typeface="Book Antiqua"/>
              </a:rPr>
              <a:t>“class”.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All objects of </a:t>
            </a:r>
            <a:r>
              <a:rPr sz="972" spc="19" dirty="0">
                <a:latin typeface="Book Antiqua"/>
                <a:cs typeface="Book Antiqua"/>
              </a:rPr>
              <a:t>same kind </a:t>
            </a:r>
            <a:r>
              <a:rPr sz="972" spc="10" dirty="0">
                <a:latin typeface="Book Antiqua"/>
                <a:cs typeface="Book Antiqua"/>
              </a:rPr>
              <a:t>exhibit identical characteristics (information structure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behavior) </a:t>
            </a: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have data </a:t>
            </a:r>
            <a:r>
              <a:rPr sz="972" spc="10" dirty="0">
                <a:latin typeface="Book Antiqua"/>
                <a:cs typeface="Book Antiqua"/>
              </a:rPr>
              <a:t>of their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own.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–Example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1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Consider the objects given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Ali studies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mathematics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Anam </a:t>
            </a:r>
            <a:r>
              <a:rPr sz="972" spc="10" dirty="0">
                <a:latin typeface="Book Antiqua"/>
                <a:cs typeface="Book Antiqua"/>
              </a:rPr>
              <a:t>studies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physics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Sohail </a:t>
            </a:r>
            <a:r>
              <a:rPr sz="972" spc="10" dirty="0">
                <a:latin typeface="Book Antiqua"/>
                <a:cs typeface="Book Antiqua"/>
              </a:rPr>
              <a:t>studies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chemistry</a:t>
            </a:r>
            <a:endParaRPr sz="972">
              <a:latin typeface="Book Antiqua"/>
              <a:cs typeface="Book Antiqua"/>
            </a:endParaRPr>
          </a:p>
          <a:p>
            <a:pPr marL="12347" marR="437699">
              <a:lnSpc>
                <a:spcPts val="2508"/>
              </a:lnSpc>
              <a:spcBef>
                <a:spcPts val="292"/>
              </a:spcBef>
            </a:pPr>
            <a:r>
              <a:rPr sz="972" spc="15" dirty="0">
                <a:latin typeface="Book Antiqua"/>
                <a:cs typeface="Book Antiqua"/>
              </a:rPr>
              <a:t>Each </a:t>
            </a:r>
            <a:r>
              <a:rPr sz="972" spc="10" dirty="0">
                <a:latin typeface="Book Antiqua"/>
                <a:cs typeface="Book Antiqua"/>
              </a:rPr>
              <a:t>one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Student 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say these objects are </a:t>
            </a:r>
            <a:r>
              <a:rPr sz="972" i="1" spc="10" dirty="0">
                <a:latin typeface="Book Antiqua"/>
                <a:cs typeface="Book Antiqua"/>
              </a:rPr>
              <a:t>instances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Student </a:t>
            </a:r>
            <a:r>
              <a:rPr sz="972" spc="10" dirty="0">
                <a:latin typeface="Book Antiqua"/>
                <a:cs typeface="Book Antiqua"/>
              </a:rPr>
              <a:t>class.  Class </a:t>
            </a:r>
            <a:r>
              <a:rPr sz="972" spc="15" dirty="0">
                <a:latin typeface="Book Antiqua"/>
                <a:cs typeface="Book Antiqua"/>
              </a:rPr>
              <a:t>–Example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Consider the objects given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63533" y="2310764"/>
            <a:ext cx="1988718" cy="1340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740959" y="2310765"/>
            <a:ext cx="2145453" cy="1346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40243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14616"/>
            <a:ext cx="4361039" cy="1282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Ahsan teaches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mathematics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Aamir teaches computer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science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Atif teaches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physics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Each one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teacher 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say these objects are </a:t>
            </a:r>
            <a:r>
              <a:rPr sz="972" i="1" spc="10" dirty="0">
                <a:latin typeface="Book Antiqua"/>
                <a:cs typeface="Book Antiqua"/>
              </a:rPr>
              <a:t>instances </a:t>
            </a:r>
            <a:r>
              <a:rPr sz="972" spc="10" dirty="0">
                <a:latin typeface="Book Antiqua"/>
                <a:cs typeface="Book Antiqua"/>
              </a:rPr>
              <a:t>of the </a:t>
            </a:r>
            <a:r>
              <a:rPr sz="972" spc="15" dirty="0">
                <a:latin typeface="Book Antiqua"/>
                <a:cs typeface="Book Antiqua"/>
              </a:rPr>
              <a:t>Teacher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Representation: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represent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using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rectangle as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64" y="4532005"/>
            <a:ext cx="124953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Class Example: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Circle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64" y="6939689"/>
            <a:ext cx="1303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Class Example: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08559" y="2919224"/>
          <a:ext cx="1236574" cy="1168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896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spc="-10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(Class</a:t>
                      </a:r>
                      <a:r>
                        <a:rPr sz="900" spc="-75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Name)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2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(Attributes)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(Operations)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907031" y="3798359"/>
            <a:ext cx="1027906" cy="165283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2842" rIns="0" bIns="0" rtlCol="0">
            <a:spAutoFit/>
          </a:bodyPr>
          <a:lstStyle/>
          <a:p>
            <a:pPr marL="146311">
              <a:spcBef>
                <a:spcPts val="180"/>
              </a:spcBef>
            </a:pPr>
            <a:r>
              <a:rPr sz="924" spc="-10" dirty="0">
                <a:solidFill>
                  <a:srgbClr val="FF6500"/>
                </a:solidFill>
                <a:latin typeface="Arial"/>
                <a:cs typeface="Arial"/>
              </a:rPr>
              <a:t>(Class</a:t>
            </a:r>
            <a:r>
              <a:rPr sz="924" spc="-68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924" spc="-10" dirty="0">
                <a:solidFill>
                  <a:srgbClr val="FF6500"/>
                </a:solidFill>
                <a:latin typeface="Arial"/>
                <a:cs typeface="Arial"/>
              </a:rPr>
              <a:t>Name)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5647" y="4150006"/>
            <a:ext cx="74824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Normal</a:t>
            </a:r>
            <a:r>
              <a:rPr sz="924" b="1" spc="-92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Form</a:t>
            </a:r>
            <a:endParaRPr sz="92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9660" y="4150006"/>
            <a:ext cx="101370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Suppressed</a:t>
            </a:r>
            <a:r>
              <a:rPr sz="924" b="1" spc="-83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Form</a:t>
            </a:r>
            <a:endParaRPr sz="924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50046" y="4978000"/>
          <a:ext cx="1402027" cy="1620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3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58">
                <a:tc>
                  <a:txBody>
                    <a:bodyPr/>
                    <a:lstStyle/>
                    <a:p>
                      <a:pPr marL="81915" marR="960755">
                        <a:lnSpc>
                          <a:spcPts val="1070"/>
                        </a:lnSpc>
                        <a:spcBef>
                          <a:spcPts val="3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er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rad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001">
                <a:tc>
                  <a:txBody>
                    <a:bodyPr/>
                    <a:lstStyle/>
                    <a:p>
                      <a:pPr marL="81915" marR="581025">
                        <a:lnSpc>
                          <a:spcPts val="1070"/>
                        </a:lnSpc>
                        <a:spcBef>
                          <a:spcPts val="34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748613" y="6693287"/>
            <a:ext cx="74762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Normal</a:t>
            </a:r>
            <a:r>
              <a:rPr sz="924" b="1" spc="-92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Form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6616" y="6696263"/>
            <a:ext cx="101309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Suppressed</a:t>
            </a:r>
            <a:r>
              <a:rPr sz="924" b="1" spc="-73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Form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5995" y="6199399"/>
            <a:ext cx="1264356" cy="17276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algn="ctr">
              <a:spcBef>
                <a:spcPts val="238"/>
              </a:spcBef>
            </a:pPr>
            <a:r>
              <a:rPr sz="924" spc="-10" dirty="0">
                <a:solidFill>
                  <a:srgbClr val="FF6500"/>
                </a:solidFill>
                <a:latin typeface="Arial"/>
                <a:cs typeface="Arial"/>
              </a:rPr>
              <a:t>Circle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18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36" y="3786011"/>
            <a:ext cx="4850606" cy="1903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03.3.</a:t>
            </a:r>
            <a:r>
              <a:rPr sz="972" b="1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>
              <a:lnSpc>
                <a:spcPct val="1075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child inherits characteristics of its parents, besides inherited characteristics,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child 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have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own unique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characteristics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Inheritance </a:t>
            </a:r>
            <a:r>
              <a:rPr sz="972" b="1" spc="15" dirty="0">
                <a:latin typeface="Book Antiqua"/>
                <a:cs typeface="Book Antiqua"/>
              </a:rPr>
              <a:t>in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B </a:t>
            </a:r>
            <a:r>
              <a:rPr sz="972" spc="10" dirty="0">
                <a:latin typeface="Book Antiqua"/>
                <a:cs typeface="Book Antiqua"/>
              </a:rPr>
              <a:t>inherits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contains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characteristics (information  structure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behaviour) of 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24" dirty="0">
                <a:latin typeface="Book Antiqua"/>
                <a:cs typeface="Book Antiqua"/>
              </a:rPr>
              <a:t>A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parent 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i="1" spc="10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the </a:t>
            </a:r>
            <a:r>
              <a:rPr sz="972" spc="10" dirty="0">
                <a:latin typeface="Book Antiqua"/>
                <a:cs typeface="Book Antiqua"/>
              </a:rPr>
              <a:t>child class is called </a:t>
            </a:r>
            <a:r>
              <a:rPr sz="972" i="1" spc="10" dirty="0">
                <a:latin typeface="Book Antiqua"/>
                <a:cs typeface="Book Antiqua"/>
              </a:rPr>
              <a:t>derived</a:t>
            </a:r>
            <a:r>
              <a:rPr sz="972" i="1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Besides inherited characteristics,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may have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own unique  </a:t>
            </a:r>
            <a:r>
              <a:rPr sz="972" spc="10" dirty="0">
                <a:latin typeface="Book Antiqua"/>
                <a:cs typeface="Book Antiqua"/>
              </a:rPr>
              <a:t>characteristics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36" y="9145169"/>
            <a:ext cx="316582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Inheritance </a:t>
            </a:r>
            <a:r>
              <a:rPr sz="972" b="1" spc="15" dirty="0">
                <a:latin typeface="Book Antiqua"/>
                <a:cs typeface="Book Antiqua"/>
              </a:rPr>
              <a:t>– </a:t>
            </a:r>
            <a:r>
              <a:rPr sz="972" b="1" spc="10" dirty="0">
                <a:latin typeface="Book Antiqua"/>
                <a:cs typeface="Book Antiqua"/>
              </a:rPr>
              <a:t>“IS </a:t>
            </a:r>
            <a:r>
              <a:rPr sz="972" b="1" spc="19" dirty="0">
                <a:latin typeface="Book Antiqua"/>
                <a:cs typeface="Book Antiqua"/>
              </a:rPr>
              <a:t>A” </a:t>
            </a:r>
            <a:r>
              <a:rPr sz="972" b="1" spc="10" dirty="0">
                <a:latin typeface="Book Antiqua"/>
                <a:cs typeface="Book Antiqua"/>
              </a:rPr>
              <a:t>or “IS </a:t>
            </a:r>
            <a:r>
              <a:rPr sz="972" b="1" spc="24" dirty="0">
                <a:latin typeface="Book Antiqua"/>
                <a:cs typeface="Book Antiqua"/>
              </a:rPr>
              <a:t>A </a:t>
            </a:r>
            <a:r>
              <a:rPr sz="972" b="1" spc="19" dirty="0">
                <a:latin typeface="Book Antiqua"/>
                <a:cs typeface="Book Antiqua"/>
              </a:rPr>
              <a:t>KIND OF”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Relationship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06399" y="1547200"/>
          <a:ext cx="1414374" cy="1771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i="1" spc="-10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Person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422">
                <a:tc>
                  <a:txBody>
                    <a:bodyPr/>
                    <a:lstStyle/>
                    <a:p>
                      <a:pPr marL="69850" marR="944880">
                        <a:lnSpc>
                          <a:spcPct val="95000"/>
                        </a:lnSpc>
                        <a:spcBef>
                          <a:spcPts val="25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name  age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931">
                <a:tc>
                  <a:txBody>
                    <a:bodyPr/>
                    <a:lstStyle/>
                    <a:p>
                      <a:pPr marL="69850" marR="1077595">
                        <a:lnSpc>
                          <a:spcPts val="1070"/>
                        </a:lnSpc>
                        <a:spcBef>
                          <a:spcPts val="29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eat  w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alk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244972" y="3373614"/>
            <a:ext cx="74824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Normal</a:t>
            </a:r>
            <a:r>
              <a:rPr sz="924" b="1" spc="-83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Form</a:t>
            </a:r>
            <a:endParaRPr sz="9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5169" y="3365464"/>
            <a:ext cx="101247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Suppressed</a:t>
            </a:r>
            <a:r>
              <a:rPr sz="924" b="1" spc="-87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Form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4902" y="2956772"/>
            <a:ext cx="1379185" cy="16590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3460" rIns="0" bIns="0" rtlCol="0">
            <a:spAutoFit/>
          </a:bodyPr>
          <a:lstStyle/>
          <a:p>
            <a:pPr algn="ctr">
              <a:spcBef>
                <a:spcPts val="185"/>
              </a:spcBef>
            </a:pPr>
            <a:r>
              <a:rPr sz="924" i="1" spc="-10" dirty="0">
                <a:solidFill>
                  <a:srgbClr val="FF6500"/>
                </a:solidFill>
                <a:latin typeface="Arial"/>
                <a:cs typeface="Arial"/>
              </a:rPr>
              <a:t>Person</a:t>
            </a:r>
            <a:endParaRPr sz="92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6698" y="5972705"/>
            <a:ext cx="853192" cy="16964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7164" rIns="0" bIns="0" rtlCol="0">
            <a:spAutoFit/>
          </a:bodyPr>
          <a:lstStyle/>
          <a:p>
            <a:pPr marL="230269">
              <a:spcBef>
                <a:spcPts val="214"/>
              </a:spcBef>
            </a:pPr>
            <a:r>
              <a:rPr sz="924" spc="-10" dirty="0">
                <a:latin typeface="Arial"/>
                <a:cs typeface="Arial"/>
              </a:rPr>
              <a:t>Person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6698" y="7006167"/>
            <a:ext cx="939006" cy="170271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244469">
              <a:spcBef>
                <a:spcPts val="219"/>
              </a:spcBef>
            </a:pPr>
            <a:r>
              <a:rPr sz="924" spc="-10" dirty="0">
                <a:latin typeface="Arial"/>
                <a:cs typeface="Arial"/>
              </a:rPr>
              <a:t>Teacher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8344" y="6785399"/>
            <a:ext cx="938389" cy="16964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7164" rIns="0" bIns="0" rtlCol="0">
            <a:spAutoFit/>
          </a:bodyPr>
          <a:lstStyle/>
          <a:p>
            <a:pPr marL="286449">
              <a:spcBef>
                <a:spcPts val="214"/>
              </a:spcBef>
            </a:pPr>
            <a:r>
              <a:rPr sz="924" spc="-10" dirty="0">
                <a:latin typeface="Arial"/>
                <a:cs typeface="Arial"/>
              </a:rPr>
              <a:t>Doctor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2823" y="6822440"/>
            <a:ext cx="938389" cy="16964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7164" rIns="0" bIns="0" rtlCol="0">
            <a:spAutoFit/>
          </a:bodyPr>
          <a:lstStyle/>
          <a:p>
            <a:pPr marL="256816">
              <a:spcBef>
                <a:spcPts val="214"/>
              </a:spcBef>
            </a:pPr>
            <a:r>
              <a:rPr sz="924" spc="-10" dirty="0">
                <a:latin typeface="Arial"/>
                <a:cs typeface="Arial"/>
              </a:rPr>
              <a:t>Student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27861" y="6194213"/>
            <a:ext cx="116064" cy="812447"/>
          </a:xfrm>
          <a:custGeom>
            <a:avLst/>
            <a:gdLst/>
            <a:ahLst/>
            <a:cxnLst/>
            <a:rect l="l" t="t" r="r" b="b"/>
            <a:pathLst>
              <a:path w="119379" h="835659">
                <a:moveTo>
                  <a:pt x="71627" y="107441"/>
                </a:moveTo>
                <a:lnTo>
                  <a:pt x="47243" y="107441"/>
                </a:lnTo>
                <a:lnTo>
                  <a:pt x="47243" y="835151"/>
                </a:lnTo>
                <a:lnTo>
                  <a:pt x="71627" y="835151"/>
                </a:lnTo>
                <a:lnTo>
                  <a:pt x="71627" y="107441"/>
                </a:lnTo>
                <a:close/>
              </a:path>
              <a:path w="119379" h="835659">
                <a:moveTo>
                  <a:pt x="59436" y="0"/>
                </a:moveTo>
                <a:lnTo>
                  <a:pt x="0" y="119634"/>
                </a:lnTo>
                <a:lnTo>
                  <a:pt x="47243" y="119634"/>
                </a:lnTo>
                <a:lnTo>
                  <a:pt x="47243" y="107441"/>
                </a:lnTo>
                <a:lnTo>
                  <a:pt x="112814" y="107441"/>
                </a:lnTo>
                <a:lnTo>
                  <a:pt x="59436" y="0"/>
                </a:lnTo>
                <a:close/>
              </a:path>
              <a:path w="119379" h="835659">
                <a:moveTo>
                  <a:pt x="112814" y="107441"/>
                </a:moveTo>
                <a:lnTo>
                  <a:pt x="71627" y="107441"/>
                </a:lnTo>
                <a:lnTo>
                  <a:pt x="71627" y="119634"/>
                </a:lnTo>
                <a:lnTo>
                  <a:pt x="118872" y="119634"/>
                </a:lnTo>
                <a:lnTo>
                  <a:pt x="112814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654405" y="6194213"/>
            <a:ext cx="562416" cy="635882"/>
          </a:xfrm>
          <a:custGeom>
            <a:avLst/>
            <a:gdLst/>
            <a:ahLst/>
            <a:cxnLst/>
            <a:rect l="l" t="t" r="r" b="b"/>
            <a:pathLst>
              <a:path w="578485" h="654050">
                <a:moveTo>
                  <a:pt x="490559" y="81976"/>
                </a:moveTo>
                <a:lnTo>
                  <a:pt x="0" y="637794"/>
                </a:lnTo>
                <a:lnTo>
                  <a:pt x="17526" y="653796"/>
                </a:lnTo>
                <a:lnTo>
                  <a:pt x="508344" y="97785"/>
                </a:lnTo>
                <a:lnTo>
                  <a:pt x="490559" y="81976"/>
                </a:lnTo>
                <a:close/>
              </a:path>
              <a:path w="578485" h="654050">
                <a:moveTo>
                  <a:pt x="558994" y="73151"/>
                </a:moveTo>
                <a:lnTo>
                  <a:pt x="498348" y="73151"/>
                </a:lnTo>
                <a:lnTo>
                  <a:pt x="516636" y="88392"/>
                </a:lnTo>
                <a:lnTo>
                  <a:pt x="508344" y="97785"/>
                </a:lnTo>
                <a:lnTo>
                  <a:pt x="544068" y="129539"/>
                </a:lnTo>
                <a:lnTo>
                  <a:pt x="558994" y="73151"/>
                </a:lnTo>
                <a:close/>
              </a:path>
              <a:path w="578485" h="654050">
                <a:moveTo>
                  <a:pt x="498348" y="73151"/>
                </a:moveTo>
                <a:lnTo>
                  <a:pt x="490559" y="81976"/>
                </a:lnTo>
                <a:lnTo>
                  <a:pt x="508344" y="97785"/>
                </a:lnTo>
                <a:lnTo>
                  <a:pt x="516636" y="88392"/>
                </a:lnTo>
                <a:lnTo>
                  <a:pt x="498348" y="73151"/>
                </a:lnTo>
                <a:close/>
              </a:path>
              <a:path w="578485" h="654050">
                <a:moveTo>
                  <a:pt x="578357" y="0"/>
                </a:moveTo>
                <a:lnTo>
                  <a:pt x="454914" y="50292"/>
                </a:lnTo>
                <a:lnTo>
                  <a:pt x="490559" y="81976"/>
                </a:lnTo>
                <a:lnTo>
                  <a:pt x="498348" y="73151"/>
                </a:lnTo>
                <a:lnTo>
                  <a:pt x="558994" y="73151"/>
                </a:lnTo>
                <a:lnTo>
                  <a:pt x="5783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069396" y="6194214"/>
            <a:ext cx="605014" cy="599458"/>
          </a:xfrm>
          <a:custGeom>
            <a:avLst/>
            <a:gdLst/>
            <a:ahLst/>
            <a:cxnLst/>
            <a:rect l="l" t="t" r="r" b="b"/>
            <a:pathLst>
              <a:path w="622300" h="616584">
                <a:moveTo>
                  <a:pt x="93914" y="75553"/>
                </a:moveTo>
                <a:lnTo>
                  <a:pt x="76845" y="92776"/>
                </a:lnTo>
                <a:lnTo>
                  <a:pt x="605028" y="616458"/>
                </a:lnTo>
                <a:lnTo>
                  <a:pt x="621792" y="598932"/>
                </a:lnTo>
                <a:lnTo>
                  <a:pt x="93914" y="75553"/>
                </a:lnTo>
                <a:close/>
              </a:path>
              <a:path w="622300" h="616584">
                <a:moveTo>
                  <a:pt x="0" y="0"/>
                </a:moveTo>
                <a:lnTo>
                  <a:pt x="43434" y="126492"/>
                </a:lnTo>
                <a:lnTo>
                  <a:pt x="76845" y="92776"/>
                </a:lnTo>
                <a:lnTo>
                  <a:pt x="68580" y="84582"/>
                </a:lnTo>
                <a:lnTo>
                  <a:pt x="85344" y="67056"/>
                </a:lnTo>
                <a:lnTo>
                  <a:pt x="102334" y="67056"/>
                </a:lnTo>
                <a:lnTo>
                  <a:pt x="127254" y="41910"/>
                </a:lnTo>
                <a:lnTo>
                  <a:pt x="0" y="0"/>
                </a:lnTo>
                <a:close/>
              </a:path>
              <a:path w="622300" h="616584">
                <a:moveTo>
                  <a:pt x="85344" y="67056"/>
                </a:moveTo>
                <a:lnTo>
                  <a:pt x="68580" y="84582"/>
                </a:lnTo>
                <a:lnTo>
                  <a:pt x="76845" y="92776"/>
                </a:lnTo>
                <a:lnTo>
                  <a:pt x="93914" y="75553"/>
                </a:lnTo>
                <a:lnTo>
                  <a:pt x="85344" y="67056"/>
                </a:lnTo>
                <a:close/>
              </a:path>
              <a:path w="622300" h="616584">
                <a:moveTo>
                  <a:pt x="102334" y="67056"/>
                </a:moveTo>
                <a:lnTo>
                  <a:pt x="85344" y="67056"/>
                </a:lnTo>
                <a:lnTo>
                  <a:pt x="93914" y="75553"/>
                </a:lnTo>
                <a:lnTo>
                  <a:pt x="102334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235218" y="7664767"/>
            <a:ext cx="950736" cy="170271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294475">
              <a:spcBef>
                <a:spcPts val="219"/>
              </a:spcBef>
            </a:pPr>
            <a:r>
              <a:rPr sz="924" spc="-10" dirty="0">
                <a:latin typeface="Arial"/>
                <a:cs typeface="Arial"/>
              </a:rPr>
              <a:t>Shape</a:t>
            </a:r>
            <a:endParaRPr sz="92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5219" y="8641186"/>
            <a:ext cx="1046427" cy="170271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algn="ctr">
              <a:spcBef>
                <a:spcPts val="219"/>
              </a:spcBef>
            </a:pPr>
            <a:r>
              <a:rPr sz="924" spc="-10" dirty="0">
                <a:latin typeface="Arial"/>
                <a:cs typeface="Arial"/>
              </a:rPr>
              <a:t>Circle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8736" y="8432271"/>
            <a:ext cx="1047044" cy="170271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301883">
              <a:spcBef>
                <a:spcPts val="219"/>
              </a:spcBef>
            </a:pPr>
            <a:r>
              <a:rPr sz="924" spc="-10" dirty="0">
                <a:latin typeface="Arial"/>
                <a:cs typeface="Arial"/>
              </a:rPr>
              <a:t>Triangle</a:t>
            </a:r>
            <a:endParaRPr sz="92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12807" y="8467089"/>
            <a:ext cx="1047044" cy="170271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algn="ctr">
              <a:spcBef>
                <a:spcPts val="219"/>
              </a:spcBef>
            </a:pPr>
            <a:r>
              <a:rPr sz="924" spc="-10" dirty="0">
                <a:latin typeface="Arial"/>
                <a:cs typeface="Arial"/>
              </a:rPr>
              <a:t>Line</a:t>
            </a:r>
            <a:endParaRPr sz="92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99722" y="7874422"/>
            <a:ext cx="116680" cy="766763"/>
          </a:xfrm>
          <a:custGeom>
            <a:avLst/>
            <a:gdLst/>
            <a:ahLst/>
            <a:cxnLst/>
            <a:rect l="l" t="t" r="r" b="b"/>
            <a:pathLst>
              <a:path w="120014" h="788670">
                <a:moveTo>
                  <a:pt x="71627" y="107441"/>
                </a:moveTo>
                <a:lnTo>
                  <a:pt x="48005" y="107441"/>
                </a:lnTo>
                <a:lnTo>
                  <a:pt x="48005" y="788669"/>
                </a:lnTo>
                <a:lnTo>
                  <a:pt x="71627" y="788669"/>
                </a:lnTo>
                <a:lnTo>
                  <a:pt x="71627" y="107441"/>
                </a:lnTo>
                <a:close/>
              </a:path>
              <a:path w="120014" h="788670">
                <a:moveTo>
                  <a:pt x="59436" y="0"/>
                </a:moveTo>
                <a:lnTo>
                  <a:pt x="0" y="118871"/>
                </a:lnTo>
                <a:lnTo>
                  <a:pt x="48005" y="118871"/>
                </a:lnTo>
                <a:lnTo>
                  <a:pt x="48005" y="107441"/>
                </a:lnTo>
                <a:lnTo>
                  <a:pt x="113845" y="107441"/>
                </a:lnTo>
                <a:lnTo>
                  <a:pt x="59436" y="0"/>
                </a:lnTo>
                <a:close/>
              </a:path>
              <a:path w="120014" h="788670">
                <a:moveTo>
                  <a:pt x="113845" y="107441"/>
                </a:moveTo>
                <a:lnTo>
                  <a:pt x="71627" y="107441"/>
                </a:lnTo>
                <a:lnTo>
                  <a:pt x="71627" y="118871"/>
                </a:lnTo>
                <a:lnTo>
                  <a:pt x="119634" y="118871"/>
                </a:lnTo>
                <a:lnTo>
                  <a:pt x="113845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608473" y="7874422"/>
            <a:ext cx="627239" cy="601310"/>
          </a:xfrm>
          <a:custGeom>
            <a:avLst/>
            <a:gdLst/>
            <a:ahLst/>
            <a:cxnLst/>
            <a:rect l="l" t="t" r="r" b="b"/>
            <a:pathLst>
              <a:path w="645160" h="618490">
                <a:moveTo>
                  <a:pt x="549757" y="73960"/>
                </a:moveTo>
                <a:lnTo>
                  <a:pt x="0" y="601217"/>
                </a:lnTo>
                <a:lnTo>
                  <a:pt x="16764" y="617981"/>
                </a:lnTo>
                <a:lnTo>
                  <a:pt x="566589" y="91410"/>
                </a:lnTo>
                <a:lnTo>
                  <a:pt x="549757" y="73960"/>
                </a:lnTo>
                <a:close/>
              </a:path>
              <a:path w="645160" h="618490">
                <a:moveTo>
                  <a:pt x="621219" y="65531"/>
                </a:moveTo>
                <a:lnTo>
                  <a:pt x="558546" y="65531"/>
                </a:lnTo>
                <a:lnTo>
                  <a:pt x="575310" y="83057"/>
                </a:lnTo>
                <a:lnTo>
                  <a:pt x="566589" y="91410"/>
                </a:lnTo>
                <a:lnTo>
                  <a:pt x="599694" y="125729"/>
                </a:lnTo>
                <a:lnTo>
                  <a:pt x="621219" y="65531"/>
                </a:lnTo>
                <a:close/>
              </a:path>
              <a:path w="645160" h="618490">
                <a:moveTo>
                  <a:pt x="558546" y="65531"/>
                </a:moveTo>
                <a:lnTo>
                  <a:pt x="549757" y="73960"/>
                </a:lnTo>
                <a:lnTo>
                  <a:pt x="566589" y="91410"/>
                </a:lnTo>
                <a:lnTo>
                  <a:pt x="575310" y="83057"/>
                </a:lnTo>
                <a:lnTo>
                  <a:pt x="558546" y="65531"/>
                </a:lnTo>
                <a:close/>
              </a:path>
              <a:path w="645160" h="618490">
                <a:moveTo>
                  <a:pt x="644651" y="0"/>
                </a:moveTo>
                <a:lnTo>
                  <a:pt x="516636" y="39623"/>
                </a:lnTo>
                <a:lnTo>
                  <a:pt x="549757" y="73960"/>
                </a:lnTo>
                <a:lnTo>
                  <a:pt x="558546" y="65531"/>
                </a:lnTo>
                <a:lnTo>
                  <a:pt x="621219" y="65531"/>
                </a:lnTo>
                <a:lnTo>
                  <a:pt x="644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185709" y="7874422"/>
            <a:ext cx="673541" cy="566738"/>
          </a:xfrm>
          <a:custGeom>
            <a:avLst/>
            <a:gdLst/>
            <a:ahLst/>
            <a:cxnLst/>
            <a:rect l="l" t="t" r="r" b="b"/>
            <a:pathLst>
              <a:path w="692785" h="582929">
                <a:moveTo>
                  <a:pt x="99306" y="67306"/>
                </a:moveTo>
                <a:lnTo>
                  <a:pt x="83976" y="85519"/>
                </a:lnTo>
                <a:lnTo>
                  <a:pt x="677417" y="582929"/>
                </a:lnTo>
                <a:lnTo>
                  <a:pt x="692658" y="564641"/>
                </a:lnTo>
                <a:lnTo>
                  <a:pt x="99306" y="67306"/>
                </a:lnTo>
                <a:close/>
              </a:path>
              <a:path w="692785" h="582929">
                <a:moveTo>
                  <a:pt x="0" y="0"/>
                </a:moveTo>
                <a:lnTo>
                  <a:pt x="53339" y="121919"/>
                </a:lnTo>
                <a:lnTo>
                  <a:pt x="83976" y="85519"/>
                </a:lnTo>
                <a:lnTo>
                  <a:pt x="74675" y="77723"/>
                </a:lnTo>
                <a:lnTo>
                  <a:pt x="89915" y="59435"/>
                </a:lnTo>
                <a:lnTo>
                  <a:pt x="105930" y="59435"/>
                </a:lnTo>
                <a:lnTo>
                  <a:pt x="130301" y="30479"/>
                </a:lnTo>
                <a:lnTo>
                  <a:pt x="0" y="0"/>
                </a:lnTo>
                <a:close/>
              </a:path>
              <a:path w="692785" h="582929">
                <a:moveTo>
                  <a:pt x="89915" y="59435"/>
                </a:moveTo>
                <a:lnTo>
                  <a:pt x="74675" y="77723"/>
                </a:lnTo>
                <a:lnTo>
                  <a:pt x="83976" y="85519"/>
                </a:lnTo>
                <a:lnTo>
                  <a:pt x="99306" y="67306"/>
                </a:lnTo>
                <a:lnTo>
                  <a:pt x="89915" y="59435"/>
                </a:lnTo>
                <a:close/>
              </a:path>
              <a:path w="692785" h="582929">
                <a:moveTo>
                  <a:pt x="105930" y="59435"/>
                </a:moveTo>
                <a:lnTo>
                  <a:pt x="89915" y="59435"/>
                </a:lnTo>
                <a:lnTo>
                  <a:pt x="99306" y="67306"/>
                </a:lnTo>
                <a:lnTo>
                  <a:pt x="105930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46370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07948"/>
            <a:ext cx="246697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Each </a:t>
            </a:r>
            <a:r>
              <a:rPr sz="972" spc="10" dirty="0">
                <a:latin typeface="Book Antiqua"/>
                <a:cs typeface="Book Antiqua"/>
              </a:rPr>
              <a:t>derived </a:t>
            </a:r>
            <a:r>
              <a:rPr sz="972" spc="5" dirty="0">
                <a:latin typeface="Book Antiqua"/>
                <a:cs typeface="Book Antiqua"/>
              </a:rPr>
              <a:t>class is </a:t>
            </a:r>
            <a:r>
              <a:rPr sz="972" spc="15" dirty="0">
                <a:latin typeface="Book Antiqua"/>
                <a:cs typeface="Book Antiqua"/>
              </a:rPr>
              <a:t>a kind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3" y="4701668"/>
            <a:ext cx="1164960" cy="629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5" dirty="0">
                <a:latin typeface="Book Antiqua"/>
                <a:cs typeface="Book Antiqua"/>
              </a:rPr>
              <a:t>Here,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 IS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Person  </a:t>
            </a:r>
            <a:r>
              <a:rPr sz="972" spc="10" dirty="0">
                <a:latin typeface="Book Antiqua"/>
                <a:cs typeface="Book Antiqua"/>
              </a:rPr>
              <a:t>Teacher IS 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Person  Doctor IS 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-10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8741408"/>
            <a:ext cx="1147057" cy="629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Here,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Circle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Shape  Line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Shape  </a:t>
            </a:r>
            <a:r>
              <a:rPr sz="972" spc="10" dirty="0">
                <a:latin typeface="Book Antiqua"/>
                <a:cs typeface="Book Antiqua"/>
              </a:rPr>
              <a:t>Triangle IS 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55406" y="1883539"/>
          <a:ext cx="830968" cy="1085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393"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Person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37">
                <a:tc>
                  <a:txBody>
                    <a:bodyPr/>
                    <a:lstStyle/>
                    <a:p>
                      <a:pPr marL="62230" marR="353060">
                        <a:lnSpc>
                          <a:spcPct val="9420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name  age  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23">
                <a:tc>
                  <a:txBody>
                    <a:bodyPr/>
                    <a:lstStyle/>
                    <a:p>
                      <a:pPr marL="62230" marR="485775">
                        <a:lnSpc>
                          <a:spcPts val="109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eat  w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56135" y="3514854"/>
          <a:ext cx="1030376" cy="972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393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230" marR="318135">
                        <a:lnSpc>
                          <a:spcPts val="1070"/>
                        </a:lnSpc>
                        <a:spcBef>
                          <a:spcPts val="27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ation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230" marR="397510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tak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206326" y="2957512"/>
            <a:ext cx="116680" cy="569207"/>
          </a:xfrm>
          <a:custGeom>
            <a:avLst/>
            <a:gdLst/>
            <a:ahLst/>
            <a:cxnLst/>
            <a:rect l="l" t="t" r="r" b="b"/>
            <a:pathLst>
              <a:path w="120014" h="585469">
                <a:moveTo>
                  <a:pt x="71627" y="107442"/>
                </a:moveTo>
                <a:lnTo>
                  <a:pt x="48005" y="107442"/>
                </a:lnTo>
                <a:lnTo>
                  <a:pt x="48005" y="585216"/>
                </a:lnTo>
                <a:lnTo>
                  <a:pt x="71627" y="585216"/>
                </a:lnTo>
                <a:lnTo>
                  <a:pt x="71627" y="107442"/>
                </a:lnTo>
                <a:close/>
              </a:path>
              <a:path w="120014" h="585469">
                <a:moveTo>
                  <a:pt x="60198" y="0"/>
                </a:moveTo>
                <a:lnTo>
                  <a:pt x="0" y="119633"/>
                </a:lnTo>
                <a:lnTo>
                  <a:pt x="48005" y="119633"/>
                </a:lnTo>
                <a:lnTo>
                  <a:pt x="48005" y="107442"/>
                </a:lnTo>
                <a:lnTo>
                  <a:pt x="113576" y="107442"/>
                </a:lnTo>
                <a:lnTo>
                  <a:pt x="60198" y="0"/>
                </a:lnTo>
                <a:close/>
              </a:path>
              <a:path w="120014" h="585469">
                <a:moveTo>
                  <a:pt x="113576" y="107442"/>
                </a:moveTo>
                <a:lnTo>
                  <a:pt x="71627" y="107442"/>
                </a:lnTo>
                <a:lnTo>
                  <a:pt x="71627" y="119633"/>
                </a:lnTo>
                <a:lnTo>
                  <a:pt x="119634" y="119633"/>
                </a:lnTo>
                <a:lnTo>
                  <a:pt x="113576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61911" y="3514854"/>
          <a:ext cx="1030376" cy="972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393"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230" marR="391160">
                        <a:lnSpc>
                          <a:spcPts val="1070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program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dy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230" marR="398145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study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heldExam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982214" y="3514854"/>
          <a:ext cx="1030376" cy="972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393"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Doctor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865" marR="316865">
                        <a:lnSpc>
                          <a:spcPts val="1070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865" marR="437515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checkUp  p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ribe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262505" y="2957513"/>
            <a:ext cx="605014" cy="577850"/>
          </a:xfrm>
          <a:custGeom>
            <a:avLst/>
            <a:gdLst/>
            <a:ahLst/>
            <a:cxnLst/>
            <a:rect l="l" t="t" r="r" b="b"/>
            <a:pathLst>
              <a:path w="622300" h="594360">
                <a:moveTo>
                  <a:pt x="526718" y="74091"/>
                </a:moveTo>
                <a:lnTo>
                  <a:pt x="0" y="576833"/>
                </a:lnTo>
                <a:lnTo>
                  <a:pt x="16001" y="594359"/>
                </a:lnTo>
                <a:lnTo>
                  <a:pt x="543111" y="91243"/>
                </a:lnTo>
                <a:lnTo>
                  <a:pt x="526718" y="74091"/>
                </a:lnTo>
                <a:close/>
              </a:path>
              <a:path w="622300" h="594360">
                <a:moveTo>
                  <a:pt x="597962" y="65531"/>
                </a:moveTo>
                <a:lnTo>
                  <a:pt x="535685" y="65531"/>
                </a:lnTo>
                <a:lnTo>
                  <a:pt x="551688" y="83057"/>
                </a:lnTo>
                <a:lnTo>
                  <a:pt x="543111" y="91243"/>
                </a:lnTo>
                <a:lnTo>
                  <a:pt x="576071" y="125729"/>
                </a:lnTo>
                <a:lnTo>
                  <a:pt x="597962" y="65531"/>
                </a:lnTo>
                <a:close/>
              </a:path>
              <a:path w="622300" h="594360">
                <a:moveTo>
                  <a:pt x="535685" y="65531"/>
                </a:moveTo>
                <a:lnTo>
                  <a:pt x="526718" y="74091"/>
                </a:lnTo>
                <a:lnTo>
                  <a:pt x="543111" y="91243"/>
                </a:lnTo>
                <a:lnTo>
                  <a:pt x="551688" y="83057"/>
                </a:lnTo>
                <a:lnTo>
                  <a:pt x="535685" y="65531"/>
                </a:lnTo>
                <a:close/>
              </a:path>
              <a:path w="622300" h="594360">
                <a:moveTo>
                  <a:pt x="621791" y="0"/>
                </a:moveTo>
                <a:lnTo>
                  <a:pt x="493775" y="39624"/>
                </a:lnTo>
                <a:lnTo>
                  <a:pt x="526718" y="74091"/>
                </a:lnTo>
                <a:lnTo>
                  <a:pt x="535685" y="65531"/>
                </a:lnTo>
                <a:lnTo>
                  <a:pt x="597962" y="65531"/>
                </a:lnTo>
                <a:lnTo>
                  <a:pt x="621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662680" y="2957513"/>
            <a:ext cx="572294" cy="577233"/>
          </a:xfrm>
          <a:custGeom>
            <a:avLst/>
            <a:gdLst/>
            <a:ahLst/>
            <a:cxnLst/>
            <a:rect l="l" t="t" r="r" b="b"/>
            <a:pathLst>
              <a:path w="588645" h="593725">
                <a:moveTo>
                  <a:pt x="92919" y="76244"/>
                </a:moveTo>
                <a:lnTo>
                  <a:pt x="76155" y="93008"/>
                </a:lnTo>
                <a:lnTo>
                  <a:pt x="571500" y="593598"/>
                </a:lnTo>
                <a:lnTo>
                  <a:pt x="588263" y="576833"/>
                </a:lnTo>
                <a:lnTo>
                  <a:pt x="92919" y="76244"/>
                </a:lnTo>
                <a:close/>
              </a:path>
              <a:path w="588645" h="593725">
                <a:moveTo>
                  <a:pt x="0" y="0"/>
                </a:moveTo>
                <a:lnTo>
                  <a:pt x="41910" y="127253"/>
                </a:lnTo>
                <a:lnTo>
                  <a:pt x="76155" y="93008"/>
                </a:lnTo>
                <a:lnTo>
                  <a:pt x="67818" y="84581"/>
                </a:lnTo>
                <a:lnTo>
                  <a:pt x="84582" y="67818"/>
                </a:lnTo>
                <a:lnTo>
                  <a:pt x="101345" y="67818"/>
                </a:lnTo>
                <a:lnTo>
                  <a:pt x="126492" y="42672"/>
                </a:lnTo>
                <a:lnTo>
                  <a:pt x="0" y="0"/>
                </a:lnTo>
                <a:close/>
              </a:path>
              <a:path w="588645" h="593725">
                <a:moveTo>
                  <a:pt x="84582" y="67818"/>
                </a:moveTo>
                <a:lnTo>
                  <a:pt x="67818" y="84581"/>
                </a:lnTo>
                <a:lnTo>
                  <a:pt x="76155" y="93008"/>
                </a:lnTo>
                <a:lnTo>
                  <a:pt x="92919" y="76244"/>
                </a:lnTo>
                <a:lnTo>
                  <a:pt x="84582" y="67818"/>
                </a:lnTo>
                <a:close/>
              </a:path>
              <a:path w="588645" h="593725">
                <a:moveTo>
                  <a:pt x="101345" y="67818"/>
                </a:moveTo>
                <a:lnTo>
                  <a:pt x="84582" y="67818"/>
                </a:lnTo>
                <a:lnTo>
                  <a:pt x="92919" y="76244"/>
                </a:lnTo>
                <a:lnTo>
                  <a:pt x="101345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47282" y="5712907"/>
          <a:ext cx="790840" cy="1222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4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Shape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08">
                <a:tc>
                  <a:txBody>
                    <a:bodyPr/>
                    <a:lstStyle/>
                    <a:p>
                      <a:pPr marL="60325" marR="386080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60325" marR="240029">
                        <a:lnSpc>
                          <a:spcPts val="1080"/>
                        </a:lnSpc>
                        <a:spcBef>
                          <a:spcPts val="24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rotate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etColor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422635" y="7631665"/>
          <a:ext cx="1168665" cy="82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4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radius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09">
                <a:tc>
                  <a:txBody>
                    <a:bodyPr/>
                    <a:lstStyle/>
                    <a:p>
                      <a:pPr marL="60325" marR="363220">
                        <a:lnSpc>
                          <a:spcPts val="1070"/>
                        </a:lnSpc>
                        <a:spcBef>
                          <a:spcPts val="25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uteAr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378200" y="6923933"/>
            <a:ext cx="116680" cy="919868"/>
          </a:xfrm>
          <a:custGeom>
            <a:avLst/>
            <a:gdLst/>
            <a:ahLst/>
            <a:cxnLst/>
            <a:rect l="l" t="t" r="r" b="b"/>
            <a:pathLst>
              <a:path w="120014" h="946150">
                <a:moveTo>
                  <a:pt x="71627" y="107441"/>
                </a:moveTo>
                <a:lnTo>
                  <a:pt x="48005" y="107441"/>
                </a:lnTo>
                <a:lnTo>
                  <a:pt x="48005" y="945641"/>
                </a:lnTo>
                <a:lnTo>
                  <a:pt x="71627" y="945641"/>
                </a:lnTo>
                <a:lnTo>
                  <a:pt x="71627" y="107441"/>
                </a:lnTo>
                <a:close/>
              </a:path>
              <a:path w="120014" h="946150">
                <a:moveTo>
                  <a:pt x="60197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1"/>
                </a:lnTo>
                <a:lnTo>
                  <a:pt x="113576" y="107441"/>
                </a:lnTo>
                <a:lnTo>
                  <a:pt x="60197" y="0"/>
                </a:lnTo>
                <a:close/>
              </a:path>
              <a:path w="120014" h="946150">
                <a:moveTo>
                  <a:pt x="113576" y="107441"/>
                </a:moveTo>
                <a:lnTo>
                  <a:pt x="71627" y="107441"/>
                </a:lnTo>
                <a:lnTo>
                  <a:pt x="71627" y="119634"/>
                </a:lnTo>
                <a:lnTo>
                  <a:pt x="119633" y="119634"/>
                </a:lnTo>
                <a:lnTo>
                  <a:pt x="113576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896152" y="7831689"/>
          <a:ext cx="1168665" cy="622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4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length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4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31887" y="7551655"/>
          <a:ext cx="1168665" cy="90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029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Triangle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09">
                <a:tc>
                  <a:txBody>
                    <a:bodyPr/>
                    <a:lstStyle/>
                    <a:p>
                      <a:pPr marL="60325" marR="363220">
                        <a:lnSpc>
                          <a:spcPts val="1070"/>
                        </a:lnSpc>
                        <a:spcBef>
                          <a:spcPts val="25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uteAr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2558097" y="6923933"/>
            <a:ext cx="501297" cy="726017"/>
          </a:xfrm>
          <a:custGeom>
            <a:avLst/>
            <a:gdLst/>
            <a:ahLst/>
            <a:cxnLst/>
            <a:rect l="l" t="t" r="r" b="b"/>
            <a:pathLst>
              <a:path w="515619" h="746759">
                <a:moveTo>
                  <a:pt x="438256" y="92180"/>
                </a:moveTo>
                <a:lnTo>
                  <a:pt x="0" y="733806"/>
                </a:lnTo>
                <a:lnTo>
                  <a:pt x="19812" y="746759"/>
                </a:lnTo>
                <a:lnTo>
                  <a:pt x="457226" y="105268"/>
                </a:lnTo>
                <a:lnTo>
                  <a:pt x="438256" y="92180"/>
                </a:lnTo>
                <a:close/>
              </a:path>
              <a:path w="515619" h="746759">
                <a:moveTo>
                  <a:pt x="503760" y="82296"/>
                </a:moveTo>
                <a:lnTo>
                  <a:pt x="445007" y="82296"/>
                </a:lnTo>
                <a:lnTo>
                  <a:pt x="464057" y="95250"/>
                </a:lnTo>
                <a:lnTo>
                  <a:pt x="457226" y="105268"/>
                </a:lnTo>
                <a:lnTo>
                  <a:pt x="496824" y="132587"/>
                </a:lnTo>
                <a:lnTo>
                  <a:pt x="503760" y="82296"/>
                </a:lnTo>
                <a:close/>
              </a:path>
              <a:path w="515619" h="746759">
                <a:moveTo>
                  <a:pt x="445007" y="82296"/>
                </a:moveTo>
                <a:lnTo>
                  <a:pt x="438256" y="92180"/>
                </a:lnTo>
                <a:lnTo>
                  <a:pt x="457226" y="105268"/>
                </a:lnTo>
                <a:lnTo>
                  <a:pt x="464057" y="95250"/>
                </a:lnTo>
                <a:lnTo>
                  <a:pt x="445007" y="82296"/>
                </a:lnTo>
                <a:close/>
              </a:path>
              <a:path w="515619" h="746759">
                <a:moveTo>
                  <a:pt x="515112" y="0"/>
                </a:moveTo>
                <a:lnTo>
                  <a:pt x="398525" y="64769"/>
                </a:lnTo>
                <a:lnTo>
                  <a:pt x="438256" y="92180"/>
                </a:lnTo>
                <a:lnTo>
                  <a:pt x="445007" y="82296"/>
                </a:lnTo>
                <a:lnTo>
                  <a:pt x="503760" y="82296"/>
                </a:lnTo>
                <a:lnTo>
                  <a:pt x="51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814551" y="6923933"/>
            <a:ext cx="538339" cy="646994"/>
          </a:xfrm>
          <a:custGeom>
            <a:avLst/>
            <a:gdLst/>
            <a:ahLst/>
            <a:cxnLst/>
            <a:rect l="l" t="t" r="r" b="b"/>
            <a:pathLst>
              <a:path w="553720" h="665479">
                <a:moveTo>
                  <a:pt x="85312" y="84607"/>
                </a:moveTo>
                <a:lnTo>
                  <a:pt x="67024" y="99847"/>
                </a:lnTo>
                <a:lnTo>
                  <a:pt x="534924" y="665226"/>
                </a:lnTo>
                <a:lnTo>
                  <a:pt x="553212" y="649985"/>
                </a:lnTo>
                <a:lnTo>
                  <a:pt x="85312" y="84607"/>
                </a:lnTo>
                <a:close/>
              </a:path>
              <a:path w="553720" h="665479">
                <a:moveTo>
                  <a:pt x="0" y="0"/>
                </a:moveTo>
                <a:lnTo>
                  <a:pt x="30479" y="130301"/>
                </a:lnTo>
                <a:lnTo>
                  <a:pt x="67024" y="99847"/>
                </a:lnTo>
                <a:lnTo>
                  <a:pt x="59436" y="90677"/>
                </a:lnTo>
                <a:lnTo>
                  <a:pt x="77724" y="75437"/>
                </a:lnTo>
                <a:lnTo>
                  <a:pt x="96316" y="75437"/>
                </a:lnTo>
                <a:lnTo>
                  <a:pt x="121920" y="54101"/>
                </a:lnTo>
                <a:lnTo>
                  <a:pt x="0" y="0"/>
                </a:lnTo>
                <a:close/>
              </a:path>
              <a:path w="553720" h="665479">
                <a:moveTo>
                  <a:pt x="77724" y="75437"/>
                </a:moveTo>
                <a:lnTo>
                  <a:pt x="59436" y="90677"/>
                </a:lnTo>
                <a:lnTo>
                  <a:pt x="67024" y="99847"/>
                </a:lnTo>
                <a:lnTo>
                  <a:pt x="85312" y="84607"/>
                </a:lnTo>
                <a:lnTo>
                  <a:pt x="77724" y="75437"/>
                </a:lnTo>
                <a:close/>
              </a:path>
              <a:path w="553720" h="665479">
                <a:moveTo>
                  <a:pt x="96316" y="75437"/>
                </a:moveTo>
                <a:lnTo>
                  <a:pt x="77724" y="75437"/>
                </a:lnTo>
                <a:lnTo>
                  <a:pt x="85312" y="84607"/>
                </a:lnTo>
                <a:lnTo>
                  <a:pt x="96316" y="75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58343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49989" cy="16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Object-Orientation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(OO)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9" dirty="0">
                <a:latin typeface="Book Antiqua"/>
                <a:cs typeface="Book Antiqua"/>
              </a:rPr>
              <a:t>What </a:t>
            </a:r>
            <a:r>
              <a:rPr sz="972" b="1" spc="10" dirty="0">
                <a:latin typeface="Book Antiqua"/>
                <a:cs typeface="Book Antiqua"/>
              </a:rPr>
              <a:t>is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Object-Orientation?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technique in </a:t>
            </a:r>
            <a:r>
              <a:rPr sz="972" spc="15" dirty="0">
                <a:latin typeface="Book Antiqua"/>
                <a:cs typeface="Book Antiqua"/>
              </a:rPr>
              <a:t>which we </a:t>
            </a:r>
            <a:r>
              <a:rPr sz="972" spc="10" dirty="0">
                <a:latin typeface="Book Antiqua"/>
                <a:cs typeface="Book Antiqua"/>
              </a:rPr>
              <a:t>visualize our </a:t>
            </a:r>
            <a:r>
              <a:rPr sz="972" spc="15" dirty="0">
                <a:latin typeface="Book Antiqua"/>
                <a:cs typeface="Book Antiqua"/>
              </a:rPr>
              <a:t>programming </a:t>
            </a:r>
            <a:r>
              <a:rPr sz="972" spc="10" dirty="0">
                <a:latin typeface="Book Antiqua"/>
                <a:cs typeface="Book Antiqua"/>
              </a:rPr>
              <a:t>problems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form of 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their interactions as </a:t>
            </a:r>
            <a:r>
              <a:rPr sz="972" spc="15" dirty="0">
                <a:latin typeface="Book Antiqua"/>
                <a:cs typeface="Book Antiqua"/>
              </a:rPr>
              <a:t>happens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real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life.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Examples: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29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different objects </a:t>
            </a:r>
            <a:r>
              <a:rPr sz="972" spc="15" dirty="0">
                <a:latin typeface="Book Antiqua"/>
                <a:cs typeface="Book Antiqua"/>
              </a:rPr>
              <a:t>around us </a:t>
            </a:r>
            <a:r>
              <a:rPr sz="972" spc="10" dirty="0">
                <a:latin typeface="Book Antiqua"/>
                <a:cs typeface="Book Antiqua"/>
              </a:rPr>
              <a:t>in our real life that interact with each other </a:t>
            </a:r>
            <a:r>
              <a:rPr sz="972" spc="15" dirty="0">
                <a:latin typeface="Book Antiqua"/>
                <a:cs typeface="Book Antiqua"/>
              </a:rPr>
              <a:t>to  </a:t>
            </a:r>
            <a:r>
              <a:rPr sz="972" spc="10" dirty="0">
                <a:latin typeface="Book Antiqua"/>
                <a:cs typeface="Book Antiqua"/>
              </a:rPr>
              <a:t>perform different operations for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example,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939564"/>
            <a:ext cx="396345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These </a:t>
            </a:r>
            <a:r>
              <a:rPr sz="972" spc="10" dirty="0">
                <a:latin typeface="Book Antiqua"/>
                <a:cs typeface="Book Antiqua"/>
              </a:rPr>
              <a:t>objects interact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each other to </a:t>
            </a:r>
            <a:r>
              <a:rPr sz="972" spc="15" dirty="0">
                <a:latin typeface="Book Antiqua"/>
                <a:cs typeface="Book Antiqua"/>
              </a:rPr>
              <a:t>perform </a:t>
            </a:r>
            <a:r>
              <a:rPr sz="972" spc="10" dirty="0">
                <a:latin typeface="Book Antiqua"/>
                <a:cs typeface="Book Antiqua"/>
              </a:rPr>
              <a:t>different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operations,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8045000"/>
            <a:ext cx="4849372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Take </a:t>
            </a:r>
            <a:r>
              <a:rPr sz="972" spc="10" dirty="0">
                <a:latin typeface="Book Antiqua"/>
                <a:cs typeface="Book Antiqua"/>
              </a:rPr>
              <a:t>another example </a:t>
            </a:r>
            <a:r>
              <a:rPr sz="972" spc="15" dirty="0">
                <a:latin typeface="Book Antiqua"/>
                <a:cs typeface="Book Antiqua"/>
              </a:rPr>
              <a:t>of a </a:t>
            </a:r>
            <a:r>
              <a:rPr sz="972" b="1" spc="15" dirty="0">
                <a:latin typeface="Book Antiqua"/>
                <a:cs typeface="Book Antiqua"/>
              </a:rPr>
              <a:t>School</a:t>
            </a:r>
            <a:r>
              <a:rPr sz="972" spc="15" dirty="0">
                <a:latin typeface="Book Antiqua"/>
                <a:cs typeface="Book Antiqua"/>
              </a:rPr>
              <a:t>; </a:t>
            </a:r>
            <a:r>
              <a:rPr sz="972" spc="10" dirty="0">
                <a:latin typeface="Book Antiqua"/>
                <a:cs typeface="Book Antiqua"/>
              </a:rPr>
              <a:t>the objects </a:t>
            </a:r>
            <a:r>
              <a:rPr sz="972" spc="15" dirty="0">
                <a:latin typeface="Book Antiqua"/>
                <a:cs typeface="Book Antiqua"/>
              </a:rPr>
              <a:t>in a </a:t>
            </a:r>
            <a:r>
              <a:rPr sz="972" spc="10" dirty="0">
                <a:latin typeface="Book Antiqua"/>
                <a:cs typeface="Book Antiqua"/>
              </a:rPr>
              <a:t>school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spc="10" dirty="0">
                <a:latin typeface="Book Antiqua"/>
                <a:cs typeface="Book Antiqua"/>
              </a:rPr>
              <a:t>, </a:t>
            </a:r>
            <a:r>
              <a:rPr sz="972" b="1" spc="10" dirty="0">
                <a:latin typeface="Book Antiqua"/>
                <a:cs typeface="Book Antiqua"/>
              </a:rPr>
              <a:t>teacher</a:t>
            </a:r>
            <a:r>
              <a:rPr sz="972" spc="10" dirty="0">
                <a:latin typeface="Book Antiqua"/>
                <a:cs typeface="Book Antiqua"/>
              </a:rPr>
              <a:t>, </a:t>
            </a:r>
            <a:r>
              <a:rPr sz="972" b="1" spc="15" dirty="0">
                <a:latin typeface="Book Antiqua"/>
                <a:cs typeface="Book Antiqua"/>
              </a:rPr>
              <a:t>books,  pen </a:t>
            </a:r>
            <a:r>
              <a:rPr sz="972" spc="10" dirty="0">
                <a:latin typeface="Book Antiqua"/>
                <a:cs typeface="Book Antiqua"/>
              </a:rPr>
              <a:t>,</a:t>
            </a:r>
            <a:r>
              <a:rPr sz="972" b="1" spc="10" dirty="0">
                <a:latin typeface="Book Antiqua"/>
                <a:cs typeface="Book Antiqua"/>
              </a:rPr>
              <a:t>school bag</a:t>
            </a:r>
            <a:r>
              <a:rPr sz="972" spc="10" dirty="0">
                <a:latin typeface="Book Antiqua"/>
                <a:cs typeface="Book Antiqua"/>
              </a:rPr>
              <a:t>, </a:t>
            </a:r>
            <a:r>
              <a:rPr sz="972" b="1" spc="10" dirty="0">
                <a:latin typeface="Book Antiqua"/>
                <a:cs typeface="Book Antiqua"/>
              </a:rPr>
              <a:t>classroom, parents, </a:t>
            </a:r>
            <a:r>
              <a:rPr sz="972" b="1" spc="15" dirty="0">
                <a:latin typeface="Book Antiqua"/>
                <a:cs typeface="Book Antiqua"/>
              </a:rPr>
              <a:t>playground and so </a:t>
            </a:r>
            <a:r>
              <a:rPr sz="972" b="1" spc="19" dirty="0">
                <a:latin typeface="Book Antiqua"/>
                <a:cs typeface="Book Antiqua"/>
              </a:rPr>
              <a:t>on…</a:t>
            </a:r>
            <a:r>
              <a:rPr sz="972" b="1" spc="5" dirty="0">
                <a:latin typeface="Book Antiqua"/>
                <a:cs typeface="Book Antiqua"/>
              </a:rPr>
              <a:t> 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7975" y="6262370"/>
            <a:ext cx="4261026" cy="1473024"/>
          </a:xfrm>
          <a:custGeom>
            <a:avLst/>
            <a:gdLst/>
            <a:ahLst/>
            <a:cxnLst/>
            <a:rect l="l" t="t" r="r" b="b"/>
            <a:pathLst>
              <a:path w="4382770" h="1515109">
                <a:moveTo>
                  <a:pt x="4382262" y="0"/>
                </a:moveTo>
                <a:lnTo>
                  <a:pt x="0" y="0"/>
                </a:lnTo>
                <a:lnTo>
                  <a:pt x="0" y="1514856"/>
                </a:lnTo>
                <a:lnTo>
                  <a:pt x="4382262" y="1514856"/>
                </a:lnTo>
                <a:lnTo>
                  <a:pt x="4382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931351" y="6470543"/>
            <a:ext cx="973578" cy="162790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1235" algn="ctr">
              <a:spcBef>
                <a:spcPts val="160"/>
              </a:spcBef>
            </a:pPr>
            <a:r>
              <a:rPr sz="924" spc="-5" dirty="0">
                <a:latin typeface="Arial"/>
                <a:cs typeface="Arial"/>
              </a:rPr>
              <a:t>Ali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04807" y="6509808"/>
            <a:ext cx="1120510" cy="116680"/>
          </a:xfrm>
          <a:custGeom>
            <a:avLst/>
            <a:gdLst/>
            <a:ahLst/>
            <a:cxnLst/>
            <a:rect l="l" t="t" r="r" b="b"/>
            <a:pathLst>
              <a:path w="1152525" h="120014">
                <a:moveTo>
                  <a:pt x="1032510" y="0"/>
                </a:moveTo>
                <a:lnTo>
                  <a:pt x="1032510" y="119634"/>
                </a:lnTo>
                <a:lnTo>
                  <a:pt x="1127914" y="71628"/>
                </a:lnTo>
                <a:lnTo>
                  <a:pt x="1044701" y="71628"/>
                </a:lnTo>
                <a:lnTo>
                  <a:pt x="1044701" y="48006"/>
                </a:lnTo>
                <a:lnTo>
                  <a:pt x="1129137" y="48006"/>
                </a:lnTo>
                <a:lnTo>
                  <a:pt x="1032510" y="0"/>
                </a:lnTo>
                <a:close/>
              </a:path>
              <a:path w="1152525" h="120014">
                <a:moveTo>
                  <a:pt x="1032510" y="48006"/>
                </a:moveTo>
                <a:lnTo>
                  <a:pt x="0" y="48006"/>
                </a:lnTo>
                <a:lnTo>
                  <a:pt x="0" y="71628"/>
                </a:lnTo>
                <a:lnTo>
                  <a:pt x="1032510" y="71628"/>
                </a:lnTo>
                <a:lnTo>
                  <a:pt x="1032510" y="48006"/>
                </a:lnTo>
                <a:close/>
              </a:path>
              <a:path w="1152525" h="120014">
                <a:moveTo>
                  <a:pt x="1129137" y="48006"/>
                </a:moveTo>
                <a:lnTo>
                  <a:pt x="1044701" y="48006"/>
                </a:lnTo>
                <a:lnTo>
                  <a:pt x="1044701" y="71628"/>
                </a:lnTo>
                <a:lnTo>
                  <a:pt x="1127914" y="71628"/>
                </a:lnTo>
                <a:lnTo>
                  <a:pt x="1152144" y="59436"/>
                </a:lnTo>
                <a:lnTo>
                  <a:pt x="1129137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980247" y="7223230"/>
            <a:ext cx="973578" cy="162167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19756" rIns="0" bIns="0" rtlCol="0">
            <a:spAutoFit/>
          </a:bodyPr>
          <a:lstStyle/>
          <a:p>
            <a:pPr algn="ctr">
              <a:spcBef>
                <a:spcPts val="156"/>
              </a:spcBef>
            </a:pPr>
            <a:r>
              <a:rPr sz="924" spc="-10" dirty="0">
                <a:latin typeface="Arial"/>
                <a:cs typeface="Arial"/>
              </a:rPr>
              <a:t>Car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4947" y="6470543"/>
            <a:ext cx="973578" cy="162167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19756" rIns="0" bIns="0" rtlCol="0">
            <a:spAutoFit/>
          </a:bodyPr>
          <a:lstStyle/>
          <a:p>
            <a:pPr marL="306821">
              <a:spcBef>
                <a:spcPts val="156"/>
              </a:spcBef>
            </a:pPr>
            <a:r>
              <a:rPr sz="924" spc="-10" dirty="0">
                <a:latin typeface="Arial"/>
                <a:cs typeface="Arial"/>
              </a:rPr>
              <a:t>House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4947" y="7223230"/>
            <a:ext cx="973578" cy="162167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19756" rIns="0" bIns="0" rtlCol="0">
            <a:spAutoFit/>
          </a:bodyPr>
          <a:lstStyle/>
          <a:p>
            <a:pPr marL="617" algn="ctr">
              <a:spcBef>
                <a:spcPts val="156"/>
              </a:spcBef>
            </a:pPr>
            <a:r>
              <a:rPr sz="924" spc="-5" dirty="0">
                <a:latin typeface="Arial"/>
                <a:cs typeface="Arial"/>
              </a:rPr>
              <a:t>Tree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0295" y="6666865"/>
            <a:ext cx="116680" cy="556860"/>
          </a:xfrm>
          <a:custGeom>
            <a:avLst/>
            <a:gdLst/>
            <a:ahLst/>
            <a:cxnLst/>
            <a:rect l="l" t="t" r="r" b="b"/>
            <a:pathLst>
              <a:path w="120014" h="572770">
                <a:moveTo>
                  <a:pt x="48006" y="452627"/>
                </a:moveTo>
                <a:lnTo>
                  <a:pt x="0" y="452627"/>
                </a:lnTo>
                <a:lnTo>
                  <a:pt x="59436" y="572261"/>
                </a:lnTo>
                <a:lnTo>
                  <a:pt x="113499" y="464819"/>
                </a:lnTo>
                <a:lnTo>
                  <a:pt x="48006" y="464819"/>
                </a:lnTo>
                <a:lnTo>
                  <a:pt x="48006" y="452627"/>
                </a:lnTo>
                <a:close/>
              </a:path>
              <a:path w="120014" h="572770">
                <a:moveTo>
                  <a:pt x="71628" y="0"/>
                </a:moveTo>
                <a:lnTo>
                  <a:pt x="48006" y="0"/>
                </a:lnTo>
                <a:lnTo>
                  <a:pt x="48006" y="464819"/>
                </a:lnTo>
                <a:lnTo>
                  <a:pt x="71628" y="464819"/>
                </a:lnTo>
                <a:lnTo>
                  <a:pt x="71628" y="0"/>
                </a:lnTo>
                <a:close/>
              </a:path>
              <a:path w="120014" h="572770">
                <a:moveTo>
                  <a:pt x="119634" y="452627"/>
                </a:moveTo>
                <a:lnTo>
                  <a:pt x="71628" y="452627"/>
                </a:lnTo>
                <a:lnTo>
                  <a:pt x="71628" y="464819"/>
                </a:lnTo>
                <a:lnTo>
                  <a:pt x="113499" y="464819"/>
                </a:lnTo>
                <a:lnTo>
                  <a:pt x="119634" y="452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097672" y="6408807"/>
            <a:ext cx="41918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Arial"/>
                <a:cs typeface="Arial"/>
              </a:rPr>
              <a:t>Lives</a:t>
            </a:r>
            <a:r>
              <a:rPr sz="924" spc="-83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in</a:t>
            </a:r>
            <a:endParaRPr sz="92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6853" y="6825155"/>
            <a:ext cx="35313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5" dirty="0">
                <a:latin typeface="Arial"/>
                <a:cs typeface="Arial"/>
              </a:rPr>
              <a:t>Dr</a:t>
            </a:r>
            <a:r>
              <a:rPr sz="924" spc="-10" dirty="0">
                <a:latin typeface="Arial"/>
                <a:cs typeface="Arial"/>
              </a:rPr>
              <a:t>i</a:t>
            </a:r>
            <a:r>
              <a:rPr sz="924" spc="-5" dirty="0">
                <a:latin typeface="Arial"/>
                <a:cs typeface="Arial"/>
              </a:rPr>
              <a:t>v</a:t>
            </a:r>
            <a:r>
              <a:rPr sz="924" spc="-10" dirty="0">
                <a:latin typeface="Arial"/>
                <a:cs typeface="Arial"/>
              </a:rPr>
              <a:t>es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69542" y="3478318"/>
            <a:ext cx="977530" cy="754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943456" y="3062711"/>
            <a:ext cx="1114954" cy="1181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375112" y="4411767"/>
            <a:ext cx="802322" cy="761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664903" y="4470293"/>
            <a:ext cx="1603163" cy="6704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481298" y="4268539"/>
            <a:ext cx="45499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A</a:t>
            </a:r>
            <a:r>
              <a:rPr sz="924" spc="-102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Person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24777" y="4268539"/>
            <a:ext cx="43462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A</a:t>
            </a:r>
            <a:r>
              <a:rPr sz="924" spc="-107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House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21315" y="5206435"/>
            <a:ext cx="3481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A</a:t>
            </a:r>
            <a:r>
              <a:rPr sz="924" spc="-107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Tree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3968" y="5206435"/>
            <a:ext cx="30559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A</a:t>
            </a:r>
            <a:r>
              <a:rPr sz="924" spc="-107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Car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5835" y="5441279"/>
            <a:ext cx="95691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Book Antiqua"/>
                <a:cs typeface="Book Antiqua"/>
              </a:rPr>
              <a:t>Different</a:t>
            </a:r>
            <a:r>
              <a:rPr sz="924" b="1" spc="-107" dirty="0">
                <a:latin typeface="Book Antiqua"/>
                <a:cs typeface="Book Antiqua"/>
              </a:rPr>
              <a:t> </a:t>
            </a:r>
            <a:r>
              <a:rPr sz="924" b="1" spc="-5" dirty="0">
                <a:latin typeface="Book Antiqua"/>
                <a:cs typeface="Book Antiqua"/>
              </a:rPr>
              <a:t>Objects</a:t>
            </a:r>
            <a:endParaRPr sz="924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58142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1280"/>
            <a:ext cx="4852458" cy="174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Inheritance </a:t>
            </a:r>
            <a:r>
              <a:rPr sz="972" b="1" spc="15" dirty="0">
                <a:latin typeface="Book Antiqua"/>
                <a:cs typeface="Book Antiqua"/>
              </a:rPr>
              <a:t>–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Advantages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indent="-208662">
              <a:spcBef>
                <a:spcPts val="5"/>
              </a:spcBef>
              <a:buAutoNum type="arabi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Reuse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78"/>
              </a:spcBef>
              <a:buAutoNum type="arabi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Less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redundancy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83"/>
              </a:spcBef>
              <a:buAutoNum type="arabi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Increased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maintainability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Reuse </a:t>
            </a:r>
            <a:r>
              <a:rPr sz="972" b="1" spc="10" dirty="0">
                <a:latin typeface="Book Antiqua"/>
                <a:cs typeface="Book Antiqua"/>
              </a:rPr>
              <a:t>with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12347" marR="6791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Main purpose </a:t>
            </a:r>
            <a:r>
              <a:rPr sz="972" spc="10" dirty="0">
                <a:latin typeface="Book Antiqua"/>
                <a:cs typeface="Book Antiqua"/>
              </a:rPr>
              <a:t>of inheritance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reuse,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easily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9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inheriting 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existing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Select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existing class closer to the desired functionality, create </a:t>
            </a:r>
            <a:r>
              <a:rPr sz="972" spc="15" dirty="0">
                <a:latin typeface="Book Antiqua"/>
                <a:cs typeface="Book Antiqua"/>
              </a:rPr>
              <a:t>a new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5" dirty="0">
                <a:latin typeface="Book Antiqua"/>
                <a:cs typeface="Book Antiqua"/>
              </a:rPr>
              <a:t>inherit it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the selected class,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to and/or </a:t>
            </a:r>
            <a:r>
              <a:rPr sz="972" spc="15" dirty="0">
                <a:latin typeface="Book Antiqua"/>
                <a:cs typeface="Book Antiqua"/>
              </a:rPr>
              <a:t>modify </a:t>
            </a:r>
            <a:r>
              <a:rPr sz="972" spc="10" dirty="0">
                <a:latin typeface="Book Antiqua"/>
                <a:cs typeface="Book Antiqua"/>
              </a:rPr>
              <a:t>the inherited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functionality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58482" y="3453364"/>
          <a:ext cx="764293" cy="1253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469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Shape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22">
                <a:tc>
                  <a:txBody>
                    <a:bodyPr/>
                    <a:lstStyle/>
                    <a:p>
                      <a:pPr marL="60325" marR="358775">
                        <a:lnSpc>
                          <a:spcPts val="1070"/>
                        </a:lnSpc>
                        <a:spcBef>
                          <a:spcPts val="2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92">
                <a:tc>
                  <a:txBody>
                    <a:bodyPr/>
                    <a:lstStyle/>
                    <a:p>
                      <a:pPr marL="60325" marR="212725">
                        <a:lnSpc>
                          <a:spcPct val="94200"/>
                        </a:lnSpc>
                        <a:spcBef>
                          <a:spcPts val="22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rotate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89398" y="5421017"/>
          <a:ext cx="1129153" cy="843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11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radius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22">
                <a:tc>
                  <a:txBody>
                    <a:bodyPr/>
                    <a:lstStyle/>
                    <a:p>
                      <a:pPr marL="60325" marR="322580">
                        <a:lnSpc>
                          <a:spcPts val="1080"/>
                        </a:lnSpc>
                        <a:spcBef>
                          <a:spcPts val="24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uteAr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076805" y="4694767"/>
            <a:ext cx="116064" cy="942709"/>
          </a:xfrm>
          <a:custGeom>
            <a:avLst/>
            <a:gdLst/>
            <a:ahLst/>
            <a:cxnLst/>
            <a:rect l="l" t="t" r="r" b="b"/>
            <a:pathLst>
              <a:path w="119379" h="969645">
                <a:moveTo>
                  <a:pt x="71627" y="107441"/>
                </a:moveTo>
                <a:lnTo>
                  <a:pt x="47243" y="107441"/>
                </a:lnTo>
                <a:lnTo>
                  <a:pt x="47243" y="969263"/>
                </a:lnTo>
                <a:lnTo>
                  <a:pt x="71627" y="969263"/>
                </a:lnTo>
                <a:lnTo>
                  <a:pt x="71627" y="107441"/>
                </a:lnTo>
                <a:close/>
              </a:path>
              <a:path w="119379" h="969645">
                <a:moveTo>
                  <a:pt x="59436" y="0"/>
                </a:moveTo>
                <a:lnTo>
                  <a:pt x="0" y="119634"/>
                </a:lnTo>
                <a:lnTo>
                  <a:pt x="47243" y="119634"/>
                </a:lnTo>
                <a:lnTo>
                  <a:pt x="47243" y="107441"/>
                </a:lnTo>
                <a:lnTo>
                  <a:pt x="112814" y="107441"/>
                </a:lnTo>
                <a:lnTo>
                  <a:pt x="59436" y="0"/>
                </a:lnTo>
                <a:close/>
              </a:path>
              <a:path w="119379" h="969645">
                <a:moveTo>
                  <a:pt x="112814" y="107441"/>
                </a:moveTo>
                <a:lnTo>
                  <a:pt x="71627" y="107441"/>
                </a:lnTo>
                <a:lnTo>
                  <a:pt x="71627" y="119634"/>
                </a:lnTo>
                <a:lnTo>
                  <a:pt x="118872" y="119634"/>
                </a:lnTo>
                <a:lnTo>
                  <a:pt x="112814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11798" y="5625488"/>
          <a:ext cx="1129153" cy="638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11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length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11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998638" y="5338785"/>
          <a:ext cx="1129153" cy="926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697"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Triangle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16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22">
                <a:tc>
                  <a:txBody>
                    <a:bodyPr/>
                    <a:lstStyle/>
                    <a:p>
                      <a:pPr marL="60325" marR="322580">
                        <a:lnSpc>
                          <a:spcPts val="1080"/>
                        </a:lnSpc>
                        <a:spcBef>
                          <a:spcPts val="24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285597" y="4694767"/>
            <a:ext cx="484628" cy="743920"/>
          </a:xfrm>
          <a:custGeom>
            <a:avLst/>
            <a:gdLst/>
            <a:ahLst/>
            <a:cxnLst/>
            <a:rect l="l" t="t" r="r" b="b"/>
            <a:pathLst>
              <a:path w="498475" h="765175">
                <a:moveTo>
                  <a:pt x="423433" y="93670"/>
                </a:moveTo>
                <a:lnTo>
                  <a:pt x="0" y="752094"/>
                </a:lnTo>
                <a:lnTo>
                  <a:pt x="19812" y="765048"/>
                </a:lnTo>
                <a:lnTo>
                  <a:pt x="443865" y="106827"/>
                </a:lnTo>
                <a:lnTo>
                  <a:pt x="423433" y="93670"/>
                </a:lnTo>
                <a:close/>
              </a:path>
              <a:path w="498475" h="765175">
                <a:moveTo>
                  <a:pt x="489195" y="83820"/>
                </a:moveTo>
                <a:lnTo>
                  <a:pt x="429767" y="83820"/>
                </a:lnTo>
                <a:lnTo>
                  <a:pt x="450341" y="96774"/>
                </a:lnTo>
                <a:lnTo>
                  <a:pt x="443865" y="106827"/>
                </a:lnTo>
                <a:lnTo>
                  <a:pt x="483869" y="132587"/>
                </a:lnTo>
                <a:lnTo>
                  <a:pt x="489195" y="83820"/>
                </a:lnTo>
                <a:close/>
              </a:path>
              <a:path w="498475" h="765175">
                <a:moveTo>
                  <a:pt x="429767" y="83820"/>
                </a:moveTo>
                <a:lnTo>
                  <a:pt x="423433" y="93670"/>
                </a:lnTo>
                <a:lnTo>
                  <a:pt x="443865" y="106827"/>
                </a:lnTo>
                <a:lnTo>
                  <a:pt x="450341" y="96774"/>
                </a:lnTo>
                <a:lnTo>
                  <a:pt x="429767" y="83820"/>
                </a:lnTo>
                <a:close/>
              </a:path>
              <a:path w="498475" h="765175">
                <a:moveTo>
                  <a:pt x="498347" y="0"/>
                </a:moveTo>
                <a:lnTo>
                  <a:pt x="383285" y="67818"/>
                </a:lnTo>
                <a:lnTo>
                  <a:pt x="423433" y="93670"/>
                </a:lnTo>
                <a:lnTo>
                  <a:pt x="429767" y="83820"/>
                </a:lnTo>
                <a:lnTo>
                  <a:pt x="489195" y="83820"/>
                </a:lnTo>
                <a:lnTo>
                  <a:pt x="498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499082" y="4694767"/>
            <a:ext cx="520435" cy="663046"/>
          </a:xfrm>
          <a:custGeom>
            <a:avLst/>
            <a:gdLst/>
            <a:ahLst/>
            <a:cxnLst/>
            <a:rect l="l" t="t" r="r" b="b"/>
            <a:pathLst>
              <a:path w="535304" h="681989">
                <a:moveTo>
                  <a:pt x="83011" y="87444"/>
                </a:moveTo>
                <a:lnTo>
                  <a:pt x="64560" y="101729"/>
                </a:lnTo>
                <a:lnTo>
                  <a:pt x="515874" y="681989"/>
                </a:lnTo>
                <a:lnTo>
                  <a:pt x="534924" y="667512"/>
                </a:lnTo>
                <a:lnTo>
                  <a:pt x="83011" y="87444"/>
                </a:lnTo>
                <a:close/>
              </a:path>
              <a:path w="535304" h="681989">
                <a:moveTo>
                  <a:pt x="0" y="0"/>
                </a:moveTo>
                <a:lnTo>
                  <a:pt x="26670" y="131063"/>
                </a:lnTo>
                <a:lnTo>
                  <a:pt x="64560" y="101729"/>
                </a:lnTo>
                <a:lnTo>
                  <a:pt x="57150" y="92201"/>
                </a:lnTo>
                <a:lnTo>
                  <a:pt x="75437" y="77724"/>
                </a:lnTo>
                <a:lnTo>
                  <a:pt x="95567" y="77724"/>
                </a:lnTo>
                <a:lnTo>
                  <a:pt x="121158" y="57912"/>
                </a:lnTo>
                <a:lnTo>
                  <a:pt x="0" y="0"/>
                </a:lnTo>
                <a:close/>
              </a:path>
              <a:path w="535304" h="681989">
                <a:moveTo>
                  <a:pt x="75437" y="77724"/>
                </a:moveTo>
                <a:lnTo>
                  <a:pt x="57150" y="92201"/>
                </a:lnTo>
                <a:lnTo>
                  <a:pt x="64560" y="101729"/>
                </a:lnTo>
                <a:lnTo>
                  <a:pt x="83011" y="87444"/>
                </a:lnTo>
                <a:lnTo>
                  <a:pt x="75437" y="77724"/>
                </a:lnTo>
                <a:close/>
              </a:path>
              <a:path w="535304" h="681989">
                <a:moveTo>
                  <a:pt x="95567" y="77724"/>
                </a:moveTo>
                <a:lnTo>
                  <a:pt x="75437" y="77724"/>
                </a:lnTo>
                <a:lnTo>
                  <a:pt x="83011" y="87444"/>
                </a:lnTo>
                <a:lnTo>
                  <a:pt x="95567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26416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28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5853" y="1407183"/>
          <a:ext cx="863688" cy="114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Person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62230" marR="387350">
                        <a:lnSpc>
                          <a:spcPts val="1080"/>
                        </a:lnSpc>
                        <a:spcBef>
                          <a:spcPts val="25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name  age  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304">
                <a:tc>
                  <a:txBody>
                    <a:bodyPr/>
                    <a:lstStyle/>
                    <a:p>
                      <a:pPr marL="62230" marR="519430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eat  w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362136" y="3126657"/>
          <a:ext cx="1071122" cy="1022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62865" marR="358775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nati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09">
                <a:tc>
                  <a:txBody>
                    <a:bodyPr/>
                    <a:lstStyle/>
                    <a:p>
                      <a:pPr marL="62865" marR="438784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keE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833072" y="2538200"/>
            <a:ext cx="116680" cy="600075"/>
          </a:xfrm>
          <a:custGeom>
            <a:avLst/>
            <a:gdLst/>
            <a:ahLst/>
            <a:cxnLst/>
            <a:rect l="l" t="t" r="r" b="b"/>
            <a:pathLst>
              <a:path w="120014" h="617219">
                <a:moveTo>
                  <a:pt x="71627" y="107442"/>
                </a:moveTo>
                <a:lnTo>
                  <a:pt x="48005" y="107442"/>
                </a:lnTo>
                <a:lnTo>
                  <a:pt x="48005" y="617220"/>
                </a:lnTo>
                <a:lnTo>
                  <a:pt x="71627" y="617220"/>
                </a:lnTo>
                <a:lnTo>
                  <a:pt x="71627" y="107442"/>
                </a:lnTo>
                <a:close/>
              </a:path>
              <a:path w="120014" h="617219">
                <a:moveTo>
                  <a:pt x="60198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2"/>
                </a:lnTo>
                <a:lnTo>
                  <a:pt x="113576" y="107442"/>
                </a:lnTo>
                <a:lnTo>
                  <a:pt x="60198" y="0"/>
                </a:lnTo>
                <a:close/>
              </a:path>
              <a:path w="120014" h="617219">
                <a:moveTo>
                  <a:pt x="113576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9634" y="119634"/>
                </a:lnTo>
                <a:lnTo>
                  <a:pt x="113576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19759" y="3126657"/>
          <a:ext cx="1071122" cy="1022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62230" marR="433070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program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09">
                <a:tc>
                  <a:txBody>
                    <a:bodyPr/>
                    <a:lstStyle/>
                    <a:p>
                      <a:pPr marL="62230" marR="440690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study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38592" y="3126657"/>
          <a:ext cx="1071122" cy="1022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Doctor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62230" marR="360680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sig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nation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09">
                <a:tc>
                  <a:txBody>
                    <a:bodyPr/>
                    <a:lstStyle/>
                    <a:p>
                      <a:pPr marL="62230" marR="479425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checkUp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848504" y="2538200"/>
            <a:ext cx="629091" cy="608718"/>
          </a:xfrm>
          <a:custGeom>
            <a:avLst/>
            <a:gdLst/>
            <a:ahLst/>
            <a:cxnLst/>
            <a:rect l="l" t="t" r="r" b="b"/>
            <a:pathLst>
              <a:path w="647064" h="626110">
                <a:moveTo>
                  <a:pt x="552232" y="74613"/>
                </a:moveTo>
                <a:lnTo>
                  <a:pt x="0" y="608838"/>
                </a:lnTo>
                <a:lnTo>
                  <a:pt x="16002" y="625601"/>
                </a:lnTo>
                <a:lnTo>
                  <a:pt x="568759" y="91594"/>
                </a:lnTo>
                <a:lnTo>
                  <a:pt x="552232" y="74613"/>
                </a:lnTo>
                <a:close/>
              </a:path>
              <a:path w="647064" h="626110">
                <a:moveTo>
                  <a:pt x="623232" y="66294"/>
                </a:moveTo>
                <a:lnTo>
                  <a:pt x="560832" y="66294"/>
                </a:lnTo>
                <a:lnTo>
                  <a:pt x="577596" y="83058"/>
                </a:lnTo>
                <a:lnTo>
                  <a:pt x="568759" y="91594"/>
                </a:lnTo>
                <a:lnTo>
                  <a:pt x="601980" y="125730"/>
                </a:lnTo>
                <a:lnTo>
                  <a:pt x="623232" y="66294"/>
                </a:lnTo>
                <a:close/>
              </a:path>
              <a:path w="647064" h="626110">
                <a:moveTo>
                  <a:pt x="560832" y="66294"/>
                </a:moveTo>
                <a:lnTo>
                  <a:pt x="552232" y="74613"/>
                </a:lnTo>
                <a:lnTo>
                  <a:pt x="568759" y="91594"/>
                </a:lnTo>
                <a:lnTo>
                  <a:pt x="577596" y="83058"/>
                </a:lnTo>
                <a:lnTo>
                  <a:pt x="560832" y="66294"/>
                </a:lnTo>
                <a:close/>
              </a:path>
              <a:path w="647064" h="626110">
                <a:moveTo>
                  <a:pt x="646938" y="0"/>
                </a:moveTo>
                <a:lnTo>
                  <a:pt x="518922" y="40386"/>
                </a:lnTo>
                <a:lnTo>
                  <a:pt x="552232" y="74613"/>
                </a:lnTo>
                <a:lnTo>
                  <a:pt x="560832" y="66294"/>
                </a:lnTo>
                <a:lnTo>
                  <a:pt x="623232" y="66294"/>
                </a:lnTo>
                <a:lnTo>
                  <a:pt x="646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409439" y="3639820"/>
            <a:ext cx="240771" cy="116680"/>
          </a:xfrm>
          <a:custGeom>
            <a:avLst/>
            <a:gdLst/>
            <a:ahLst/>
            <a:cxnLst/>
            <a:rect l="l" t="t" r="r" b="b"/>
            <a:pathLst>
              <a:path w="247650" h="120014">
                <a:moveTo>
                  <a:pt x="119634" y="0"/>
                </a:moveTo>
                <a:lnTo>
                  <a:pt x="0" y="60198"/>
                </a:lnTo>
                <a:lnTo>
                  <a:pt x="119634" y="119633"/>
                </a:lnTo>
                <a:lnTo>
                  <a:pt x="119634" y="71627"/>
                </a:lnTo>
                <a:lnTo>
                  <a:pt x="107441" y="71627"/>
                </a:lnTo>
                <a:lnTo>
                  <a:pt x="107441" y="48005"/>
                </a:lnTo>
                <a:lnTo>
                  <a:pt x="119634" y="48005"/>
                </a:lnTo>
                <a:lnTo>
                  <a:pt x="119634" y="0"/>
                </a:lnTo>
                <a:close/>
              </a:path>
              <a:path w="247650" h="120014">
                <a:moveTo>
                  <a:pt x="119634" y="48005"/>
                </a:moveTo>
                <a:lnTo>
                  <a:pt x="107441" y="48005"/>
                </a:lnTo>
                <a:lnTo>
                  <a:pt x="107441" y="71627"/>
                </a:lnTo>
                <a:lnTo>
                  <a:pt x="119634" y="71627"/>
                </a:lnTo>
                <a:lnTo>
                  <a:pt x="119634" y="48005"/>
                </a:lnTo>
                <a:close/>
              </a:path>
              <a:path w="247650" h="120014">
                <a:moveTo>
                  <a:pt x="247650" y="48005"/>
                </a:moveTo>
                <a:lnTo>
                  <a:pt x="119634" y="48005"/>
                </a:lnTo>
                <a:lnTo>
                  <a:pt x="119634" y="71627"/>
                </a:lnTo>
                <a:lnTo>
                  <a:pt x="247650" y="71627"/>
                </a:lnTo>
                <a:lnTo>
                  <a:pt x="247650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78360" y="4494236"/>
          <a:ext cx="911841" cy="1085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394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Person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36">
                <a:tc>
                  <a:txBody>
                    <a:bodyPr/>
                    <a:lstStyle/>
                    <a:p>
                      <a:pPr marL="62230" marR="434975">
                        <a:lnSpc>
                          <a:spcPct val="94500"/>
                        </a:lnSpc>
                        <a:spcBef>
                          <a:spcPts val="23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name  age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marL="62230" marR="569595">
                        <a:lnSpc>
                          <a:spcPts val="109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eat  w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68716" y="6125550"/>
          <a:ext cx="1131006" cy="971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653"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230" marR="421640">
                        <a:lnSpc>
                          <a:spcPts val="1080"/>
                        </a:lnSpc>
                        <a:spcBef>
                          <a:spcPts val="25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nation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230" marR="500380">
                        <a:lnSpc>
                          <a:spcPts val="1070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 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xa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170766" y="5568209"/>
            <a:ext cx="116064" cy="569207"/>
          </a:xfrm>
          <a:custGeom>
            <a:avLst/>
            <a:gdLst/>
            <a:ahLst/>
            <a:cxnLst/>
            <a:rect l="l" t="t" r="r" b="b"/>
            <a:pathLst>
              <a:path w="119379" h="585470">
                <a:moveTo>
                  <a:pt x="71627" y="107441"/>
                </a:moveTo>
                <a:lnTo>
                  <a:pt x="47243" y="107441"/>
                </a:lnTo>
                <a:lnTo>
                  <a:pt x="47243" y="585215"/>
                </a:lnTo>
                <a:lnTo>
                  <a:pt x="71627" y="585215"/>
                </a:lnTo>
                <a:lnTo>
                  <a:pt x="71627" y="107441"/>
                </a:lnTo>
                <a:close/>
              </a:path>
              <a:path w="119379" h="585470">
                <a:moveTo>
                  <a:pt x="59436" y="0"/>
                </a:moveTo>
                <a:lnTo>
                  <a:pt x="0" y="119634"/>
                </a:lnTo>
                <a:lnTo>
                  <a:pt x="47243" y="119634"/>
                </a:lnTo>
                <a:lnTo>
                  <a:pt x="47243" y="107441"/>
                </a:lnTo>
                <a:lnTo>
                  <a:pt x="112814" y="107441"/>
                </a:lnTo>
                <a:lnTo>
                  <a:pt x="59436" y="0"/>
                </a:lnTo>
                <a:close/>
              </a:path>
              <a:path w="119379" h="585470">
                <a:moveTo>
                  <a:pt x="112814" y="107441"/>
                </a:moveTo>
                <a:lnTo>
                  <a:pt x="71627" y="107441"/>
                </a:lnTo>
                <a:lnTo>
                  <a:pt x="71627" y="119634"/>
                </a:lnTo>
                <a:lnTo>
                  <a:pt x="118872" y="119634"/>
                </a:lnTo>
                <a:lnTo>
                  <a:pt x="112814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352996" y="6125550"/>
          <a:ext cx="1131623" cy="971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653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230" marR="495934">
                        <a:lnSpc>
                          <a:spcPts val="1080"/>
                        </a:lnSpc>
                        <a:spcBef>
                          <a:spcPts val="25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program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udyYe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230" marR="502284">
                        <a:lnSpc>
                          <a:spcPts val="1070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study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dExam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020737" y="6125550"/>
          <a:ext cx="1131006" cy="971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6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Doctor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865" marR="420370">
                        <a:lnSpc>
                          <a:spcPts val="1080"/>
                        </a:lnSpc>
                        <a:spcBef>
                          <a:spcPts val="25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tion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marL="62865" marR="541020">
                        <a:lnSpc>
                          <a:spcPts val="1070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checkUp  p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2124710" y="5568209"/>
            <a:ext cx="665515" cy="577850"/>
          </a:xfrm>
          <a:custGeom>
            <a:avLst/>
            <a:gdLst/>
            <a:ahLst/>
            <a:cxnLst/>
            <a:rect l="l" t="t" r="r" b="b"/>
            <a:pathLst>
              <a:path w="684530" h="594360">
                <a:moveTo>
                  <a:pt x="586356" y="69298"/>
                </a:moveTo>
                <a:lnTo>
                  <a:pt x="0" y="576072"/>
                </a:lnTo>
                <a:lnTo>
                  <a:pt x="15239" y="594360"/>
                </a:lnTo>
                <a:lnTo>
                  <a:pt x="601882" y="87236"/>
                </a:lnTo>
                <a:lnTo>
                  <a:pt x="586356" y="69298"/>
                </a:lnTo>
                <a:close/>
              </a:path>
              <a:path w="684530" h="594360">
                <a:moveTo>
                  <a:pt x="658748" y="61722"/>
                </a:moveTo>
                <a:lnTo>
                  <a:pt x="595121" y="61722"/>
                </a:lnTo>
                <a:lnTo>
                  <a:pt x="611123" y="79248"/>
                </a:lnTo>
                <a:lnTo>
                  <a:pt x="601882" y="87236"/>
                </a:lnTo>
                <a:lnTo>
                  <a:pt x="633221" y="123444"/>
                </a:lnTo>
                <a:lnTo>
                  <a:pt x="658748" y="61722"/>
                </a:lnTo>
                <a:close/>
              </a:path>
              <a:path w="684530" h="594360">
                <a:moveTo>
                  <a:pt x="595121" y="61722"/>
                </a:moveTo>
                <a:lnTo>
                  <a:pt x="586356" y="69298"/>
                </a:lnTo>
                <a:lnTo>
                  <a:pt x="601882" y="87236"/>
                </a:lnTo>
                <a:lnTo>
                  <a:pt x="611123" y="79248"/>
                </a:lnTo>
                <a:lnTo>
                  <a:pt x="595121" y="61722"/>
                </a:lnTo>
                <a:close/>
              </a:path>
              <a:path w="684530" h="594360">
                <a:moveTo>
                  <a:pt x="684276" y="0"/>
                </a:moveTo>
                <a:lnTo>
                  <a:pt x="554735" y="32765"/>
                </a:lnTo>
                <a:lnTo>
                  <a:pt x="586356" y="69298"/>
                </a:lnTo>
                <a:lnTo>
                  <a:pt x="595121" y="61722"/>
                </a:lnTo>
                <a:lnTo>
                  <a:pt x="658748" y="61722"/>
                </a:lnTo>
                <a:lnTo>
                  <a:pt x="684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666384" y="5568209"/>
            <a:ext cx="629708" cy="577233"/>
          </a:xfrm>
          <a:custGeom>
            <a:avLst/>
            <a:gdLst/>
            <a:ahLst/>
            <a:cxnLst/>
            <a:rect l="l" t="t" r="r" b="b"/>
            <a:pathLst>
              <a:path w="647700" h="593725">
                <a:moveTo>
                  <a:pt x="96391" y="72018"/>
                </a:moveTo>
                <a:lnTo>
                  <a:pt x="80376" y="89543"/>
                </a:lnTo>
                <a:lnTo>
                  <a:pt x="630936" y="593598"/>
                </a:lnTo>
                <a:lnTo>
                  <a:pt x="647700" y="576072"/>
                </a:lnTo>
                <a:lnTo>
                  <a:pt x="96391" y="72018"/>
                </a:lnTo>
                <a:close/>
              </a:path>
              <a:path w="647700" h="593725">
                <a:moveTo>
                  <a:pt x="0" y="0"/>
                </a:moveTo>
                <a:lnTo>
                  <a:pt x="48006" y="124967"/>
                </a:lnTo>
                <a:lnTo>
                  <a:pt x="80376" y="89543"/>
                </a:lnTo>
                <a:lnTo>
                  <a:pt x="71627" y="81534"/>
                </a:lnTo>
                <a:lnTo>
                  <a:pt x="87629" y="64008"/>
                </a:lnTo>
                <a:lnTo>
                  <a:pt x="103710" y="64008"/>
                </a:lnTo>
                <a:lnTo>
                  <a:pt x="128777" y="36575"/>
                </a:lnTo>
                <a:lnTo>
                  <a:pt x="0" y="0"/>
                </a:lnTo>
                <a:close/>
              </a:path>
              <a:path w="647700" h="593725">
                <a:moveTo>
                  <a:pt x="87629" y="64008"/>
                </a:moveTo>
                <a:lnTo>
                  <a:pt x="71627" y="81534"/>
                </a:lnTo>
                <a:lnTo>
                  <a:pt x="80376" y="89543"/>
                </a:lnTo>
                <a:lnTo>
                  <a:pt x="96391" y="72018"/>
                </a:lnTo>
                <a:lnTo>
                  <a:pt x="87629" y="64008"/>
                </a:lnTo>
                <a:close/>
              </a:path>
              <a:path w="647700" h="593725">
                <a:moveTo>
                  <a:pt x="103710" y="64008"/>
                </a:moveTo>
                <a:lnTo>
                  <a:pt x="87629" y="64008"/>
                </a:lnTo>
                <a:lnTo>
                  <a:pt x="96391" y="72018"/>
                </a:lnTo>
                <a:lnTo>
                  <a:pt x="10371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443551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5212"/>
            <a:ext cx="4851224" cy="59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No.04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Lecture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Contents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17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Generalization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Sub </a:t>
            </a:r>
            <a:r>
              <a:rPr sz="972" spc="10" dirty="0">
                <a:latin typeface="Book Antiqua"/>
                <a:cs typeface="Book Antiqua"/>
              </a:rPr>
              <a:t>typing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(extension)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Specialization (restriction)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Overriding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Abstract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Concrete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0" dirty="0">
                <a:latin typeface="Book Antiqua"/>
                <a:cs typeface="Book Antiqua"/>
              </a:rPr>
              <a:t>Recap </a:t>
            </a:r>
            <a:r>
              <a:rPr sz="972" b="1" spc="15" dirty="0">
                <a:latin typeface="Book Antiqua"/>
                <a:cs typeface="Book Antiqua"/>
              </a:rPr>
              <a:t>–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848235" lvl="1" indent="-209281"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Derived class inherits all the characteristics of the base </a:t>
            </a:r>
            <a:r>
              <a:rPr sz="972" spc="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848235" marR="4939" lvl="1" indent="-209281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Besides inherited characteristics,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its </a:t>
            </a:r>
            <a:r>
              <a:rPr sz="972" spc="19" dirty="0">
                <a:latin typeface="Book Antiqua"/>
                <a:cs typeface="Book Antiqua"/>
              </a:rPr>
              <a:t>own  </a:t>
            </a:r>
            <a:r>
              <a:rPr sz="972" spc="10" dirty="0">
                <a:latin typeface="Book Antiqua"/>
                <a:cs typeface="Book Antiqua"/>
              </a:rPr>
              <a:t>unique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characteristics</a:t>
            </a:r>
            <a:endParaRPr sz="972">
              <a:latin typeface="Book Antiqua"/>
              <a:cs typeface="Book Antiqua"/>
            </a:endParaRPr>
          </a:p>
          <a:p>
            <a:pPr marL="848235" lvl="1" indent="-209281">
              <a:spcBef>
                <a:spcPts val="131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spc="10" dirty="0">
                <a:latin typeface="Book Antiqua"/>
                <a:cs typeface="Book Antiqua"/>
              </a:rPr>
              <a:t>benefit of inheritance is </a:t>
            </a:r>
            <a:r>
              <a:rPr sz="972" spc="15" dirty="0">
                <a:latin typeface="Book Antiqua"/>
                <a:cs typeface="Book Antiqua"/>
              </a:rPr>
              <a:t>reuse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Concepts Related with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9"/>
              </a:spcBef>
              <a:buFont typeface="Times New Roman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848235" lvl="2" indent="-209281"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Generalization</a:t>
            </a:r>
            <a:endParaRPr sz="972">
              <a:latin typeface="Book Antiqua"/>
              <a:cs typeface="Book Antiqua"/>
            </a:endParaRPr>
          </a:p>
          <a:p>
            <a:pPr marL="848235" lvl="2" indent="-209281">
              <a:spcBef>
                <a:spcPts val="78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Subtyping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(extension)</a:t>
            </a:r>
            <a:endParaRPr sz="972">
              <a:latin typeface="Book Antiqua"/>
              <a:cs typeface="Book Antiqua"/>
            </a:endParaRPr>
          </a:p>
          <a:p>
            <a:pPr marL="848235" lvl="2" indent="-209281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Specialization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(restriction)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4"/>
              </a:spcBef>
              <a:buFont typeface="Courier New"/>
              <a:buChar char="o"/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Generalization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OO </a:t>
            </a:r>
            <a:r>
              <a:rPr sz="972" spc="15" dirty="0">
                <a:latin typeface="Book Antiqua"/>
                <a:cs typeface="Book Antiqua"/>
              </a:rPr>
              <a:t>models, some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9" dirty="0">
                <a:latin typeface="Book Antiqua"/>
                <a:cs typeface="Book Antiqua"/>
              </a:rPr>
              <a:t>common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characteristics.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extract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these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features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into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new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original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from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this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new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1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class. There are </a:t>
            </a:r>
            <a:r>
              <a:rPr sz="972" spc="15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objects with </a:t>
            </a:r>
            <a:r>
              <a:rPr sz="972" spc="19" dirty="0">
                <a:latin typeface="Book Antiqua"/>
                <a:cs typeface="Book Antiqua"/>
              </a:rPr>
              <a:t>common </a:t>
            </a:r>
            <a:r>
              <a:rPr sz="972" spc="10" dirty="0">
                <a:latin typeface="Book Antiqua"/>
                <a:cs typeface="Book Antiqua"/>
              </a:rPr>
              <a:t>characteristics in object </a:t>
            </a:r>
            <a:r>
              <a:rPr sz="972" spc="15" dirty="0">
                <a:latin typeface="Book Antiqua"/>
                <a:cs typeface="Book Antiqua"/>
              </a:rPr>
              <a:t>model. The  common </a:t>
            </a:r>
            <a:r>
              <a:rPr sz="972" spc="10" dirty="0">
                <a:latin typeface="Book Antiqua"/>
                <a:cs typeface="Book Antiqua"/>
              </a:rPr>
              <a:t>characteristics (attributes </a:t>
            </a:r>
            <a:r>
              <a:rPr sz="972" spc="15" dirty="0">
                <a:latin typeface="Book Antiqua"/>
                <a:cs typeface="Book Antiqua"/>
              </a:rPr>
              <a:t>and behaviour)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these </a:t>
            </a:r>
            <a:r>
              <a:rPr sz="972" spc="10" dirty="0">
                <a:latin typeface="Book Antiqua"/>
                <a:cs typeface="Book Antiqua"/>
              </a:rPr>
              <a:t>objects are </a:t>
            </a:r>
            <a:r>
              <a:rPr sz="972" spc="15" dirty="0">
                <a:latin typeface="Book Antiqua"/>
                <a:cs typeface="Book Antiqua"/>
              </a:rPr>
              <a:t>combined 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a single general </a:t>
            </a:r>
            <a:r>
              <a:rPr sz="972" spc="10" dirty="0">
                <a:latin typeface="Book Antiqua"/>
                <a:cs typeface="Book Antiqua"/>
              </a:rPr>
              <a:t>class.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encapsulates the </a:t>
            </a:r>
            <a:r>
              <a:rPr sz="972" spc="15" dirty="0">
                <a:latin typeface="Book Antiqua"/>
                <a:cs typeface="Book Antiqua"/>
              </a:rPr>
              <a:t>idea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commonality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derived  </a:t>
            </a:r>
            <a:r>
              <a:rPr sz="972" spc="10" dirty="0">
                <a:latin typeface="Book Antiqua"/>
                <a:cs typeface="Book Antiqua"/>
              </a:rPr>
              <a:t>classes.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general class representing </a:t>
            </a:r>
            <a:r>
              <a:rPr sz="972" spc="15" dirty="0">
                <a:latin typeface="Book Antiqua"/>
                <a:cs typeface="Book Antiqua"/>
              </a:rPr>
              <a:t>common </a:t>
            </a:r>
            <a:r>
              <a:rPr sz="972" spc="10" dirty="0">
                <a:latin typeface="Book Antiqua"/>
                <a:cs typeface="Book Antiqua"/>
              </a:rPr>
              <a:t>behaviour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derived  classes.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This concept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known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Generalization.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reduces </a:t>
            </a:r>
            <a:r>
              <a:rPr sz="972" spc="15" dirty="0">
                <a:latin typeface="Book Antiqua"/>
                <a:cs typeface="Book Antiqua"/>
              </a:rPr>
              <a:t>the redundancy </a:t>
            </a:r>
            <a:r>
              <a:rPr sz="972" spc="10" dirty="0">
                <a:latin typeface="Book Antiqua"/>
                <a:cs typeface="Book Antiqua"/>
              </a:rPr>
              <a:t>and gives us reusability, using generalization </a:t>
            </a:r>
            <a:r>
              <a:rPr sz="972" spc="19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solution  becomes less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complex.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In generalization there </a:t>
            </a:r>
            <a:r>
              <a:rPr sz="972" spc="15" dirty="0">
                <a:latin typeface="Book Antiqua"/>
                <a:cs typeface="Book Antiqua"/>
              </a:rPr>
              <a:t>should </a:t>
            </a:r>
            <a:r>
              <a:rPr sz="972" spc="10" dirty="0">
                <a:latin typeface="Book Antiqua"/>
                <a:cs typeface="Book Antiqua"/>
              </a:rPr>
              <a:t>be “Is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Kind of Relationship” (also called “Is </a:t>
            </a:r>
            <a:r>
              <a:rPr sz="972" spc="24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relationship”) </a:t>
            </a:r>
            <a:r>
              <a:rPr sz="972" spc="15" dirty="0">
                <a:latin typeface="Book Antiqua"/>
                <a:cs typeface="Book Antiqua"/>
              </a:rPr>
              <a:t>between base and </a:t>
            </a:r>
            <a:r>
              <a:rPr sz="972" spc="10" dirty="0">
                <a:latin typeface="Book Antiqua"/>
                <a:cs typeface="Book Antiqua"/>
              </a:rPr>
              <a:t>child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1746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204840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Example: </a:t>
            </a:r>
            <a:r>
              <a:rPr sz="972" b="1" spc="15" dirty="0">
                <a:latin typeface="Book Antiqua"/>
                <a:cs typeface="Book Antiqua"/>
              </a:rPr>
              <a:t>Line, </a:t>
            </a:r>
            <a:r>
              <a:rPr sz="972" b="1" spc="10" dirty="0">
                <a:latin typeface="Book Antiqua"/>
                <a:cs typeface="Book Antiqua"/>
              </a:rPr>
              <a:t>Circle </a:t>
            </a:r>
            <a:r>
              <a:rPr sz="972" b="1" spc="15" dirty="0">
                <a:latin typeface="Book Antiqua"/>
                <a:cs typeface="Book Antiqua"/>
              </a:rPr>
              <a:t>and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Triangle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3539326"/>
            <a:ext cx="76120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Line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3589" y="3539326"/>
            <a:ext cx="93900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Circle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7907" y="3539326"/>
            <a:ext cx="107976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Triangle is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7070570"/>
            <a:ext cx="2228674" cy="95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039612">
              <a:lnSpc>
                <a:spcPct val="105700"/>
              </a:lnSpc>
            </a:pPr>
            <a:r>
              <a:rPr sz="972" b="1" spc="19" dirty="0">
                <a:latin typeface="Book Antiqua"/>
                <a:cs typeface="Book Antiqua"/>
              </a:rPr>
              <a:t>Common </a:t>
            </a:r>
            <a:r>
              <a:rPr sz="972" b="1" spc="10" dirty="0">
                <a:latin typeface="Book Antiqua"/>
                <a:cs typeface="Book Antiqua"/>
              </a:rPr>
              <a:t>attributes  </a:t>
            </a:r>
            <a:r>
              <a:rPr sz="972" spc="15" dirty="0">
                <a:latin typeface="Book Antiqua"/>
                <a:cs typeface="Book Antiqua"/>
              </a:rPr>
              <a:t>Color </a:t>
            </a:r>
            <a:r>
              <a:rPr sz="972" spc="10" dirty="0">
                <a:latin typeface="Book Antiqua"/>
                <a:cs typeface="Book Antiqua"/>
              </a:rPr>
              <a:t>vertices  </a:t>
            </a:r>
            <a:r>
              <a:rPr sz="972" b="1" spc="19" dirty="0">
                <a:latin typeface="Book Antiqua"/>
                <a:cs typeface="Book Antiqua"/>
              </a:rPr>
              <a:t>Common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behaviour  </a:t>
            </a:r>
            <a:r>
              <a:rPr sz="972" spc="10" dirty="0">
                <a:latin typeface="Book Antiqua"/>
                <a:cs typeface="Book Antiqua"/>
              </a:rPr>
              <a:t>Set Color,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Move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Example: </a:t>
            </a:r>
            <a:r>
              <a:rPr sz="972" b="1" spc="15" dirty="0">
                <a:latin typeface="Book Antiqua"/>
                <a:cs typeface="Book Antiqua"/>
              </a:rPr>
              <a:t>Student Doctor and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Teacher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816882" y="1785749"/>
          <a:ext cx="1428574" cy="1603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52">
                <a:tc>
                  <a:txBody>
                    <a:bodyPr/>
                    <a:lstStyle/>
                    <a:p>
                      <a:pPr marL="57150" marR="932180">
                        <a:lnSpc>
                          <a:spcPct val="94200"/>
                        </a:lnSpc>
                        <a:spcBef>
                          <a:spcPts val="2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rtic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radius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124">
                <a:tc>
                  <a:txBody>
                    <a:bodyPr/>
                    <a:lstStyle/>
                    <a:p>
                      <a:pPr marL="57150" marR="633730">
                        <a:lnSpc>
                          <a:spcPct val="94200"/>
                        </a:lnSpc>
                        <a:spcBef>
                          <a:spcPts val="2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move  setColor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uteAr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83358" y="1785748"/>
          <a:ext cx="1429191" cy="1649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124">
                <a:tc>
                  <a:txBody>
                    <a:bodyPr/>
                    <a:lstStyle/>
                    <a:p>
                      <a:pPr marL="57150" marR="932815">
                        <a:lnSpc>
                          <a:spcPct val="945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rtic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length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124">
                <a:tc>
                  <a:txBody>
                    <a:bodyPr/>
                    <a:lstStyle/>
                    <a:p>
                      <a:pPr marL="57150" marR="813435">
                        <a:lnSpc>
                          <a:spcPct val="945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move  setColor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getL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350407" y="1785749"/>
          <a:ext cx="1428574" cy="1603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Triangle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52">
                <a:tc>
                  <a:txBody>
                    <a:bodyPr/>
                    <a:lstStyle/>
                    <a:p>
                      <a:pPr marL="57150" marR="932180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124">
                <a:tc>
                  <a:txBody>
                    <a:bodyPr/>
                    <a:lstStyle/>
                    <a:p>
                      <a:pPr marL="57150" marR="633730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move  setColor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om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ut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rea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202116" y="3915644"/>
          <a:ext cx="960614" cy="1185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81"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Shape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502">
                <a:tc>
                  <a:txBody>
                    <a:bodyPr/>
                    <a:lstStyle/>
                    <a:p>
                      <a:pPr marL="57785" marR="449580">
                        <a:lnSpc>
                          <a:spcPts val="107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rtic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43">
                <a:tc>
                  <a:txBody>
                    <a:bodyPr/>
                    <a:lstStyle/>
                    <a:p>
                      <a:pPr marL="57785" marR="417830">
                        <a:lnSpc>
                          <a:spcPts val="107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move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tColor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13720" y="5912931"/>
          <a:ext cx="1423017" cy="766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8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1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radius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computeArea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618230" y="5088889"/>
            <a:ext cx="116680" cy="1068035"/>
          </a:xfrm>
          <a:custGeom>
            <a:avLst/>
            <a:gdLst/>
            <a:ahLst/>
            <a:cxnLst/>
            <a:rect l="l" t="t" r="r" b="b"/>
            <a:pathLst>
              <a:path w="120014" h="1098550">
                <a:moveTo>
                  <a:pt x="71627" y="107441"/>
                </a:moveTo>
                <a:lnTo>
                  <a:pt x="48005" y="107441"/>
                </a:lnTo>
                <a:lnTo>
                  <a:pt x="48005" y="1098041"/>
                </a:lnTo>
                <a:lnTo>
                  <a:pt x="71627" y="1098041"/>
                </a:lnTo>
                <a:lnTo>
                  <a:pt x="71627" y="107441"/>
                </a:lnTo>
                <a:close/>
              </a:path>
              <a:path w="120014" h="1098550">
                <a:moveTo>
                  <a:pt x="59436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1"/>
                </a:lnTo>
                <a:lnTo>
                  <a:pt x="113845" y="107441"/>
                </a:lnTo>
                <a:lnTo>
                  <a:pt x="59436" y="0"/>
                </a:lnTo>
                <a:close/>
              </a:path>
              <a:path w="120014" h="1098550">
                <a:moveTo>
                  <a:pt x="113845" y="107441"/>
                </a:moveTo>
                <a:lnTo>
                  <a:pt x="71627" y="107441"/>
                </a:lnTo>
                <a:lnTo>
                  <a:pt x="71627" y="118872"/>
                </a:lnTo>
                <a:lnTo>
                  <a:pt x="119633" y="118872"/>
                </a:lnTo>
                <a:lnTo>
                  <a:pt x="113845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970977" y="6144813"/>
          <a:ext cx="1423017" cy="72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6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length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8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getLength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774906" y="5819586"/>
          <a:ext cx="1423017" cy="859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Triangle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computeArea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603288" y="5088889"/>
            <a:ext cx="610570" cy="842698"/>
          </a:xfrm>
          <a:custGeom>
            <a:avLst/>
            <a:gdLst/>
            <a:ahLst/>
            <a:cxnLst/>
            <a:rect l="l" t="t" r="r" b="b"/>
            <a:pathLst>
              <a:path w="628014" h="866775">
                <a:moveTo>
                  <a:pt x="548590" y="89618"/>
                </a:moveTo>
                <a:lnTo>
                  <a:pt x="0" y="852677"/>
                </a:lnTo>
                <a:lnTo>
                  <a:pt x="19812" y="866393"/>
                </a:lnTo>
                <a:lnTo>
                  <a:pt x="568153" y="103679"/>
                </a:lnTo>
                <a:lnTo>
                  <a:pt x="548590" y="89618"/>
                </a:lnTo>
                <a:close/>
              </a:path>
              <a:path w="628014" h="866775">
                <a:moveTo>
                  <a:pt x="615400" y="80010"/>
                </a:moveTo>
                <a:lnTo>
                  <a:pt x="555498" y="80010"/>
                </a:lnTo>
                <a:lnTo>
                  <a:pt x="575309" y="93725"/>
                </a:lnTo>
                <a:lnTo>
                  <a:pt x="568153" y="103679"/>
                </a:lnTo>
                <a:lnTo>
                  <a:pt x="607314" y="131825"/>
                </a:lnTo>
                <a:lnTo>
                  <a:pt x="615400" y="80010"/>
                </a:lnTo>
                <a:close/>
              </a:path>
              <a:path w="628014" h="866775">
                <a:moveTo>
                  <a:pt x="555498" y="80010"/>
                </a:moveTo>
                <a:lnTo>
                  <a:pt x="548590" y="89618"/>
                </a:lnTo>
                <a:lnTo>
                  <a:pt x="568153" y="103679"/>
                </a:lnTo>
                <a:lnTo>
                  <a:pt x="575309" y="93725"/>
                </a:lnTo>
                <a:lnTo>
                  <a:pt x="555498" y="80010"/>
                </a:lnTo>
                <a:close/>
              </a:path>
              <a:path w="628014" h="866775">
                <a:moveTo>
                  <a:pt x="627887" y="0"/>
                </a:moveTo>
                <a:lnTo>
                  <a:pt x="509777" y="61722"/>
                </a:lnTo>
                <a:lnTo>
                  <a:pt x="548590" y="89618"/>
                </a:lnTo>
                <a:lnTo>
                  <a:pt x="555498" y="80010"/>
                </a:lnTo>
                <a:lnTo>
                  <a:pt x="615400" y="80010"/>
                </a:lnTo>
                <a:lnTo>
                  <a:pt x="627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139036" y="5088889"/>
            <a:ext cx="656872" cy="750711"/>
          </a:xfrm>
          <a:custGeom>
            <a:avLst/>
            <a:gdLst/>
            <a:ahLst/>
            <a:cxnLst/>
            <a:rect l="l" t="t" r="r" b="b"/>
            <a:pathLst>
              <a:path w="675639" h="772160">
                <a:moveTo>
                  <a:pt x="86901" y="81921"/>
                </a:moveTo>
                <a:lnTo>
                  <a:pt x="68901" y="97501"/>
                </a:lnTo>
                <a:lnTo>
                  <a:pt x="656843" y="771905"/>
                </a:lnTo>
                <a:lnTo>
                  <a:pt x="675131" y="755903"/>
                </a:lnTo>
                <a:lnTo>
                  <a:pt x="86901" y="81921"/>
                </a:lnTo>
                <a:close/>
              </a:path>
              <a:path w="675639" h="772160">
                <a:moveTo>
                  <a:pt x="0" y="0"/>
                </a:moveTo>
                <a:lnTo>
                  <a:pt x="32765" y="128777"/>
                </a:lnTo>
                <a:lnTo>
                  <a:pt x="68901" y="97501"/>
                </a:lnTo>
                <a:lnTo>
                  <a:pt x="60959" y="88391"/>
                </a:lnTo>
                <a:lnTo>
                  <a:pt x="79247" y="73151"/>
                </a:lnTo>
                <a:lnTo>
                  <a:pt x="97032" y="73151"/>
                </a:lnTo>
                <a:lnTo>
                  <a:pt x="123443" y="50291"/>
                </a:lnTo>
                <a:lnTo>
                  <a:pt x="0" y="0"/>
                </a:lnTo>
                <a:close/>
              </a:path>
              <a:path w="675639" h="772160">
                <a:moveTo>
                  <a:pt x="79247" y="73151"/>
                </a:moveTo>
                <a:lnTo>
                  <a:pt x="60959" y="88391"/>
                </a:lnTo>
                <a:lnTo>
                  <a:pt x="68901" y="97501"/>
                </a:lnTo>
                <a:lnTo>
                  <a:pt x="86901" y="81921"/>
                </a:lnTo>
                <a:lnTo>
                  <a:pt x="79247" y="73151"/>
                </a:lnTo>
                <a:close/>
              </a:path>
              <a:path w="675639" h="772160">
                <a:moveTo>
                  <a:pt x="97032" y="73151"/>
                </a:moveTo>
                <a:lnTo>
                  <a:pt x="79247" y="73151"/>
                </a:lnTo>
                <a:lnTo>
                  <a:pt x="86901" y="81921"/>
                </a:lnTo>
                <a:lnTo>
                  <a:pt x="97032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676423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7623" y="6175186"/>
            <a:ext cx="1190890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98"/>
            <a:r>
              <a:rPr sz="972" b="1" spc="19" dirty="0">
                <a:latin typeface="Book Antiqua"/>
                <a:cs typeface="Book Antiqua"/>
              </a:rPr>
              <a:t>Common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attributes,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Name, </a:t>
            </a:r>
            <a:r>
              <a:rPr sz="972" spc="10" dirty="0">
                <a:latin typeface="Book Antiqua"/>
                <a:cs typeface="Book Antiqua"/>
              </a:rPr>
              <a:t>age,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gender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5631" y="6175186"/>
            <a:ext cx="1193359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9" dirty="0">
                <a:latin typeface="Book Antiqua"/>
                <a:cs typeface="Book Antiqua"/>
              </a:rPr>
              <a:t>Common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behaviour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Eat,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Walk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48" y="6801178"/>
            <a:ext cx="4851224" cy="2540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Sub-typing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Specialization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1662515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add a new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to an existing </a:t>
            </a:r>
            <a:r>
              <a:rPr sz="972" spc="15" dirty="0">
                <a:latin typeface="Book Antiqua"/>
                <a:cs typeface="Book Antiqua"/>
              </a:rPr>
              <a:t>model 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developed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existing class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hierarchy</a:t>
            </a:r>
            <a:endParaRPr sz="972">
              <a:latin typeface="Book Antiqua"/>
              <a:cs typeface="Book Antiqua"/>
            </a:endParaRPr>
          </a:p>
          <a:p>
            <a:pPr marL="534005" marR="5556" indent="-104949">
              <a:lnSpc>
                <a:spcPts val="1254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Find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existing class that already </a:t>
            </a:r>
            <a:r>
              <a:rPr sz="972" spc="15" dirty="0">
                <a:latin typeface="Book Antiqua"/>
                <a:cs typeface="Book Antiqua"/>
              </a:rPr>
              <a:t>implements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desired state </a:t>
            </a:r>
            <a:r>
              <a:rPr sz="972" spc="15" dirty="0">
                <a:latin typeface="Book Antiqua"/>
                <a:cs typeface="Book Antiqua"/>
              </a:rPr>
              <a:t>and  behaviour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Inherit the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5" dirty="0">
                <a:latin typeface="Book Antiqua"/>
                <a:cs typeface="Book Antiqua"/>
              </a:rPr>
              <a:t>this  </a:t>
            </a:r>
            <a:r>
              <a:rPr sz="972" spc="10" dirty="0">
                <a:latin typeface="Book Antiqua"/>
                <a:cs typeface="Book Antiqua"/>
              </a:rPr>
              <a:t>class  and 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unique behaviour to  the   </a:t>
            </a:r>
            <a:r>
              <a:rPr sz="972" spc="141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new</a:t>
            </a:r>
            <a:endParaRPr sz="972">
              <a:latin typeface="Book Antiqua"/>
              <a:cs typeface="Book Antiqua"/>
            </a:endParaRPr>
          </a:p>
          <a:p>
            <a:pPr marL="534005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04.3.</a:t>
            </a:r>
            <a:r>
              <a:rPr sz="972" b="1" spc="15" dirty="0">
                <a:latin typeface="Book Antiqua"/>
                <a:cs typeface="Book Antiqua"/>
              </a:rPr>
              <a:t>Sub-typing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(Extension)</a:t>
            </a:r>
            <a:endParaRPr sz="972">
              <a:latin typeface="Book Antiqua"/>
              <a:cs typeface="Book Antiqua"/>
            </a:endParaRPr>
          </a:p>
          <a:p>
            <a:pPr marL="534005" marR="4939" indent="-104949">
              <a:lnSpc>
                <a:spcPts val="1244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Sub-typing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derived 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behaviourally compatible with the 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534005" marR="5556" indent="-104949">
              <a:lnSpc>
                <a:spcPts val="1244"/>
              </a:lnSpc>
              <a:spcBef>
                <a:spcPts val="10"/>
              </a:spcBef>
            </a:pP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has </a:t>
            </a:r>
            <a:r>
              <a:rPr sz="972" spc="10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characteristics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plus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extra  characteristics</a:t>
            </a:r>
            <a:endParaRPr sz="972">
              <a:latin typeface="Book Antiqua"/>
              <a:cs typeface="Book Antiqua"/>
            </a:endParaRPr>
          </a:p>
          <a:p>
            <a:pPr marL="534623" marR="5556" indent="-104949">
              <a:lnSpc>
                <a:spcPts val="1244"/>
              </a:lnSpc>
              <a:spcBef>
                <a:spcPts val="10"/>
              </a:spcBef>
            </a:pPr>
            <a:r>
              <a:rPr sz="972" spc="15" dirty="0">
                <a:latin typeface="Book Antiqua"/>
                <a:cs typeface="Book Antiqua"/>
              </a:rPr>
              <a:t>Behaviourally </a:t>
            </a:r>
            <a:r>
              <a:rPr sz="972" spc="10" dirty="0">
                <a:latin typeface="Book Antiqua"/>
                <a:cs typeface="Book Antiqua"/>
              </a:rPr>
              <a:t>compatible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be </a:t>
            </a:r>
            <a:r>
              <a:rPr sz="972" spc="10" dirty="0">
                <a:latin typeface="Book Antiqua"/>
                <a:cs typeface="Book Antiqua"/>
              </a:rPr>
              <a:t>replaced </a:t>
            </a:r>
            <a:r>
              <a:rPr sz="972" spc="15" dirty="0">
                <a:latin typeface="Book Antiqua"/>
                <a:cs typeface="Book Antiqua"/>
              </a:rPr>
              <a:t>by the  derived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00634" y="1407923"/>
          <a:ext cx="1219906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7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81">
                <a:tc>
                  <a:txBody>
                    <a:bodyPr/>
                    <a:lstStyle/>
                    <a:p>
                      <a:pPr marL="57785" marR="757555">
                        <a:lnSpc>
                          <a:spcPct val="947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name  age  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nder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785" marR="516890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tion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898">
                <a:tc>
                  <a:txBody>
                    <a:bodyPr/>
                    <a:lstStyle/>
                    <a:p>
                      <a:pPr marL="57785" marR="597535">
                        <a:lnSpc>
                          <a:spcPct val="95000"/>
                        </a:lnSpc>
                        <a:spcBef>
                          <a:spcPts val="20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eat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ts val="106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walk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10844" y="1407923"/>
          <a:ext cx="1219288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7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81">
                <a:tc>
                  <a:txBody>
                    <a:bodyPr/>
                    <a:lstStyle/>
                    <a:p>
                      <a:pPr marL="57150" marR="683260">
                        <a:lnSpc>
                          <a:spcPct val="947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name  age  gender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gram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ts val="108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studyYear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898">
                <a:tc>
                  <a:txBody>
                    <a:bodyPr/>
                    <a:lstStyle/>
                    <a:p>
                      <a:pPr marL="57150" marR="597535">
                        <a:lnSpc>
                          <a:spcPct val="95000"/>
                        </a:lnSpc>
                        <a:spcBef>
                          <a:spcPts val="20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study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dExam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eat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walk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90426" y="1407923"/>
          <a:ext cx="1219288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Doctor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586">
                <a:tc>
                  <a:txBody>
                    <a:bodyPr/>
                    <a:lstStyle/>
                    <a:p>
                      <a:pPr marL="57150" marR="756285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name  age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150" marR="517525">
                        <a:lnSpc>
                          <a:spcPts val="1070"/>
                        </a:lnSpc>
                        <a:spcBef>
                          <a:spcPts val="1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sig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nation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2">
                <a:tc>
                  <a:txBody>
                    <a:bodyPr/>
                    <a:lstStyle/>
                    <a:p>
                      <a:pPr marL="57150" marR="637540" algn="just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checkUp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eat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150" algn="just">
                        <a:lnSpc>
                          <a:spcPts val="1050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walk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719959" y="3359279"/>
          <a:ext cx="977283" cy="1085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653"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Person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177">
                <a:tc>
                  <a:txBody>
                    <a:bodyPr/>
                    <a:lstStyle/>
                    <a:p>
                      <a:pPr marL="60325" marR="478790">
                        <a:lnSpc>
                          <a:spcPct val="96100"/>
                        </a:lnSpc>
                        <a:spcBef>
                          <a:spcPts val="200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name 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age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gend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marL="60325" marR="616585">
                        <a:lnSpc>
                          <a:spcPts val="1090"/>
                        </a:lnSpc>
                        <a:spcBef>
                          <a:spcPts val="229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eat 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lk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144222" y="4433252"/>
            <a:ext cx="116680" cy="342018"/>
          </a:xfrm>
          <a:custGeom>
            <a:avLst/>
            <a:gdLst/>
            <a:ahLst/>
            <a:cxnLst/>
            <a:rect l="l" t="t" r="r" b="b"/>
            <a:pathLst>
              <a:path w="120014" h="351789">
                <a:moveTo>
                  <a:pt x="71627" y="107442"/>
                </a:moveTo>
                <a:lnTo>
                  <a:pt x="48005" y="107442"/>
                </a:lnTo>
                <a:lnTo>
                  <a:pt x="48005" y="351282"/>
                </a:lnTo>
                <a:lnTo>
                  <a:pt x="71627" y="351282"/>
                </a:lnTo>
                <a:lnTo>
                  <a:pt x="71627" y="107442"/>
                </a:lnTo>
                <a:close/>
              </a:path>
              <a:path w="120014" h="351789">
                <a:moveTo>
                  <a:pt x="60198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2"/>
                </a:lnTo>
                <a:lnTo>
                  <a:pt x="113576" y="107442"/>
                </a:lnTo>
                <a:lnTo>
                  <a:pt x="60198" y="0"/>
                </a:lnTo>
                <a:close/>
              </a:path>
              <a:path w="120014" h="351789">
                <a:moveTo>
                  <a:pt x="113576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9634" y="119634"/>
                </a:lnTo>
                <a:lnTo>
                  <a:pt x="113576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189397" y="4763158"/>
          <a:ext cx="4077670" cy="1200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177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52">
                <a:tc gridSpan="2"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Doctor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 gridSpan="2">
                  <a:txBody>
                    <a:bodyPr/>
                    <a:lstStyle/>
                    <a:p>
                      <a:pPr marL="60325" marR="581025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program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dy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59055" marR="509270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sig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nation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0325" marR="507365">
                        <a:lnSpc>
                          <a:spcPts val="108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sig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nation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salary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07">
                <a:tc gridSpan="2">
                  <a:txBody>
                    <a:bodyPr/>
                    <a:lstStyle/>
                    <a:p>
                      <a:pPr marL="60325" marR="587375">
                        <a:lnSpc>
                          <a:spcPts val="1070"/>
                        </a:lnSpc>
                        <a:spcBef>
                          <a:spcPts val="25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study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dExam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59055" marR="587375">
                        <a:lnSpc>
                          <a:spcPts val="1070"/>
                        </a:lnSpc>
                        <a:spcBef>
                          <a:spcPts val="25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teach 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xa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0325" marR="627380">
                        <a:lnSpc>
                          <a:spcPts val="1070"/>
                        </a:lnSpc>
                        <a:spcBef>
                          <a:spcPts val="25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checkUp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492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838" y="1506466"/>
            <a:ext cx="198790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Sub-typing (Extension) -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4825228"/>
            <a:ext cx="2379927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Circle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extending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behaviour </a:t>
            </a:r>
            <a:r>
              <a:rPr sz="972" spc="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shape,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extending attributes of  </a:t>
            </a:r>
            <a:r>
              <a:rPr sz="972" spc="16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adding radius similarly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extending  </a:t>
            </a:r>
            <a:r>
              <a:rPr sz="972" spc="15" dirty="0">
                <a:latin typeface="Book Antiqua"/>
                <a:cs typeface="Book Antiqua"/>
              </a:rPr>
              <a:t>behaviour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shape by adding compute  </a:t>
            </a:r>
            <a:r>
              <a:rPr sz="972" spc="10" dirty="0">
                <a:latin typeface="Book Antiqua"/>
                <a:cs typeface="Book Antiqua"/>
              </a:rPr>
              <a:t>Circumference </a:t>
            </a:r>
            <a:r>
              <a:rPr sz="972" spc="15" dirty="0">
                <a:latin typeface="Book Antiqua"/>
                <a:cs typeface="Book Antiqua"/>
              </a:rPr>
              <a:t>and compute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Area.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9600" y="4825364"/>
            <a:ext cx="2184841" cy="64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has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extra attributes  program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studyYear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Similarly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extended behaviour  by </a:t>
            </a:r>
            <a:r>
              <a:rPr sz="972" spc="10" dirty="0">
                <a:latin typeface="Book Antiqua"/>
                <a:cs typeface="Book Antiqua"/>
              </a:rPr>
              <a:t>adding </a:t>
            </a:r>
            <a:r>
              <a:rPr sz="972" spc="15" dirty="0">
                <a:latin typeface="Book Antiqua"/>
                <a:cs typeface="Book Antiqua"/>
              </a:rPr>
              <a:t>study </a:t>
            </a:r>
            <a:r>
              <a:rPr sz="972" spc="10" dirty="0">
                <a:latin typeface="Book Antiqua"/>
                <a:cs typeface="Book Antiqua"/>
              </a:rPr>
              <a:t>and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takeExam.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5777334"/>
            <a:ext cx="4852458" cy="3387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Subtyping </a:t>
            </a:r>
            <a:r>
              <a:rPr sz="972" spc="10" dirty="0">
                <a:latin typeface="Book Antiqua"/>
                <a:cs typeface="Book Antiqua"/>
              </a:rPr>
              <a:t>and generalization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related </a:t>
            </a:r>
            <a:r>
              <a:rPr sz="972" spc="15" dirty="0">
                <a:latin typeface="Book Antiqua"/>
                <a:cs typeface="Book Antiqua"/>
              </a:rPr>
              <a:t>concepts, Subtyping </a:t>
            </a:r>
            <a:r>
              <a:rPr sz="972" spc="10" dirty="0">
                <a:latin typeface="Book Antiqua"/>
                <a:cs typeface="Book Antiqua"/>
              </a:rPr>
              <a:t>(extension)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generalization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way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look same </a:t>
            </a:r>
            <a:r>
              <a:rPr sz="972" spc="10" dirty="0">
                <a:latin typeface="Book Antiqua"/>
                <a:cs typeface="Book Antiqua"/>
              </a:rPr>
              <a:t>thing in </a:t>
            </a:r>
            <a:r>
              <a:rPr sz="972" spc="19" dirty="0">
                <a:latin typeface="Book Antiqua"/>
                <a:cs typeface="Book Antiqua"/>
              </a:rPr>
              <a:t>two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ways.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Sub </a:t>
            </a:r>
            <a:r>
              <a:rPr sz="972" spc="10" dirty="0">
                <a:latin typeface="Book Antiqua"/>
                <a:cs typeface="Book Antiqua"/>
              </a:rPr>
              <a:t>typing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looking at things </a:t>
            </a:r>
            <a:r>
              <a:rPr sz="972" spc="15" dirty="0">
                <a:latin typeface="Book Antiqua"/>
                <a:cs typeface="Book Antiqua"/>
              </a:rPr>
              <a:t>from Top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bottom whereas </a:t>
            </a:r>
            <a:r>
              <a:rPr sz="972" spc="10" dirty="0">
                <a:latin typeface="Book Antiqua"/>
                <a:cs typeface="Book Antiqua"/>
              </a:rPr>
              <a:t>in generalization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5" dirty="0">
                <a:latin typeface="Book Antiqua"/>
                <a:cs typeface="Book Antiqua"/>
              </a:rPr>
              <a:t>look </a:t>
            </a:r>
            <a:r>
              <a:rPr sz="972" spc="10" dirty="0">
                <a:latin typeface="Book Antiqua"/>
                <a:cs typeface="Book Antiqua"/>
              </a:rPr>
              <a:t>at things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bottom to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top.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04.4.</a:t>
            </a:r>
            <a:r>
              <a:rPr sz="972" b="1" spc="15" dirty="0">
                <a:latin typeface="Book Antiqua"/>
                <a:cs typeface="Book Antiqua"/>
              </a:rPr>
              <a:t>Specialization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(Restriction)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want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add a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to existing hierarchy of classes </a:t>
            </a:r>
            <a:r>
              <a:rPr sz="972" spc="15" dirty="0">
                <a:latin typeface="Book Antiqua"/>
                <a:cs typeface="Book Antiqua"/>
              </a:rPr>
              <a:t>having many </a:t>
            </a:r>
            <a:r>
              <a:rPr sz="972" spc="10" dirty="0">
                <a:latin typeface="Book Antiqua"/>
                <a:cs typeface="Book Antiqua"/>
              </a:rPr>
              <a:t>similarities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spc="15" dirty="0">
                <a:latin typeface="Book Antiqua"/>
                <a:cs typeface="Book Antiqua"/>
              </a:rPr>
              <a:t>already </a:t>
            </a:r>
            <a:r>
              <a:rPr sz="972" spc="10" dirty="0">
                <a:latin typeface="Book Antiqua"/>
                <a:cs typeface="Book Antiqua"/>
              </a:rPr>
              <a:t>existing classes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part 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behaviour </a:t>
            </a:r>
            <a:r>
              <a:rPr sz="972" spc="10" dirty="0">
                <a:latin typeface="Book Antiqua"/>
                <a:cs typeface="Book Antiqua"/>
              </a:rPr>
              <a:t>is different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restricted. </a:t>
            </a:r>
            <a:r>
              <a:rPr sz="972" spc="19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that case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use the concept of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specialization.</a:t>
            </a:r>
            <a:endParaRPr sz="972">
              <a:latin typeface="Book Antiqua"/>
              <a:cs typeface="Book Antiqua"/>
            </a:endParaRPr>
          </a:p>
          <a:p>
            <a:pPr marL="430908" marR="6173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Specialization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derived </a:t>
            </a:r>
            <a:r>
              <a:rPr sz="972" spc="5" dirty="0">
                <a:latin typeface="Book Antiqua"/>
                <a:cs typeface="Book Antiqua"/>
              </a:rPr>
              <a:t>class is </a:t>
            </a:r>
            <a:r>
              <a:rPr sz="972" spc="10" dirty="0">
                <a:latin typeface="Book Antiqua"/>
                <a:cs typeface="Book Antiqua"/>
              </a:rPr>
              <a:t>behaviourally incompatible </a:t>
            </a:r>
            <a:r>
              <a:rPr sz="972" spc="15" dirty="0">
                <a:latin typeface="Book Antiqua"/>
                <a:cs typeface="Book Antiqua"/>
              </a:rPr>
              <a:t>with 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430908" marR="6791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Behaviourally </a:t>
            </a:r>
            <a:r>
              <a:rPr sz="972" spc="10" dirty="0">
                <a:latin typeface="Book Antiqua"/>
                <a:cs typeface="Book Antiqua"/>
              </a:rPr>
              <a:t>incompatibility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can’t </a:t>
            </a:r>
            <a:r>
              <a:rPr sz="972" spc="15" dirty="0">
                <a:latin typeface="Book Antiqua"/>
                <a:cs typeface="Book Antiqua"/>
              </a:rPr>
              <a:t>always be </a:t>
            </a:r>
            <a:r>
              <a:rPr sz="972" spc="10" dirty="0">
                <a:latin typeface="Book Antiqua"/>
                <a:cs typeface="Book Antiqua"/>
              </a:rPr>
              <a:t>replaced 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the derived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430908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Derived class has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different of restricted characteristics than of </a:t>
            </a:r>
            <a:r>
              <a:rPr sz="972" spc="15" dirty="0">
                <a:latin typeface="Book Antiqua"/>
                <a:cs typeface="Book Antiqua"/>
              </a:rPr>
              <a:t>base 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639571"/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0" dirty="0">
                <a:latin typeface="Book Antiqua"/>
                <a:cs typeface="Book Antiqua"/>
              </a:rPr>
              <a:t>Specialization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(Restriction)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add one </a:t>
            </a:r>
            <a:r>
              <a:rPr sz="972" spc="19" dirty="0">
                <a:latin typeface="Book Antiqua"/>
                <a:cs typeface="Book Antiqua"/>
              </a:rPr>
              <a:t>more </a:t>
            </a:r>
            <a:r>
              <a:rPr sz="972" spc="10" dirty="0">
                <a:latin typeface="Book Antiqua"/>
                <a:cs typeface="Book Antiqua"/>
              </a:rPr>
              <a:t>class of </a:t>
            </a:r>
            <a:r>
              <a:rPr sz="972" spc="15" dirty="0">
                <a:latin typeface="Book Antiqua"/>
                <a:cs typeface="Book Antiqua"/>
              </a:rPr>
              <a:t>Adult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special </a:t>
            </a:r>
            <a:r>
              <a:rPr sz="972" spc="15" dirty="0">
                <a:latin typeface="Book Antiqua"/>
                <a:cs typeface="Book Antiqua"/>
              </a:rPr>
              <a:t>requirement like 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ID </a:t>
            </a:r>
            <a:r>
              <a:rPr sz="972" spc="10" dirty="0">
                <a:latin typeface="Book Antiqua"/>
                <a:cs typeface="Book Antiqua"/>
              </a:rPr>
              <a:t>card generation such that it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person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age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greater than 18 </a:t>
            </a:r>
            <a:r>
              <a:rPr sz="972" spc="15" dirty="0">
                <a:latin typeface="Book Antiqua"/>
                <a:cs typeface="Book Antiqua"/>
              </a:rPr>
              <a:t>and  having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other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behaviour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21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that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One</a:t>
            </a:r>
            <a:r>
              <a:rPr sz="972" spc="21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solution</a:t>
            </a:r>
            <a:r>
              <a:rPr sz="972" spc="21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that</a:t>
            </a:r>
            <a:r>
              <a:rPr sz="972" spc="22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we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write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13885" y="3109384"/>
            <a:ext cx="116680" cy="417953"/>
          </a:xfrm>
          <a:custGeom>
            <a:avLst/>
            <a:gdLst/>
            <a:ahLst/>
            <a:cxnLst/>
            <a:rect l="l" t="t" r="r" b="b"/>
            <a:pathLst>
              <a:path w="120014" h="429894">
                <a:moveTo>
                  <a:pt x="71655" y="119177"/>
                </a:moveTo>
                <a:lnTo>
                  <a:pt x="48034" y="119328"/>
                </a:lnTo>
                <a:lnTo>
                  <a:pt x="48767" y="429768"/>
                </a:lnTo>
                <a:lnTo>
                  <a:pt x="72389" y="429768"/>
                </a:lnTo>
                <a:lnTo>
                  <a:pt x="71655" y="119177"/>
                </a:lnTo>
                <a:close/>
              </a:path>
              <a:path w="120014" h="429894">
                <a:moveTo>
                  <a:pt x="60198" y="0"/>
                </a:moveTo>
                <a:lnTo>
                  <a:pt x="0" y="119634"/>
                </a:lnTo>
                <a:lnTo>
                  <a:pt x="48034" y="119328"/>
                </a:lnTo>
                <a:lnTo>
                  <a:pt x="48005" y="107442"/>
                </a:lnTo>
                <a:lnTo>
                  <a:pt x="113918" y="107442"/>
                </a:lnTo>
                <a:lnTo>
                  <a:pt x="60198" y="0"/>
                </a:lnTo>
                <a:close/>
              </a:path>
              <a:path w="120014" h="429894">
                <a:moveTo>
                  <a:pt x="71627" y="107442"/>
                </a:moveTo>
                <a:lnTo>
                  <a:pt x="48005" y="107442"/>
                </a:lnTo>
                <a:lnTo>
                  <a:pt x="48034" y="119328"/>
                </a:lnTo>
                <a:lnTo>
                  <a:pt x="71655" y="119177"/>
                </a:lnTo>
                <a:lnTo>
                  <a:pt x="71627" y="107442"/>
                </a:lnTo>
                <a:close/>
              </a:path>
              <a:path w="120014" h="429894">
                <a:moveTo>
                  <a:pt x="113918" y="107442"/>
                </a:moveTo>
                <a:lnTo>
                  <a:pt x="71627" y="107442"/>
                </a:lnTo>
                <a:lnTo>
                  <a:pt x="71655" y="119177"/>
                </a:lnTo>
                <a:lnTo>
                  <a:pt x="119633" y="118872"/>
                </a:lnTo>
                <a:lnTo>
                  <a:pt x="113918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959248" y="1949473"/>
          <a:ext cx="1024202" cy="117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922"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Person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72">
                <a:tc>
                  <a:txBody>
                    <a:bodyPr/>
                    <a:lstStyle/>
                    <a:p>
                      <a:pPr marL="85725" marR="527050">
                        <a:lnSpc>
                          <a:spcPct val="94500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name  age 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97">
                <a:tc>
                  <a:txBody>
                    <a:bodyPr/>
                    <a:lstStyle/>
                    <a:p>
                      <a:pPr marL="85725" marR="600710">
                        <a:lnSpc>
                          <a:spcPts val="1080"/>
                        </a:lnSpc>
                        <a:spcBef>
                          <a:spcPts val="3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eats  w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948876" y="3515595"/>
          <a:ext cx="1052601" cy="1042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846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52">
                <a:tc>
                  <a:txBody>
                    <a:bodyPr/>
                    <a:lstStyle/>
                    <a:p>
                      <a:pPr marL="85725" marR="390525">
                        <a:lnSpc>
                          <a:spcPts val="1080"/>
                        </a:lnSpc>
                        <a:spcBef>
                          <a:spcPts val="3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program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87">
                <a:tc>
                  <a:txBody>
                    <a:bodyPr/>
                    <a:lstStyle/>
                    <a:p>
                      <a:pPr marL="85725" marR="396875">
                        <a:lnSpc>
                          <a:spcPts val="1070"/>
                        </a:lnSpc>
                        <a:spcBef>
                          <a:spcPts val="3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study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tak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793051" y="2102825"/>
          <a:ext cx="1011855" cy="1048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771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Shape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33">
                <a:tc>
                  <a:txBody>
                    <a:bodyPr/>
                    <a:lstStyle/>
                    <a:p>
                      <a:pPr marL="85725" marR="474345">
                        <a:lnSpc>
                          <a:spcPts val="1080"/>
                        </a:lnSpc>
                        <a:spcBef>
                          <a:spcPts val="3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rtic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8">
                <a:tc>
                  <a:txBody>
                    <a:bodyPr/>
                    <a:lstStyle/>
                    <a:p>
                      <a:pPr marL="85725" marR="441959">
                        <a:lnSpc>
                          <a:spcPts val="1090"/>
                        </a:lnSpc>
                        <a:spcBef>
                          <a:spcPts val="34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move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736007" y="3545228"/>
          <a:ext cx="1080382" cy="859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radius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47">
                <a:tc>
                  <a:txBody>
                    <a:bodyPr/>
                    <a:lstStyle/>
                    <a:p>
                      <a:pPr marL="85725" marR="247015">
                        <a:lnSpc>
                          <a:spcPts val="1080"/>
                        </a:lnSpc>
                        <a:spcBef>
                          <a:spcPts val="3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computeCF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mp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209164" y="3133830"/>
            <a:ext cx="116064" cy="423509"/>
          </a:xfrm>
          <a:custGeom>
            <a:avLst/>
            <a:gdLst/>
            <a:ahLst/>
            <a:cxnLst/>
            <a:rect l="l" t="t" r="r" b="b"/>
            <a:pathLst>
              <a:path w="119380" h="435610">
                <a:moveTo>
                  <a:pt x="71628" y="119174"/>
                </a:moveTo>
                <a:lnTo>
                  <a:pt x="47271" y="119330"/>
                </a:lnTo>
                <a:lnTo>
                  <a:pt x="48006" y="435101"/>
                </a:lnTo>
                <a:lnTo>
                  <a:pt x="71628" y="435101"/>
                </a:lnTo>
                <a:lnTo>
                  <a:pt x="71628" y="119174"/>
                </a:lnTo>
                <a:close/>
              </a:path>
              <a:path w="119380" h="435610">
                <a:moveTo>
                  <a:pt x="59436" y="0"/>
                </a:moveTo>
                <a:lnTo>
                  <a:pt x="0" y="119634"/>
                </a:lnTo>
                <a:lnTo>
                  <a:pt x="47271" y="119330"/>
                </a:lnTo>
                <a:lnTo>
                  <a:pt x="47243" y="107442"/>
                </a:lnTo>
                <a:lnTo>
                  <a:pt x="113157" y="107442"/>
                </a:lnTo>
                <a:lnTo>
                  <a:pt x="59436" y="0"/>
                </a:lnTo>
                <a:close/>
              </a:path>
              <a:path w="119380" h="435610">
                <a:moveTo>
                  <a:pt x="71628" y="107442"/>
                </a:moveTo>
                <a:lnTo>
                  <a:pt x="47243" y="107442"/>
                </a:lnTo>
                <a:lnTo>
                  <a:pt x="47271" y="119330"/>
                </a:lnTo>
                <a:lnTo>
                  <a:pt x="71628" y="119174"/>
                </a:lnTo>
                <a:lnTo>
                  <a:pt x="71628" y="107442"/>
                </a:lnTo>
                <a:close/>
              </a:path>
              <a:path w="119380" h="435610">
                <a:moveTo>
                  <a:pt x="113157" y="107442"/>
                </a:moveTo>
                <a:lnTo>
                  <a:pt x="71628" y="107442"/>
                </a:lnTo>
                <a:lnTo>
                  <a:pt x="71628" y="119174"/>
                </a:lnTo>
                <a:lnTo>
                  <a:pt x="118872" y="118872"/>
                </a:lnTo>
                <a:lnTo>
                  <a:pt x="113157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310372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39039"/>
            <a:ext cx="4851224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another class from beginning and write all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of person again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with age </a:t>
            </a:r>
            <a:r>
              <a:rPr sz="972" spc="10" dirty="0">
                <a:latin typeface="Book Antiqua"/>
                <a:cs typeface="Book Antiqua"/>
              </a:rPr>
              <a:t>limit,  but better solution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we derive </a:t>
            </a:r>
            <a:r>
              <a:rPr sz="972" spc="10" dirty="0">
                <a:latin typeface="Book Antiqua"/>
                <a:cs typeface="Book Antiqua"/>
              </a:rPr>
              <a:t>adult class from person class and restrict </a:t>
            </a:r>
            <a:r>
              <a:rPr sz="972" spc="15" dirty="0">
                <a:latin typeface="Book Antiqua"/>
                <a:cs typeface="Book Antiqua"/>
              </a:rPr>
              <a:t>age in  </a:t>
            </a:r>
            <a:r>
              <a:rPr sz="972" spc="10" dirty="0">
                <a:latin typeface="Book Antiqua"/>
                <a:cs typeface="Book Antiqua"/>
              </a:rPr>
              <a:t>that class as </a:t>
            </a:r>
            <a:r>
              <a:rPr sz="972" spc="15" dirty="0">
                <a:latin typeface="Book Antiqua"/>
                <a:cs typeface="Book Antiqua"/>
              </a:rPr>
              <a:t>shown below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diagram,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4901237"/>
            <a:ext cx="4849989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Similarly Natural Numbers</a:t>
            </a:r>
            <a:r>
              <a:rPr sz="948" spc="15" baseline="21367" dirty="0">
                <a:latin typeface="Book Antiqua"/>
                <a:cs typeface="Book Antiqua"/>
              </a:rPr>
              <a:t>2 </a:t>
            </a:r>
            <a:r>
              <a:rPr sz="972" spc="10" dirty="0">
                <a:latin typeface="Book Antiqua"/>
                <a:cs typeface="Book Antiqua"/>
              </a:rPr>
              <a:t>are </a:t>
            </a:r>
            <a:r>
              <a:rPr sz="972" spc="15" dirty="0">
                <a:latin typeface="Book Antiqua"/>
                <a:cs typeface="Book Antiqua"/>
              </a:rPr>
              <a:t>also </a:t>
            </a:r>
            <a:r>
              <a:rPr sz="972" spc="10" dirty="0">
                <a:latin typeface="Book Antiqua"/>
                <a:cs typeface="Book Antiqua"/>
              </a:rPr>
              <a:t>Integers</a:t>
            </a:r>
            <a:r>
              <a:rPr sz="948" spc="15" baseline="21367" dirty="0">
                <a:latin typeface="Book Antiqua"/>
                <a:cs typeface="Book Antiqua"/>
              </a:rPr>
              <a:t>3 </a:t>
            </a:r>
            <a:r>
              <a:rPr sz="972" spc="10" dirty="0">
                <a:latin typeface="Book Antiqua"/>
                <a:cs typeface="Book Antiqua"/>
              </a:rPr>
              <a:t>with the restriction that natural  </a:t>
            </a:r>
            <a:r>
              <a:rPr sz="972" spc="15" dirty="0">
                <a:latin typeface="Book Antiqua"/>
                <a:cs typeface="Book Antiqua"/>
              </a:rPr>
              <a:t>numbers </a:t>
            </a:r>
            <a:r>
              <a:rPr sz="972" spc="10" dirty="0">
                <a:latin typeface="Book Antiqua"/>
                <a:cs typeface="Book Antiqua"/>
              </a:rPr>
              <a:t>set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9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contain zero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negative integers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consists of only positive  integers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10" dirty="0">
                <a:latin typeface="Book Antiqua"/>
                <a:cs typeface="Book Antiqua"/>
              </a:rPr>
              <a:t>this relationship also as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specialization,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4271" y="837448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770838" y="8435727"/>
            <a:ext cx="4206081" cy="82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94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Book Antiqua"/>
                <a:cs typeface="Book Antiqua"/>
              </a:rPr>
              <a:t>Natural numbers: </a:t>
            </a:r>
            <a:r>
              <a:rPr sz="1069" spc="5" dirty="0">
                <a:latin typeface="Book Antiqua"/>
                <a:cs typeface="Book Antiqua"/>
              </a:rPr>
              <a:t>positive </a:t>
            </a:r>
            <a:r>
              <a:rPr sz="1069" spc="10" dirty="0">
                <a:latin typeface="Book Antiqua"/>
                <a:cs typeface="Book Antiqua"/>
              </a:rPr>
              <a:t>integers only </a:t>
            </a:r>
            <a:r>
              <a:rPr sz="1069" spc="15" dirty="0">
                <a:latin typeface="Book Antiqua"/>
                <a:cs typeface="Book Antiqua"/>
              </a:rPr>
              <a:t>(numbers from </a:t>
            </a:r>
            <a:r>
              <a:rPr sz="1069" spc="10" dirty="0">
                <a:latin typeface="Book Antiqua"/>
                <a:cs typeface="Book Antiqua"/>
              </a:rPr>
              <a:t>1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to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…….onwards)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marR="4939">
              <a:lnSpc>
                <a:spcPct val="106400"/>
              </a:lnSpc>
              <a:spcBef>
                <a:spcPts val="5"/>
              </a:spcBef>
            </a:pPr>
            <a:r>
              <a:rPr sz="1094" baseline="37037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Book Antiqua"/>
                <a:cs typeface="Book Antiqua"/>
              </a:rPr>
              <a:t>Integers: </a:t>
            </a:r>
            <a:r>
              <a:rPr sz="1069" spc="5" dirty="0">
                <a:latin typeface="Book Antiqua"/>
                <a:cs typeface="Book Antiqua"/>
              </a:rPr>
              <a:t>all </a:t>
            </a:r>
            <a:r>
              <a:rPr sz="1069" spc="10" dirty="0">
                <a:latin typeface="Book Antiqua"/>
                <a:cs typeface="Book Antiqua"/>
              </a:rPr>
              <a:t>positive </a:t>
            </a:r>
            <a:r>
              <a:rPr sz="1069" spc="15" dirty="0">
                <a:latin typeface="Book Antiqua"/>
                <a:cs typeface="Book Antiqua"/>
              </a:rPr>
              <a:t>and </a:t>
            </a:r>
            <a:r>
              <a:rPr sz="1069" spc="10" dirty="0">
                <a:latin typeface="Book Antiqua"/>
                <a:cs typeface="Book Antiqua"/>
              </a:rPr>
              <a:t>negative numbers (…..-3 </a:t>
            </a:r>
            <a:r>
              <a:rPr sz="1069" spc="5" dirty="0">
                <a:latin typeface="Book Antiqua"/>
                <a:cs typeface="Book Antiqua"/>
              </a:rPr>
              <a:t>, -2 , -1 , </a:t>
            </a:r>
            <a:r>
              <a:rPr sz="1069" spc="10" dirty="0">
                <a:latin typeface="Book Antiqua"/>
                <a:cs typeface="Book Antiqua"/>
              </a:rPr>
              <a:t>0 </a:t>
            </a:r>
            <a:r>
              <a:rPr sz="1069" spc="5" dirty="0">
                <a:latin typeface="Book Antiqua"/>
                <a:cs typeface="Book Antiqua"/>
              </a:rPr>
              <a:t>, </a:t>
            </a:r>
            <a:r>
              <a:rPr sz="1069" spc="10" dirty="0">
                <a:latin typeface="Book Antiqua"/>
                <a:cs typeface="Book Antiqua"/>
              </a:rPr>
              <a:t>1 </a:t>
            </a:r>
            <a:r>
              <a:rPr sz="1069" spc="5" dirty="0">
                <a:latin typeface="Book Antiqua"/>
                <a:cs typeface="Book Antiqua"/>
              </a:rPr>
              <a:t>, </a:t>
            </a:r>
            <a:r>
              <a:rPr sz="1069" spc="10" dirty="0">
                <a:latin typeface="Book Antiqua"/>
                <a:cs typeface="Book Antiqua"/>
              </a:rPr>
              <a:t>2 </a:t>
            </a:r>
            <a:r>
              <a:rPr sz="1069" spc="5" dirty="0">
                <a:latin typeface="Book Antiqua"/>
                <a:cs typeface="Book Antiqua"/>
              </a:rPr>
              <a:t>,  </a:t>
            </a:r>
            <a:r>
              <a:rPr sz="1069" spc="15" dirty="0">
                <a:latin typeface="Book Antiqua"/>
                <a:cs typeface="Book Antiqua"/>
              </a:rPr>
              <a:t>3………)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8805" y="3199765"/>
            <a:ext cx="116680" cy="538956"/>
          </a:xfrm>
          <a:custGeom>
            <a:avLst/>
            <a:gdLst/>
            <a:ahLst/>
            <a:cxnLst/>
            <a:rect l="l" t="t" r="r" b="b"/>
            <a:pathLst>
              <a:path w="120014" h="554354">
                <a:moveTo>
                  <a:pt x="71627" y="107442"/>
                </a:moveTo>
                <a:lnTo>
                  <a:pt x="48005" y="107442"/>
                </a:lnTo>
                <a:lnTo>
                  <a:pt x="48005" y="553974"/>
                </a:lnTo>
                <a:lnTo>
                  <a:pt x="71627" y="553974"/>
                </a:lnTo>
                <a:lnTo>
                  <a:pt x="71627" y="107442"/>
                </a:lnTo>
                <a:close/>
              </a:path>
              <a:path w="120014" h="554354">
                <a:moveTo>
                  <a:pt x="59436" y="0"/>
                </a:moveTo>
                <a:lnTo>
                  <a:pt x="0" y="119633"/>
                </a:lnTo>
                <a:lnTo>
                  <a:pt x="48005" y="119633"/>
                </a:lnTo>
                <a:lnTo>
                  <a:pt x="48005" y="107442"/>
                </a:lnTo>
                <a:lnTo>
                  <a:pt x="113499" y="107442"/>
                </a:lnTo>
                <a:lnTo>
                  <a:pt x="59436" y="0"/>
                </a:lnTo>
                <a:close/>
              </a:path>
              <a:path w="120014" h="554354">
                <a:moveTo>
                  <a:pt x="113499" y="107442"/>
                </a:moveTo>
                <a:lnTo>
                  <a:pt x="71627" y="107442"/>
                </a:lnTo>
                <a:lnTo>
                  <a:pt x="71627" y="119633"/>
                </a:lnTo>
                <a:lnTo>
                  <a:pt x="119633" y="119633"/>
                </a:lnTo>
                <a:lnTo>
                  <a:pt x="11349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733799" y="2786379"/>
            <a:ext cx="765528" cy="290160"/>
          </a:xfrm>
          <a:custGeom>
            <a:avLst/>
            <a:gdLst/>
            <a:ahLst/>
            <a:cxnLst/>
            <a:rect l="l" t="t" r="r" b="b"/>
            <a:pathLst>
              <a:path w="787400" h="298450">
                <a:moveTo>
                  <a:pt x="0" y="0"/>
                </a:moveTo>
                <a:lnTo>
                  <a:pt x="0" y="297942"/>
                </a:lnTo>
                <a:lnTo>
                  <a:pt x="688848" y="297942"/>
                </a:lnTo>
                <a:lnTo>
                  <a:pt x="787146" y="260603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403514" y="3039746"/>
            <a:ext cx="95691" cy="36424"/>
          </a:xfrm>
          <a:custGeom>
            <a:avLst/>
            <a:gdLst/>
            <a:ahLst/>
            <a:cxnLst/>
            <a:rect l="l" t="t" r="r" b="b"/>
            <a:pathLst>
              <a:path w="98425" h="37464">
                <a:moveTo>
                  <a:pt x="0" y="37338"/>
                </a:moveTo>
                <a:lnTo>
                  <a:pt x="25146" y="1524"/>
                </a:lnTo>
                <a:lnTo>
                  <a:pt x="35504" y="4500"/>
                </a:lnTo>
                <a:lnTo>
                  <a:pt x="51435" y="5334"/>
                </a:lnTo>
                <a:lnTo>
                  <a:pt x="72509" y="3881"/>
                </a:lnTo>
                <a:lnTo>
                  <a:pt x="98298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908142" y="2824655"/>
            <a:ext cx="41733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Arial"/>
                <a:cs typeface="Arial"/>
              </a:rPr>
              <a:t>age </a:t>
            </a:r>
            <a:r>
              <a:rPr sz="924" spc="-5" dirty="0">
                <a:latin typeface="Arial"/>
                <a:cs typeface="Arial"/>
              </a:rPr>
              <a:t>=</a:t>
            </a:r>
            <a:r>
              <a:rPr sz="924" spc="-83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a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33799" y="3820583"/>
            <a:ext cx="1185333" cy="910608"/>
          </a:xfrm>
          <a:custGeom>
            <a:avLst/>
            <a:gdLst/>
            <a:ahLst/>
            <a:cxnLst/>
            <a:rect l="l" t="t" r="r" b="b"/>
            <a:pathLst>
              <a:path w="1219200" h="936625">
                <a:moveTo>
                  <a:pt x="0" y="0"/>
                </a:moveTo>
                <a:lnTo>
                  <a:pt x="0" y="936498"/>
                </a:lnTo>
                <a:lnTo>
                  <a:pt x="1066800" y="936498"/>
                </a:lnTo>
                <a:lnTo>
                  <a:pt x="1219200" y="819912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770966" y="4617720"/>
            <a:ext cx="148167" cy="113593"/>
          </a:xfrm>
          <a:custGeom>
            <a:avLst/>
            <a:gdLst/>
            <a:ahLst/>
            <a:cxnLst/>
            <a:rect l="l" t="t" r="r" b="b"/>
            <a:pathLst>
              <a:path w="152400" h="116839">
                <a:moveTo>
                  <a:pt x="0" y="116586"/>
                </a:moveTo>
                <a:lnTo>
                  <a:pt x="39624" y="3810"/>
                </a:lnTo>
                <a:lnTo>
                  <a:pt x="55637" y="14037"/>
                </a:lnTo>
                <a:lnTo>
                  <a:pt x="80295" y="17049"/>
                </a:lnTo>
                <a:lnTo>
                  <a:pt x="112811" y="12489"/>
                </a:lnTo>
                <a:lnTo>
                  <a:pt x="15240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807388" y="3869231"/>
            <a:ext cx="83590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092" marR="4939" indent="-162362">
              <a:lnSpc>
                <a:spcPts val="1060"/>
              </a:lnSpc>
            </a:pPr>
            <a:r>
              <a:rPr sz="924" spc="-5" dirty="0">
                <a:latin typeface="Arial"/>
                <a:cs typeface="Arial"/>
              </a:rPr>
              <a:t>If </a:t>
            </a:r>
            <a:r>
              <a:rPr sz="924" spc="-10" dirty="0">
                <a:latin typeface="Arial"/>
                <a:cs typeface="Arial"/>
              </a:rPr>
              <a:t>age </a:t>
            </a:r>
            <a:r>
              <a:rPr sz="924" spc="-5" dirty="0">
                <a:latin typeface="Arial"/>
                <a:cs typeface="Arial"/>
              </a:rPr>
              <a:t>&lt; </a:t>
            </a:r>
            <a:r>
              <a:rPr sz="924" spc="-10" dirty="0">
                <a:latin typeface="Arial"/>
                <a:cs typeface="Arial"/>
              </a:rPr>
              <a:t>18</a:t>
            </a:r>
            <a:r>
              <a:rPr sz="924" spc="-73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then  error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991"/>
              </a:lnSpc>
            </a:pPr>
            <a:r>
              <a:rPr sz="924" spc="-10" dirty="0">
                <a:latin typeface="Arial"/>
                <a:cs typeface="Arial"/>
              </a:rPr>
              <a:t>else</a:t>
            </a:r>
            <a:endParaRPr sz="924">
              <a:latin typeface="Arial"/>
              <a:cs typeface="Arial"/>
            </a:endParaRPr>
          </a:p>
          <a:p>
            <a:pPr marL="174092">
              <a:lnSpc>
                <a:spcPts val="1074"/>
              </a:lnSpc>
            </a:pPr>
            <a:r>
              <a:rPr sz="924" spc="-10" dirty="0">
                <a:latin typeface="Arial"/>
                <a:cs typeface="Arial"/>
              </a:rPr>
              <a:t>age </a:t>
            </a:r>
            <a:r>
              <a:rPr sz="924" spc="-5" dirty="0">
                <a:latin typeface="Arial"/>
                <a:cs typeface="Arial"/>
              </a:rPr>
              <a:t>=</a:t>
            </a:r>
            <a:r>
              <a:rPr sz="924" spc="-83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a</a:t>
            </a:r>
            <a:endParaRPr sz="92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0337" y="4441401"/>
            <a:ext cx="77170" cy="83344"/>
          </a:xfrm>
          <a:custGeom>
            <a:avLst/>
            <a:gdLst/>
            <a:ahLst/>
            <a:cxnLst/>
            <a:rect l="l" t="t" r="r" b="b"/>
            <a:pathLst>
              <a:path w="79375" h="85725">
                <a:moveTo>
                  <a:pt x="39624" y="0"/>
                </a:moveTo>
                <a:lnTo>
                  <a:pt x="24431" y="3345"/>
                </a:lnTo>
                <a:lnTo>
                  <a:pt x="11811" y="12477"/>
                </a:lnTo>
                <a:lnTo>
                  <a:pt x="3190" y="26038"/>
                </a:lnTo>
                <a:lnTo>
                  <a:pt x="0" y="42672"/>
                </a:lnTo>
                <a:lnTo>
                  <a:pt x="3190" y="59305"/>
                </a:lnTo>
                <a:lnTo>
                  <a:pt x="11811" y="72866"/>
                </a:lnTo>
                <a:lnTo>
                  <a:pt x="24431" y="81998"/>
                </a:lnTo>
                <a:lnTo>
                  <a:pt x="39624" y="85343"/>
                </a:lnTo>
                <a:lnTo>
                  <a:pt x="55137" y="81998"/>
                </a:lnTo>
                <a:lnTo>
                  <a:pt x="67722" y="72866"/>
                </a:lnTo>
                <a:lnTo>
                  <a:pt x="76164" y="59305"/>
                </a:lnTo>
                <a:lnTo>
                  <a:pt x="79248" y="42672"/>
                </a:lnTo>
                <a:lnTo>
                  <a:pt x="76164" y="26038"/>
                </a:lnTo>
                <a:lnTo>
                  <a:pt x="67722" y="12477"/>
                </a:lnTo>
                <a:lnTo>
                  <a:pt x="55137" y="3345"/>
                </a:lnTo>
                <a:lnTo>
                  <a:pt x="396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771567" y="3726732"/>
          <a:ext cx="1962590" cy="1057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Adult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 gridSpan="2">
                  <a:txBody>
                    <a:bodyPr/>
                    <a:lstStyle/>
                    <a:p>
                      <a:pPr marL="76200">
                        <a:lnSpc>
                          <a:spcPts val="1105"/>
                        </a:lnSpc>
                        <a:spcBef>
                          <a:spcPts val="2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age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[18..100]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ts val="11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58">
                <a:tc rowSpan="2">
                  <a:txBody>
                    <a:bodyPr/>
                    <a:lstStyle/>
                    <a:p>
                      <a:pPr marL="76200">
                        <a:lnSpc>
                          <a:spcPts val="1100"/>
                        </a:lnSpc>
                        <a:spcBef>
                          <a:spcPts val="22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setAge(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ts val="11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700337" y="2868613"/>
            <a:ext cx="77170" cy="83344"/>
          </a:xfrm>
          <a:custGeom>
            <a:avLst/>
            <a:gdLst/>
            <a:ahLst/>
            <a:cxnLst/>
            <a:rect l="l" t="t" r="r" b="b"/>
            <a:pathLst>
              <a:path w="79375" h="85725">
                <a:moveTo>
                  <a:pt x="39624" y="0"/>
                </a:moveTo>
                <a:lnTo>
                  <a:pt x="24431" y="3345"/>
                </a:lnTo>
                <a:lnTo>
                  <a:pt x="11811" y="12477"/>
                </a:lnTo>
                <a:lnTo>
                  <a:pt x="3190" y="26038"/>
                </a:lnTo>
                <a:lnTo>
                  <a:pt x="0" y="42672"/>
                </a:lnTo>
                <a:lnTo>
                  <a:pt x="3190" y="59305"/>
                </a:lnTo>
                <a:lnTo>
                  <a:pt x="11811" y="72866"/>
                </a:lnTo>
                <a:lnTo>
                  <a:pt x="24431" y="81998"/>
                </a:lnTo>
                <a:lnTo>
                  <a:pt x="39624" y="85344"/>
                </a:lnTo>
                <a:lnTo>
                  <a:pt x="55137" y="81998"/>
                </a:lnTo>
                <a:lnTo>
                  <a:pt x="67722" y="72866"/>
                </a:lnTo>
                <a:lnTo>
                  <a:pt x="76164" y="59305"/>
                </a:lnTo>
                <a:lnTo>
                  <a:pt x="79248" y="42672"/>
                </a:lnTo>
                <a:lnTo>
                  <a:pt x="76164" y="26038"/>
                </a:lnTo>
                <a:lnTo>
                  <a:pt x="67722" y="12477"/>
                </a:lnTo>
                <a:lnTo>
                  <a:pt x="55137" y="3345"/>
                </a:lnTo>
                <a:lnTo>
                  <a:pt x="396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09349" y="2112457"/>
          <a:ext cx="1924932" cy="109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i="1" spc="-10" dirty="0">
                          <a:latin typeface="Arial"/>
                          <a:cs typeface="Arial"/>
                        </a:rPr>
                        <a:t>Person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 gridSpan="2"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  <a:spcBef>
                          <a:spcPts val="22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age :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[0..100]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58">
                <a:tc rowSpan="2"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  <a:spcBef>
                          <a:spcPts val="2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setAge(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2355850" y="6426835"/>
            <a:ext cx="116680" cy="717991"/>
          </a:xfrm>
          <a:custGeom>
            <a:avLst/>
            <a:gdLst/>
            <a:ahLst/>
            <a:cxnLst/>
            <a:rect l="l" t="t" r="r" b="b"/>
            <a:pathLst>
              <a:path w="120014" h="738504">
                <a:moveTo>
                  <a:pt x="72389" y="107441"/>
                </a:moveTo>
                <a:lnTo>
                  <a:pt x="48006" y="107441"/>
                </a:lnTo>
                <a:lnTo>
                  <a:pt x="48006" y="738377"/>
                </a:lnTo>
                <a:lnTo>
                  <a:pt x="72389" y="738377"/>
                </a:lnTo>
                <a:lnTo>
                  <a:pt x="72389" y="107441"/>
                </a:lnTo>
                <a:close/>
              </a:path>
              <a:path w="120014" h="738504">
                <a:moveTo>
                  <a:pt x="60197" y="0"/>
                </a:moveTo>
                <a:lnTo>
                  <a:pt x="0" y="119633"/>
                </a:lnTo>
                <a:lnTo>
                  <a:pt x="48006" y="119633"/>
                </a:lnTo>
                <a:lnTo>
                  <a:pt x="48006" y="107441"/>
                </a:lnTo>
                <a:lnTo>
                  <a:pt x="113576" y="107441"/>
                </a:lnTo>
                <a:lnTo>
                  <a:pt x="60197" y="0"/>
                </a:lnTo>
                <a:close/>
              </a:path>
              <a:path w="120014" h="738504">
                <a:moveTo>
                  <a:pt x="113576" y="107441"/>
                </a:moveTo>
                <a:lnTo>
                  <a:pt x="72389" y="107441"/>
                </a:lnTo>
                <a:lnTo>
                  <a:pt x="72389" y="119633"/>
                </a:lnTo>
                <a:lnTo>
                  <a:pt x="119633" y="119633"/>
                </a:lnTo>
                <a:lnTo>
                  <a:pt x="113576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097548" y="5977889"/>
            <a:ext cx="1168665" cy="449439"/>
          </a:xfrm>
          <a:custGeom>
            <a:avLst/>
            <a:gdLst/>
            <a:ahLst/>
            <a:cxnLst/>
            <a:rect l="l" t="t" r="r" b="b"/>
            <a:pathLst>
              <a:path w="1202054" h="462279">
                <a:moveTo>
                  <a:pt x="0" y="0"/>
                </a:moveTo>
                <a:lnTo>
                  <a:pt x="0" y="461772"/>
                </a:lnTo>
                <a:lnTo>
                  <a:pt x="1051560" y="461772"/>
                </a:lnTo>
                <a:lnTo>
                  <a:pt x="1201674" y="403860"/>
                </a:lnTo>
                <a:lnTo>
                  <a:pt x="1201674" y="0"/>
                </a:lnTo>
                <a:lnTo>
                  <a:pt x="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119899" y="6370532"/>
            <a:ext cx="146315" cy="56796"/>
          </a:xfrm>
          <a:custGeom>
            <a:avLst/>
            <a:gdLst/>
            <a:ahLst/>
            <a:cxnLst/>
            <a:rect l="l" t="t" r="r" b="b"/>
            <a:pathLst>
              <a:path w="150495" h="58420">
                <a:moveTo>
                  <a:pt x="0" y="57912"/>
                </a:moveTo>
                <a:lnTo>
                  <a:pt x="38862" y="2286"/>
                </a:lnTo>
                <a:lnTo>
                  <a:pt x="54744" y="6965"/>
                </a:lnTo>
                <a:lnTo>
                  <a:pt x="79057" y="8286"/>
                </a:lnTo>
                <a:lnTo>
                  <a:pt x="111085" y="6036"/>
                </a:lnTo>
                <a:lnTo>
                  <a:pt x="150113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4170398" y="6027525"/>
            <a:ext cx="987778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50"/>
              </a:lnSpc>
            </a:pPr>
            <a:r>
              <a:rPr sz="924" spc="-10" dirty="0">
                <a:latin typeface="Arial"/>
                <a:cs typeface="Arial"/>
              </a:rPr>
              <a:t>add element to the  </a:t>
            </a:r>
            <a:r>
              <a:rPr sz="924" spc="-5" dirty="0">
                <a:latin typeface="Arial"/>
                <a:cs typeface="Arial"/>
              </a:rPr>
              <a:t>set</a:t>
            </a:r>
            <a:endParaRPr sz="924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97548" y="7009871"/>
            <a:ext cx="1449564" cy="1168047"/>
          </a:xfrm>
          <a:custGeom>
            <a:avLst/>
            <a:gdLst/>
            <a:ahLst/>
            <a:cxnLst/>
            <a:rect l="l" t="t" r="r" b="b"/>
            <a:pathLst>
              <a:path w="1490979" h="1201420">
                <a:moveTo>
                  <a:pt x="0" y="0"/>
                </a:moveTo>
                <a:lnTo>
                  <a:pt x="0" y="1200911"/>
                </a:lnTo>
                <a:lnTo>
                  <a:pt x="1303781" y="1200911"/>
                </a:lnTo>
                <a:lnTo>
                  <a:pt x="1490472" y="1050797"/>
                </a:lnTo>
                <a:lnTo>
                  <a:pt x="1490472" y="0"/>
                </a:lnTo>
                <a:lnTo>
                  <a:pt x="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365114" y="8031480"/>
            <a:ext cx="181504" cy="146315"/>
          </a:xfrm>
          <a:custGeom>
            <a:avLst/>
            <a:gdLst/>
            <a:ahLst/>
            <a:cxnLst/>
            <a:rect l="l" t="t" r="r" b="b"/>
            <a:pathLst>
              <a:path w="186689" h="150495">
                <a:moveTo>
                  <a:pt x="0" y="150113"/>
                </a:moveTo>
                <a:lnTo>
                  <a:pt x="48768" y="5333"/>
                </a:lnTo>
                <a:lnTo>
                  <a:pt x="68175" y="18109"/>
                </a:lnTo>
                <a:lnTo>
                  <a:pt x="98298" y="21812"/>
                </a:lnTo>
                <a:lnTo>
                  <a:pt x="138136" y="15942"/>
                </a:lnTo>
                <a:lnTo>
                  <a:pt x="18669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170398" y="7059506"/>
            <a:ext cx="1210645" cy="67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092" marR="387077" indent="-162362">
              <a:lnSpc>
                <a:spcPts val="1050"/>
              </a:lnSpc>
            </a:pPr>
            <a:r>
              <a:rPr sz="924" spc="-5" dirty="0">
                <a:latin typeface="Arial"/>
                <a:cs typeface="Arial"/>
              </a:rPr>
              <a:t>If </a:t>
            </a:r>
            <a:r>
              <a:rPr sz="924" spc="-10" dirty="0">
                <a:latin typeface="Arial"/>
                <a:cs typeface="Arial"/>
              </a:rPr>
              <a:t>elem </a:t>
            </a:r>
            <a:r>
              <a:rPr sz="924" spc="-5" dirty="0">
                <a:latin typeface="Arial"/>
                <a:cs typeface="Arial"/>
              </a:rPr>
              <a:t>&lt; 1</a:t>
            </a:r>
            <a:r>
              <a:rPr sz="924" spc="-58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then  error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01"/>
              </a:lnSpc>
            </a:pPr>
            <a:r>
              <a:rPr sz="924" spc="-10" dirty="0">
                <a:latin typeface="Arial"/>
                <a:cs typeface="Arial"/>
              </a:rPr>
              <a:t>else</a:t>
            </a:r>
            <a:endParaRPr sz="924">
              <a:latin typeface="Arial"/>
              <a:cs typeface="Arial"/>
            </a:endParaRPr>
          </a:p>
          <a:p>
            <a:pPr marL="430291" marR="4939">
              <a:lnSpc>
                <a:spcPts val="1040"/>
              </a:lnSpc>
              <a:spcBef>
                <a:spcPts val="63"/>
              </a:spcBef>
            </a:pPr>
            <a:r>
              <a:rPr sz="924" spc="-10" dirty="0">
                <a:latin typeface="Arial"/>
                <a:cs typeface="Arial"/>
              </a:rPr>
              <a:t>add element</a:t>
            </a:r>
            <a:r>
              <a:rPr sz="924" spc="-53" dirty="0">
                <a:latin typeface="Arial"/>
                <a:cs typeface="Arial"/>
              </a:rPr>
              <a:t> </a:t>
            </a:r>
            <a:r>
              <a:rPr sz="924" spc="-15" dirty="0">
                <a:latin typeface="Arial"/>
                <a:cs typeface="Arial"/>
              </a:rPr>
              <a:t>to  </a:t>
            </a:r>
            <a:r>
              <a:rPr sz="924" spc="-10" dirty="0">
                <a:latin typeface="Arial"/>
                <a:cs typeface="Arial"/>
              </a:rPr>
              <a:t>the</a:t>
            </a:r>
            <a:r>
              <a:rPr sz="924" spc="-83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set</a:t>
            </a:r>
            <a:endParaRPr sz="924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35168" y="7683287"/>
            <a:ext cx="93839" cy="90135"/>
          </a:xfrm>
          <a:custGeom>
            <a:avLst/>
            <a:gdLst/>
            <a:ahLst/>
            <a:cxnLst/>
            <a:rect l="l" t="t" r="r" b="b"/>
            <a:pathLst>
              <a:path w="96519" h="92709">
                <a:moveTo>
                  <a:pt x="48006" y="0"/>
                </a:moveTo>
                <a:lnTo>
                  <a:pt x="29575" y="3726"/>
                </a:lnTo>
                <a:lnTo>
                  <a:pt x="14287" y="13811"/>
                </a:lnTo>
                <a:lnTo>
                  <a:pt x="3857" y="28610"/>
                </a:lnTo>
                <a:lnTo>
                  <a:pt x="0" y="46481"/>
                </a:lnTo>
                <a:lnTo>
                  <a:pt x="3857" y="64234"/>
                </a:lnTo>
                <a:lnTo>
                  <a:pt x="14287" y="78771"/>
                </a:lnTo>
                <a:lnTo>
                  <a:pt x="29575" y="88594"/>
                </a:lnTo>
                <a:lnTo>
                  <a:pt x="48006" y="92201"/>
                </a:lnTo>
                <a:lnTo>
                  <a:pt x="66758" y="88594"/>
                </a:lnTo>
                <a:lnTo>
                  <a:pt x="82010" y="78771"/>
                </a:lnTo>
                <a:lnTo>
                  <a:pt x="92261" y="64234"/>
                </a:lnTo>
                <a:lnTo>
                  <a:pt x="96012" y="46481"/>
                </a:lnTo>
                <a:lnTo>
                  <a:pt x="92261" y="28610"/>
                </a:lnTo>
                <a:lnTo>
                  <a:pt x="82010" y="13811"/>
                </a:lnTo>
                <a:lnTo>
                  <a:pt x="66758" y="3726"/>
                </a:lnTo>
                <a:lnTo>
                  <a:pt x="4800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701929" y="7133084"/>
          <a:ext cx="2395978" cy="92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473">
                <a:tc gridSpan="2"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NaturalSet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73"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58">
                <a:tc rowSpan="2">
                  <a:txBody>
                    <a:bodyPr/>
                    <a:lstStyle/>
                    <a:p>
                      <a:pPr marL="75565">
                        <a:lnSpc>
                          <a:spcPts val="1110"/>
                        </a:lnSpc>
                        <a:spcBef>
                          <a:spcPts val="2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add( elem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11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2835168" y="6067531"/>
            <a:ext cx="93839" cy="90135"/>
          </a:xfrm>
          <a:custGeom>
            <a:avLst/>
            <a:gdLst/>
            <a:ahLst/>
            <a:cxnLst/>
            <a:rect l="l" t="t" r="r" b="b"/>
            <a:pathLst>
              <a:path w="96519" h="92710">
                <a:moveTo>
                  <a:pt x="48006" y="0"/>
                </a:moveTo>
                <a:lnTo>
                  <a:pt x="29575" y="3607"/>
                </a:lnTo>
                <a:lnTo>
                  <a:pt x="14287" y="13430"/>
                </a:lnTo>
                <a:lnTo>
                  <a:pt x="3857" y="27967"/>
                </a:lnTo>
                <a:lnTo>
                  <a:pt x="0" y="45720"/>
                </a:lnTo>
                <a:lnTo>
                  <a:pt x="3857" y="63912"/>
                </a:lnTo>
                <a:lnTo>
                  <a:pt x="14287" y="78676"/>
                </a:lnTo>
                <a:lnTo>
                  <a:pt x="29575" y="88582"/>
                </a:lnTo>
                <a:lnTo>
                  <a:pt x="48006" y="92201"/>
                </a:lnTo>
                <a:lnTo>
                  <a:pt x="66758" y="88582"/>
                </a:lnTo>
                <a:lnTo>
                  <a:pt x="82010" y="78676"/>
                </a:lnTo>
                <a:lnTo>
                  <a:pt x="92261" y="63912"/>
                </a:lnTo>
                <a:lnTo>
                  <a:pt x="96012" y="45720"/>
                </a:lnTo>
                <a:lnTo>
                  <a:pt x="92261" y="27967"/>
                </a:lnTo>
                <a:lnTo>
                  <a:pt x="82010" y="13430"/>
                </a:lnTo>
                <a:lnTo>
                  <a:pt x="66758" y="3607"/>
                </a:lnTo>
                <a:lnTo>
                  <a:pt x="4800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747860" y="5517327"/>
          <a:ext cx="2349676" cy="92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32">
                <a:tc gridSpan="2"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IntegerSet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1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58">
                <a:tc rowSpan="2">
                  <a:txBody>
                    <a:bodyPr/>
                    <a:lstStyle/>
                    <a:p>
                      <a:pPr marL="76200">
                        <a:lnSpc>
                          <a:spcPts val="1110"/>
                        </a:lnSpc>
                        <a:spcBef>
                          <a:spcPts val="2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add( elem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ts val="111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00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497576"/>
            <a:ext cx="4851224" cy="2545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Add method </a:t>
            </a:r>
            <a:r>
              <a:rPr sz="972" spc="10" dirty="0">
                <a:latin typeface="Book Antiqua"/>
                <a:cs typeface="Book Antiqua"/>
              </a:rPr>
              <a:t>behaviour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present in both </a:t>
            </a:r>
            <a:r>
              <a:rPr sz="972" spc="15" dirty="0">
                <a:latin typeface="Book Antiqua"/>
                <a:cs typeface="Book Antiqua"/>
              </a:rPr>
              <a:t>base and </a:t>
            </a:r>
            <a:r>
              <a:rPr sz="972" spc="10" dirty="0">
                <a:latin typeface="Book Antiqua"/>
                <a:cs typeface="Book Antiqua"/>
              </a:rPr>
              <a:t>derived classes but derived class  behaviour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different in derived class. Derived class will not exhibit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behaviour </a:t>
            </a:r>
            <a:r>
              <a:rPr sz="972" spc="15" dirty="0">
                <a:latin typeface="Book Antiqua"/>
                <a:cs typeface="Book Antiqua"/>
              </a:rPr>
              <a:t>of  base </a:t>
            </a:r>
            <a:r>
              <a:rPr sz="972" spc="10" dirty="0">
                <a:latin typeface="Book Antiqua"/>
                <a:cs typeface="Book Antiqua"/>
              </a:rPr>
              <a:t>class but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b="1" spc="10" dirty="0">
                <a:latin typeface="Book Antiqua"/>
                <a:cs typeface="Book Antiqua"/>
              </a:rPr>
              <a:t>overriding </a:t>
            </a:r>
            <a:r>
              <a:rPr sz="972" spc="10" dirty="0">
                <a:latin typeface="Book Antiqua"/>
                <a:cs typeface="Book Antiqua"/>
              </a:rPr>
              <a:t>behaviour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its </a:t>
            </a:r>
            <a:r>
              <a:rPr sz="972" spc="19" dirty="0">
                <a:latin typeface="Book Antiqua"/>
                <a:cs typeface="Book Antiqua"/>
              </a:rPr>
              <a:t>own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behaviour.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Times New Roman"/>
                <a:cs typeface="Times New Roman"/>
              </a:rPr>
              <a:t>04.5.</a:t>
            </a:r>
            <a:r>
              <a:rPr sz="972" b="1" spc="10" dirty="0">
                <a:latin typeface="Book Antiqua"/>
                <a:cs typeface="Book Antiqua"/>
              </a:rPr>
              <a:t>Overriding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0908" marR="46918">
              <a:lnSpc>
                <a:spcPct val="1070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may need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override </a:t>
            </a:r>
            <a:r>
              <a:rPr sz="972" spc="10" dirty="0">
                <a:latin typeface="Book Antiqua"/>
                <a:cs typeface="Book Antiqua"/>
              </a:rPr>
              <a:t>the default behaviour </a:t>
            </a:r>
            <a:r>
              <a:rPr sz="972" spc="15" dirty="0">
                <a:latin typeface="Book Antiqua"/>
                <a:cs typeface="Book Antiqua"/>
              </a:rPr>
              <a:t>provided by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overrides the behaviour </a:t>
            </a:r>
            <a:r>
              <a:rPr sz="972" spc="10" dirty="0">
                <a:latin typeface="Book Antiqua"/>
                <a:cs typeface="Book Antiqua"/>
              </a:rPr>
              <a:t>of its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Reasons for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overriding</a:t>
            </a:r>
            <a:endParaRPr sz="972">
              <a:latin typeface="Book Antiqua"/>
              <a:cs typeface="Book Antiqua"/>
            </a:endParaRPr>
          </a:p>
          <a:p>
            <a:pPr marL="639571" marR="795143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Provide behaviour </a:t>
            </a:r>
            <a:r>
              <a:rPr sz="972" spc="10" dirty="0">
                <a:latin typeface="Book Antiqua"/>
                <a:cs typeface="Book Antiqua"/>
              </a:rPr>
              <a:t>specific to </a:t>
            </a:r>
            <a:r>
              <a:rPr sz="972" spc="15" dirty="0">
                <a:latin typeface="Book Antiqua"/>
                <a:cs typeface="Book Antiqua"/>
              </a:rPr>
              <a:t>a derived </a:t>
            </a:r>
            <a:r>
              <a:rPr sz="972" spc="10" dirty="0">
                <a:latin typeface="Book Antiqua"/>
                <a:cs typeface="Book Antiqua"/>
              </a:rPr>
              <a:t>class (specialization)  Extend the default </a:t>
            </a:r>
            <a:r>
              <a:rPr sz="972" spc="15" dirty="0">
                <a:latin typeface="Book Antiqua"/>
                <a:cs typeface="Book Antiqua"/>
              </a:rPr>
              <a:t>behaviour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(extension)</a:t>
            </a:r>
            <a:endParaRPr sz="972">
              <a:latin typeface="Book Antiqua"/>
              <a:cs typeface="Book Antiqua"/>
            </a:endParaRPr>
          </a:p>
          <a:p>
            <a:pPr marL="639571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Restrict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default </a:t>
            </a:r>
            <a:r>
              <a:rPr sz="972" spc="15" dirty="0">
                <a:latin typeface="Book Antiqua"/>
                <a:cs typeface="Book Antiqua"/>
              </a:rPr>
              <a:t>behaviour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(restriction)</a:t>
            </a:r>
            <a:endParaRPr sz="972">
              <a:latin typeface="Book Antiqua"/>
              <a:cs typeface="Book Antiqua"/>
            </a:endParaRPr>
          </a:p>
          <a:p>
            <a:pPr marL="63957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Improve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performance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used for the implementation </a:t>
            </a:r>
            <a:r>
              <a:rPr sz="972" spc="15" dirty="0">
                <a:latin typeface="Book Antiqua"/>
                <a:cs typeface="Book Antiqua"/>
              </a:rPr>
              <a:t>of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 – Specific </a:t>
            </a:r>
            <a:r>
              <a:rPr sz="972" b="1" spc="10" dirty="0">
                <a:latin typeface="Book Antiqua"/>
                <a:cs typeface="Book Antiqua"/>
              </a:rPr>
              <a:t>Behaviour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(Specialization)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56900" y="4316436"/>
          <a:ext cx="1017411" cy="997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617"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i="1" spc="-10" dirty="0">
                          <a:latin typeface="Arial"/>
                          <a:cs typeface="Arial"/>
                        </a:rPr>
                        <a:t>Shape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32">
                <a:tc>
                  <a:txBody>
                    <a:bodyPr/>
                    <a:lstStyle/>
                    <a:p>
                      <a:pPr marL="57150" marR="509270">
                        <a:lnSpc>
                          <a:spcPts val="1060"/>
                        </a:lnSpc>
                        <a:spcBef>
                          <a:spcPts val="25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rtic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0">
                        <a:lnSpc>
                          <a:spcPts val="1115"/>
                        </a:lnSpc>
                        <a:spcBef>
                          <a:spcPts val="140"/>
                        </a:spcBef>
                      </a:pPr>
                      <a:r>
                        <a:rPr sz="900" b="1" spc="-10" dirty="0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draw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ts val="111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move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87816" y="5914413"/>
          <a:ext cx="1239044" cy="793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61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radius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32">
                <a:tc>
                  <a:txBody>
                    <a:bodyPr/>
                    <a:lstStyle/>
                    <a:p>
                      <a:pPr marL="57785">
                        <a:lnSpc>
                          <a:spcPts val="1105"/>
                        </a:lnSpc>
                        <a:spcBef>
                          <a:spcPts val="150"/>
                        </a:spcBef>
                      </a:pPr>
                      <a:r>
                        <a:rPr sz="900" b="1" spc="-15" dirty="0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draw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ts val="110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computeArea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397462" y="5301508"/>
            <a:ext cx="116064" cy="611188"/>
          </a:xfrm>
          <a:custGeom>
            <a:avLst/>
            <a:gdLst/>
            <a:ahLst/>
            <a:cxnLst/>
            <a:rect l="l" t="t" r="r" b="b"/>
            <a:pathLst>
              <a:path w="119379" h="628650">
                <a:moveTo>
                  <a:pt x="71627" y="107442"/>
                </a:moveTo>
                <a:lnTo>
                  <a:pt x="47243" y="107442"/>
                </a:lnTo>
                <a:lnTo>
                  <a:pt x="48005" y="628650"/>
                </a:lnTo>
                <a:lnTo>
                  <a:pt x="71627" y="628650"/>
                </a:lnTo>
                <a:lnTo>
                  <a:pt x="71627" y="107442"/>
                </a:lnTo>
                <a:close/>
              </a:path>
              <a:path w="119379" h="628650">
                <a:moveTo>
                  <a:pt x="59435" y="0"/>
                </a:moveTo>
                <a:lnTo>
                  <a:pt x="0" y="118872"/>
                </a:lnTo>
                <a:lnTo>
                  <a:pt x="47260" y="118872"/>
                </a:lnTo>
                <a:lnTo>
                  <a:pt x="47243" y="107442"/>
                </a:lnTo>
                <a:lnTo>
                  <a:pt x="113156" y="107442"/>
                </a:lnTo>
                <a:lnTo>
                  <a:pt x="59435" y="0"/>
                </a:lnTo>
                <a:close/>
              </a:path>
              <a:path w="119379" h="628650">
                <a:moveTo>
                  <a:pt x="113156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8871" y="118872"/>
                </a:lnTo>
                <a:lnTo>
                  <a:pt x="113156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51702" y="5912191"/>
          <a:ext cx="1225462" cy="600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0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8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58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length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-15" dirty="0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draw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279288" y="5909227"/>
          <a:ext cx="1221140" cy="870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399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Triangle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3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32">
                <a:tc>
                  <a:txBody>
                    <a:bodyPr/>
                    <a:lstStyle/>
                    <a:p>
                      <a:pPr marL="57150">
                        <a:lnSpc>
                          <a:spcPts val="1105"/>
                        </a:lnSpc>
                        <a:spcBef>
                          <a:spcPts val="150"/>
                        </a:spcBef>
                      </a:pPr>
                      <a:r>
                        <a:rPr sz="900" b="1" spc="-10" dirty="0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draw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ts val="110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computeArea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087669" y="5301508"/>
            <a:ext cx="1099520" cy="639586"/>
          </a:xfrm>
          <a:custGeom>
            <a:avLst/>
            <a:gdLst/>
            <a:ahLst/>
            <a:cxnLst/>
            <a:rect l="l" t="t" r="r" b="b"/>
            <a:pathLst>
              <a:path w="1130935" h="657860">
                <a:moveTo>
                  <a:pt x="1021311" y="48684"/>
                </a:moveTo>
                <a:lnTo>
                  <a:pt x="0" y="637032"/>
                </a:lnTo>
                <a:lnTo>
                  <a:pt x="11429" y="657606"/>
                </a:lnTo>
                <a:lnTo>
                  <a:pt x="1033320" y="69358"/>
                </a:lnTo>
                <a:lnTo>
                  <a:pt x="1021311" y="48684"/>
                </a:lnTo>
                <a:close/>
              </a:path>
              <a:path w="1130935" h="657860">
                <a:moveTo>
                  <a:pt x="1102749" y="42672"/>
                </a:moveTo>
                <a:lnTo>
                  <a:pt x="1031747" y="42672"/>
                </a:lnTo>
                <a:lnTo>
                  <a:pt x="1043939" y="63246"/>
                </a:lnTo>
                <a:lnTo>
                  <a:pt x="1033320" y="69358"/>
                </a:lnTo>
                <a:lnTo>
                  <a:pt x="1057656" y="111252"/>
                </a:lnTo>
                <a:lnTo>
                  <a:pt x="1102749" y="42672"/>
                </a:lnTo>
                <a:close/>
              </a:path>
              <a:path w="1130935" h="657860">
                <a:moveTo>
                  <a:pt x="1031747" y="42672"/>
                </a:moveTo>
                <a:lnTo>
                  <a:pt x="1021311" y="48684"/>
                </a:lnTo>
                <a:lnTo>
                  <a:pt x="1033320" y="69358"/>
                </a:lnTo>
                <a:lnTo>
                  <a:pt x="1043939" y="63246"/>
                </a:lnTo>
                <a:lnTo>
                  <a:pt x="1031747" y="42672"/>
                </a:lnTo>
                <a:close/>
              </a:path>
              <a:path w="1130935" h="657860">
                <a:moveTo>
                  <a:pt x="1130808" y="0"/>
                </a:moveTo>
                <a:lnTo>
                  <a:pt x="997457" y="7620"/>
                </a:lnTo>
                <a:lnTo>
                  <a:pt x="1021311" y="48684"/>
                </a:lnTo>
                <a:lnTo>
                  <a:pt x="1031747" y="42672"/>
                </a:lnTo>
                <a:lnTo>
                  <a:pt x="1102749" y="42672"/>
                </a:lnTo>
                <a:lnTo>
                  <a:pt x="1130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753061" y="5301508"/>
            <a:ext cx="982838" cy="632178"/>
          </a:xfrm>
          <a:custGeom>
            <a:avLst/>
            <a:gdLst/>
            <a:ahLst/>
            <a:cxnLst/>
            <a:rect l="l" t="t" r="r" b="b"/>
            <a:pathLst>
              <a:path w="1010920" h="650239">
                <a:moveTo>
                  <a:pt x="107071" y="53813"/>
                </a:moveTo>
                <a:lnTo>
                  <a:pt x="94239" y="73977"/>
                </a:lnTo>
                <a:lnTo>
                  <a:pt x="997458" y="649986"/>
                </a:lnTo>
                <a:lnTo>
                  <a:pt x="1010412" y="630174"/>
                </a:lnTo>
                <a:lnTo>
                  <a:pt x="107071" y="53813"/>
                </a:lnTo>
                <a:close/>
              </a:path>
              <a:path w="1010920" h="650239">
                <a:moveTo>
                  <a:pt x="0" y="0"/>
                </a:moveTo>
                <a:lnTo>
                  <a:pt x="68580" y="114300"/>
                </a:lnTo>
                <a:lnTo>
                  <a:pt x="94239" y="73977"/>
                </a:lnTo>
                <a:lnTo>
                  <a:pt x="84582" y="67818"/>
                </a:lnTo>
                <a:lnTo>
                  <a:pt x="96774" y="47244"/>
                </a:lnTo>
                <a:lnTo>
                  <a:pt x="111251" y="47244"/>
                </a:lnTo>
                <a:lnTo>
                  <a:pt x="132587" y="13716"/>
                </a:lnTo>
                <a:lnTo>
                  <a:pt x="0" y="0"/>
                </a:lnTo>
                <a:close/>
              </a:path>
              <a:path w="1010920" h="650239">
                <a:moveTo>
                  <a:pt x="96774" y="47244"/>
                </a:moveTo>
                <a:lnTo>
                  <a:pt x="84582" y="67818"/>
                </a:lnTo>
                <a:lnTo>
                  <a:pt x="94239" y="73977"/>
                </a:lnTo>
                <a:lnTo>
                  <a:pt x="107071" y="53813"/>
                </a:lnTo>
                <a:lnTo>
                  <a:pt x="96774" y="47244"/>
                </a:lnTo>
                <a:close/>
              </a:path>
              <a:path w="1010920" h="650239">
                <a:moveTo>
                  <a:pt x="111251" y="47244"/>
                </a:moveTo>
                <a:lnTo>
                  <a:pt x="96774" y="47244"/>
                </a:lnTo>
                <a:lnTo>
                  <a:pt x="107071" y="53813"/>
                </a:lnTo>
                <a:lnTo>
                  <a:pt x="111251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911657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121558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Extention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36" y="5343959"/>
            <a:ext cx="129337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Restriction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2760" y="3292368"/>
            <a:ext cx="1881716" cy="1577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302761" y="1657350"/>
            <a:ext cx="1949872" cy="147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41934" y="3302976"/>
          <a:ext cx="942093" cy="1015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DialogBox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8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controls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46">
                <a:tc>
                  <a:txBody>
                    <a:bodyPr/>
                    <a:lstStyle/>
                    <a:p>
                      <a:pPr marL="40005" marR="501650">
                        <a:lnSpc>
                          <a:spcPts val="1070"/>
                        </a:lnSpc>
                        <a:spcBef>
                          <a:spcPts val="17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le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draw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67122" y="1716110"/>
          <a:ext cx="945796" cy="1081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317"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Window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37">
                <a:tc>
                  <a:txBody>
                    <a:bodyPr/>
                    <a:lstStyle/>
                    <a:p>
                      <a:pPr marL="41275" marR="537845">
                        <a:lnSpc>
                          <a:spcPts val="1070"/>
                        </a:lnSpc>
                        <a:spcBef>
                          <a:spcPts val="17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width  h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marL="41275" marR="584200" algn="just">
                        <a:lnSpc>
                          <a:spcPts val="1080"/>
                        </a:lnSpc>
                        <a:spcBef>
                          <a:spcPts val="1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  cl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se 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draw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143971" y="2785640"/>
            <a:ext cx="116680" cy="529078"/>
          </a:xfrm>
          <a:custGeom>
            <a:avLst/>
            <a:gdLst/>
            <a:ahLst/>
            <a:cxnLst/>
            <a:rect l="l" t="t" r="r" b="b"/>
            <a:pathLst>
              <a:path w="120014" h="544194">
                <a:moveTo>
                  <a:pt x="71628" y="107441"/>
                </a:moveTo>
                <a:lnTo>
                  <a:pt x="47244" y="107441"/>
                </a:lnTo>
                <a:lnTo>
                  <a:pt x="48006" y="544067"/>
                </a:lnTo>
                <a:lnTo>
                  <a:pt x="71628" y="544067"/>
                </a:lnTo>
                <a:lnTo>
                  <a:pt x="71628" y="107441"/>
                </a:lnTo>
                <a:close/>
              </a:path>
              <a:path w="120014" h="544194">
                <a:moveTo>
                  <a:pt x="59436" y="0"/>
                </a:moveTo>
                <a:lnTo>
                  <a:pt x="0" y="119633"/>
                </a:lnTo>
                <a:lnTo>
                  <a:pt x="47265" y="119633"/>
                </a:lnTo>
                <a:lnTo>
                  <a:pt x="47244" y="107441"/>
                </a:lnTo>
                <a:lnTo>
                  <a:pt x="113499" y="107441"/>
                </a:lnTo>
                <a:lnTo>
                  <a:pt x="59436" y="0"/>
                </a:lnTo>
                <a:close/>
              </a:path>
              <a:path w="120014" h="544194">
                <a:moveTo>
                  <a:pt x="113499" y="107441"/>
                </a:moveTo>
                <a:lnTo>
                  <a:pt x="71628" y="107441"/>
                </a:lnTo>
                <a:lnTo>
                  <a:pt x="71628" y="119633"/>
                </a:lnTo>
                <a:lnTo>
                  <a:pt x="119634" y="119633"/>
                </a:lnTo>
                <a:lnTo>
                  <a:pt x="113499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78853" y="3190874"/>
            <a:ext cx="1403879" cy="697618"/>
          </a:xfrm>
          <a:custGeom>
            <a:avLst/>
            <a:gdLst/>
            <a:ahLst/>
            <a:cxnLst/>
            <a:rect l="l" t="t" r="r" b="b"/>
            <a:pathLst>
              <a:path w="1443989" h="717550">
                <a:moveTo>
                  <a:pt x="309371" y="0"/>
                </a:moveTo>
                <a:lnTo>
                  <a:pt x="248895" y="4258"/>
                </a:lnTo>
                <a:lnTo>
                  <a:pt x="194620" y="16284"/>
                </a:lnTo>
                <a:lnTo>
                  <a:pt x="148685" y="34956"/>
                </a:lnTo>
                <a:lnTo>
                  <a:pt x="113227" y="59153"/>
                </a:lnTo>
                <a:lnTo>
                  <a:pt x="82295" y="119634"/>
                </a:lnTo>
                <a:lnTo>
                  <a:pt x="82295" y="418338"/>
                </a:lnTo>
                <a:lnTo>
                  <a:pt x="0" y="618744"/>
                </a:lnTo>
                <a:lnTo>
                  <a:pt x="82295" y="597408"/>
                </a:lnTo>
                <a:lnTo>
                  <a:pt x="90385" y="629288"/>
                </a:lnTo>
                <a:lnTo>
                  <a:pt x="113227" y="657888"/>
                </a:lnTo>
                <a:lnTo>
                  <a:pt x="148685" y="682085"/>
                </a:lnTo>
                <a:lnTo>
                  <a:pt x="194620" y="700757"/>
                </a:lnTo>
                <a:lnTo>
                  <a:pt x="248895" y="712783"/>
                </a:lnTo>
                <a:lnTo>
                  <a:pt x="309371" y="717042"/>
                </a:lnTo>
                <a:lnTo>
                  <a:pt x="1216913" y="717042"/>
                </a:lnTo>
                <a:lnTo>
                  <a:pt x="1277390" y="712783"/>
                </a:lnTo>
                <a:lnTo>
                  <a:pt x="1331665" y="700757"/>
                </a:lnTo>
                <a:lnTo>
                  <a:pt x="1377600" y="682085"/>
                </a:lnTo>
                <a:lnTo>
                  <a:pt x="1413058" y="657888"/>
                </a:lnTo>
                <a:lnTo>
                  <a:pt x="1443990" y="597408"/>
                </a:lnTo>
                <a:lnTo>
                  <a:pt x="1443990" y="119634"/>
                </a:lnTo>
                <a:lnTo>
                  <a:pt x="1413058" y="59153"/>
                </a:lnTo>
                <a:lnTo>
                  <a:pt x="1377600" y="34956"/>
                </a:lnTo>
                <a:lnTo>
                  <a:pt x="1331665" y="16284"/>
                </a:lnTo>
                <a:lnTo>
                  <a:pt x="1277390" y="4258"/>
                </a:lnTo>
                <a:lnTo>
                  <a:pt x="1216913" y="0"/>
                </a:lnTo>
                <a:lnTo>
                  <a:pt x="3093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877643" y="3261253"/>
            <a:ext cx="103161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50"/>
              </a:lnSpc>
              <a:buAutoNum type="arabicPlain"/>
              <a:tabLst>
                <a:tab pos="147546" algn="l"/>
              </a:tabLst>
            </a:pPr>
            <a:r>
              <a:rPr sz="924" spc="-10" dirty="0">
                <a:latin typeface="Arial"/>
                <a:cs typeface="Arial"/>
              </a:rPr>
              <a:t>Invoke</a:t>
            </a:r>
            <a:r>
              <a:rPr sz="924" spc="-53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Window’s  draw</a:t>
            </a:r>
            <a:endParaRPr sz="924">
              <a:latin typeface="Arial"/>
              <a:cs typeface="Arial"/>
            </a:endParaRPr>
          </a:p>
          <a:p>
            <a:pPr marL="146929" indent="-134582">
              <a:lnSpc>
                <a:spcPts val="997"/>
              </a:lnSpc>
              <a:buAutoNum type="arabicPlain"/>
              <a:tabLst>
                <a:tab pos="147546" algn="l"/>
              </a:tabLst>
            </a:pPr>
            <a:r>
              <a:rPr sz="924" spc="-10" dirty="0">
                <a:latin typeface="Arial"/>
                <a:cs typeface="Arial"/>
              </a:rPr>
              <a:t>draw </a:t>
            </a:r>
            <a:r>
              <a:rPr sz="924" spc="-5" dirty="0">
                <a:latin typeface="Arial"/>
                <a:cs typeface="Arial"/>
              </a:rPr>
              <a:t>the</a:t>
            </a:r>
            <a:r>
              <a:rPr sz="924" spc="-68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dialog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84"/>
              </a:lnSpc>
            </a:pPr>
            <a:r>
              <a:rPr sz="924" spc="-10" dirty="0">
                <a:latin typeface="Arial"/>
                <a:cs typeface="Arial"/>
              </a:rPr>
              <a:t>box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09177" y="6466840"/>
            <a:ext cx="116064" cy="661811"/>
          </a:xfrm>
          <a:custGeom>
            <a:avLst/>
            <a:gdLst/>
            <a:ahLst/>
            <a:cxnLst/>
            <a:rect l="l" t="t" r="r" b="b"/>
            <a:pathLst>
              <a:path w="119380" h="680720">
                <a:moveTo>
                  <a:pt x="71627" y="107441"/>
                </a:moveTo>
                <a:lnTo>
                  <a:pt x="47243" y="107441"/>
                </a:lnTo>
                <a:lnTo>
                  <a:pt x="46481" y="680465"/>
                </a:lnTo>
                <a:lnTo>
                  <a:pt x="70103" y="680465"/>
                </a:lnTo>
                <a:lnTo>
                  <a:pt x="71627" y="107441"/>
                </a:lnTo>
                <a:close/>
              </a:path>
              <a:path w="119380" h="680720">
                <a:moveTo>
                  <a:pt x="59435" y="0"/>
                </a:moveTo>
                <a:lnTo>
                  <a:pt x="0" y="119633"/>
                </a:lnTo>
                <a:lnTo>
                  <a:pt x="47227" y="119633"/>
                </a:lnTo>
                <a:lnTo>
                  <a:pt x="47243" y="107441"/>
                </a:lnTo>
                <a:lnTo>
                  <a:pt x="112814" y="107441"/>
                </a:lnTo>
                <a:lnTo>
                  <a:pt x="59435" y="0"/>
                </a:lnTo>
                <a:close/>
              </a:path>
              <a:path w="119380" h="680720">
                <a:moveTo>
                  <a:pt x="112814" y="107441"/>
                </a:moveTo>
                <a:lnTo>
                  <a:pt x="71627" y="107441"/>
                </a:lnTo>
                <a:lnTo>
                  <a:pt x="71595" y="119633"/>
                </a:lnTo>
                <a:lnTo>
                  <a:pt x="118871" y="119633"/>
                </a:lnTo>
                <a:lnTo>
                  <a:pt x="112814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767138" y="6054195"/>
            <a:ext cx="1127919" cy="413015"/>
          </a:xfrm>
          <a:custGeom>
            <a:avLst/>
            <a:gdLst/>
            <a:ahLst/>
            <a:cxnLst/>
            <a:rect l="l" t="t" r="r" b="b"/>
            <a:pathLst>
              <a:path w="1160145" h="424814">
                <a:moveTo>
                  <a:pt x="0" y="0"/>
                </a:moveTo>
                <a:lnTo>
                  <a:pt x="0" y="424434"/>
                </a:lnTo>
                <a:lnTo>
                  <a:pt x="1014983" y="424434"/>
                </a:lnTo>
                <a:lnTo>
                  <a:pt x="1159764" y="371093"/>
                </a:lnTo>
                <a:lnTo>
                  <a:pt x="1159764" y="0"/>
                </a:lnTo>
                <a:lnTo>
                  <a:pt x="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753927" y="6414981"/>
            <a:ext cx="140758" cy="51858"/>
          </a:xfrm>
          <a:custGeom>
            <a:avLst/>
            <a:gdLst/>
            <a:ahLst/>
            <a:cxnLst/>
            <a:rect l="l" t="t" r="r" b="b"/>
            <a:pathLst>
              <a:path w="144779" h="53339">
                <a:moveTo>
                  <a:pt x="0" y="53340"/>
                </a:moveTo>
                <a:lnTo>
                  <a:pt x="37337" y="2286"/>
                </a:lnTo>
                <a:lnTo>
                  <a:pt x="52625" y="6536"/>
                </a:lnTo>
                <a:lnTo>
                  <a:pt x="76200" y="7715"/>
                </a:lnTo>
                <a:lnTo>
                  <a:pt x="107203" y="5607"/>
                </a:lnTo>
                <a:lnTo>
                  <a:pt x="14478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849616" y="6110005"/>
            <a:ext cx="80689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40"/>
              </a:lnSpc>
            </a:pPr>
            <a:r>
              <a:rPr sz="924" spc="-10" dirty="0">
                <a:latin typeface="Arial"/>
                <a:cs typeface="Arial"/>
              </a:rPr>
              <a:t>Add element</a:t>
            </a:r>
            <a:r>
              <a:rPr sz="924" spc="-58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to  </a:t>
            </a:r>
            <a:r>
              <a:rPr sz="924" spc="-5" dirty="0">
                <a:latin typeface="Arial"/>
                <a:cs typeface="Arial"/>
              </a:rPr>
              <a:t>the</a:t>
            </a:r>
            <a:r>
              <a:rPr sz="924" spc="-92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set</a:t>
            </a:r>
            <a:endParaRPr sz="92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67138" y="7004685"/>
            <a:ext cx="1361281" cy="1074208"/>
          </a:xfrm>
          <a:custGeom>
            <a:avLst/>
            <a:gdLst/>
            <a:ahLst/>
            <a:cxnLst/>
            <a:rect l="l" t="t" r="r" b="b"/>
            <a:pathLst>
              <a:path w="1400175" h="1104900">
                <a:moveTo>
                  <a:pt x="0" y="0"/>
                </a:moveTo>
                <a:lnTo>
                  <a:pt x="0" y="1104900"/>
                </a:lnTo>
                <a:lnTo>
                  <a:pt x="1225295" y="1104900"/>
                </a:lnTo>
                <a:lnTo>
                  <a:pt x="1399793" y="966978"/>
                </a:lnTo>
                <a:lnTo>
                  <a:pt x="1399793" y="0"/>
                </a:lnTo>
                <a:lnTo>
                  <a:pt x="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958397" y="7944801"/>
            <a:ext cx="169774" cy="134585"/>
          </a:xfrm>
          <a:custGeom>
            <a:avLst/>
            <a:gdLst/>
            <a:ahLst/>
            <a:cxnLst/>
            <a:rect l="l" t="t" r="r" b="b"/>
            <a:pathLst>
              <a:path w="174625" h="138429">
                <a:moveTo>
                  <a:pt x="0" y="137922"/>
                </a:moveTo>
                <a:lnTo>
                  <a:pt x="44958" y="4572"/>
                </a:lnTo>
                <a:lnTo>
                  <a:pt x="63376" y="16502"/>
                </a:lnTo>
                <a:lnTo>
                  <a:pt x="91725" y="20002"/>
                </a:lnTo>
                <a:lnTo>
                  <a:pt x="129075" y="14644"/>
                </a:lnTo>
                <a:lnTo>
                  <a:pt x="174498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849617" y="7059506"/>
            <a:ext cx="1094581" cy="67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327" marR="269781" indent="-163597">
              <a:lnSpc>
                <a:spcPts val="1050"/>
              </a:lnSpc>
            </a:pPr>
            <a:r>
              <a:rPr sz="924" dirty="0">
                <a:latin typeface="Arial"/>
                <a:cs typeface="Arial"/>
              </a:rPr>
              <a:t>If </a:t>
            </a:r>
            <a:r>
              <a:rPr sz="924" spc="-10" dirty="0">
                <a:latin typeface="Arial"/>
                <a:cs typeface="Arial"/>
              </a:rPr>
              <a:t>elem </a:t>
            </a:r>
            <a:r>
              <a:rPr sz="924" spc="-5" dirty="0">
                <a:latin typeface="Arial"/>
                <a:cs typeface="Arial"/>
              </a:rPr>
              <a:t>&lt; 1</a:t>
            </a:r>
            <a:r>
              <a:rPr sz="924" spc="-87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then  give</a:t>
            </a:r>
            <a:r>
              <a:rPr sz="924" spc="-83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error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01"/>
              </a:lnSpc>
            </a:pPr>
            <a:r>
              <a:rPr sz="924" spc="-10" dirty="0">
                <a:latin typeface="Arial"/>
                <a:cs typeface="Arial"/>
              </a:rPr>
              <a:t>else</a:t>
            </a:r>
            <a:endParaRPr sz="924">
              <a:latin typeface="Arial"/>
              <a:cs typeface="Arial"/>
            </a:endParaRPr>
          </a:p>
          <a:p>
            <a:pPr marL="430291" marR="4939">
              <a:lnSpc>
                <a:spcPts val="1040"/>
              </a:lnSpc>
              <a:spcBef>
                <a:spcPts val="63"/>
              </a:spcBef>
            </a:pPr>
            <a:r>
              <a:rPr sz="924" spc="-10" dirty="0">
                <a:latin typeface="Arial"/>
                <a:cs typeface="Arial"/>
              </a:rPr>
              <a:t>Add</a:t>
            </a:r>
            <a:r>
              <a:rPr sz="924" spc="-73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element  </a:t>
            </a:r>
            <a:r>
              <a:rPr sz="924" spc="-5" dirty="0">
                <a:latin typeface="Arial"/>
                <a:cs typeface="Arial"/>
              </a:rPr>
              <a:t>to the</a:t>
            </a:r>
            <a:r>
              <a:rPr sz="924" spc="-92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set</a:t>
            </a:r>
            <a:endParaRPr sz="92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16636" y="7624763"/>
            <a:ext cx="77788" cy="82726"/>
          </a:xfrm>
          <a:custGeom>
            <a:avLst/>
            <a:gdLst/>
            <a:ahLst/>
            <a:cxnLst/>
            <a:rect l="l" t="t" r="r" b="b"/>
            <a:pathLst>
              <a:path w="80010" h="85090">
                <a:moveTo>
                  <a:pt x="39623" y="0"/>
                </a:moveTo>
                <a:lnTo>
                  <a:pt x="24110" y="3226"/>
                </a:lnTo>
                <a:lnTo>
                  <a:pt x="11525" y="12096"/>
                </a:lnTo>
                <a:lnTo>
                  <a:pt x="3083" y="25396"/>
                </a:lnTo>
                <a:lnTo>
                  <a:pt x="0" y="41910"/>
                </a:lnTo>
                <a:lnTo>
                  <a:pt x="3083" y="58543"/>
                </a:lnTo>
                <a:lnTo>
                  <a:pt x="11525" y="72104"/>
                </a:lnTo>
                <a:lnTo>
                  <a:pt x="24110" y="81236"/>
                </a:lnTo>
                <a:lnTo>
                  <a:pt x="39623" y="84581"/>
                </a:lnTo>
                <a:lnTo>
                  <a:pt x="55578" y="81236"/>
                </a:lnTo>
                <a:lnTo>
                  <a:pt x="68389" y="72104"/>
                </a:lnTo>
                <a:lnTo>
                  <a:pt x="76914" y="58543"/>
                </a:lnTo>
                <a:lnTo>
                  <a:pt x="80009" y="41910"/>
                </a:lnTo>
                <a:lnTo>
                  <a:pt x="76914" y="25396"/>
                </a:lnTo>
                <a:lnTo>
                  <a:pt x="68389" y="12096"/>
                </a:lnTo>
                <a:lnTo>
                  <a:pt x="55578" y="3226"/>
                </a:lnTo>
                <a:lnTo>
                  <a:pt x="3962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771568" y="7116786"/>
          <a:ext cx="1995928" cy="851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952">
                <a:tc gridSpan="2"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NaturalSet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58">
                <a:tc rowSpan="2">
                  <a:txBody>
                    <a:bodyPr/>
                    <a:lstStyle/>
                    <a:p>
                      <a:pPr marL="85725">
                        <a:lnSpc>
                          <a:spcPts val="1105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add( elem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1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716636" y="6136428"/>
            <a:ext cx="77788" cy="82726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39623" y="0"/>
                </a:moveTo>
                <a:lnTo>
                  <a:pt x="24110" y="3345"/>
                </a:lnTo>
                <a:lnTo>
                  <a:pt x="11525" y="12477"/>
                </a:lnTo>
                <a:lnTo>
                  <a:pt x="3083" y="26038"/>
                </a:lnTo>
                <a:lnTo>
                  <a:pt x="0" y="42672"/>
                </a:lnTo>
                <a:lnTo>
                  <a:pt x="3083" y="58864"/>
                </a:lnTo>
                <a:lnTo>
                  <a:pt x="11525" y="72199"/>
                </a:lnTo>
                <a:lnTo>
                  <a:pt x="24110" y="81248"/>
                </a:lnTo>
                <a:lnTo>
                  <a:pt x="39623" y="84582"/>
                </a:lnTo>
                <a:lnTo>
                  <a:pt x="55578" y="81248"/>
                </a:lnTo>
                <a:lnTo>
                  <a:pt x="68389" y="72199"/>
                </a:lnTo>
                <a:lnTo>
                  <a:pt x="76914" y="58864"/>
                </a:lnTo>
                <a:lnTo>
                  <a:pt x="80009" y="42672"/>
                </a:lnTo>
                <a:lnTo>
                  <a:pt x="76914" y="26038"/>
                </a:lnTo>
                <a:lnTo>
                  <a:pt x="68389" y="12477"/>
                </a:lnTo>
                <a:lnTo>
                  <a:pt x="55578" y="3345"/>
                </a:lnTo>
                <a:lnTo>
                  <a:pt x="3962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810091" y="5567703"/>
          <a:ext cx="1957652" cy="929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86">
                <a:tc gridSpan="2"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IntegerSet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58">
                <a:tc rowSpan="2">
                  <a:txBody>
                    <a:bodyPr/>
                    <a:lstStyle/>
                    <a:p>
                      <a:pPr marL="85725">
                        <a:lnSpc>
                          <a:spcPts val="1105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add( elem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1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T w="2390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37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267817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 Improve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Performance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Circle overrides </a:t>
            </a:r>
            <a:r>
              <a:rPr sz="972" i="1" spc="10" dirty="0">
                <a:latin typeface="Book Antiqua"/>
                <a:cs typeface="Book Antiqua"/>
              </a:rPr>
              <a:t>rotate </a:t>
            </a:r>
            <a:r>
              <a:rPr sz="972" spc="15" dirty="0">
                <a:latin typeface="Book Antiqua"/>
                <a:cs typeface="Book Antiqua"/>
              </a:rPr>
              <a:t>operation </a:t>
            </a:r>
            <a:r>
              <a:rPr sz="972" spc="10" dirty="0">
                <a:latin typeface="Book Antiqua"/>
                <a:cs typeface="Book Antiqua"/>
              </a:rPr>
              <a:t>of class </a:t>
            </a:r>
            <a:r>
              <a:rPr sz="972" spc="15" dirty="0">
                <a:latin typeface="Book Antiqua"/>
                <a:cs typeface="Book Antiqua"/>
              </a:rPr>
              <a:t>Shape with a Null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operation.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4627585"/>
            <a:ext cx="4849989" cy="2083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04.6.</a:t>
            </a:r>
            <a:r>
              <a:rPr sz="972" b="1" spc="15" dirty="0">
                <a:latin typeface="Book Antiqua"/>
                <a:cs typeface="Book Antiqua"/>
              </a:rPr>
              <a:t>Abstract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 our examples </a:t>
            </a:r>
            <a:r>
              <a:rPr sz="972" spc="19" dirty="0">
                <a:latin typeface="Book Antiqua"/>
                <a:cs typeface="Book Antiqua"/>
              </a:rPr>
              <a:t>we made </a:t>
            </a:r>
            <a:r>
              <a:rPr sz="972" spc="10" dirty="0">
                <a:latin typeface="Book Antiqua"/>
                <a:cs typeface="Book Antiqua"/>
              </a:rPr>
              <a:t>classes for </a:t>
            </a:r>
            <a:r>
              <a:rPr sz="972" spc="15" dirty="0">
                <a:latin typeface="Book Antiqua"/>
                <a:cs typeface="Book Antiqua"/>
              </a:rPr>
              <a:t>shape and </a:t>
            </a:r>
            <a:r>
              <a:rPr sz="972" spc="10" dirty="0">
                <a:latin typeface="Book Antiqua"/>
                <a:cs typeface="Book Antiqua"/>
              </a:rPr>
              <a:t>person. </a:t>
            </a:r>
            <a:r>
              <a:rPr sz="972" spc="15" dirty="0">
                <a:latin typeface="Book Antiqua"/>
                <a:cs typeface="Book Antiqua"/>
              </a:rPr>
              <a:t>These are </a:t>
            </a:r>
            <a:r>
              <a:rPr sz="972" spc="10" dirty="0">
                <a:latin typeface="Book Antiqua"/>
                <a:cs typeface="Book Antiqua"/>
              </a:rPr>
              <a:t>abstract concepts 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 classes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against abstract concepts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called abstract classes. </a:t>
            </a:r>
            <a:r>
              <a:rPr sz="972" spc="15" dirty="0">
                <a:latin typeface="Book Antiqua"/>
                <a:cs typeface="Book Antiqua"/>
              </a:rPr>
              <a:t>They  </a:t>
            </a:r>
            <a:r>
              <a:rPr sz="972" spc="10" dirty="0">
                <a:latin typeface="Book Antiqua"/>
                <a:cs typeface="Book Antiqua"/>
              </a:rPr>
              <a:t>are present at or near the </a:t>
            </a:r>
            <a:r>
              <a:rPr sz="972" spc="15" dirty="0">
                <a:latin typeface="Book Antiqua"/>
                <a:cs typeface="Book Antiqua"/>
              </a:rPr>
              <a:t>top in </a:t>
            </a:r>
            <a:r>
              <a:rPr sz="972" spc="10" dirty="0">
                <a:latin typeface="Book Antiqua"/>
                <a:cs typeface="Book Antiqua"/>
              </a:rPr>
              <a:t>the class hierarchy to present </a:t>
            </a:r>
            <a:r>
              <a:rPr sz="972" spc="15" dirty="0">
                <a:latin typeface="Book Antiqua"/>
                <a:cs typeface="Book Antiqua"/>
              </a:rPr>
              <a:t>most </a:t>
            </a:r>
            <a:r>
              <a:rPr sz="972" spc="10" dirty="0">
                <a:latin typeface="Book Antiqua"/>
                <a:cs typeface="Book Antiqua"/>
              </a:rPr>
              <a:t>generalized  behaviour.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2067495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abstract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implements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abstract concept  </a:t>
            </a:r>
            <a:r>
              <a:rPr sz="972" spc="15" dirty="0">
                <a:latin typeface="Book Antiqua"/>
                <a:cs typeface="Book Antiqua"/>
              </a:rPr>
              <a:t>Main purpose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to be inherited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other classes  Can’t be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instantiated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Promotes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reuse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Abstract Classes - </a:t>
            </a:r>
            <a:r>
              <a:rPr sz="972" b="1" spc="15" dirty="0">
                <a:latin typeface="Book Antiqua"/>
                <a:cs typeface="Book Antiqua"/>
              </a:rPr>
              <a:t>Example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9124414"/>
            <a:ext cx="177861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Here,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an abstract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86521" y="6812302"/>
          <a:ext cx="972961" cy="1208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03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Shape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FF"/>
                      </a:solidFill>
                      <a:prstDash val="solid"/>
                    </a:lnL>
                    <a:lnR w="23901">
                      <a:solidFill>
                        <a:srgbClr val="0000FF"/>
                      </a:solidFill>
                      <a:prstDash val="solid"/>
                    </a:lnR>
                    <a:lnT w="23901">
                      <a:solidFill>
                        <a:srgbClr val="0000FF"/>
                      </a:solidFill>
                      <a:prstDash val="solid"/>
                    </a:lnT>
                    <a:lnB w="23901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87">
                <a:tc>
                  <a:txBody>
                    <a:bodyPr/>
                    <a:lstStyle/>
                    <a:p>
                      <a:pPr marL="57150" marR="422909">
                        <a:lnSpc>
                          <a:spcPts val="1190"/>
                        </a:lnSpc>
                        <a:spcBef>
                          <a:spcPts val="235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vertices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FF"/>
                      </a:solidFill>
                      <a:prstDash val="solid"/>
                    </a:lnL>
                    <a:lnR w="23901">
                      <a:solidFill>
                        <a:srgbClr val="0000FF"/>
                      </a:solidFill>
                      <a:prstDash val="solid"/>
                    </a:lnR>
                    <a:lnT w="23901">
                      <a:solidFill>
                        <a:srgbClr val="0000FF"/>
                      </a:solidFill>
                      <a:prstDash val="solid"/>
                    </a:lnT>
                    <a:lnB w="23901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542">
                <a:tc>
                  <a:txBody>
                    <a:bodyPr/>
                    <a:lstStyle/>
                    <a:p>
                      <a:pPr marL="57150" marR="386080">
                        <a:lnSpc>
                          <a:spcPct val="99000"/>
                        </a:lnSpc>
                        <a:spcBef>
                          <a:spcPts val="20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draw  move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setC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FF"/>
                      </a:solidFill>
                      <a:prstDash val="solid"/>
                    </a:lnL>
                    <a:lnR w="23901">
                      <a:solidFill>
                        <a:srgbClr val="0000FF"/>
                      </a:solidFill>
                      <a:prstDash val="solid"/>
                    </a:lnR>
                    <a:lnT w="23901">
                      <a:solidFill>
                        <a:srgbClr val="0000FF"/>
                      </a:solidFill>
                      <a:prstDash val="solid"/>
                    </a:lnT>
                    <a:lnB w="23901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99433" y="8770091"/>
            <a:ext cx="1150761" cy="17203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spcBef>
                <a:spcPts val="175"/>
              </a:spcBef>
            </a:pPr>
            <a:r>
              <a:rPr sz="972" spc="10" dirty="0">
                <a:latin typeface="Arial"/>
                <a:cs typeface="Arial"/>
              </a:rPr>
              <a:t>Circle</a:t>
            </a:r>
            <a:endParaRPr sz="97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04858" y="8009255"/>
            <a:ext cx="116680" cy="744538"/>
          </a:xfrm>
          <a:custGeom>
            <a:avLst/>
            <a:gdLst/>
            <a:ahLst/>
            <a:cxnLst/>
            <a:rect l="l" t="t" r="r" b="b"/>
            <a:pathLst>
              <a:path w="120014" h="765809">
                <a:moveTo>
                  <a:pt x="71627" y="107442"/>
                </a:moveTo>
                <a:lnTo>
                  <a:pt x="48005" y="107442"/>
                </a:lnTo>
                <a:lnTo>
                  <a:pt x="48005" y="765810"/>
                </a:lnTo>
                <a:lnTo>
                  <a:pt x="72389" y="765810"/>
                </a:lnTo>
                <a:lnTo>
                  <a:pt x="71627" y="107442"/>
                </a:lnTo>
                <a:close/>
              </a:path>
              <a:path w="120014" h="765809">
                <a:moveTo>
                  <a:pt x="59435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2"/>
                </a:lnTo>
                <a:lnTo>
                  <a:pt x="113845" y="107442"/>
                </a:lnTo>
                <a:lnTo>
                  <a:pt x="59435" y="0"/>
                </a:lnTo>
                <a:close/>
              </a:path>
              <a:path w="120014" h="765809">
                <a:moveTo>
                  <a:pt x="113845" y="107442"/>
                </a:moveTo>
                <a:lnTo>
                  <a:pt x="71627" y="107442"/>
                </a:lnTo>
                <a:lnTo>
                  <a:pt x="71641" y="118872"/>
                </a:lnTo>
                <a:lnTo>
                  <a:pt x="119633" y="118872"/>
                </a:lnTo>
                <a:lnTo>
                  <a:pt x="113845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797386" y="8767128"/>
            <a:ext cx="1137179" cy="17203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spcBef>
                <a:spcPts val="175"/>
              </a:spcBef>
            </a:pPr>
            <a:r>
              <a:rPr sz="972" spc="10" dirty="0">
                <a:latin typeface="Arial"/>
                <a:cs typeface="Arial"/>
              </a:rPr>
              <a:t>Line</a:t>
            </a:r>
            <a:endParaRPr sz="97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1260" y="8763422"/>
            <a:ext cx="1132858" cy="173282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3460" rIns="0" bIns="0" rtlCol="0">
            <a:spAutoFit/>
          </a:bodyPr>
          <a:lstStyle/>
          <a:p>
            <a:pPr marL="323490">
              <a:spcBef>
                <a:spcPts val="185"/>
              </a:spcBef>
            </a:pPr>
            <a:r>
              <a:rPr sz="972" spc="10" dirty="0">
                <a:latin typeface="Arial"/>
                <a:cs typeface="Arial"/>
              </a:rPr>
              <a:t>Triangle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5072" y="8009255"/>
            <a:ext cx="1051983" cy="776023"/>
          </a:xfrm>
          <a:custGeom>
            <a:avLst/>
            <a:gdLst/>
            <a:ahLst/>
            <a:cxnLst/>
            <a:rect l="l" t="t" r="r" b="b"/>
            <a:pathLst>
              <a:path w="1082039" h="798195">
                <a:moveTo>
                  <a:pt x="978558" y="60500"/>
                </a:moveTo>
                <a:lnTo>
                  <a:pt x="0" y="778764"/>
                </a:lnTo>
                <a:lnTo>
                  <a:pt x="13716" y="797814"/>
                </a:lnTo>
                <a:lnTo>
                  <a:pt x="993124" y="80234"/>
                </a:lnTo>
                <a:lnTo>
                  <a:pt x="978558" y="60500"/>
                </a:lnTo>
                <a:close/>
              </a:path>
              <a:path w="1082039" h="798195">
                <a:moveTo>
                  <a:pt x="1054509" y="53340"/>
                </a:moveTo>
                <a:lnTo>
                  <a:pt x="988313" y="53340"/>
                </a:lnTo>
                <a:lnTo>
                  <a:pt x="1002792" y="73152"/>
                </a:lnTo>
                <a:lnTo>
                  <a:pt x="993124" y="80234"/>
                </a:lnTo>
                <a:lnTo>
                  <a:pt x="1021080" y="118110"/>
                </a:lnTo>
                <a:lnTo>
                  <a:pt x="1054509" y="53340"/>
                </a:lnTo>
                <a:close/>
              </a:path>
              <a:path w="1082039" h="798195">
                <a:moveTo>
                  <a:pt x="988313" y="53340"/>
                </a:moveTo>
                <a:lnTo>
                  <a:pt x="978558" y="60500"/>
                </a:lnTo>
                <a:lnTo>
                  <a:pt x="993124" y="80234"/>
                </a:lnTo>
                <a:lnTo>
                  <a:pt x="1002792" y="73152"/>
                </a:lnTo>
                <a:lnTo>
                  <a:pt x="988313" y="53340"/>
                </a:lnTo>
                <a:close/>
              </a:path>
              <a:path w="1082039" h="798195">
                <a:moveTo>
                  <a:pt x="1082039" y="0"/>
                </a:moveTo>
                <a:lnTo>
                  <a:pt x="950213" y="22098"/>
                </a:lnTo>
                <a:lnTo>
                  <a:pt x="978558" y="60500"/>
                </a:lnTo>
                <a:lnTo>
                  <a:pt x="988313" y="53340"/>
                </a:lnTo>
                <a:lnTo>
                  <a:pt x="1054509" y="53340"/>
                </a:lnTo>
                <a:lnTo>
                  <a:pt x="1082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647123" y="8009255"/>
            <a:ext cx="940241" cy="766763"/>
          </a:xfrm>
          <a:custGeom>
            <a:avLst/>
            <a:gdLst/>
            <a:ahLst/>
            <a:cxnLst/>
            <a:rect l="l" t="t" r="r" b="b"/>
            <a:pathLst>
              <a:path w="967104" h="788670">
                <a:moveTo>
                  <a:pt x="100551" y="65318"/>
                </a:moveTo>
                <a:lnTo>
                  <a:pt x="85103" y="84199"/>
                </a:lnTo>
                <a:lnTo>
                  <a:pt x="951738" y="788670"/>
                </a:lnTo>
                <a:lnTo>
                  <a:pt x="966977" y="769620"/>
                </a:lnTo>
                <a:lnTo>
                  <a:pt x="100551" y="65318"/>
                </a:lnTo>
                <a:close/>
              </a:path>
              <a:path w="967104" h="788670">
                <a:moveTo>
                  <a:pt x="0" y="0"/>
                </a:moveTo>
                <a:lnTo>
                  <a:pt x="54863" y="121158"/>
                </a:lnTo>
                <a:lnTo>
                  <a:pt x="85103" y="84199"/>
                </a:lnTo>
                <a:lnTo>
                  <a:pt x="76200" y="76962"/>
                </a:lnTo>
                <a:lnTo>
                  <a:pt x="91439" y="57912"/>
                </a:lnTo>
                <a:lnTo>
                  <a:pt x="106610" y="57912"/>
                </a:lnTo>
                <a:lnTo>
                  <a:pt x="130301" y="28956"/>
                </a:lnTo>
                <a:lnTo>
                  <a:pt x="0" y="0"/>
                </a:lnTo>
                <a:close/>
              </a:path>
              <a:path w="967104" h="788670">
                <a:moveTo>
                  <a:pt x="91439" y="57912"/>
                </a:moveTo>
                <a:lnTo>
                  <a:pt x="76200" y="76962"/>
                </a:lnTo>
                <a:lnTo>
                  <a:pt x="85103" y="84199"/>
                </a:lnTo>
                <a:lnTo>
                  <a:pt x="100551" y="65318"/>
                </a:lnTo>
                <a:lnTo>
                  <a:pt x="91439" y="57912"/>
                </a:lnTo>
                <a:close/>
              </a:path>
              <a:path w="967104" h="788670">
                <a:moveTo>
                  <a:pt x="106610" y="57912"/>
                </a:moveTo>
                <a:lnTo>
                  <a:pt x="91439" y="57912"/>
                </a:lnTo>
                <a:lnTo>
                  <a:pt x="100551" y="65318"/>
                </a:lnTo>
                <a:lnTo>
                  <a:pt x="10661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304226" y="1879835"/>
          <a:ext cx="1101372" cy="1306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2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Shape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marL="85090" marR="680720">
                        <a:lnSpc>
                          <a:spcPts val="1080"/>
                        </a:lnSpc>
                        <a:spcBef>
                          <a:spcPts val="34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pPr marL="85090" marR="534035">
                        <a:lnSpc>
                          <a:spcPct val="945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rotate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etColor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59036" y="3529670"/>
          <a:ext cx="1220523" cy="882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radius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424">
                <a:tc>
                  <a:txBody>
                    <a:bodyPr/>
                    <a:lstStyle/>
                    <a:p>
                      <a:pPr marL="85725" marR="795020">
                        <a:lnSpc>
                          <a:spcPts val="1070"/>
                        </a:lnSpc>
                        <a:spcBef>
                          <a:spcPts val="3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rot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2828502" y="3174576"/>
            <a:ext cx="69762" cy="366713"/>
          </a:xfrm>
          <a:custGeom>
            <a:avLst/>
            <a:gdLst/>
            <a:ahLst/>
            <a:cxnLst/>
            <a:rect l="l" t="t" r="r" b="b"/>
            <a:pathLst>
              <a:path w="71755" h="377189">
                <a:moveTo>
                  <a:pt x="48006" y="60197"/>
                </a:moveTo>
                <a:lnTo>
                  <a:pt x="23622" y="60197"/>
                </a:lnTo>
                <a:lnTo>
                  <a:pt x="23622" y="377189"/>
                </a:lnTo>
                <a:lnTo>
                  <a:pt x="48006" y="377189"/>
                </a:lnTo>
                <a:lnTo>
                  <a:pt x="48006" y="60197"/>
                </a:lnTo>
                <a:close/>
              </a:path>
              <a:path w="71755" h="377189">
                <a:moveTo>
                  <a:pt x="35813" y="0"/>
                </a:moveTo>
                <a:lnTo>
                  <a:pt x="0" y="71627"/>
                </a:lnTo>
                <a:lnTo>
                  <a:pt x="23622" y="71627"/>
                </a:lnTo>
                <a:lnTo>
                  <a:pt x="23622" y="60197"/>
                </a:lnTo>
                <a:lnTo>
                  <a:pt x="65912" y="60197"/>
                </a:lnTo>
                <a:lnTo>
                  <a:pt x="35813" y="0"/>
                </a:lnTo>
                <a:close/>
              </a:path>
              <a:path w="71755" h="377189">
                <a:moveTo>
                  <a:pt x="65912" y="60197"/>
                </a:moveTo>
                <a:lnTo>
                  <a:pt x="48006" y="60197"/>
                </a:lnTo>
                <a:lnTo>
                  <a:pt x="48006" y="71627"/>
                </a:lnTo>
                <a:lnTo>
                  <a:pt x="71627" y="71627"/>
                </a:lnTo>
                <a:lnTo>
                  <a:pt x="65912" y="60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39584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7733" y="3761317"/>
            <a:ext cx="718607" cy="659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347188"/>
            <a:ext cx="115014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Objects </a:t>
            </a:r>
            <a:r>
              <a:rPr sz="972" b="1" spc="15" dirty="0">
                <a:latin typeface="Book Antiqua"/>
                <a:cs typeface="Book Antiqua"/>
              </a:rPr>
              <a:t>in a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School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5699" y="1650683"/>
            <a:ext cx="1185333" cy="169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489941" y="1739582"/>
            <a:ext cx="1403138" cy="1517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147185" y="1792922"/>
            <a:ext cx="1294236" cy="1410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090506" y="1655497"/>
            <a:ext cx="4866658" cy="0"/>
          </a:xfrm>
          <a:custGeom>
            <a:avLst/>
            <a:gdLst/>
            <a:ahLst/>
            <a:cxnLst/>
            <a:rect l="l" t="t" r="r" b="b"/>
            <a:pathLst>
              <a:path w="5005705">
                <a:moveTo>
                  <a:pt x="0" y="0"/>
                </a:moveTo>
                <a:lnTo>
                  <a:pt x="500557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424377" y="1658091"/>
            <a:ext cx="0" cy="1679840"/>
          </a:xfrm>
          <a:custGeom>
            <a:avLst/>
            <a:gdLst/>
            <a:ahLst/>
            <a:cxnLst/>
            <a:rect l="l" t="t" r="r" b="b"/>
            <a:pathLst>
              <a:path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085324" y="1658091"/>
            <a:ext cx="0" cy="1679840"/>
          </a:xfrm>
          <a:custGeom>
            <a:avLst/>
            <a:gdLst/>
            <a:ahLst/>
            <a:cxnLst/>
            <a:rect l="l" t="t" r="r" b="b"/>
            <a:pathLst>
              <a:path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25695" y="334348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61721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61776" y="3343486"/>
            <a:ext cx="60501" cy="159279"/>
          </a:xfrm>
          <a:custGeom>
            <a:avLst/>
            <a:gdLst/>
            <a:ahLst/>
            <a:cxnLst/>
            <a:rect l="l" t="t" r="r" b="b"/>
            <a:pathLst>
              <a:path w="62230" h="163830">
                <a:moveTo>
                  <a:pt x="0" y="163829"/>
                </a:moveTo>
                <a:lnTo>
                  <a:pt x="61722" y="163829"/>
                </a:lnTo>
                <a:lnTo>
                  <a:pt x="61722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55699" y="3343486"/>
            <a:ext cx="1206324" cy="159279"/>
          </a:xfrm>
          <a:custGeom>
            <a:avLst/>
            <a:gdLst/>
            <a:ahLst/>
            <a:cxnLst/>
            <a:rect l="l" t="t" r="r" b="b"/>
            <a:pathLst>
              <a:path w="1240789" h="163830">
                <a:moveTo>
                  <a:pt x="0" y="163829"/>
                </a:moveTo>
                <a:lnTo>
                  <a:pt x="1240536" y="163829"/>
                </a:lnTo>
                <a:lnTo>
                  <a:pt x="1240536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143352" y="3342992"/>
            <a:ext cx="47042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Teacher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26969" y="3343486"/>
            <a:ext cx="60501" cy="159279"/>
          </a:xfrm>
          <a:custGeom>
            <a:avLst/>
            <a:gdLst/>
            <a:ahLst/>
            <a:cxnLst/>
            <a:rect l="l" t="t" r="r" b="b"/>
            <a:pathLst>
              <a:path w="62230" h="163830">
                <a:moveTo>
                  <a:pt x="0" y="163829"/>
                </a:moveTo>
                <a:lnTo>
                  <a:pt x="61722" y="163829"/>
                </a:lnTo>
                <a:lnTo>
                  <a:pt x="61722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051988" y="334348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6172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486977" y="3343486"/>
            <a:ext cx="1535377" cy="159279"/>
          </a:xfrm>
          <a:custGeom>
            <a:avLst/>
            <a:gdLst/>
            <a:ahLst/>
            <a:cxnLst/>
            <a:rect l="l" t="t" r="r" b="b"/>
            <a:pathLst>
              <a:path w="1579245" h="163830">
                <a:moveTo>
                  <a:pt x="0" y="163829"/>
                </a:moveTo>
                <a:lnTo>
                  <a:pt x="1578864" y="163829"/>
                </a:lnTo>
                <a:lnTo>
                  <a:pt x="1578864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474630" y="3342992"/>
            <a:ext cx="46487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Student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17552" y="334348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60960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921850" y="334348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6172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147185" y="3343486"/>
            <a:ext cx="1744663" cy="159279"/>
          </a:xfrm>
          <a:custGeom>
            <a:avLst/>
            <a:gdLst/>
            <a:ahLst/>
            <a:cxnLst/>
            <a:rect l="l" t="t" r="r" b="b"/>
            <a:pathLst>
              <a:path w="1794510" h="163830">
                <a:moveTo>
                  <a:pt x="0" y="163829"/>
                </a:moveTo>
                <a:lnTo>
                  <a:pt x="1794510" y="163829"/>
                </a:lnTo>
                <a:lnTo>
                  <a:pt x="1794510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134838" y="3342992"/>
            <a:ext cx="64452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School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Bag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0506" y="3340522"/>
            <a:ext cx="4866658" cy="0"/>
          </a:xfrm>
          <a:custGeom>
            <a:avLst/>
            <a:gdLst/>
            <a:ahLst/>
            <a:cxnLst/>
            <a:rect l="l" t="t" r="r" b="b"/>
            <a:pathLst>
              <a:path w="5005705">
                <a:moveTo>
                  <a:pt x="0" y="0"/>
                </a:moveTo>
                <a:lnTo>
                  <a:pt x="50055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424377" y="334348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085324" y="334348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59405" y="3591666"/>
            <a:ext cx="1198298" cy="1010003"/>
          </a:xfrm>
          <a:custGeom>
            <a:avLst/>
            <a:gdLst/>
            <a:ahLst/>
            <a:cxnLst/>
            <a:rect l="l" t="t" r="r" b="b"/>
            <a:pathLst>
              <a:path w="1232535" h="1038860">
                <a:moveTo>
                  <a:pt x="857766" y="843533"/>
                </a:moveTo>
                <a:lnTo>
                  <a:pt x="70865" y="843533"/>
                </a:lnTo>
                <a:lnTo>
                  <a:pt x="79247" y="847343"/>
                </a:lnTo>
                <a:lnTo>
                  <a:pt x="80772" y="849629"/>
                </a:lnTo>
                <a:lnTo>
                  <a:pt x="86867" y="857250"/>
                </a:lnTo>
                <a:lnTo>
                  <a:pt x="91439" y="859536"/>
                </a:lnTo>
                <a:lnTo>
                  <a:pt x="95250" y="861060"/>
                </a:lnTo>
                <a:lnTo>
                  <a:pt x="642365" y="1032510"/>
                </a:lnTo>
                <a:lnTo>
                  <a:pt x="646176" y="1038605"/>
                </a:lnTo>
                <a:lnTo>
                  <a:pt x="654557" y="1038605"/>
                </a:lnTo>
                <a:lnTo>
                  <a:pt x="662177" y="1036319"/>
                </a:lnTo>
                <a:lnTo>
                  <a:pt x="668274" y="1032510"/>
                </a:lnTo>
                <a:lnTo>
                  <a:pt x="857766" y="843533"/>
                </a:lnTo>
                <a:close/>
              </a:path>
              <a:path w="1232535" h="1038860">
                <a:moveTo>
                  <a:pt x="614171" y="0"/>
                </a:moveTo>
                <a:lnTo>
                  <a:pt x="605789" y="0"/>
                </a:lnTo>
                <a:lnTo>
                  <a:pt x="601980" y="4572"/>
                </a:lnTo>
                <a:lnTo>
                  <a:pt x="46481" y="557783"/>
                </a:lnTo>
                <a:lnTo>
                  <a:pt x="14478" y="589788"/>
                </a:lnTo>
                <a:lnTo>
                  <a:pt x="2285" y="636269"/>
                </a:lnTo>
                <a:lnTo>
                  <a:pt x="0" y="658367"/>
                </a:lnTo>
                <a:lnTo>
                  <a:pt x="0" y="696467"/>
                </a:lnTo>
                <a:lnTo>
                  <a:pt x="6095" y="742950"/>
                </a:lnTo>
                <a:lnTo>
                  <a:pt x="18287" y="790955"/>
                </a:lnTo>
                <a:lnTo>
                  <a:pt x="40385" y="838962"/>
                </a:lnTo>
                <a:lnTo>
                  <a:pt x="51053" y="847343"/>
                </a:lnTo>
                <a:lnTo>
                  <a:pt x="58673" y="847343"/>
                </a:lnTo>
                <a:lnTo>
                  <a:pt x="64769" y="843533"/>
                </a:lnTo>
                <a:lnTo>
                  <a:pt x="857766" y="843533"/>
                </a:lnTo>
                <a:lnTo>
                  <a:pt x="1227582" y="474725"/>
                </a:lnTo>
                <a:lnTo>
                  <a:pt x="1229868" y="469391"/>
                </a:lnTo>
                <a:lnTo>
                  <a:pt x="1232153" y="463295"/>
                </a:lnTo>
                <a:lnTo>
                  <a:pt x="1232153" y="442722"/>
                </a:lnTo>
                <a:lnTo>
                  <a:pt x="1229868" y="436625"/>
                </a:lnTo>
                <a:lnTo>
                  <a:pt x="1226058" y="435101"/>
                </a:lnTo>
                <a:lnTo>
                  <a:pt x="1219962" y="432815"/>
                </a:lnTo>
                <a:lnTo>
                  <a:pt x="1171194" y="416813"/>
                </a:lnTo>
                <a:lnTo>
                  <a:pt x="1165097" y="380238"/>
                </a:lnTo>
                <a:lnTo>
                  <a:pt x="1163574" y="344424"/>
                </a:lnTo>
                <a:lnTo>
                  <a:pt x="1163574" y="318516"/>
                </a:lnTo>
                <a:lnTo>
                  <a:pt x="1167383" y="291846"/>
                </a:lnTo>
                <a:lnTo>
                  <a:pt x="1227582" y="233933"/>
                </a:lnTo>
                <a:lnTo>
                  <a:pt x="1232153" y="221742"/>
                </a:lnTo>
                <a:lnTo>
                  <a:pt x="1232153" y="199644"/>
                </a:lnTo>
                <a:lnTo>
                  <a:pt x="1229868" y="195072"/>
                </a:lnTo>
                <a:lnTo>
                  <a:pt x="1226058" y="191261"/>
                </a:lnTo>
                <a:lnTo>
                  <a:pt x="1219962" y="189737"/>
                </a:lnTo>
                <a:lnTo>
                  <a:pt x="676540" y="18287"/>
                </a:lnTo>
                <a:lnTo>
                  <a:pt x="640080" y="18287"/>
                </a:lnTo>
                <a:lnTo>
                  <a:pt x="632459" y="14477"/>
                </a:lnTo>
                <a:lnTo>
                  <a:pt x="626363" y="6096"/>
                </a:lnTo>
                <a:lnTo>
                  <a:pt x="620268" y="2285"/>
                </a:lnTo>
                <a:lnTo>
                  <a:pt x="614171" y="0"/>
                </a:lnTo>
                <a:close/>
              </a:path>
              <a:path w="1232535" h="1038860">
                <a:moveTo>
                  <a:pt x="648462" y="16001"/>
                </a:moveTo>
                <a:lnTo>
                  <a:pt x="644651" y="18287"/>
                </a:lnTo>
                <a:lnTo>
                  <a:pt x="648462" y="18287"/>
                </a:lnTo>
                <a:lnTo>
                  <a:pt x="648462" y="16001"/>
                </a:lnTo>
                <a:close/>
              </a:path>
              <a:path w="1232535" h="1038860">
                <a:moveTo>
                  <a:pt x="664463" y="14477"/>
                </a:moveTo>
                <a:lnTo>
                  <a:pt x="652271" y="14477"/>
                </a:lnTo>
                <a:lnTo>
                  <a:pt x="648462" y="18287"/>
                </a:lnTo>
                <a:lnTo>
                  <a:pt x="676540" y="18287"/>
                </a:lnTo>
                <a:lnTo>
                  <a:pt x="664463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79406" y="4153217"/>
            <a:ext cx="64823" cy="238919"/>
          </a:xfrm>
          <a:custGeom>
            <a:avLst/>
            <a:gdLst/>
            <a:ahLst/>
            <a:cxnLst/>
            <a:rect l="l" t="t" r="r" b="b"/>
            <a:pathLst>
              <a:path w="66675" h="245745">
                <a:moveTo>
                  <a:pt x="38100" y="0"/>
                </a:moveTo>
                <a:lnTo>
                  <a:pt x="12192" y="28194"/>
                </a:lnTo>
                <a:lnTo>
                  <a:pt x="1524" y="76200"/>
                </a:lnTo>
                <a:lnTo>
                  <a:pt x="0" y="112776"/>
                </a:lnTo>
                <a:lnTo>
                  <a:pt x="1524" y="150876"/>
                </a:lnTo>
                <a:lnTo>
                  <a:pt x="12192" y="203454"/>
                </a:lnTo>
                <a:lnTo>
                  <a:pt x="28193" y="239268"/>
                </a:lnTo>
                <a:lnTo>
                  <a:pt x="34290" y="245364"/>
                </a:lnTo>
                <a:lnTo>
                  <a:pt x="66293" y="204978"/>
                </a:lnTo>
                <a:lnTo>
                  <a:pt x="66293" y="20574"/>
                </a:lnTo>
                <a:lnTo>
                  <a:pt x="38100" y="0"/>
                </a:lnTo>
                <a:close/>
              </a:path>
            </a:pathLst>
          </a:custGeom>
          <a:solidFill>
            <a:srgbClr val="3C000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212745" y="3842068"/>
            <a:ext cx="1129153" cy="742068"/>
          </a:xfrm>
          <a:custGeom>
            <a:avLst/>
            <a:gdLst/>
            <a:ahLst/>
            <a:cxnLst/>
            <a:rect l="l" t="t" r="r" b="b"/>
            <a:pathLst>
              <a:path w="1161414" h="763270">
                <a:moveTo>
                  <a:pt x="795557" y="569976"/>
                </a:moveTo>
                <a:lnTo>
                  <a:pt x="12192" y="569976"/>
                </a:lnTo>
                <a:lnTo>
                  <a:pt x="24384" y="571500"/>
                </a:lnTo>
                <a:lnTo>
                  <a:pt x="34290" y="575310"/>
                </a:lnTo>
                <a:lnTo>
                  <a:pt x="40386" y="581406"/>
                </a:lnTo>
                <a:lnTo>
                  <a:pt x="44196" y="587501"/>
                </a:lnTo>
                <a:lnTo>
                  <a:pt x="601980" y="762762"/>
                </a:lnTo>
                <a:lnTo>
                  <a:pt x="795557" y="569976"/>
                </a:lnTo>
                <a:close/>
              </a:path>
              <a:path w="1161414" h="763270">
                <a:moveTo>
                  <a:pt x="557022" y="0"/>
                </a:moveTo>
                <a:lnTo>
                  <a:pt x="0" y="557784"/>
                </a:lnTo>
                <a:lnTo>
                  <a:pt x="0" y="573786"/>
                </a:lnTo>
                <a:lnTo>
                  <a:pt x="6096" y="571500"/>
                </a:lnTo>
                <a:lnTo>
                  <a:pt x="12192" y="569976"/>
                </a:lnTo>
                <a:lnTo>
                  <a:pt x="795557" y="569976"/>
                </a:lnTo>
                <a:lnTo>
                  <a:pt x="1161288" y="205739"/>
                </a:lnTo>
                <a:lnTo>
                  <a:pt x="1161288" y="189737"/>
                </a:lnTo>
                <a:lnTo>
                  <a:pt x="622905" y="20574"/>
                </a:lnTo>
                <a:lnTo>
                  <a:pt x="589788" y="20574"/>
                </a:lnTo>
                <a:lnTo>
                  <a:pt x="579119" y="18288"/>
                </a:lnTo>
                <a:lnTo>
                  <a:pt x="569213" y="12192"/>
                </a:lnTo>
                <a:lnTo>
                  <a:pt x="557022" y="0"/>
                </a:lnTo>
                <a:close/>
              </a:path>
              <a:path w="1161414" h="763270">
                <a:moveTo>
                  <a:pt x="603504" y="14477"/>
                </a:moveTo>
                <a:lnTo>
                  <a:pt x="597407" y="18288"/>
                </a:lnTo>
                <a:lnTo>
                  <a:pt x="589788" y="20574"/>
                </a:lnTo>
                <a:lnTo>
                  <a:pt x="622905" y="20574"/>
                </a:lnTo>
                <a:lnTo>
                  <a:pt x="603504" y="14477"/>
                </a:lnTo>
                <a:close/>
              </a:path>
            </a:pathLst>
          </a:custGeom>
          <a:solidFill>
            <a:srgbClr val="DD181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212745" y="3842067"/>
            <a:ext cx="1129153" cy="726017"/>
          </a:xfrm>
          <a:custGeom>
            <a:avLst/>
            <a:gdLst/>
            <a:ahLst/>
            <a:cxnLst/>
            <a:rect l="l" t="t" r="r" b="b"/>
            <a:pathLst>
              <a:path w="1161414" h="746760">
                <a:moveTo>
                  <a:pt x="796322" y="553212"/>
                </a:moveTo>
                <a:lnTo>
                  <a:pt x="12192" y="553212"/>
                </a:lnTo>
                <a:lnTo>
                  <a:pt x="24384" y="555498"/>
                </a:lnTo>
                <a:lnTo>
                  <a:pt x="34290" y="559308"/>
                </a:lnTo>
                <a:lnTo>
                  <a:pt x="40386" y="565404"/>
                </a:lnTo>
                <a:lnTo>
                  <a:pt x="44196" y="571500"/>
                </a:lnTo>
                <a:lnTo>
                  <a:pt x="601980" y="746760"/>
                </a:lnTo>
                <a:lnTo>
                  <a:pt x="796322" y="553212"/>
                </a:lnTo>
                <a:close/>
              </a:path>
              <a:path w="1161414" h="746760">
                <a:moveTo>
                  <a:pt x="557022" y="0"/>
                </a:moveTo>
                <a:lnTo>
                  <a:pt x="0" y="557784"/>
                </a:lnTo>
                <a:lnTo>
                  <a:pt x="12192" y="553212"/>
                </a:lnTo>
                <a:lnTo>
                  <a:pt x="796322" y="553212"/>
                </a:lnTo>
                <a:lnTo>
                  <a:pt x="1161288" y="189737"/>
                </a:lnTo>
                <a:lnTo>
                  <a:pt x="622905" y="20574"/>
                </a:lnTo>
                <a:lnTo>
                  <a:pt x="589788" y="20574"/>
                </a:lnTo>
                <a:lnTo>
                  <a:pt x="579119" y="18288"/>
                </a:lnTo>
                <a:lnTo>
                  <a:pt x="569213" y="12192"/>
                </a:lnTo>
                <a:lnTo>
                  <a:pt x="557022" y="0"/>
                </a:lnTo>
                <a:close/>
              </a:path>
              <a:path w="1161414" h="746760">
                <a:moveTo>
                  <a:pt x="603504" y="14477"/>
                </a:moveTo>
                <a:lnTo>
                  <a:pt x="597407" y="18288"/>
                </a:lnTo>
                <a:lnTo>
                  <a:pt x="589788" y="20574"/>
                </a:lnTo>
                <a:lnTo>
                  <a:pt x="622905" y="20574"/>
                </a:lnTo>
                <a:lnTo>
                  <a:pt x="603504" y="14477"/>
                </a:lnTo>
                <a:close/>
              </a:path>
            </a:pathLst>
          </a:custGeom>
          <a:solidFill>
            <a:srgbClr val="95002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218671" y="3650932"/>
            <a:ext cx="1076060" cy="881592"/>
          </a:xfrm>
          <a:custGeom>
            <a:avLst/>
            <a:gdLst/>
            <a:ahLst/>
            <a:cxnLst/>
            <a:rect l="l" t="t" r="r" b="b"/>
            <a:pathLst>
              <a:path w="1106805" h="906779">
                <a:moveTo>
                  <a:pt x="559308" y="0"/>
                </a:moveTo>
                <a:lnTo>
                  <a:pt x="6096" y="509016"/>
                </a:lnTo>
                <a:lnTo>
                  <a:pt x="7619" y="534924"/>
                </a:lnTo>
                <a:lnTo>
                  <a:pt x="9906" y="569214"/>
                </a:lnTo>
                <a:lnTo>
                  <a:pt x="9906" y="667512"/>
                </a:lnTo>
                <a:lnTo>
                  <a:pt x="6096" y="699516"/>
                </a:lnTo>
                <a:lnTo>
                  <a:pt x="1523" y="716280"/>
                </a:lnTo>
                <a:lnTo>
                  <a:pt x="0" y="721614"/>
                </a:lnTo>
                <a:lnTo>
                  <a:pt x="593597" y="906780"/>
                </a:lnTo>
                <a:lnTo>
                  <a:pt x="1106423" y="396240"/>
                </a:lnTo>
                <a:lnTo>
                  <a:pt x="1104137" y="387858"/>
                </a:lnTo>
                <a:lnTo>
                  <a:pt x="1096517" y="365760"/>
                </a:lnTo>
                <a:lnTo>
                  <a:pt x="1091946" y="349758"/>
                </a:lnTo>
                <a:lnTo>
                  <a:pt x="1088136" y="329946"/>
                </a:lnTo>
                <a:lnTo>
                  <a:pt x="1085849" y="307848"/>
                </a:lnTo>
                <a:lnTo>
                  <a:pt x="1085849" y="259079"/>
                </a:lnTo>
                <a:lnTo>
                  <a:pt x="1088136" y="236982"/>
                </a:lnTo>
                <a:lnTo>
                  <a:pt x="1091946" y="217170"/>
                </a:lnTo>
                <a:lnTo>
                  <a:pt x="1096517" y="201168"/>
                </a:lnTo>
                <a:lnTo>
                  <a:pt x="1104137" y="179070"/>
                </a:lnTo>
                <a:lnTo>
                  <a:pt x="1106423" y="170688"/>
                </a:lnTo>
                <a:lnTo>
                  <a:pt x="559308" y="0"/>
                </a:lnTo>
                <a:close/>
              </a:path>
            </a:pathLst>
          </a:custGeom>
          <a:solidFill>
            <a:srgbClr val="F9E6A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774296" y="3816879"/>
            <a:ext cx="520435" cy="716139"/>
          </a:xfrm>
          <a:custGeom>
            <a:avLst/>
            <a:gdLst/>
            <a:ahLst/>
            <a:cxnLst/>
            <a:rect l="l" t="t" r="r" b="b"/>
            <a:pathLst>
              <a:path w="535305" h="736600">
                <a:moveTo>
                  <a:pt x="534924" y="0"/>
                </a:moveTo>
                <a:lnTo>
                  <a:pt x="22098" y="512825"/>
                </a:lnTo>
                <a:lnTo>
                  <a:pt x="6096" y="559307"/>
                </a:lnTo>
                <a:lnTo>
                  <a:pt x="3810" y="579119"/>
                </a:lnTo>
                <a:lnTo>
                  <a:pt x="0" y="601217"/>
                </a:lnTo>
                <a:lnTo>
                  <a:pt x="0" y="649985"/>
                </a:lnTo>
                <a:lnTo>
                  <a:pt x="3810" y="672083"/>
                </a:lnTo>
                <a:lnTo>
                  <a:pt x="6096" y="690371"/>
                </a:lnTo>
                <a:lnTo>
                  <a:pt x="9906" y="706374"/>
                </a:lnTo>
                <a:lnTo>
                  <a:pt x="18287" y="728471"/>
                </a:lnTo>
                <a:lnTo>
                  <a:pt x="22098" y="736091"/>
                </a:lnTo>
                <a:lnTo>
                  <a:pt x="534924" y="225551"/>
                </a:lnTo>
                <a:lnTo>
                  <a:pt x="532638" y="217169"/>
                </a:lnTo>
                <a:lnTo>
                  <a:pt x="525018" y="195071"/>
                </a:lnTo>
                <a:lnTo>
                  <a:pt x="520446" y="179069"/>
                </a:lnTo>
                <a:lnTo>
                  <a:pt x="516636" y="159257"/>
                </a:lnTo>
                <a:lnTo>
                  <a:pt x="514350" y="137159"/>
                </a:lnTo>
                <a:lnTo>
                  <a:pt x="514350" y="88391"/>
                </a:lnTo>
                <a:lnTo>
                  <a:pt x="516636" y="66294"/>
                </a:lnTo>
                <a:lnTo>
                  <a:pt x="520446" y="46481"/>
                </a:lnTo>
                <a:lnTo>
                  <a:pt x="525018" y="30479"/>
                </a:lnTo>
                <a:lnTo>
                  <a:pt x="532638" y="8381"/>
                </a:lnTo>
                <a:lnTo>
                  <a:pt x="534924" y="0"/>
                </a:lnTo>
                <a:close/>
              </a:path>
            </a:pathLst>
          </a:custGeom>
          <a:solidFill>
            <a:srgbClr val="D4C48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212745" y="3607222"/>
            <a:ext cx="1129153" cy="742068"/>
          </a:xfrm>
          <a:custGeom>
            <a:avLst/>
            <a:gdLst/>
            <a:ahLst/>
            <a:cxnLst/>
            <a:rect l="l" t="t" r="r" b="b"/>
            <a:pathLst>
              <a:path w="1161414" h="763270">
                <a:moveTo>
                  <a:pt x="777959" y="587501"/>
                </a:moveTo>
                <a:lnTo>
                  <a:pt x="44196" y="587501"/>
                </a:lnTo>
                <a:lnTo>
                  <a:pt x="601980" y="762762"/>
                </a:lnTo>
                <a:lnTo>
                  <a:pt x="777959" y="587501"/>
                </a:lnTo>
                <a:close/>
              </a:path>
              <a:path w="1161414" h="763270">
                <a:moveTo>
                  <a:pt x="559307" y="0"/>
                </a:moveTo>
                <a:lnTo>
                  <a:pt x="557022" y="0"/>
                </a:lnTo>
                <a:lnTo>
                  <a:pt x="0" y="557784"/>
                </a:lnTo>
                <a:lnTo>
                  <a:pt x="0" y="573786"/>
                </a:lnTo>
                <a:lnTo>
                  <a:pt x="6096" y="579881"/>
                </a:lnTo>
                <a:lnTo>
                  <a:pt x="12192" y="587501"/>
                </a:lnTo>
                <a:lnTo>
                  <a:pt x="24384" y="592074"/>
                </a:lnTo>
                <a:lnTo>
                  <a:pt x="34290" y="593598"/>
                </a:lnTo>
                <a:lnTo>
                  <a:pt x="40386" y="592074"/>
                </a:lnTo>
                <a:lnTo>
                  <a:pt x="44196" y="589788"/>
                </a:lnTo>
                <a:lnTo>
                  <a:pt x="44196" y="587501"/>
                </a:lnTo>
                <a:lnTo>
                  <a:pt x="777959" y="587501"/>
                </a:lnTo>
                <a:lnTo>
                  <a:pt x="1161288" y="205740"/>
                </a:lnTo>
                <a:lnTo>
                  <a:pt x="1161288" y="189737"/>
                </a:lnTo>
                <a:lnTo>
                  <a:pt x="615629" y="18287"/>
                </a:lnTo>
                <a:lnTo>
                  <a:pt x="589788" y="18287"/>
                </a:lnTo>
                <a:lnTo>
                  <a:pt x="579119" y="16764"/>
                </a:lnTo>
                <a:lnTo>
                  <a:pt x="569213" y="12192"/>
                </a:lnTo>
                <a:lnTo>
                  <a:pt x="559307" y="2285"/>
                </a:lnTo>
                <a:lnTo>
                  <a:pt x="559307" y="0"/>
                </a:lnTo>
                <a:close/>
              </a:path>
              <a:path w="1161414" h="763270">
                <a:moveTo>
                  <a:pt x="603504" y="14477"/>
                </a:moveTo>
                <a:lnTo>
                  <a:pt x="597407" y="18287"/>
                </a:lnTo>
                <a:lnTo>
                  <a:pt x="615629" y="18287"/>
                </a:lnTo>
                <a:lnTo>
                  <a:pt x="603504" y="14477"/>
                </a:lnTo>
                <a:close/>
              </a:path>
            </a:pathLst>
          </a:custGeom>
          <a:solidFill>
            <a:srgbClr val="95002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212745" y="3607222"/>
            <a:ext cx="1129153" cy="726017"/>
          </a:xfrm>
          <a:custGeom>
            <a:avLst/>
            <a:gdLst/>
            <a:ahLst/>
            <a:cxnLst/>
            <a:rect l="l" t="t" r="r" b="b"/>
            <a:pathLst>
              <a:path w="1161414" h="746760">
                <a:moveTo>
                  <a:pt x="777959" y="571500"/>
                </a:moveTo>
                <a:lnTo>
                  <a:pt x="44196" y="571500"/>
                </a:lnTo>
                <a:lnTo>
                  <a:pt x="601980" y="746760"/>
                </a:lnTo>
                <a:lnTo>
                  <a:pt x="777959" y="571500"/>
                </a:lnTo>
                <a:close/>
              </a:path>
              <a:path w="1161414" h="746760">
                <a:moveTo>
                  <a:pt x="557022" y="0"/>
                </a:moveTo>
                <a:lnTo>
                  <a:pt x="0" y="557784"/>
                </a:lnTo>
                <a:lnTo>
                  <a:pt x="12192" y="569976"/>
                </a:lnTo>
                <a:lnTo>
                  <a:pt x="24384" y="576072"/>
                </a:lnTo>
                <a:lnTo>
                  <a:pt x="34290" y="577596"/>
                </a:lnTo>
                <a:lnTo>
                  <a:pt x="40386" y="576072"/>
                </a:lnTo>
                <a:lnTo>
                  <a:pt x="44196" y="573786"/>
                </a:lnTo>
                <a:lnTo>
                  <a:pt x="44196" y="571500"/>
                </a:lnTo>
                <a:lnTo>
                  <a:pt x="777959" y="571500"/>
                </a:lnTo>
                <a:lnTo>
                  <a:pt x="1161288" y="189737"/>
                </a:lnTo>
                <a:lnTo>
                  <a:pt x="615629" y="18287"/>
                </a:lnTo>
                <a:lnTo>
                  <a:pt x="589788" y="18287"/>
                </a:lnTo>
                <a:lnTo>
                  <a:pt x="579119" y="16764"/>
                </a:lnTo>
                <a:lnTo>
                  <a:pt x="569213" y="12192"/>
                </a:lnTo>
                <a:lnTo>
                  <a:pt x="557022" y="0"/>
                </a:lnTo>
                <a:close/>
              </a:path>
              <a:path w="1161414" h="746760">
                <a:moveTo>
                  <a:pt x="603504" y="14477"/>
                </a:moveTo>
                <a:lnTo>
                  <a:pt x="597407" y="18287"/>
                </a:lnTo>
                <a:lnTo>
                  <a:pt x="615629" y="18287"/>
                </a:lnTo>
                <a:lnTo>
                  <a:pt x="603504" y="14477"/>
                </a:lnTo>
                <a:close/>
              </a:path>
            </a:pathLst>
          </a:custGeom>
          <a:solidFill>
            <a:srgbClr val="DD181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212745" y="3607222"/>
            <a:ext cx="587110" cy="561799"/>
          </a:xfrm>
          <a:custGeom>
            <a:avLst/>
            <a:gdLst/>
            <a:ahLst/>
            <a:cxnLst/>
            <a:rect l="l" t="t" r="r" b="b"/>
            <a:pathLst>
              <a:path w="603885" h="577850">
                <a:moveTo>
                  <a:pt x="557022" y="0"/>
                </a:moveTo>
                <a:lnTo>
                  <a:pt x="0" y="557784"/>
                </a:lnTo>
                <a:lnTo>
                  <a:pt x="12192" y="569976"/>
                </a:lnTo>
                <a:lnTo>
                  <a:pt x="24384" y="576072"/>
                </a:lnTo>
                <a:lnTo>
                  <a:pt x="34290" y="577596"/>
                </a:lnTo>
                <a:lnTo>
                  <a:pt x="40386" y="576072"/>
                </a:lnTo>
                <a:lnTo>
                  <a:pt x="44196" y="573786"/>
                </a:lnTo>
                <a:lnTo>
                  <a:pt x="44196" y="571500"/>
                </a:lnTo>
                <a:lnTo>
                  <a:pt x="599678" y="18287"/>
                </a:lnTo>
                <a:lnTo>
                  <a:pt x="589788" y="18287"/>
                </a:lnTo>
                <a:lnTo>
                  <a:pt x="579119" y="16764"/>
                </a:lnTo>
                <a:lnTo>
                  <a:pt x="569213" y="12192"/>
                </a:lnTo>
                <a:lnTo>
                  <a:pt x="557022" y="0"/>
                </a:lnTo>
                <a:close/>
              </a:path>
              <a:path w="603885" h="577850">
                <a:moveTo>
                  <a:pt x="603504" y="14477"/>
                </a:moveTo>
                <a:lnTo>
                  <a:pt x="597407" y="18287"/>
                </a:lnTo>
                <a:lnTo>
                  <a:pt x="599678" y="18287"/>
                </a:lnTo>
                <a:lnTo>
                  <a:pt x="603504" y="14477"/>
                </a:lnTo>
                <a:close/>
              </a:path>
            </a:pathLst>
          </a:custGeom>
          <a:solidFill>
            <a:srgbClr val="B7141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212744" y="3607222"/>
            <a:ext cx="559329" cy="561799"/>
          </a:xfrm>
          <a:custGeom>
            <a:avLst/>
            <a:gdLst/>
            <a:ahLst/>
            <a:cxnLst/>
            <a:rect l="l" t="t" r="r" b="b"/>
            <a:pathLst>
              <a:path w="575310" h="577850">
                <a:moveTo>
                  <a:pt x="557022" y="0"/>
                </a:moveTo>
                <a:lnTo>
                  <a:pt x="0" y="557784"/>
                </a:lnTo>
                <a:lnTo>
                  <a:pt x="12192" y="569976"/>
                </a:lnTo>
                <a:lnTo>
                  <a:pt x="24384" y="576072"/>
                </a:lnTo>
                <a:lnTo>
                  <a:pt x="32003" y="577596"/>
                </a:lnTo>
                <a:lnTo>
                  <a:pt x="40386" y="576072"/>
                </a:lnTo>
                <a:lnTo>
                  <a:pt x="30480" y="567689"/>
                </a:lnTo>
                <a:lnTo>
                  <a:pt x="25908" y="561593"/>
                </a:lnTo>
                <a:lnTo>
                  <a:pt x="575310" y="14477"/>
                </a:lnTo>
                <a:lnTo>
                  <a:pt x="566928" y="10668"/>
                </a:lnTo>
                <a:lnTo>
                  <a:pt x="561594" y="4572"/>
                </a:lnTo>
                <a:lnTo>
                  <a:pt x="557022" y="0"/>
                </a:lnTo>
                <a:close/>
              </a:path>
            </a:pathLst>
          </a:custGeom>
          <a:solidFill>
            <a:srgbClr val="DD181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175703" y="4149513"/>
            <a:ext cx="43215" cy="250649"/>
          </a:xfrm>
          <a:custGeom>
            <a:avLst/>
            <a:gdLst/>
            <a:ahLst/>
            <a:cxnLst/>
            <a:rect l="l" t="t" r="r" b="b"/>
            <a:pathLst>
              <a:path w="44450" h="257810">
                <a:moveTo>
                  <a:pt x="38100" y="0"/>
                </a:moveTo>
                <a:lnTo>
                  <a:pt x="5334" y="44195"/>
                </a:lnTo>
                <a:lnTo>
                  <a:pt x="0" y="102869"/>
                </a:lnTo>
                <a:lnTo>
                  <a:pt x="1524" y="136397"/>
                </a:lnTo>
                <a:lnTo>
                  <a:pt x="11430" y="195071"/>
                </a:lnTo>
                <a:lnTo>
                  <a:pt x="25908" y="235457"/>
                </a:lnTo>
                <a:lnTo>
                  <a:pt x="38100" y="257555"/>
                </a:lnTo>
                <a:lnTo>
                  <a:pt x="38100" y="241553"/>
                </a:lnTo>
                <a:lnTo>
                  <a:pt x="23621" y="197357"/>
                </a:lnTo>
                <a:lnTo>
                  <a:pt x="13715" y="158495"/>
                </a:lnTo>
                <a:lnTo>
                  <a:pt x="11430" y="138683"/>
                </a:lnTo>
                <a:lnTo>
                  <a:pt x="9906" y="122681"/>
                </a:lnTo>
                <a:lnTo>
                  <a:pt x="9906" y="98297"/>
                </a:lnTo>
                <a:lnTo>
                  <a:pt x="13715" y="60197"/>
                </a:lnTo>
                <a:lnTo>
                  <a:pt x="32003" y="18287"/>
                </a:lnTo>
                <a:lnTo>
                  <a:pt x="38100" y="16001"/>
                </a:lnTo>
                <a:lnTo>
                  <a:pt x="41909" y="13715"/>
                </a:lnTo>
                <a:lnTo>
                  <a:pt x="44196" y="13715"/>
                </a:lnTo>
                <a:lnTo>
                  <a:pt x="44196" y="9905"/>
                </a:lnTo>
                <a:lnTo>
                  <a:pt x="41909" y="7619"/>
                </a:lnTo>
                <a:lnTo>
                  <a:pt x="38100" y="0"/>
                </a:lnTo>
                <a:close/>
              </a:path>
            </a:pathLst>
          </a:custGeom>
          <a:solidFill>
            <a:srgbClr val="95002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795780" y="4026534"/>
            <a:ext cx="546365" cy="559329"/>
          </a:xfrm>
          <a:custGeom>
            <a:avLst/>
            <a:gdLst/>
            <a:ahLst/>
            <a:cxnLst/>
            <a:rect l="l" t="t" r="r" b="b"/>
            <a:pathLst>
              <a:path w="561975" h="575310">
                <a:moveTo>
                  <a:pt x="561594" y="0"/>
                </a:moveTo>
                <a:lnTo>
                  <a:pt x="0" y="554736"/>
                </a:lnTo>
                <a:lnTo>
                  <a:pt x="0" y="575310"/>
                </a:lnTo>
                <a:lnTo>
                  <a:pt x="561594" y="16001"/>
                </a:lnTo>
                <a:lnTo>
                  <a:pt x="561594" y="0"/>
                </a:lnTo>
                <a:close/>
              </a:path>
            </a:pathLst>
          </a:custGeom>
          <a:solidFill>
            <a:srgbClr val="3C000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798002" y="3791690"/>
            <a:ext cx="543895" cy="557477"/>
          </a:xfrm>
          <a:custGeom>
            <a:avLst/>
            <a:gdLst/>
            <a:ahLst/>
            <a:cxnLst/>
            <a:rect l="l" t="t" r="r" b="b"/>
            <a:pathLst>
              <a:path w="559435" h="573404">
                <a:moveTo>
                  <a:pt x="559307" y="0"/>
                </a:moveTo>
                <a:lnTo>
                  <a:pt x="0" y="557022"/>
                </a:lnTo>
                <a:lnTo>
                  <a:pt x="0" y="573024"/>
                </a:lnTo>
                <a:lnTo>
                  <a:pt x="559307" y="16002"/>
                </a:lnTo>
                <a:lnTo>
                  <a:pt x="559307" y="0"/>
                </a:lnTo>
                <a:close/>
              </a:path>
            </a:pathLst>
          </a:custGeom>
          <a:solidFill>
            <a:srgbClr val="3C000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820968" y="3762058"/>
            <a:ext cx="238301" cy="101865"/>
          </a:xfrm>
          <a:custGeom>
            <a:avLst/>
            <a:gdLst/>
            <a:ahLst/>
            <a:cxnLst/>
            <a:rect l="l" t="t" r="r" b="b"/>
            <a:pathLst>
              <a:path w="245110" h="104775">
                <a:moveTo>
                  <a:pt x="38862" y="0"/>
                </a:moveTo>
                <a:lnTo>
                  <a:pt x="0" y="38100"/>
                </a:lnTo>
                <a:lnTo>
                  <a:pt x="12192" y="41910"/>
                </a:lnTo>
                <a:lnTo>
                  <a:pt x="113537" y="74675"/>
                </a:lnTo>
                <a:lnTo>
                  <a:pt x="201930" y="104394"/>
                </a:lnTo>
                <a:lnTo>
                  <a:pt x="244602" y="64770"/>
                </a:lnTo>
                <a:lnTo>
                  <a:pt x="38862" y="0"/>
                </a:lnTo>
                <a:close/>
              </a:path>
            </a:pathLst>
          </a:custGeom>
          <a:solidFill>
            <a:srgbClr val="F7B51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931352" y="3813174"/>
            <a:ext cx="127794" cy="50623"/>
          </a:xfrm>
          <a:custGeom>
            <a:avLst/>
            <a:gdLst/>
            <a:ahLst/>
            <a:cxnLst/>
            <a:rect l="l" t="t" r="r" b="b"/>
            <a:pathLst>
              <a:path w="131444" h="52070">
                <a:moveTo>
                  <a:pt x="92964" y="0"/>
                </a:moveTo>
                <a:lnTo>
                  <a:pt x="70104" y="7620"/>
                </a:lnTo>
                <a:lnTo>
                  <a:pt x="48006" y="13716"/>
                </a:lnTo>
                <a:lnTo>
                  <a:pt x="24384" y="19812"/>
                </a:lnTo>
                <a:lnTo>
                  <a:pt x="0" y="22098"/>
                </a:lnTo>
                <a:lnTo>
                  <a:pt x="88392" y="51816"/>
                </a:lnTo>
                <a:lnTo>
                  <a:pt x="131064" y="12192"/>
                </a:lnTo>
                <a:lnTo>
                  <a:pt x="92964" y="0"/>
                </a:lnTo>
                <a:close/>
              </a:path>
            </a:pathLst>
          </a:custGeom>
          <a:solidFill>
            <a:srgbClr val="F6CE3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832821" y="3781319"/>
            <a:ext cx="188913" cy="53709"/>
          </a:xfrm>
          <a:custGeom>
            <a:avLst/>
            <a:gdLst/>
            <a:ahLst/>
            <a:cxnLst/>
            <a:rect l="l" t="t" r="r" b="b"/>
            <a:pathLst>
              <a:path w="194310" h="55245">
                <a:moveTo>
                  <a:pt x="90678" y="0"/>
                </a:moveTo>
                <a:lnTo>
                  <a:pt x="70866" y="8381"/>
                </a:lnTo>
                <a:lnTo>
                  <a:pt x="48768" y="14477"/>
                </a:lnTo>
                <a:lnTo>
                  <a:pt x="24384" y="20574"/>
                </a:lnTo>
                <a:lnTo>
                  <a:pt x="0" y="22098"/>
                </a:lnTo>
                <a:lnTo>
                  <a:pt x="101345" y="54863"/>
                </a:lnTo>
                <a:lnTo>
                  <a:pt x="125730" y="52577"/>
                </a:lnTo>
                <a:lnTo>
                  <a:pt x="149351" y="46481"/>
                </a:lnTo>
                <a:lnTo>
                  <a:pt x="171450" y="40385"/>
                </a:lnTo>
                <a:lnTo>
                  <a:pt x="194310" y="32765"/>
                </a:lnTo>
                <a:lnTo>
                  <a:pt x="90678" y="0"/>
                </a:lnTo>
                <a:close/>
              </a:path>
            </a:pathLst>
          </a:custGeom>
          <a:solidFill>
            <a:srgbClr val="F7B51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820967" y="3762057"/>
            <a:ext cx="100013" cy="40746"/>
          </a:xfrm>
          <a:custGeom>
            <a:avLst/>
            <a:gdLst/>
            <a:ahLst/>
            <a:cxnLst/>
            <a:rect l="l" t="t" r="r" b="b"/>
            <a:pathLst>
              <a:path w="102869" h="41910">
                <a:moveTo>
                  <a:pt x="38862" y="0"/>
                </a:moveTo>
                <a:lnTo>
                  <a:pt x="0" y="38100"/>
                </a:lnTo>
                <a:lnTo>
                  <a:pt x="12192" y="41910"/>
                </a:lnTo>
                <a:lnTo>
                  <a:pt x="36576" y="40386"/>
                </a:lnTo>
                <a:lnTo>
                  <a:pt x="60960" y="34290"/>
                </a:lnTo>
                <a:lnTo>
                  <a:pt x="83058" y="28194"/>
                </a:lnTo>
                <a:lnTo>
                  <a:pt x="102870" y="19812"/>
                </a:lnTo>
                <a:lnTo>
                  <a:pt x="38862" y="0"/>
                </a:lnTo>
                <a:close/>
              </a:path>
            </a:pathLst>
          </a:custGeom>
          <a:solidFill>
            <a:srgbClr val="F1E16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155334" y="3507211"/>
            <a:ext cx="1671320" cy="1176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090506" y="3505359"/>
            <a:ext cx="4866658" cy="0"/>
          </a:xfrm>
          <a:custGeom>
            <a:avLst/>
            <a:gdLst/>
            <a:ahLst/>
            <a:cxnLst/>
            <a:rect l="l" t="t" r="r" b="b"/>
            <a:pathLst>
              <a:path w="5005705">
                <a:moveTo>
                  <a:pt x="0" y="0"/>
                </a:moveTo>
                <a:lnTo>
                  <a:pt x="500557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093099" y="1652904"/>
            <a:ext cx="0" cy="3031243"/>
          </a:xfrm>
          <a:custGeom>
            <a:avLst/>
            <a:gdLst/>
            <a:ahLst/>
            <a:cxnLst/>
            <a:rect l="l" t="t" r="r" b="b"/>
            <a:pathLst>
              <a:path h="3117850">
                <a:moveTo>
                  <a:pt x="0" y="0"/>
                </a:moveTo>
                <a:lnTo>
                  <a:pt x="0" y="311734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424377" y="3507952"/>
            <a:ext cx="0" cy="1176073"/>
          </a:xfrm>
          <a:custGeom>
            <a:avLst/>
            <a:gdLst/>
            <a:ahLst/>
            <a:cxnLst/>
            <a:rect l="l" t="t" r="r" b="b"/>
            <a:pathLst>
              <a:path h="1209675">
                <a:moveTo>
                  <a:pt x="0" y="0"/>
                </a:moveTo>
                <a:lnTo>
                  <a:pt x="0" y="120929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085324" y="3507952"/>
            <a:ext cx="0" cy="1176073"/>
          </a:xfrm>
          <a:custGeom>
            <a:avLst/>
            <a:gdLst/>
            <a:ahLst/>
            <a:cxnLst/>
            <a:rect l="l" t="t" r="r" b="b"/>
            <a:pathLst>
              <a:path h="1209675">
                <a:moveTo>
                  <a:pt x="0" y="0"/>
                </a:moveTo>
                <a:lnTo>
                  <a:pt x="0" y="120929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25695" y="4690321"/>
            <a:ext cx="0" cy="158662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61721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361776" y="4690321"/>
            <a:ext cx="60501" cy="158662"/>
          </a:xfrm>
          <a:custGeom>
            <a:avLst/>
            <a:gdLst/>
            <a:ahLst/>
            <a:cxnLst/>
            <a:rect l="l" t="t" r="r" b="b"/>
            <a:pathLst>
              <a:path w="62230" h="163195">
                <a:moveTo>
                  <a:pt x="0" y="163067"/>
                </a:moveTo>
                <a:lnTo>
                  <a:pt x="61722" y="163067"/>
                </a:lnTo>
                <a:lnTo>
                  <a:pt x="61722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55699" y="4690321"/>
            <a:ext cx="1206324" cy="158662"/>
          </a:xfrm>
          <a:custGeom>
            <a:avLst/>
            <a:gdLst/>
            <a:ahLst/>
            <a:cxnLst/>
            <a:rect l="l" t="t" r="r" b="b"/>
            <a:pathLst>
              <a:path w="1240789" h="163195">
                <a:moveTo>
                  <a:pt x="0" y="163067"/>
                </a:moveTo>
                <a:lnTo>
                  <a:pt x="1240536" y="163067"/>
                </a:lnTo>
                <a:lnTo>
                  <a:pt x="1240536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1143352" y="4689086"/>
            <a:ext cx="31361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Bo</a:t>
            </a:r>
            <a:r>
              <a:rPr sz="972" spc="19" dirty="0">
                <a:latin typeface="Book Antiqua"/>
                <a:cs typeface="Book Antiqua"/>
              </a:rPr>
              <a:t>o</a:t>
            </a:r>
            <a:r>
              <a:rPr sz="972" spc="15" dirty="0">
                <a:latin typeface="Book Antiqua"/>
                <a:cs typeface="Book Antiqua"/>
              </a:rPr>
              <a:t>k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26969" y="4690321"/>
            <a:ext cx="60501" cy="158662"/>
          </a:xfrm>
          <a:custGeom>
            <a:avLst/>
            <a:gdLst/>
            <a:ahLst/>
            <a:cxnLst/>
            <a:rect l="l" t="t" r="r" b="b"/>
            <a:pathLst>
              <a:path w="62230" h="163195">
                <a:moveTo>
                  <a:pt x="0" y="163067"/>
                </a:moveTo>
                <a:lnTo>
                  <a:pt x="61722" y="163067"/>
                </a:lnTo>
                <a:lnTo>
                  <a:pt x="61722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051988" y="4690321"/>
            <a:ext cx="0" cy="158662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6172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486977" y="4690321"/>
            <a:ext cx="1535377" cy="158662"/>
          </a:xfrm>
          <a:custGeom>
            <a:avLst/>
            <a:gdLst/>
            <a:ahLst/>
            <a:cxnLst/>
            <a:rect l="l" t="t" r="r" b="b"/>
            <a:pathLst>
              <a:path w="1579245" h="163195">
                <a:moveTo>
                  <a:pt x="0" y="163067"/>
                </a:moveTo>
                <a:lnTo>
                  <a:pt x="1578864" y="163067"/>
                </a:lnTo>
                <a:lnTo>
                  <a:pt x="1578864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2474630" y="4689086"/>
            <a:ext cx="23768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Pen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17552" y="4690321"/>
            <a:ext cx="0" cy="158662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60960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921850" y="4690321"/>
            <a:ext cx="0" cy="158662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6172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147185" y="4690321"/>
            <a:ext cx="1744663" cy="158662"/>
          </a:xfrm>
          <a:custGeom>
            <a:avLst/>
            <a:gdLst/>
            <a:ahLst/>
            <a:cxnLst/>
            <a:rect l="l" t="t" r="r" b="b"/>
            <a:pathLst>
              <a:path w="1794510" h="163195">
                <a:moveTo>
                  <a:pt x="0" y="163067"/>
                </a:moveTo>
                <a:lnTo>
                  <a:pt x="1794510" y="163067"/>
                </a:lnTo>
                <a:lnTo>
                  <a:pt x="1794510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4134838" y="4689086"/>
            <a:ext cx="69514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Book Antiqua"/>
                <a:cs typeface="Book Antiqua"/>
              </a:rPr>
              <a:t>P</a:t>
            </a:r>
            <a:r>
              <a:rPr sz="972" spc="-5" dirty="0">
                <a:latin typeface="Book Antiqua"/>
                <a:cs typeface="Book Antiqua"/>
              </a:rPr>
              <a:t>l</a:t>
            </a:r>
            <a:r>
              <a:rPr sz="972" spc="15" dirty="0">
                <a:latin typeface="Book Antiqua"/>
                <a:cs typeface="Book Antiqua"/>
              </a:rPr>
              <a:t>ayground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90506" y="4686618"/>
            <a:ext cx="4866658" cy="0"/>
          </a:xfrm>
          <a:custGeom>
            <a:avLst/>
            <a:gdLst/>
            <a:ahLst/>
            <a:cxnLst/>
            <a:rect l="l" t="t" r="r" b="b"/>
            <a:pathLst>
              <a:path w="5005705">
                <a:moveTo>
                  <a:pt x="0" y="0"/>
                </a:moveTo>
                <a:lnTo>
                  <a:pt x="50055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090505" y="4686988"/>
            <a:ext cx="1251268" cy="1391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424377" y="4689580"/>
            <a:ext cx="0" cy="159279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085324" y="4689580"/>
            <a:ext cx="0" cy="159279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492163" y="4859972"/>
            <a:ext cx="1524634" cy="1084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158297" y="4854787"/>
            <a:ext cx="1598718" cy="1639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090506" y="4851822"/>
            <a:ext cx="4866658" cy="0"/>
          </a:xfrm>
          <a:custGeom>
            <a:avLst/>
            <a:gdLst/>
            <a:ahLst/>
            <a:cxnLst/>
            <a:rect l="l" t="t" r="r" b="b"/>
            <a:pathLst>
              <a:path w="5005705">
                <a:moveTo>
                  <a:pt x="0" y="0"/>
                </a:moveTo>
                <a:lnTo>
                  <a:pt x="50055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093099" y="4854787"/>
            <a:ext cx="0" cy="1639711"/>
          </a:xfrm>
          <a:custGeom>
            <a:avLst/>
            <a:gdLst/>
            <a:ahLst/>
            <a:cxnLst/>
            <a:rect l="l" t="t" r="r" b="b"/>
            <a:pathLst>
              <a:path h="1686560">
                <a:moveTo>
                  <a:pt x="0" y="0"/>
                </a:moveTo>
                <a:lnTo>
                  <a:pt x="0" y="1686306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424377" y="4854787"/>
            <a:ext cx="0" cy="1639711"/>
          </a:xfrm>
          <a:custGeom>
            <a:avLst/>
            <a:gdLst/>
            <a:ahLst/>
            <a:cxnLst/>
            <a:rect l="l" t="t" r="r" b="b"/>
            <a:pathLst>
              <a:path h="1686560">
                <a:moveTo>
                  <a:pt x="0" y="0"/>
                </a:moveTo>
                <a:lnTo>
                  <a:pt x="0" y="1686306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085324" y="4854787"/>
            <a:ext cx="0" cy="1639711"/>
          </a:xfrm>
          <a:custGeom>
            <a:avLst/>
            <a:gdLst/>
            <a:ahLst/>
            <a:cxnLst/>
            <a:rect l="l" t="t" r="r" b="b"/>
            <a:pathLst>
              <a:path h="1686560">
                <a:moveTo>
                  <a:pt x="0" y="0"/>
                </a:moveTo>
                <a:lnTo>
                  <a:pt x="0" y="1686306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25695" y="649943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61721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361776" y="6499436"/>
            <a:ext cx="60501" cy="159279"/>
          </a:xfrm>
          <a:custGeom>
            <a:avLst/>
            <a:gdLst/>
            <a:ahLst/>
            <a:cxnLst/>
            <a:rect l="l" t="t" r="r" b="b"/>
            <a:pathLst>
              <a:path w="62230" h="163829">
                <a:moveTo>
                  <a:pt x="0" y="163829"/>
                </a:moveTo>
                <a:lnTo>
                  <a:pt x="61722" y="163829"/>
                </a:lnTo>
                <a:lnTo>
                  <a:pt x="61722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55699" y="6499436"/>
            <a:ext cx="1206324" cy="159279"/>
          </a:xfrm>
          <a:custGeom>
            <a:avLst/>
            <a:gdLst/>
            <a:ahLst/>
            <a:cxnLst/>
            <a:rect l="l" t="t" r="r" b="b"/>
            <a:pathLst>
              <a:path w="1240789" h="163829">
                <a:moveTo>
                  <a:pt x="0" y="163829"/>
                </a:moveTo>
                <a:lnTo>
                  <a:pt x="1240536" y="163829"/>
                </a:lnTo>
                <a:lnTo>
                  <a:pt x="1240536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426969" y="6499436"/>
            <a:ext cx="60501" cy="159279"/>
          </a:xfrm>
          <a:custGeom>
            <a:avLst/>
            <a:gdLst/>
            <a:ahLst/>
            <a:cxnLst/>
            <a:rect l="l" t="t" r="r" b="b"/>
            <a:pathLst>
              <a:path w="62230" h="163829">
                <a:moveTo>
                  <a:pt x="0" y="163829"/>
                </a:moveTo>
                <a:lnTo>
                  <a:pt x="61722" y="163829"/>
                </a:lnTo>
                <a:lnTo>
                  <a:pt x="61722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051988" y="649943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6172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486977" y="6499436"/>
            <a:ext cx="1535377" cy="159279"/>
          </a:xfrm>
          <a:custGeom>
            <a:avLst/>
            <a:gdLst/>
            <a:ahLst/>
            <a:cxnLst/>
            <a:rect l="l" t="t" r="r" b="b"/>
            <a:pathLst>
              <a:path w="1579245" h="163829">
                <a:moveTo>
                  <a:pt x="0" y="163829"/>
                </a:moveTo>
                <a:lnTo>
                  <a:pt x="1578864" y="163829"/>
                </a:lnTo>
                <a:lnTo>
                  <a:pt x="1578864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117552" y="649943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60960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5921850" y="6499436"/>
            <a:ext cx="0" cy="159279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61722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4147185" y="6499436"/>
            <a:ext cx="1744663" cy="159279"/>
          </a:xfrm>
          <a:custGeom>
            <a:avLst/>
            <a:gdLst/>
            <a:ahLst/>
            <a:cxnLst/>
            <a:rect l="l" t="t" r="r" b="b"/>
            <a:pathLst>
              <a:path w="1794510" h="163829">
                <a:moveTo>
                  <a:pt x="0" y="163829"/>
                </a:moveTo>
                <a:lnTo>
                  <a:pt x="1794510" y="163829"/>
                </a:lnTo>
                <a:lnTo>
                  <a:pt x="1794510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1143352" y="6498943"/>
            <a:ext cx="4851841" cy="2876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1343347" algn="l"/>
                <a:tab pos="3003393" algn="l"/>
              </a:tabLst>
            </a:pPr>
            <a:r>
              <a:rPr sz="972" spc="10" dirty="0">
                <a:latin typeface="Book Antiqua"/>
                <a:cs typeface="Book Antiqua"/>
              </a:rPr>
              <a:t>Parents	</a:t>
            </a:r>
            <a:r>
              <a:rPr sz="972" spc="15" dirty="0">
                <a:latin typeface="Book Antiqua"/>
                <a:cs typeface="Book Antiqua"/>
              </a:rPr>
              <a:t>Classroom	</a:t>
            </a:r>
            <a:r>
              <a:rPr sz="972" spc="10" dirty="0">
                <a:latin typeface="Book Antiqua"/>
                <a:cs typeface="Book Antiqua"/>
              </a:rPr>
              <a:t>Library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develop a </a:t>
            </a:r>
            <a:r>
              <a:rPr sz="972" spc="10" dirty="0">
                <a:latin typeface="Book Antiqua"/>
                <a:cs typeface="Book Antiqua"/>
              </a:rPr>
              <a:t>fee collection </a:t>
            </a:r>
            <a:r>
              <a:rPr sz="972" spc="15" dirty="0">
                <a:latin typeface="Book Antiqua"/>
                <a:cs typeface="Book Antiqua"/>
              </a:rPr>
              <a:t>system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a school </a:t>
            </a:r>
            <a:r>
              <a:rPr sz="972" spc="10" dirty="0">
                <a:latin typeface="Book Antiqua"/>
                <a:cs typeface="Book Antiqua"/>
              </a:rPr>
              <a:t>for this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need  </a:t>
            </a:r>
            <a:r>
              <a:rPr sz="972" spc="10" dirty="0">
                <a:latin typeface="Book Antiqua"/>
                <a:cs typeface="Book Antiqua"/>
              </a:rPr>
              <a:t>to find </a:t>
            </a:r>
            <a:r>
              <a:rPr sz="972" spc="15" dirty="0">
                <a:latin typeface="Book Antiqua"/>
                <a:cs typeface="Book Antiqua"/>
              </a:rPr>
              <a:t>out </a:t>
            </a:r>
            <a:r>
              <a:rPr sz="972" spc="10" dirty="0">
                <a:latin typeface="Book Antiqua"/>
                <a:cs typeface="Book Antiqua"/>
              </a:rPr>
              <a:t>related objects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their interactions as </a:t>
            </a:r>
            <a:r>
              <a:rPr sz="972" spc="15" dirty="0">
                <a:latin typeface="Book Antiqua"/>
                <a:cs typeface="Book Antiqua"/>
              </a:rPr>
              <a:t>happens in </a:t>
            </a:r>
            <a:r>
              <a:rPr sz="972" spc="10" dirty="0">
                <a:latin typeface="Book Antiqua"/>
                <a:cs typeface="Book Antiqua"/>
              </a:rPr>
              <a:t>real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life.</a:t>
            </a:r>
            <a:endParaRPr sz="972">
              <a:latin typeface="Book Antiqua"/>
              <a:cs typeface="Book Antiqua"/>
            </a:endParaRPr>
          </a:p>
          <a:p>
            <a:pPr marL="12347" marR="6173" indent="-617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9" dirty="0">
                <a:latin typeface="Book Antiqua"/>
                <a:cs typeface="Book Antiqua"/>
              </a:rPr>
              <a:t>way we </a:t>
            </a:r>
            <a:r>
              <a:rPr sz="972" spc="15" dirty="0">
                <a:latin typeface="Book Antiqua"/>
                <a:cs typeface="Book Antiqua"/>
              </a:rPr>
              <a:t>can say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b="1" spc="10" dirty="0">
                <a:latin typeface="Book Antiqua"/>
                <a:cs typeface="Book Antiqua"/>
              </a:rPr>
              <a:t>object orientation </a:t>
            </a:r>
            <a:r>
              <a:rPr sz="972" spc="15" dirty="0">
                <a:latin typeface="Book Antiqua"/>
                <a:cs typeface="Book Antiqua"/>
              </a:rPr>
              <a:t>makes </a:t>
            </a:r>
            <a:r>
              <a:rPr sz="972" spc="10" dirty="0">
                <a:latin typeface="Book Antiqua"/>
                <a:cs typeface="Book Antiqua"/>
              </a:rPr>
              <a:t>it easier for </a:t>
            </a:r>
            <a:r>
              <a:rPr sz="972" spc="15" dirty="0">
                <a:latin typeface="Book Antiqua"/>
                <a:cs typeface="Book Antiqua"/>
              </a:rPr>
              <a:t>us </a:t>
            </a:r>
            <a:r>
              <a:rPr sz="972" spc="10" dirty="0">
                <a:latin typeface="Book Antiqua"/>
                <a:cs typeface="Book Antiqua"/>
              </a:rPr>
              <a:t>to solve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real  </a:t>
            </a:r>
            <a:r>
              <a:rPr sz="972" spc="15" dirty="0">
                <a:latin typeface="Book Antiqua"/>
                <a:cs typeface="Book Antiqua"/>
              </a:rPr>
              <a:t>world problems by </a:t>
            </a:r>
            <a:r>
              <a:rPr sz="972" spc="10" dirty="0">
                <a:latin typeface="Book Antiqua"/>
                <a:cs typeface="Book Antiqua"/>
              </a:rPr>
              <a:t>thinking solution of the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terms </a:t>
            </a:r>
            <a:r>
              <a:rPr sz="972" spc="10" dirty="0">
                <a:latin typeface="Book Antiqua"/>
                <a:cs typeface="Book Antiqua"/>
              </a:rPr>
              <a:t>of real world </a:t>
            </a:r>
            <a:r>
              <a:rPr sz="972" spc="5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4000"/>
              </a:lnSpc>
            </a:pPr>
            <a:r>
              <a:rPr sz="972" i="1" spc="15" dirty="0">
                <a:latin typeface="Book Antiqua"/>
                <a:cs typeface="Book Antiqua"/>
              </a:rPr>
              <a:t>So we can </a:t>
            </a:r>
            <a:r>
              <a:rPr sz="972" i="1" spc="10" dirty="0">
                <a:latin typeface="Book Antiqua"/>
                <a:cs typeface="Book Antiqua"/>
              </a:rPr>
              <a:t>say that in </a:t>
            </a:r>
            <a:r>
              <a:rPr sz="972" i="1" spc="15" dirty="0">
                <a:latin typeface="Book Antiqua"/>
                <a:cs typeface="Book Antiqua"/>
              </a:rPr>
              <a:t>our </a:t>
            </a:r>
            <a:r>
              <a:rPr sz="972" i="1" spc="10" dirty="0">
                <a:latin typeface="Book Antiqua"/>
                <a:cs typeface="Book Antiqua"/>
              </a:rPr>
              <a:t>daily life everything </a:t>
            </a:r>
            <a:r>
              <a:rPr sz="972" i="1" spc="15" dirty="0">
                <a:latin typeface="Book Antiqua"/>
                <a:cs typeface="Book Antiqua"/>
              </a:rPr>
              <a:t>can </a:t>
            </a:r>
            <a:r>
              <a:rPr sz="972" i="1" spc="10" dirty="0">
                <a:latin typeface="Book Antiqua"/>
                <a:cs typeface="Book Antiqua"/>
              </a:rPr>
              <a:t>be taken as </a:t>
            </a:r>
            <a:r>
              <a:rPr sz="972" i="1" spc="15" dirty="0">
                <a:latin typeface="Book Antiqua"/>
                <a:cs typeface="Book Antiqua"/>
              </a:rPr>
              <a:t>an </a:t>
            </a:r>
            <a:r>
              <a:rPr sz="972" i="1" spc="10" dirty="0">
                <a:latin typeface="Book Antiqua"/>
                <a:cs typeface="Book Antiqua"/>
              </a:rPr>
              <a:t>object that behaves in a  certain </a:t>
            </a:r>
            <a:r>
              <a:rPr sz="972" i="1" spc="15" dirty="0">
                <a:latin typeface="Book Antiqua"/>
                <a:cs typeface="Book Antiqua"/>
              </a:rPr>
              <a:t>way and </a:t>
            </a:r>
            <a:r>
              <a:rPr sz="972" i="1" spc="10" dirty="0">
                <a:latin typeface="Book Antiqua"/>
                <a:cs typeface="Book Antiqua"/>
              </a:rPr>
              <a:t>has certain</a:t>
            </a:r>
            <a:r>
              <a:rPr sz="972" i="1" spc="-24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attributes.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In object orientation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9" dirty="0">
                <a:latin typeface="Book Antiqua"/>
                <a:cs typeface="Book Antiqua"/>
              </a:rPr>
              <a:t>move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concentration to objects in contrast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procedural  paradigm in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simply write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code in functions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call </a:t>
            </a:r>
            <a:r>
              <a:rPr sz="972" spc="15" dirty="0">
                <a:latin typeface="Book Antiqua"/>
                <a:cs typeface="Book Antiqua"/>
              </a:rPr>
              <a:t>them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our main  program.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01.2.</a:t>
            </a:r>
            <a:r>
              <a:rPr sz="972" b="1" spc="15" dirty="0">
                <a:latin typeface="Book Antiqua"/>
                <a:cs typeface="Book Antiqua"/>
              </a:rPr>
              <a:t>What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a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Model?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1542750">
              <a:lnSpc>
                <a:spcPct val="1070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abstraction of </a:t>
            </a:r>
            <a:r>
              <a:rPr sz="972" spc="15" dirty="0">
                <a:latin typeface="Book Antiqua"/>
                <a:cs typeface="Book Antiqua"/>
              </a:rPr>
              <a:t>something real or </a:t>
            </a:r>
            <a:r>
              <a:rPr sz="972" spc="10" dirty="0">
                <a:latin typeface="Book Antiqua"/>
                <a:cs typeface="Book Antiqua"/>
              </a:rPr>
              <a:t>conceptual. 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need </a:t>
            </a:r>
            <a:r>
              <a:rPr sz="972" spc="15" dirty="0">
                <a:latin typeface="Book Antiqua"/>
                <a:cs typeface="Book Antiqua"/>
              </a:rPr>
              <a:t>models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understand an </a:t>
            </a:r>
            <a:r>
              <a:rPr sz="972" spc="10" dirty="0">
                <a:latin typeface="Book Antiqua"/>
                <a:cs typeface="Book Antiqua"/>
              </a:rPr>
              <a:t>aspect of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reality.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90506" y="6496843"/>
            <a:ext cx="4866658" cy="0"/>
          </a:xfrm>
          <a:custGeom>
            <a:avLst/>
            <a:gdLst/>
            <a:ahLst/>
            <a:cxnLst/>
            <a:rect l="l" t="t" r="r" b="b"/>
            <a:pathLst>
              <a:path w="5005705">
                <a:moveTo>
                  <a:pt x="0" y="0"/>
                </a:moveTo>
                <a:lnTo>
                  <a:pt x="500557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093099" y="6499436"/>
            <a:ext cx="0" cy="164835"/>
          </a:xfrm>
          <a:custGeom>
            <a:avLst/>
            <a:gdLst/>
            <a:ahLst/>
            <a:cxnLst/>
            <a:rect l="l" t="t" r="r" b="b"/>
            <a:pathLst>
              <a:path h="169545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090506" y="6661309"/>
            <a:ext cx="1331648" cy="0"/>
          </a:xfrm>
          <a:custGeom>
            <a:avLst/>
            <a:gdLst/>
            <a:ahLst/>
            <a:cxnLst/>
            <a:rect l="l" t="t" r="r" b="b"/>
            <a:pathLst>
              <a:path w="1369695">
                <a:moveTo>
                  <a:pt x="0" y="0"/>
                </a:moveTo>
                <a:lnTo>
                  <a:pt x="1369314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424377" y="6499436"/>
            <a:ext cx="0" cy="164835"/>
          </a:xfrm>
          <a:custGeom>
            <a:avLst/>
            <a:gdLst/>
            <a:ahLst/>
            <a:cxnLst/>
            <a:rect l="l" t="t" r="r" b="b"/>
            <a:pathLst>
              <a:path h="169545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426969" y="6661309"/>
            <a:ext cx="1655763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69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085324" y="6499436"/>
            <a:ext cx="0" cy="164835"/>
          </a:xfrm>
          <a:custGeom>
            <a:avLst/>
            <a:gdLst/>
            <a:ahLst/>
            <a:cxnLst/>
            <a:rect l="l" t="t" r="r" b="b"/>
            <a:pathLst>
              <a:path h="169545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4087917" y="6661309"/>
            <a:ext cx="1864431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191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5954448" y="1652905"/>
            <a:ext cx="0" cy="5011120"/>
          </a:xfrm>
          <a:custGeom>
            <a:avLst/>
            <a:gdLst/>
            <a:ahLst/>
            <a:cxnLst/>
            <a:rect l="l" t="t" r="r" b="b"/>
            <a:pathLst>
              <a:path h="5154295">
                <a:moveTo>
                  <a:pt x="0" y="0"/>
                </a:moveTo>
                <a:lnTo>
                  <a:pt x="0" y="515416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749225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37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93519" y="1509182"/>
          <a:ext cx="5004329" cy="41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46990">
                        <a:lnSpc>
                          <a:spcPts val="1180"/>
                        </a:lnSpc>
                      </a:pPr>
                      <a:r>
                        <a:rPr sz="1000" b="1" spc="1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Abstract</a:t>
                      </a:r>
                      <a:r>
                        <a:rPr sz="1000" b="1" spc="-7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Class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5">
                      <a:solidFill>
                        <a:srgbClr val="FF6500"/>
                      </a:solidFill>
                      <a:prstDash val="solid"/>
                    </a:lnT>
                    <a:lnB w="35812">
                      <a:solidFill>
                        <a:srgbClr val="FF65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46355">
                        <a:lnSpc>
                          <a:spcPts val="1180"/>
                        </a:lnSpc>
                      </a:pPr>
                      <a:r>
                        <a:rPr sz="1000" b="1" spc="15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Shape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4">
                      <a:solidFill>
                        <a:srgbClr val="FF6500"/>
                      </a:solidFill>
                      <a:prstDash val="solid"/>
                    </a:lnR>
                    <a:lnT w="35815">
                      <a:solidFill>
                        <a:srgbClr val="FF6500"/>
                      </a:solidFill>
                      <a:prstDash val="solid"/>
                    </a:lnT>
                    <a:lnB w="35812">
                      <a:solidFill>
                        <a:srgbClr val="FF65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6">
                <a:tc>
                  <a:txBody>
                    <a:bodyPr/>
                    <a:lstStyle/>
                    <a:p>
                      <a:pPr marL="46990">
                        <a:lnSpc>
                          <a:spcPts val="119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Concrete</a:t>
                      </a:r>
                      <a:r>
                        <a:rPr sz="1000" spc="-6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Classes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2">
                      <a:solidFill>
                        <a:srgbClr val="FF6500"/>
                      </a:solidFill>
                      <a:prstDash val="solid"/>
                    </a:lnT>
                    <a:lnB w="35814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19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Circle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2">
                      <a:solidFill>
                        <a:srgbClr val="FF6500"/>
                      </a:solidFill>
                      <a:prstDash val="solid"/>
                    </a:lnT>
                    <a:lnB w="35814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Line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2">
                      <a:solidFill>
                        <a:srgbClr val="FF6500"/>
                      </a:solidFill>
                      <a:prstDash val="solid"/>
                    </a:lnT>
                    <a:lnB w="35814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19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Triangle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4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….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4">
                      <a:solidFill>
                        <a:srgbClr val="FF6500"/>
                      </a:solidFill>
                      <a:prstDash val="solid"/>
                    </a:lnR>
                    <a:lnT w="35812">
                      <a:solidFill>
                        <a:srgbClr val="FF6500"/>
                      </a:solidFill>
                      <a:prstDash val="solid"/>
                    </a:lnT>
                    <a:lnB w="35814">
                      <a:solidFill>
                        <a:srgbClr val="FF65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61924" y="2082094"/>
            <a:ext cx="172120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Abstract Classes - </a:t>
            </a:r>
            <a:r>
              <a:rPr sz="972" b="1" spc="15" dirty="0">
                <a:latin typeface="Book Antiqua"/>
                <a:cs typeface="Book Antiqua"/>
              </a:rPr>
              <a:t>Example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II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920202"/>
            <a:ext cx="182183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Here, </a:t>
            </a:r>
            <a:r>
              <a:rPr sz="972" spc="15" dirty="0">
                <a:latin typeface="Book Antiqua"/>
                <a:cs typeface="Book Antiqua"/>
              </a:rPr>
              <a:t>Person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abstract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93520" y="5237796"/>
          <a:ext cx="4948149" cy="433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9283">
                <a:tc>
                  <a:txBody>
                    <a:bodyPr/>
                    <a:lstStyle/>
                    <a:p>
                      <a:pPr marL="46990">
                        <a:lnSpc>
                          <a:spcPts val="1180"/>
                        </a:lnSpc>
                      </a:pPr>
                      <a:r>
                        <a:rPr sz="1000" b="1" spc="1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Abstract</a:t>
                      </a:r>
                      <a:r>
                        <a:rPr sz="1000" b="1" spc="-7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Class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46355">
                        <a:lnSpc>
                          <a:spcPts val="1180"/>
                        </a:lnSpc>
                      </a:pPr>
                      <a:r>
                        <a:rPr sz="1000" b="1" spc="15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Person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4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3">
                <a:tc>
                  <a:txBody>
                    <a:bodyPr/>
                    <a:lstStyle/>
                    <a:p>
                      <a:pPr marL="46990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Concrete</a:t>
                      </a:r>
                      <a:r>
                        <a:rPr sz="10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Classes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Student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Teacher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Doctor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Engineer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Director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195"/>
                        </a:lnSpc>
                      </a:pPr>
                      <a:r>
                        <a:rPr sz="1000" spc="20" dirty="0">
                          <a:latin typeface="Book Antiqua"/>
                          <a:cs typeface="Book Antiqua"/>
                        </a:rPr>
                        <a:t>….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4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61923" y="5985545"/>
            <a:ext cx="17705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Abstract Classes - </a:t>
            </a:r>
            <a:r>
              <a:rPr sz="972" b="1" spc="15" dirty="0">
                <a:latin typeface="Book Antiqua"/>
                <a:cs typeface="Book Antiqua"/>
              </a:rPr>
              <a:t>Example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III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1924" y="8951112"/>
            <a:ext cx="185393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Here, Vehicle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abstract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0055" y="4190258"/>
            <a:ext cx="1086556" cy="178892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9016" rIns="0" bIns="0" rtlCol="0">
            <a:spAutoFit/>
          </a:bodyPr>
          <a:lstStyle/>
          <a:p>
            <a:pPr marL="296327">
              <a:spcBef>
                <a:spcPts val="228"/>
              </a:spcBef>
            </a:pPr>
            <a:r>
              <a:rPr sz="972" spc="15" dirty="0">
                <a:latin typeface="Arial"/>
                <a:cs typeface="Arial"/>
              </a:rPr>
              <a:t>Teacher</a:t>
            </a:r>
            <a:endParaRPr sz="97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8042" y="4016162"/>
            <a:ext cx="1085321" cy="17951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9633" rIns="0" bIns="0" rtlCol="0">
            <a:spAutoFit/>
          </a:bodyPr>
          <a:lstStyle/>
          <a:p>
            <a:pPr marL="342010">
              <a:spcBef>
                <a:spcPts val="233"/>
              </a:spcBef>
            </a:pPr>
            <a:r>
              <a:rPr sz="972" spc="15" dirty="0">
                <a:latin typeface="Arial"/>
                <a:cs typeface="Arial"/>
              </a:rPr>
              <a:t>Doctor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3185" y="4016162"/>
            <a:ext cx="1085321" cy="17951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9633" rIns="0" bIns="0" rtlCol="0">
            <a:spAutoFit/>
          </a:bodyPr>
          <a:lstStyle/>
          <a:p>
            <a:pPr marL="309291">
              <a:spcBef>
                <a:spcPts val="233"/>
              </a:spcBef>
            </a:pPr>
            <a:r>
              <a:rPr sz="972" spc="15" dirty="0">
                <a:latin typeface="Arial"/>
                <a:cs typeface="Arial"/>
              </a:rPr>
              <a:t>Student</a:t>
            </a:r>
            <a:endParaRPr sz="972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44938" y="3598333"/>
            <a:ext cx="116680" cy="592049"/>
          </a:xfrm>
          <a:custGeom>
            <a:avLst/>
            <a:gdLst/>
            <a:ahLst/>
            <a:cxnLst/>
            <a:rect l="l" t="t" r="r" b="b"/>
            <a:pathLst>
              <a:path w="120014" h="608964">
                <a:moveTo>
                  <a:pt x="72389" y="107442"/>
                </a:moveTo>
                <a:lnTo>
                  <a:pt x="48005" y="107442"/>
                </a:lnTo>
                <a:lnTo>
                  <a:pt x="48005" y="608838"/>
                </a:lnTo>
                <a:lnTo>
                  <a:pt x="72389" y="608838"/>
                </a:lnTo>
                <a:lnTo>
                  <a:pt x="72389" y="107442"/>
                </a:lnTo>
                <a:close/>
              </a:path>
              <a:path w="120014" h="608964">
                <a:moveTo>
                  <a:pt x="60198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2"/>
                </a:lnTo>
                <a:lnTo>
                  <a:pt x="113576" y="107442"/>
                </a:lnTo>
                <a:lnTo>
                  <a:pt x="60198" y="0"/>
                </a:lnTo>
                <a:close/>
              </a:path>
              <a:path w="120014" h="608964">
                <a:moveTo>
                  <a:pt x="113576" y="107442"/>
                </a:moveTo>
                <a:lnTo>
                  <a:pt x="72389" y="107442"/>
                </a:lnTo>
                <a:lnTo>
                  <a:pt x="72389" y="119634"/>
                </a:lnTo>
                <a:lnTo>
                  <a:pt x="119634" y="119634"/>
                </a:lnTo>
                <a:lnTo>
                  <a:pt x="113576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763309" y="3598333"/>
            <a:ext cx="646994" cy="427831"/>
          </a:xfrm>
          <a:custGeom>
            <a:avLst/>
            <a:gdLst/>
            <a:ahLst/>
            <a:cxnLst/>
            <a:rect l="l" t="t" r="r" b="b"/>
            <a:pathLst>
              <a:path w="665479" h="440054">
                <a:moveTo>
                  <a:pt x="559014" y="55417"/>
                </a:moveTo>
                <a:lnTo>
                  <a:pt x="0" y="419862"/>
                </a:lnTo>
                <a:lnTo>
                  <a:pt x="12953" y="439674"/>
                </a:lnTo>
                <a:lnTo>
                  <a:pt x="572004" y="75205"/>
                </a:lnTo>
                <a:lnTo>
                  <a:pt x="559014" y="55417"/>
                </a:lnTo>
                <a:close/>
              </a:path>
              <a:path w="665479" h="440054">
                <a:moveTo>
                  <a:pt x="636804" y="48768"/>
                </a:moveTo>
                <a:lnTo>
                  <a:pt x="569213" y="48768"/>
                </a:lnTo>
                <a:lnTo>
                  <a:pt x="582167" y="68579"/>
                </a:lnTo>
                <a:lnTo>
                  <a:pt x="572004" y="75205"/>
                </a:lnTo>
                <a:lnTo>
                  <a:pt x="598169" y="115062"/>
                </a:lnTo>
                <a:lnTo>
                  <a:pt x="636804" y="48768"/>
                </a:lnTo>
                <a:close/>
              </a:path>
              <a:path w="665479" h="440054">
                <a:moveTo>
                  <a:pt x="569213" y="48768"/>
                </a:moveTo>
                <a:lnTo>
                  <a:pt x="559014" y="55417"/>
                </a:lnTo>
                <a:lnTo>
                  <a:pt x="572004" y="75205"/>
                </a:lnTo>
                <a:lnTo>
                  <a:pt x="582167" y="68579"/>
                </a:lnTo>
                <a:lnTo>
                  <a:pt x="569213" y="48768"/>
                </a:lnTo>
                <a:close/>
              </a:path>
              <a:path w="665479" h="440054">
                <a:moveTo>
                  <a:pt x="665226" y="0"/>
                </a:moveTo>
                <a:lnTo>
                  <a:pt x="532638" y="15240"/>
                </a:lnTo>
                <a:lnTo>
                  <a:pt x="559014" y="55417"/>
                </a:lnTo>
                <a:lnTo>
                  <a:pt x="569213" y="48768"/>
                </a:lnTo>
                <a:lnTo>
                  <a:pt x="636804" y="48768"/>
                </a:lnTo>
                <a:lnTo>
                  <a:pt x="665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594648" y="3598333"/>
            <a:ext cx="598840" cy="427831"/>
          </a:xfrm>
          <a:custGeom>
            <a:avLst/>
            <a:gdLst/>
            <a:ahLst/>
            <a:cxnLst/>
            <a:rect l="l" t="t" r="r" b="b"/>
            <a:pathLst>
              <a:path w="615950" h="440054">
                <a:moveTo>
                  <a:pt x="104394" y="58825"/>
                </a:moveTo>
                <a:lnTo>
                  <a:pt x="90542" y="78527"/>
                </a:lnTo>
                <a:lnTo>
                  <a:pt x="601979" y="439674"/>
                </a:lnTo>
                <a:lnTo>
                  <a:pt x="615696" y="420624"/>
                </a:lnTo>
                <a:lnTo>
                  <a:pt x="104394" y="58825"/>
                </a:lnTo>
                <a:close/>
              </a:path>
              <a:path w="615950" h="440054">
                <a:moveTo>
                  <a:pt x="0" y="0"/>
                </a:moveTo>
                <a:lnTo>
                  <a:pt x="63246" y="117348"/>
                </a:lnTo>
                <a:lnTo>
                  <a:pt x="90542" y="78527"/>
                </a:lnTo>
                <a:lnTo>
                  <a:pt x="80772" y="71627"/>
                </a:lnTo>
                <a:lnTo>
                  <a:pt x="94487" y="51816"/>
                </a:lnTo>
                <a:lnTo>
                  <a:pt x="109323" y="51816"/>
                </a:lnTo>
                <a:lnTo>
                  <a:pt x="131825" y="19812"/>
                </a:lnTo>
                <a:lnTo>
                  <a:pt x="0" y="0"/>
                </a:lnTo>
                <a:close/>
              </a:path>
              <a:path w="615950" h="440054">
                <a:moveTo>
                  <a:pt x="94487" y="51816"/>
                </a:moveTo>
                <a:lnTo>
                  <a:pt x="80772" y="71627"/>
                </a:lnTo>
                <a:lnTo>
                  <a:pt x="90542" y="78527"/>
                </a:lnTo>
                <a:lnTo>
                  <a:pt x="104394" y="58825"/>
                </a:lnTo>
                <a:lnTo>
                  <a:pt x="94487" y="51816"/>
                </a:lnTo>
                <a:close/>
              </a:path>
              <a:path w="615950" h="440054">
                <a:moveTo>
                  <a:pt x="109323" y="51816"/>
                </a:moveTo>
                <a:lnTo>
                  <a:pt x="94487" y="51816"/>
                </a:lnTo>
                <a:lnTo>
                  <a:pt x="104394" y="58825"/>
                </a:lnTo>
                <a:lnTo>
                  <a:pt x="109323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398437" y="2366562"/>
          <a:ext cx="1219906" cy="1243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734"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Person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FF"/>
                      </a:solidFill>
                      <a:prstDash val="solid"/>
                    </a:lnL>
                    <a:lnR w="23901">
                      <a:solidFill>
                        <a:srgbClr val="0000FF"/>
                      </a:solidFill>
                      <a:prstDash val="solid"/>
                    </a:lnR>
                    <a:lnT w="23901">
                      <a:solidFill>
                        <a:srgbClr val="0000FF"/>
                      </a:solidFill>
                      <a:prstDash val="solid"/>
                    </a:lnT>
                    <a:lnB w="23901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marL="69850" marR="707390">
                        <a:lnSpc>
                          <a:spcPct val="98800"/>
                        </a:lnSpc>
                        <a:spcBef>
                          <a:spcPts val="250"/>
                        </a:spcBef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name 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age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gender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FF"/>
                      </a:solidFill>
                      <a:prstDash val="solid"/>
                    </a:lnL>
                    <a:lnR w="23901">
                      <a:solidFill>
                        <a:srgbClr val="0000FF"/>
                      </a:solidFill>
                      <a:prstDash val="solid"/>
                    </a:lnR>
                    <a:lnT w="23901">
                      <a:solidFill>
                        <a:srgbClr val="0000FF"/>
                      </a:solidFill>
                      <a:prstDash val="solid"/>
                    </a:lnT>
                    <a:lnB w="23901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69850" marR="853440">
                        <a:lnSpc>
                          <a:spcPts val="1190"/>
                        </a:lnSpc>
                        <a:spcBef>
                          <a:spcPts val="29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eat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FF"/>
                      </a:solidFill>
                      <a:prstDash val="solid"/>
                    </a:lnL>
                    <a:lnR w="23901">
                      <a:solidFill>
                        <a:srgbClr val="0000FF"/>
                      </a:solidFill>
                      <a:prstDash val="solid"/>
                    </a:lnR>
                    <a:lnT w="23901">
                      <a:solidFill>
                        <a:srgbClr val="0000FF"/>
                      </a:solidFill>
                      <a:prstDash val="solid"/>
                    </a:lnT>
                    <a:lnB w="23901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478953" y="8380413"/>
            <a:ext cx="974196" cy="181384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1484" rIns="0" bIns="0" rtlCol="0">
            <a:spAutoFit/>
          </a:bodyPr>
          <a:lstStyle/>
          <a:p>
            <a:pPr algn="ctr">
              <a:spcBef>
                <a:spcPts val="247"/>
              </a:spcBef>
            </a:pPr>
            <a:r>
              <a:rPr sz="972" spc="15" dirty="0">
                <a:latin typeface="Arial"/>
                <a:cs typeface="Arial"/>
              </a:rPr>
              <a:t>Bus</a:t>
            </a:r>
            <a:endParaRPr sz="97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1717" y="8110008"/>
            <a:ext cx="973578" cy="181384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1484" rIns="0" bIns="0" rtlCol="0">
            <a:spAutoFit/>
          </a:bodyPr>
          <a:lstStyle/>
          <a:p>
            <a:pPr marL="315464">
              <a:spcBef>
                <a:spcPts val="247"/>
              </a:spcBef>
            </a:pPr>
            <a:r>
              <a:rPr sz="972" spc="10" dirty="0">
                <a:latin typeface="Arial"/>
                <a:cs typeface="Arial"/>
              </a:rPr>
              <a:t>Truck</a:t>
            </a:r>
            <a:endParaRPr sz="97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1738" y="8155200"/>
            <a:ext cx="974196" cy="181384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1484" rIns="0" bIns="0" rtlCol="0">
            <a:spAutoFit/>
          </a:bodyPr>
          <a:lstStyle/>
          <a:p>
            <a:pPr algn="ctr">
              <a:spcBef>
                <a:spcPts val="247"/>
              </a:spcBef>
            </a:pPr>
            <a:r>
              <a:rPr sz="972" spc="10" dirty="0">
                <a:latin typeface="Arial"/>
                <a:cs typeface="Arial"/>
              </a:rPr>
              <a:t>Car</a:t>
            </a:r>
            <a:endParaRPr sz="97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7896" y="7659582"/>
            <a:ext cx="116064" cy="721078"/>
          </a:xfrm>
          <a:custGeom>
            <a:avLst/>
            <a:gdLst/>
            <a:ahLst/>
            <a:cxnLst/>
            <a:rect l="l" t="t" r="r" b="b"/>
            <a:pathLst>
              <a:path w="119379" h="741679">
                <a:moveTo>
                  <a:pt x="71627" y="107442"/>
                </a:moveTo>
                <a:lnTo>
                  <a:pt x="47243" y="107442"/>
                </a:lnTo>
                <a:lnTo>
                  <a:pt x="47243" y="741426"/>
                </a:lnTo>
                <a:lnTo>
                  <a:pt x="71627" y="741426"/>
                </a:lnTo>
                <a:lnTo>
                  <a:pt x="71627" y="107442"/>
                </a:lnTo>
                <a:close/>
              </a:path>
              <a:path w="119379" h="741679">
                <a:moveTo>
                  <a:pt x="59436" y="0"/>
                </a:moveTo>
                <a:lnTo>
                  <a:pt x="0" y="118872"/>
                </a:lnTo>
                <a:lnTo>
                  <a:pt x="47243" y="118872"/>
                </a:lnTo>
                <a:lnTo>
                  <a:pt x="47243" y="107442"/>
                </a:lnTo>
                <a:lnTo>
                  <a:pt x="113156" y="107442"/>
                </a:lnTo>
                <a:lnTo>
                  <a:pt x="59436" y="0"/>
                </a:lnTo>
                <a:close/>
              </a:path>
              <a:path w="119379" h="741679">
                <a:moveTo>
                  <a:pt x="113156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8872" y="118872"/>
                </a:lnTo>
                <a:lnTo>
                  <a:pt x="113156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893695" y="7613649"/>
            <a:ext cx="408693" cy="548217"/>
          </a:xfrm>
          <a:custGeom>
            <a:avLst/>
            <a:gdLst/>
            <a:ahLst/>
            <a:cxnLst/>
            <a:rect l="l" t="t" r="r" b="b"/>
            <a:pathLst>
              <a:path w="420370" h="563879">
                <a:moveTo>
                  <a:pt x="339208" y="89168"/>
                </a:moveTo>
                <a:lnTo>
                  <a:pt x="0" y="550163"/>
                </a:lnTo>
                <a:lnTo>
                  <a:pt x="19050" y="563879"/>
                </a:lnTo>
                <a:lnTo>
                  <a:pt x="358577" y="103465"/>
                </a:lnTo>
                <a:lnTo>
                  <a:pt x="339208" y="89168"/>
                </a:lnTo>
                <a:close/>
              </a:path>
              <a:path w="420370" h="563879">
                <a:moveTo>
                  <a:pt x="405987" y="80009"/>
                </a:moveTo>
                <a:lnTo>
                  <a:pt x="345948" y="80009"/>
                </a:lnTo>
                <a:lnTo>
                  <a:pt x="365760" y="93725"/>
                </a:lnTo>
                <a:lnTo>
                  <a:pt x="358577" y="103465"/>
                </a:lnTo>
                <a:lnTo>
                  <a:pt x="397001" y="131825"/>
                </a:lnTo>
                <a:lnTo>
                  <a:pt x="405987" y="80009"/>
                </a:lnTo>
                <a:close/>
              </a:path>
              <a:path w="420370" h="563879">
                <a:moveTo>
                  <a:pt x="345948" y="80009"/>
                </a:moveTo>
                <a:lnTo>
                  <a:pt x="339208" y="89168"/>
                </a:lnTo>
                <a:lnTo>
                  <a:pt x="358577" y="103465"/>
                </a:lnTo>
                <a:lnTo>
                  <a:pt x="365760" y="93725"/>
                </a:lnTo>
                <a:lnTo>
                  <a:pt x="345948" y="80009"/>
                </a:lnTo>
                <a:close/>
              </a:path>
              <a:path w="420370" h="563879">
                <a:moveTo>
                  <a:pt x="419862" y="0"/>
                </a:moveTo>
                <a:lnTo>
                  <a:pt x="300989" y="60959"/>
                </a:lnTo>
                <a:lnTo>
                  <a:pt x="339208" y="89168"/>
                </a:lnTo>
                <a:lnTo>
                  <a:pt x="345948" y="80009"/>
                </a:lnTo>
                <a:lnTo>
                  <a:pt x="405987" y="80009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541308" y="7569200"/>
            <a:ext cx="451908" cy="548217"/>
          </a:xfrm>
          <a:custGeom>
            <a:avLst/>
            <a:gdLst/>
            <a:ahLst/>
            <a:cxnLst/>
            <a:rect l="l" t="t" r="r" b="b"/>
            <a:pathLst>
              <a:path w="464820" h="563879">
                <a:moveTo>
                  <a:pt x="84914" y="85140"/>
                </a:moveTo>
                <a:lnTo>
                  <a:pt x="66490" y="100215"/>
                </a:lnTo>
                <a:lnTo>
                  <a:pt x="446531" y="563880"/>
                </a:lnTo>
                <a:lnTo>
                  <a:pt x="464819" y="548639"/>
                </a:lnTo>
                <a:lnTo>
                  <a:pt x="84914" y="85140"/>
                </a:lnTo>
                <a:close/>
              </a:path>
              <a:path w="464820" h="563879">
                <a:moveTo>
                  <a:pt x="0" y="0"/>
                </a:moveTo>
                <a:lnTo>
                  <a:pt x="29717" y="130301"/>
                </a:lnTo>
                <a:lnTo>
                  <a:pt x="66490" y="100215"/>
                </a:lnTo>
                <a:lnTo>
                  <a:pt x="58674" y="90677"/>
                </a:lnTo>
                <a:lnTo>
                  <a:pt x="76962" y="75437"/>
                </a:lnTo>
                <a:lnTo>
                  <a:pt x="96773" y="75437"/>
                </a:lnTo>
                <a:lnTo>
                  <a:pt x="121919" y="54863"/>
                </a:lnTo>
                <a:lnTo>
                  <a:pt x="0" y="0"/>
                </a:lnTo>
                <a:close/>
              </a:path>
              <a:path w="464820" h="563879">
                <a:moveTo>
                  <a:pt x="76962" y="75437"/>
                </a:moveTo>
                <a:lnTo>
                  <a:pt x="58674" y="90677"/>
                </a:lnTo>
                <a:lnTo>
                  <a:pt x="66490" y="100215"/>
                </a:lnTo>
                <a:lnTo>
                  <a:pt x="84914" y="85140"/>
                </a:lnTo>
                <a:lnTo>
                  <a:pt x="76962" y="75437"/>
                </a:lnTo>
                <a:close/>
              </a:path>
              <a:path w="464820" h="563879">
                <a:moveTo>
                  <a:pt x="96773" y="75437"/>
                </a:moveTo>
                <a:lnTo>
                  <a:pt x="76962" y="75437"/>
                </a:lnTo>
                <a:lnTo>
                  <a:pt x="84914" y="85140"/>
                </a:lnTo>
                <a:lnTo>
                  <a:pt x="96773" y="75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290275" y="6340392"/>
          <a:ext cx="1274851" cy="1331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854"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Vehicle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FF"/>
                      </a:solidFill>
                      <a:prstDash val="solid"/>
                    </a:lnL>
                    <a:lnR w="23901">
                      <a:solidFill>
                        <a:srgbClr val="0000FF"/>
                      </a:solidFill>
                      <a:prstDash val="solid"/>
                    </a:lnR>
                    <a:lnT w="23901">
                      <a:solidFill>
                        <a:srgbClr val="0000FF"/>
                      </a:solidFill>
                      <a:prstDash val="solid"/>
                    </a:lnT>
                    <a:lnB w="23901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57">
                <a:tc>
                  <a:txBody>
                    <a:bodyPr/>
                    <a:lstStyle/>
                    <a:p>
                      <a:pPr marL="73025" marR="812165">
                        <a:lnSpc>
                          <a:spcPts val="1190"/>
                        </a:lnSpc>
                        <a:spcBef>
                          <a:spcPts val="300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color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model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FF"/>
                      </a:solidFill>
                      <a:prstDash val="solid"/>
                    </a:lnL>
                    <a:lnR w="23901">
                      <a:solidFill>
                        <a:srgbClr val="0000FF"/>
                      </a:solidFill>
                      <a:prstDash val="solid"/>
                    </a:lnR>
                    <a:lnT w="23901">
                      <a:solidFill>
                        <a:srgbClr val="0000FF"/>
                      </a:solidFill>
                      <a:prstDash val="solid"/>
                    </a:lnT>
                    <a:lnB w="23901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57">
                <a:tc>
                  <a:txBody>
                    <a:bodyPr/>
                    <a:lstStyle/>
                    <a:p>
                      <a:pPr marL="73025" marR="447040">
                        <a:lnSpc>
                          <a:spcPts val="1190"/>
                        </a:lnSpc>
                        <a:spcBef>
                          <a:spcPts val="300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accelerate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app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yBrak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FF"/>
                      </a:solidFill>
                      <a:prstDash val="solid"/>
                    </a:lnL>
                    <a:lnR w="23901">
                      <a:solidFill>
                        <a:srgbClr val="0000FF"/>
                      </a:solidFill>
                      <a:prstDash val="solid"/>
                    </a:lnR>
                    <a:lnT w="23901">
                      <a:solidFill>
                        <a:srgbClr val="0000FF"/>
                      </a:solidFill>
                      <a:prstDash val="solid"/>
                    </a:lnT>
                    <a:lnB w="23901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38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75690" y="1349905"/>
          <a:ext cx="5004329" cy="417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912">
                <a:tc>
                  <a:txBody>
                    <a:bodyPr/>
                    <a:lstStyle/>
                    <a:p>
                      <a:pPr marL="46355">
                        <a:lnSpc>
                          <a:spcPts val="1180"/>
                        </a:lnSpc>
                      </a:pPr>
                      <a:r>
                        <a:rPr sz="1000" b="1" spc="1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Abstract</a:t>
                      </a:r>
                      <a:r>
                        <a:rPr sz="1000" b="1" spc="-6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Class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4">
                      <a:solidFill>
                        <a:srgbClr val="FF6500"/>
                      </a:solidFill>
                      <a:prstDash val="solid"/>
                    </a:lnT>
                    <a:lnB w="35814">
                      <a:solidFill>
                        <a:srgbClr val="FF65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">
                        <a:lnSpc>
                          <a:spcPts val="1180"/>
                        </a:lnSpc>
                      </a:pPr>
                      <a:r>
                        <a:rPr sz="1000" b="1" spc="1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</a:rPr>
                        <a:t>Vehicle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6575">
                      <a:solidFill>
                        <a:srgbClr val="FF6500"/>
                      </a:solidFill>
                      <a:prstDash val="solid"/>
                    </a:lnR>
                    <a:lnT w="35814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97">
                <a:tc>
                  <a:txBody>
                    <a:bodyPr/>
                    <a:lstStyle/>
                    <a:p>
                      <a:pPr marL="46355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Concrete</a:t>
                      </a:r>
                      <a:r>
                        <a:rPr sz="1000" spc="-4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Classes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4">
                      <a:solidFill>
                        <a:srgbClr val="FF6500"/>
                      </a:solidFill>
                      <a:prstDash val="solid"/>
                    </a:lnT>
                    <a:lnB w="35815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19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Car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3" cap="flat" cmpd="sng" algn="ctr">
                      <a:solidFill>
                        <a:srgbClr val="FF6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815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Bus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4">
                      <a:solidFill>
                        <a:srgbClr val="FF6500"/>
                      </a:solidFill>
                      <a:prstDash val="solid"/>
                    </a:lnT>
                    <a:lnB w="35815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Truck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5813">
                      <a:solidFill>
                        <a:srgbClr val="FF6500"/>
                      </a:solidFill>
                      <a:prstDash val="solid"/>
                    </a:lnR>
                    <a:lnT w="35814">
                      <a:solidFill>
                        <a:srgbClr val="FF6500"/>
                      </a:solidFill>
                      <a:prstDash val="solid"/>
                    </a:lnT>
                    <a:lnB w="35815">
                      <a:solidFill>
                        <a:srgbClr val="FF6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….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35813">
                      <a:solidFill>
                        <a:srgbClr val="FF6500"/>
                      </a:solidFill>
                      <a:prstDash val="solid"/>
                    </a:lnL>
                    <a:lnR w="36575">
                      <a:solidFill>
                        <a:srgbClr val="FF6500"/>
                      </a:solidFill>
                      <a:prstDash val="solid"/>
                    </a:lnR>
                    <a:lnT w="35813">
                      <a:solidFill>
                        <a:srgbClr val="FF6500"/>
                      </a:solidFill>
                      <a:prstDash val="solid"/>
                    </a:lnT>
                    <a:lnB w="35813">
                      <a:solidFill>
                        <a:srgbClr val="FF65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43352" y="1925038"/>
            <a:ext cx="4850606" cy="238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Abstract Classes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exist </a:t>
            </a:r>
            <a:r>
              <a:rPr sz="972" spc="15" dirty="0">
                <a:latin typeface="Book Antiqua"/>
                <a:cs typeface="Book Antiqua"/>
              </a:rPr>
              <a:t>standalone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While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making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start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by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finding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out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our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and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then </a:t>
            </a:r>
            <a:r>
              <a:rPr sz="972" spc="15" dirty="0">
                <a:latin typeface="Book Antiqua"/>
                <a:cs typeface="Book Antiqua"/>
              </a:rPr>
              <a:t>we find out </a:t>
            </a:r>
            <a:r>
              <a:rPr sz="972" spc="10" dirty="0">
                <a:latin typeface="Book Antiqua"/>
                <a:cs typeface="Book Antiqua"/>
              </a:rPr>
              <a:t>objects having </a:t>
            </a:r>
            <a:r>
              <a:rPr sz="972" spc="19" dirty="0">
                <a:latin typeface="Book Antiqua"/>
                <a:cs typeface="Book Antiqua"/>
              </a:rPr>
              <a:t>common </a:t>
            </a:r>
            <a:r>
              <a:rPr sz="972" spc="10" dirty="0">
                <a:latin typeface="Book Antiqua"/>
                <a:cs typeface="Book Antiqua"/>
              </a:rPr>
              <a:t>attributes and </a:t>
            </a:r>
            <a:r>
              <a:rPr sz="972" spc="15" dirty="0">
                <a:latin typeface="Book Antiqua"/>
                <a:cs typeface="Book Antiqua"/>
              </a:rPr>
              <a:t>make them </a:t>
            </a:r>
            <a:r>
              <a:rPr sz="972" spc="10" dirty="0">
                <a:latin typeface="Book Antiqua"/>
                <a:cs typeface="Book Antiqua"/>
              </a:rPr>
              <a:t>in the form </a:t>
            </a:r>
            <a:r>
              <a:rPr sz="972" spc="5" dirty="0">
                <a:latin typeface="Book Antiqua"/>
                <a:cs typeface="Book Antiqua"/>
              </a:rPr>
              <a:t>of  </a:t>
            </a:r>
            <a:r>
              <a:rPr sz="972" spc="15" dirty="0">
                <a:latin typeface="Book Antiqua"/>
                <a:cs typeface="Book Antiqua"/>
              </a:rPr>
              <a:t>general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5" dirty="0">
                <a:latin typeface="Book Antiqua"/>
                <a:cs typeface="Book Antiqua"/>
              </a:rPr>
              <a:t>at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top </a:t>
            </a:r>
            <a:r>
              <a:rPr sz="972" spc="10" dirty="0">
                <a:latin typeface="Book Antiqua"/>
                <a:cs typeface="Book Antiqua"/>
              </a:rPr>
              <a:t>of class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hierarchies.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Times New Roman"/>
                <a:cs typeface="Times New Roman"/>
              </a:rPr>
              <a:t>04.7.</a:t>
            </a:r>
            <a:r>
              <a:rPr sz="972" b="1" spc="15" dirty="0">
                <a:latin typeface="Book Antiqua"/>
                <a:cs typeface="Book Antiqua"/>
              </a:rPr>
              <a:t>Concrete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entities that actually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see in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real </a:t>
            </a:r>
            <a:r>
              <a:rPr sz="972" spc="15" dirty="0">
                <a:latin typeface="Book Antiqua"/>
                <a:cs typeface="Book Antiqua"/>
              </a:rPr>
              <a:t>world are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concrete </a:t>
            </a:r>
            <a:r>
              <a:rPr sz="972" spc="10" dirty="0">
                <a:latin typeface="Book Antiqua"/>
                <a:cs typeface="Book Antiqua"/>
              </a:rPr>
              <a:t>objects and  classes </a:t>
            </a:r>
            <a:r>
              <a:rPr sz="972" spc="19" dirty="0">
                <a:latin typeface="Book Antiqua"/>
                <a:cs typeface="Book Antiqua"/>
              </a:rPr>
              <a:t>made </a:t>
            </a:r>
            <a:r>
              <a:rPr sz="972" spc="10" dirty="0">
                <a:latin typeface="Book Antiqua"/>
                <a:cs typeface="Book Antiqua"/>
              </a:rPr>
              <a:t>against these objects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called concrete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854509">
              <a:lnSpc>
                <a:spcPct val="1070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concrete class </a:t>
            </a:r>
            <a:r>
              <a:rPr sz="972" spc="15" dirty="0">
                <a:latin typeface="Book Antiqua"/>
                <a:cs typeface="Book Antiqua"/>
              </a:rPr>
              <a:t>implements a </a:t>
            </a:r>
            <a:r>
              <a:rPr sz="972" spc="10" dirty="0">
                <a:latin typeface="Book Antiqua"/>
                <a:cs typeface="Book Antiqua"/>
              </a:rPr>
              <a:t>concrete concept  These </a:t>
            </a:r>
            <a:r>
              <a:rPr sz="972" spc="15" dirty="0">
                <a:latin typeface="Book Antiqua"/>
                <a:cs typeface="Book Antiqua"/>
              </a:rPr>
              <a:t>are used </a:t>
            </a:r>
            <a:r>
              <a:rPr sz="972" spc="10" dirty="0">
                <a:latin typeface="Book Antiqua"/>
                <a:cs typeface="Book Antiqua"/>
              </a:rPr>
              <a:t>to instantiate objects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our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programs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Provides implementation details specific to </a:t>
            </a:r>
            <a:r>
              <a:rPr sz="972" spc="15" dirty="0">
                <a:latin typeface="Book Antiqua"/>
                <a:cs typeface="Book Antiqua"/>
              </a:rPr>
              <a:t>the domain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context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Concrete </a:t>
            </a:r>
            <a:r>
              <a:rPr sz="972" b="1" spc="10" dirty="0">
                <a:latin typeface="Book Antiqua"/>
                <a:cs typeface="Book Antiqua"/>
              </a:rPr>
              <a:t>Classes - </a:t>
            </a:r>
            <a:r>
              <a:rPr sz="972" b="1" spc="19" dirty="0">
                <a:latin typeface="Book Antiqua"/>
                <a:cs typeface="Book Antiqua"/>
              </a:rPr>
              <a:t>Example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6356641"/>
            <a:ext cx="3497968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/>
            <a:r>
              <a:rPr sz="972" spc="15" dirty="0">
                <a:latin typeface="Book Antiqua"/>
                <a:cs typeface="Book Antiqua"/>
              </a:rPr>
              <a:t>Here </a:t>
            </a:r>
            <a:r>
              <a:rPr sz="972" spc="10" dirty="0">
                <a:latin typeface="Book Antiqua"/>
                <a:cs typeface="Book Antiqua"/>
              </a:rPr>
              <a:t>Student, </a:t>
            </a:r>
            <a:r>
              <a:rPr sz="972" spc="15" dirty="0">
                <a:latin typeface="Book Antiqua"/>
                <a:cs typeface="Book Antiqua"/>
              </a:rPr>
              <a:t>Teacher and Doctor </a:t>
            </a:r>
            <a:r>
              <a:rPr sz="972" spc="10" dirty="0">
                <a:latin typeface="Book Antiqua"/>
                <a:cs typeface="Book Antiqua"/>
              </a:rPr>
              <a:t>are concrete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Concrete </a:t>
            </a:r>
            <a:r>
              <a:rPr sz="972" b="1" spc="10" dirty="0">
                <a:latin typeface="Book Antiqua"/>
                <a:cs typeface="Book Antiqua"/>
              </a:rPr>
              <a:t>Classes - </a:t>
            </a:r>
            <a:r>
              <a:rPr sz="972" b="1" spc="19" dirty="0">
                <a:latin typeface="Book Antiqua"/>
                <a:cs typeface="Book Antiqua"/>
              </a:rPr>
              <a:t>Example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II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9186609"/>
            <a:ext cx="255217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Here </a:t>
            </a:r>
            <a:r>
              <a:rPr sz="972" spc="10" dirty="0">
                <a:latin typeface="Book Antiqua"/>
                <a:cs typeface="Book Antiqua"/>
              </a:rPr>
              <a:t>Car, </a:t>
            </a:r>
            <a:r>
              <a:rPr sz="972" spc="19" dirty="0">
                <a:latin typeface="Book Antiqua"/>
                <a:cs typeface="Book Antiqua"/>
              </a:rPr>
              <a:t>Bus </a:t>
            </a:r>
            <a:r>
              <a:rPr sz="972" spc="15" dirty="0">
                <a:latin typeface="Book Antiqua"/>
                <a:cs typeface="Book Antiqua"/>
              </a:rPr>
              <a:t>and Truck are </a:t>
            </a:r>
            <a:r>
              <a:rPr sz="972" spc="10" dirty="0">
                <a:latin typeface="Book Antiqua"/>
                <a:cs typeface="Book Antiqua"/>
              </a:rPr>
              <a:t>concrete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4871" y="5384482"/>
            <a:ext cx="816150" cy="177645"/>
          </a:xfrm>
          <a:prstGeom prst="rect">
            <a:avLst/>
          </a:prstGeom>
          <a:ln w="23901">
            <a:solidFill>
              <a:srgbClr val="FF66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161128">
              <a:spcBef>
                <a:spcPts val="219"/>
              </a:spcBef>
            </a:pPr>
            <a:r>
              <a:rPr sz="972" spc="15" dirty="0">
                <a:latin typeface="Arial"/>
                <a:cs typeface="Arial"/>
              </a:rPr>
              <a:t>Teacher</a:t>
            </a:r>
            <a:endParaRPr sz="97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1686" y="5198534"/>
            <a:ext cx="816150" cy="177645"/>
          </a:xfrm>
          <a:prstGeom prst="rect">
            <a:avLst/>
          </a:prstGeom>
          <a:ln w="23901">
            <a:solidFill>
              <a:srgbClr val="FF6600"/>
            </a:solidFill>
          </a:ln>
        </p:spPr>
        <p:txBody>
          <a:bodyPr vert="horz" wrap="square" lIns="0" tIns="27781" rIns="0" bIns="0" rtlCol="0">
            <a:spAutoFit/>
          </a:bodyPr>
          <a:lstStyle/>
          <a:p>
            <a:pPr marL="208046">
              <a:spcBef>
                <a:spcPts val="219"/>
              </a:spcBef>
            </a:pPr>
            <a:r>
              <a:rPr sz="972" spc="10" dirty="0">
                <a:latin typeface="Arial"/>
                <a:cs typeface="Arial"/>
              </a:rPr>
              <a:t>Doctor</a:t>
            </a:r>
            <a:endParaRPr sz="97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92326" y="4751070"/>
            <a:ext cx="116064" cy="633413"/>
          </a:xfrm>
          <a:custGeom>
            <a:avLst/>
            <a:gdLst/>
            <a:ahLst/>
            <a:cxnLst/>
            <a:rect l="l" t="t" r="r" b="b"/>
            <a:pathLst>
              <a:path w="119379" h="651510">
                <a:moveTo>
                  <a:pt x="71627" y="107442"/>
                </a:moveTo>
                <a:lnTo>
                  <a:pt x="47243" y="107442"/>
                </a:lnTo>
                <a:lnTo>
                  <a:pt x="47243" y="651510"/>
                </a:lnTo>
                <a:lnTo>
                  <a:pt x="71627" y="651510"/>
                </a:lnTo>
                <a:lnTo>
                  <a:pt x="71627" y="107442"/>
                </a:lnTo>
                <a:close/>
              </a:path>
              <a:path w="119379" h="651510">
                <a:moveTo>
                  <a:pt x="59436" y="0"/>
                </a:moveTo>
                <a:lnTo>
                  <a:pt x="0" y="119634"/>
                </a:lnTo>
                <a:lnTo>
                  <a:pt x="47243" y="119634"/>
                </a:lnTo>
                <a:lnTo>
                  <a:pt x="47243" y="107442"/>
                </a:lnTo>
                <a:lnTo>
                  <a:pt x="112814" y="107442"/>
                </a:lnTo>
                <a:lnTo>
                  <a:pt x="59436" y="0"/>
                </a:lnTo>
                <a:close/>
              </a:path>
              <a:path w="119379" h="651510">
                <a:moveTo>
                  <a:pt x="112814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8872" y="119634"/>
                </a:lnTo>
                <a:lnTo>
                  <a:pt x="112814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59628" y="4751070"/>
            <a:ext cx="445735" cy="412397"/>
          </a:xfrm>
          <a:custGeom>
            <a:avLst/>
            <a:gdLst/>
            <a:ahLst/>
            <a:cxnLst/>
            <a:rect l="l" t="t" r="r" b="b"/>
            <a:pathLst>
              <a:path w="458470" h="424179">
                <a:moveTo>
                  <a:pt x="362138" y="72264"/>
                </a:moveTo>
                <a:lnTo>
                  <a:pt x="0" y="406146"/>
                </a:lnTo>
                <a:lnTo>
                  <a:pt x="16764" y="423672"/>
                </a:lnTo>
                <a:lnTo>
                  <a:pt x="378231" y="89723"/>
                </a:lnTo>
                <a:lnTo>
                  <a:pt x="362138" y="72264"/>
                </a:lnTo>
                <a:close/>
              </a:path>
              <a:path w="458470" h="424179">
                <a:moveTo>
                  <a:pt x="433763" y="64008"/>
                </a:moveTo>
                <a:lnTo>
                  <a:pt x="371094" y="64008"/>
                </a:lnTo>
                <a:lnTo>
                  <a:pt x="387096" y="81534"/>
                </a:lnTo>
                <a:lnTo>
                  <a:pt x="378231" y="89723"/>
                </a:lnTo>
                <a:lnTo>
                  <a:pt x="410718" y="124968"/>
                </a:lnTo>
                <a:lnTo>
                  <a:pt x="433763" y="64008"/>
                </a:lnTo>
                <a:close/>
              </a:path>
              <a:path w="458470" h="424179">
                <a:moveTo>
                  <a:pt x="371094" y="64008"/>
                </a:moveTo>
                <a:lnTo>
                  <a:pt x="362138" y="72264"/>
                </a:lnTo>
                <a:lnTo>
                  <a:pt x="378231" y="89723"/>
                </a:lnTo>
                <a:lnTo>
                  <a:pt x="387096" y="81534"/>
                </a:lnTo>
                <a:lnTo>
                  <a:pt x="371094" y="64008"/>
                </a:lnTo>
                <a:close/>
              </a:path>
              <a:path w="458470" h="424179">
                <a:moveTo>
                  <a:pt x="457962" y="0"/>
                </a:moveTo>
                <a:lnTo>
                  <a:pt x="329946" y="37337"/>
                </a:lnTo>
                <a:lnTo>
                  <a:pt x="362138" y="72264"/>
                </a:lnTo>
                <a:lnTo>
                  <a:pt x="371094" y="64008"/>
                </a:lnTo>
                <a:lnTo>
                  <a:pt x="433763" y="64008"/>
                </a:lnTo>
                <a:lnTo>
                  <a:pt x="457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220528" y="4751070"/>
            <a:ext cx="453760" cy="455613"/>
          </a:xfrm>
          <a:custGeom>
            <a:avLst/>
            <a:gdLst/>
            <a:ahLst/>
            <a:cxnLst/>
            <a:rect l="l" t="t" r="r" b="b"/>
            <a:pathLst>
              <a:path w="466725" h="468629">
                <a:moveTo>
                  <a:pt x="92938" y="76225"/>
                </a:moveTo>
                <a:lnTo>
                  <a:pt x="76174" y="92989"/>
                </a:lnTo>
                <a:lnTo>
                  <a:pt x="449580" y="468630"/>
                </a:lnTo>
                <a:lnTo>
                  <a:pt x="466344" y="451865"/>
                </a:lnTo>
                <a:lnTo>
                  <a:pt x="92938" y="76225"/>
                </a:lnTo>
                <a:close/>
              </a:path>
              <a:path w="466725" h="468629">
                <a:moveTo>
                  <a:pt x="0" y="0"/>
                </a:moveTo>
                <a:lnTo>
                  <a:pt x="41910" y="127253"/>
                </a:lnTo>
                <a:lnTo>
                  <a:pt x="76174" y="92989"/>
                </a:lnTo>
                <a:lnTo>
                  <a:pt x="67818" y="84582"/>
                </a:lnTo>
                <a:lnTo>
                  <a:pt x="84582" y="67818"/>
                </a:lnTo>
                <a:lnTo>
                  <a:pt x="101345" y="67818"/>
                </a:lnTo>
                <a:lnTo>
                  <a:pt x="126491" y="42672"/>
                </a:lnTo>
                <a:lnTo>
                  <a:pt x="0" y="0"/>
                </a:lnTo>
                <a:close/>
              </a:path>
              <a:path w="466725" h="468629">
                <a:moveTo>
                  <a:pt x="84582" y="67818"/>
                </a:moveTo>
                <a:lnTo>
                  <a:pt x="67818" y="84582"/>
                </a:lnTo>
                <a:lnTo>
                  <a:pt x="76174" y="92989"/>
                </a:lnTo>
                <a:lnTo>
                  <a:pt x="92938" y="76225"/>
                </a:lnTo>
                <a:lnTo>
                  <a:pt x="84582" y="67818"/>
                </a:lnTo>
                <a:close/>
              </a:path>
              <a:path w="466725" h="468629">
                <a:moveTo>
                  <a:pt x="101345" y="67818"/>
                </a:moveTo>
                <a:lnTo>
                  <a:pt x="84582" y="67818"/>
                </a:lnTo>
                <a:lnTo>
                  <a:pt x="92938" y="76225"/>
                </a:lnTo>
                <a:lnTo>
                  <a:pt x="101345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10843" y="5142465"/>
          <a:ext cx="1147057" cy="999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399"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Student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FF6600"/>
                      </a:solidFill>
                      <a:prstDash val="solid"/>
                    </a:lnL>
                    <a:lnR w="23901">
                      <a:solidFill>
                        <a:srgbClr val="FF660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39">
                <a:tc>
                  <a:txBody>
                    <a:bodyPr/>
                    <a:lstStyle/>
                    <a:p>
                      <a:pPr marL="65405" marR="455295">
                        <a:lnSpc>
                          <a:spcPts val="1190"/>
                        </a:lnSpc>
                        <a:spcBef>
                          <a:spcPts val="27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program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stud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yY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FF6600"/>
                      </a:solidFill>
                      <a:prstDash val="solid"/>
                    </a:lnL>
                    <a:lnR w="23901">
                      <a:solidFill>
                        <a:srgbClr val="FF660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39">
                <a:tc>
                  <a:txBody>
                    <a:bodyPr/>
                    <a:lstStyle/>
                    <a:p>
                      <a:pPr marL="65405" marR="461645">
                        <a:lnSpc>
                          <a:spcPts val="1190"/>
                        </a:lnSpc>
                        <a:spcBef>
                          <a:spcPts val="27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study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held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FF6600"/>
                      </a:solidFill>
                      <a:prstDash val="solid"/>
                    </a:lnL>
                    <a:lnR w="23901">
                      <a:solidFill>
                        <a:srgbClr val="FF660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404871" y="4526597"/>
            <a:ext cx="816150" cy="17826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8398" rIns="0" bIns="0" rtlCol="0">
            <a:spAutoFit/>
          </a:bodyPr>
          <a:lstStyle/>
          <a:p>
            <a:pPr marL="193847">
              <a:spcBef>
                <a:spcPts val="223"/>
              </a:spcBef>
            </a:pPr>
            <a:r>
              <a:rPr sz="972" spc="10" dirty="0">
                <a:latin typeface="Arial"/>
                <a:cs typeface="Arial"/>
              </a:rPr>
              <a:t>Person</a:t>
            </a:r>
            <a:endParaRPr sz="97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8141" y="7969992"/>
            <a:ext cx="920485" cy="178268"/>
          </a:xfrm>
          <a:prstGeom prst="rect">
            <a:avLst/>
          </a:prstGeom>
          <a:ln w="23901">
            <a:solidFill>
              <a:srgbClr val="FF6600"/>
            </a:solidFill>
          </a:ln>
        </p:spPr>
        <p:txBody>
          <a:bodyPr vert="horz" wrap="square" lIns="0" tIns="28398" rIns="0" bIns="0" rtlCol="0">
            <a:spAutoFit/>
          </a:bodyPr>
          <a:lstStyle/>
          <a:p>
            <a:pPr algn="ctr">
              <a:spcBef>
                <a:spcPts val="223"/>
              </a:spcBef>
            </a:pPr>
            <a:r>
              <a:rPr sz="972" spc="15" dirty="0">
                <a:latin typeface="Arial"/>
                <a:cs typeface="Arial"/>
              </a:rPr>
              <a:t>Bus</a:t>
            </a:r>
            <a:endParaRPr sz="97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3908" y="7845531"/>
            <a:ext cx="919868" cy="178892"/>
          </a:xfrm>
          <a:prstGeom prst="rect">
            <a:avLst/>
          </a:prstGeom>
          <a:ln w="23901">
            <a:solidFill>
              <a:srgbClr val="FF6600"/>
            </a:solidFill>
          </a:ln>
        </p:spPr>
        <p:txBody>
          <a:bodyPr vert="horz" wrap="square" lIns="0" tIns="29016" rIns="0" bIns="0" rtlCol="0">
            <a:spAutoFit/>
          </a:bodyPr>
          <a:lstStyle/>
          <a:p>
            <a:pPr algn="ctr">
              <a:spcBef>
                <a:spcPts val="228"/>
              </a:spcBef>
            </a:pPr>
            <a:r>
              <a:rPr sz="972" spc="10" dirty="0">
                <a:latin typeface="Arial"/>
                <a:cs typeface="Arial"/>
              </a:rPr>
              <a:t>Car</a:t>
            </a:r>
            <a:endParaRPr sz="97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5913" y="7057284"/>
            <a:ext cx="920485" cy="17826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8398" rIns="0" bIns="0" rtlCol="0">
            <a:spAutoFit/>
          </a:bodyPr>
          <a:lstStyle/>
          <a:p>
            <a:pPr marL="238296">
              <a:spcBef>
                <a:spcPts val="223"/>
              </a:spcBef>
            </a:pPr>
            <a:r>
              <a:rPr sz="972" spc="10" dirty="0">
                <a:latin typeface="Arial"/>
                <a:cs typeface="Arial"/>
              </a:rPr>
              <a:t>Vehicle</a:t>
            </a:r>
            <a:endParaRPr sz="972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99671" y="7306204"/>
            <a:ext cx="116680" cy="664281"/>
          </a:xfrm>
          <a:custGeom>
            <a:avLst/>
            <a:gdLst/>
            <a:ahLst/>
            <a:cxnLst/>
            <a:rect l="l" t="t" r="r" b="b"/>
            <a:pathLst>
              <a:path w="120014" h="683259">
                <a:moveTo>
                  <a:pt x="72389" y="107441"/>
                </a:moveTo>
                <a:lnTo>
                  <a:pt x="48005" y="107441"/>
                </a:lnTo>
                <a:lnTo>
                  <a:pt x="48005" y="682751"/>
                </a:lnTo>
                <a:lnTo>
                  <a:pt x="72389" y="682751"/>
                </a:lnTo>
                <a:lnTo>
                  <a:pt x="72389" y="107441"/>
                </a:lnTo>
                <a:close/>
              </a:path>
              <a:path w="120014" h="683259">
                <a:moveTo>
                  <a:pt x="60198" y="0"/>
                </a:moveTo>
                <a:lnTo>
                  <a:pt x="0" y="119633"/>
                </a:lnTo>
                <a:lnTo>
                  <a:pt x="48005" y="119633"/>
                </a:lnTo>
                <a:lnTo>
                  <a:pt x="48005" y="107441"/>
                </a:lnTo>
                <a:lnTo>
                  <a:pt x="113576" y="107441"/>
                </a:lnTo>
                <a:lnTo>
                  <a:pt x="60198" y="0"/>
                </a:lnTo>
                <a:close/>
              </a:path>
              <a:path w="120014" h="683259">
                <a:moveTo>
                  <a:pt x="113576" y="107441"/>
                </a:moveTo>
                <a:lnTo>
                  <a:pt x="72389" y="107441"/>
                </a:lnTo>
                <a:lnTo>
                  <a:pt x="72389" y="119633"/>
                </a:lnTo>
                <a:lnTo>
                  <a:pt x="119634" y="119633"/>
                </a:lnTo>
                <a:lnTo>
                  <a:pt x="113576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387706" y="7306204"/>
            <a:ext cx="468577" cy="546982"/>
          </a:xfrm>
          <a:custGeom>
            <a:avLst/>
            <a:gdLst/>
            <a:ahLst/>
            <a:cxnLst/>
            <a:rect l="l" t="t" r="r" b="b"/>
            <a:pathLst>
              <a:path w="481964" h="562609">
                <a:moveTo>
                  <a:pt x="395326" y="83037"/>
                </a:moveTo>
                <a:lnTo>
                  <a:pt x="0" y="547115"/>
                </a:lnTo>
                <a:lnTo>
                  <a:pt x="18287" y="562355"/>
                </a:lnTo>
                <a:lnTo>
                  <a:pt x="413400" y="98528"/>
                </a:lnTo>
                <a:lnTo>
                  <a:pt x="395326" y="83037"/>
                </a:lnTo>
                <a:close/>
              </a:path>
              <a:path w="481964" h="562609">
                <a:moveTo>
                  <a:pt x="463322" y="73913"/>
                </a:moveTo>
                <a:lnTo>
                  <a:pt x="403098" y="73913"/>
                </a:lnTo>
                <a:lnTo>
                  <a:pt x="421386" y="89153"/>
                </a:lnTo>
                <a:lnTo>
                  <a:pt x="413400" y="98528"/>
                </a:lnTo>
                <a:lnTo>
                  <a:pt x="449580" y="129539"/>
                </a:lnTo>
                <a:lnTo>
                  <a:pt x="463322" y="73913"/>
                </a:lnTo>
                <a:close/>
              </a:path>
              <a:path w="481964" h="562609">
                <a:moveTo>
                  <a:pt x="403098" y="73913"/>
                </a:moveTo>
                <a:lnTo>
                  <a:pt x="395326" y="83037"/>
                </a:lnTo>
                <a:lnTo>
                  <a:pt x="413400" y="98528"/>
                </a:lnTo>
                <a:lnTo>
                  <a:pt x="421386" y="89153"/>
                </a:lnTo>
                <a:lnTo>
                  <a:pt x="403098" y="73913"/>
                </a:lnTo>
                <a:close/>
              </a:path>
              <a:path w="481964" h="562609">
                <a:moveTo>
                  <a:pt x="481584" y="0"/>
                </a:moveTo>
                <a:lnTo>
                  <a:pt x="358901" y="51815"/>
                </a:lnTo>
                <a:lnTo>
                  <a:pt x="395326" y="83037"/>
                </a:lnTo>
                <a:lnTo>
                  <a:pt x="403098" y="73913"/>
                </a:lnTo>
                <a:lnTo>
                  <a:pt x="463322" y="73913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776028" y="7306204"/>
            <a:ext cx="468577" cy="506236"/>
          </a:xfrm>
          <a:custGeom>
            <a:avLst/>
            <a:gdLst/>
            <a:ahLst/>
            <a:cxnLst/>
            <a:rect l="l" t="t" r="r" b="b"/>
            <a:pathLst>
              <a:path w="481964" h="520700">
                <a:moveTo>
                  <a:pt x="90121" y="79363"/>
                </a:moveTo>
                <a:lnTo>
                  <a:pt x="72267" y="95819"/>
                </a:lnTo>
                <a:lnTo>
                  <a:pt x="464058" y="520445"/>
                </a:lnTo>
                <a:lnTo>
                  <a:pt x="481584" y="504443"/>
                </a:lnTo>
                <a:lnTo>
                  <a:pt x="90121" y="79363"/>
                </a:lnTo>
                <a:close/>
              </a:path>
              <a:path w="481964" h="520700">
                <a:moveTo>
                  <a:pt x="0" y="0"/>
                </a:moveTo>
                <a:lnTo>
                  <a:pt x="37337" y="128015"/>
                </a:lnTo>
                <a:lnTo>
                  <a:pt x="72267" y="95819"/>
                </a:lnTo>
                <a:lnTo>
                  <a:pt x="64008" y="86867"/>
                </a:lnTo>
                <a:lnTo>
                  <a:pt x="82296" y="70865"/>
                </a:lnTo>
                <a:lnTo>
                  <a:pt x="99340" y="70865"/>
                </a:lnTo>
                <a:lnTo>
                  <a:pt x="124968" y="47243"/>
                </a:lnTo>
                <a:lnTo>
                  <a:pt x="0" y="0"/>
                </a:lnTo>
                <a:close/>
              </a:path>
              <a:path w="481964" h="520700">
                <a:moveTo>
                  <a:pt x="82296" y="70865"/>
                </a:moveTo>
                <a:lnTo>
                  <a:pt x="64008" y="86867"/>
                </a:lnTo>
                <a:lnTo>
                  <a:pt x="72267" y="95819"/>
                </a:lnTo>
                <a:lnTo>
                  <a:pt x="90121" y="79363"/>
                </a:lnTo>
                <a:lnTo>
                  <a:pt x="82296" y="70865"/>
                </a:lnTo>
                <a:close/>
              </a:path>
              <a:path w="481964" h="520700">
                <a:moveTo>
                  <a:pt x="99340" y="70865"/>
                </a:moveTo>
                <a:lnTo>
                  <a:pt x="82296" y="70865"/>
                </a:lnTo>
                <a:lnTo>
                  <a:pt x="90121" y="79363"/>
                </a:lnTo>
                <a:lnTo>
                  <a:pt x="99340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223726" y="7793166"/>
          <a:ext cx="1206941" cy="101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Truck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FF6600"/>
                      </a:solidFill>
                      <a:prstDash val="solid"/>
                    </a:lnL>
                    <a:lnR w="23901">
                      <a:solidFill>
                        <a:srgbClr val="FF660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capacity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FF6600"/>
                      </a:solidFill>
                      <a:prstDash val="solid"/>
                    </a:lnL>
                    <a:lnR w="23901">
                      <a:solidFill>
                        <a:srgbClr val="FF660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69215" marR="710565">
                        <a:lnSpc>
                          <a:spcPts val="1190"/>
                        </a:lnSpc>
                        <a:spcBef>
                          <a:spcPts val="290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load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FF6600"/>
                      </a:solidFill>
                      <a:prstDash val="solid"/>
                    </a:lnL>
                    <a:lnR w="23901">
                      <a:solidFill>
                        <a:srgbClr val="FF660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64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14617"/>
            <a:ext cx="4850606" cy="225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indent="-208662" algn="just">
              <a:buFont typeface="Symbol"/>
              <a:buChar char=""/>
              <a:tabLst>
                <a:tab pos="221628" algn="l"/>
              </a:tabLst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concrete class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exist in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model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independently</a:t>
            </a:r>
            <a:endParaRPr sz="972">
              <a:latin typeface="Book Antiqua"/>
              <a:cs typeface="Book Antiqua"/>
            </a:endParaRPr>
          </a:p>
          <a:p>
            <a:pPr marL="221009" marR="5556" indent="-208662">
              <a:lnSpc>
                <a:spcPct val="106500"/>
              </a:lnSpc>
              <a:spcBef>
                <a:spcPts val="53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Concrete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mostly </a:t>
            </a:r>
            <a:r>
              <a:rPr sz="972" spc="10" dirty="0">
                <a:latin typeface="Book Antiqua"/>
                <a:cs typeface="Book Antiqua"/>
              </a:rPr>
              <a:t>lie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0" dirty="0">
                <a:latin typeface="Book Antiqua"/>
                <a:cs typeface="Book Antiqua"/>
              </a:rPr>
              <a:t>the top of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hierarchy </a:t>
            </a:r>
            <a:r>
              <a:rPr sz="972" spc="15" dirty="0">
                <a:latin typeface="Book Antiqua"/>
                <a:cs typeface="Book Antiqua"/>
              </a:rPr>
              <a:t>in a good </a:t>
            </a:r>
            <a:r>
              <a:rPr sz="972" spc="5" dirty="0">
                <a:latin typeface="Book Antiqua"/>
                <a:cs typeface="Book Antiqua"/>
              </a:rPr>
              <a:t>object  </a:t>
            </a:r>
            <a:r>
              <a:rPr sz="972" spc="15" dirty="0">
                <a:latin typeface="Book Antiqua"/>
                <a:cs typeface="Book Antiqua"/>
              </a:rPr>
              <a:t>model.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5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abstract class then hierarchy exists in the object </a:t>
            </a: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10" dirty="0">
                <a:latin typeface="Book Antiqua"/>
                <a:cs typeface="Book Antiqua"/>
              </a:rPr>
              <a:t>as there will   definitely be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concrete classes as </a:t>
            </a:r>
            <a:r>
              <a:rPr sz="972" spc="15" dirty="0">
                <a:latin typeface="Book Antiqua"/>
                <a:cs typeface="Book Antiqua"/>
              </a:rPr>
              <a:t>well derived </a:t>
            </a:r>
            <a:r>
              <a:rPr sz="972" spc="10" dirty="0">
                <a:latin typeface="Book Antiqua"/>
                <a:cs typeface="Book Antiqua"/>
              </a:rPr>
              <a:t>from this abstract class otherwise  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use </a:t>
            </a:r>
            <a:r>
              <a:rPr sz="972" spc="10" dirty="0">
                <a:latin typeface="Book Antiqua"/>
                <a:cs typeface="Book Antiqua"/>
              </a:rPr>
              <a:t>of abstract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221009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Glossary: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lvl="1" indent="-208662">
              <a:buAutoNum type="alphaL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Natural numbers: </a:t>
            </a:r>
            <a:r>
              <a:rPr sz="972" spc="15" dirty="0">
                <a:latin typeface="Book Antiqua"/>
                <a:cs typeface="Book Antiqua"/>
              </a:rPr>
              <a:t>numbers </a:t>
            </a:r>
            <a:r>
              <a:rPr sz="972" spc="10" dirty="0">
                <a:latin typeface="Book Antiqua"/>
                <a:cs typeface="Book Antiqua"/>
              </a:rPr>
              <a:t>from </a:t>
            </a:r>
            <a:r>
              <a:rPr sz="972" spc="15" dirty="0">
                <a:latin typeface="Book Antiqua"/>
                <a:cs typeface="Book Antiqua"/>
              </a:rPr>
              <a:t>1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…….onwards</a:t>
            </a:r>
            <a:endParaRPr sz="972">
              <a:latin typeface="Book Antiqua"/>
              <a:cs typeface="Book Antiqua"/>
            </a:endParaRPr>
          </a:p>
          <a:p>
            <a:pPr marL="429673" lvl="1" indent="-208662">
              <a:spcBef>
                <a:spcPts val="87"/>
              </a:spcBef>
              <a:buAutoNum type="alphaL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Integers: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positive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negative </a:t>
            </a:r>
            <a:r>
              <a:rPr sz="972" spc="15" dirty="0">
                <a:latin typeface="Book Antiqua"/>
                <a:cs typeface="Book Antiqua"/>
              </a:rPr>
              <a:t>numbers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…..-3,-2,-1,0,1,2,3………</a:t>
            </a:r>
            <a:endParaRPr sz="972">
              <a:latin typeface="Book Antiqua"/>
              <a:cs typeface="Book Antiqua"/>
            </a:endParaRPr>
          </a:p>
          <a:p>
            <a:pPr marL="429673" marR="6173" lvl="1" indent="-208662">
              <a:lnSpc>
                <a:spcPts val="1254"/>
              </a:lnSpc>
              <a:spcBef>
                <a:spcPts val="44"/>
              </a:spcBef>
              <a:buAutoNum type="alphaL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Whole numbers: numbers from 0 </a:t>
            </a:r>
            <a:r>
              <a:rPr sz="972" spc="5" dirty="0">
                <a:latin typeface="Book Antiqua"/>
                <a:cs typeface="Book Antiqua"/>
              </a:rPr>
              <a:t>,1 ,2, </a:t>
            </a:r>
            <a:r>
              <a:rPr sz="972" spc="15" dirty="0">
                <a:latin typeface="Book Antiqua"/>
                <a:cs typeface="Book Antiqua"/>
              </a:rPr>
              <a:t>3 ….onwards </a:t>
            </a:r>
            <a:r>
              <a:rPr sz="972" spc="10" dirty="0">
                <a:latin typeface="Book Antiqua"/>
                <a:cs typeface="Book Antiqua"/>
              </a:rPr>
              <a:t>(natural no’s including  0)</a:t>
            </a:r>
            <a:endParaRPr sz="972">
              <a:latin typeface="Book Antiqua"/>
              <a:cs typeface="Book Antiqua"/>
            </a:endParaRPr>
          </a:p>
          <a:p>
            <a:pPr marL="221009">
              <a:lnSpc>
                <a:spcPts val="1162"/>
              </a:lnSpc>
            </a:pPr>
            <a:r>
              <a:rPr sz="972" i="1" spc="15" dirty="0">
                <a:latin typeface="Book Antiqua"/>
                <a:cs typeface="Book Antiqua"/>
              </a:rPr>
              <a:t>Some </a:t>
            </a:r>
            <a:r>
              <a:rPr sz="972" i="1" spc="10" dirty="0">
                <a:latin typeface="Book Antiqua"/>
                <a:cs typeface="Book Antiqua"/>
              </a:rPr>
              <a:t>times </a:t>
            </a:r>
            <a:r>
              <a:rPr sz="972" i="1" spc="15" dirty="0">
                <a:latin typeface="Book Antiqua"/>
                <a:cs typeface="Book Antiqua"/>
              </a:rPr>
              <a:t>whole numbers </a:t>
            </a:r>
            <a:r>
              <a:rPr sz="972" i="1" spc="10" dirty="0">
                <a:latin typeface="Book Antiqua"/>
                <a:cs typeface="Book Antiqua"/>
              </a:rPr>
              <a:t>are also called </a:t>
            </a:r>
            <a:r>
              <a:rPr sz="972" i="1" spc="15" dirty="0">
                <a:latin typeface="Book Antiqua"/>
                <a:cs typeface="Book Antiqua"/>
              </a:rPr>
              <a:t>numbers </a:t>
            </a:r>
            <a:r>
              <a:rPr sz="972" i="1" spc="10" dirty="0">
                <a:latin typeface="Book Antiqua"/>
                <a:cs typeface="Book Antiqua"/>
              </a:rPr>
              <a:t>without fractional</a:t>
            </a:r>
            <a:r>
              <a:rPr sz="972" i="1" spc="34" dirty="0">
                <a:latin typeface="Book Antiqua"/>
                <a:cs typeface="Book Antiqua"/>
              </a:rPr>
              <a:t> </a:t>
            </a:r>
            <a:r>
              <a:rPr sz="972" i="1" spc="5" dirty="0">
                <a:latin typeface="Book Antiqua"/>
                <a:cs typeface="Book Antiqua"/>
              </a:rPr>
              <a:t>part.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09993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1"/>
            <a:ext cx="4851841" cy="418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37995" algn="ctr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No.05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b="1" spc="15" dirty="0">
                <a:latin typeface="Book Antiqua"/>
                <a:cs typeface="Book Antiqua"/>
              </a:rPr>
              <a:t>Multiple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Inheritance: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saw </a:t>
            </a:r>
            <a:r>
              <a:rPr sz="972" spc="10" dirty="0">
                <a:latin typeface="Book Antiqua"/>
                <a:cs typeface="Book Antiqua"/>
              </a:rPr>
              <a:t>inheritance </a:t>
            </a:r>
            <a:r>
              <a:rPr sz="972" spc="15" dirty="0">
                <a:latin typeface="Book Antiqua"/>
                <a:cs typeface="Book Antiqua"/>
              </a:rPr>
              <a:t>purposes </a:t>
            </a:r>
            <a:r>
              <a:rPr sz="972" spc="10" dirty="0">
                <a:latin typeface="Book Antiqua"/>
                <a:cs typeface="Book Antiqua"/>
              </a:rPr>
              <a:t>in last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lecture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Generalization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Extention </a:t>
            </a:r>
            <a:r>
              <a:rPr sz="972" spc="15" dirty="0">
                <a:latin typeface="Book Antiqua"/>
                <a:cs typeface="Book Antiqua"/>
              </a:rPr>
              <a:t>or sub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typing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Specialization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restriction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Abstract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concrete classes, former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represent abstract concepts later is  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represent concrete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concepts.</a:t>
            </a:r>
            <a:endParaRPr sz="972">
              <a:latin typeface="Book Antiqua"/>
              <a:cs typeface="Book Antiqua"/>
            </a:endParaRPr>
          </a:p>
          <a:p>
            <a:pPr marL="12347" marR="413622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Overriding derived classes override inherited classes </a:t>
            </a:r>
            <a:r>
              <a:rPr sz="972" spc="15" dirty="0">
                <a:latin typeface="Book Antiqua"/>
                <a:cs typeface="Book Antiqua"/>
              </a:rPr>
              <a:t>(base </a:t>
            </a:r>
            <a:r>
              <a:rPr sz="972" spc="10" dirty="0">
                <a:latin typeface="Book Antiqua"/>
                <a:cs typeface="Book Antiqua"/>
              </a:rPr>
              <a:t>classes) behaviour.  Overriding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for Specialization, Extention, Restriction, and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Performance.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Times New Roman"/>
                <a:cs typeface="Times New Roman"/>
              </a:rPr>
              <a:t>05.1.</a:t>
            </a:r>
            <a:r>
              <a:rPr sz="972" b="1" spc="15" dirty="0">
                <a:latin typeface="Book Antiqua"/>
                <a:cs typeface="Book Antiqua"/>
              </a:rPr>
              <a:t>Multiple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Sometimes we </a:t>
            </a:r>
            <a:r>
              <a:rPr sz="972" spc="10" dirty="0">
                <a:latin typeface="Book Antiqua"/>
                <a:cs typeface="Book Antiqua"/>
              </a:rPr>
              <a:t>want to reuse characteristics </a:t>
            </a:r>
            <a:r>
              <a:rPr sz="972" spc="15" dirty="0">
                <a:latin typeface="Book Antiqua"/>
                <a:cs typeface="Book Antiqua"/>
              </a:rPr>
              <a:t>of more </a:t>
            </a:r>
            <a:r>
              <a:rPr sz="972" spc="10" dirty="0">
                <a:latin typeface="Book Antiqua"/>
                <a:cs typeface="Book Antiqua"/>
              </a:rPr>
              <a:t>than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parent class, in that  case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need to </a:t>
            </a:r>
            <a:r>
              <a:rPr sz="972" spc="5" dirty="0">
                <a:latin typeface="Book Antiqua"/>
                <a:cs typeface="Book Antiqua"/>
              </a:rPr>
              <a:t>inherit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from </a:t>
            </a:r>
            <a:r>
              <a:rPr sz="972" spc="15" dirty="0">
                <a:latin typeface="Book Antiqua"/>
                <a:cs typeface="Book Antiqua"/>
              </a:rPr>
              <a:t>more than one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9" dirty="0">
                <a:latin typeface="Book Antiqua"/>
                <a:cs typeface="Book Antiqua"/>
              </a:rPr>
              <a:t>1– </a:t>
            </a:r>
            <a:r>
              <a:rPr sz="972" spc="10" dirty="0">
                <a:latin typeface="Book Antiqua"/>
                <a:cs typeface="Book Antiqua"/>
              </a:rPr>
              <a:t>Multiple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Consider the example of an </a:t>
            </a:r>
            <a:r>
              <a:rPr sz="972" spc="10" dirty="0">
                <a:latin typeface="Book Antiqua"/>
                <a:cs typeface="Book Antiqua"/>
              </a:rPr>
              <a:t>imaginary specie </a:t>
            </a:r>
            <a:r>
              <a:rPr sz="972" spc="15" dirty="0">
                <a:latin typeface="Book Antiqua"/>
                <a:cs typeface="Book Antiqua"/>
              </a:rPr>
              <a:t>Mermaid used </a:t>
            </a:r>
            <a:r>
              <a:rPr sz="972" spc="10" dirty="0">
                <a:latin typeface="Book Antiqua"/>
                <a:cs typeface="Book Antiqua"/>
              </a:rPr>
              <a:t>in fairy tales that lives </a:t>
            </a:r>
            <a:r>
              <a:rPr sz="972" spc="1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water </a:t>
            </a:r>
            <a:r>
              <a:rPr sz="972" spc="15" dirty="0">
                <a:latin typeface="Book Antiqua"/>
                <a:cs typeface="Book Antiqua"/>
              </a:rPr>
              <a:t>having </a:t>
            </a:r>
            <a:r>
              <a:rPr sz="972" spc="10" dirty="0">
                <a:latin typeface="Book Antiqua"/>
                <a:cs typeface="Book Antiqua"/>
              </a:rPr>
              <a:t>features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women </a:t>
            </a:r>
            <a:r>
              <a:rPr sz="972" spc="10" dirty="0">
                <a:latin typeface="Book Antiqua"/>
                <a:cs typeface="Book Antiqua"/>
              </a:rPr>
              <a:t>as well as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5" dirty="0">
                <a:latin typeface="Book Antiqua"/>
                <a:cs typeface="Book Antiqua"/>
              </a:rPr>
              <a:t>fish,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Object Oriented  </a:t>
            </a:r>
            <a:r>
              <a:rPr sz="972" spc="15" dirty="0">
                <a:latin typeface="Book Antiqua"/>
                <a:cs typeface="Book Antiqua"/>
              </a:rPr>
              <a:t>programming </a:t>
            </a:r>
            <a:r>
              <a:rPr sz="972" spc="10" dirty="0">
                <a:latin typeface="Book Antiqua"/>
                <a:cs typeface="Book Antiqua"/>
              </a:rPr>
              <a:t>perspective </a:t>
            </a:r>
            <a:r>
              <a:rPr sz="972" spc="15" dirty="0">
                <a:latin typeface="Book Antiqua"/>
                <a:cs typeface="Book Antiqua"/>
              </a:rPr>
              <a:t>Mermaid can be </a:t>
            </a:r>
            <a:r>
              <a:rPr sz="972" spc="10" dirty="0">
                <a:latin typeface="Book Antiqua"/>
                <a:cs typeface="Book Antiqua"/>
              </a:rPr>
              <a:t>derived </a:t>
            </a:r>
            <a:r>
              <a:rPr sz="972" spc="15" dirty="0">
                <a:latin typeface="Book Antiqua"/>
                <a:cs typeface="Book Antiqua"/>
              </a:rPr>
              <a:t>from two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9" dirty="0">
                <a:latin typeface="Book Antiqua"/>
                <a:cs typeface="Book Antiqua"/>
              </a:rPr>
              <a:t>Women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Fish.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3104" y="5811202"/>
            <a:ext cx="1132734" cy="1106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90506" y="5808239"/>
            <a:ext cx="5148792" cy="0"/>
          </a:xfrm>
          <a:custGeom>
            <a:avLst/>
            <a:gdLst/>
            <a:ahLst/>
            <a:cxnLst/>
            <a:rect l="l" t="t" r="r" b="b"/>
            <a:pathLst>
              <a:path w="5295900">
                <a:moveTo>
                  <a:pt x="0" y="0"/>
                </a:moveTo>
                <a:lnTo>
                  <a:pt x="529590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093099" y="5805276"/>
            <a:ext cx="0" cy="1615017"/>
          </a:xfrm>
          <a:custGeom>
            <a:avLst/>
            <a:gdLst/>
            <a:ahLst/>
            <a:cxnLst/>
            <a:rect l="l" t="t" r="r" b="b"/>
            <a:pathLst>
              <a:path h="1661159">
                <a:moveTo>
                  <a:pt x="0" y="0"/>
                </a:moveTo>
                <a:lnTo>
                  <a:pt x="0" y="166115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90506" y="7417329"/>
            <a:ext cx="2937404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133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030873" y="5811202"/>
            <a:ext cx="0" cy="1609460"/>
          </a:xfrm>
          <a:custGeom>
            <a:avLst/>
            <a:gdLst/>
            <a:ahLst/>
            <a:cxnLst/>
            <a:rect l="l" t="t" r="r" b="b"/>
            <a:pathLst>
              <a:path h="1655445">
                <a:moveTo>
                  <a:pt x="0" y="0"/>
                </a:moveTo>
                <a:lnTo>
                  <a:pt x="0" y="165506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033838" y="7417329"/>
            <a:ext cx="2200275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4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236704" y="5805276"/>
            <a:ext cx="0" cy="1615017"/>
          </a:xfrm>
          <a:custGeom>
            <a:avLst/>
            <a:gdLst/>
            <a:ahLst/>
            <a:cxnLst/>
            <a:rect l="l" t="t" r="r" b="b"/>
            <a:pathLst>
              <a:path h="1661159">
                <a:moveTo>
                  <a:pt x="0" y="0"/>
                </a:moveTo>
                <a:lnTo>
                  <a:pt x="0" y="1661159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143352" y="7578324"/>
            <a:ext cx="3247319" cy="1590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C++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214000"/>
              </a:lnSpc>
              <a:spcBef>
                <a:spcPts val="5"/>
              </a:spcBef>
            </a:pP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/*Program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to demonstrate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simple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multiple inheritance*/ 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Fish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Woman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58047" y="6949122"/>
            <a:ext cx="776640" cy="255588"/>
          </a:xfrm>
          <a:custGeom>
            <a:avLst/>
            <a:gdLst/>
            <a:ahLst/>
            <a:cxnLst/>
            <a:rect l="l" t="t" r="r" b="b"/>
            <a:pathLst>
              <a:path w="798830" h="262890">
                <a:moveTo>
                  <a:pt x="798576" y="0"/>
                </a:moveTo>
                <a:lnTo>
                  <a:pt x="0" y="0"/>
                </a:lnTo>
                <a:lnTo>
                  <a:pt x="0" y="262889"/>
                </a:lnTo>
                <a:lnTo>
                  <a:pt x="798576" y="262889"/>
                </a:lnTo>
                <a:lnTo>
                  <a:pt x="79857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273864" y="6969866"/>
            <a:ext cx="54451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24" dirty="0">
                <a:latin typeface="Arial"/>
                <a:cs typeface="Arial"/>
              </a:rPr>
              <a:t>M</a:t>
            </a:r>
            <a:r>
              <a:rPr sz="1021" spc="10" dirty="0">
                <a:latin typeface="Arial"/>
                <a:cs typeface="Arial"/>
              </a:rPr>
              <a:t>er</a:t>
            </a:r>
            <a:r>
              <a:rPr sz="1021" spc="15" dirty="0">
                <a:latin typeface="Arial"/>
                <a:cs typeface="Arial"/>
              </a:rPr>
              <a:t>ma</a:t>
            </a:r>
            <a:r>
              <a:rPr sz="1021" spc="-5" dirty="0">
                <a:latin typeface="Arial"/>
                <a:cs typeface="Arial"/>
              </a:rPr>
              <a:t>i</a:t>
            </a:r>
            <a:r>
              <a:rPr sz="1021" spc="15" dirty="0">
                <a:latin typeface="Arial"/>
                <a:cs typeface="Arial"/>
              </a:rPr>
              <a:t>d</a:t>
            </a:r>
            <a:endParaRPr sz="102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5338" y="5880842"/>
            <a:ext cx="776023" cy="167692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10495" rIns="0" bIns="0" rtlCol="0">
            <a:spAutoFit/>
          </a:bodyPr>
          <a:lstStyle/>
          <a:p>
            <a:pPr marL="145694">
              <a:spcBef>
                <a:spcPts val="83"/>
              </a:spcBef>
            </a:pPr>
            <a:r>
              <a:rPr sz="1021" spc="15" dirty="0">
                <a:latin typeface="Arial"/>
                <a:cs typeface="Arial"/>
              </a:rPr>
              <a:t>Woman</a:t>
            </a:r>
            <a:endParaRPr sz="102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8148" y="5880842"/>
            <a:ext cx="776640" cy="167692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10495" rIns="0" bIns="0" rtlCol="0">
            <a:spAutoFit/>
          </a:bodyPr>
          <a:lstStyle/>
          <a:p>
            <a:pPr marL="250026">
              <a:spcBef>
                <a:spcPts val="83"/>
              </a:spcBef>
            </a:pPr>
            <a:r>
              <a:rPr sz="1021" spc="10" dirty="0">
                <a:latin typeface="Arial"/>
                <a:cs typeface="Arial"/>
              </a:rPr>
              <a:t>Fish</a:t>
            </a:r>
            <a:endParaRPr sz="1021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13748" y="6137168"/>
            <a:ext cx="116680" cy="469811"/>
          </a:xfrm>
          <a:custGeom>
            <a:avLst/>
            <a:gdLst/>
            <a:ahLst/>
            <a:cxnLst/>
            <a:rect l="l" t="t" r="r" b="b"/>
            <a:pathLst>
              <a:path w="120014" h="483235">
                <a:moveTo>
                  <a:pt x="71627" y="107442"/>
                </a:moveTo>
                <a:lnTo>
                  <a:pt x="48005" y="107442"/>
                </a:lnTo>
                <a:lnTo>
                  <a:pt x="48005" y="483108"/>
                </a:lnTo>
                <a:lnTo>
                  <a:pt x="71627" y="483108"/>
                </a:lnTo>
                <a:lnTo>
                  <a:pt x="71627" y="107442"/>
                </a:lnTo>
                <a:close/>
              </a:path>
              <a:path w="120014" h="483235">
                <a:moveTo>
                  <a:pt x="60198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2"/>
                </a:lnTo>
                <a:lnTo>
                  <a:pt x="113919" y="107442"/>
                </a:lnTo>
                <a:lnTo>
                  <a:pt x="60198" y="0"/>
                </a:lnTo>
                <a:close/>
              </a:path>
              <a:path w="120014" h="483235">
                <a:moveTo>
                  <a:pt x="113919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9634" y="118872"/>
                </a:lnTo>
                <a:lnTo>
                  <a:pt x="11391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555009" y="6137168"/>
            <a:ext cx="116680" cy="469811"/>
          </a:xfrm>
          <a:custGeom>
            <a:avLst/>
            <a:gdLst/>
            <a:ahLst/>
            <a:cxnLst/>
            <a:rect l="l" t="t" r="r" b="b"/>
            <a:pathLst>
              <a:path w="120014" h="483235">
                <a:moveTo>
                  <a:pt x="71628" y="107442"/>
                </a:moveTo>
                <a:lnTo>
                  <a:pt x="48006" y="107442"/>
                </a:lnTo>
                <a:lnTo>
                  <a:pt x="48006" y="483108"/>
                </a:lnTo>
                <a:lnTo>
                  <a:pt x="71628" y="483108"/>
                </a:lnTo>
                <a:lnTo>
                  <a:pt x="71628" y="107442"/>
                </a:lnTo>
                <a:close/>
              </a:path>
              <a:path w="120014" h="483235">
                <a:moveTo>
                  <a:pt x="60198" y="0"/>
                </a:moveTo>
                <a:lnTo>
                  <a:pt x="0" y="118872"/>
                </a:lnTo>
                <a:lnTo>
                  <a:pt x="48006" y="118872"/>
                </a:lnTo>
                <a:lnTo>
                  <a:pt x="48006" y="107442"/>
                </a:lnTo>
                <a:lnTo>
                  <a:pt x="113919" y="107442"/>
                </a:lnTo>
                <a:lnTo>
                  <a:pt x="60198" y="0"/>
                </a:lnTo>
                <a:close/>
              </a:path>
              <a:path w="120014" h="483235">
                <a:moveTo>
                  <a:pt x="113919" y="107442"/>
                </a:moveTo>
                <a:lnTo>
                  <a:pt x="71628" y="107442"/>
                </a:lnTo>
                <a:lnTo>
                  <a:pt x="71628" y="118872"/>
                </a:lnTo>
                <a:lnTo>
                  <a:pt x="119634" y="118872"/>
                </a:lnTo>
                <a:lnTo>
                  <a:pt x="11391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613534" y="6606857"/>
            <a:ext cx="1758861" cy="0"/>
          </a:xfrm>
          <a:custGeom>
            <a:avLst/>
            <a:gdLst/>
            <a:ahLst/>
            <a:cxnLst/>
            <a:rect l="l" t="t" r="r" b="b"/>
            <a:pathLst>
              <a:path w="1809114">
                <a:moveTo>
                  <a:pt x="0" y="0"/>
                </a:moveTo>
                <a:lnTo>
                  <a:pt x="1808988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520314" y="6606857"/>
            <a:ext cx="0" cy="34263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3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786489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7188"/>
            <a:ext cx="4851224" cy="1587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Mermaid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 </a:t>
            </a:r>
            <a:r>
              <a:rPr sz="972" spc="19" dirty="0">
                <a:latin typeface="Book Antiqua"/>
                <a:cs typeface="Book Antiqua"/>
              </a:rPr>
              <a:t>Woman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,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Fish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Our Mermaid </a:t>
            </a:r>
            <a:r>
              <a:rPr sz="972" spc="10" dirty="0">
                <a:latin typeface="Book Antiqua"/>
                <a:cs typeface="Book Antiqua"/>
              </a:rPr>
              <a:t>class inherits features of both </a:t>
            </a:r>
            <a:r>
              <a:rPr sz="972" spc="19" dirty="0">
                <a:latin typeface="Book Antiqua"/>
                <a:cs typeface="Book Antiqua"/>
              </a:rPr>
              <a:t>woman </a:t>
            </a:r>
            <a:r>
              <a:rPr sz="972" spc="10" dirty="0">
                <a:latin typeface="Book Antiqua"/>
                <a:cs typeface="Book Antiqua"/>
              </a:rPr>
              <a:t>and fish </a:t>
            </a:r>
            <a:r>
              <a:rPr sz="972" spc="15" dirty="0">
                <a:latin typeface="Book Antiqua"/>
                <a:cs typeface="Book Antiqua"/>
              </a:rPr>
              <a:t>suppose our </a:t>
            </a:r>
            <a:r>
              <a:rPr sz="972" spc="19" dirty="0">
                <a:latin typeface="Book Antiqua"/>
                <a:cs typeface="Book Antiqua"/>
              </a:rPr>
              <a:t>woman  </a:t>
            </a:r>
            <a:r>
              <a:rPr sz="972" spc="10" dirty="0">
                <a:latin typeface="Book Antiqua"/>
                <a:cs typeface="Book Antiqua"/>
              </a:rPr>
              <a:t>class has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wald()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fish cclass </a:t>
            </a:r>
            <a:r>
              <a:rPr sz="972" spc="15" dirty="0">
                <a:latin typeface="Book Antiqua"/>
                <a:cs typeface="Book Antiqua"/>
              </a:rPr>
              <a:t>has </a:t>
            </a:r>
            <a:r>
              <a:rPr sz="972" spc="10" dirty="0">
                <a:latin typeface="Book Antiqua"/>
                <a:cs typeface="Book Antiqua"/>
              </a:rPr>
              <a:t>method </a:t>
            </a:r>
            <a:r>
              <a:rPr sz="972" spc="19" dirty="0">
                <a:latin typeface="Book Antiqua"/>
                <a:cs typeface="Book Antiqua"/>
              </a:rPr>
              <a:t>swim </a:t>
            </a:r>
            <a:r>
              <a:rPr sz="972" spc="10" dirty="0">
                <a:latin typeface="Book Antiqua"/>
                <a:cs typeface="Book Antiqua"/>
              </a:rPr>
              <a:t>then </a:t>
            </a:r>
            <a:r>
              <a:rPr sz="972" spc="15" dirty="0">
                <a:latin typeface="Book Antiqua"/>
                <a:cs typeface="Book Antiqua"/>
              </a:rPr>
              <a:t>our mermaid </a:t>
            </a:r>
            <a:r>
              <a:rPr sz="972" spc="10" dirty="0">
                <a:latin typeface="Book Antiqua"/>
                <a:cs typeface="Book Antiqua"/>
              </a:rPr>
              <a:t>class  can </a:t>
            </a:r>
            <a:r>
              <a:rPr sz="972" spc="15" dirty="0">
                <a:latin typeface="Book Antiqua"/>
                <a:cs typeface="Book Antiqua"/>
              </a:rPr>
              <a:t>use both </a:t>
            </a:r>
            <a:r>
              <a:rPr sz="972" spc="10" dirty="0">
                <a:latin typeface="Book Antiqua"/>
                <a:cs typeface="Book Antiqua"/>
              </a:rPr>
              <a:t>methods i.e can walk as well as </a:t>
            </a:r>
            <a:r>
              <a:rPr sz="972" spc="15" dirty="0">
                <a:latin typeface="Book Antiqua"/>
                <a:cs typeface="Book Antiqua"/>
              </a:rPr>
              <a:t>can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swim.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063924"/>
            <a:ext cx="3247319" cy="4349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Book Antiqua"/>
                <a:cs typeface="Book Antiqua"/>
              </a:rPr>
              <a:t>C++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solidFill>
                  <a:srgbClr val="804000"/>
                </a:solidFill>
                <a:latin typeface="Book Antiqua"/>
                <a:cs typeface="Book Antiqua"/>
              </a:rPr>
              <a:t>#include</a:t>
            </a:r>
            <a:r>
              <a:rPr sz="972" spc="-39" dirty="0">
                <a:solidFill>
                  <a:srgbClr val="804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804000"/>
                </a:solidFill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solidFill>
                  <a:srgbClr val="804000"/>
                </a:solidFill>
                <a:latin typeface="Book Antiqua"/>
                <a:cs typeface="Book Antiqua"/>
              </a:rPr>
              <a:t>#include</a:t>
            </a:r>
            <a:r>
              <a:rPr sz="972" spc="-78" dirty="0">
                <a:solidFill>
                  <a:srgbClr val="804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804000"/>
                </a:solidFill>
                <a:latin typeface="Book Antiqua"/>
                <a:cs typeface="Book Antiqua"/>
              </a:rPr>
              <a:t>&lt;stdlib.h&gt;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using namespace</a:t>
            </a:r>
            <a:r>
              <a:rPr sz="972" b="1" spc="-78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2499"/>
              </a:lnSpc>
              <a:spcBef>
                <a:spcPts val="301"/>
              </a:spcBef>
            </a:pP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/*Program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to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demonstrate simple multiple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inheritance*/ 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7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Fish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924"/>
              </a:lnSpc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235827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</a:t>
            </a:r>
            <a:r>
              <a:rPr sz="972" spc="-5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swim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 marL="235827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cout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"\n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In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method</a:t>
            </a:r>
            <a:r>
              <a:rPr sz="972" spc="-53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swim"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23582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Woman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235827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</a:t>
            </a:r>
            <a:r>
              <a:rPr sz="972" spc="-5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walk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 marL="235827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cout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"\n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In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method</a:t>
            </a:r>
            <a:r>
              <a:rPr sz="972" spc="-24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walk"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235827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4833" y="4319163"/>
            <a:ext cx="1013090" cy="296333"/>
          </a:xfrm>
          <a:custGeom>
            <a:avLst/>
            <a:gdLst/>
            <a:ahLst/>
            <a:cxnLst/>
            <a:rect l="l" t="t" r="r" b="b"/>
            <a:pathLst>
              <a:path w="1042035" h="304800">
                <a:moveTo>
                  <a:pt x="1041653" y="0"/>
                </a:moveTo>
                <a:lnTo>
                  <a:pt x="0" y="0"/>
                </a:lnTo>
                <a:lnTo>
                  <a:pt x="0" y="304800"/>
                </a:lnTo>
                <a:lnTo>
                  <a:pt x="1041653" y="304800"/>
                </a:lnTo>
                <a:lnTo>
                  <a:pt x="104165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350294" y="4357193"/>
            <a:ext cx="5210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Arial"/>
                <a:cs typeface="Arial"/>
              </a:rPr>
              <a:t>M</a:t>
            </a:r>
            <a:r>
              <a:rPr sz="972" spc="15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rm</a:t>
            </a:r>
            <a:r>
              <a:rPr sz="972" spc="19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15" dirty="0">
                <a:latin typeface="Arial"/>
                <a:cs typeface="Arial"/>
              </a:rPr>
              <a:t>d</a:t>
            </a:r>
            <a:endParaRPr sz="972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2462" y="3221989"/>
            <a:ext cx="1324240" cy="227188"/>
          </a:xfrm>
          <a:custGeom>
            <a:avLst/>
            <a:gdLst/>
            <a:ahLst/>
            <a:cxnLst/>
            <a:rect l="l" t="t" r="r" b="b"/>
            <a:pathLst>
              <a:path w="1362075" h="233680">
                <a:moveTo>
                  <a:pt x="1361694" y="0"/>
                </a:moveTo>
                <a:lnTo>
                  <a:pt x="0" y="0"/>
                </a:lnTo>
                <a:lnTo>
                  <a:pt x="0" y="233172"/>
                </a:lnTo>
                <a:lnTo>
                  <a:pt x="1361694" y="233172"/>
                </a:lnTo>
                <a:lnTo>
                  <a:pt x="136169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351652" y="3260020"/>
            <a:ext cx="46425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Woman</a:t>
            </a:r>
            <a:endParaRPr sz="97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04180" y="3221989"/>
            <a:ext cx="1394619" cy="227188"/>
          </a:xfrm>
          <a:custGeom>
            <a:avLst/>
            <a:gdLst/>
            <a:ahLst/>
            <a:cxnLst/>
            <a:rect l="l" t="t" r="r" b="b"/>
            <a:pathLst>
              <a:path w="1434464" h="233680">
                <a:moveTo>
                  <a:pt x="1434084" y="0"/>
                </a:moveTo>
                <a:lnTo>
                  <a:pt x="0" y="0"/>
                </a:lnTo>
                <a:lnTo>
                  <a:pt x="0" y="233172"/>
                </a:lnTo>
                <a:lnTo>
                  <a:pt x="1434084" y="233172"/>
                </a:lnTo>
                <a:lnTo>
                  <a:pt x="143408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368199" y="3260020"/>
            <a:ext cx="26546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4" dirty="0">
                <a:latin typeface="Arial"/>
                <a:cs typeface="Arial"/>
              </a:rPr>
              <a:t>F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spc="10" dirty="0">
                <a:latin typeface="Arial"/>
                <a:cs typeface="Arial"/>
              </a:rPr>
              <a:t>s</a:t>
            </a:r>
            <a:r>
              <a:rPr sz="972" spc="15" dirty="0">
                <a:latin typeface="Arial"/>
                <a:cs typeface="Arial"/>
              </a:rPr>
              <a:t>h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67250" y="3865034"/>
            <a:ext cx="116680" cy="264848"/>
          </a:xfrm>
          <a:custGeom>
            <a:avLst/>
            <a:gdLst/>
            <a:ahLst/>
            <a:cxnLst/>
            <a:rect l="l" t="t" r="r" b="b"/>
            <a:pathLst>
              <a:path w="120014" h="272414">
                <a:moveTo>
                  <a:pt x="71627" y="107442"/>
                </a:moveTo>
                <a:lnTo>
                  <a:pt x="48005" y="107442"/>
                </a:lnTo>
                <a:lnTo>
                  <a:pt x="48005" y="272034"/>
                </a:lnTo>
                <a:lnTo>
                  <a:pt x="71627" y="272034"/>
                </a:lnTo>
                <a:lnTo>
                  <a:pt x="71627" y="107442"/>
                </a:lnTo>
                <a:close/>
              </a:path>
              <a:path w="120014" h="272414">
                <a:moveTo>
                  <a:pt x="59436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2"/>
                </a:lnTo>
                <a:lnTo>
                  <a:pt x="113499" y="107442"/>
                </a:lnTo>
                <a:lnTo>
                  <a:pt x="59436" y="0"/>
                </a:lnTo>
                <a:close/>
              </a:path>
              <a:path w="120014" h="272414">
                <a:moveTo>
                  <a:pt x="113499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9634" y="119634"/>
                </a:lnTo>
                <a:lnTo>
                  <a:pt x="11349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70667" y="3865034"/>
            <a:ext cx="116680" cy="264848"/>
          </a:xfrm>
          <a:custGeom>
            <a:avLst/>
            <a:gdLst/>
            <a:ahLst/>
            <a:cxnLst/>
            <a:rect l="l" t="t" r="r" b="b"/>
            <a:pathLst>
              <a:path w="120014" h="272414">
                <a:moveTo>
                  <a:pt x="71627" y="107442"/>
                </a:moveTo>
                <a:lnTo>
                  <a:pt x="48005" y="107442"/>
                </a:lnTo>
                <a:lnTo>
                  <a:pt x="48005" y="272034"/>
                </a:lnTo>
                <a:lnTo>
                  <a:pt x="71627" y="272034"/>
                </a:lnTo>
                <a:lnTo>
                  <a:pt x="71627" y="107442"/>
                </a:lnTo>
                <a:close/>
              </a:path>
              <a:path w="120014" h="272414">
                <a:moveTo>
                  <a:pt x="59436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2"/>
                </a:lnTo>
                <a:lnTo>
                  <a:pt x="113499" y="107442"/>
                </a:lnTo>
                <a:lnTo>
                  <a:pt x="59436" y="0"/>
                </a:lnTo>
                <a:close/>
              </a:path>
              <a:path w="120014" h="272414">
                <a:moveTo>
                  <a:pt x="113499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9633" y="119634"/>
                </a:lnTo>
                <a:lnTo>
                  <a:pt x="11349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28451" y="4129511"/>
            <a:ext cx="2296583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576742" y="4129511"/>
            <a:ext cx="0" cy="190147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922462" y="3448684"/>
            <a:ext cx="1324240" cy="416719"/>
          </a:xfrm>
          <a:custGeom>
            <a:avLst/>
            <a:gdLst/>
            <a:ahLst/>
            <a:cxnLst/>
            <a:rect l="l" t="t" r="r" b="b"/>
            <a:pathLst>
              <a:path w="1362075" h="428625">
                <a:moveTo>
                  <a:pt x="1361694" y="0"/>
                </a:moveTo>
                <a:lnTo>
                  <a:pt x="0" y="0"/>
                </a:lnTo>
                <a:lnTo>
                  <a:pt x="0" y="428244"/>
                </a:lnTo>
                <a:lnTo>
                  <a:pt x="1361694" y="428244"/>
                </a:lnTo>
                <a:lnTo>
                  <a:pt x="136169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984198" y="3485232"/>
            <a:ext cx="63403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void</a:t>
            </a:r>
            <a:r>
              <a:rPr sz="972" spc="-53" dirty="0">
                <a:latin typeface="Arial"/>
                <a:cs typeface="Arial"/>
              </a:rPr>
              <a:t> </a:t>
            </a:r>
            <a:r>
              <a:rPr sz="972" spc="5" dirty="0">
                <a:latin typeface="Arial"/>
                <a:cs typeface="Arial"/>
              </a:rPr>
              <a:t>walk()</a:t>
            </a:r>
            <a:endParaRPr sz="972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04180" y="3448684"/>
            <a:ext cx="1394619" cy="416719"/>
          </a:xfrm>
          <a:custGeom>
            <a:avLst/>
            <a:gdLst/>
            <a:ahLst/>
            <a:cxnLst/>
            <a:rect l="l" t="t" r="r" b="b"/>
            <a:pathLst>
              <a:path w="1434464" h="428625">
                <a:moveTo>
                  <a:pt x="1434084" y="0"/>
                </a:moveTo>
                <a:lnTo>
                  <a:pt x="0" y="0"/>
                </a:lnTo>
                <a:lnTo>
                  <a:pt x="0" y="428244"/>
                </a:lnTo>
                <a:lnTo>
                  <a:pt x="1434084" y="428244"/>
                </a:lnTo>
                <a:lnTo>
                  <a:pt x="143408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865915" y="3485973"/>
            <a:ext cx="67168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void</a:t>
            </a:r>
            <a:r>
              <a:rPr sz="972" spc="-78" dirty="0">
                <a:latin typeface="Arial"/>
                <a:cs typeface="Arial"/>
              </a:rPr>
              <a:t> </a:t>
            </a:r>
            <a:r>
              <a:rPr sz="972" spc="15" dirty="0">
                <a:latin typeface="Arial"/>
                <a:cs typeface="Arial"/>
              </a:rPr>
              <a:t>swim()</a:t>
            </a:r>
            <a:endParaRPr sz="97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101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730" y="4978505"/>
            <a:ext cx="62970" cy="635265"/>
          </a:xfrm>
          <a:custGeom>
            <a:avLst/>
            <a:gdLst/>
            <a:ahLst/>
            <a:cxnLst/>
            <a:rect l="l" t="t" r="r" b="b"/>
            <a:pathLst>
              <a:path w="64769" h="653414">
                <a:moveTo>
                  <a:pt x="64769" y="0"/>
                </a:moveTo>
                <a:lnTo>
                  <a:pt x="0" y="0"/>
                </a:lnTo>
                <a:lnTo>
                  <a:pt x="0" y="653034"/>
                </a:lnTo>
                <a:lnTo>
                  <a:pt x="64769" y="653034"/>
                </a:lnTo>
                <a:lnTo>
                  <a:pt x="647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981489" y="4978505"/>
            <a:ext cx="62970" cy="635265"/>
          </a:xfrm>
          <a:custGeom>
            <a:avLst/>
            <a:gdLst/>
            <a:ahLst/>
            <a:cxnLst/>
            <a:rect l="l" t="t" r="r" b="b"/>
            <a:pathLst>
              <a:path w="64770" h="653414">
                <a:moveTo>
                  <a:pt x="64770" y="0"/>
                </a:moveTo>
                <a:lnTo>
                  <a:pt x="0" y="0"/>
                </a:lnTo>
                <a:lnTo>
                  <a:pt x="0" y="653034"/>
                </a:lnTo>
                <a:lnTo>
                  <a:pt x="64770" y="653034"/>
                </a:lnTo>
                <a:lnTo>
                  <a:pt x="64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55699" y="4978505"/>
            <a:ext cx="4825912" cy="159279"/>
          </a:xfrm>
          <a:custGeom>
            <a:avLst/>
            <a:gdLst/>
            <a:ahLst/>
            <a:cxnLst/>
            <a:rect l="l" t="t" r="r" b="b"/>
            <a:pathLst>
              <a:path w="4963795" h="163829">
                <a:moveTo>
                  <a:pt x="0" y="163829"/>
                </a:moveTo>
                <a:lnTo>
                  <a:pt x="4963667" y="163829"/>
                </a:lnTo>
                <a:lnTo>
                  <a:pt x="4963667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55699" y="5137784"/>
            <a:ext cx="4825912" cy="158044"/>
          </a:xfrm>
          <a:custGeom>
            <a:avLst/>
            <a:gdLst/>
            <a:ahLst/>
            <a:cxnLst/>
            <a:rect l="l" t="t" r="r" b="b"/>
            <a:pathLst>
              <a:path w="4963795" h="162560">
                <a:moveTo>
                  <a:pt x="0" y="162305"/>
                </a:moveTo>
                <a:lnTo>
                  <a:pt x="4963667" y="162305"/>
                </a:lnTo>
                <a:lnTo>
                  <a:pt x="4963667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55699" y="5295582"/>
            <a:ext cx="4825912" cy="159279"/>
          </a:xfrm>
          <a:custGeom>
            <a:avLst/>
            <a:gdLst/>
            <a:ahLst/>
            <a:cxnLst/>
            <a:rect l="l" t="t" r="r" b="b"/>
            <a:pathLst>
              <a:path w="4963795" h="163829">
                <a:moveTo>
                  <a:pt x="0" y="163829"/>
                </a:moveTo>
                <a:lnTo>
                  <a:pt x="4963667" y="163829"/>
                </a:lnTo>
                <a:lnTo>
                  <a:pt x="4963667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155699" y="5454862"/>
            <a:ext cx="4825912" cy="158662"/>
          </a:xfrm>
          <a:custGeom>
            <a:avLst/>
            <a:gdLst/>
            <a:ahLst/>
            <a:cxnLst/>
            <a:rect l="l" t="t" r="r" b="b"/>
            <a:pathLst>
              <a:path w="4963795" h="163195">
                <a:moveTo>
                  <a:pt x="0" y="163067"/>
                </a:moveTo>
                <a:lnTo>
                  <a:pt x="4963667" y="163067"/>
                </a:lnTo>
                <a:lnTo>
                  <a:pt x="49636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092730" y="1507947"/>
            <a:ext cx="4951853" cy="517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2" algn="just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Mermaid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Woman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Fish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argc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2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0" dirty="0">
                <a:latin typeface="Book Antiqua"/>
                <a:cs typeface="Book Antiqua"/>
              </a:rPr>
              <a:t>argv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[])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spc="15" dirty="0">
                <a:latin typeface="Book Antiqua"/>
                <a:cs typeface="Book Antiqua"/>
              </a:rPr>
              <a:t>Mermaid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mermaid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62352" marR="324725">
              <a:lnSpc>
                <a:spcPct val="107000"/>
              </a:lnSpc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/*This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Mermaid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object will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have two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implicit objects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one of Fish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and one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of 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Woman</a:t>
            </a:r>
            <a:r>
              <a:rPr sz="972" spc="-58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class*/</a:t>
            </a:r>
            <a:endParaRPr sz="972">
              <a:latin typeface="Book Antiqua"/>
              <a:cs typeface="Book Antiqua"/>
            </a:endParaRPr>
          </a:p>
          <a:p>
            <a:pPr marL="62352" marR="3852863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mermaid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5" dirty="0">
                <a:latin typeface="Book Antiqua"/>
                <a:cs typeface="Book Antiqua"/>
              </a:rPr>
              <a:t>swim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();  </a:t>
            </a:r>
            <a:r>
              <a:rPr sz="972" spc="10" dirty="0">
                <a:latin typeface="Book Antiqua"/>
                <a:cs typeface="Book Antiqua"/>
              </a:rPr>
              <a:t>mermaid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walk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2352" marR="3852863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sy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5" dirty="0">
                <a:latin typeface="Book Antiqua"/>
                <a:cs typeface="Book Antiqua"/>
              </a:rPr>
              <a:t>te</a:t>
            </a:r>
            <a:r>
              <a:rPr sz="972" spc="24" dirty="0">
                <a:latin typeface="Book Antiqua"/>
                <a:cs typeface="Book Antiqua"/>
              </a:rPr>
              <a:t>m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"PA</a:t>
            </a:r>
            <a:r>
              <a:rPr sz="972" spc="19" dirty="0">
                <a:solidFill>
                  <a:srgbClr val="7F7F7F"/>
                </a:solidFill>
                <a:latin typeface="Book Antiqua"/>
                <a:cs typeface="Book Antiqua"/>
              </a:rPr>
              <a:t>U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SE"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5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62352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62352" marR="3912128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method</a:t>
            </a:r>
            <a:r>
              <a:rPr sz="948" spc="21" baseline="21367" dirty="0">
                <a:latin typeface="Book Antiqua"/>
                <a:cs typeface="Book Antiqua"/>
              </a:rPr>
              <a:t>4 </a:t>
            </a:r>
            <a:r>
              <a:rPr sz="972" spc="15" dirty="0">
                <a:latin typeface="Book Antiqua"/>
                <a:cs typeface="Book Antiqua"/>
              </a:rPr>
              <a:t>swim  In method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walk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62352" algn="just"/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9" dirty="0">
                <a:latin typeface="Book Antiqua"/>
                <a:cs typeface="Book Antiqua"/>
              </a:rPr>
              <a:t>2– </a:t>
            </a:r>
            <a:r>
              <a:rPr sz="972" spc="10" dirty="0">
                <a:latin typeface="Book Antiqua"/>
                <a:cs typeface="Book Antiqua"/>
              </a:rPr>
              <a:t>Multiple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marR="54944" algn="just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Take </a:t>
            </a:r>
            <a:r>
              <a:rPr sz="972" spc="10" dirty="0">
                <a:latin typeface="Book Antiqua"/>
                <a:cs typeface="Book Antiqua"/>
              </a:rPr>
              <a:t>another </a:t>
            </a:r>
            <a:r>
              <a:rPr sz="972" spc="15" dirty="0">
                <a:latin typeface="Book Antiqua"/>
                <a:cs typeface="Book Antiqua"/>
              </a:rPr>
              <a:t>example of </a:t>
            </a:r>
            <a:r>
              <a:rPr sz="972" spc="10" dirty="0">
                <a:latin typeface="Book Antiqua"/>
                <a:cs typeface="Book Antiqua"/>
              </a:rPr>
              <a:t>amphibious vehicle (vehicle that </a:t>
            </a:r>
            <a:r>
              <a:rPr sz="972" spc="15" dirty="0">
                <a:latin typeface="Book Antiqua"/>
                <a:cs typeface="Book Antiqua"/>
              </a:rPr>
              <a:t>can run on land </a:t>
            </a:r>
            <a:r>
              <a:rPr sz="972" spc="10" dirty="0">
                <a:latin typeface="Book Antiqua"/>
                <a:cs typeface="Book Antiqua"/>
              </a:rPr>
              <a:t>as well as 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water)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has properties </a:t>
            </a:r>
            <a:r>
              <a:rPr sz="972" spc="15" dirty="0">
                <a:latin typeface="Book Antiqua"/>
                <a:cs typeface="Book Antiqua"/>
              </a:rPr>
              <a:t>of both land </a:t>
            </a:r>
            <a:r>
              <a:rPr sz="972" spc="10" dirty="0">
                <a:latin typeface="Book Antiqua"/>
                <a:cs typeface="Book Antiqua"/>
              </a:rPr>
              <a:t>as well as of water vehicle.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general  hierarchy </a:t>
            </a:r>
            <a:r>
              <a:rPr sz="972" spc="5" dirty="0">
                <a:latin typeface="Book Antiqua"/>
                <a:cs typeface="Book Antiqua"/>
              </a:rPr>
              <a:t>in this </a:t>
            </a:r>
            <a:r>
              <a:rPr sz="972" spc="10" dirty="0">
                <a:latin typeface="Book Antiqua"/>
                <a:cs typeface="Book Antiqua"/>
              </a:rPr>
              <a:t>case will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0506" y="6727983"/>
            <a:ext cx="5231518" cy="0"/>
          </a:xfrm>
          <a:custGeom>
            <a:avLst/>
            <a:gdLst/>
            <a:ahLst/>
            <a:cxnLst/>
            <a:rect l="l" t="t" r="r" b="b"/>
            <a:pathLst>
              <a:path w="5380990">
                <a:moveTo>
                  <a:pt x="0" y="0"/>
                </a:moveTo>
                <a:lnTo>
                  <a:pt x="538048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093099" y="6725391"/>
            <a:ext cx="0" cy="1851465"/>
          </a:xfrm>
          <a:custGeom>
            <a:avLst/>
            <a:gdLst/>
            <a:ahLst/>
            <a:cxnLst/>
            <a:rect l="l" t="t" r="r" b="b"/>
            <a:pathLst>
              <a:path h="1904365">
                <a:moveTo>
                  <a:pt x="0" y="0"/>
                </a:moveTo>
                <a:lnTo>
                  <a:pt x="0" y="190423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090506" y="8573769"/>
            <a:ext cx="2843565" cy="0"/>
          </a:xfrm>
          <a:custGeom>
            <a:avLst/>
            <a:gdLst/>
            <a:ahLst/>
            <a:cxnLst/>
            <a:rect l="l" t="t" r="r" b="b"/>
            <a:pathLst>
              <a:path w="2924810">
                <a:moveTo>
                  <a:pt x="0" y="0"/>
                </a:moveTo>
                <a:lnTo>
                  <a:pt x="292455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936787" y="6730576"/>
            <a:ext cx="0" cy="1846527"/>
          </a:xfrm>
          <a:custGeom>
            <a:avLst/>
            <a:gdLst/>
            <a:ahLst/>
            <a:cxnLst/>
            <a:rect l="l" t="t" r="r" b="b"/>
            <a:pathLst>
              <a:path h="1899284">
                <a:moveTo>
                  <a:pt x="0" y="0"/>
                </a:moveTo>
                <a:lnTo>
                  <a:pt x="0" y="18989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939751" y="8573769"/>
            <a:ext cx="2376840" cy="0"/>
          </a:xfrm>
          <a:custGeom>
            <a:avLst/>
            <a:gdLst/>
            <a:ahLst/>
            <a:cxnLst/>
            <a:rect l="l" t="t" r="r" b="b"/>
            <a:pathLst>
              <a:path w="2444750">
                <a:moveTo>
                  <a:pt x="0" y="0"/>
                </a:moveTo>
                <a:lnTo>
                  <a:pt x="24444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6318938" y="6725391"/>
            <a:ext cx="0" cy="1851465"/>
          </a:xfrm>
          <a:custGeom>
            <a:avLst/>
            <a:gdLst/>
            <a:ahLst/>
            <a:cxnLst/>
            <a:rect l="l" t="t" r="r" b="b"/>
            <a:pathLst>
              <a:path h="1904365">
                <a:moveTo>
                  <a:pt x="0" y="0"/>
                </a:moveTo>
                <a:lnTo>
                  <a:pt x="0" y="190423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55699" y="920088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5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143352" y="8724405"/>
            <a:ext cx="4851841" cy="69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Here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added a </a:t>
            </a:r>
            <a:r>
              <a:rPr sz="972" spc="10" dirty="0">
                <a:latin typeface="Book Antiqua"/>
                <a:cs typeface="Book Antiqua"/>
              </a:rPr>
              <a:t>general Vehicle class as well to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9" dirty="0">
                <a:latin typeface="Book Antiqua"/>
                <a:cs typeface="Book Antiqua"/>
              </a:rPr>
              <a:t>common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of  Land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Vehicles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Water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Vehicles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that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class,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specific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Land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/>
            <a:r>
              <a:rPr sz="875" baseline="37037" dirty="0">
                <a:latin typeface="Times New Roman"/>
                <a:cs typeface="Times New Roman"/>
              </a:rPr>
              <a:t>4 </a:t>
            </a:r>
            <a:r>
              <a:rPr sz="924" spc="-5" dirty="0">
                <a:latin typeface="Times New Roman"/>
                <a:cs typeface="Times New Roman"/>
              </a:rPr>
              <a:t>class </a:t>
            </a:r>
            <a:r>
              <a:rPr sz="924" spc="-10" dirty="0">
                <a:latin typeface="Times New Roman"/>
                <a:cs typeface="Times New Roman"/>
              </a:rPr>
              <a:t>member functions are </a:t>
            </a:r>
            <a:r>
              <a:rPr sz="924" spc="-5" dirty="0">
                <a:latin typeface="Times New Roman"/>
                <a:cs typeface="Times New Roman"/>
              </a:rPr>
              <a:t>also </a:t>
            </a:r>
            <a:r>
              <a:rPr sz="924" spc="-10" dirty="0">
                <a:latin typeface="Times New Roman"/>
                <a:cs typeface="Times New Roman"/>
              </a:rPr>
              <a:t>called </a:t>
            </a:r>
            <a:r>
              <a:rPr sz="924" spc="-5" dirty="0">
                <a:latin typeface="Times New Roman"/>
                <a:cs typeface="Times New Roman"/>
              </a:rPr>
              <a:t>class</a:t>
            </a:r>
            <a:r>
              <a:rPr sz="924" spc="15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methods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99018" y="6730576"/>
            <a:ext cx="2257319" cy="1840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977283" y="8078894"/>
            <a:ext cx="1169282" cy="185208"/>
          </a:xfrm>
          <a:custGeom>
            <a:avLst/>
            <a:gdLst/>
            <a:ahLst/>
            <a:cxnLst/>
            <a:rect l="l" t="t" r="r" b="b"/>
            <a:pathLst>
              <a:path w="1202689" h="190500">
                <a:moveTo>
                  <a:pt x="1202436" y="0"/>
                </a:moveTo>
                <a:lnTo>
                  <a:pt x="0" y="0"/>
                </a:lnTo>
                <a:lnTo>
                  <a:pt x="0" y="190500"/>
                </a:lnTo>
                <a:lnTo>
                  <a:pt x="1202436" y="190500"/>
                </a:lnTo>
                <a:lnTo>
                  <a:pt x="120243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067171" y="8094944"/>
            <a:ext cx="98963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Amphibious</a:t>
            </a:r>
            <a:r>
              <a:rPr sz="924" spc="-68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Vehicle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06227" y="7123959"/>
            <a:ext cx="116680" cy="185208"/>
          </a:xfrm>
          <a:custGeom>
            <a:avLst/>
            <a:gdLst/>
            <a:ahLst/>
            <a:cxnLst/>
            <a:rect l="l" t="t" r="r" b="b"/>
            <a:pathLst>
              <a:path w="120014" h="190500">
                <a:moveTo>
                  <a:pt x="71628" y="108203"/>
                </a:moveTo>
                <a:lnTo>
                  <a:pt x="48006" y="108203"/>
                </a:lnTo>
                <a:lnTo>
                  <a:pt x="48006" y="190499"/>
                </a:lnTo>
                <a:lnTo>
                  <a:pt x="71628" y="190499"/>
                </a:lnTo>
                <a:lnTo>
                  <a:pt x="71628" y="108203"/>
                </a:lnTo>
                <a:close/>
              </a:path>
              <a:path w="120014" h="190500">
                <a:moveTo>
                  <a:pt x="59436" y="0"/>
                </a:moveTo>
                <a:lnTo>
                  <a:pt x="0" y="119633"/>
                </a:lnTo>
                <a:lnTo>
                  <a:pt x="48006" y="119633"/>
                </a:lnTo>
                <a:lnTo>
                  <a:pt x="48006" y="108203"/>
                </a:lnTo>
                <a:lnTo>
                  <a:pt x="113882" y="108203"/>
                </a:lnTo>
                <a:lnTo>
                  <a:pt x="59436" y="0"/>
                </a:lnTo>
                <a:close/>
              </a:path>
              <a:path w="120014" h="190500">
                <a:moveTo>
                  <a:pt x="113882" y="108203"/>
                </a:moveTo>
                <a:lnTo>
                  <a:pt x="71628" y="108203"/>
                </a:lnTo>
                <a:lnTo>
                  <a:pt x="71628" y="119633"/>
                </a:lnTo>
                <a:lnTo>
                  <a:pt x="119634" y="119633"/>
                </a:lnTo>
                <a:lnTo>
                  <a:pt x="113882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855788" y="7309168"/>
            <a:ext cx="1314979" cy="0"/>
          </a:xfrm>
          <a:custGeom>
            <a:avLst/>
            <a:gdLst/>
            <a:ahLst/>
            <a:cxnLst/>
            <a:rect l="l" t="t" r="r" b="b"/>
            <a:pathLst>
              <a:path w="1352550">
                <a:moveTo>
                  <a:pt x="0" y="0"/>
                </a:moveTo>
                <a:lnTo>
                  <a:pt x="135255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855788" y="7309168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417214" y="7463260"/>
            <a:ext cx="853192" cy="185208"/>
          </a:xfrm>
          <a:custGeom>
            <a:avLst/>
            <a:gdLst/>
            <a:ahLst/>
            <a:cxnLst/>
            <a:rect l="l" t="t" r="r" b="b"/>
            <a:pathLst>
              <a:path w="877569" h="190500">
                <a:moveTo>
                  <a:pt x="877062" y="0"/>
                </a:moveTo>
                <a:lnTo>
                  <a:pt x="0" y="0"/>
                </a:lnTo>
                <a:lnTo>
                  <a:pt x="0" y="190500"/>
                </a:lnTo>
                <a:lnTo>
                  <a:pt x="877062" y="190500"/>
                </a:lnTo>
                <a:lnTo>
                  <a:pt x="87706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515991" y="7477829"/>
            <a:ext cx="65440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Land</a:t>
            </a:r>
            <a:r>
              <a:rPr sz="924" spc="-8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Vehicle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32193" y="7463260"/>
            <a:ext cx="877270" cy="185208"/>
          </a:xfrm>
          <a:custGeom>
            <a:avLst/>
            <a:gdLst/>
            <a:ahLst/>
            <a:cxnLst/>
            <a:rect l="l" t="t" r="r" b="b"/>
            <a:pathLst>
              <a:path w="902335" h="190500">
                <a:moveTo>
                  <a:pt x="902208" y="0"/>
                </a:moveTo>
                <a:lnTo>
                  <a:pt x="0" y="0"/>
                </a:lnTo>
                <a:lnTo>
                  <a:pt x="0" y="190500"/>
                </a:lnTo>
                <a:lnTo>
                  <a:pt x="902208" y="190500"/>
                </a:lnTo>
                <a:lnTo>
                  <a:pt x="90220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821340" y="7477829"/>
            <a:ext cx="70008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Water</a:t>
            </a:r>
            <a:r>
              <a:rPr sz="924" spc="-102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Vehicle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21018" y="6939491"/>
            <a:ext cx="487715" cy="145959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704" rIns="0" bIns="0" rtlCol="0">
            <a:spAutoFit/>
          </a:bodyPr>
          <a:lstStyle/>
          <a:p>
            <a:pPr marL="51240">
              <a:spcBef>
                <a:spcPts val="29"/>
              </a:spcBef>
            </a:pPr>
            <a:r>
              <a:rPr sz="924" spc="-10" dirty="0">
                <a:latin typeface="Times New Roman"/>
                <a:cs typeface="Times New Roman"/>
              </a:rPr>
              <a:t>Vehicle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94976" y="8078894"/>
            <a:ext cx="487715" cy="185208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501395" y="0"/>
                </a:moveTo>
                <a:lnTo>
                  <a:pt x="0" y="0"/>
                </a:lnTo>
                <a:lnTo>
                  <a:pt x="0" y="190500"/>
                </a:lnTo>
                <a:lnTo>
                  <a:pt x="501395" y="190500"/>
                </a:lnTo>
                <a:lnTo>
                  <a:pt x="501395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441908" y="8094944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Car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16710" y="8078894"/>
            <a:ext cx="487715" cy="185208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501396" y="0"/>
                </a:moveTo>
                <a:lnTo>
                  <a:pt x="0" y="0"/>
                </a:lnTo>
                <a:lnTo>
                  <a:pt x="0" y="190500"/>
                </a:lnTo>
                <a:lnTo>
                  <a:pt x="501396" y="190500"/>
                </a:lnTo>
                <a:lnTo>
                  <a:pt x="50139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437714" y="8094944"/>
            <a:ext cx="2450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Bo</a:t>
            </a:r>
            <a:r>
              <a:rPr sz="924" spc="-10" dirty="0">
                <a:latin typeface="Times New Roman"/>
                <a:cs typeface="Times New Roman"/>
              </a:rPr>
              <a:t>a</a:t>
            </a:r>
            <a:r>
              <a:rPr sz="924" spc="-5" dirty="0">
                <a:latin typeface="Times New Roman"/>
                <a:cs typeface="Times New Roman"/>
              </a:rPr>
              <a:t>t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70766" y="7309168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538711" y="7894426"/>
            <a:ext cx="0" cy="184591"/>
          </a:xfrm>
          <a:custGeom>
            <a:avLst/>
            <a:gdLst/>
            <a:ahLst/>
            <a:cxnLst/>
            <a:rect l="l" t="t" r="r" b="b"/>
            <a:pathLst>
              <a:path h="189865">
                <a:moveTo>
                  <a:pt x="0" y="0"/>
                </a:moveTo>
                <a:lnTo>
                  <a:pt x="0" y="1897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245466" y="7894426"/>
            <a:ext cx="0" cy="184591"/>
          </a:xfrm>
          <a:custGeom>
            <a:avLst/>
            <a:gdLst/>
            <a:ahLst/>
            <a:cxnLst/>
            <a:rect l="l" t="t" r="r" b="b"/>
            <a:pathLst>
              <a:path h="189865">
                <a:moveTo>
                  <a:pt x="0" y="0"/>
                </a:moveTo>
                <a:lnTo>
                  <a:pt x="0" y="1897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797261" y="7648469"/>
            <a:ext cx="116680" cy="246327"/>
          </a:xfrm>
          <a:custGeom>
            <a:avLst/>
            <a:gdLst/>
            <a:ahLst/>
            <a:cxnLst/>
            <a:rect l="l" t="t" r="r" b="b"/>
            <a:pathLst>
              <a:path w="120014" h="253365">
                <a:moveTo>
                  <a:pt x="71627" y="107442"/>
                </a:moveTo>
                <a:lnTo>
                  <a:pt x="48005" y="107442"/>
                </a:lnTo>
                <a:lnTo>
                  <a:pt x="48005" y="252984"/>
                </a:lnTo>
                <a:lnTo>
                  <a:pt x="71627" y="252984"/>
                </a:lnTo>
                <a:lnTo>
                  <a:pt x="71627" y="107442"/>
                </a:lnTo>
                <a:close/>
              </a:path>
              <a:path w="120014" h="253365">
                <a:moveTo>
                  <a:pt x="60198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2"/>
                </a:lnTo>
                <a:lnTo>
                  <a:pt x="113918" y="107442"/>
                </a:lnTo>
                <a:lnTo>
                  <a:pt x="60198" y="0"/>
                </a:lnTo>
                <a:close/>
              </a:path>
              <a:path w="120014" h="253365">
                <a:moveTo>
                  <a:pt x="113918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9633" y="118872"/>
                </a:lnTo>
                <a:lnTo>
                  <a:pt x="113918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538712" y="7894426"/>
            <a:ext cx="706878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0" y="0"/>
                </a:moveTo>
                <a:lnTo>
                  <a:pt x="726948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853689" y="7894426"/>
            <a:ext cx="0" cy="184591"/>
          </a:xfrm>
          <a:custGeom>
            <a:avLst/>
            <a:gdLst/>
            <a:ahLst/>
            <a:cxnLst/>
            <a:rect l="l" t="t" r="r" b="b"/>
            <a:pathLst>
              <a:path h="189865">
                <a:moveTo>
                  <a:pt x="0" y="0"/>
                </a:moveTo>
                <a:lnTo>
                  <a:pt x="0" y="1897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560444" y="7894426"/>
            <a:ext cx="0" cy="184591"/>
          </a:xfrm>
          <a:custGeom>
            <a:avLst/>
            <a:gdLst/>
            <a:ahLst/>
            <a:cxnLst/>
            <a:rect l="l" t="t" r="r" b="b"/>
            <a:pathLst>
              <a:path h="189865">
                <a:moveTo>
                  <a:pt x="0" y="0"/>
                </a:moveTo>
                <a:lnTo>
                  <a:pt x="0" y="1897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112240" y="7648469"/>
            <a:ext cx="116680" cy="246327"/>
          </a:xfrm>
          <a:custGeom>
            <a:avLst/>
            <a:gdLst/>
            <a:ahLst/>
            <a:cxnLst/>
            <a:rect l="l" t="t" r="r" b="b"/>
            <a:pathLst>
              <a:path w="120014" h="253365">
                <a:moveTo>
                  <a:pt x="71627" y="107442"/>
                </a:moveTo>
                <a:lnTo>
                  <a:pt x="48005" y="107442"/>
                </a:lnTo>
                <a:lnTo>
                  <a:pt x="48005" y="252984"/>
                </a:lnTo>
                <a:lnTo>
                  <a:pt x="71627" y="252984"/>
                </a:lnTo>
                <a:lnTo>
                  <a:pt x="71627" y="107442"/>
                </a:lnTo>
                <a:close/>
              </a:path>
              <a:path w="120014" h="253365">
                <a:moveTo>
                  <a:pt x="60198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2"/>
                </a:lnTo>
                <a:lnTo>
                  <a:pt x="113919" y="107442"/>
                </a:lnTo>
                <a:lnTo>
                  <a:pt x="60198" y="0"/>
                </a:lnTo>
                <a:close/>
              </a:path>
              <a:path w="120014" h="253365">
                <a:moveTo>
                  <a:pt x="113919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9634" y="118872"/>
                </a:lnTo>
                <a:lnTo>
                  <a:pt x="11391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853690" y="7894426"/>
            <a:ext cx="706878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0" y="0"/>
                </a:moveTo>
                <a:lnTo>
                  <a:pt x="726948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46811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12" y="1339039"/>
            <a:ext cx="4850606" cy="8221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Water </a:t>
            </a:r>
            <a:r>
              <a:rPr sz="972" spc="10" dirty="0">
                <a:latin typeface="Book Antiqua"/>
                <a:cs typeface="Book Antiqua"/>
              </a:rPr>
              <a:t>vehicle in their respective classes then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derived </a:t>
            </a:r>
            <a:r>
              <a:rPr sz="972" spc="15" dirty="0">
                <a:latin typeface="Book Antiqua"/>
                <a:cs typeface="Book Antiqua"/>
              </a:rPr>
              <a:t>Amphibious </a:t>
            </a:r>
            <a:r>
              <a:rPr sz="972" spc="10" dirty="0">
                <a:latin typeface="Book Antiqua"/>
                <a:cs typeface="Book Antiqua"/>
              </a:rPr>
              <a:t>Vehicle  class from </a:t>
            </a:r>
            <a:r>
              <a:rPr sz="972" spc="15" dirty="0">
                <a:latin typeface="Book Antiqua"/>
                <a:cs typeface="Book Antiqua"/>
              </a:rPr>
              <a:t>Land </a:t>
            </a:r>
            <a:r>
              <a:rPr sz="972" spc="10" dirty="0">
                <a:latin typeface="Book Antiqua"/>
                <a:cs typeface="Book Antiqua"/>
              </a:rPr>
              <a:t>Vehicle </a:t>
            </a:r>
            <a:r>
              <a:rPr sz="972" spc="15" dirty="0">
                <a:latin typeface="Book Antiqua"/>
                <a:cs typeface="Book Antiqua"/>
              </a:rPr>
              <a:t>and Water Vehicle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(we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9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first 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as well concerning </a:t>
            </a:r>
            <a:r>
              <a:rPr sz="972" spc="15" dirty="0">
                <a:latin typeface="Book Antiqua"/>
                <a:cs typeface="Book Antiqua"/>
              </a:rPr>
              <a:t>Woman, </a:t>
            </a:r>
            <a:r>
              <a:rPr sz="972" spc="10" dirty="0">
                <a:latin typeface="Book Antiqua"/>
                <a:cs typeface="Book Antiqua"/>
              </a:rPr>
              <a:t>Fish and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Mermaid).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C++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code: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7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Vehicle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WaterVehicle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spc="-10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LandVehicle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AmphibiousVehicle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 </a:t>
            </a:r>
            <a:r>
              <a:rPr sz="972" spc="10" dirty="0">
                <a:latin typeface="Book Antiqua"/>
                <a:cs typeface="Book Antiqua"/>
              </a:rPr>
              <a:t>LandVehicle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spc="8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WaterVehicle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Suppose we have a </a:t>
            </a:r>
            <a:r>
              <a:rPr sz="972" b="1" spc="15" dirty="0">
                <a:latin typeface="Book Antiqua"/>
                <a:cs typeface="Book Antiqua"/>
              </a:rPr>
              <a:t>changeGear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in Vehicle class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applicable to both  water and land vehicle,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Float </a:t>
            </a:r>
            <a:r>
              <a:rPr sz="972" spc="15" dirty="0">
                <a:latin typeface="Book Antiqua"/>
                <a:cs typeface="Book Antiqua"/>
              </a:rPr>
              <a:t>and Move methods </a:t>
            </a:r>
            <a:r>
              <a:rPr sz="972" spc="10" dirty="0">
                <a:latin typeface="Book Antiqua"/>
                <a:cs typeface="Book Antiqua"/>
              </a:rPr>
              <a:t>in water </a:t>
            </a:r>
            <a:r>
              <a:rPr sz="972" spc="15" dirty="0">
                <a:latin typeface="Book Antiqua"/>
                <a:cs typeface="Book Antiqua"/>
              </a:rPr>
              <a:t>and land  </a:t>
            </a:r>
            <a:r>
              <a:rPr sz="972" spc="10" dirty="0">
                <a:latin typeface="Book Antiqua"/>
                <a:cs typeface="Book Antiqua"/>
              </a:rPr>
              <a:t>vehicles respectively </a:t>
            </a:r>
            <a:r>
              <a:rPr sz="972" spc="15" dirty="0">
                <a:latin typeface="Book Antiqua"/>
                <a:cs typeface="Book Antiqua"/>
              </a:rPr>
              <a:t>then our amphibious vehicle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these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methods,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C++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code: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solidFill>
                  <a:srgbClr val="804000"/>
                </a:solidFill>
                <a:latin typeface="Book Antiqua"/>
                <a:cs typeface="Book Antiqua"/>
              </a:rPr>
              <a:t>#include</a:t>
            </a:r>
            <a:r>
              <a:rPr sz="972" spc="-39" dirty="0">
                <a:solidFill>
                  <a:srgbClr val="804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804000"/>
                </a:solidFill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5" dirty="0">
                <a:solidFill>
                  <a:srgbClr val="804000"/>
                </a:solidFill>
                <a:latin typeface="Book Antiqua"/>
                <a:cs typeface="Book Antiqua"/>
              </a:rPr>
              <a:t>#include</a:t>
            </a:r>
            <a:r>
              <a:rPr sz="972" spc="-78" dirty="0">
                <a:solidFill>
                  <a:srgbClr val="804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804000"/>
                </a:solidFill>
                <a:latin typeface="Book Antiqua"/>
                <a:cs typeface="Book Antiqua"/>
              </a:rPr>
              <a:t>&lt;stdlib.h&gt;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using namespace</a:t>
            </a:r>
            <a:r>
              <a:rPr sz="972" b="1" spc="-78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 marR="1668072">
              <a:lnSpc>
                <a:spcPts val="2499"/>
              </a:lnSpc>
              <a:spcBef>
                <a:spcPts val="301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/*Multiple Inheritance in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case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of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Amphibious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Vehicle*/ 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7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Vehicle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lnSpc>
                <a:spcPts val="933"/>
              </a:lnSpc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3832" algn="just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changeGear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(){ </a:t>
            </a:r>
            <a:r>
              <a:rPr sz="972" spc="15" dirty="0">
                <a:latin typeface="Book Antiqua"/>
                <a:cs typeface="Book Antiqua"/>
              </a:rPr>
              <a:t>cout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"\nI </a:t>
            </a:r>
            <a:r>
              <a:rPr sz="972" spc="19" dirty="0">
                <a:solidFill>
                  <a:srgbClr val="7F7F7F"/>
                </a:solidFill>
                <a:latin typeface="Book Antiqua"/>
                <a:cs typeface="Book Antiqua"/>
              </a:rPr>
              <a:t>am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Vehicle changeGear()</a:t>
            </a:r>
            <a:r>
              <a:rPr sz="972" spc="19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function..\n"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WaterVehicle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spc="-10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94048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730" y="7192116"/>
            <a:ext cx="62970" cy="784666"/>
          </a:xfrm>
          <a:custGeom>
            <a:avLst/>
            <a:gdLst/>
            <a:ahLst/>
            <a:cxnLst/>
            <a:rect l="l" t="t" r="r" b="b"/>
            <a:pathLst>
              <a:path w="64769" h="807084">
                <a:moveTo>
                  <a:pt x="64769" y="0"/>
                </a:moveTo>
                <a:lnTo>
                  <a:pt x="0" y="0"/>
                </a:lnTo>
                <a:lnTo>
                  <a:pt x="0" y="806957"/>
                </a:lnTo>
                <a:lnTo>
                  <a:pt x="64769" y="806957"/>
                </a:lnTo>
                <a:lnTo>
                  <a:pt x="647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981489" y="7192116"/>
            <a:ext cx="62970" cy="784666"/>
          </a:xfrm>
          <a:custGeom>
            <a:avLst/>
            <a:gdLst/>
            <a:ahLst/>
            <a:cxnLst/>
            <a:rect l="l" t="t" r="r" b="b"/>
            <a:pathLst>
              <a:path w="64770" h="807084">
                <a:moveTo>
                  <a:pt x="64770" y="0"/>
                </a:moveTo>
                <a:lnTo>
                  <a:pt x="0" y="0"/>
                </a:lnTo>
                <a:lnTo>
                  <a:pt x="0" y="806957"/>
                </a:lnTo>
                <a:lnTo>
                  <a:pt x="64770" y="806957"/>
                </a:lnTo>
                <a:lnTo>
                  <a:pt x="64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55699" y="7192116"/>
            <a:ext cx="4825912" cy="158662"/>
          </a:xfrm>
          <a:custGeom>
            <a:avLst/>
            <a:gdLst/>
            <a:ahLst/>
            <a:cxnLst/>
            <a:rect l="l" t="t" r="r" b="b"/>
            <a:pathLst>
              <a:path w="4963795" h="163195">
                <a:moveTo>
                  <a:pt x="0" y="163067"/>
                </a:moveTo>
                <a:lnTo>
                  <a:pt x="4963667" y="163067"/>
                </a:lnTo>
                <a:lnTo>
                  <a:pt x="49636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55699" y="7350653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55699" y="7504748"/>
            <a:ext cx="4825912" cy="154958"/>
          </a:xfrm>
          <a:custGeom>
            <a:avLst/>
            <a:gdLst/>
            <a:ahLst/>
            <a:cxnLst/>
            <a:rect l="l" t="t" r="r" b="b"/>
            <a:pathLst>
              <a:path w="4963795" h="159384">
                <a:moveTo>
                  <a:pt x="0" y="159258"/>
                </a:moveTo>
                <a:lnTo>
                  <a:pt x="4963667" y="159258"/>
                </a:lnTo>
                <a:lnTo>
                  <a:pt x="4963667" y="0"/>
                </a:lnTo>
                <a:lnTo>
                  <a:pt x="0" y="0"/>
                </a:lnTo>
                <a:lnTo>
                  <a:pt x="0" y="15925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155699" y="7659582"/>
            <a:ext cx="4825912" cy="158044"/>
          </a:xfrm>
          <a:custGeom>
            <a:avLst/>
            <a:gdLst/>
            <a:ahLst/>
            <a:cxnLst/>
            <a:rect l="l" t="t" r="r" b="b"/>
            <a:pathLst>
              <a:path w="4963795" h="162559">
                <a:moveTo>
                  <a:pt x="0" y="162306"/>
                </a:moveTo>
                <a:lnTo>
                  <a:pt x="4963667" y="162306"/>
                </a:lnTo>
                <a:lnTo>
                  <a:pt x="4963667" y="0"/>
                </a:lnTo>
                <a:lnTo>
                  <a:pt x="0" y="0"/>
                </a:lnTo>
                <a:lnTo>
                  <a:pt x="0" y="16230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155699" y="7817378"/>
            <a:ext cx="4825912" cy="159279"/>
          </a:xfrm>
          <a:custGeom>
            <a:avLst/>
            <a:gdLst/>
            <a:ahLst/>
            <a:cxnLst/>
            <a:rect l="l" t="t" r="r" b="b"/>
            <a:pathLst>
              <a:path w="4963795" h="163829">
                <a:moveTo>
                  <a:pt x="0" y="163829"/>
                </a:moveTo>
                <a:lnTo>
                  <a:pt x="4963667" y="163829"/>
                </a:lnTo>
                <a:lnTo>
                  <a:pt x="4963667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092730" y="1349410"/>
            <a:ext cx="4951853" cy="7908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2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7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Float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 </a:t>
            </a:r>
            <a:r>
              <a:rPr sz="972" spc="10" dirty="0">
                <a:latin typeface="Book Antiqua"/>
                <a:cs typeface="Book Antiqua"/>
              </a:rPr>
              <a:t>cout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"\nI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am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float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function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of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Water</a:t>
            </a:r>
            <a:r>
              <a:rPr sz="972" spc="-24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Vehicle"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;}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63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62352" algn="just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LandVehicle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spc="34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5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Move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(){ </a:t>
            </a:r>
            <a:r>
              <a:rPr sz="972" spc="15" dirty="0">
                <a:latin typeface="Book Antiqua"/>
                <a:cs typeface="Book Antiqua"/>
              </a:rPr>
              <a:t>cout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"\nI </a:t>
            </a:r>
            <a:r>
              <a:rPr sz="972" spc="19" dirty="0">
                <a:solidFill>
                  <a:srgbClr val="7F7F7F"/>
                </a:solidFill>
                <a:latin typeface="Book Antiqua"/>
                <a:cs typeface="Book Antiqua"/>
              </a:rPr>
              <a:t>am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move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function of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Land</a:t>
            </a:r>
            <a:r>
              <a:rPr sz="972" spc="-5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Vehicle"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AmphibiousVehicle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 </a:t>
            </a:r>
            <a:r>
              <a:rPr sz="972" spc="10" dirty="0">
                <a:latin typeface="Book Antiqua"/>
                <a:cs typeface="Book Antiqua"/>
              </a:rPr>
              <a:t>LandVehicle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spc="111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WaterVehicle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62352" algn="just">
              <a:spcBef>
                <a:spcPts val="5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argc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2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0" dirty="0">
                <a:latin typeface="Book Antiqua"/>
                <a:cs typeface="Book Antiqua"/>
              </a:rPr>
              <a:t>argv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[])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62352" marR="3013888">
              <a:lnSpc>
                <a:spcPts val="2499"/>
              </a:lnSpc>
              <a:spcBef>
                <a:spcPts val="282"/>
              </a:spcBef>
            </a:pPr>
            <a:r>
              <a:rPr sz="972" spc="10" dirty="0">
                <a:latin typeface="Book Antiqua"/>
                <a:cs typeface="Book Antiqua"/>
              </a:rPr>
              <a:t>AmphibiousVehicle amphibious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10" dirty="0">
                <a:latin typeface="Book Antiqua"/>
                <a:cs typeface="Book Antiqua"/>
              </a:rPr>
              <a:t>amphibious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Float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lnSpc>
                <a:spcPts val="948"/>
              </a:lnSpc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/*Calling Float function of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Water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Vehicle</a:t>
            </a:r>
            <a:r>
              <a:rPr sz="972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spc="15" dirty="0">
                <a:latin typeface="Book Antiqua"/>
                <a:cs typeface="Book Antiqua"/>
              </a:rPr>
              <a:t>amphibious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5" dirty="0">
                <a:latin typeface="Book Antiqua"/>
                <a:cs typeface="Book Antiqua"/>
              </a:rPr>
              <a:t>Move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83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/*Calling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Move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function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of Land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Vehicle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marR="3852863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sy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5" dirty="0">
                <a:latin typeface="Book Antiqua"/>
                <a:cs typeface="Book Antiqua"/>
              </a:rPr>
              <a:t>te</a:t>
            </a:r>
            <a:r>
              <a:rPr sz="972" spc="24" dirty="0">
                <a:latin typeface="Book Antiqua"/>
                <a:cs typeface="Book Antiqua"/>
              </a:rPr>
              <a:t>m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"PA</a:t>
            </a:r>
            <a:r>
              <a:rPr sz="972" spc="19" dirty="0">
                <a:solidFill>
                  <a:srgbClr val="7F7F7F"/>
                </a:solidFill>
                <a:latin typeface="Book Antiqua"/>
                <a:cs typeface="Book Antiqua"/>
              </a:rPr>
              <a:t>U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SE"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5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62352" algn="just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62352" algn="just"/>
            <a:r>
              <a:rPr sz="972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marR="278053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am </a:t>
            </a:r>
            <a:r>
              <a:rPr sz="972" b="1" spc="10" dirty="0">
                <a:latin typeface="Book Antiqua"/>
                <a:cs typeface="Book Antiqua"/>
              </a:rPr>
              <a:t>float function of </a:t>
            </a:r>
            <a:r>
              <a:rPr sz="972" b="1" spc="15" dirty="0">
                <a:latin typeface="Book Antiqua"/>
                <a:cs typeface="Book Antiqua"/>
              </a:rPr>
              <a:t>Water Vehicle 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am </a:t>
            </a:r>
            <a:r>
              <a:rPr sz="972" b="1" spc="15" dirty="0">
                <a:latin typeface="Book Antiqua"/>
                <a:cs typeface="Book Antiqua"/>
              </a:rPr>
              <a:t>move function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Land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Vehicle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62352" algn="just">
              <a:spcBef>
                <a:spcPts val="578"/>
              </a:spcBef>
            </a:pPr>
            <a:r>
              <a:rPr sz="972" b="1" spc="10" dirty="0">
                <a:latin typeface="Book Antiqua"/>
                <a:cs typeface="Book Antiqua"/>
              </a:rPr>
              <a:t>Advantage of Multiple Inheritance: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62352" marR="53708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was the case with simple </a:t>
            </a:r>
            <a:r>
              <a:rPr sz="972" spc="5" dirty="0">
                <a:latin typeface="Book Antiqua"/>
                <a:cs typeface="Book Antiqua"/>
              </a:rPr>
              <a:t>(single) </a:t>
            </a:r>
            <a:r>
              <a:rPr sz="972" spc="10" dirty="0">
                <a:latin typeface="Book Antiqua"/>
                <a:cs typeface="Book Antiqua"/>
              </a:rPr>
              <a:t>inheritance multiple inheritance also </a:t>
            </a:r>
            <a:r>
              <a:rPr sz="972" spc="15" dirty="0">
                <a:latin typeface="Book Antiqua"/>
                <a:cs typeface="Book Antiqua"/>
              </a:rPr>
              <a:t>decreases  redundant </a:t>
            </a:r>
            <a:r>
              <a:rPr sz="972" spc="10" dirty="0">
                <a:latin typeface="Book Antiqua"/>
                <a:cs typeface="Book Antiqua"/>
              </a:rPr>
              <a:t>code as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inherit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from many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their  functions without the need to write </a:t>
            </a:r>
            <a:r>
              <a:rPr sz="972" spc="15" dirty="0">
                <a:latin typeface="Book Antiqua"/>
                <a:cs typeface="Book Antiqua"/>
              </a:rPr>
              <a:t>them</a:t>
            </a:r>
            <a:r>
              <a:rPr sz="972" spc="10" dirty="0">
                <a:latin typeface="Book Antiqua"/>
                <a:cs typeface="Book Antiqua"/>
              </a:rPr>
              <a:t> again.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75127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1"/>
            <a:ext cx="4850606" cy="3845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5" dirty="0">
                <a:latin typeface="Book Antiqua"/>
                <a:cs typeface="Book Antiqua"/>
              </a:rPr>
              <a:t>However, </a:t>
            </a:r>
            <a:r>
              <a:rPr sz="972" spc="10" dirty="0">
                <a:latin typeface="Book Antiqua"/>
                <a:cs typeface="Book Antiqua"/>
              </a:rPr>
              <a:t>there are </a:t>
            </a:r>
            <a:r>
              <a:rPr sz="972" spc="19" dirty="0">
                <a:latin typeface="Book Antiqua"/>
                <a:cs typeface="Book Antiqua"/>
              </a:rPr>
              <a:t>more </a:t>
            </a:r>
            <a:r>
              <a:rPr sz="972" spc="10" dirty="0">
                <a:latin typeface="Book Antiqua"/>
                <a:cs typeface="Book Antiqua"/>
              </a:rPr>
              <a:t>disadvantages of multiple inheritance, than </a:t>
            </a:r>
            <a:r>
              <a:rPr sz="972" spc="5" dirty="0">
                <a:latin typeface="Book Antiqua"/>
                <a:cs typeface="Book Antiqua"/>
              </a:rPr>
              <a:t>its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advantages.</a:t>
            </a:r>
            <a:endParaRPr sz="972">
              <a:latin typeface="Book Antiqua"/>
              <a:cs typeface="Book Antiqua"/>
            </a:endParaRPr>
          </a:p>
          <a:p>
            <a:pPr marL="12347" marR="2726822">
              <a:lnSpc>
                <a:spcPct val="211500"/>
              </a:lnSpc>
              <a:spcBef>
                <a:spcPts val="10"/>
              </a:spcBef>
            </a:pPr>
            <a:r>
              <a:rPr sz="972" b="1" spc="15" dirty="0">
                <a:latin typeface="Book Antiqua"/>
                <a:cs typeface="Book Antiqua"/>
              </a:rPr>
              <a:t>Problems </a:t>
            </a:r>
            <a:r>
              <a:rPr sz="972" b="1" spc="10" dirty="0">
                <a:latin typeface="Book Antiqua"/>
                <a:cs typeface="Book Antiqua"/>
              </a:rPr>
              <a:t>with Multiple </a:t>
            </a:r>
            <a:r>
              <a:rPr sz="972" b="1" spc="15" dirty="0">
                <a:latin typeface="Book Antiqua"/>
                <a:cs typeface="Book Antiqua"/>
              </a:rPr>
              <a:t>Inheritance  Increased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complexity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Amphibious </a:t>
            </a:r>
            <a:r>
              <a:rPr sz="972" spc="10" dirty="0">
                <a:latin typeface="Book Antiqua"/>
                <a:cs typeface="Book Antiqua"/>
              </a:rPr>
              <a:t>vehicle hierarchy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complicated </a:t>
            </a:r>
            <a:r>
              <a:rPr sz="972" spc="10" dirty="0">
                <a:latin typeface="Book Antiqua"/>
                <a:cs typeface="Book Antiqua"/>
              </a:rPr>
              <a:t>as this 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from </a:t>
            </a:r>
            <a:r>
              <a:rPr sz="972" spc="19" dirty="0">
                <a:latin typeface="Book Antiqua"/>
                <a:cs typeface="Book Antiqua"/>
              </a:rPr>
              <a:t>two  </a:t>
            </a:r>
            <a:r>
              <a:rPr sz="972" spc="10" dirty="0">
                <a:latin typeface="Book Antiqua"/>
                <a:cs typeface="Book Antiqua"/>
              </a:rPr>
              <a:t>classes that will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5" dirty="0">
                <a:latin typeface="Book Antiqua"/>
                <a:cs typeface="Book Antiqua"/>
              </a:rPr>
              <a:t>code more </a:t>
            </a:r>
            <a:r>
              <a:rPr sz="972" spc="10" dirty="0">
                <a:latin typeface="Book Antiqua"/>
                <a:cs typeface="Book Antiqua"/>
              </a:rPr>
              <a:t>complex and less understandable </a:t>
            </a: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is  obvious as </a:t>
            </a:r>
            <a:r>
              <a:rPr sz="972" spc="15" dirty="0">
                <a:latin typeface="Book Antiqua"/>
                <a:cs typeface="Book Antiqua"/>
              </a:rPr>
              <a:t>amphibious </a:t>
            </a:r>
            <a:r>
              <a:rPr sz="972" spc="10" dirty="0">
                <a:latin typeface="Book Antiqua"/>
                <a:cs typeface="Book Antiqua"/>
              </a:rPr>
              <a:t>vehicle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complicated vehicle. It is generic</a:t>
            </a:r>
            <a:r>
              <a:rPr sz="972" spc="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problem.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Reduced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understanding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increased complexity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class hierarchy the object </a:t>
            </a:r>
            <a:r>
              <a:rPr sz="972" spc="15" dirty="0">
                <a:latin typeface="Book Antiqua"/>
                <a:cs typeface="Book Antiqua"/>
              </a:rPr>
              <a:t>model becomes </a:t>
            </a:r>
            <a:r>
              <a:rPr sz="972" spc="10" dirty="0">
                <a:latin typeface="Book Antiqua"/>
                <a:cs typeface="Book Antiqua"/>
              </a:rPr>
              <a:t>difficult </a:t>
            </a:r>
            <a:r>
              <a:rPr sz="972" spc="5" dirty="0">
                <a:latin typeface="Book Antiqua"/>
                <a:cs typeface="Book Antiqua"/>
              </a:rPr>
              <a:t>it  </a:t>
            </a:r>
            <a:r>
              <a:rPr sz="972" spc="10" dirty="0">
                <a:latin typeface="Book Antiqua"/>
                <a:cs typeface="Book Antiqua"/>
              </a:rPr>
              <a:t>understand especially for </a:t>
            </a:r>
            <a:r>
              <a:rPr sz="972" spc="15" dirty="0">
                <a:latin typeface="Book Antiqua"/>
                <a:cs typeface="Book Antiqua"/>
              </a:rPr>
              <a:t>someone </a:t>
            </a:r>
            <a:r>
              <a:rPr sz="972" spc="19" dirty="0">
                <a:latin typeface="Book Antiqua"/>
                <a:cs typeface="Book Antiqua"/>
              </a:rPr>
              <a:t>who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looking </a:t>
            </a:r>
            <a:r>
              <a:rPr sz="972" spc="5" dirty="0">
                <a:latin typeface="Book Antiqua"/>
                <a:cs typeface="Book Antiqua"/>
              </a:rPr>
              <a:t>it first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time.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Duplicate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features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As we </a:t>
            </a:r>
            <a:r>
              <a:rPr sz="972" spc="10" dirty="0">
                <a:latin typeface="Book Antiqua"/>
                <a:cs typeface="Book Antiqua"/>
              </a:rPr>
              <a:t>are deriving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class from </a:t>
            </a:r>
            <a:r>
              <a:rPr sz="972" spc="15" dirty="0">
                <a:latin typeface="Book Antiqua"/>
                <a:cs typeface="Book Antiqua"/>
              </a:rPr>
              <a:t>more than one </a:t>
            </a:r>
            <a:r>
              <a:rPr sz="972" spc="10" dirty="0">
                <a:latin typeface="Book Antiqua"/>
                <a:cs typeface="Book Antiqua"/>
              </a:rPr>
              <a:t>class so there is </a:t>
            </a:r>
            <a:r>
              <a:rPr sz="972" spc="15" dirty="0">
                <a:latin typeface="Book Antiqua"/>
                <a:cs typeface="Book Antiqua"/>
              </a:rPr>
              <a:t>a chance of  </a:t>
            </a:r>
            <a:r>
              <a:rPr sz="972" spc="10" dirty="0">
                <a:latin typeface="Book Antiqua"/>
                <a:cs typeface="Book Antiqua"/>
              </a:rPr>
              <a:t>duplication of features (same </a:t>
            </a:r>
            <a:r>
              <a:rPr sz="972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in both parents), following </a:t>
            </a:r>
            <a:r>
              <a:rPr sz="972" spc="15" dirty="0">
                <a:latin typeface="Book Antiqua"/>
                <a:cs typeface="Book Antiqua"/>
              </a:rPr>
              <a:t>problems may  </a:t>
            </a:r>
            <a:r>
              <a:rPr sz="972" spc="10" dirty="0">
                <a:latin typeface="Book Antiqua"/>
                <a:cs typeface="Book Antiqua"/>
              </a:rPr>
              <a:t>arise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duplicate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features,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Problem </a:t>
            </a:r>
            <a:r>
              <a:rPr sz="972" b="1" spc="5" dirty="0">
                <a:latin typeface="Book Antiqua"/>
                <a:cs typeface="Book Antiqua"/>
              </a:rPr>
              <a:t>1: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Ambiguity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Consider </a:t>
            </a:r>
            <a:r>
              <a:rPr sz="972" b="1" spc="15" dirty="0">
                <a:latin typeface="Book Antiqua"/>
                <a:cs typeface="Book Antiqua"/>
              </a:rPr>
              <a:t>the </a:t>
            </a: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hierarchy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Mermaid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11" y="7102635"/>
            <a:ext cx="4851224" cy="17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mermaid </a:t>
            </a:r>
            <a:r>
              <a:rPr sz="972" spc="10" dirty="0">
                <a:latin typeface="Book Antiqua"/>
                <a:cs typeface="Book Antiqua"/>
              </a:rPr>
              <a:t>also needs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eat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parents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their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of eating  so here question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arises,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Which </a:t>
            </a:r>
            <a:r>
              <a:rPr sz="972" b="1" spc="10" dirty="0">
                <a:latin typeface="Book Antiqua"/>
                <a:cs typeface="Book Antiqua"/>
              </a:rPr>
              <a:t>eat </a:t>
            </a:r>
            <a:r>
              <a:rPr sz="972" b="1" spc="15" dirty="0">
                <a:latin typeface="Book Antiqua"/>
                <a:cs typeface="Book Antiqua"/>
              </a:rPr>
              <a:t>operation Mermaid should </a:t>
            </a:r>
            <a:r>
              <a:rPr sz="972" b="1" spc="10" dirty="0">
                <a:latin typeface="Book Antiqua"/>
                <a:cs typeface="Book Antiqua"/>
              </a:rPr>
              <a:t>inherit as </a:t>
            </a:r>
            <a:r>
              <a:rPr sz="972" b="1" spc="15" dirty="0">
                <a:latin typeface="Book Antiqua"/>
                <a:cs typeface="Book Antiqua"/>
              </a:rPr>
              <a:t>both functions are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available?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Solution </a:t>
            </a:r>
            <a:r>
              <a:rPr sz="972" spc="15" dirty="0">
                <a:latin typeface="Book Antiqua"/>
                <a:cs typeface="Book Antiqua"/>
              </a:rPr>
              <a:t>– </a:t>
            </a:r>
            <a:r>
              <a:rPr sz="972" spc="24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solve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problem by </a:t>
            </a:r>
            <a:r>
              <a:rPr sz="972" spc="10" dirty="0">
                <a:latin typeface="Book Antiqua"/>
                <a:cs typeface="Book Antiqua"/>
              </a:rPr>
              <a:t>explicitly calling </a:t>
            </a:r>
            <a:r>
              <a:rPr sz="972" spc="5" dirty="0">
                <a:latin typeface="Book Antiqua"/>
                <a:cs typeface="Book Antiqua"/>
              </a:rPr>
              <a:t>eat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from any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the parent classes </a:t>
            </a:r>
            <a:r>
              <a:rPr sz="972" spc="15" dirty="0">
                <a:latin typeface="Book Antiqua"/>
                <a:cs typeface="Book Antiqua"/>
              </a:rPr>
              <a:t>in Mermaid </a:t>
            </a:r>
            <a:r>
              <a:rPr sz="972" spc="10" dirty="0">
                <a:latin typeface="Book Antiqua"/>
                <a:cs typeface="Book Antiqua"/>
              </a:rPr>
              <a:t>class according to behaviour of </a:t>
            </a:r>
            <a:r>
              <a:rPr sz="972" spc="15" dirty="0">
                <a:latin typeface="Book Antiqua"/>
                <a:cs typeface="Book Antiqua"/>
              </a:rPr>
              <a:t>Mermaid </a:t>
            </a:r>
            <a:r>
              <a:rPr sz="972" spc="5" dirty="0">
                <a:latin typeface="Book Antiqua"/>
                <a:cs typeface="Book Antiqua"/>
              </a:rPr>
              <a:t>(i.e. if it eats  like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Woman 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call eat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Woman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eats like </a:t>
            </a:r>
            <a:r>
              <a:rPr sz="972" spc="15" dirty="0">
                <a:latin typeface="Book Antiqua"/>
                <a:cs typeface="Book Antiqua"/>
              </a:rPr>
              <a:t>Fish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call  method of Fish </a:t>
            </a:r>
            <a:r>
              <a:rPr sz="972" spc="5" dirty="0">
                <a:latin typeface="Book Antiqua"/>
                <a:cs typeface="Book Antiqua"/>
              </a:rPr>
              <a:t>class), </a:t>
            </a:r>
            <a:r>
              <a:rPr sz="972" spc="10" dirty="0">
                <a:latin typeface="Book Antiqua"/>
                <a:cs typeface="Book Antiqua"/>
              </a:rPr>
              <a:t>for this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Override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Common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multiply   inherited class and in that class overridden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call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appropriate </a:t>
            </a:r>
            <a:r>
              <a:rPr sz="972" spc="15" dirty="0">
                <a:latin typeface="Book Antiqua"/>
                <a:cs typeface="Book Antiqua"/>
              </a:rPr>
              <a:t>base 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7492" y="6508326"/>
            <a:ext cx="1013090" cy="227806"/>
          </a:xfrm>
          <a:custGeom>
            <a:avLst/>
            <a:gdLst/>
            <a:ahLst/>
            <a:cxnLst/>
            <a:rect l="l" t="t" r="r" b="b"/>
            <a:pathLst>
              <a:path w="1042035" h="234314">
                <a:moveTo>
                  <a:pt x="1041653" y="0"/>
                </a:moveTo>
                <a:lnTo>
                  <a:pt x="0" y="0"/>
                </a:lnTo>
                <a:lnTo>
                  <a:pt x="0" y="233934"/>
                </a:lnTo>
                <a:lnTo>
                  <a:pt x="1041653" y="233934"/>
                </a:lnTo>
                <a:lnTo>
                  <a:pt x="104165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905919" y="6540676"/>
            <a:ext cx="47660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Arial"/>
                <a:cs typeface="Arial"/>
              </a:rPr>
              <a:t>Mermaid</a:t>
            </a:r>
            <a:endParaRPr sz="92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5862" y="5411153"/>
            <a:ext cx="1013090" cy="227806"/>
          </a:xfrm>
          <a:custGeom>
            <a:avLst/>
            <a:gdLst/>
            <a:ahLst/>
            <a:cxnLst/>
            <a:rect l="l" t="t" r="r" b="b"/>
            <a:pathLst>
              <a:path w="1042035" h="234314">
                <a:moveTo>
                  <a:pt x="1041653" y="0"/>
                </a:moveTo>
                <a:lnTo>
                  <a:pt x="0" y="0"/>
                </a:lnTo>
                <a:lnTo>
                  <a:pt x="0" y="233934"/>
                </a:lnTo>
                <a:lnTo>
                  <a:pt x="1041653" y="233934"/>
                </a:lnTo>
                <a:lnTo>
                  <a:pt x="104165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750221" y="5443501"/>
            <a:ext cx="4247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9" dirty="0">
                <a:latin typeface="Arial"/>
                <a:cs typeface="Arial"/>
              </a:rPr>
              <a:t>W</a:t>
            </a:r>
            <a:r>
              <a:rPr sz="924" spc="-10" dirty="0">
                <a:latin typeface="Arial"/>
                <a:cs typeface="Arial"/>
              </a:rPr>
              <a:t>o</a:t>
            </a:r>
            <a:r>
              <a:rPr sz="924" spc="-5" dirty="0">
                <a:latin typeface="Arial"/>
                <a:cs typeface="Arial"/>
              </a:rPr>
              <a:t>m</a:t>
            </a:r>
            <a:r>
              <a:rPr sz="924" spc="-15" dirty="0">
                <a:latin typeface="Arial"/>
                <a:cs typeface="Arial"/>
              </a:rPr>
              <a:t>a</a:t>
            </a:r>
            <a:r>
              <a:rPr sz="924" spc="-5" dirty="0">
                <a:latin typeface="Arial"/>
                <a:cs typeface="Arial"/>
              </a:rPr>
              <a:t>n</a:t>
            </a:r>
            <a:endParaRPr sz="924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8368" y="5411153"/>
            <a:ext cx="1013090" cy="227806"/>
          </a:xfrm>
          <a:custGeom>
            <a:avLst/>
            <a:gdLst/>
            <a:ahLst/>
            <a:cxnLst/>
            <a:rect l="l" t="t" r="r" b="b"/>
            <a:pathLst>
              <a:path w="1042035" h="234314">
                <a:moveTo>
                  <a:pt x="1041653" y="0"/>
                </a:moveTo>
                <a:lnTo>
                  <a:pt x="0" y="0"/>
                </a:lnTo>
                <a:lnTo>
                  <a:pt x="0" y="233934"/>
                </a:lnTo>
                <a:lnTo>
                  <a:pt x="1041653" y="233934"/>
                </a:lnTo>
                <a:lnTo>
                  <a:pt x="104165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5103106" y="5443501"/>
            <a:ext cx="24570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Fish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00650" y="6054936"/>
            <a:ext cx="116680" cy="264848"/>
          </a:xfrm>
          <a:custGeom>
            <a:avLst/>
            <a:gdLst/>
            <a:ahLst/>
            <a:cxnLst/>
            <a:rect l="l" t="t" r="r" b="b"/>
            <a:pathLst>
              <a:path w="120014" h="272414">
                <a:moveTo>
                  <a:pt x="71627" y="107441"/>
                </a:moveTo>
                <a:lnTo>
                  <a:pt x="47243" y="107441"/>
                </a:lnTo>
                <a:lnTo>
                  <a:pt x="47243" y="272033"/>
                </a:lnTo>
                <a:lnTo>
                  <a:pt x="71627" y="272033"/>
                </a:lnTo>
                <a:lnTo>
                  <a:pt x="71627" y="107441"/>
                </a:lnTo>
                <a:close/>
              </a:path>
              <a:path w="120014" h="272414">
                <a:moveTo>
                  <a:pt x="59436" y="0"/>
                </a:moveTo>
                <a:lnTo>
                  <a:pt x="0" y="119633"/>
                </a:lnTo>
                <a:lnTo>
                  <a:pt x="47243" y="119633"/>
                </a:lnTo>
                <a:lnTo>
                  <a:pt x="47243" y="107441"/>
                </a:lnTo>
                <a:lnTo>
                  <a:pt x="113499" y="107441"/>
                </a:lnTo>
                <a:lnTo>
                  <a:pt x="59436" y="0"/>
                </a:lnTo>
                <a:close/>
              </a:path>
              <a:path w="120014" h="272414">
                <a:moveTo>
                  <a:pt x="113499" y="107441"/>
                </a:moveTo>
                <a:lnTo>
                  <a:pt x="71627" y="107441"/>
                </a:lnTo>
                <a:lnTo>
                  <a:pt x="71627" y="119633"/>
                </a:lnTo>
                <a:lnTo>
                  <a:pt x="119634" y="119633"/>
                </a:lnTo>
                <a:lnTo>
                  <a:pt x="113499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904066" y="6054936"/>
            <a:ext cx="116680" cy="264848"/>
          </a:xfrm>
          <a:custGeom>
            <a:avLst/>
            <a:gdLst/>
            <a:ahLst/>
            <a:cxnLst/>
            <a:rect l="l" t="t" r="r" b="b"/>
            <a:pathLst>
              <a:path w="120014" h="272414">
                <a:moveTo>
                  <a:pt x="71628" y="107441"/>
                </a:moveTo>
                <a:lnTo>
                  <a:pt x="48006" y="107441"/>
                </a:lnTo>
                <a:lnTo>
                  <a:pt x="48006" y="272033"/>
                </a:lnTo>
                <a:lnTo>
                  <a:pt x="71628" y="272033"/>
                </a:lnTo>
                <a:lnTo>
                  <a:pt x="71628" y="107441"/>
                </a:lnTo>
                <a:close/>
              </a:path>
              <a:path w="120014" h="272414">
                <a:moveTo>
                  <a:pt x="59436" y="0"/>
                </a:moveTo>
                <a:lnTo>
                  <a:pt x="0" y="119633"/>
                </a:lnTo>
                <a:lnTo>
                  <a:pt x="48006" y="119633"/>
                </a:lnTo>
                <a:lnTo>
                  <a:pt x="48006" y="107441"/>
                </a:lnTo>
                <a:lnTo>
                  <a:pt x="113499" y="107441"/>
                </a:lnTo>
                <a:lnTo>
                  <a:pt x="59436" y="0"/>
                </a:lnTo>
                <a:close/>
              </a:path>
              <a:path w="120014" h="272414">
                <a:moveTo>
                  <a:pt x="113499" y="107441"/>
                </a:moveTo>
                <a:lnTo>
                  <a:pt x="71628" y="107441"/>
                </a:lnTo>
                <a:lnTo>
                  <a:pt x="71628" y="119633"/>
                </a:lnTo>
                <a:lnTo>
                  <a:pt x="119634" y="119633"/>
                </a:lnTo>
                <a:lnTo>
                  <a:pt x="113499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961852" y="6319413"/>
            <a:ext cx="2296583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10143" y="6319413"/>
            <a:ext cx="0" cy="188913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455862" y="5638589"/>
            <a:ext cx="1013090" cy="416719"/>
          </a:xfrm>
          <a:custGeom>
            <a:avLst/>
            <a:gdLst/>
            <a:ahLst/>
            <a:cxnLst/>
            <a:rect l="l" t="t" r="r" b="b"/>
            <a:pathLst>
              <a:path w="1042035" h="428625">
                <a:moveTo>
                  <a:pt x="1041653" y="0"/>
                </a:moveTo>
                <a:lnTo>
                  <a:pt x="0" y="0"/>
                </a:lnTo>
                <a:lnTo>
                  <a:pt x="0" y="428244"/>
                </a:lnTo>
                <a:lnTo>
                  <a:pt x="1041653" y="428244"/>
                </a:lnTo>
                <a:lnTo>
                  <a:pt x="104165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516857" y="5670939"/>
            <a:ext cx="192617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84"/>
              </a:lnSpc>
            </a:pP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eat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84"/>
              </a:lnSpc>
            </a:pPr>
            <a:r>
              <a:rPr sz="924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8368" y="5638589"/>
            <a:ext cx="1013090" cy="416719"/>
          </a:xfrm>
          <a:custGeom>
            <a:avLst/>
            <a:gdLst/>
            <a:ahLst/>
            <a:cxnLst/>
            <a:rect l="l" t="t" r="r" b="b"/>
            <a:pathLst>
              <a:path w="1042035" h="428625">
                <a:moveTo>
                  <a:pt x="1041653" y="0"/>
                </a:moveTo>
                <a:lnTo>
                  <a:pt x="0" y="0"/>
                </a:lnTo>
                <a:lnTo>
                  <a:pt x="0" y="428244"/>
                </a:lnTo>
                <a:lnTo>
                  <a:pt x="1041653" y="428244"/>
                </a:lnTo>
                <a:lnTo>
                  <a:pt x="104165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780103" y="5670939"/>
            <a:ext cx="192617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84"/>
              </a:lnSpc>
            </a:pP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eat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84"/>
              </a:lnSpc>
            </a:pPr>
            <a:r>
              <a:rPr sz="924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388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3956402"/>
            <a:ext cx="3247319" cy="5497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</a:t>
            </a:r>
            <a:r>
              <a:rPr sz="972" b="1" spc="19" dirty="0">
                <a:latin typeface="Book Antiqua"/>
                <a:cs typeface="Book Antiqua"/>
              </a:rPr>
              <a:t>C++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Code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solidFill>
                  <a:srgbClr val="804000"/>
                </a:solidFill>
                <a:latin typeface="Book Antiqua"/>
                <a:cs typeface="Book Antiqua"/>
              </a:rPr>
              <a:t>#include</a:t>
            </a:r>
            <a:r>
              <a:rPr sz="972" spc="-63" dirty="0">
                <a:solidFill>
                  <a:srgbClr val="804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804000"/>
                </a:solidFill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solidFill>
                  <a:srgbClr val="804000"/>
                </a:solidFill>
                <a:latin typeface="Book Antiqua"/>
                <a:cs typeface="Book Antiqua"/>
              </a:rPr>
              <a:t>#include</a:t>
            </a:r>
            <a:r>
              <a:rPr sz="972" spc="-29" dirty="0">
                <a:solidFill>
                  <a:srgbClr val="804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804000"/>
                </a:solidFill>
                <a:latin typeface="Book Antiqua"/>
                <a:cs typeface="Book Antiqua"/>
              </a:rPr>
              <a:t>&lt;stdlib.h&gt;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using namespace</a:t>
            </a:r>
            <a:r>
              <a:rPr sz="972" b="1" spc="-58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2499"/>
              </a:lnSpc>
              <a:spcBef>
                <a:spcPts val="301"/>
              </a:spcBef>
            </a:pP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/*Program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to demonstrate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simple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multiple inheritance*/ 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6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Fish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924"/>
              </a:lnSpc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236443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</a:t>
            </a:r>
            <a:r>
              <a:rPr sz="972" spc="-8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eat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 marL="236443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cout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"\n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In Fish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eat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method</a:t>
            </a:r>
            <a:r>
              <a:rPr sz="972" spc="-58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236443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5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Woman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236443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</a:t>
            </a:r>
            <a:r>
              <a:rPr sz="972" spc="-8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eat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 marL="236443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cout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"\n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In </a:t>
            </a:r>
            <a:r>
              <a:rPr sz="972" spc="19" dirty="0">
                <a:solidFill>
                  <a:srgbClr val="7F7F7F"/>
                </a:solidFill>
                <a:latin typeface="Book Antiqua"/>
                <a:cs typeface="Book Antiqua"/>
              </a:rPr>
              <a:t>Woman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eat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method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 \n"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236443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Mermaid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Woman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Fish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236443" marR="2422470" indent="-32102">
              <a:lnSpc>
                <a:spcPts val="2499"/>
              </a:lnSpc>
              <a:spcBef>
                <a:spcPts val="282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 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</a:t>
            </a:r>
            <a:r>
              <a:rPr sz="972" spc="-8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eat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9605" y="2644880"/>
            <a:ext cx="1076060" cy="238919"/>
          </a:xfrm>
          <a:custGeom>
            <a:avLst/>
            <a:gdLst/>
            <a:ahLst/>
            <a:cxnLst/>
            <a:rect l="l" t="t" r="r" b="b"/>
            <a:pathLst>
              <a:path w="1106804" h="245744">
                <a:moveTo>
                  <a:pt x="1106424" y="0"/>
                </a:moveTo>
                <a:lnTo>
                  <a:pt x="0" y="0"/>
                </a:lnTo>
                <a:lnTo>
                  <a:pt x="0" y="245364"/>
                </a:lnTo>
                <a:lnTo>
                  <a:pt x="1106424" y="245364"/>
                </a:lnTo>
                <a:lnTo>
                  <a:pt x="11064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059147" y="2675748"/>
            <a:ext cx="47660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5" dirty="0">
                <a:latin typeface="Arial"/>
                <a:cs typeface="Arial"/>
              </a:rPr>
              <a:t>Mer</a:t>
            </a:r>
            <a:r>
              <a:rPr sz="924" spc="-5" dirty="0">
                <a:latin typeface="Arial"/>
                <a:cs typeface="Arial"/>
              </a:rPr>
              <a:t>m</a:t>
            </a:r>
            <a:r>
              <a:rPr sz="924" spc="-10" dirty="0">
                <a:latin typeface="Arial"/>
                <a:cs typeface="Arial"/>
              </a:rPr>
              <a:t>aid</a:t>
            </a:r>
            <a:endParaRPr sz="92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3892" y="1489181"/>
            <a:ext cx="1076060" cy="239535"/>
          </a:xfrm>
          <a:custGeom>
            <a:avLst/>
            <a:gdLst/>
            <a:ahLst/>
            <a:cxnLst/>
            <a:rect l="l" t="t" r="r" b="b"/>
            <a:pathLst>
              <a:path w="1106805" h="246380">
                <a:moveTo>
                  <a:pt x="1106424" y="0"/>
                </a:moveTo>
                <a:lnTo>
                  <a:pt x="0" y="0"/>
                </a:lnTo>
                <a:lnTo>
                  <a:pt x="0" y="246125"/>
                </a:lnTo>
                <a:lnTo>
                  <a:pt x="1106424" y="246125"/>
                </a:lnTo>
                <a:lnTo>
                  <a:pt x="11064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830106" y="1519308"/>
            <a:ext cx="4247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9" dirty="0">
                <a:latin typeface="Arial"/>
                <a:cs typeface="Arial"/>
              </a:rPr>
              <a:t>W</a:t>
            </a:r>
            <a:r>
              <a:rPr sz="924" spc="-10" dirty="0">
                <a:latin typeface="Arial"/>
                <a:cs typeface="Arial"/>
              </a:rPr>
              <a:t>o</a:t>
            </a:r>
            <a:r>
              <a:rPr sz="924" spc="-5" dirty="0">
                <a:latin typeface="Arial"/>
                <a:cs typeface="Arial"/>
              </a:rPr>
              <a:t>m</a:t>
            </a:r>
            <a:r>
              <a:rPr sz="924" spc="-15" dirty="0">
                <a:latin typeface="Arial"/>
                <a:cs typeface="Arial"/>
              </a:rPr>
              <a:t>a</a:t>
            </a:r>
            <a:r>
              <a:rPr sz="924" spc="-5" dirty="0">
                <a:latin typeface="Arial"/>
                <a:cs typeface="Arial"/>
              </a:rPr>
              <a:t>n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7156" y="1489181"/>
            <a:ext cx="1076060" cy="239535"/>
          </a:xfrm>
          <a:custGeom>
            <a:avLst/>
            <a:gdLst/>
            <a:ahLst/>
            <a:cxnLst/>
            <a:rect l="l" t="t" r="r" b="b"/>
            <a:pathLst>
              <a:path w="1106804" h="246380">
                <a:moveTo>
                  <a:pt x="1106424" y="0"/>
                </a:moveTo>
                <a:lnTo>
                  <a:pt x="0" y="0"/>
                </a:lnTo>
                <a:lnTo>
                  <a:pt x="0" y="246125"/>
                </a:lnTo>
                <a:lnTo>
                  <a:pt x="1106424" y="246125"/>
                </a:lnTo>
                <a:lnTo>
                  <a:pt x="11064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323009" y="1519308"/>
            <a:ext cx="24570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Fish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2775" y="2166302"/>
            <a:ext cx="116680" cy="279665"/>
          </a:xfrm>
          <a:custGeom>
            <a:avLst/>
            <a:gdLst/>
            <a:ahLst/>
            <a:cxnLst/>
            <a:rect l="l" t="t" r="r" b="b"/>
            <a:pathLst>
              <a:path w="120014" h="287655">
                <a:moveTo>
                  <a:pt x="71627" y="107442"/>
                </a:moveTo>
                <a:lnTo>
                  <a:pt x="48005" y="107442"/>
                </a:lnTo>
                <a:lnTo>
                  <a:pt x="48005" y="287274"/>
                </a:lnTo>
                <a:lnTo>
                  <a:pt x="71627" y="287274"/>
                </a:lnTo>
                <a:lnTo>
                  <a:pt x="71627" y="107442"/>
                </a:lnTo>
                <a:close/>
              </a:path>
              <a:path w="120014" h="287655">
                <a:moveTo>
                  <a:pt x="59436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2"/>
                </a:lnTo>
                <a:lnTo>
                  <a:pt x="113499" y="107442"/>
                </a:lnTo>
                <a:lnTo>
                  <a:pt x="59436" y="0"/>
                </a:lnTo>
                <a:close/>
              </a:path>
              <a:path w="120014" h="287655">
                <a:moveTo>
                  <a:pt x="113499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9634" y="119634"/>
                </a:lnTo>
                <a:lnTo>
                  <a:pt x="11349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983951" y="2166302"/>
            <a:ext cx="116680" cy="279665"/>
          </a:xfrm>
          <a:custGeom>
            <a:avLst/>
            <a:gdLst/>
            <a:ahLst/>
            <a:cxnLst/>
            <a:rect l="l" t="t" r="r" b="b"/>
            <a:pathLst>
              <a:path w="120014" h="287655">
                <a:moveTo>
                  <a:pt x="71627" y="107442"/>
                </a:moveTo>
                <a:lnTo>
                  <a:pt x="48005" y="107442"/>
                </a:lnTo>
                <a:lnTo>
                  <a:pt x="48005" y="287274"/>
                </a:lnTo>
                <a:lnTo>
                  <a:pt x="71627" y="287274"/>
                </a:lnTo>
                <a:lnTo>
                  <a:pt x="71627" y="107442"/>
                </a:lnTo>
                <a:close/>
              </a:path>
              <a:path w="120014" h="287655">
                <a:moveTo>
                  <a:pt x="59436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2"/>
                </a:lnTo>
                <a:lnTo>
                  <a:pt x="113499" y="107442"/>
                </a:lnTo>
                <a:lnTo>
                  <a:pt x="59436" y="0"/>
                </a:lnTo>
                <a:close/>
              </a:path>
              <a:path w="120014" h="287655">
                <a:moveTo>
                  <a:pt x="113499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9633" y="119634"/>
                </a:lnTo>
                <a:lnTo>
                  <a:pt x="11349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041737" y="2445596"/>
            <a:ext cx="2439194" cy="0"/>
          </a:xfrm>
          <a:custGeom>
            <a:avLst/>
            <a:gdLst/>
            <a:ahLst/>
            <a:cxnLst/>
            <a:rect l="l" t="t" r="r" b="b"/>
            <a:pathLst>
              <a:path w="2508885">
                <a:moveTo>
                  <a:pt x="0" y="0"/>
                </a:moveTo>
                <a:lnTo>
                  <a:pt x="2508504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261888" y="2445596"/>
            <a:ext cx="0" cy="199407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97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503892" y="1728469"/>
            <a:ext cx="1076060" cy="438326"/>
          </a:xfrm>
          <a:custGeom>
            <a:avLst/>
            <a:gdLst/>
            <a:ahLst/>
            <a:cxnLst/>
            <a:rect l="l" t="t" r="r" b="b"/>
            <a:pathLst>
              <a:path w="1106805" h="450850">
                <a:moveTo>
                  <a:pt x="1106424" y="0"/>
                </a:moveTo>
                <a:lnTo>
                  <a:pt x="0" y="0"/>
                </a:lnTo>
                <a:lnTo>
                  <a:pt x="0" y="450342"/>
                </a:lnTo>
                <a:lnTo>
                  <a:pt x="1106424" y="450342"/>
                </a:lnTo>
                <a:lnTo>
                  <a:pt x="11064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561924" y="1760080"/>
            <a:ext cx="185826" cy="284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74"/>
              </a:lnSpc>
            </a:pPr>
            <a:r>
              <a:rPr sz="924" spc="-10" dirty="0">
                <a:latin typeface="Arial"/>
                <a:cs typeface="Arial"/>
              </a:rPr>
              <a:t>eat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74"/>
              </a:lnSpc>
            </a:pPr>
            <a:r>
              <a:rPr sz="924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07156" y="1728469"/>
            <a:ext cx="1076060" cy="438326"/>
          </a:xfrm>
          <a:custGeom>
            <a:avLst/>
            <a:gdLst/>
            <a:ahLst/>
            <a:cxnLst/>
            <a:rect l="l" t="t" r="r" b="b"/>
            <a:pathLst>
              <a:path w="1106804" h="450850">
                <a:moveTo>
                  <a:pt x="1106424" y="0"/>
                </a:moveTo>
                <a:lnTo>
                  <a:pt x="0" y="0"/>
                </a:lnTo>
                <a:lnTo>
                  <a:pt x="0" y="450342"/>
                </a:lnTo>
                <a:lnTo>
                  <a:pt x="1106424" y="450342"/>
                </a:lnTo>
                <a:lnTo>
                  <a:pt x="11064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965187" y="1760080"/>
            <a:ext cx="185208" cy="284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74"/>
              </a:lnSpc>
            </a:pPr>
            <a:r>
              <a:rPr sz="924" spc="-15" dirty="0">
                <a:latin typeface="Arial"/>
                <a:cs typeface="Arial"/>
              </a:rPr>
              <a:t>e</a:t>
            </a:r>
            <a:r>
              <a:rPr sz="924" spc="-10" dirty="0">
                <a:latin typeface="Arial"/>
                <a:cs typeface="Arial"/>
              </a:rPr>
              <a:t>a</a:t>
            </a:r>
            <a:r>
              <a:rPr sz="924" spc="-5" dirty="0">
                <a:latin typeface="Arial"/>
                <a:cs typeface="Arial"/>
              </a:rPr>
              <a:t>t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74"/>
              </a:lnSpc>
            </a:pPr>
            <a:r>
              <a:rPr sz="924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59605" y="2883429"/>
            <a:ext cx="1076060" cy="438326"/>
          </a:xfrm>
          <a:custGeom>
            <a:avLst/>
            <a:gdLst/>
            <a:ahLst/>
            <a:cxnLst/>
            <a:rect l="l" t="t" r="r" b="b"/>
            <a:pathLst>
              <a:path w="1106804" h="450850">
                <a:moveTo>
                  <a:pt x="1106424" y="0"/>
                </a:moveTo>
                <a:lnTo>
                  <a:pt x="0" y="0"/>
                </a:lnTo>
                <a:lnTo>
                  <a:pt x="0" y="450342"/>
                </a:lnTo>
                <a:lnTo>
                  <a:pt x="1106424" y="450342"/>
                </a:lnTo>
                <a:lnTo>
                  <a:pt x="11064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817635" y="2914297"/>
            <a:ext cx="192617" cy="285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79"/>
              </a:lnSpc>
            </a:pPr>
            <a:r>
              <a:rPr sz="924" b="1" spc="-15" dirty="0">
                <a:latin typeface="Arial"/>
                <a:cs typeface="Arial"/>
              </a:rPr>
              <a:t>e</a:t>
            </a:r>
            <a:r>
              <a:rPr sz="924" b="1" spc="-5" dirty="0">
                <a:latin typeface="Arial"/>
                <a:cs typeface="Arial"/>
              </a:rPr>
              <a:t>at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79"/>
              </a:lnSpc>
            </a:pPr>
            <a:r>
              <a:rPr sz="924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30159" y="2842683"/>
            <a:ext cx="1525499" cy="598223"/>
          </a:xfrm>
          <a:custGeom>
            <a:avLst/>
            <a:gdLst/>
            <a:ahLst/>
            <a:cxnLst/>
            <a:rect l="l" t="t" r="r" b="b"/>
            <a:pathLst>
              <a:path w="1569085" h="615314">
                <a:moveTo>
                  <a:pt x="0" y="0"/>
                </a:moveTo>
                <a:lnTo>
                  <a:pt x="0" y="614933"/>
                </a:lnTo>
                <a:lnTo>
                  <a:pt x="1373124" y="614933"/>
                </a:lnTo>
                <a:lnTo>
                  <a:pt x="1568957" y="537971"/>
                </a:lnTo>
                <a:lnTo>
                  <a:pt x="1568957" y="0"/>
                </a:lnTo>
                <a:lnTo>
                  <a:pt x="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565140" y="3365711"/>
            <a:ext cx="190765" cy="75318"/>
          </a:xfrm>
          <a:custGeom>
            <a:avLst/>
            <a:gdLst/>
            <a:ahLst/>
            <a:cxnLst/>
            <a:rect l="l" t="t" r="r" b="b"/>
            <a:pathLst>
              <a:path w="196214" h="77469">
                <a:moveTo>
                  <a:pt x="0" y="76962"/>
                </a:moveTo>
                <a:lnTo>
                  <a:pt x="50291" y="3048"/>
                </a:lnTo>
                <a:lnTo>
                  <a:pt x="71104" y="9429"/>
                </a:lnTo>
                <a:lnTo>
                  <a:pt x="103060" y="11239"/>
                </a:lnTo>
                <a:lnTo>
                  <a:pt x="145018" y="8191"/>
                </a:lnTo>
                <a:lnTo>
                  <a:pt x="195833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288190" y="2884663"/>
            <a:ext cx="129831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marR="5556" indent="-208662">
              <a:lnSpc>
                <a:spcPts val="942"/>
              </a:lnSpc>
              <a:buAutoNum type="alphaLcPeriod"/>
              <a:tabLst>
                <a:tab pos="221628" algn="l"/>
              </a:tabLst>
            </a:pPr>
            <a:r>
              <a:rPr sz="826" spc="-5" dirty="0">
                <a:latin typeface="Arial"/>
                <a:cs typeface="Arial"/>
              </a:rPr>
              <a:t>Override eat </a:t>
            </a:r>
            <a:r>
              <a:rPr sz="826" spc="-10" dirty="0">
                <a:latin typeface="Arial"/>
                <a:cs typeface="Arial"/>
              </a:rPr>
              <a:t>method </a:t>
            </a:r>
            <a:r>
              <a:rPr sz="826" spc="-5" dirty="0">
                <a:latin typeface="Arial"/>
                <a:cs typeface="Arial"/>
              </a:rPr>
              <a:t>in  Mermaid</a:t>
            </a:r>
            <a:r>
              <a:rPr sz="826" spc="-92" dirty="0">
                <a:latin typeface="Arial"/>
                <a:cs typeface="Arial"/>
              </a:rPr>
              <a:t> </a:t>
            </a:r>
            <a:r>
              <a:rPr sz="826" spc="-5" dirty="0">
                <a:latin typeface="Arial"/>
                <a:cs typeface="Arial"/>
              </a:rPr>
              <a:t>class</a:t>
            </a:r>
            <a:endParaRPr sz="826">
              <a:latin typeface="Arial"/>
              <a:cs typeface="Arial"/>
            </a:endParaRPr>
          </a:p>
          <a:p>
            <a:pPr marL="221009" marR="4939" indent="-208662">
              <a:lnSpc>
                <a:spcPts val="942"/>
              </a:lnSpc>
              <a:buAutoNum type="alphaLcPeriod"/>
              <a:tabLst>
                <a:tab pos="221628" algn="l"/>
              </a:tabLst>
            </a:pPr>
            <a:r>
              <a:rPr sz="826" spc="-5" dirty="0">
                <a:latin typeface="Arial"/>
                <a:cs typeface="Arial"/>
              </a:rPr>
              <a:t>Invoke eat operation</a:t>
            </a:r>
            <a:r>
              <a:rPr sz="826" spc="-63" dirty="0">
                <a:latin typeface="Arial"/>
                <a:cs typeface="Arial"/>
              </a:rPr>
              <a:t> </a:t>
            </a:r>
            <a:r>
              <a:rPr sz="826" spc="-5" dirty="0">
                <a:latin typeface="Arial"/>
                <a:cs typeface="Arial"/>
              </a:rPr>
              <a:t>of  desired parent</a:t>
            </a:r>
            <a:r>
              <a:rPr sz="826" spc="-53" dirty="0">
                <a:latin typeface="Arial"/>
                <a:cs typeface="Arial"/>
              </a:rPr>
              <a:t> </a:t>
            </a:r>
            <a:r>
              <a:rPr sz="826" spc="-10" dirty="0">
                <a:latin typeface="Arial"/>
                <a:cs typeface="Arial"/>
              </a:rPr>
              <a:t>class</a:t>
            </a:r>
            <a:endParaRPr sz="826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19711" y="2962697"/>
            <a:ext cx="72849" cy="80257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37337" y="0"/>
                </a:moveTo>
                <a:lnTo>
                  <a:pt x="22824" y="3214"/>
                </a:lnTo>
                <a:lnTo>
                  <a:pt x="10953" y="12001"/>
                </a:lnTo>
                <a:lnTo>
                  <a:pt x="2940" y="25074"/>
                </a:lnTo>
                <a:lnTo>
                  <a:pt x="0" y="41148"/>
                </a:lnTo>
                <a:lnTo>
                  <a:pt x="2940" y="57221"/>
                </a:lnTo>
                <a:lnTo>
                  <a:pt x="10953" y="70294"/>
                </a:lnTo>
                <a:lnTo>
                  <a:pt x="22824" y="79081"/>
                </a:lnTo>
                <a:lnTo>
                  <a:pt x="37337" y="82296"/>
                </a:lnTo>
                <a:lnTo>
                  <a:pt x="51851" y="79081"/>
                </a:lnTo>
                <a:lnTo>
                  <a:pt x="63722" y="70294"/>
                </a:lnTo>
                <a:lnTo>
                  <a:pt x="71735" y="57221"/>
                </a:lnTo>
                <a:lnTo>
                  <a:pt x="74675" y="41148"/>
                </a:lnTo>
                <a:lnTo>
                  <a:pt x="71735" y="25074"/>
                </a:lnTo>
                <a:lnTo>
                  <a:pt x="63722" y="12001"/>
                </a:lnTo>
                <a:lnTo>
                  <a:pt x="51851" y="3214"/>
                </a:lnTo>
                <a:lnTo>
                  <a:pt x="37337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692313" y="3002703"/>
            <a:ext cx="538339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212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623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49372" cy="2215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Model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Examples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3636791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Highway maps  </a:t>
            </a:r>
            <a:r>
              <a:rPr sz="972" spc="10" dirty="0">
                <a:latin typeface="Book Antiqua"/>
                <a:cs typeface="Book Antiqua"/>
              </a:rPr>
              <a:t>Architectural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models  </a:t>
            </a:r>
            <a:r>
              <a:rPr sz="972" spc="10" dirty="0">
                <a:latin typeface="Book Antiqua"/>
                <a:cs typeface="Book Antiqua"/>
              </a:rPr>
              <a:t>Mechanical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models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9" dirty="0">
                <a:latin typeface="Times New Roman"/>
                <a:cs typeface="Times New Roman"/>
              </a:rPr>
              <a:t>01.3.</a:t>
            </a:r>
            <a:r>
              <a:rPr sz="972" b="1" spc="19" dirty="0">
                <a:latin typeface="Book Antiqua"/>
                <a:cs typeface="Book Antiqua"/>
              </a:rPr>
              <a:t>OO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Models: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context of </a:t>
            </a:r>
            <a:r>
              <a:rPr sz="972" spc="15" dirty="0">
                <a:latin typeface="Book Antiqua"/>
                <a:cs typeface="Book Antiqua"/>
              </a:rPr>
              <a:t>programming models are used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understand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10" dirty="0">
                <a:latin typeface="Book Antiqua"/>
                <a:cs typeface="Book Antiqua"/>
              </a:rPr>
              <a:t>before   </a:t>
            </a:r>
            <a:r>
              <a:rPr sz="972" spc="5" dirty="0">
                <a:latin typeface="Book Antiqua"/>
                <a:cs typeface="Book Antiqua"/>
              </a:rPr>
              <a:t>starting </a:t>
            </a:r>
            <a:r>
              <a:rPr sz="972" spc="15" dirty="0">
                <a:latin typeface="Book Antiqua"/>
                <a:cs typeface="Book Antiqua"/>
              </a:rPr>
              <a:t>developing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it.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make </a:t>
            </a:r>
            <a:r>
              <a:rPr sz="972" spc="10" dirty="0">
                <a:latin typeface="Book Antiqua"/>
                <a:cs typeface="Book Antiqua"/>
              </a:rPr>
              <a:t>Object Oriented </a:t>
            </a:r>
            <a:r>
              <a:rPr sz="972" spc="15" dirty="0">
                <a:latin typeface="Book Antiqua"/>
                <a:cs typeface="Book Antiqua"/>
              </a:rPr>
              <a:t>models showing </a:t>
            </a:r>
            <a:r>
              <a:rPr sz="972" spc="10" dirty="0">
                <a:latin typeface="Book Antiqua"/>
                <a:cs typeface="Book Antiqua"/>
              </a:rPr>
              <a:t>several interacting objects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understand  </a:t>
            </a:r>
            <a:r>
              <a:rPr sz="972" spc="15" dirty="0">
                <a:latin typeface="Book Antiqua"/>
                <a:cs typeface="Book Antiqua"/>
              </a:rPr>
              <a:t>a system given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 </a:t>
            </a:r>
            <a:r>
              <a:rPr sz="972" spc="10" dirty="0">
                <a:latin typeface="Book Antiqua"/>
                <a:cs typeface="Book Antiqua"/>
              </a:rPr>
              <a:t>for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implementation.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 </a:t>
            </a:r>
            <a:r>
              <a:rPr sz="972" b="1" spc="10" dirty="0">
                <a:latin typeface="Book Antiqua"/>
                <a:cs typeface="Book Antiqua"/>
              </a:rPr>
              <a:t>1– </a:t>
            </a:r>
            <a:r>
              <a:rPr sz="972" b="1" spc="15" dirty="0">
                <a:latin typeface="Book Antiqua"/>
                <a:cs typeface="Book Antiqua"/>
              </a:rPr>
              <a:t>Object </a:t>
            </a:r>
            <a:r>
              <a:rPr sz="972" b="1" spc="10" dirty="0">
                <a:latin typeface="Book Antiqua"/>
                <a:cs typeface="Book Antiqua"/>
              </a:rPr>
              <a:t>Oriented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Model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6327810"/>
            <a:ext cx="314236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</a:t>
            </a:r>
            <a:r>
              <a:rPr sz="972" b="1" spc="10" dirty="0">
                <a:latin typeface="Book Antiqua"/>
                <a:cs typeface="Book Antiqua"/>
              </a:rPr>
              <a:t>2– </a:t>
            </a:r>
            <a:r>
              <a:rPr sz="972" b="1" spc="15" dirty="0">
                <a:latin typeface="Book Antiqua"/>
                <a:cs typeface="Book Antiqua"/>
              </a:rPr>
              <a:t>Object </a:t>
            </a:r>
            <a:r>
              <a:rPr sz="972" b="1" spc="10" dirty="0">
                <a:latin typeface="Book Antiqua"/>
                <a:cs typeface="Book Antiqua"/>
              </a:rPr>
              <a:t>Oriented </a:t>
            </a:r>
            <a:r>
              <a:rPr sz="972" b="1" spc="15" dirty="0">
                <a:latin typeface="Book Antiqua"/>
                <a:cs typeface="Book Antiqua"/>
              </a:rPr>
              <a:t>Model (A </a:t>
            </a:r>
            <a:r>
              <a:rPr sz="972" b="1" spc="10" dirty="0">
                <a:latin typeface="Book Antiqua"/>
                <a:cs typeface="Book Antiqua"/>
              </a:rPr>
              <a:t>School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Model)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71308" y="6643898"/>
          <a:ext cx="5079647" cy="1691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8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71308" y="3713161"/>
          <a:ext cx="5079647" cy="2459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ts val="103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lives-in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ts val="1035"/>
                        </a:lnSpc>
                        <a:tabLst>
                          <a:tab pos="1780539" algn="l"/>
                        </a:tabLst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Ali	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House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0388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drives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6525" algn="ctr">
                        <a:lnSpc>
                          <a:spcPct val="100000"/>
                        </a:lnSpc>
                        <a:tabLst>
                          <a:tab pos="1496060" algn="l"/>
                        </a:tabLst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Car	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Tree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116">
                <a:tc>
                  <a:txBody>
                    <a:bodyPr/>
                    <a:lstStyle/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b="1" spc="10" dirty="0">
                          <a:latin typeface="Book Antiqua"/>
                          <a:cs typeface="Book Antiqua"/>
                        </a:rPr>
                        <a:t>Objects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5" dirty="0">
                          <a:latin typeface="Book Antiqua"/>
                          <a:cs typeface="Book Antiqua"/>
                        </a:rPr>
                        <a:t>Ali,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Car,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House,</a:t>
                      </a:r>
                      <a:r>
                        <a:rPr sz="1000" spc="-4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Tree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b="1" spc="10" dirty="0">
                          <a:latin typeface="Book Antiqua"/>
                          <a:cs typeface="Book Antiqua"/>
                        </a:rPr>
                        <a:t>Interactions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 marR="1118235">
                        <a:lnSpc>
                          <a:spcPts val="1290"/>
                        </a:lnSpc>
                        <a:spcBef>
                          <a:spcPts val="25"/>
                        </a:spcBef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Ali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lives in the</a:t>
                      </a:r>
                      <a:r>
                        <a:rPr sz="10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house 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Ali drives the</a:t>
                      </a:r>
                      <a:r>
                        <a:rPr sz="10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car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637241" y="6642418"/>
            <a:ext cx="1184593" cy="169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418204" y="6649826"/>
            <a:ext cx="1498706" cy="165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982104" y="6783917"/>
            <a:ext cx="1293495" cy="1410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496858" y="3943561"/>
            <a:ext cx="642056" cy="247562"/>
          </a:xfrm>
          <a:custGeom>
            <a:avLst/>
            <a:gdLst/>
            <a:ahLst/>
            <a:cxnLst/>
            <a:rect l="l" t="t" r="r" b="b"/>
            <a:pathLst>
              <a:path w="660400" h="254635">
                <a:moveTo>
                  <a:pt x="659891" y="0"/>
                </a:moveTo>
                <a:lnTo>
                  <a:pt x="0" y="0"/>
                </a:lnTo>
                <a:lnTo>
                  <a:pt x="0" y="254508"/>
                </a:lnTo>
                <a:lnTo>
                  <a:pt x="659891" y="254508"/>
                </a:lnTo>
                <a:lnTo>
                  <a:pt x="659891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138420" y="4008755"/>
            <a:ext cx="737129" cy="116680"/>
          </a:xfrm>
          <a:custGeom>
            <a:avLst/>
            <a:gdLst/>
            <a:ahLst/>
            <a:cxnLst/>
            <a:rect l="l" t="t" r="r" b="b"/>
            <a:pathLst>
              <a:path w="758189" h="120014">
                <a:moveTo>
                  <a:pt x="639317" y="0"/>
                </a:moveTo>
                <a:lnTo>
                  <a:pt x="639317" y="119634"/>
                </a:lnTo>
                <a:lnTo>
                  <a:pt x="735329" y="71628"/>
                </a:lnTo>
                <a:lnTo>
                  <a:pt x="650748" y="71628"/>
                </a:lnTo>
                <a:lnTo>
                  <a:pt x="650748" y="48006"/>
                </a:lnTo>
                <a:lnTo>
                  <a:pt x="734114" y="48006"/>
                </a:lnTo>
                <a:lnTo>
                  <a:pt x="639317" y="0"/>
                </a:lnTo>
                <a:close/>
              </a:path>
              <a:path w="758189" h="120014">
                <a:moveTo>
                  <a:pt x="639317" y="48006"/>
                </a:moveTo>
                <a:lnTo>
                  <a:pt x="0" y="48006"/>
                </a:lnTo>
                <a:lnTo>
                  <a:pt x="0" y="71628"/>
                </a:lnTo>
                <a:lnTo>
                  <a:pt x="639317" y="71628"/>
                </a:lnTo>
                <a:lnTo>
                  <a:pt x="639317" y="48006"/>
                </a:lnTo>
                <a:close/>
              </a:path>
              <a:path w="758189" h="120014">
                <a:moveTo>
                  <a:pt x="734114" y="48006"/>
                </a:moveTo>
                <a:lnTo>
                  <a:pt x="650748" y="48006"/>
                </a:lnTo>
                <a:lnTo>
                  <a:pt x="650748" y="71628"/>
                </a:lnTo>
                <a:lnTo>
                  <a:pt x="735329" y="71628"/>
                </a:lnTo>
                <a:lnTo>
                  <a:pt x="758189" y="60198"/>
                </a:lnTo>
                <a:lnTo>
                  <a:pt x="734114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528713" y="4892569"/>
            <a:ext cx="642056" cy="290160"/>
          </a:xfrm>
          <a:custGeom>
            <a:avLst/>
            <a:gdLst/>
            <a:ahLst/>
            <a:cxnLst/>
            <a:rect l="l" t="t" r="r" b="b"/>
            <a:pathLst>
              <a:path w="660400" h="298450">
                <a:moveTo>
                  <a:pt x="659891" y="0"/>
                </a:moveTo>
                <a:lnTo>
                  <a:pt x="0" y="0"/>
                </a:lnTo>
                <a:lnTo>
                  <a:pt x="0" y="297941"/>
                </a:lnTo>
                <a:lnTo>
                  <a:pt x="659891" y="297941"/>
                </a:lnTo>
                <a:lnTo>
                  <a:pt x="659891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875549" y="3943561"/>
            <a:ext cx="642673" cy="288925"/>
          </a:xfrm>
          <a:custGeom>
            <a:avLst/>
            <a:gdLst/>
            <a:ahLst/>
            <a:cxnLst/>
            <a:rect l="l" t="t" r="r" b="b"/>
            <a:pathLst>
              <a:path w="661034" h="297179">
                <a:moveTo>
                  <a:pt x="660653" y="0"/>
                </a:moveTo>
                <a:lnTo>
                  <a:pt x="0" y="0"/>
                </a:lnTo>
                <a:lnTo>
                  <a:pt x="0" y="297179"/>
                </a:lnTo>
                <a:lnTo>
                  <a:pt x="660653" y="297179"/>
                </a:lnTo>
                <a:lnTo>
                  <a:pt x="66065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875549" y="4892569"/>
            <a:ext cx="642673" cy="290160"/>
          </a:xfrm>
          <a:custGeom>
            <a:avLst/>
            <a:gdLst/>
            <a:ahLst/>
            <a:cxnLst/>
            <a:rect l="l" t="t" r="r" b="b"/>
            <a:pathLst>
              <a:path w="661034" h="298450">
                <a:moveTo>
                  <a:pt x="660653" y="0"/>
                </a:moveTo>
                <a:lnTo>
                  <a:pt x="0" y="0"/>
                </a:lnTo>
                <a:lnTo>
                  <a:pt x="0" y="297941"/>
                </a:lnTo>
                <a:lnTo>
                  <a:pt x="660653" y="297941"/>
                </a:lnTo>
                <a:lnTo>
                  <a:pt x="66065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759113" y="4190999"/>
            <a:ext cx="116680" cy="701940"/>
          </a:xfrm>
          <a:custGeom>
            <a:avLst/>
            <a:gdLst/>
            <a:ahLst/>
            <a:cxnLst/>
            <a:rect l="l" t="t" r="r" b="b"/>
            <a:pathLst>
              <a:path w="120014" h="721995">
                <a:moveTo>
                  <a:pt x="48006" y="602742"/>
                </a:moveTo>
                <a:lnTo>
                  <a:pt x="0" y="602742"/>
                </a:lnTo>
                <a:lnTo>
                  <a:pt x="59436" y="721614"/>
                </a:lnTo>
                <a:lnTo>
                  <a:pt x="113845" y="614172"/>
                </a:lnTo>
                <a:lnTo>
                  <a:pt x="48006" y="614172"/>
                </a:lnTo>
                <a:lnTo>
                  <a:pt x="48006" y="602742"/>
                </a:lnTo>
                <a:close/>
              </a:path>
              <a:path w="120014" h="721995">
                <a:moveTo>
                  <a:pt x="71628" y="0"/>
                </a:moveTo>
                <a:lnTo>
                  <a:pt x="48006" y="0"/>
                </a:lnTo>
                <a:lnTo>
                  <a:pt x="48006" y="614172"/>
                </a:lnTo>
                <a:lnTo>
                  <a:pt x="71628" y="614172"/>
                </a:lnTo>
                <a:lnTo>
                  <a:pt x="71628" y="0"/>
                </a:lnTo>
                <a:close/>
              </a:path>
              <a:path w="120014" h="721995">
                <a:moveTo>
                  <a:pt x="119634" y="602742"/>
                </a:moveTo>
                <a:lnTo>
                  <a:pt x="71628" y="602742"/>
                </a:lnTo>
                <a:lnTo>
                  <a:pt x="71628" y="614172"/>
                </a:lnTo>
                <a:lnTo>
                  <a:pt x="113845" y="614172"/>
                </a:lnTo>
                <a:lnTo>
                  <a:pt x="119634" y="602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141749" y="3839351"/>
            <a:ext cx="758613" cy="691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100387" y="3787246"/>
            <a:ext cx="557107" cy="770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194349" y="4763663"/>
            <a:ext cx="432646" cy="4882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891472" y="4902940"/>
            <a:ext cx="906039" cy="4504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724049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9411"/>
            <a:ext cx="4579585" cy="417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827"/>
            <a:r>
              <a:rPr sz="972" spc="15" dirty="0">
                <a:latin typeface="Book Antiqua"/>
                <a:cs typeface="Book Antiqua"/>
              </a:rPr>
              <a:t>cout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"\n In Mermaid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eat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method</a:t>
            </a:r>
            <a:r>
              <a:rPr sz="972" spc="-58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5" dirty="0">
                <a:latin typeface="Book Antiqua"/>
                <a:cs typeface="Book Antiqua"/>
              </a:rPr>
              <a:t>endl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23582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cout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"\n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Explicity calling </a:t>
            </a:r>
            <a:r>
              <a:rPr sz="972" spc="19" dirty="0">
                <a:solidFill>
                  <a:srgbClr val="7F7F7F"/>
                </a:solidFill>
                <a:latin typeface="Book Antiqua"/>
                <a:cs typeface="Book Antiqua"/>
              </a:rPr>
              <a:t>Woman </a:t>
            </a:r>
            <a:r>
              <a:rPr sz="972" spc="5" dirty="0">
                <a:solidFill>
                  <a:srgbClr val="7F7F7F"/>
                </a:solidFill>
                <a:latin typeface="Book Antiqua"/>
                <a:cs typeface="Book Antiqua"/>
              </a:rPr>
              <a:t>eat</a:t>
            </a:r>
            <a:r>
              <a:rPr sz="972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method...."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235827"/>
            <a:r>
              <a:rPr sz="972" spc="10" dirty="0">
                <a:latin typeface="Book Antiqua"/>
                <a:cs typeface="Book Antiqua"/>
              </a:rPr>
              <a:t>Woman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eat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235827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argc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1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0" dirty="0">
                <a:latin typeface="Book Antiqua"/>
                <a:cs typeface="Book Antiqua"/>
              </a:rPr>
              <a:t>argv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[])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Mermaid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mermaid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/*This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Mermaid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object will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have two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implicit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objects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one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of Fish class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and one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of 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Woman</a:t>
            </a:r>
            <a:r>
              <a:rPr sz="972" spc="-73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mermaid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eat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/*Calling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Mermaid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eat</a:t>
            </a:r>
            <a:r>
              <a:rPr sz="972" spc="-39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method*/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532460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system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</a:t>
            </a:r>
            <a:r>
              <a:rPr sz="972" spc="24" dirty="0">
                <a:solidFill>
                  <a:srgbClr val="7F7F7F"/>
                </a:solidFill>
                <a:latin typeface="Book Antiqua"/>
                <a:cs typeface="Book Antiqua"/>
              </a:rPr>
              <a:t>P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AUSE"</a:t>
            </a: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6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Problem </a:t>
            </a:r>
            <a:r>
              <a:rPr sz="972" b="1" spc="5" dirty="0">
                <a:latin typeface="Book Antiqua"/>
                <a:cs typeface="Book Antiqua"/>
              </a:rPr>
              <a:t>2: </a:t>
            </a:r>
            <a:r>
              <a:rPr sz="972" b="1" spc="19" dirty="0">
                <a:latin typeface="Book Antiqua"/>
                <a:cs typeface="Book Antiqua"/>
              </a:rPr>
              <a:t>Two </a:t>
            </a:r>
            <a:r>
              <a:rPr sz="972" b="1" spc="15" dirty="0">
                <a:latin typeface="Book Antiqua"/>
                <a:cs typeface="Book Antiqua"/>
              </a:rPr>
              <a:t>instances </a:t>
            </a:r>
            <a:r>
              <a:rPr sz="972" b="1" spc="10" dirty="0">
                <a:latin typeface="Book Antiqua"/>
                <a:cs typeface="Book Antiqua"/>
              </a:rPr>
              <a:t>for </a:t>
            </a:r>
            <a:r>
              <a:rPr sz="972" b="1" spc="19" dirty="0">
                <a:latin typeface="Book Antiqua"/>
                <a:cs typeface="Book Antiqua"/>
              </a:rPr>
              <a:t>same </a:t>
            </a:r>
            <a:r>
              <a:rPr sz="972" b="1" spc="10" dirty="0">
                <a:latin typeface="Book Antiqua"/>
                <a:cs typeface="Book Antiqua"/>
              </a:rPr>
              <a:t>function </a:t>
            </a:r>
            <a:r>
              <a:rPr sz="972" b="1" spc="15" dirty="0">
                <a:latin typeface="Book Antiqua"/>
                <a:cs typeface="Book Antiqua"/>
              </a:rPr>
              <a:t>(Diamond Problem)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3" y="8084314"/>
            <a:ext cx="4851224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Here Amphibious Vehicle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copies of </a:t>
            </a:r>
            <a:r>
              <a:rPr sz="972" spc="15" dirty="0">
                <a:latin typeface="Book Antiqua"/>
                <a:cs typeface="Book Antiqua"/>
              </a:rPr>
              <a:t>changeGear </a:t>
            </a:r>
            <a:r>
              <a:rPr sz="972" spc="10" dirty="0">
                <a:latin typeface="Book Antiqua"/>
                <a:cs typeface="Book Antiqua"/>
              </a:rPr>
              <a:t>function as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 </a:t>
            </a:r>
            <a:r>
              <a:rPr sz="972" spc="15" dirty="0">
                <a:latin typeface="Book Antiqua"/>
                <a:cs typeface="Book Antiqua"/>
              </a:rPr>
              <a:t>have two </a:t>
            </a:r>
            <a:r>
              <a:rPr sz="972" spc="10" dirty="0">
                <a:latin typeface="Book Antiqua"/>
                <a:cs typeface="Book Antiqua"/>
              </a:rPr>
              <a:t>objects of Vehicle class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with respect to </a:t>
            </a:r>
            <a:r>
              <a:rPr sz="972" spc="15" dirty="0">
                <a:latin typeface="Book Antiqua"/>
                <a:cs typeface="Book Antiqua"/>
              </a:rPr>
              <a:t>Land </a:t>
            </a:r>
            <a:r>
              <a:rPr sz="972" spc="10" dirty="0">
                <a:latin typeface="Book Antiqua"/>
                <a:cs typeface="Book Antiqua"/>
              </a:rPr>
              <a:t>Vehicle </a:t>
            </a:r>
            <a:r>
              <a:rPr sz="972" spc="15" dirty="0">
                <a:latin typeface="Book Antiqua"/>
                <a:cs typeface="Book Antiqua"/>
              </a:rPr>
              <a:t>and one with  </a:t>
            </a:r>
            <a:r>
              <a:rPr sz="972" spc="10" dirty="0">
                <a:latin typeface="Book Antiqua"/>
                <a:cs typeface="Book Antiqua"/>
              </a:rPr>
              <a:t>respect to </a:t>
            </a:r>
            <a:r>
              <a:rPr sz="972" spc="15" dirty="0">
                <a:latin typeface="Book Antiqua"/>
                <a:cs typeface="Book Antiqua"/>
              </a:rPr>
              <a:t>Water </a:t>
            </a:r>
            <a:r>
              <a:rPr sz="972" spc="10" dirty="0">
                <a:latin typeface="Book Antiqua"/>
                <a:cs typeface="Book Antiqua"/>
              </a:rPr>
              <a:t>Vehicle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7976" y="5603769"/>
            <a:ext cx="3703549" cy="2169407"/>
          </a:xfrm>
          <a:custGeom>
            <a:avLst/>
            <a:gdLst/>
            <a:ahLst/>
            <a:cxnLst/>
            <a:rect l="l" t="t" r="r" b="b"/>
            <a:pathLst>
              <a:path w="3809365" h="2231390">
                <a:moveTo>
                  <a:pt x="3809238" y="0"/>
                </a:moveTo>
                <a:lnTo>
                  <a:pt x="0" y="0"/>
                </a:lnTo>
                <a:lnTo>
                  <a:pt x="0" y="2231136"/>
                </a:lnTo>
                <a:lnTo>
                  <a:pt x="3809238" y="2231136"/>
                </a:lnTo>
                <a:lnTo>
                  <a:pt x="380923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682557" y="7407697"/>
            <a:ext cx="1527351" cy="222250"/>
          </a:xfrm>
          <a:custGeom>
            <a:avLst/>
            <a:gdLst/>
            <a:ahLst/>
            <a:cxnLst/>
            <a:rect l="l" t="t" r="r" b="b"/>
            <a:pathLst>
              <a:path w="1570989" h="228600">
                <a:moveTo>
                  <a:pt x="1570482" y="0"/>
                </a:moveTo>
                <a:lnTo>
                  <a:pt x="0" y="0"/>
                </a:lnTo>
                <a:lnTo>
                  <a:pt x="0" y="228600"/>
                </a:lnTo>
                <a:lnTo>
                  <a:pt x="1570482" y="228600"/>
                </a:lnTo>
                <a:lnTo>
                  <a:pt x="157048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935921" y="7437824"/>
            <a:ext cx="101988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9"/>
              </a:lnSpc>
            </a:pPr>
            <a:r>
              <a:rPr sz="924" spc="-10" dirty="0">
                <a:latin typeface="Arial"/>
                <a:cs typeface="Arial"/>
              </a:rPr>
              <a:t>Amphibious</a:t>
            </a:r>
            <a:r>
              <a:rPr sz="924" spc="-78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0407" y="6260888"/>
            <a:ext cx="116680" cy="222250"/>
          </a:xfrm>
          <a:custGeom>
            <a:avLst/>
            <a:gdLst/>
            <a:ahLst/>
            <a:cxnLst/>
            <a:rect l="l" t="t" r="r" b="b"/>
            <a:pathLst>
              <a:path w="120014" h="228600">
                <a:moveTo>
                  <a:pt x="71627" y="108203"/>
                </a:moveTo>
                <a:lnTo>
                  <a:pt x="48005" y="108203"/>
                </a:lnTo>
                <a:lnTo>
                  <a:pt x="48005" y="228600"/>
                </a:lnTo>
                <a:lnTo>
                  <a:pt x="71627" y="228600"/>
                </a:lnTo>
                <a:lnTo>
                  <a:pt x="71627" y="108203"/>
                </a:lnTo>
                <a:close/>
              </a:path>
              <a:path w="120014" h="228600">
                <a:moveTo>
                  <a:pt x="60198" y="0"/>
                </a:moveTo>
                <a:lnTo>
                  <a:pt x="0" y="119633"/>
                </a:lnTo>
                <a:lnTo>
                  <a:pt x="48005" y="119633"/>
                </a:lnTo>
                <a:lnTo>
                  <a:pt x="48005" y="108203"/>
                </a:lnTo>
                <a:lnTo>
                  <a:pt x="113955" y="108203"/>
                </a:lnTo>
                <a:lnTo>
                  <a:pt x="60198" y="0"/>
                </a:lnTo>
                <a:close/>
              </a:path>
              <a:path w="120014" h="228600">
                <a:moveTo>
                  <a:pt x="113955" y="108203"/>
                </a:moveTo>
                <a:lnTo>
                  <a:pt x="71627" y="108203"/>
                </a:lnTo>
                <a:lnTo>
                  <a:pt x="71627" y="119633"/>
                </a:lnTo>
                <a:lnTo>
                  <a:pt x="119634" y="119633"/>
                </a:lnTo>
                <a:lnTo>
                  <a:pt x="113955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523279" y="6483138"/>
            <a:ext cx="1718116" cy="0"/>
          </a:xfrm>
          <a:custGeom>
            <a:avLst/>
            <a:gdLst/>
            <a:ahLst/>
            <a:cxnLst/>
            <a:rect l="l" t="t" r="r" b="b"/>
            <a:pathLst>
              <a:path w="1767204">
                <a:moveTo>
                  <a:pt x="0" y="0"/>
                </a:moveTo>
                <a:lnTo>
                  <a:pt x="1767077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523278" y="6483139"/>
            <a:ext cx="0" cy="185208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951355" y="6668347"/>
            <a:ext cx="1113102" cy="222250"/>
          </a:xfrm>
          <a:custGeom>
            <a:avLst/>
            <a:gdLst/>
            <a:ahLst/>
            <a:cxnLst/>
            <a:rect l="l" t="t" r="r" b="b"/>
            <a:pathLst>
              <a:path w="1144905" h="228600">
                <a:moveTo>
                  <a:pt x="1144524" y="0"/>
                </a:moveTo>
                <a:lnTo>
                  <a:pt x="0" y="0"/>
                </a:lnTo>
                <a:lnTo>
                  <a:pt x="0" y="228600"/>
                </a:lnTo>
                <a:lnTo>
                  <a:pt x="1144524" y="228600"/>
                </a:lnTo>
                <a:lnTo>
                  <a:pt x="11445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172122" y="6698474"/>
            <a:ext cx="67168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9"/>
              </a:lnSpc>
            </a:pPr>
            <a:r>
              <a:rPr sz="924" spc="-10" dirty="0">
                <a:latin typeface="Arial"/>
                <a:cs typeface="Arial"/>
              </a:rPr>
              <a:t>Land</a:t>
            </a:r>
            <a:r>
              <a:rPr sz="924" spc="-73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68606" y="6668347"/>
            <a:ext cx="1145822" cy="222250"/>
          </a:xfrm>
          <a:custGeom>
            <a:avLst/>
            <a:gdLst/>
            <a:ahLst/>
            <a:cxnLst/>
            <a:rect l="l" t="t" r="r" b="b"/>
            <a:pathLst>
              <a:path w="1178560" h="228600">
                <a:moveTo>
                  <a:pt x="1178052" y="0"/>
                </a:moveTo>
                <a:lnTo>
                  <a:pt x="0" y="0"/>
                </a:lnTo>
                <a:lnTo>
                  <a:pt x="0" y="228600"/>
                </a:lnTo>
                <a:lnTo>
                  <a:pt x="1178052" y="228600"/>
                </a:lnTo>
                <a:lnTo>
                  <a:pt x="117805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879744" y="6698474"/>
            <a:ext cx="72354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9"/>
              </a:lnSpc>
            </a:pPr>
            <a:r>
              <a:rPr sz="924" spc="-10" dirty="0">
                <a:latin typeface="Arial"/>
                <a:cs typeface="Arial"/>
              </a:rPr>
              <a:t>Water</a:t>
            </a:r>
            <a:r>
              <a:rPr sz="924" spc="-92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73693" y="5817870"/>
            <a:ext cx="890852" cy="221633"/>
          </a:xfrm>
          <a:custGeom>
            <a:avLst/>
            <a:gdLst/>
            <a:ahLst/>
            <a:cxnLst/>
            <a:rect l="l" t="t" r="r" b="b"/>
            <a:pathLst>
              <a:path w="916304" h="227964">
                <a:moveTo>
                  <a:pt x="915924" y="0"/>
                </a:moveTo>
                <a:lnTo>
                  <a:pt x="0" y="0"/>
                </a:lnTo>
                <a:lnTo>
                  <a:pt x="0" y="227837"/>
                </a:lnTo>
                <a:lnTo>
                  <a:pt x="915924" y="227837"/>
                </a:lnTo>
                <a:lnTo>
                  <a:pt x="9159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792076" y="7407697"/>
            <a:ext cx="636499" cy="222250"/>
          </a:xfrm>
          <a:custGeom>
            <a:avLst/>
            <a:gdLst/>
            <a:ahLst/>
            <a:cxnLst/>
            <a:rect l="l" t="t" r="r" b="b"/>
            <a:pathLst>
              <a:path w="654685" h="228600">
                <a:moveTo>
                  <a:pt x="654557" y="0"/>
                </a:moveTo>
                <a:lnTo>
                  <a:pt x="0" y="0"/>
                </a:lnTo>
                <a:lnTo>
                  <a:pt x="0" y="228600"/>
                </a:lnTo>
                <a:lnTo>
                  <a:pt x="654557" y="228600"/>
                </a:lnTo>
                <a:lnTo>
                  <a:pt x="654557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016549" y="7437824"/>
            <a:ext cx="18706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9"/>
              </a:lnSpc>
            </a:pPr>
            <a:r>
              <a:rPr sz="924" spc="-10" dirty="0">
                <a:latin typeface="Arial"/>
                <a:cs typeface="Arial"/>
              </a:rPr>
              <a:t>Car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31666" y="7407697"/>
            <a:ext cx="636499" cy="222250"/>
          </a:xfrm>
          <a:custGeom>
            <a:avLst/>
            <a:gdLst/>
            <a:ahLst/>
            <a:cxnLst/>
            <a:rect l="l" t="t" r="r" b="b"/>
            <a:pathLst>
              <a:path w="654685" h="228600">
                <a:moveTo>
                  <a:pt x="654558" y="0"/>
                </a:moveTo>
                <a:lnTo>
                  <a:pt x="0" y="0"/>
                </a:lnTo>
                <a:lnTo>
                  <a:pt x="0" y="228600"/>
                </a:lnTo>
                <a:lnTo>
                  <a:pt x="654558" y="228600"/>
                </a:lnTo>
                <a:lnTo>
                  <a:pt x="65455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630949" y="7437824"/>
            <a:ext cx="23953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9"/>
              </a:lnSpc>
            </a:pPr>
            <a:r>
              <a:rPr sz="924" spc="-10" dirty="0">
                <a:latin typeface="Arial"/>
                <a:cs typeface="Arial"/>
              </a:rPr>
              <a:t>Boat</a:t>
            </a:r>
            <a:endParaRPr sz="92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41271" y="6483139"/>
            <a:ext cx="0" cy="185208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110634" y="7186189"/>
            <a:ext cx="0" cy="221633"/>
          </a:xfrm>
          <a:custGeom>
            <a:avLst/>
            <a:gdLst/>
            <a:ahLst/>
            <a:cxnLst/>
            <a:rect l="l" t="t" r="r" b="b"/>
            <a:pathLst>
              <a:path h="227965">
                <a:moveTo>
                  <a:pt x="0" y="0"/>
                </a:moveTo>
                <a:lnTo>
                  <a:pt x="0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032971" y="7186189"/>
            <a:ext cx="0" cy="221633"/>
          </a:xfrm>
          <a:custGeom>
            <a:avLst/>
            <a:gdLst/>
            <a:ahLst/>
            <a:cxnLst/>
            <a:rect l="l" t="t" r="r" b="b"/>
            <a:pathLst>
              <a:path h="227965">
                <a:moveTo>
                  <a:pt x="0" y="0"/>
                </a:moveTo>
                <a:lnTo>
                  <a:pt x="0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465493" y="6890596"/>
            <a:ext cx="116680" cy="295716"/>
          </a:xfrm>
          <a:custGeom>
            <a:avLst/>
            <a:gdLst/>
            <a:ahLst/>
            <a:cxnLst/>
            <a:rect l="l" t="t" r="r" b="b"/>
            <a:pathLst>
              <a:path w="120014" h="304165">
                <a:moveTo>
                  <a:pt x="71627" y="107442"/>
                </a:moveTo>
                <a:lnTo>
                  <a:pt x="48005" y="107442"/>
                </a:lnTo>
                <a:lnTo>
                  <a:pt x="48005" y="304038"/>
                </a:lnTo>
                <a:lnTo>
                  <a:pt x="71627" y="304038"/>
                </a:lnTo>
                <a:lnTo>
                  <a:pt x="71627" y="107442"/>
                </a:lnTo>
                <a:close/>
              </a:path>
              <a:path w="120014" h="304165">
                <a:moveTo>
                  <a:pt x="59436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2"/>
                </a:lnTo>
                <a:lnTo>
                  <a:pt x="113845" y="107442"/>
                </a:lnTo>
                <a:lnTo>
                  <a:pt x="59436" y="0"/>
                </a:lnTo>
                <a:close/>
              </a:path>
              <a:path w="120014" h="304165">
                <a:moveTo>
                  <a:pt x="113845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9633" y="118872"/>
                </a:lnTo>
                <a:lnTo>
                  <a:pt x="113845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110634" y="7186188"/>
            <a:ext cx="922338" cy="0"/>
          </a:xfrm>
          <a:custGeom>
            <a:avLst/>
            <a:gdLst/>
            <a:ahLst/>
            <a:cxnLst/>
            <a:rect l="l" t="t" r="r" b="b"/>
            <a:pathLst>
              <a:path w="948689">
                <a:moveTo>
                  <a:pt x="0" y="0"/>
                </a:moveTo>
                <a:lnTo>
                  <a:pt x="948689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827144" y="7186189"/>
            <a:ext cx="0" cy="221633"/>
          </a:xfrm>
          <a:custGeom>
            <a:avLst/>
            <a:gdLst/>
            <a:ahLst/>
            <a:cxnLst/>
            <a:rect l="l" t="t" r="r" b="b"/>
            <a:pathLst>
              <a:path h="227965">
                <a:moveTo>
                  <a:pt x="0" y="0"/>
                </a:moveTo>
                <a:lnTo>
                  <a:pt x="0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749483" y="7186189"/>
            <a:ext cx="0" cy="221633"/>
          </a:xfrm>
          <a:custGeom>
            <a:avLst/>
            <a:gdLst/>
            <a:ahLst/>
            <a:cxnLst/>
            <a:rect l="l" t="t" r="r" b="b"/>
            <a:pathLst>
              <a:path h="227965">
                <a:moveTo>
                  <a:pt x="0" y="0"/>
                </a:moveTo>
                <a:lnTo>
                  <a:pt x="0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182745" y="6890596"/>
            <a:ext cx="116680" cy="295716"/>
          </a:xfrm>
          <a:custGeom>
            <a:avLst/>
            <a:gdLst/>
            <a:ahLst/>
            <a:cxnLst/>
            <a:rect l="l" t="t" r="r" b="b"/>
            <a:pathLst>
              <a:path w="120014" h="304165">
                <a:moveTo>
                  <a:pt x="71627" y="107442"/>
                </a:moveTo>
                <a:lnTo>
                  <a:pt x="48005" y="107442"/>
                </a:lnTo>
                <a:lnTo>
                  <a:pt x="48005" y="304038"/>
                </a:lnTo>
                <a:lnTo>
                  <a:pt x="71627" y="304038"/>
                </a:lnTo>
                <a:lnTo>
                  <a:pt x="71627" y="107442"/>
                </a:lnTo>
                <a:close/>
              </a:path>
              <a:path w="120014" h="304165">
                <a:moveTo>
                  <a:pt x="60198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2"/>
                </a:lnTo>
                <a:lnTo>
                  <a:pt x="113919" y="107442"/>
                </a:lnTo>
                <a:lnTo>
                  <a:pt x="60198" y="0"/>
                </a:lnTo>
                <a:close/>
              </a:path>
              <a:path w="120014" h="304165">
                <a:moveTo>
                  <a:pt x="113919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9634" y="118872"/>
                </a:lnTo>
                <a:lnTo>
                  <a:pt x="113919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827144" y="7186188"/>
            <a:ext cx="922338" cy="0"/>
          </a:xfrm>
          <a:custGeom>
            <a:avLst/>
            <a:gdLst/>
            <a:ahLst/>
            <a:cxnLst/>
            <a:rect l="l" t="t" r="r" b="b"/>
            <a:pathLst>
              <a:path w="948689">
                <a:moveTo>
                  <a:pt x="0" y="0"/>
                </a:moveTo>
                <a:lnTo>
                  <a:pt x="94869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873693" y="6039379"/>
            <a:ext cx="890852" cy="221633"/>
          </a:xfrm>
          <a:custGeom>
            <a:avLst/>
            <a:gdLst/>
            <a:ahLst/>
            <a:cxnLst/>
            <a:rect l="l" t="t" r="r" b="b"/>
            <a:pathLst>
              <a:path w="916304" h="227964">
                <a:moveTo>
                  <a:pt x="915924" y="0"/>
                </a:moveTo>
                <a:lnTo>
                  <a:pt x="0" y="0"/>
                </a:lnTo>
                <a:lnTo>
                  <a:pt x="0" y="227837"/>
                </a:lnTo>
                <a:lnTo>
                  <a:pt x="915924" y="227837"/>
                </a:lnTo>
                <a:lnTo>
                  <a:pt x="91592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944072" y="5847257"/>
            <a:ext cx="671072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969"/>
            <a:r>
              <a:rPr sz="924" spc="-10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  <a:p>
            <a:pPr>
              <a:lnSpc>
                <a:spcPts val="1099"/>
              </a:lnSpc>
              <a:spcBef>
                <a:spcPts val="681"/>
              </a:spcBef>
            </a:pP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ch</a:t>
            </a:r>
            <a:r>
              <a:rPr sz="924" b="1" spc="-15" dirty="0">
                <a:solidFill>
                  <a:srgbClr val="9A3300"/>
                </a:solidFill>
                <a:latin typeface="Arial"/>
                <a:cs typeface="Arial"/>
              </a:rPr>
              <a:t>a</a:t>
            </a: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ngeGe</a:t>
            </a:r>
            <a:r>
              <a:rPr sz="924" b="1" spc="-15" dirty="0">
                <a:solidFill>
                  <a:srgbClr val="9A3300"/>
                </a:solidFill>
                <a:latin typeface="Arial"/>
                <a:cs typeface="Arial"/>
              </a:rPr>
              <a:t>a</a:t>
            </a:r>
            <a:r>
              <a:rPr sz="924" b="1" spc="-5" dirty="0">
                <a:solidFill>
                  <a:srgbClr val="9A3300"/>
                </a:solidFill>
                <a:latin typeface="Arial"/>
                <a:cs typeface="Arial"/>
              </a:rPr>
              <a:t>r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561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0145" y="1354349"/>
            <a:ext cx="3424502" cy="1960739"/>
          </a:xfrm>
          <a:custGeom>
            <a:avLst/>
            <a:gdLst/>
            <a:ahLst/>
            <a:cxnLst/>
            <a:rect l="l" t="t" r="r" b="b"/>
            <a:pathLst>
              <a:path w="3522345" h="2016760">
                <a:moveTo>
                  <a:pt x="3521964" y="0"/>
                </a:moveTo>
                <a:lnTo>
                  <a:pt x="0" y="0"/>
                </a:lnTo>
                <a:lnTo>
                  <a:pt x="0" y="2016252"/>
                </a:lnTo>
                <a:lnTo>
                  <a:pt x="3521964" y="2016252"/>
                </a:lnTo>
                <a:lnTo>
                  <a:pt x="352196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108411" y="2978997"/>
            <a:ext cx="1571801" cy="262378"/>
          </a:xfrm>
          <a:custGeom>
            <a:avLst/>
            <a:gdLst/>
            <a:ahLst/>
            <a:cxnLst/>
            <a:rect l="l" t="t" r="r" b="b"/>
            <a:pathLst>
              <a:path w="1616710" h="269875">
                <a:moveTo>
                  <a:pt x="1616202" y="0"/>
                </a:moveTo>
                <a:lnTo>
                  <a:pt x="0" y="0"/>
                </a:lnTo>
                <a:lnTo>
                  <a:pt x="0" y="269748"/>
                </a:lnTo>
                <a:lnTo>
                  <a:pt x="1616202" y="269748"/>
                </a:lnTo>
                <a:lnTo>
                  <a:pt x="161620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143354" y="3009864"/>
            <a:ext cx="4851224" cy="337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0250"/>
            <a:r>
              <a:rPr sz="924" spc="-10" dirty="0">
                <a:latin typeface="Arial"/>
                <a:cs typeface="Arial"/>
              </a:rPr>
              <a:t>Amphibious</a:t>
            </a:r>
            <a:r>
              <a:rPr sz="924" spc="-39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Actual </a:t>
            </a:r>
            <a:r>
              <a:rPr sz="972" b="1" spc="19" dirty="0">
                <a:latin typeface="Book Antiqua"/>
                <a:cs typeface="Book Antiqua"/>
              </a:rPr>
              <a:t>Memory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Layout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will not be able to </a:t>
            </a:r>
            <a:r>
              <a:rPr sz="972" spc="15" dirty="0">
                <a:latin typeface="Book Antiqua"/>
                <a:cs typeface="Book Antiqua"/>
              </a:rPr>
              <a:t>decide which changeGear </a:t>
            </a:r>
            <a:r>
              <a:rPr sz="972" spc="10" dirty="0">
                <a:latin typeface="Book Antiqua"/>
                <a:cs typeface="Book Antiqua"/>
              </a:rPr>
              <a:t>operation </a:t>
            </a:r>
            <a:r>
              <a:rPr sz="972" spc="15" dirty="0">
                <a:latin typeface="Book Antiqua"/>
                <a:cs typeface="Book Antiqua"/>
              </a:rPr>
              <a:t>Amphibious  </a:t>
            </a:r>
            <a:r>
              <a:rPr sz="972" spc="10" dirty="0">
                <a:latin typeface="Book Antiqua"/>
                <a:cs typeface="Book Antiqua"/>
              </a:rPr>
              <a:t>Vehicle should inherit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generate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error as </a:t>
            </a:r>
            <a:r>
              <a:rPr sz="972" spc="19" dirty="0">
                <a:latin typeface="Book Antiqua"/>
                <a:cs typeface="Book Antiqua"/>
              </a:rPr>
              <a:t>shown </a:t>
            </a:r>
            <a:r>
              <a:rPr sz="972" spc="15" dirty="0">
                <a:latin typeface="Book Antiqua"/>
                <a:cs typeface="Book Antiqua"/>
              </a:rPr>
              <a:t>below (two </a:t>
            </a:r>
            <a:r>
              <a:rPr sz="972" spc="10" dirty="0">
                <a:latin typeface="Book Antiqua"/>
                <a:cs typeface="Book Antiqua"/>
              </a:rPr>
              <a:t>copied </a:t>
            </a:r>
            <a:r>
              <a:rPr sz="972" spc="5" dirty="0">
                <a:latin typeface="Book Antiqua"/>
                <a:cs typeface="Book Antiqua"/>
              </a:rPr>
              <a:t>of  </a:t>
            </a:r>
            <a:r>
              <a:rPr sz="972" spc="15" dirty="0">
                <a:latin typeface="Book Antiqua"/>
                <a:cs typeface="Book Antiqua"/>
              </a:rPr>
              <a:t>same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method),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1807592">
              <a:lnSpc>
                <a:spcPct val="107000"/>
              </a:lnSpc>
              <a:spcBef>
                <a:spcPts val="5"/>
              </a:spcBef>
              <a:tabLst>
                <a:tab pos="1335322" algn="l"/>
              </a:tabLst>
            </a:pPr>
            <a:r>
              <a:rPr sz="972" spc="10" dirty="0">
                <a:latin typeface="Book Antiqua"/>
                <a:cs typeface="Book Antiqua"/>
              </a:rPr>
              <a:t>error: request for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`changeGear'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ambiguous  </a:t>
            </a:r>
            <a:r>
              <a:rPr sz="972" spc="10" dirty="0">
                <a:latin typeface="Book Antiqua"/>
                <a:cs typeface="Book Antiqua"/>
              </a:rPr>
              <a:t>error: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candidates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are:	</a:t>
            </a:r>
            <a:r>
              <a:rPr sz="972" b="1" spc="10" dirty="0">
                <a:latin typeface="Book Antiqua"/>
                <a:cs typeface="Book Antiqua"/>
              </a:rPr>
              <a:t>void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Vehicle::changeGear()</a:t>
            </a:r>
            <a:endParaRPr sz="972">
              <a:latin typeface="Book Antiqua"/>
              <a:cs typeface="Book Antiqua"/>
            </a:endParaRPr>
          </a:p>
          <a:p>
            <a:pPr marL="1226668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void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Vehicle::changeGear()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Execution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terminated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Solution </a:t>
            </a:r>
            <a:r>
              <a:rPr sz="972" b="1" spc="10" dirty="0">
                <a:latin typeface="Book Antiqua"/>
                <a:cs typeface="Book Antiqua"/>
              </a:rPr>
              <a:t>to </a:t>
            </a:r>
            <a:r>
              <a:rPr sz="972" b="1" spc="15" dirty="0">
                <a:latin typeface="Book Antiqua"/>
                <a:cs typeface="Book Antiqua"/>
              </a:rPr>
              <a:t>Diamond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Problem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languages disallow </a:t>
            </a:r>
            <a:r>
              <a:rPr sz="972" spc="15" dirty="0">
                <a:latin typeface="Book Antiqua"/>
                <a:cs typeface="Book Antiqua"/>
              </a:rPr>
              <a:t>diamond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hierarchy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Others</a:t>
            </a:r>
            <a:r>
              <a:rPr sz="972" spc="20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provide</a:t>
            </a:r>
            <a:r>
              <a:rPr sz="972" spc="19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mechanism</a:t>
            </a:r>
            <a:r>
              <a:rPr sz="972" spc="20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19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ignore</a:t>
            </a:r>
            <a:r>
              <a:rPr sz="972" spc="19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characteristics</a:t>
            </a:r>
            <a:r>
              <a:rPr sz="972" spc="20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from</a:t>
            </a:r>
            <a:r>
              <a:rPr sz="972" spc="20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one</a:t>
            </a:r>
            <a:r>
              <a:rPr sz="972" spc="19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side.</a:t>
            </a:r>
            <a:r>
              <a:rPr sz="972" spc="20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There</a:t>
            </a:r>
            <a:r>
              <a:rPr sz="972" spc="20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are</a:t>
            </a:r>
            <a:r>
              <a:rPr sz="972" spc="19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two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cases </a:t>
            </a:r>
            <a:r>
              <a:rPr sz="972" spc="15" dirty="0">
                <a:latin typeface="Book Antiqua"/>
                <a:cs typeface="Book Antiqua"/>
              </a:rPr>
              <a:t>while </a:t>
            </a:r>
            <a:r>
              <a:rPr sz="972" spc="10" dirty="0">
                <a:latin typeface="Book Antiqua"/>
                <a:cs typeface="Book Antiqua"/>
              </a:rPr>
              <a:t>solving </a:t>
            </a:r>
            <a:r>
              <a:rPr sz="972" spc="15" dirty="0">
                <a:latin typeface="Book Antiqua"/>
                <a:cs typeface="Book Antiqua"/>
              </a:rPr>
              <a:t>diamond </a:t>
            </a:r>
            <a:r>
              <a:rPr sz="972" spc="10" dirty="0">
                <a:latin typeface="Book Antiqua"/>
                <a:cs typeface="Book Antiqua"/>
              </a:rPr>
              <a:t>problem virtual inheritance </a:t>
            </a:r>
            <a:r>
              <a:rPr sz="972" spc="15" dirty="0">
                <a:latin typeface="Book Antiqua"/>
                <a:cs typeface="Book Antiqua"/>
              </a:rPr>
              <a:t>and non </a:t>
            </a:r>
            <a:r>
              <a:rPr sz="972" spc="10" dirty="0">
                <a:latin typeface="Book Antiqua"/>
                <a:cs typeface="Book Antiqua"/>
              </a:rPr>
              <a:t>virtual inheritance  </a:t>
            </a:r>
            <a:r>
              <a:rPr sz="972" spc="15" dirty="0">
                <a:latin typeface="Book Antiqua"/>
                <a:cs typeface="Book Antiqua"/>
              </a:rPr>
              <a:t>(we </a:t>
            </a:r>
            <a:r>
              <a:rPr sz="972" spc="10" dirty="0">
                <a:latin typeface="Book Antiqua"/>
                <a:cs typeface="Book Antiqua"/>
              </a:rPr>
              <a:t>will study these details </a:t>
            </a:r>
            <a:r>
              <a:rPr sz="972" spc="15" dirty="0">
                <a:latin typeface="Book Antiqua"/>
                <a:cs typeface="Book Antiqua"/>
              </a:rPr>
              <a:t>in coming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lectures)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6844" y="2340398"/>
            <a:ext cx="1145822" cy="162790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225332">
              <a:spcBef>
                <a:spcPts val="160"/>
              </a:spcBef>
            </a:pPr>
            <a:r>
              <a:rPr sz="924" spc="-10" dirty="0">
                <a:latin typeface="Arial"/>
                <a:cs typeface="Arial"/>
              </a:rPr>
              <a:t>Land</a:t>
            </a:r>
            <a:r>
              <a:rPr sz="924" spc="-73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3353" y="2340398"/>
            <a:ext cx="1177925" cy="162790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215454">
              <a:spcBef>
                <a:spcPts val="160"/>
              </a:spcBef>
            </a:pPr>
            <a:r>
              <a:rPr sz="924" spc="-10" dirty="0">
                <a:latin typeface="Arial"/>
                <a:cs typeface="Arial"/>
              </a:rPr>
              <a:t>Water</a:t>
            </a:r>
            <a:r>
              <a:rPr sz="924" spc="-87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7346" y="2779713"/>
            <a:ext cx="1235" cy="191999"/>
          </a:xfrm>
          <a:custGeom>
            <a:avLst/>
            <a:gdLst/>
            <a:ahLst/>
            <a:cxnLst/>
            <a:rect l="l" t="t" r="r" b="b"/>
            <a:pathLst>
              <a:path w="1269" h="197485">
                <a:moveTo>
                  <a:pt x="0" y="0"/>
                </a:moveTo>
                <a:lnTo>
                  <a:pt x="762" y="197357"/>
                </a:lnTo>
              </a:path>
            </a:pathLst>
          </a:custGeom>
          <a:ln w="2390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958023" y="2532273"/>
            <a:ext cx="116680" cy="255588"/>
          </a:xfrm>
          <a:custGeom>
            <a:avLst/>
            <a:gdLst/>
            <a:ahLst/>
            <a:cxnLst/>
            <a:rect l="l" t="t" r="r" b="b"/>
            <a:pathLst>
              <a:path w="120014" h="262889">
                <a:moveTo>
                  <a:pt x="71627" y="107442"/>
                </a:moveTo>
                <a:lnTo>
                  <a:pt x="48006" y="107442"/>
                </a:lnTo>
                <a:lnTo>
                  <a:pt x="48006" y="262890"/>
                </a:lnTo>
                <a:lnTo>
                  <a:pt x="72389" y="262890"/>
                </a:lnTo>
                <a:lnTo>
                  <a:pt x="71627" y="107442"/>
                </a:lnTo>
                <a:close/>
              </a:path>
              <a:path w="120014" h="262889">
                <a:moveTo>
                  <a:pt x="59435" y="0"/>
                </a:moveTo>
                <a:lnTo>
                  <a:pt x="0" y="119634"/>
                </a:lnTo>
                <a:lnTo>
                  <a:pt x="48006" y="119634"/>
                </a:lnTo>
                <a:lnTo>
                  <a:pt x="48006" y="107442"/>
                </a:lnTo>
                <a:lnTo>
                  <a:pt x="113499" y="107442"/>
                </a:lnTo>
                <a:lnTo>
                  <a:pt x="59435" y="0"/>
                </a:lnTo>
                <a:close/>
              </a:path>
              <a:path w="120014" h="262889">
                <a:moveTo>
                  <a:pt x="113499" y="107442"/>
                </a:moveTo>
                <a:lnTo>
                  <a:pt x="71627" y="107442"/>
                </a:lnTo>
                <a:lnTo>
                  <a:pt x="71687" y="119634"/>
                </a:lnTo>
                <a:lnTo>
                  <a:pt x="119633" y="119634"/>
                </a:lnTo>
                <a:lnTo>
                  <a:pt x="113499" y="10744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012103" y="2779712"/>
            <a:ext cx="465490" cy="1235"/>
          </a:xfrm>
          <a:custGeom>
            <a:avLst/>
            <a:gdLst/>
            <a:ahLst/>
            <a:cxnLst/>
            <a:rect l="l" t="t" r="r" b="b"/>
            <a:pathLst>
              <a:path w="478789" h="1269">
                <a:moveTo>
                  <a:pt x="0" y="0"/>
                </a:moveTo>
                <a:lnTo>
                  <a:pt x="478535" y="761"/>
                </a:lnTo>
              </a:path>
            </a:pathLst>
          </a:custGeom>
          <a:ln w="2390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286337" y="2787861"/>
            <a:ext cx="0" cy="191382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596"/>
                </a:lnTo>
              </a:path>
            </a:pathLst>
          </a:custGeom>
          <a:ln w="2390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654531" y="2532273"/>
            <a:ext cx="116680" cy="255588"/>
          </a:xfrm>
          <a:custGeom>
            <a:avLst/>
            <a:gdLst/>
            <a:ahLst/>
            <a:cxnLst/>
            <a:rect l="l" t="t" r="r" b="b"/>
            <a:pathLst>
              <a:path w="120014" h="262889">
                <a:moveTo>
                  <a:pt x="71627" y="107442"/>
                </a:moveTo>
                <a:lnTo>
                  <a:pt x="47243" y="107442"/>
                </a:lnTo>
                <a:lnTo>
                  <a:pt x="47243" y="262890"/>
                </a:lnTo>
                <a:lnTo>
                  <a:pt x="71627" y="262890"/>
                </a:lnTo>
                <a:lnTo>
                  <a:pt x="71627" y="107442"/>
                </a:lnTo>
                <a:close/>
              </a:path>
              <a:path w="120014" h="262889">
                <a:moveTo>
                  <a:pt x="59436" y="0"/>
                </a:moveTo>
                <a:lnTo>
                  <a:pt x="0" y="119634"/>
                </a:lnTo>
                <a:lnTo>
                  <a:pt x="47243" y="119634"/>
                </a:lnTo>
                <a:lnTo>
                  <a:pt x="47243" y="107442"/>
                </a:lnTo>
                <a:lnTo>
                  <a:pt x="113499" y="107442"/>
                </a:lnTo>
                <a:lnTo>
                  <a:pt x="59436" y="0"/>
                </a:lnTo>
                <a:close/>
              </a:path>
              <a:path w="120014" h="262889">
                <a:moveTo>
                  <a:pt x="113499" y="107442"/>
                </a:moveTo>
                <a:lnTo>
                  <a:pt x="71627" y="107442"/>
                </a:lnTo>
                <a:lnTo>
                  <a:pt x="71627" y="119634"/>
                </a:lnTo>
                <a:lnTo>
                  <a:pt x="119633" y="119634"/>
                </a:lnTo>
                <a:lnTo>
                  <a:pt x="113499" y="10744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278927" y="2779712"/>
            <a:ext cx="437092" cy="1235"/>
          </a:xfrm>
          <a:custGeom>
            <a:avLst/>
            <a:gdLst/>
            <a:ahLst/>
            <a:cxnLst/>
            <a:rect l="l" t="t" r="r" b="b"/>
            <a:pathLst>
              <a:path w="449579" h="1269">
                <a:moveTo>
                  <a:pt x="0" y="761"/>
                </a:moveTo>
                <a:lnTo>
                  <a:pt x="449579" y="0"/>
                </a:lnTo>
              </a:path>
            </a:pathLst>
          </a:custGeom>
          <a:ln w="2390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912831" y="2141115"/>
            <a:ext cx="116680" cy="191999"/>
          </a:xfrm>
          <a:custGeom>
            <a:avLst/>
            <a:gdLst/>
            <a:ahLst/>
            <a:cxnLst/>
            <a:rect l="l" t="t" r="r" b="b"/>
            <a:pathLst>
              <a:path w="120014" h="197485">
                <a:moveTo>
                  <a:pt x="71628" y="107441"/>
                </a:moveTo>
                <a:lnTo>
                  <a:pt x="48006" y="107441"/>
                </a:lnTo>
                <a:lnTo>
                  <a:pt x="48006" y="197357"/>
                </a:lnTo>
                <a:lnTo>
                  <a:pt x="71628" y="197357"/>
                </a:lnTo>
                <a:lnTo>
                  <a:pt x="71628" y="107441"/>
                </a:lnTo>
                <a:close/>
              </a:path>
              <a:path w="120014" h="197485">
                <a:moveTo>
                  <a:pt x="60198" y="0"/>
                </a:moveTo>
                <a:lnTo>
                  <a:pt x="0" y="119633"/>
                </a:lnTo>
                <a:lnTo>
                  <a:pt x="48006" y="119633"/>
                </a:lnTo>
                <a:lnTo>
                  <a:pt x="48006" y="107441"/>
                </a:lnTo>
                <a:lnTo>
                  <a:pt x="113576" y="107441"/>
                </a:lnTo>
                <a:lnTo>
                  <a:pt x="60198" y="0"/>
                </a:lnTo>
                <a:close/>
              </a:path>
              <a:path w="120014" h="197485">
                <a:moveTo>
                  <a:pt x="113576" y="107441"/>
                </a:moveTo>
                <a:lnTo>
                  <a:pt x="71628" y="107441"/>
                </a:lnTo>
                <a:lnTo>
                  <a:pt x="71628" y="119633"/>
                </a:lnTo>
                <a:lnTo>
                  <a:pt x="119634" y="119633"/>
                </a:lnTo>
                <a:lnTo>
                  <a:pt x="113576" y="107441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512781" y="1757362"/>
            <a:ext cx="916781" cy="192617"/>
          </a:xfrm>
          <a:custGeom>
            <a:avLst/>
            <a:gdLst/>
            <a:ahLst/>
            <a:cxnLst/>
            <a:rect l="l" t="t" r="r" b="b"/>
            <a:pathLst>
              <a:path w="942975" h="198119">
                <a:moveTo>
                  <a:pt x="942594" y="0"/>
                </a:moveTo>
                <a:lnTo>
                  <a:pt x="0" y="0"/>
                </a:lnTo>
                <a:lnTo>
                  <a:pt x="0" y="198120"/>
                </a:lnTo>
                <a:lnTo>
                  <a:pt x="942594" y="198120"/>
                </a:lnTo>
                <a:lnTo>
                  <a:pt x="942594" y="0"/>
                </a:lnTo>
                <a:close/>
              </a:path>
            </a:pathLst>
          </a:custGeom>
          <a:ln w="2390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512781" y="1949979"/>
            <a:ext cx="916781" cy="191382"/>
          </a:xfrm>
          <a:custGeom>
            <a:avLst/>
            <a:gdLst/>
            <a:ahLst/>
            <a:cxnLst/>
            <a:rect l="l" t="t" r="r" b="b"/>
            <a:pathLst>
              <a:path w="942975" h="196850">
                <a:moveTo>
                  <a:pt x="942594" y="0"/>
                </a:moveTo>
                <a:lnTo>
                  <a:pt x="0" y="0"/>
                </a:lnTo>
                <a:lnTo>
                  <a:pt x="0" y="196596"/>
                </a:lnTo>
                <a:lnTo>
                  <a:pt x="942594" y="196596"/>
                </a:lnTo>
                <a:lnTo>
                  <a:pt x="942594" y="0"/>
                </a:lnTo>
                <a:close/>
              </a:path>
            </a:pathLst>
          </a:custGeom>
          <a:ln w="2390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583161" y="1788971"/>
            <a:ext cx="671072" cy="331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934"/>
            <a:r>
              <a:rPr sz="924" spc="-10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  <a:p>
            <a:pPr>
              <a:lnSpc>
                <a:spcPts val="1099"/>
              </a:lnSpc>
              <a:spcBef>
                <a:spcPts val="402"/>
              </a:spcBef>
            </a:pPr>
            <a:r>
              <a:rPr sz="924" b="1" spc="-15" dirty="0">
                <a:solidFill>
                  <a:srgbClr val="9A3300"/>
                </a:solidFill>
                <a:latin typeface="Arial"/>
                <a:cs typeface="Arial"/>
              </a:rPr>
              <a:t>c</a:t>
            </a:r>
            <a:r>
              <a:rPr sz="924" b="1" spc="-5" dirty="0">
                <a:solidFill>
                  <a:srgbClr val="9A3300"/>
                </a:solidFill>
                <a:latin typeface="Arial"/>
                <a:cs typeface="Arial"/>
              </a:rPr>
              <a:t>h</a:t>
            </a: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a</a:t>
            </a:r>
            <a:r>
              <a:rPr sz="924" b="1" spc="-5" dirty="0">
                <a:solidFill>
                  <a:srgbClr val="9A3300"/>
                </a:solidFill>
                <a:latin typeface="Arial"/>
                <a:cs typeface="Arial"/>
              </a:rPr>
              <a:t>ng</a:t>
            </a:r>
            <a:r>
              <a:rPr sz="924" b="1" spc="-15" dirty="0">
                <a:solidFill>
                  <a:srgbClr val="9A3300"/>
                </a:solidFill>
                <a:latin typeface="Arial"/>
                <a:cs typeface="Arial"/>
              </a:rPr>
              <a:t>e</a:t>
            </a:r>
            <a:r>
              <a:rPr sz="924" b="1" dirty="0">
                <a:solidFill>
                  <a:srgbClr val="9A3300"/>
                </a:solidFill>
                <a:latin typeface="Arial"/>
                <a:cs typeface="Arial"/>
              </a:rPr>
              <a:t>G</a:t>
            </a:r>
            <a:r>
              <a:rPr sz="924" b="1" spc="-15" dirty="0">
                <a:solidFill>
                  <a:srgbClr val="9A3300"/>
                </a:solidFill>
                <a:latin typeface="Arial"/>
                <a:cs typeface="Arial"/>
              </a:rPr>
              <a:t>e</a:t>
            </a: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a</a:t>
            </a:r>
            <a:r>
              <a:rPr sz="924" b="1" spc="-5" dirty="0">
                <a:solidFill>
                  <a:srgbClr val="9A3300"/>
                </a:solidFill>
                <a:latin typeface="Arial"/>
                <a:cs typeface="Arial"/>
              </a:rPr>
              <a:t>r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5281" y="2141115"/>
            <a:ext cx="116064" cy="191999"/>
          </a:xfrm>
          <a:custGeom>
            <a:avLst/>
            <a:gdLst/>
            <a:ahLst/>
            <a:cxnLst/>
            <a:rect l="l" t="t" r="r" b="b"/>
            <a:pathLst>
              <a:path w="119379" h="197485">
                <a:moveTo>
                  <a:pt x="71628" y="107441"/>
                </a:moveTo>
                <a:lnTo>
                  <a:pt x="47244" y="107441"/>
                </a:lnTo>
                <a:lnTo>
                  <a:pt x="47244" y="197357"/>
                </a:lnTo>
                <a:lnTo>
                  <a:pt x="71628" y="197357"/>
                </a:lnTo>
                <a:lnTo>
                  <a:pt x="71628" y="107441"/>
                </a:lnTo>
                <a:close/>
              </a:path>
              <a:path w="119379" h="197485">
                <a:moveTo>
                  <a:pt x="59436" y="0"/>
                </a:moveTo>
                <a:lnTo>
                  <a:pt x="0" y="119633"/>
                </a:lnTo>
                <a:lnTo>
                  <a:pt x="47244" y="119633"/>
                </a:lnTo>
                <a:lnTo>
                  <a:pt x="47244" y="107441"/>
                </a:lnTo>
                <a:lnTo>
                  <a:pt x="112814" y="107441"/>
                </a:lnTo>
                <a:lnTo>
                  <a:pt x="59436" y="0"/>
                </a:lnTo>
                <a:close/>
              </a:path>
              <a:path w="119379" h="197485">
                <a:moveTo>
                  <a:pt x="112814" y="107441"/>
                </a:moveTo>
                <a:lnTo>
                  <a:pt x="71628" y="107441"/>
                </a:lnTo>
                <a:lnTo>
                  <a:pt x="71628" y="119633"/>
                </a:lnTo>
                <a:lnTo>
                  <a:pt x="118872" y="119633"/>
                </a:lnTo>
                <a:lnTo>
                  <a:pt x="112814" y="107441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335231" y="1757362"/>
            <a:ext cx="916781" cy="192617"/>
          </a:xfrm>
          <a:custGeom>
            <a:avLst/>
            <a:gdLst/>
            <a:ahLst/>
            <a:cxnLst/>
            <a:rect l="l" t="t" r="r" b="b"/>
            <a:pathLst>
              <a:path w="942975" h="198119">
                <a:moveTo>
                  <a:pt x="942593" y="0"/>
                </a:moveTo>
                <a:lnTo>
                  <a:pt x="0" y="0"/>
                </a:lnTo>
                <a:lnTo>
                  <a:pt x="0" y="198120"/>
                </a:lnTo>
                <a:lnTo>
                  <a:pt x="942593" y="198120"/>
                </a:lnTo>
                <a:lnTo>
                  <a:pt x="942593" y="0"/>
                </a:lnTo>
                <a:close/>
              </a:path>
            </a:pathLst>
          </a:custGeom>
          <a:ln w="2390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35231" y="1949979"/>
            <a:ext cx="916781" cy="191382"/>
          </a:xfrm>
          <a:custGeom>
            <a:avLst/>
            <a:gdLst/>
            <a:ahLst/>
            <a:cxnLst/>
            <a:rect l="l" t="t" r="r" b="b"/>
            <a:pathLst>
              <a:path w="942975" h="196850">
                <a:moveTo>
                  <a:pt x="942593" y="0"/>
                </a:moveTo>
                <a:lnTo>
                  <a:pt x="0" y="0"/>
                </a:lnTo>
                <a:lnTo>
                  <a:pt x="0" y="196596"/>
                </a:lnTo>
                <a:lnTo>
                  <a:pt x="942593" y="196596"/>
                </a:lnTo>
                <a:lnTo>
                  <a:pt x="942593" y="0"/>
                </a:lnTo>
                <a:close/>
              </a:path>
            </a:pathLst>
          </a:custGeom>
          <a:ln w="2390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3404870" y="1788971"/>
            <a:ext cx="671072" cy="331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934"/>
            <a:r>
              <a:rPr sz="924" spc="-10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  <a:p>
            <a:pPr>
              <a:lnSpc>
                <a:spcPts val="1099"/>
              </a:lnSpc>
              <a:spcBef>
                <a:spcPts val="402"/>
              </a:spcBef>
            </a:pP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ch</a:t>
            </a:r>
            <a:r>
              <a:rPr sz="924" b="1" spc="-15" dirty="0">
                <a:solidFill>
                  <a:srgbClr val="9A3300"/>
                </a:solidFill>
                <a:latin typeface="Arial"/>
                <a:cs typeface="Arial"/>
              </a:rPr>
              <a:t>a</a:t>
            </a:r>
            <a:r>
              <a:rPr sz="924" b="1" spc="-5" dirty="0">
                <a:solidFill>
                  <a:srgbClr val="9A3300"/>
                </a:solidFill>
                <a:latin typeface="Arial"/>
                <a:cs typeface="Arial"/>
              </a:rPr>
              <a:t>ng</a:t>
            </a: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eG</a:t>
            </a:r>
            <a:r>
              <a:rPr sz="924" b="1" spc="-15" dirty="0">
                <a:solidFill>
                  <a:srgbClr val="9A3300"/>
                </a:solidFill>
                <a:latin typeface="Arial"/>
                <a:cs typeface="Arial"/>
              </a:rPr>
              <a:t>e</a:t>
            </a: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a</a:t>
            </a:r>
            <a:r>
              <a:rPr sz="924" b="1" spc="-5" dirty="0">
                <a:solidFill>
                  <a:srgbClr val="9A3300"/>
                </a:solidFill>
                <a:latin typeface="Arial"/>
                <a:cs typeface="Arial"/>
              </a:rPr>
              <a:t>r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577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000" y="3201247"/>
            <a:ext cx="1753923" cy="239535"/>
          </a:xfrm>
          <a:custGeom>
            <a:avLst/>
            <a:gdLst/>
            <a:ahLst/>
            <a:cxnLst/>
            <a:rect l="l" t="t" r="r" b="b"/>
            <a:pathLst>
              <a:path w="1804035" h="246380">
                <a:moveTo>
                  <a:pt x="1803654" y="0"/>
                </a:moveTo>
                <a:lnTo>
                  <a:pt x="0" y="0"/>
                </a:lnTo>
                <a:lnTo>
                  <a:pt x="0" y="246125"/>
                </a:lnTo>
                <a:lnTo>
                  <a:pt x="1803654" y="246125"/>
                </a:lnTo>
                <a:lnTo>
                  <a:pt x="180365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021365" y="3232114"/>
            <a:ext cx="10451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Arial"/>
                <a:cs typeface="Arial"/>
              </a:rPr>
              <a:t>Amphibious</a:t>
            </a:r>
            <a:r>
              <a:rPr sz="924" spc="-73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9677" y="1967018"/>
            <a:ext cx="116680" cy="239535"/>
          </a:xfrm>
          <a:custGeom>
            <a:avLst/>
            <a:gdLst/>
            <a:ahLst/>
            <a:cxnLst/>
            <a:rect l="l" t="t" r="r" b="b"/>
            <a:pathLst>
              <a:path w="120014" h="246380">
                <a:moveTo>
                  <a:pt x="71627" y="108203"/>
                </a:moveTo>
                <a:lnTo>
                  <a:pt x="47243" y="108203"/>
                </a:lnTo>
                <a:lnTo>
                  <a:pt x="47243" y="246125"/>
                </a:lnTo>
                <a:lnTo>
                  <a:pt x="71627" y="246125"/>
                </a:lnTo>
                <a:lnTo>
                  <a:pt x="71627" y="108203"/>
                </a:lnTo>
                <a:close/>
              </a:path>
              <a:path w="120014" h="246380">
                <a:moveTo>
                  <a:pt x="59436" y="0"/>
                </a:moveTo>
                <a:lnTo>
                  <a:pt x="0" y="119634"/>
                </a:lnTo>
                <a:lnTo>
                  <a:pt x="47243" y="119634"/>
                </a:lnTo>
                <a:lnTo>
                  <a:pt x="47243" y="108203"/>
                </a:lnTo>
                <a:lnTo>
                  <a:pt x="113882" y="108203"/>
                </a:lnTo>
                <a:lnTo>
                  <a:pt x="59436" y="0"/>
                </a:lnTo>
                <a:close/>
              </a:path>
              <a:path w="120014" h="246380">
                <a:moveTo>
                  <a:pt x="113882" y="108203"/>
                </a:moveTo>
                <a:lnTo>
                  <a:pt x="71627" y="108203"/>
                </a:lnTo>
                <a:lnTo>
                  <a:pt x="71627" y="119634"/>
                </a:lnTo>
                <a:lnTo>
                  <a:pt x="119633" y="119634"/>
                </a:lnTo>
                <a:lnTo>
                  <a:pt x="113882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484013" y="2206308"/>
            <a:ext cx="1973086" cy="0"/>
          </a:xfrm>
          <a:custGeom>
            <a:avLst/>
            <a:gdLst/>
            <a:ahLst/>
            <a:cxnLst/>
            <a:rect l="l" t="t" r="r" b="b"/>
            <a:pathLst>
              <a:path w="2029460">
                <a:moveTo>
                  <a:pt x="0" y="0"/>
                </a:moveTo>
                <a:lnTo>
                  <a:pt x="2029205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484013" y="2206307"/>
            <a:ext cx="0" cy="199407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97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826153" y="2405592"/>
            <a:ext cx="1279790" cy="239535"/>
          </a:xfrm>
          <a:custGeom>
            <a:avLst/>
            <a:gdLst/>
            <a:ahLst/>
            <a:cxnLst/>
            <a:rect l="l" t="t" r="r" b="b"/>
            <a:pathLst>
              <a:path w="1316355" h="246380">
                <a:moveTo>
                  <a:pt x="1315974" y="0"/>
                </a:moveTo>
                <a:lnTo>
                  <a:pt x="0" y="0"/>
                </a:lnTo>
                <a:lnTo>
                  <a:pt x="0" y="246125"/>
                </a:lnTo>
                <a:lnTo>
                  <a:pt x="1315974" y="246125"/>
                </a:lnTo>
                <a:lnTo>
                  <a:pt x="131597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116808" y="2434977"/>
            <a:ext cx="69700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Arial"/>
                <a:cs typeface="Arial"/>
              </a:rPr>
              <a:t>Land</a:t>
            </a:r>
            <a:r>
              <a:rPr sz="924" spc="-68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99733" y="2405592"/>
            <a:ext cx="1314979" cy="239535"/>
          </a:xfrm>
          <a:custGeom>
            <a:avLst/>
            <a:gdLst/>
            <a:ahLst/>
            <a:cxnLst/>
            <a:rect l="l" t="t" r="r" b="b"/>
            <a:pathLst>
              <a:path w="1352550" h="246380">
                <a:moveTo>
                  <a:pt x="1352550" y="0"/>
                </a:moveTo>
                <a:lnTo>
                  <a:pt x="0" y="0"/>
                </a:lnTo>
                <a:lnTo>
                  <a:pt x="0" y="246125"/>
                </a:lnTo>
                <a:lnTo>
                  <a:pt x="1352550" y="246125"/>
                </a:lnTo>
                <a:lnTo>
                  <a:pt x="135255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4082979" y="2434977"/>
            <a:ext cx="74885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Arial"/>
                <a:cs typeface="Arial"/>
              </a:rPr>
              <a:t>Water</a:t>
            </a:r>
            <a:r>
              <a:rPr sz="924" spc="-97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85545" y="1489181"/>
            <a:ext cx="1024202" cy="239535"/>
          </a:xfrm>
          <a:custGeom>
            <a:avLst/>
            <a:gdLst/>
            <a:ahLst/>
            <a:cxnLst/>
            <a:rect l="l" t="t" r="r" b="b"/>
            <a:pathLst>
              <a:path w="1053464" h="246380">
                <a:moveTo>
                  <a:pt x="1053084" y="0"/>
                </a:moveTo>
                <a:lnTo>
                  <a:pt x="0" y="0"/>
                </a:lnTo>
                <a:lnTo>
                  <a:pt x="0" y="246125"/>
                </a:lnTo>
                <a:lnTo>
                  <a:pt x="1053084" y="246125"/>
                </a:lnTo>
                <a:lnTo>
                  <a:pt x="105308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643908" y="3201247"/>
            <a:ext cx="730956" cy="239535"/>
          </a:xfrm>
          <a:custGeom>
            <a:avLst/>
            <a:gdLst/>
            <a:ahLst/>
            <a:cxnLst/>
            <a:rect l="l" t="t" r="r" b="b"/>
            <a:pathLst>
              <a:path w="751839" h="246380">
                <a:moveTo>
                  <a:pt x="751332" y="0"/>
                </a:moveTo>
                <a:lnTo>
                  <a:pt x="0" y="0"/>
                </a:lnTo>
                <a:lnTo>
                  <a:pt x="0" y="246125"/>
                </a:lnTo>
                <a:lnTo>
                  <a:pt x="751332" y="246125"/>
                </a:lnTo>
                <a:lnTo>
                  <a:pt x="75133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903448" y="3232114"/>
            <a:ext cx="21175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9" dirty="0">
                <a:latin typeface="Arial"/>
                <a:cs typeface="Arial"/>
              </a:rPr>
              <a:t>C</a:t>
            </a:r>
            <a:r>
              <a:rPr sz="924" spc="-5" dirty="0">
                <a:latin typeface="Arial"/>
                <a:cs typeface="Arial"/>
              </a:rPr>
              <a:t>ar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76880" y="3201247"/>
            <a:ext cx="730956" cy="239535"/>
          </a:xfrm>
          <a:custGeom>
            <a:avLst/>
            <a:gdLst/>
            <a:ahLst/>
            <a:cxnLst/>
            <a:rect l="l" t="t" r="r" b="b"/>
            <a:pathLst>
              <a:path w="751839" h="246380">
                <a:moveTo>
                  <a:pt x="751332" y="0"/>
                </a:moveTo>
                <a:lnTo>
                  <a:pt x="0" y="0"/>
                </a:lnTo>
                <a:lnTo>
                  <a:pt x="0" y="246125"/>
                </a:lnTo>
                <a:lnTo>
                  <a:pt x="751332" y="246125"/>
                </a:lnTo>
                <a:lnTo>
                  <a:pt x="75133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4909749" y="3232114"/>
            <a:ext cx="26423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B</a:t>
            </a:r>
            <a:r>
              <a:rPr sz="924" spc="-15" dirty="0">
                <a:latin typeface="Arial"/>
                <a:cs typeface="Arial"/>
              </a:rPr>
              <a:t>o</a:t>
            </a:r>
            <a:r>
              <a:rPr sz="924" spc="-10" dirty="0">
                <a:latin typeface="Arial"/>
                <a:cs typeface="Arial"/>
              </a:rPr>
              <a:t>a</a:t>
            </a:r>
            <a:r>
              <a:rPr sz="924" spc="-5" dirty="0">
                <a:latin typeface="Arial"/>
                <a:cs typeface="Arial"/>
              </a:rPr>
              <a:t>t</a:t>
            </a:r>
            <a:endParaRPr sz="924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56852" y="2206307"/>
            <a:ext cx="0" cy="199407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0"/>
                </a:moveTo>
                <a:lnTo>
                  <a:pt x="0" y="20497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009140" y="2962698"/>
            <a:ext cx="0" cy="238919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364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068532" y="2962698"/>
            <a:ext cx="0" cy="238919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364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426229" y="2644880"/>
            <a:ext cx="116064" cy="317941"/>
          </a:xfrm>
          <a:custGeom>
            <a:avLst/>
            <a:gdLst/>
            <a:ahLst/>
            <a:cxnLst/>
            <a:rect l="l" t="t" r="r" b="b"/>
            <a:pathLst>
              <a:path w="119380" h="327025">
                <a:moveTo>
                  <a:pt x="71627" y="107442"/>
                </a:moveTo>
                <a:lnTo>
                  <a:pt x="47243" y="107442"/>
                </a:lnTo>
                <a:lnTo>
                  <a:pt x="47243" y="326898"/>
                </a:lnTo>
                <a:lnTo>
                  <a:pt x="71627" y="326898"/>
                </a:lnTo>
                <a:lnTo>
                  <a:pt x="71627" y="107442"/>
                </a:lnTo>
                <a:close/>
              </a:path>
              <a:path w="119380" h="327025">
                <a:moveTo>
                  <a:pt x="59436" y="0"/>
                </a:moveTo>
                <a:lnTo>
                  <a:pt x="0" y="118872"/>
                </a:lnTo>
                <a:lnTo>
                  <a:pt x="47243" y="118872"/>
                </a:lnTo>
                <a:lnTo>
                  <a:pt x="47243" y="107442"/>
                </a:lnTo>
                <a:lnTo>
                  <a:pt x="113157" y="107442"/>
                </a:lnTo>
                <a:lnTo>
                  <a:pt x="59436" y="0"/>
                </a:lnTo>
                <a:close/>
              </a:path>
              <a:path w="119380" h="327025">
                <a:moveTo>
                  <a:pt x="113157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8872" y="118872"/>
                </a:lnTo>
                <a:lnTo>
                  <a:pt x="113157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009140" y="2962697"/>
            <a:ext cx="1059392" cy="0"/>
          </a:xfrm>
          <a:custGeom>
            <a:avLst/>
            <a:gdLst/>
            <a:ahLst/>
            <a:cxnLst/>
            <a:rect l="l" t="t" r="r" b="b"/>
            <a:pathLst>
              <a:path w="1089660">
                <a:moveTo>
                  <a:pt x="0" y="0"/>
                </a:moveTo>
                <a:lnTo>
                  <a:pt x="108966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981979" y="2962698"/>
            <a:ext cx="0" cy="238919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364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042111" y="2962698"/>
            <a:ext cx="0" cy="238919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364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399068" y="2644880"/>
            <a:ext cx="116680" cy="317941"/>
          </a:xfrm>
          <a:custGeom>
            <a:avLst/>
            <a:gdLst/>
            <a:ahLst/>
            <a:cxnLst/>
            <a:rect l="l" t="t" r="r" b="b"/>
            <a:pathLst>
              <a:path w="120014" h="327025">
                <a:moveTo>
                  <a:pt x="71628" y="107442"/>
                </a:moveTo>
                <a:lnTo>
                  <a:pt x="48006" y="107442"/>
                </a:lnTo>
                <a:lnTo>
                  <a:pt x="48006" y="326898"/>
                </a:lnTo>
                <a:lnTo>
                  <a:pt x="71628" y="326898"/>
                </a:lnTo>
                <a:lnTo>
                  <a:pt x="71628" y="107442"/>
                </a:lnTo>
                <a:close/>
              </a:path>
              <a:path w="120014" h="327025">
                <a:moveTo>
                  <a:pt x="59436" y="0"/>
                </a:moveTo>
                <a:lnTo>
                  <a:pt x="0" y="118872"/>
                </a:lnTo>
                <a:lnTo>
                  <a:pt x="48006" y="118872"/>
                </a:lnTo>
                <a:lnTo>
                  <a:pt x="48006" y="107442"/>
                </a:lnTo>
                <a:lnTo>
                  <a:pt x="113845" y="107442"/>
                </a:lnTo>
                <a:lnTo>
                  <a:pt x="59436" y="0"/>
                </a:lnTo>
                <a:close/>
              </a:path>
              <a:path w="120014" h="327025">
                <a:moveTo>
                  <a:pt x="113845" y="107442"/>
                </a:moveTo>
                <a:lnTo>
                  <a:pt x="71628" y="107442"/>
                </a:lnTo>
                <a:lnTo>
                  <a:pt x="71628" y="118872"/>
                </a:lnTo>
                <a:lnTo>
                  <a:pt x="119634" y="118872"/>
                </a:lnTo>
                <a:lnTo>
                  <a:pt x="113845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981979" y="2962697"/>
            <a:ext cx="1060626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422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885545" y="1728469"/>
            <a:ext cx="1024202" cy="238919"/>
          </a:xfrm>
          <a:custGeom>
            <a:avLst/>
            <a:gdLst/>
            <a:ahLst/>
            <a:cxnLst/>
            <a:rect l="l" t="t" r="r" b="b"/>
            <a:pathLst>
              <a:path w="1053464" h="245744">
                <a:moveTo>
                  <a:pt x="1053084" y="0"/>
                </a:moveTo>
                <a:lnTo>
                  <a:pt x="0" y="0"/>
                </a:lnTo>
                <a:lnTo>
                  <a:pt x="0" y="245364"/>
                </a:lnTo>
                <a:lnTo>
                  <a:pt x="1053084" y="245364"/>
                </a:lnTo>
                <a:lnTo>
                  <a:pt x="105308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943577" y="1519308"/>
            <a:ext cx="695766" cy="389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990"/>
            <a:r>
              <a:rPr sz="924" spc="-5" dirty="0">
                <a:latin typeface="Arial"/>
                <a:cs typeface="Arial"/>
              </a:rPr>
              <a:t>Vehicle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681">
              <a:latin typeface="Times New Roman"/>
              <a:cs typeface="Times New Roman"/>
            </a:endParaRPr>
          </a:p>
          <a:p>
            <a:pPr marL="12347"/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ch</a:t>
            </a:r>
            <a:r>
              <a:rPr sz="924" b="1" spc="-15" dirty="0">
                <a:solidFill>
                  <a:srgbClr val="9A3300"/>
                </a:solidFill>
                <a:latin typeface="Arial"/>
                <a:cs typeface="Arial"/>
              </a:rPr>
              <a:t>a</a:t>
            </a:r>
            <a:r>
              <a:rPr sz="924" b="1" spc="-10" dirty="0">
                <a:solidFill>
                  <a:srgbClr val="9A3300"/>
                </a:solidFill>
                <a:latin typeface="Arial"/>
                <a:cs typeface="Arial"/>
              </a:rPr>
              <a:t>ngeGe</a:t>
            </a:r>
            <a:r>
              <a:rPr sz="924" b="1" spc="-15" dirty="0">
                <a:solidFill>
                  <a:srgbClr val="9A3300"/>
                </a:solidFill>
                <a:latin typeface="Arial"/>
                <a:cs typeface="Arial"/>
              </a:rPr>
              <a:t>a</a:t>
            </a:r>
            <a:r>
              <a:rPr sz="924" b="1" spc="-5" dirty="0">
                <a:solidFill>
                  <a:srgbClr val="9A3300"/>
                </a:solidFill>
                <a:latin typeface="Arial"/>
                <a:cs typeface="Arial"/>
              </a:rPr>
              <a:t>r</a:t>
            </a:r>
            <a:endParaRPr sz="92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73892" y="3696123"/>
            <a:ext cx="1421165" cy="511175"/>
          </a:xfrm>
          <a:custGeom>
            <a:avLst/>
            <a:gdLst/>
            <a:ahLst/>
            <a:cxnLst/>
            <a:rect l="l" t="t" r="r" b="b"/>
            <a:pathLst>
              <a:path w="1461770" h="525779">
                <a:moveTo>
                  <a:pt x="0" y="0"/>
                </a:moveTo>
                <a:lnTo>
                  <a:pt x="0" y="525779"/>
                </a:lnTo>
                <a:lnTo>
                  <a:pt x="1279398" y="525779"/>
                </a:lnTo>
                <a:lnTo>
                  <a:pt x="1461516" y="460247"/>
                </a:lnTo>
                <a:lnTo>
                  <a:pt x="1461516" y="0"/>
                </a:lnTo>
                <a:lnTo>
                  <a:pt x="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717751" y="4143585"/>
            <a:ext cx="177183" cy="64206"/>
          </a:xfrm>
          <a:custGeom>
            <a:avLst/>
            <a:gdLst/>
            <a:ahLst/>
            <a:cxnLst/>
            <a:rect l="l" t="t" r="r" b="b"/>
            <a:pathLst>
              <a:path w="182245" h="66039">
                <a:moveTo>
                  <a:pt x="0" y="65532"/>
                </a:moveTo>
                <a:lnTo>
                  <a:pt x="47244" y="2286"/>
                </a:lnTo>
                <a:lnTo>
                  <a:pt x="66389" y="7822"/>
                </a:lnTo>
                <a:lnTo>
                  <a:pt x="95821" y="9429"/>
                </a:lnTo>
                <a:lnTo>
                  <a:pt x="134683" y="6893"/>
                </a:lnTo>
                <a:lnTo>
                  <a:pt x="182118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561923" y="3738350"/>
            <a:ext cx="4851224" cy="534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1786" marR="594505">
              <a:lnSpc>
                <a:spcPts val="1050"/>
              </a:lnSpc>
            </a:pPr>
            <a:r>
              <a:rPr sz="924" spc="-10" dirty="0">
                <a:latin typeface="Arial"/>
                <a:cs typeface="Arial"/>
              </a:rPr>
              <a:t>Invoke changeGear  </a:t>
            </a:r>
            <a:r>
              <a:rPr sz="924" spc="-5" dirty="0">
                <a:latin typeface="Arial"/>
                <a:cs typeface="Arial"/>
              </a:rPr>
              <a:t>operation </a:t>
            </a:r>
            <a:r>
              <a:rPr sz="924" spc="-10" dirty="0">
                <a:latin typeface="Arial"/>
                <a:cs typeface="Arial"/>
              </a:rPr>
              <a:t>with </a:t>
            </a:r>
            <a:r>
              <a:rPr sz="924" spc="-5" dirty="0">
                <a:latin typeface="Arial"/>
                <a:cs typeface="Arial"/>
              </a:rPr>
              <a:t>respect</a:t>
            </a:r>
            <a:r>
              <a:rPr sz="924" spc="-63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to</a:t>
            </a:r>
            <a:endParaRPr sz="924">
              <a:latin typeface="Arial"/>
              <a:cs typeface="Arial"/>
            </a:endParaRPr>
          </a:p>
          <a:p>
            <a:pPr marL="2981786">
              <a:lnSpc>
                <a:spcPts val="1031"/>
              </a:lnSpc>
            </a:pPr>
            <a:r>
              <a:rPr sz="924" spc="-10" dirty="0">
                <a:latin typeface="Arial"/>
                <a:cs typeface="Arial"/>
              </a:rPr>
              <a:t>one</a:t>
            </a:r>
            <a:r>
              <a:rPr sz="924" spc="-83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side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Association: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Interaction of different </a:t>
            </a:r>
            <a:r>
              <a:rPr sz="972" spc="5" dirty="0">
                <a:latin typeface="Book Antiqua"/>
                <a:cs typeface="Book Antiqua"/>
              </a:rPr>
              <a:t>objects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OO </a:t>
            </a: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10" dirty="0">
                <a:latin typeface="Book Antiqua"/>
                <a:cs typeface="Book Antiqua"/>
              </a:rPr>
              <a:t>(or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15" dirty="0">
                <a:latin typeface="Book Antiqua"/>
                <a:cs typeface="Book Antiqua"/>
              </a:rPr>
              <a:t>domain)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known </a:t>
            </a:r>
            <a:r>
              <a:rPr sz="972" spc="10" dirty="0">
                <a:latin typeface="Book Antiqua"/>
                <a:cs typeface="Book Antiqua"/>
              </a:rPr>
              <a:t>as  association.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In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oriented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model,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interact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with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each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other</a:t>
            </a:r>
            <a:r>
              <a:rPr sz="972" spc="11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in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order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perform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some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useful </a:t>
            </a:r>
            <a:r>
              <a:rPr sz="972" spc="15" dirty="0">
                <a:latin typeface="Book Antiqua"/>
                <a:cs typeface="Book Antiqua"/>
              </a:rPr>
              <a:t>work, </a:t>
            </a:r>
            <a:r>
              <a:rPr sz="972" spc="10" dirty="0">
                <a:latin typeface="Book Antiqua"/>
                <a:cs typeface="Book Antiqua"/>
              </a:rPr>
              <a:t>while </a:t>
            </a:r>
            <a:r>
              <a:rPr sz="972" spc="15" dirty="0">
                <a:latin typeface="Book Antiqua"/>
                <a:cs typeface="Book Antiqua"/>
              </a:rPr>
              <a:t>modeling </a:t>
            </a:r>
            <a:r>
              <a:rPr sz="972" spc="10" dirty="0">
                <a:latin typeface="Book Antiqua"/>
                <a:cs typeface="Book Antiqua"/>
              </a:rPr>
              <a:t>these </a:t>
            </a:r>
            <a:r>
              <a:rPr sz="972" spc="5" dirty="0">
                <a:latin typeface="Book Antiqua"/>
                <a:cs typeface="Book Antiqua"/>
              </a:rPr>
              <a:t>objects (entities) is </a:t>
            </a:r>
            <a:r>
              <a:rPr sz="972" spc="15" dirty="0">
                <a:latin typeface="Book Antiqua"/>
                <a:cs typeface="Book Antiqua"/>
              </a:rPr>
              <a:t>done using the </a:t>
            </a:r>
            <a:r>
              <a:rPr sz="972" spc="10" dirty="0">
                <a:latin typeface="Book Antiqua"/>
                <a:cs typeface="Book Antiqua"/>
              </a:rPr>
              <a:t>association.  Usually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provides services to several other objects. </a:t>
            </a:r>
            <a:r>
              <a:rPr sz="972" spc="24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keeps  association </a:t>
            </a:r>
            <a:r>
              <a:rPr sz="972" spc="15" dirty="0">
                <a:latin typeface="Book Antiqua"/>
                <a:cs typeface="Book Antiqua"/>
              </a:rPr>
              <a:t>with other </a:t>
            </a:r>
            <a:r>
              <a:rPr sz="972" spc="10" dirty="0">
                <a:latin typeface="Book Antiqua"/>
                <a:cs typeface="Book Antiqua"/>
              </a:rPr>
              <a:t>objects to delegate </a:t>
            </a:r>
            <a:r>
              <a:rPr sz="972" spc="15" dirty="0">
                <a:latin typeface="Book Antiqua"/>
                <a:cs typeface="Book Antiqua"/>
              </a:rPr>
              <a:t>tasks. </a:t>
            </a:r>
            <a:r>
              <a:rPr sz="972" spc="10" dirty="0">
                <a:latin typeface="Book Antiqua"/>
                <a:cs typeface="Book Antiqua"/>
              </a:rPr>
              <a:t>This association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represented  </a:t>
            </a:r>
            <a:r>
              <a:rPr sz="972" spc="15" dirty="0">
                <a:latin typeface="Book Antiqua"/>
                <a:cs typeface="Book Antiqua"/>
              </a:rPr>
              <a:t>with a </a:t>
            </a:r>
            <a:r>
              <a:rPr sz="972" spc="10" dirty="0">
                <a:latin typeface="Book Antiqua"/>
                <a:cs typeface="Book Antiqua"/>
              </a:rPr>
              <a:t>line along </a:t>
            </a:r>
            <a:r>
              <a:rPr sz="972" spc="15" dirty="0">
                <a:latin typeface="Book Antiqua"/>
                <a:cs typeface="Book Antiqua"/>
              </a:rPr>
              <a:t>an arrow head </a:t>
            </a:r>
            <a:r>
              <a:rPr sz="972" spc="10" dirty="0">
                <a:latin typeface="Book Antiqua"/>
                <a:cs typeface="Book Antiqua"/>
              </a:rPr>
              <a:t>(         ) or </a:t>
            </a:r>
            <a:r>
              <a:rPr sz="972" spc="15" dirty="0">
                <a:latin typeface="Book Antiqua"/>
                <a:cs typeface="Book Antiqua"/>
              </a:rPr>
              <a:t>without arrow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head.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 startAt="2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Kinds of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There are </a:t>
            </a:r>
            <a:r>
              <a:rPr sz="972" spc="15" dirty="0">
                <a:latin typeface="Book Antiqua"/>
                <a:cs typeface="Book Antiqua"/>
              </a:rPr>
              <a:t>two main </a:t>
            </a:r>
            <a:r>
              <a:rPr sz="972" spc="10" dirty="0">
                <a:latin typeface="Book Antiqua"/>
                <a:cs typeface="Book Antiqua"/>
              </a:rPr>
              <a:t>types of association which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then further </a:t>
            </a:r>
            <a:r>
              <a:rPr sz="972" spc="15" dirty="0">
                <a:latin typeface="Book Antiqua"/>
                <a:cs typeface="Book Antiqua"/>
              </a:rPr>
              <a:t>subdivided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i.e</a:t>
            </a:r>
            <a:endParaRPr sz="972">
              <a:latin typeface="Book Antiqua"/>
              <a:cs typeface="Book Antiqua"/>
            </a:endParaRPr>
          </a:p>
          <a:p>
            <a:pPr marL="638954" lvl="2" indent="-209281">
              <a:spcBef>
                <a:spcPts val="73"/>
              </a:spcBef>
              <a:buAutoNum type="arabicPeriod"/>
              <a:tabLst>
                <a:tab pos="639571" algn="l"/>
              </a:tabLst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638954" lvl="2" indent="-209281">
              <a:spcBef>
                <a:spcPts val="87"/>
              </a:spcBef>
              <a:buAutoNum type="arabicPeriod"/>
              <a:tabLst>
                <a:tab pos="639571" algn="l"/>
              </a:tabLst>
            </a:pPr>
            <a:r>
              <a:rPr sz="972" spc="15" dirty="0">
                <a:latin typeface="Book Antiqua"/>
                <a:cs typeface="Book Antiqua"/>
              </a:rPr>
              <a:t>Object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5" dirty="0">
                <a:latin typeface="Book Antiqua"/>
                <a:cs typeface="Book Antiqua"/>
              </a:rPr>
              <a:t>1.  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11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Class association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implemented in </a:t>
            </a:r>
            <a:r>
              <a:rPr sz="972" spc="10" dirty="0">
                <a:latin typeface="Book Antiqua"/>
                <a:cs typeface="Book Antiqua"/>
              </a:rPr>
              <a:t>terms of Inheritance. Inheritance </a:t>
            </a:r>
            <a:r>
              <a:rPr sz="972" spc="15" dirty="0">
                <a:latin typeface="Book Antiqua"/>
                <a:cs typeface="Book Antiqua"/>
              </a:rPr>
              <a:t>implements  </a:t>
            </a:r>
            <a:r>
              <a:rPr sz="972" spc="10" dirty="0">
                <a:latin typeface="Book Antiqua"/>
                <a:cs typeface="Book Antiqua"/>
              </a:rPr>
              <a:t>generalization/specialization relationship </a:t>
            </a:r>
            <a:r>
              <a:rPr sz="972" spc="15" dirty="0">
                <a:latin typeface="Book Antiqua"/>
                <a:cs typeface="Book Antiqua"/>
              </a:rPr>
              <a:t>between </a:t>
            </a:r>
            <a:r>
              <a:rPr sz="972" spc="10" dirty="0">
                <a:latin typeface="Book Antiqua"/>
                <a:cs typeface="Book Antiqua"/>
              </a:rPr>
              <a:t>objects. Inheritance is 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considered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association.</a:t>
            </a:r>
            <a:endParaRPr sz="972">
              <a:latin typeface="Book Antiqua"/>
              <a:cs typeface="Book Antiqua"/>
            </a:endParaRPr>
          </a:p>
          <a:p>
            <a:pPr marL="12347" indent="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In case </a:t>
            </a:r>
            <a:r>
              <a:rPr sz="972" spc="10" dirty="0">
                <a:latin typeface="Book Antiqua"/>
                <a:cs typeface="Book Antiqua"/>
              </a:rPr>
              <a:t>of public inheritance it is </a:t>
            </a:r>
            <a:r>
              <a:rPr sz="972" spc="15" dirty="0">
                <a:latin typeface="Book Antiqua"/>
                <a:cs typeface="Book Antiqua"/>
              </a:rPr>
              <a:t>“IS-A”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relationship.</a:t>
            </a:r>
            <a:endParaRPr sz="972">
              <a:latin typeface="Book Antiqua"/>
              <a:cs typeface="Book Antiqua"/>
            </a:endParaRPr>
          </a:p>
          <a:p>
            <a:pPr marL="12347" marR="6173" indent="208662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In case </a:t>
            </a:r>
            <a:r>
              <a:rPr sz="972" spc="10" dirty="0">
                <a:latin typeface="Book Antiqua"/>
                <a:cs typeface="Book Antiqua"/>
              </a:rPr>
              <a:t>of private inheritance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“Implemented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terms of” </a:t>
            </a:r>
            <a:r>
              <a:rPr sz="972" spc="10" dirty="0">
                <a:latin typeface="Book Antiqua"/>
                <a:cs typeface="Book Antiqua"/>
              </a:rPr>
              <a:t>relationship.  This relationship </a:t>
            </a:r>
            <a:r>
              <a:rPr sz="972" spc="15" dirty="0">
                <a:latin typeface="Book Antiqua"/>
                <a:cs typeface="Book Antiqua"/>
              </a:rPr>
              <a:t>ensures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public members of 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available to derived  class 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public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create objects of classes in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implemented </a:t>
            </a:r>
            <a:r>
              <a:rPr sz="972" spc="10" dirty="0">
                <a:latin typeface="Book Antiqua"/>
                <a:cs typeface="Book Antiqua"/>
              </a:rPr>
              <a:t>inheritance  relationships </a:t>
            </a:r>
            <a:r>
              <a:rPr sz="972" spc="15" dirty="0">
                <a:latin typeface="Book Antiqua"/>
                <a:cs typeface="Book Antiqua"/>
              </a:rPr>
              <a:t>we are </a:t>
            </a:r>
            <a:r>
              <a:rPr sz="972" spc="10" dirty="0">
                <a:latin typeface="Book Antiqua"/>
                <a:cs typeface="Book Antiqua"/>
              </a:rPr>
              <a:t>forcing the inheritance relationship between created </a:t>
            </a:r>
            <a:r>
              <a:rPr sz="972" spc="5" dirty="0">
                <a:latin typeface="Book Antiqua"/>
                <a:cs typeface="Book Antiqua"/>
              </a:rPr>
              <a:t>objects. </a:t>
            </a:r>
            <a:r>
              <a:rPr sz="972" spc="10" dirty="0">
                <a:latin typeface="Book Antiqua"/>
                <a:cs typeface="Book Antiqua"/>
              </a:rPr>
              <a:t>In 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case the derived </a:t>
            </a:r>
            <a:r>
              <a:rPr sz="972" spc="10" dirty="0">
                <a:latin typeface="Book Antiqua"/>
                <a:cs typeface="Book Antiqua"/>
              </a:rPr>
              <a:t>class objects will also </a:t>
            </a:r>
            <a:r>
              <a:rPr sz="972" spc="15" dirty="0">
                <a:latin typeface="Book Antiqua"/>
                <a:cs typeface="Book Antiqua"/>
              </a:rPr>
              <a:t>contain base </a:t>
            </a:r>
            <a:r>
              <a:rPr sz="972" spc="10" dirty="0">
                <a:latin typeface="Book Antiqua"/>
                <a:cs typeface="Book Antiqua"/>
              </a:rPr>
              <a:t>class objects attributes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methods.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5" dirty="0">
                <a:latin typeface="Book Antiqua"/>
                <a:cs typeface="Book Antiqua"/>
              </a:rPr>
              <a:t>2.    </a:t>
            </a:r>
            <a:r>
              <a:rPr sz="972" b="1" spc="10" dirty="0">
                <a:latin typeface="Book Antiqua"/>
                <a:cs typeface="Book Antiqua"/>
              </a:rPr>
              <a:t>Object</a:t>
            </a:r>
            <a:r>
              <a:rPr sz="972" b="1" spc="-12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6046" y="3945784"/>
            <a:ext cx="538339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212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943456" y="3458315"/>
            <a:ext cx="1235" cy="487715"/>
          </a:xfrm>
          <a:custGeom>
            <a:avLst/>
            <a:gdLst/>
            <a:ahLst/>
            <a:cxnLst/>
            <a:rect l="l" t="t" r="r" b="b"/>
            <a:pathLst>
              <a:path w="1270" h="501650">
                <a:moveTo>
                  <a:pt x="0" y="501396"/>
                </a:moveTo>
                <a:lnTo>
                  <a:pt x="762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908636" y="3388677"/>
            <a:ext cx="69762" cy="69762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35813" y="0"/>
                </a:move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4"/>
                </a:lnTo>
                <a:lnTo>
                  <a:pt x="2809" y="49768"/>
                </a:lnTo>
                <a:lnTo>
                  <a:pt x="10477" y="61150"/>
                </a:lnTo>
                <a:lnTo>
                  <a:pt x="21859" y="68818"/>
                </a:lnTo>
                <a:lnTo>
                  <a:pt x="35813" y="71627"/>
                </a:lnTo>
                <a:lnTo>
                  <a:pt x="49768" y="68818"/>
                </a:lnTo>
                <a:lnTo>
                  <a:pt x="61150" y="61150"/>
                </a:lnTo>
                <a:lnTo>
                  <a:pt x="68818" y="49768"/>
                </a:lnTo>
                <a:lnTo>
                  <a:pt x="71627" y="35814"/>
                </a:lnTo>
                <a:lnTo>
                  <a:pt x="68818" y="21859"/>
                </a:lnTo>
                <a:lnTo>
                  <a:pt x="61150" y="10477"/>
                </a:lnTo>
                <a:lnTo>
                  <a:pt x="49768" y="2809"/>
                </a:lnTo>
                <a:lnTo>
                  <a:pt x="358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908636" y="3388677"/>
            <a:ext cx="69762" cy="69762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35813" y="0"/>
                </a:move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4"/>
                </a:lnTo>
                <a:lnTo>
                  <a:pt x="2809" y="49768"/>
                </a:lnTo>
                <a:lnTo>
                  <a:pt x="10477" y="61150"/>
                </a:lnTo>
                <a:lnTo>
                  <a:pt x="21859" y="68818"/>
                </a:lnTo>
                <a:lnTo>
                  <a:pt x="35813" y="71627"/>
                </a:lnTo>
                <a:lnTo>
                  <a:pt x="49768" y="68818"/>
                </a:lnTo>
                <a:lnTo>
                  <a:pt x="61150" y="61150"/>
                </a:lnTo>
                <a:lnTo>
                  <a:pt x="68818" y="49768"/>
                </a:lnTo>
                <a:lnTo>
                  <a:pt x="71627" y="35814"/>
                </a:lnTo>
                <a:lnTo>
                  <a:pt x="68818" y="21859"/>
                </a:lnTo>
                <a:lnTo>
                  <a:pt x="61150" y="10477"/>
                </a:lnTo>
                <a:lnTo>
                  <a:pt x="49768" y="2809"/>
                </a:lnTo>
                <a:lnTo>
                  <a:pt x="3581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430798" y="5585989"/>
            <a:ext cx="318558" cy="70379"/>
          </a:xfrm>
          <a:custGeom>
            <a:avLst/>
            <a:gdLst/>
            <a:ahLst/>
            <a:cxnLst/>
            <a:rect l="l" t="t" r="r" b="b"/>
            <a:pathLst>
              <a:path w="327660" h="72389">
                <a:moveTo>
                  <a:pt x="255269" y="0"/>
                </a:moveTo>
                <a:lnTo>
                  <a:pt x="255269" y="72389"/>
                </a:lnTo>
                <a:lnTo>
                  <a:pt x="319958" y="40386"/>
                </a:lnTo>
                <a:lnTo>
                  <a:pt x="267462" y="40386"/>
                </a:lnTo>
                <a:lnTo>
                  <a:pt x="270510" y="39624"/>
                </a:lnTo>
                <a:lnTo>
                  <a:pt x="272033" y="36575"/>
                </a:lnTo>
                <a:lnTo>
                  <a:pt x="270510" y="32765"/>
                </a:lnTo>
                <a:lnTo>
                  <a:pt x="267462" y="32003"/>
                </a:lnTo>
                <a:lnTo>
                  <a:pt x="318611" y="32003"/>
                </a:lnTo>
                <a:lnTo>
                  <a:pt x="255269" y="0"/>
                </a:lnTo>
                <a:close/>
              </a:path>
              <a:path w="327660" h="72389">
                <a:moveTo>
                  <a:pt x="255269" y="32003"/>
                </a:moveTo>
                <a:lnTo>
                  <a:pt x="4572" y="32003"/>
                </a:lnTo>
                <a:lnTo>
                  <a:pt x="1524" y="32765"/>
                </a:lnTo>
                <a:lnTo>
                  <a:pt x="0" y="36575"/>
                </a:lnTo>
                <a:lnTo>
                  <a:pt x="1524" y="39624"/>
                </a:lnTo>
                <a:lnTo>
                  <a:pt x="4572" y="40386"/>
                </a:lnTo>
                <a:lnTo>
                  <a:pt x="255269" y="40386"/>
                </a:lnTo>
                <a:lnTo>
                  <a:pt x="255269" y="32003"/>
                </a:lnTo>
                <a:close/>
              </a:path>
              <a:path w="327660" h="72389">
                <a:moveTo>
                  <a:pt x="318611" y="32003"/>
                </a:moveTo>
                <a:lnTo>
                  <a:pt x="267462" y="32003"/>
                </a:lnTo>
                <a:lnTo>
                  <a:pt x="270510" y="32765"/>
                </a:lnTo>
                <a:lnTo>
                  <a:pt x="272033" y="36575"/>
                </a:lnTo>
                <a:lnTo>
                  <a:pt x="270510" y="39624"/>
                </a:lnTo>
                <a:lnTo>
                  <a:pt x="267462" y="40386"/>
                </a:lnTo>
                <a:lnTo>
                  <a:pt x="319958" y="40386"/>
                </a:lnTo>
                <a:lnTo>
                  <a:pt x="327660" y="36575"/>
                </a:lnTo>
                <a:lnTo>
                  <a:pt x="318611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028499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39039"/>
            <a:ext cx="4851841" cy="2748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interaction of stand </a:t>
            </a:r>
            <a:r>
              <a:rPr sz="972" spc="15" dirty="0">
                <a:latin typeface="Book Antiqua"/>
                <a:cs typeface="Book Antiqua"/>
              </a:rPr>
              <a:t>alone </a:t>
            </a:r>
            <a:r>
              <a:rPr sz="972" spc="10" dirty="0">
                <a:latin typeface="Book Antiqua"/>
                <a:cs typeface="Book Antiqua"/>
              </a:rPr>
              <a:t>objects of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with other </a:t>
            </a:r>
            <a:r>
              <a:rPr sz="972" spc="10" dirty="0">
                <a:latin typeface="Book Antiqua"/>
                <a:cs typeface="Book Antiqua"/>
              </a:rPr>
              <a:t>objects of </a:t>
            </a:r>
            <a:r>
              <a:rPr sz="972" spc="15" dirty="0">
                <a:latin typeface="Book Antiqua"/>
                <a:cs typeface="Book Antiqua"/>
              </a:rPr>
              <a:t>anther 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can be of one of the following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Simple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Aggregation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05.3.</a:t>
            </a:r>
            <a:r>
              <a:rPr sz="972" b="1" spc="15" dirty="0">
                <a:latin typeface="Book Antiqua"/>
                <a:cs typeface="Book Antiqua"/>
              </a:rPr>
              <a:t>Simple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The two </a:t>
            </a:r>
            <a:r>
              <a:rPr sz="972" spc="10" dirty="0">
                <a:latin typeface="Book Antiqua"/>
                <a:cs typeface="Book Antiqua"/>
              </a:rPr>
              <a:t>interacting objects </a:t>
            </a:r>
            <a:r>
              <a:rPr sz="972" spc="15" dirty="0">
                <a:latin typeface="Book Antiqua"/>
                <a:cs typeface="Book Antiqua"/>
              </a:rPr>
              <a:t>have no </a:t>
            </a:r>
            <a:r>
              <a:rPr sz="972" spc="10" dirty="0">
                <a:latin typeface="Book Antiqua"/>
                <a:cs typeface="Book Antiqua"/>
              </a:rPr>
              <a:t>intrinsic relationship with other object. It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weakest link </a:t>
            </a:r>
            <a:r>
              <a:rPr sz="972" spc="15" dirty="0">
                <a:latin typeface="Book Antiqua"/>
                <a:cs typeface="Book Antiqua"/>
              </a:rPr>
              <a:t>between </a:t>
            </a:r>
            <a:r>
              <a:rPr sz="972" spc="10" dirty="0">
                <a:latin typeface="Book Antiqua"/>
                <a:cs typeface="Book Antiqua"/>
              </a:rPr>
              <a:t>objects. It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reference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which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interact with 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5" dirty="0">
                <a:latin typeface="Book Antiqua"/>
                <a:cs typeface="Book Antiqua"/>
              </a:rPr>
              <a:t>other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object.</a:t>
            </a:r>
            <a:endParaRPr sz="972">
              <a:latin typeface="Book Antiqua"/>
              <a:cs typeface="Book Antiqua"/>
            </a:endParaRPr>
          </a:p>
          <a:p>
            <a:pPr marL="12347" marR="2994750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Customer </a:t>
            </a:r>
            <a:r>
              <a:rPr sz="972" spc="10" dirty="0">
                <a:latin typeface="Book Antiqua"/>
                <a:cs typeface="Book Antiqua"/>
              </a:rPr>
              <a:t>gets cash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cashier  </a:t>
            </a:r>
            <a:r>
              <a:rPr sz="972" spc="15" dirty="0">
                <a:latin typeface="Book Antiqua"/>
                <a:cs typeface="Book Antiqua"/>
              </a:rPr>
              <a:t>Employee works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company</a:t>
            </a:r>
            <a:endParaRPr sz="972">
              <a:latin typeface="Book Antiqua"/>
              <a:cs typeface="Book Antiqua"/>
            </a:endParaRPr>
          </a:p>
          <a:p>
            <a:pPr marL="12347" marR="3755321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Ali lives in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house  </a:t>
            </a:r>
            <a:r>
              <a:rPr sz="972" spc="10" dirty="0">
                <a:latin typeface="Book Antiqua"/>
                <a:cs typeface="Book Antiqua"/>
              </a:rPr>
              <a:t>Ali drives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car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5694361"/>
            <a:ext cx="4850606" cy="3221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marR="919847" indent="-419179">
              <a:lnSpc>
                <a:spcPct val="106000"/>
              </a:lnSpc>
            </a:pP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generally called as “</a:t>
            </a:r>
            <a:r>
              <a:rPr sz="972" b="1" spc="10" dirty="0">
                <a:latin typeface="Book Antiqua"/>
                <a:cs typeface="Book Antiqua"/>
              </a:rPr>
              <a:t>association</a:t>
            </a:r>
            <a:r>
              <a:rPr sz="972" spc="10" dirty="0">
                <a:latin typeface="Book Antiqua"/>
                <a:cs typeface="Book Antiqua"/>
              </a:rPr>
              <a:t>” instead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“</a:t>
            </a:r>
            <a:r>
              <a:rPr sz="972" b="1" spc="10" dirty="0">
                <a:latin typeface="Book Antiqua"/>
                <a:cs typeface="Book Antiqua"/>
              </a:rPr>
              <a:t>simple association</a:t>
            </a:r>
            <a:r>
              <a:rPr sz="972" spc="10" dirty="0">
                <a:latin typeface="Book Antiqua"/>
                <a:cs typeface="Book Antiqua"/>
              </a:rPr>
              <a:t>”  </a:t>
            </a:r>
            <a:r>
              <a:rPr sz="972" b="1" spc="15" dirty="0">
                <a:latin typeface="Book Antiqua"/>
                <a:cs typeface="Book Antiqua"/>
              </a:rPr>
              <a:t>Kinds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Simple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Simple </a:t>
            </a:r>
            <a:r>
              <a:rPr sz="972" spc="10" dirty="0">
                <a:latin typeface="Book Antiqua"/>
                <a:cs typeface="Book Antiqua"/>
              </a:rPr>
              <a:t>association </a:t>
            </a:r>
            <a:r>
              <a:rPr sz="972" spc="15" dirty="0">
                <a:latin typeface="Book Antiqua"/>
                <a:cs typeface="Book Antiqua"/>
              </a:rPr>
              <a:t>can be </a:t>
            </a:r>
            <a:r>
              <a:rPr sz="972" spc="10" dirty="0">
                <a:latin typeface="Book Antiqua"/>
                <a:cs typeface="Book Antiqua"/>
              </a:rPr>
              <a:t>categorized in </a:t>
            </a:r>
            <a:r>
              <a:rPr sz="972" spc="15" dirty="0">
                <a:latin typeface="Book Antiqua"/>
                <a:cs typeface="Book Antiqua"/>
              </a:rPr>
              <a:t>two ways,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972" spc="10" dirty="0">
                <a:latin typeface="Book Antiqua"/>
                <a:cs typeface="Book Antiqua"/>
              </a:rPr>
              <a:t>With respect to direction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(navigation)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972" spc="10" dirty="0">
                <a:latin typeface="Book Antiqua"/>
                <a:cs typeface="Book Antiqua"/>
              </a:rPr>
              <a:t>With respect to </a:t>
            </a:r>
            <a:r>
              <a:rPr sz="972" spc="15" dirty="0">
                <a:latin typeface="Book Antiqua"/>
                <a:cs typeface="Book Antiqua"/>
              </a:rPr>
              <a:t>number </a:t>
            </a:r>
            <a:r>
              <a:rPr sz="972" spc="10" dirty="0">
                <a:latin typeface="Book Antiqua"/>
                <a:cs typeface="Book Antiqua"/>
              </a:rPr>
              <a:t>of objects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(cardinality)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R="1332235" algn="ctr"/>
            <a:r>
              <a:rPr sz="972" b="1" spc="15" dirty="0">
                <a:latin typeface="Book Antiqua"/>
                <a:cs typeface="Book Antiqua"/>
              </a:rPr>
              <a:t>Kinds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Simple </a:t>
            </a:r>
            <a:r>
              <a:rPr sz="972" b="1" spc="10" dirty="0">
                <a:latin typeface="Book Antiqua"/>
                <a:cs typeface="Book Antiqua"/>
              </a:rPr>
              <a:t>Association </a:t>
            </a:r>
            <a:r>
              <a:rPr sz="972" b="1" spc="5" dirty="0">
                <a:latin typeface="Book Antiqua"/>
                <a:cs typeface="Book Antiqua"/>
              </a:rPr>
              <a:t>w.r.t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Navigation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respect to navigation association has the following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types,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indent="-209898">
              <a:buAutoNum type="alphaLcPeriod"/>
              <a:tabLst>
                <a:tab pos="431526" algn="l"/>
              </a:tabLst>
            </a:pPr>
            <a:r>
              <a:rPr sz="972" spc="15" dirty="0">
                <a:latin typeface="Book Antiqua"/>
                <a:cs typeface="Book Antiqua"/>
              </a:rPr>
              <a:t>One-way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87"/>
              </a:spcBef>
              <a:buAutoNum type="alphaLcPeriod"/>
              <a:tabLst>
                <a:tab pos="431526" algn="l"/>
              </a:tabLst>
            </a:pPr>
            <a:r>
              <a:rPr sz="972" spc="15" dirty="0">
                <a:latin typeface="Book Antiqua"/>
                <a:cs typeface="Book Antiqua"/>
              </a:rPr>
              <a:t>Two-way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5" dirty="0">
                <a:latin typeface="Book Antiqua"/>
                <a:cs typeface="Book Antiqua"/>
              </a:rPr>
              <a:t>a.    </a:t>
            </a:r>
            <a:r>
              <a:rPr sz="972" b="1" spc="15" dirty="0">
                <a:latin typeface="Book Antiqua"/>
                <a:cs typeface="Book Antiqua"/>
              </a:rPr>
              <a:t>One-way</a:t>
            </a:r>
            <a:r>
              <a:rPr sz="972" b="1" spc="-11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One way </a:t>
            </a:r>
            <a:r>
              <a:rPr sz="972" spc="10" dirty="0">
                <a:latin typeface="Book Antiqua"/>
                <a:cs typeface="Book Antiqua"/>
              </a:rPr>
              <a:t>association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navigate along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direction only,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denoted  by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5" dirty="0">
                <a:latin typeface="Book Antiqua"/>
                <a:cs typeface="Book Antiqua"/>
              </a:rPr>
              <a:t>arrow towards the </a:t>
            </a:r>
            <a:r>
              <a:rPr sz="972" spc="10" dirty="0">
                <a:latin typeface="Book Antiqua"/>
                <a:cs typeface="Book Antiqua"/>
              </a:rPr>
              <a:t>server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Examples: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4253" y="4429549"/>
            <a:ext cx="986543" cy="168400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5928" rIns="0" bIns="0" rtlCol="0">
            <a:spAutoFit/>
          </a:bodyPr>
          <a:lstStyle/>
          <a:p>
            <a:pPr marL="1235" algn="ctr">
              <a:spcBef>
                <a:spcPts val="203"/>
              </a:spcBef>
            </a:pPr>
            <a:r>
              <a:rPr sz="924" spc="-5" dirty="0">
                <a:latin typeface="Arial"/>
                <a:cs typeface="Arial"/>
              </a:rPr>
              <a:t>Ali</a:t>
            </a:r>
            <a:endParaRPr sz="9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4164" y="4429549"/>
            <a:ext cx="1026054" cy="168400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5928" rIns="0" bIns="0" rtlCol="0">
            <a:spAutoFit/>
          </a:bodyPr>
          <a:lstStyle/>
          <a:p>
            <a:pPr marL="333367">
              <a:spcBef>
                <a:spcPts val="203"/>
              </a:spcBef>
            </a:pPr>
            <a:r>
              <a:rPr sz="924" spc="-10" dirty="0">
                <a:latin typeface="Arial"/>
                <a:cs typeface="Arial"/>
              </a:rPr>
              <a:t>House</a:t>
            </a:r>
            <a:endParaRPr sz="92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20302" y="4531043"/>
            <a:ext cx="1259417" cy="142610"/>
          </a:xfrm>
          <a:custGeom>
            <a:avLst/>
            <a:gdLst/>
            <a:ahLst/>
            <a:cxnLst/>
            <a:rect l="l" t="t" r="r" b="b"/>
            <a:pathLst>
              <a:path w="1295400" h="146685">
                <a:moveTo>
                  <a:pt x="1257780" y="73210"/>
                </a:moveTo>
                <a:lnTo>
                  <a:pt x="1197101" y="124206"/>
                </a:lnTo>
                <a:lnTo>
                  <a:pt x="1191768" y="128015"/>
                </a:lnTo>
                <a:lnTo>
                  <a:pt x="1191006" y="135636"/>
                </a:lnTo>
                <a:lnTo>
                  <a:pt x="1195578" y="140970"/>
                </a:lnTo>
                <a:lnTo>
                  <a:pt x="1200149" y="145541"/>
                </a:lnTo>
                <a:lnTo>
                  <a:pt x="1207008" y="146303"/>
                </a:lnTo>
                <a:lnTo>
                  <a:pt x="1212342" y="142494"/>
                </a:lnTo>
                <a:lnTo>
                  <a:pt x="1280796" y="85344"/>
                </a:lnTo>
                <a:lnTo>
                  <a:pt x="1276349" y="85344"/>
                </a:lnTo>
                <a:lnTo>
                  <a:pt x="1276349" y="82296"/>
                </a:lnTo>
                <a:lnTo>
                  <a:pt x="1268730" y="82296"/>
                </a:lnTo>
                <a:lnTo>
                  <a:pt x="1257780" y="73210"/>
                </a:lnTo>
                <a:close/>
              </a:path>
              <a:path w="1295400" h="146685">
                <a:moveTo>
                  <a:pt x="1243935" y="61722"/>
                </a:moveTo>
                <a:lnTo>
                  <a:pt x="0" y="61722"/>
                </a:lnTo>
                <a:lnTo>
                  <a:pt x="0" y="85344"/>
                </a:lnTo>
                <a:lnTo>
                  <a:pt x="1243342" y="85344"/>
                </a:lnTo>
                <a:lnTo>
                  <a:pt x="1257780" y="73210"/>
                </a:lnTo>
                <a:lnTo>
                  <a:pt x="1243935" y="61722"/>
                </a:lnTo>
                <a:close/>
              </a:path>
              <a:path w="1295400" h="146685">
                <a:moveTo>
                  <a:pt x="1281557" y="61722"/>
                </a:moveTo>
                <a:lnTo>
                  <a:pt x="1276349" y="61722"/>
                </a:lnTo>
                <a:lnTo>
                  <a:pt x="1276349" y="85344"/>
                </a:lnTo>
                <a:lnTo>
                  <a:pt x="1280796" y="85344"/>
                </a:lnTo>
                <a:lnTo>
                  <a:pt x="1295399" y="73151"/>
                </a:lnTo>
                <a:lnTo>
                  <a:pt x="1281557" y="61722"/>
                </a:lnTo>
                <a:close/>
              </a:path>
              <a:path w="1295400" h="146685">
                <a:moveTo>
                  <a:pt x="1268730" y="64008"/>
                </a:moveTo>
                <a:lnTo>
                  <a:pt x="1257780" y="73210"/>
                </a:lnTo>
                <a:lnTo>
                  <a:pt x="1268730" y="82296"/>
                </a:lnTo>
                <a:lnTo>
                  <a:pt x="1268730" y="64008"/>
                </a:lnTo>
                <a:close/>
              </a:path>
              <a:path w="1295400" h="146685">
                <a:moveTo>
                  <a:pt x="1276349" y="64008"/>
                </a:moveTo>
                <a:lnTo>
                  <a:pt x="1268730" y="64008"/>
                </a:lnTo>
                <a:lnTo>
                  <a:pt x="1268730" y="82296"/>
                </a:lnTo>
                <a:lnTo>
                  <a:pt x="1276349" y="82296"/>
                </a:lnTo>
                <a:lnTo>
                  <a:pt x="1276349" y="64008"/>
                </a:lnTo>
                <a:close/>
              </a:path>
              <a:path w="1295400" h="146685">
                <a:moveTo>
                  <a:pt x="1207008" y="0"/>
                </a:moveTo>
                <a:lnTo>
                  <a:pt x="1200149" y="762"/>
                </a:lnTo>
                <a:lnTo>
                  <a:pt x="1191006" y="11429"/>
                </a:lnTo>
                <a:lnTo>
                  <a:pt x="1191768" y="18287"/>
                </a:lnTo>
                <a:lnTo>
                  <a:pt x="1197101" y="22860"/>
                </a:lnTo>
                <a:lnTo>
                  <a:pt x="1257780" y="73210"/>
                </a:lnTo>
                <a:lnTo>
                  <a:pt x="1268730" y="64008"/>
                </a:lnTo>
                <a:lnTo>
                  <a:pt x="1276349" y="64008"/>
                </a:lnTo>
                <a:lnTo>
                  <a:pt x="1276349" y="61722"/>
                </a:lnTo>
                <a:lnTo>
                  <a:pt x="1281557" y="61722"/>
                </a:lnTo>
                <a:lnTo>
                  <a:pt x="1212342" y="4572"/>
                </a:lnTo>
                <a:lnTo>
                  <a:pt x="1207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801338" y="4433745"/>
            <a:ext cx="38708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liv</a:t>
            </a:r>
            <a:r>
              <a:rPr sz="924" spc="-15" dirty="0">
                <a:latin typeface="Arial"/>
                <a:cs typeface="Arial"/>
              </a:rPr>
              <a:t>e</a:t>
            </a:r>
            <a:r>
              <a:rPr sz="924" dirty="0">
                <a:latin typeface="Arial"/>
                <a:cs typeface="Arial"/>
              </a:rPr>
              <a:t>s</a:t>
            </a:r>
            <a:r>
              <a:rPr sz="924" spc="-15" dirty="0">
                <a:latin typeface="Arial"/>
                <a:cs typeface="Arial"/>
              </a:rPr>
              <a:t>-</a:t>
            </a:r>
            <a:r>
              <a:rPr sz="924" spc="-5" dirty="0">
                <a:latin typeface="Arial"/>
                <a:cs typeface="Arial"/>
              </a:rPr>
              <a:t>in</a:t>
            </a:r>
            <a:endParaRPr sz="92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6616" y="4634512"/>
            <a:ext cx="8951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1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0557" y="4630066"/>
            <a:ext cx="8951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1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254" y="5126672"/>
            <a:ext cx="1002594" cy="174010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1484" rIns="0" bIns="0" rtlCol="0">
            <a:spAutoFit/>
          </a:bodyPr>
          <a:lstStyle/>
          <a:p>
            <a:pPr marL="617" algn="ctr">
              <a:spcBef>
                <a:spcPts val="247"/>
              </a:spcBef>
            </a:pPr>
            <a:r>
              <a:rPr sz="924" spc="-10" dirty="0">
                <a:latin typeface="Arial"/>
                <a:cs typeface="Arial"/>
              </a:rPr>
              <a:t>Ali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20465" y="5126672"/>
            <a:ext cx="1043340" cy="174010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1484" rIns="0" bIns="0" rtlCol="0">
            <a:spAutoFit/>
          </a:bodyPr>
          <a:lstStyle/>
          <a:p>
            <a:pPr algn="ctr">
              <a:spcBef>
                <a:spcPts val="247"/>
              </a:spcBef>
            </a:pPr>
            <a:r>
              <a:rPr sz="924" spc="-10" dirty="0">
                <a:latin typeface="Arial"/>
                <a:cs typeface="Arial"/>
              </a:rPr>
              <a:t>Car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6600" y="5228907"/>
            <a:ext cx="1279172" cy="142610"/>
          </a:xfrm>
          <a:custGeom>
            <a:avLst/>
            <a:gdLst/>
            <a:ahLst/>
            <a:cxnLst/>
            <a:rect l="l" t="t" r="r" b="b"/>
            <a:pathLst>
              <a:path w="1315720" h="146685">
                <a:moveTo>
                  <a:pt x="1278284" y="73151"/>
                </a:moveTo>
                <a:lnTo>
                  <a:pt x="1217676" y="123444"/>
                </a:lnTo>
                <a:lnTo>
                  <a:pt x="1212342" y="128016"/>
                </a:lnTo>
                <a:lnTo>
                  <a:pt x="1211580" y="135636"/>
                </a:lnTo>
                <a:lnTo>
                  <a:pt x="1216152" y="140208"/>
                </a:lnTo>
                <a:lnTo>
                  <a:pt x="1219961" y="145542"/>
                </a:lnTo>
                <a:lnTo>
                  <a:pt x="1227582" y="146304"/>
                </a:lnTo>
                <a:lnTo>
                  <a:pt x="1232916" y="141732"/>
                </a:lnTo>
                <a:lnTo>
                  <a:pt x="1300581" y="85344"/>
                </a:lnTo>
                <a:lnTo>
                  <a:pt x="1296924" y="85344"/>
                </a:lnTo>
                <a:lnTo>
                  <a:pt x="1296924" y="82296"/>
                </a:lnTo>
                <a:lnTo>
                  <a:pt x="1289304" y="82296"/>
                </a:lnTo>
                <a:lnTo>
                  <a:pt x="1278284" y="73151"/>
                </a:lnTo>
                <a:close/>
              </a:path>
              <a:path w="1315720" h="146685">
                <a:moveTo>
                  <a:pt x="1263591" y="60960"/>
                </a:moveTo>
                <a:lnTo>
                  <a:pt x="0" y="60960"/>
                </a:lnTo>
                <a:lnTo>
                  <a:pt x="0" y="85344"/>
                </a:lnTo>
                <a:lnTo>
                  <a:pt x="1263591" y="85344"/>
                </a:lnTo>
                <a:lnTo>
                  <a:pt x="1278284" y="73152"/>
                </a:lnTo>
                <a:lnTo>
                  <a:pt x="1263591" y="60960"/>
                </a:lnTo>
                <a:close/>
              </a:path>
              <a:path w="1315720" h="146685">
                <a:moveTo>
                  <a:pt x="1300581" y="60960"/>
                </a:moveTo>
                <a:lnTo>
                  <a:pt x="1296924" y="60960"/>
                </a:lnTo>
                <a:lnTo>
                  <a:pt x="1296924" y="85344"/>
                </a:lnTo>
                <a:lnTo>
                  <a:pt x="1300581" y="85344"/>
                </a:lnTo>
                <a:lnTo>
                  <a:pt x="1315211" y="73152"/>
                </a:lnTo>
                <a:lnTo>
                  <a:pt x="1300581" y="60960"/>
                </a:lnTo>
                <a:close/>
              </a:path>
              <a:path w="1315720" h="146685">
                <a:moveTo>
                  <a:pt x="1289304" y="64008"/>
                </a:moveTo>
                <a:lnTo>
                  <a:pt x="1278284" y="73151"/>
                </a:lnTo>
                <a:lnTo>
                  <a:pt x="1289304" y="82296"/>
                </a:lnTo>
                <a:lnTo>
                  <a:pt x="1289304" y="64008"/>
                </a:lnTo>
                <a:close/>
              </a:path>
              <a:path w="1315720" h="146685">
                <a:moveTo>
                  <a:pt x="1296924" y="64008"/>
                </a:moveTo>
                <a:lnTo>
                  <a:pt x="1289304" y="64008"/>
                </a:lnTo>
                <a:lnTo>
                  <a:pt x="1289304" y="82296"/>
                </a:lnTo>
                <a:lnTo>
                  <a:pt x="1296924" y="82296"/>
                </a:lnTo>
                <a:lnTo>
                  <a:pt x="1296924" y="64008"/>
                </a:lnTo>
                <a:close/>
              </a:path>
              <a:path w="1315720" h="146685">
                <a:moveTo>
                  <a:pt x="1227582" y="0"/>
                </a:moveTo>
                <a:lnTo>
                  <a:pt x="1219961" y="762"/>
                </a:lnTo>
                <a:lnTo>
                  <a:pt x="1216152" y="6096"/>
                </a:lnTo>
                <a:lnTo>
                  <a:pt x="1211580" y="10668"/>
                </a:lnTo>
                <a:lnTo>
                  <a:pt x="1212342" y="18287"/>
                </a:lnTo>
                <a:lnTo>
                  <a:pt x="1217676" y="22860"/>
                </a:lnTo>
                <a:lnTo>
                  <a:pt x="1278284" y="73151"/>
                </a:lnTo>
                <a:lnTo>
                  <a:pt x="1289304" y="64008"/>
                </a:lnTo>
                <a:lnTo>
                  <a:pt x="1296924" y="64008"/>
                </a:lnTo>
                <a:lnTo>
                  <a:pt x="1296924" y="60960"/>
                </a:lnTo>
                <a:lnTo>
                  <a:pt x="1300581" y="60960"/>
                </a:lnTo>
                <a:lnTo>
                  <a:pt x="1232916" y="4572"/>
                </a:lnTo>
                <a:lnTo>
                  <a:pt x="1227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884312" y="5148649"/>
            <a:ext cx="3339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Arial"/>
                <a:cs typeface="Arial"/>
              </a:rPr>
              <a:t>dri</a:t>
            </a:r>
            <a:r>
              <a:rPr sz="924" spc="-5" dirty="0">
                <a:latin typeface="Arial"/>
                <a:cs typeface="Arial"/>
              </a:rPr>
              <a:t>v</a:t>
            </a:r>
            <a:r>
              <a:rPr sz="924" spc="-10" dirty="0">
                <a:latin typeface="Arial"/>
                <a:cs typeface="Arial"/>
              </a:rPr>
              <a:t>es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1806" y="5336822"/>
            <a:ext cx="7037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*</a:t>
            </a:r>
            <a:endParaRPr sz="92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07967" y="5332376"/>
            <a:ext cx="8951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Arial"/>
                <a:cs typeface="Arial"/>
              </a:rPr>
              <a:t>1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138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838" y="2191737"/>
            <a:ext cx="13415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indent="-208662"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Ali lives in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House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3261489"/>
            <a:ext cx="4850606" cy="1271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Ali drives his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Car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0" dirty="0">
                <a:latin typeface="Book Antiqua"/>
                <a:cs typeface="Book Antiqua"/>
              </a:rPr>
              <a:t>b.   </a:t>
            </a:r>
            <a:r>
              <a:rPr sz="972" b="1" spc="15" dirty="0">
                <a:latin typeface="Book Antiqua"/>
                <a:cs typeface="Book Antiqua"/>
              </a:rPr>
              <a:t>Two-way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5" dirty="0">
                <a:latin typeface="Book Antiqua"/>
                <a:cs typeface="Book Antiqua"/>
              </a:rPr>
              <a:t>way </a:t>
            </a:r>
            <a:r>
              <a:rPr sz="972" spc="10" dirty="0">
                <a:latin typeface="Book Antiqua"/>
                <a:cs typeface="Book Antiqua"/>
              </a:rPr>
              <a:t>association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navigate </a:t>
            </a:r>
            <a:r>
              <a:rPr sz="972" spc="15" dirty="0">
                <a:latin typeface="Book Antiqua"/>
                <a:cs typeface="Book Antiqua"/>
              </a:rPr>
              <a:t>in both </a:t>
            </a:r>
            <a:r>
              <a:rPr sz="972" spc="10" dirty="0">
                <a:latin typeface="Book Antiqua"/>
                <a:cs typeface="Book Antiqua"/>
              </a:rPr>
              <a:t>directions,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denoted by a </a:t>
            </a:r>
            <a:r>
              <a:rPr sz="972" spc="10" dirty="0">
                <a:latin typeface="Book Antiqua"/>
                <a:cs typeface="Book Antiqua"/>
              </a:rPr>
              <a:t>line   </a:t>
            </a:r>
            <a:r>
              <a:rPr sz="972" spc="15" dirty="0">
                <a:latin typeface="Book Antiqua"/>
                <a:cs typeface="Book Antiqua"/>
              </a:rPr>
              <a:t>between the </a:t>
            </a:r>
            <a:r>
              <a:rPr sz="972" spc="10" dirty="0">
                <a:latin typeface="Book Antiqua"/>
                <a:cs typeface="Book Antiqua"/>
              </a:rPr>
              <a:t>associated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Examples: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3" y="5488421"/>
            <a:ext cx="1895299" cy="641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Employee works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company  </a:t>
            </a:r>
            <a:r>
              <a:rPr sz="972" spc="15" dirty="0">
                <a:latin typeface="Book Antiqua"/>
                <a:cs typeface="Book Antiqua"/>
              </a:rPr>
              <a:t>Company employs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employees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Two-way </a:t>
            </a:r>
            <a:r>
              <a:rPr sz="972" b="1" spc="10" dirty="0">
                <a:latin typeface="Book Antiqua"/>
                <a:cs typeface="Book Antiqua"/>
              </a:rPr>
              <a:t>Association -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7218243"/>
            <a:ext cx="3560322" cy="1916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30455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Yasir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friend of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Ali  Ali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friend of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Yasir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Kinds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Simple </a:t>
            </a:r>
            <a:r>
              <a:rPr sz="972" b="1" spc="10" dirty="0">
                <a:latin typeface="Book Antiqua"/>
                <a:cs typeface="Book Antiqua"/>
              </a:rPr>
              <a:t>Association </a:t>
            </a:r>
            <a:r>
              <a:rPr sz="972" b="1" spc="5" dirty="0">
                <a:latin typeface="Book Antiqua"/>
                <a:cs typeface="Book Antiqua"/>
              </a:rPr>
              <a:t>w.r.t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Cardinality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With respect to cardinality association has the following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types,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>
              <a:buAutoNum type="alphaL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Binary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83"/>
              </a:spcBef>
              <a:buAutoNum type="alphaL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Ternary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87"/>
              </a:spcBef>
              <a:buAutoNum type="alphaL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N-ary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5" dirty="0">
                <a:latin typeface="Book Antiqua"/>
                <a:cs typeface="Book Antiqua"/>
              </a:rPr>
              <a:t>a.   </a:t>
            </a:r>
            <a:r>
              <a:rPr sz="972" b="1" spc="10" dirty="0">
                <a:latin typeface="Book Antiqua"/>
                <a:cs typeface="Book Antiqua"/>
              </a:rPr>
              <a:t>Binary</a:t>
            </a:r>
            <a:r>
              <a:rPr sz="972" b="1" spc="11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3185" y="4766627"/>
            <a:ext cx="944563" cy="385233"/>
          </a:xfrm>
          <a:custGeom>
            <a:avLst/>
            <a:gdLst/>
            <a:ahLst/>
            <a:cxnLst/>
            <a:rect l="l" t="t" r="r" b="b"/>
            <a:pathLst>
              <a:path w="971550" h="396239">
                <a:moveTo>
                  <a:pt x="971550" y="0"/>
                </a:moveTo>
                <a:lnTo>
                  <a:pt x="0" y="0"/>
                </a:lnTo>
                <a:lnTo>
                  <a:pt x="0" y="396239"/>
                </a:lnTo>
                <a:lnTo>
                  <a:pt x="971550" y="396239"/>
                </a:lnTo>
                <a:lnTo>
                  <a:pt x="97155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959010" y="4809842"/>
            <a:ext cx="5926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Employee</a:t>
            </a:r>
            <a:endParaRPr sz="97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37529" y="4766627"/>
            <a:ext cx="982838" cy="385233"/>
          </a:xfrm>
          <a:custGeom>
            <a:avLst/>
            <a:gdLst/>
            <a:ahLst/>
            <a:cxnLst/>
            <a:rect l="l" t="t" r="r" b="b"/>
            <a:pathLst>
              <a:path w="1010920" h="396239">
                <a:moveTo>
                  <a:pt x="1010412" y="0"/>
                </a:moveTo>
                <a:lnTo>
                  <a:pt x="0" y="0"/>
                </a:lnTo>
                <a:lnTo>
                  <a:pt x="0" y="396239"/>
                </a:lnTo>
                <a:lnTo>
                  <a:pt x="1010412" y="396239"/>
                </a:lnTo>
                <a:lnTo>
                  <a:pt x="101041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142246" y="4809842"/>
            <a:ext cx="57229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Company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9874" y="4799470"/>
            <a:ext cx="54883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works-for</a:t>
            </a:r>
            <a:endParaRPr sz="97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8883" y="5012830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8015" y="5006151"/>
            <a:ext cx="747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*</a:t>
            </a:r>
            <a:endParaRPr sz="972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27747" y="4974061"/>
            <a:ext cx="1210028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0" y="0"/>
                </a:moveTo>
                <a:lnTo>
                  <a:pt x="1244345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009141" y="2590800"/>
            <a:ext cx="855045" cy="186996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algn="ctr">
              <a:spcBef>
                <a:spcPts val="292"/>
              </a:spcBef>
            </a:pPr>
            <a:r>
              <a:rPr sz="972" spc="10" dirty="0">
                <a:latin typeface="Arial"/>
                <a:cs typeface="Arial"/>
              </a:rPr>
              <a:t>Ali</a:t>
            </a:r>
            <a:endParaRPr sz="97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9755" y="2590800"/>
            <a:ext cx="890234" cy="186996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algn="ctr">
              <a:spcBef>
                <a:spcPts val="292"/>
              </a:spcBef>
            </a:pPr>
            <a:r>
              <a:rPr sz="972" spc="10" dirty="0">
                <a:latin typeface="Arial"/>
                <a:cs typeface="Arial"/>
              </a:rPr>
              <a:t>Car</a:t>
            </a:r>
            <a:endParaRPr sz="972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64062" y="2746375"/>
            <a:ext cx="1090877" cy="142610"/>
          </a:xfrm>
          <a:custGeom>
            <a:avLst/>
            <a:gdLst/>
            <a:ahLst/>
            <a:cxnLst/>
            <a:rect l="l" t="t" r="r" b="b"/>
            <a:pathLst>
              <a:path w="1122045" h="146685">
                <a:moveTo>
                  <a:pt x="1084806" y="73210"/>
                </a:moveTo>
                <a:lnTo>
                  <a:pt x="1024128" y="124205"/>
                </a:lnTo>
                <a:lnTo>
                  <a:pt x="1018794" y="128016"/>
                </a:lnTo>
                <a:lnTo>
                  <a:pt x="1018032" y="135636"/>
                </a:lnTo>
                <a:lnTo>
                  <a:pt x="1022604" y="140970"/>
                </a:lnTo>
                <a:lnTo>
                  <a:pt x="1026413" y="145542"/>
                </a:lnTo>
                <a:lnTo>
                  <a:pt x="1034033" y="146303"/>
                </a:lnTo>
                <a:lnTo>
                  <a:pt x="1039368" y="142494"/>
                </a:lnTo>
                <a:lnTo>
                  <a:pt x="1107194" y="85344"/>
                </a:lnTo>
                <a:lnTo>
                  <a:pt x="1103376" y="85344"/>
                </a:lnTo>
                <a:lnTo>
                  <a:pt x="1103376" y="82296"/>
                </a:lnTo>
                <a:lnTo>
                  <a:pt x="1095756" y="82296"/>
                </a:lnTo>
                <a:lnTo>
                  <a:pt x="1084806" y="73210"/>
                </a:lnTo>
                <a:close/>
              </a:path>
              <a:path w="1122045" h="146685">
                <a:moveTo>
                  <a:pt x="1070043" y="60960"/>
                </a:moveTo>
                <a:lnTo>
                  <a:pt x="0" y="60960"/>
                </a:lnTo>
                <a:lnTo>
                  <a:pt x="0" y="85344"/>
                </a:lnTo>
                <a:lnTo>
                  <a:pt x="1070368" y="85344"/>
                </a:lnTo>
                <a:lnTo>
                  <a:pt x="1084806" y="73210"/>
                </a:lnTo>
                <a:lnTo>
                  <a:pt x="1070043" y="60960"/>
                </a:lnTo>
                <a:close/>
              </a:path>
              <a:path w="1122045" h="146685">
                <a:moveTo>
                  <a:pt x="1107033" y="60960"/>
                </a:moveTo>
                <a:lnTo>
                  <a:pt x="1103376" y="60960"/>
                </a:lnTo>
                <a:lnTo>
                  <a:pt x="1103376" y="85344"/>
                </a:lnTo>
                <a:lnTo>
                  <a:pt x="1107194" y="85344"/>
                </a:lnTo>
                <a:lnTo>
                  <a:pt x="1121663" y="73151"/>
                </a:lnTo>
                <a:lnTo>
                  <a:pt x="1107033" y="60960"/>
                </a:lnTo>
                <a:close/>
              </a:path>
              <a:path w="1122045" h="146685">
                <a:moveTo>
                  <a:pt x="1095756" y="64008"/>
                </a:moveTo>
                <a:lnTo>
                  <a:pt x="1084806" y="73210"/>
                </a:lnTo>
                <a:lnTo>
                  <a:pt x="1095756" y="82296"/>
                </a:lnTo>
                <a:lnTo>
                  <a:pt x="1095756" y="64008"/>
                </a:lnTo>
                <a:close/>
              </a:path>
              <a:path w="1122045" h="146685">
                <a:moveTo>
                  <a:pt x="1103376" y="64008"/>
                </a:moveTo>
                <a:lnTo>
                  <a:pt x="1095756" y="64008"/>
                </a:lnTo>
                <a:lnTo>
                  <a:pt x="1095756" y="82296"/>
                </a:lnTo>
                <a:lnTo>
                  <a:pt x="1103376" y="82296"/>
                </a:lnTo>
                <a:lnTo>
                  <a:pt x="1103376" y="64008"/>
                </a:lnTo>
                <a:close/>
              </a:path>
              <a:path w="1122045" h="146685">
                <a:moveTo>
                  <a:pt x="1034033" y="0"/>
                </a:moveTo>
                <a:lnTo>
                  <a:pt x="1026413" y="762"/>
                </a:lnTo>
                <a:lnTo>
                  <a:pt x="1022604" y="6096"/>
                </a:lnTo>
                <a:lnTo>
                  <a:pt x="1018032" y="10668"/>
                </a:lnTo>
                <a:lnTo>
                  <a:pt x="1018794" y="18288"/>
                </a:lnTo>
                <a:lnTo>
                  <a:pt x="1024128" y="22860"/>
                </a:lnTo>
                <a:lnTo>
                  <a:pt x="1084806" y="73210"/>
                </a:lnTo>
                <a:lnTo>
                  <a:pt x="1095756" y="64008"/>
                </a:lnTo>
                <a:lnTo>
                  <a:pt x="1103376" y="64008"/>
                </a:lnTo>
                <a:lnTo>
                  <a:pt x="1103376" y="60960"/>
                </a:lnTo>
                <a:lnTo>
                  <a:pt x="1107033" y="60960"/>
                </a:lnTo>
                <a:lnTo>
                  <a:pt x="1039368" y="4572"/>
                </a:lnTo>
                <a:lnTo>
                  <a:pt x="1034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210278" y="2628089"/>
            <a:ext cx="36547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dri</a:t>
            </a:r>
            <a:r>
              <a:rPr sz="972" dirty="0">
                <a:latin typeface="Arial"/>
                <a:cs typeface="Arial"/>
              </a:rPr>
              <a:t>v</a:t>
            </a:r>
            <a:r>
              <a:rPr sz="972" spc="19" dirty="0">
                <a:latin typeface="Arial"/>
                <a:cs typeface="Arial"/>
              </a:rPr>
              <a:t>e</a:t>
            </a:r>
            <a:r>
              <a:rPr sz="972" spc="15" dirty="0">
                <a:latin typeface="Arial"/>
                <a:cs typeface="Arial"/>
              </a:rPr>
              <a:t>s</a:t>
            </a:r>
            <a:endParaRPr sz="97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83683" y="2882936"/>
            <a:ext cx="747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*</a:t>
            </a:r>
            <a:endParaRPr sz="97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6170" y="2855524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0861" y="1558820"/>
            <a:ext cx="884060" cy="182009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245087">
              <a:spcBef>
                <a:spcPts val="253"/>
              </a:spcBef>
            </a:pPr>
            <a:r>
              <a:rPr sz="972" spc="15" dirty="0">
                <a:latin typeface="Arial"/>
                <a:cs typeface="Arial"/>
              </a:rPr>
              <a:t>House</a:t>
            </a:r>
            <a:endParaRPr sz="972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42578" y="1695133"/>
            <a:ext cx="1083469" cy="142610"/>
          </a:xfrm>
          <a:custGeom>
            <a:avLst/>
            <a:gdLst/>
            <a:ahLst/>
            <a:cxnLst/>
            <a:rect l="l" t="t" r="r" b="b"/>
            <a:pathLst>
              <a:path w="1114425" h="146684">
                <a:moveTo>
                  <a:pt x="1076354" y="73151"/>
                </a:moveTo>
                <a:lnTo>
                  <a:pt x="1015745" y="123444"/>
                </a:lnTo>
                <a:lnTo>
                  <a:pt x="1011173" y="128016"/>
                </a:lnTo>
                <a:lnTo>
                  <a:pt x="1010411" y="135636"/>
                </a:lnTo>
                <a:lnTo>
                  <a:pt x="1014221" y="140970"/>
                </a:lnTo>
                <a:lnTo>
                  <a:pt x="1018794" y="145542"/>
                </a:lnTo>
                <a:lnTo>
                  <a:pt x="1026414" y="146303"/>
                </a:lnTo>
                <a:lnTo>
                  <a:pt x="1099439" y="85343"/>
                </a:lnTo>
                <a:lnTo>
                  <a:pt x="1095756" y="85343"/>
                </a:lnTo>
                <a:lnTo>
                  <a:pt x="1095756" y="82296"/>
                </a:lnTo>
                <a:lnTo>
                  <a:pt x="1087373" y="82296"/>
                </a:lnTo>
                <a:lnTo>
                  <a:pt x="1076354" y="73151"/>
                </a:lnTo>
                <a:close/>
              </a:path>
              <a:path w="1114425" h="146684">
                <a:moveTo>
                  <a:pt x="1061661" y="60959"/>
                </a:moveTo>
                <a:lnTo>
                  <a:pt x="0" y="60959"/>
                </a:lnTo>
                <a:lnTo>
                  <a:pt x="0" y="85343"/>
                </a:lnTo>
                <a:lnTo>
                  <a:pt x="1061661" y="85343"/>
                </a:lnTo>
                <a:lnTo>
                  <a:pt x="1076354" y="73151"/>
                </a:lnTo>
                <a:lnTo>
                  <a:pt x="1061661" y="60959"/>
                </a:lnTo>
                <a:close/>
              </a:path>
              <a:path w="1114425" h="146684">
                <a:moveTo>
                  <a:pt x="1099278" y="60959"/>
                </a:moveTo>
                <a:lnTo>
                  <a:pt x="1095756" y="60959"/>
                </a:lnTo>
                <a:lnTo>
                  <a:pt x="1095756" y="85343"/>
                </a:lnTo>
                <a:lnTo>
                  <a:pt x="1099439" y="85343"/>
                </a:lnTo>
                <a:lnTo>
                  <a:pt x="1114044" y="73151"/>
                </a:lnTo>
                <a:lnTo>
                  <a:pt x="1099278" y="60959"/>
                </a:lnTo>
                <a:close/>
              </a:path>
              <a:path w="1114425" h="146684">
                <a:moveTo>
                  <a:pt x="1087373" y="64007"/>
                </a:moveTo>
                <a:lnTo>
                  <a:pt x="1076354" y="73151"/>
                </a:lnTo>
                <a:lnTo>
                  <a:pt x="1087373" y="82296"/>
                </a:lnTo>
                <a:lnTo>
                  <a:pt x="1087373" y="64007"/>
                </a:lnTo>
                <a:close/>
              </a:path>
              <a:path w="1114425" h="146684">
                <a:moveTo>
                  <a:pt x="1095756" y="64007"/>
                </a:moveTo>
                <a:lnTo>
                  <a:pt x="1087373" y="64007"/>
                </a:lnTo>
                <a:lnTo>
                  <a:pt x="1087373" y="82296"/>
                </a:lnTo>
                <a:lnTo>
                  <a:pt x="1095756" y="82296"/>
                </a:lnTo>
                <a:lnTo>
                  <a:pt x="1095756" y="64007"/>
                </a:lnTo>
                <a:close/>
              </a:path>
              <a:path w="1114425" h="146684">
                <a:moveTo>
                  <a:pt x="1026414" y="0"/>
                </a:moveTo>
                <a:lnTo>
                  <a:pt x="1018794" y="762"/>
                </a:lnTo>
                <a:lnTo>
                  <a:pt x="1014221" y="6096"/>
                </a:lnTo>
                <a:lnTo>
                  <a:pt x="1010411" y="10668"/>
                </a:lnTo>
                <a:lnTo>
                  <a:pt x="1011173" y="18288"/>
                </a:lnTo>
                <a:lnTo>
                  <a:pt x="1015745" y="22859"/>
                </a:lnTo>
                <a:lnTo>
                  <a:pt x="1076354" y="73151"/>
                </a:lnTo>
                <a:lnTo>
                  <a:pt x="1087373" y="64007"/>
                </a:lnTo>
                <a:lnTo>
                  <a:pt x="1095756" y="64007"/>
                </a:lnTo>
                <a:lnTo>
                  <a:pt x="1095756" y="60959"/>
                </a:lnTo>
                <a:lnTo>
                  <a:pt x="1099278" y="60959"/>
                </a:lnTo>
                <a:lnTo>
                  <a:pt x="1030985" y="4572"/>
                </a:lnTo>
                <a:lnTo>
                  <a:pt x="1026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992100" y="1558820"/>
            <a:ext cx="1571184" cy="182009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342010">
              <a:spcBef>
                <a:spcPts val="253"/>
              </a:spcBef>
              <a:tabLst>
                <a:tab pos="1148883" algn="l"/>
              </a:tabLst>
            </a:pPr>
            <a:r>
              <a:rPr sz="972" spc="10" dirty="0">
                <a:latin typeface="Arial"/>
                <a:cs typeface="Arial"/>
              </a:rPr>
              <a:t>Ali	</a:t>
            </a:r>
            <a:r>
              <a:rPr sz="1458" spc="15" baseline="5555" dirty="0">
                <a:latin typeface="Arial"/>
                <a:cs typeface="Arial"/>
              </a:rPr>
              <a:t>lives-in</a:t>
            </a:r>
            <a:endParaRPr sz="1458" baseline="555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4791" y="1805022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02832" y="1799095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92100" y="6443133"/>
            <a:ext cx="913077" cy="385233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938784" y="0"/>
                </a:moveTo>
                <a:lnTo>
                  <a:pt x="0" y="0"/>
                </a:lnTo>
                <a:lnTo>
                  <a:pt x="0" y="396239"/>
                </a:lnTo>
                <a:lnTo>
                  <a:pt x="938784" y="396239"/>
                </a:lnTo>
                <a:lnTo>
                  <a:pt x="93878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290903" y="6486348"/>
            <a:ext cx="31547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Ya</a:t>
            </a:r>
            <a:r>
              <a:rPr sz="972" spc="19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10" dirty="0">
                <a:latin typeface="Arial"/>
                <a:cs typeface="Arial"/>
              </a:rPr>
              <a:t>r</a:t>
            </a:r>
            <a:endParaRPr sz="972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74584" y="6443133"/>
            <a:ext cx="950119" cy="385233"/>
          </a:xfrm>
          <a:custGeom>
            <a:avLst/>
            <a:gdLst/>
            <a:ahLst/>
            <a:cxnLst/>
            <a:rect l="l" t="t" r="r" b="b"/>
            <a:pathLst>
              <a:path w="977264" h="396240">
                <a:moveTo>
                  <a:pt x="976884" y="0"/>
                </a:moveTo>
                <a:lnTo>
                  <a:pt x="0" y="0"/>
                </a:lnTo>
                <a:lnTo>
                  <a:pt x="0" y="396239"/>
                </a:lnTo>
                <a:lnTo>
                  <a:pt x="976884" y="396239"/>
                </a:lnTo>
                <a:lnTo>
                  <a:pt x="97688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465991" y="6486348"/>
            <a:ext cx="16730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Ali</a:t>
            </a:r>
            <a:endParaRPr sz="97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22130" y="6475976"/>
            <a:ext cx="34448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friend</a:t>
            </a:r>
            <a:endParaRPr sz="972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52592" y="6689336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65050" y="6682657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04807" y="6650567"/>
            <a:ext cx="1169899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3198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4007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4" y="1339039"/>
            <a:ext cx="4850606" cy="634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240" marR="4939" indent="-10494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It associates objects of exactly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classes; it is </a:t>
            </a:r>
            <a:r>
              <a:rPr sz="972" spc="15" dirty="0">
                <a:latin typeface="Book Antiqua"/>
                <a:cs typeface="Book Antiqua"/>
              </a:rPr>
              <a:t>denoted by a </a:t>
            </a:r>
            <a:r>
              <a:rPr sz="972" spc="10" dirty="0">
                <a:latin typeface="Book Antiqua"/>
                <a:cs typeface="Book Antiqua"/>
              </a:rPr>
              <a:t>line,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5" dirty="0">
                <a:latin typeface="Book Antiqua"/>
                <a:cs typeface="Book Antiqua"/>
              </a:rPr>
              <a:t>arrow  between </a:t>
            </a:r>
            <a:r>
              <a:rPr sz="972" spc="10" dirty="0">
                <a:latin typeface="Book Antiqua"/>
                <a:cs typeface="Book Antiqua"/>
              </a:rPr>
              <a:t>the associated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4" y="3019989"/>
            <a:ext cx="364304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Association “works-for” </a:t>
            </a:r>
            <a:r>
              <a:rPr sz="972" spc="10" dirty="0">
                <a:latin typeface="Book Antiqua"/>
                <a:cs typeface="Book Antiqua"/>
              </a:rPr>
              <a:t>associates objects of exactly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4" y="4174208"/>
            <a:ext cx="4850606" cy="1091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Association “drives” </a:t>
            </a:r>
            <a:r>
              <a:rPr sz="972" spc="10" dirty="0">
                <a:latin typeface="Book Antiqua"/>
                <a:cs typeface="Book Antiqua"/>
              </a:rPr>
              <a:t>associates objects of exactly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5" dirty="0">
                <a:latin typeface="Book Antiqua"/>
                <a:cs typeface="Book Antiqua"/>
              </a:rPr>
              <a:t>b.   </a:t>
            </a:r>
            <a:r>
              <a:rPr sz="972" b="1" spc="10" dirty="0">
                <a:latin typeface="Book Antiqua"/>
                <a:cs typeface="Book Antiqua"/>
              </a:rPr>
              <a:t>Ternary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It associates objects of exactly three classes; it is </a:t>
            </a:r>
            <a:r>
              <a:rPr sz="972" spc="15" dirty="0">
                <a:latin typeface="Book Antiqua"/>
                <a:cs typeface="Book Antiqua"/>
              </a:rPr>
              <a:t>denoted by a diamond with </a:t>
            </a:r>
            <a:r>
              <a:rPr sz="972" spc="10" dirty="0">
                <a:latin typeface="Book Antiqua"/>
                <a:cs typeface="Book Antiqua"/>
              </a:rPr>
              <a:t>lines  connected to associated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10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Objects of exactly three classes are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associated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4" y="6890819"/>
            <a:ext cx="4851841" cy="158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b="1" spc="5" dirty="0">
                <a:latin typeface="Book Antiqua"/>
                <a:cs typeface="Book Antiqua"/>
              </a:rPr>
              <a:t>c.    </a:t>
            </a:r>
            <a:r>
              <a:rPr sz="972" b="1" spc="10" dirty="0">
                <a:latin typeface="Book Antiqua"/>
                <a:cs typeface="Book Antiqua"/>
              </a:rPr>
              <a:t>N-ary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Association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association between </a:t>
            </a:r>
            <a:r>
              <a:rPr sz="972" spc="15" dirty="0">
                <a:latin typeface="Book Antiqua"/>
                <a:cs typeface="Book Antiqua"/>
              </a:rPr>
              <a:t>3 or </a:t>
            </a:r>
            <a:r>
              <a:rPr sz="972" spc="19" dirty="0">
                <a:latin typeface="Book Antiqua"/>
                <a:cs typeface="Book Antiqua"/>
              </a:rPr>
              <a:t>more </a:t>
            </a:r>
            <a:r>
              <a:rPr sz="972" spc="10" dirty="0">
                <a:latin typeface="Book Antiqua"/>
                <a:cs typeface="Book Antiqua"/>
              </a:rPr>
              <a:t>classes its practical </a:t>
            </a:r>
            <a:r>
              <a:rPr sz="972" spc="15" dirty="0">
                <a:latin typeface="Book Antiqua"/>
                <a:cs typeface="Book Antiqua"/>
              </a:rPr>
              <a:t>examples are very</a:t>
            </a:r>
            <a:r>
              <a:rPr sz="972" spc="10" dirty="0">
                <a:latin typeface="Book Antiqua"/>
                <a:cs typeface="Book Antiqua"/>
              </a:rPr>
              <a:t> rare.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05.4.</a:t>
            </a:r>
            <a:r>
              <a:rPr sz="972" b="1" spc="15" dirty="0">
                <a:latin typeface="Book Antiqua"/>
                <a:cs typeface="Book Antiqua"/>
              </a:rPr>
              <a:t>Composition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9" dirty="0">
                <a:latin typeface="Book Antiqua"/>
                <a:cs typeface="Book Antiqua"/>
              </a:rPr>
              <a:t>composed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other smaller </a:t>
            </a:r>
            <a:r>
              <a:rPr sz="972" spc="10" dirty="0">
                <a:latin typeface="Book Antiqua"/>
                <a:cs typeface="Book Antiqua"/>
              </a:rPr>
              <a:t>objects,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relationship </a:t>
            </a:r>
            <a:r>
              <a:rPr sz="972" spc="15" dirty="0">
                <a:latin typeface="Book Antiqua"/>
                <a:cs typeface="Book Antiqua"/>
              </a:rPr>
              <a:t>between the  </a:t>
            </a:r>
            <a:r>
              <a:rPr sz="972" spc="10" dirty="0">
                <a:latin typeface="Book Antiqua"/>
                <a:cs typeface="Book Antiqua"/>
              </a:rPr>
              <a:t>“part” objects </a:t>
            </a:r>
            <a:r>
              <a:rPr sz="972" spc="15" dirty="0">
                <a:latin typeface="Book Antiqua"/>
                <a:cs typeface="Book Antiqua"/>
              </a:rPr>
              <a:t>and the “whole”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known </a:t>
            </a:r>
            <a:r>
              <a:rPr sz="972" spc="10" dirty="0">
                <a:latin typeface="Book Antiqua"/>
                <a:cs typeface="Book Antiqua"/>
              </a:rPr>
              <a:t>as Composition, </a:t>
            </a:r>
            <a:r>
              <a:rPr sz="972" spc="15" dirty="0">
                <a:latin typeface="Book Antiqua"/>
                <a:cs typeface="Book Antiqua"/>
              </a:rPr>
              <a:t>Composition </a:t>
            </a:r>
            <a:r>
              <a:rPr sz="972" spc="10" dirty="0">
                <a:latin typeface="Book Antiqua"/>
                <a:cs typeface="Book Antiqua"/>
              </a:rPr>
              <a:t>is  represented </a:t>
            </a:r>
            <a:r>
              <a:rPr sz="972" spc="15" dirty="0">
                <a:latin typeface="Book Antiqua"/>
                <a:cs typeface="Book Antiqua"/>
              </a:rPr>
              <a:t>by a </a:t>
            </a:r>
            <a:r>
              <a:rPr sz="972" spc="10" dirty="0">
                <a:latin typeface="Book Antiqua"/>
                <a:cs typeface="Book Antiqua"/>
              </a:rPr>
              <a:t>line with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filled-diamond </a:t>
            </a:r>
            <a:r>
              <a:rPr sz="972" spc="15" dirty="0">
                <a:latin typeface="Book Antiqua"/>
                <a:cs typeface="Book Antiqua"/>
              </a:rPr>
              <a:t>head </a:t>
            </a:r>
            <a:r>
              <a:rPr sz="972" spc="10" dirty="0">
                <a:latin typeface="Book Antiqua"/>
                <a:cs typeface="Book Antiqua"/>
              </a:rPr>
              <a:t>towards the </a:t>
            </a:r>
            <a:r>
              <a:rPr sz="972" spc="15" dirty="0">
                <a:latin typeface="Book Antiqua"/>
                <a:cs typeface="Book Antiqua"/>
              </a:rPr>
              <a:t>composer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 – Composition </a:t>
            </a:r>
            <a:r>
              <a:rPr sz="972" b="1" spc="10" dirty="0">
                <a:latin typeface="Book Antiqua"/>
                <a:cs typeface="Book Antiqua"/>
              </a:rPr>
              <a:t>of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Ali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3119" y="3547957"/>
            <a:ext cx="1001977" cy="186996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algn="ctr">
              <a:spcBef>
                <a:spcPts val="292"/>
              </a:spcBef>
            </a:pPr>
            <a:r>
              <a:rPr sz="972" spc="10" dirty="0">
                <a:latin typeface="Arial"/>
                <a:cs typeface="Arial"/>
              </a:rPr>
              <a:t>Ali</a:t>
            </a:r>
            <a:endParaRPr sz="97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8589" y="3547957"/>
            <a:ext cx="1042723" cy="186996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algn="ctr">
              <a:spcBef>
                <a:spcPts val="292"/>
              </a:spcBef>
            </a:pPr>
            <a:r>
              <a:rPr sz="972" spc="10" dirty="0">
                <a:latin typeface="Arial"/>
                <a:cs typeface="Arial"/>
              </a:rPr>
              <a:t>Car</a:t>
            </a:r>
            <a:endParaRPr sz="97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44725" y="3635375"/>
            <a:ext cx="1279172" cy="142610"/>
          </a:xfrm>
          <a:custGeom>
            <a:avLst/>
            <a:gdLst/>
            <a:ahLst/>
            <a:cxnLst/>
            <a:rect l="l" t="t" r="r" b="b"/>
            <a:pathLst>
              <a:path w="1315720" h="146685">
                <a:moveTo>
                  <a:pt x="1277592" y="73093"/>
                </a:moveTo>
                <a:lnTo>
                  <a:pt x="1216914" y="123444"/>
                </a:lnTo>
                <a:lnTo>
                  <a:pt x="1211579" y="128016"/>
                </a:lnTo>
                <a:lnTo>
                  <a:pt x="1211579" y="134874"/>
                </a:lnTo>
                <a:lnTo>
                  <a:pt x="1215389" y="140208"/>
                </a:lnTo>
                <a:lnTo>
                  <a:pt x="1219962" y="145542"/>
                </a:lnTo>
                <a:lnTo>
                  <a:pt x="1226819" y="146303"/>
                </a:lnTo>
                <a:lnTo>
                  <a:pt x="1232153" y="141731"/>
                </a:lnTo>
                <a:lnTo>
                  <a:pt x="1301369" y="84581"/>
                </a:lnTo>
                <a:lnTo>
                  <a:pt x="1296162" y="84581"/>
                </a:lnTo>
                <a:lnTo>
                  <a:pt x="1296162" y="82296"/>
                </a:lnTo>
                <a:lnTo>
                  <a:pt x="1288541" y="82296"/>
                </a:lnTo>
                <a:lnTo>
                  <a:pt x="1277592" y="73093"/>
                </a:lnTo>
                <a:close/>
              </a:path>
              <a:path w="1315720" h="146685">
                <a:moveTo>
                  <a:pt x="0" y="60198"/>
                </a:moveTo>
                <a:lnTo>
                  <a:pt x="0" y="84581"/>
                </a:lnTo>
                <a:lnTo>
                  <a:pt x="1263747" y="84581"/>
                </a:lnTo>
                <a:lnTo>
                  <a:pt x="1277592" y="73093"/>
                </a:lnTo>
                <a:lnTo>
                  <a:pt x="1263131" y="60940"/>
                </a:lnTo>
                <a:lnTo>
                  <a:pt x="0" y="60198"/>
                </a:lnTo>
                <a:close/>
              </a:path>
              <a:path w="1315720" h="146685">
                <a:moveTo>
                  <a:pt x="1227581" y="0"/>
                </a:moveTo>
                <a:lnTo>
                  <a:pt x="1219962" y="762"/>
                </a:lnTo>
                <a:lnTo>
                  <a:pt x="1215389" y="5334"/>
                </a:lnTo>
                <a:lnTo>
                  <a:pt x="1211579" y="10668"/>
                </a:lnTo>
                <a:lnTo>
                  <a:pt x="1211579" y="18288"/>
                </a:lnTo>
                <a:lnTo>
                  <a:pt x="1216914" y="22098"/>
                </a:lnTo>
                <a:lnTo>
                  <a:pt x="1263131" y="60940"/>
                </a:lnTo>
                <a:lnTo>
                  <a:pt x="1296162" y="60960"/>
                </a:lnTo>
                <a:lnTo>
                  <a:pt x="1296162" y="84581"/>
                </a:lnTo>
                <a:lnTo>
                  <a:pt x="1301369" y="84581"/>
                </a:lnTo>
                <a:lnTo>
                  <a:pt x="1315212" y="73151"/>
                </a:lnTo>
                <a:lnTo>
                  <a:pt x="1227581" y="0"/>
                </a:lnTo>
                <a:close/>
              </a:path>
              <a:path w="1315720" h="146685">
                <a:moveTo>
                  <a:pt x="1288541" y="64008"/>
                </a:moveTo>
                <a:lnTo>
                  <a:pt x="1277592" y="73093"/>
                </a:lnTo>
                <a:lnTo>
                  <a:pt x="1288541" y="82296"/>
                </a:lnTo>
                <a:lnTo>
                  <a:pt x="1288541" y="64008"/>
                </a:lnTo>
                <a:close/>
              </a:path>
              <a:path w="1315720" h="146685">
                <a:moveTo>
                  <a:pt x="1296162" y="64008"/>
                </a:moveTo>
                <a:lnTo>
                  <a:pt x="1288541" y="64008"/>
                </a:lnTo>
                <a:lnTo>
                  <a:pt x="1288541" y="82296"/>
                </a:lnTo>
                <a:lnTo>
                  <a:pt x="1296162" y="82296"/>
                </a:lnTo>
                <a:lnTo>
                  <a:pt x="1296162" y="64008"/>
                </a:lnTo>
                <a:close/>
              </a:path>
              <a:path w="1315720" h="146685">
                <a:moveTo>
                  <a:pt x="1263131" y="60940"/>
                </a:moveTo>
                <a:lnTo>
                  <a:pt x="1277592" y="73093"/>
                </a:lnTo>
                <a:lnTo>
                  <a:pt x="1288541" y="64008"/>
                </a:lnTo>
                <a:lnTo>
                  <a:pt x="1296162" y="64008"/>
                </a:lnTo>
                <a:lnTo>
                  <a:pt x="1296162" y="60960"/>
                </a:lnTo>
                <a:lnTo>
                  <a:pt x="1263131" y="60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637613" y="3535610"/>
            <a:ext cx="36547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dri</a:t>
            </a:r>
            <a:r>
              <a:rPr sz="972" spc="5" dirty="0">
                <a:latin typeface="Arial"/>
                <a:cs typeface="Arial"/>
              </a:rPr>
              <a:t>v</a:t>
            </a:r>
            <a:r>
              <a:rPr sz="972" spc="19" dirty="0">
                <a:latin typeface="Arial"/>
                <a:cs typeface="Arial"/>
              </a:rPr>
              <a:t>e</a:t>
            </a:r>
            <a:r>
              <a:rPr sz="972" spc="15" dirty="0">
                <a:latin typeface="Arial"/>
                <a:cs typeface="Arial"/>
              </a:rPr>
              <a:t>s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9930" y="3746746"/>
            <a:ext cx="747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*</a:t>
            </a:r>
            <a:endParaRPr sz="972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52996" y="2277662"/>
          <a:ext cx="3102240" cy="311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575">
                <a:tc rowSpan="2"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Employee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90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works-for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Company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980"/>
                        </a:lnSpc>
                        <a:spcBef>
                          <a:spcPts val="200"/>
                        </a:spcBef>
                        <a:tabLst>
                          <a:tab pos="1089025" algn="l"/>
                        </a:tabLst>
                      </a:pPr>
                      <a:r>
                        <a:rPr sz="1500" spc="15" baseline="2777" dirty="0">
                          <a:latin typeface="Arial"/>
                          <a:cs typeface="Arial"/>
                        </a:rPr>
                        <a:t>*	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573530" y="5555615"/>
            <a:ext cx="929746" cy="377825"/>
          </a:xfrm>
          <a:custGeom>
            <a:avLst/>
            <a:gdLst/>
            <a:ahLst/>
            <a:cxnLst/>
            <a:rect l="l" t="t" r="r" b="b"/>
            <a:pathLst>
              <a:path w="956310" h="388620">
                <a:moveTo>
                  <a:pt x="956310" y="0"/>
                </a:moveTo>
                <a:lnTo>
                  <a:pt x="0" y="0"/>
                </a:lnTo>
                <a:lnTo>
                  <a:pt x="0" y="388620"/>
                </a:lnTo>
                <a:lnTo>
                  <a:pt x="956310" y="388620"/>
                </a:lnTo>
                <a:lnTo>
                  <a:pt x="95631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806399" y="5595866"/>
            <a:ext cx="46487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Stu</a:t>
            </a:r>
            <a:r>
              <a:rPr sz="972" spc="10" dirty="0">
                <a:latin typeface="Arial"/>
                <a:cs typeface="Arial"/>
              </a:rPr>
              <a:t>d</a:t>
            </a:r>
            <a:r>
              <a:rPr sz="972" spc="15" dirty="0">
                <a:latin typeface="Arial"/>
                <a:cs typeface="Arial"/>
              </a:rPr>
              <a:t>ent</a:t>
            </a:r>
            <a:endParaRPr sz="972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53087" y="5555615"/>
            <a:ext cx="966170" cy="377825"/>
          </a:xfrm>
          <a:custGeom>
            <a:avLst/>
            <a:gdLst/>
            <a:ahLst/>
            <a:cxnLst/>
            <a:rect l="l" t="t" r="r" b="b"/>
            <a:pathLst>
              <a:path w="993775" h="388620">
                <a:moveTo>
                  <a:pt x="993648" y="0"/>
                </a:moveTo>
                <a:lnTo>
                  <a:pt x="0" y="0"/>
                </a:lnTo>
                <a:lnTo>
                  <a:pt x="0" y="388620"/>
                </a:lnTo>
                <a:lnTo>
                  <a:pt x="993648" y="388620"/>
                </a:lnTo>
                <a:lnTo>
                  <a:pt x="99364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4188919" y="5595866"/>
            <a:ext cx="49327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Tea</a:t>
            </a:r>
            <a:r>
              <a:rPr sz="972" spc="5" dirty="0">
                <a:latin typeface="Arial"/>
                <a:cs typeface="Arial"/>
              </a:rPr>
              <a:t>c</a:t>
            </a:r>
            <a:r>
              <a:rPr sz="972" spc="15" dirty="0">
                <a:latin typeface="Arial"/>
                <a:cs typeface="Arial"/>
              </a:rPr>
              <a:t>her</a:t>
            </a:r>
            <a:endParaRPr sz="972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63308" y="6223847"/>
            <a:ext cx="966788" cy="377208"/>
          </a:xfrm>
          <a:custGeom>
            <a:avLst/>
            <a:gdLst/>
            <a:ahLst/>
            <a:cxnLst/>
            <a:rect l="l" t="t" r="r" b="b"/>
            <a:pathLst>
              <a:path w="994410" h="387985">
                <a:moveTo>
                  <a:pt x="994410" y="0"/>
                </a:moveTo>
                <a:lnTo>
                  <a:pt x="0" y="0"/>
                </a:lnTo>
                <a:lnTo>
                  <a:pt x="0" y="387858"/>
                </a:lnTo>
                <a:lnTo>
                  <a:pt x="994410" y="387858"/>
                </a:lnTo>
                <a:lnTo>
                  <a:pt x="99441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135206" y="5643033"/>
            <a:ext cx="186443" cy="232128"/>
          </a:xfrm>
          <a:custGeom>
            <a:avLst/>
            <a:gdLst/>
            <a:ahLst/>
            <a:cxnLst/>
            <a:rect l="l" t="t" r="r" b="b"/>
            <a:pathLst>
              <a:path w="191770" h="238760">
                <a:moveTo>
                  <a:pt x="95250" y="0"/>
                </a:moveTo>
                <a:lnTo>
                  <a:pt x="0" y="118872"/>
                </a:lnTo>
                <a:lnTo>
                  <a:pt x="95250" y="238505"/>
                </a:lnTo>
                <a:lnTo>
                  <a:pt x="191262" y="118872"/>
                </a:lnTo>
                <a:lnTo>
                  <a:pt x="9525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503276" y="5758602"/>
            <a:ext cx="632178" cy="0"/>
          </a:xfrm>
          <a:custGeom>
            <a:avLst/>
            <a:gdLst/>
            <a:ahLst/>
            <a:cxnLst/>
            <a:rect l="l" t="t" r="r" b="b"/>
            <a:pathLst>
              <a:path w="650239">
                <a:moveTo>
                  <a:pt x="0" y="0"/>
                </a:moveTo>
                <a:lnTo>
                  <a:pt x="649985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21156" y="5758602"/>
            <a:ext cx="632178" cy="0"/>
          </a:xfrm>
          <a:custGeom>
            <a:avLst/>
            <a:gdLst/>
            <a:ahLst/>
            <a:cxnLst/>
            <a:rect l="l" t="t" r="r" b="b"/>
            <a:pathLst>
              <a:path w="650239">
                <a:moveTo>
                  <a:pt x="0" y="0"/>
                </a:moveTo>
                <a:lnTo>
                  <a:pt x="649986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229292" y="5874913"/>
            <a:ext cx="1235" cy="349426"/>
          </a:xfrm>
          <a:custGeom>
            <a:avLst/>
            <a:gdLst/>
            <a:ahLst/>
            <a:cxnLst/>
            <a:rect l="l" t="t" r="r" b="b"/>
            <a:pathLst>
              <a:path w="1270" h="359410">
                <a:moveTo>
                  <a:pt x="0" y="0"/>
                </a:moveTo>
                <a:lnTo>
                  <a:pt x="762" y="358902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3823687" y="5802560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28033" y="6112968"/>
            <a:ext cx="435856" cy="311150"/>
          </a:xfrm>
          <a:prstGeom prst="rect">
            <a:avLst/>
          </a:prstGeom>
        </p:spPr>
        <p:txBody>
          <a:bodyPr vert="horz" wrap="square" lIns="0" tIns="3087" rIns="0" bIns="0" rtlCol="0">
            <a:spAutoFit/>
          </a:bodyPr>
          <a:lstStyle/>
          <a:p>
            <a:pPr marL="12347" marR="4939" indent="272867">
              <a:lnSpc>
                <a:spcPts val="1186"/>
              </a:lnSpc>
              <a:spcBef>
                <a:spcPts val="24"/>
              </a:spcBef>
            </a:pPr>
            <a:r>
              <a:rPr sz="972" spc="10" dirty="0">
                <a:latin typeface="Arial"/>
                <a:cs typeface="Arial"/>
              </a:rPr>
              <a:t>*  </a:t>
            </a:r>
            <a:r>
              <a:rPr sz="972" spc="15" dirty="0">
                <a:latin typeface="Arial"/>
                <a:cs typeface="Arial"/>
              </a:rPr>
              <a:t>Cour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15" dirty="0">
                <a:latin typeface="Arial"/>
                <a:cs typeface="Arial"/>
              </a:rPr>
              <a:t>e</a:t>
            </a:r>
            <a:endParaRPr sz="972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57603" y="5764776"/>
            <a:ext cx="747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*</a:t>
            </a:r>
            <a:endParaRPr sz="97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471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6986399"/>
            <a:ext cx="2815784" cy="225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6500"/>
              </a:lnSpc>
            </a:pPr>
            <a:r>
              <a:rPr sz="972" b="1" spc="15" dirty="0">
                <a:latin typeface="Book Antiqua"/>
                <a:cs typeface="Book Antiqua"/>
              </a:rPr>
              <a:t>Composition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stronger </a:t>
            </a:r>
            <a:r>
              <a:rPr sz="972" b="1" spc="10" dirty="0">
                <a:latin typeface="Book Antiqua"/>
                <a:cs typeface="Book Antiqua"/>
              </a:rPr>
              <a:t>relationship:  </a:t>
            </a:r>
            <a:r>
              <a:rPr sz="972" spc="10" dirty="0">
                <a:latin typeface="Book Antiqua"/>
                <a:cs typeface="Book Antiqua"/>
              </a:rPr>
              <a:t>Composition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stronger relationship, because  </a:t>
            </a:r>
            <a:r>
              <a:rPr sz="972" spc="15" dirty="0">
                <a:latin typeface="Book Antiqua"/>
                <a:cs typeface="Book Antiqua"/>
              </a:rPr>
              <a:t>Composed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becomes a </a:t>
            </a:r>
            <a:r>
              <a:rPr sz="972" spc="10" dirty="0">
                <a:latin typeface="Book Antiqua"/>
                <a:cs typeface="Book Antiqua"/>
              </a:rPr>
              <a:t>part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composer  Composed </a:t>
            </a:r>
            <a:r>
              <a:rPr sz="972" spc="10" dirty="0">
                <a:latin typeface="Book Antiqua"/>
                <a:cs typeface="Book Antiqua"/>
              </a:rPr>
              <a:t>object can’t exist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independently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endParaRPr sz="972">
              <a:latin typeface="Book Antiqua"/>
              <a:cs typeface="Book Antiqua"/>
            </a:endParaRPr>
          </a:p>
          <a:p>
            <a:pPr marL="12347" marR="659327">
              <a:lnSpc>
                <a:spcPts val="2499"/>
              </a:lnSpc>
              <a:spcBef>
                <a:spcPts val="282"/>
              </a:spcBef>
            </a:pPr>
            <a:r>
              <a:rPr sz="972" spc="10" dirty="0">
                <a:latin typeface="Book Antiqua"/>
                <a:cs typeface="Book Antiqua"/>
              </a:rPr>
              <a:t>Ali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made </a:t>
            </a:r>
            <a:r>
              <a:rPr sz="972" spc="19" dirty="0">
                <a:latin typeface="Book Antiqua"/>
                <a:cs typeface="Book Antiqua"/>
              </a:rPr>
              <a:t>up </a:t>
            </a:r>
            <a:r>
              <a:rPr sz="972" spc="10" dirty="0">
                <a:latin typeface="Book Antiqua"/>
                <a:cs typeface="Book Antiqua"/>
              </a:rPr>
              <a:t>of different </a:t>
            </a:r>
            <a:r>
              <a:rPr sz="972" spc="15" dirty="0">
                <a:latin typeface="Book Antiqua"/>
                <a:cs typeface="Book Antiqua"/>
              </a:rPr>
              <a:t>body </a:t>
            </a:r>
            <a:r>
              <a:rPr sz="972" spc="10" dirty="0">
                <a:latin typeface="Book Antiqua"/>
                <a:cs typeface="Book Antiqua"/>
              </a:rPr>
              <a:t>parts  They can’t exist independent of Ali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II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Chair’s </a:t>
            </a:r>
            <a:r>
              <a:rPr sz="972" spc="19" dirty="0">
                <a:latin typeface="Book Antiqua"/>
                <a:cs typeface="Book Antiqua"/>
              </a:rPr>
              <a:t>body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made up </a:t>
            </a:r>
            <a:r>
              <a:rPr sz="972" spc="10" dirty="0">
                <a:latin typeface="Book Antiqua"/>
                <a:cs typeface="Book Antiqua"/>
              </a:rPr>
              <a:t>of different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parts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5581" y="2568575"/>
            <a:ext cx="535252" cy="17390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4077" rIns="0" bIns="0" rtlCol="0">
            <a:spAutoFit/>
          </a:bodyPr>
          <a:lstStyle/>
          <a:p>
            <a:pPr marL="1235" algn="ctr">
              <a:spcBef>
                <a:spcPts val="190"/>
              </a:spcBef>
            </a:pPr>
            <a:r>
              <a:rPr sz="972" spc="10" dirty="0">
                <a:latin typeface="Arial"/>
                <a:cs typeface="Arial"/>
              </a:rPr>
              <a:t>Ali</a:t>
            </a:r>
            <a:endParaRPr sz="972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5581" y="3490912"/>
            <a:ext cx="535252" cy="280899"/>
          </a:xfrm>
          <a:custGeom>
            <a:avLst/>
            <a:gdLst/>
            <a:ahLst/>
            <a:cxnLst/>
            <a:rect l="l" t="t" r="r" b="b"/>
            <a:pathLst>
              <a:path w="550545" h="288925">
                <a:moveTo>
                  <a:pt x="550163" y="0"/>
                </a:moveTo>
                <a:lnTo>
                  <a:pt x="0" y="0"/>
                </a:lnTo>
                <a:lnTo>
                  <a:pt x="0" y="288798"/>
                </a:lnTo>
                <a:lnTo>
                  <a:pt x="550163" y="288798"/>
                </a:lnTo>
                <a:lnTo>
                  <a:pt x="55016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869864" y="2537460"/>
            <a:ext cx="535252" cy="280899"/>
          </a:xfrm>
          <a:custGeom>
            <a:avLst/>
            <a:gdLst/>
            <a:ahLst/>
            <a:cxnLst/>
            <a:rect l="l" t="t" r="r" b="b"/>
            <a:pathLst>
              <a:path w="550544" h="288925">
                <a:moveTo>
                  <a:pt x="550163" y="0"/>
                </a:moveTo>
                <a:lnTo>
                  <a:pt x="0" y="0"/>
                </a:lnTo>
                <a:lnTo>
                  <a:pt x="0" y="288798"/>
                </a:lnTo>
                <a:lnTo>
                  <a:pt x="550163" y="288798"/>
                </a:lnTo>
                <a:lnTo>
                  <a:pt x="55016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08646" y="2574008"/>
            <a:ext cx="25867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Arm</a:t>
            </a:r>
            <a:endParaRPr sz="97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5581" y="1646238"/>
            <a:ext cx="535252" cy="280899"/>
          </a:xfrm>
          <a:custGeom>
            <a:avLst/>
            <a:gdLst/>
            <a:ahLst/>
            <a:cxnLst/>
            <a:rect l="l" t="t" r="r" b="b"/>
            <a:pathLst>
              <a:path w="550545" h="288925">
                <a:moveTo>
                  <a:pt x="550163" y="0"/>
                </a:moveTo>
                <a:lnTo>
                  <a:pt x="0" y="0"/>
                </a:lnTo>
                <a:lnTo>
                  <a:pt x="0" y="288798"/>
                </a:lnTo>
                <a:lnTo>
                  <a:pt x="550163" y="288798"/>
                </a:lnTo>
                <a:lnTo>
                  <a:pt x="55016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402031" y="2537460"/>
            <a:ext cx="535252" cy="280899"/>
          </a:xfrm>
          <a:custGeom>
            <a:avLst/>
            <a:gdLst/>
            <a:ahLst/>
            <a:cxnLst/>
            <a:rect l="l" t="t" r="r" b="b"/>
            <a:pathLst>
              <a:path w="550545" h="288925">
                <a:moveTo>
                  <a:pt x="550163" y="0"/>
                </a:moveTo>
                <a:lnTo>
                  <a:pt x="0" y="0"/>
                </a:lnTo>
                <a:lnTo>
                  <a:pt x="0" y="288798"/>
                </a:lnTo>
                <a:lnTo>
                  <a:pt x="550163" y="288798"/>
                </a:lnTo>
                <a:lnTo>
                  <a:pt x="55016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550445" y="2574008"/>
            <a:ext cx="2383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Leg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33022" y="3085677"/>
            <a:ext cx="1235" cy="405606"/>
          </a:xfrm>
          <a:custGeom>
            <a:avLst/>
            <a:gdLst/>
            <a:ahLst/>
            <a:cxnLst/>
            <a:rect l="l" t="t" r="r" b="b"/>
            <a:pathLst>
              <a:path w="1270" h="417194">
                <a:moveTo>
                  <a:pt x="0" y="0"/>
                </a:moveTo>
                <a:lnTo>
                  <a:pt x="762" y="416814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926417" y="2701925"/>
            <a:ext cx="475984" cy="1235"/>
          </a:xfrm>
          <a:custGeom>
            <a:avLst/>
            <a:gdLst/>
            <a:ahLst/>
            <a:cxnLst/>
            <a:rect l="l" t="t" r="r" b="b"/>
            <a:pathLst>
              <a:path w="489585" h="1269">
                <a:moveTo>
                  <a:pt x="0" y="762"/>
                </a:moveTo>
                <a:lnTo>
                  <a:pt x="489203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04745" y="2693035"/>
            <a:ext cx="535252" cy="1235"/>
          </a:xfrm>
          <a:custGeom>
            <a:avLst/>
            <a:gdLst/>
            <a:ahLst/>
            <a:cxnLst/>
            <a:rect l="l" t="t" r="r" b="b"/>
            <a:pathLst>
              <a:path w="550544" h="1269">
                <a:moveTo>
                  <a:pt x="0" y="761"/>
                </a:moveTo>
                <a:lnTo>
                  <a:pt x="550164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433022" y="1927013"/>
            <a:ext cx="1235" cy="406224"/>
          </a:xfrm>
          <a:custGeom>
            <a:avLst/>
            <a:gdLst/>
            <a:ahLst/>
            <a:cxnLst/>
            <a:rect l="l" t="t" r="r" b="b"/>
            <a:pathLst>
              <a:path w="1270" h="417830">
                <a:moveTo>
                  <a:pt x="762" y="0"/>
                </a:moveTo>
                <a:lnTo>
                  <a:pt x="0" y="4175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268803" y="1682785"/>
            <a:ext cx="330288" cy="430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972" spc="15" dirty="0">
                <a:latin typeface="Arial"/>
                <a:cs typeface="Arial"/>
              </a:rPr>
              <a:t>Head</a:t>
            </a:r>
            <a:endParaRPr sz="972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R="27781" algn="r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9753" y="3297802"/>
            <a:ext cx="1926784" cy="88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5219" algn="r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  <a:p>
            <a:pPr marL="1307541">
              <a:spcBef>
                <a:spcPts val="647"/>
              </a:spcBef>
            </a:pPr>
            <a:r>
              <a:rPr sz="972" spc="15" dirty="0">
                <a:latin typeface="Arial"/>
                <a:cs typeface="Arial"/>
              </a:rPr>
              <a:t>Body</a:t>
            </a:r>
            <a:endParaRPr sz="97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 – Composition </a:t>
            </a:r>
            <a:r>
              <a:rPr sz="972" b="1" spc="10" dirty="0">
                <a:latin typeface="Book Antiqua"/>
                <a:cs typeface="Book Antiqua"/>
              </a:rPr>
              <a:t>of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Chair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1664" y="2719211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2</a:t>
            </a:r>
            <a:endParaRPr sz="97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7065" y="2719211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2</a:t>
            </a:r>
            <a:endParaRPr sz="97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73755" y="2332989"/>
            <a:ext cx="119767" cy="217928"/>
          </a:xfrm>
          <a:custGeom>
            <a:avLst/>
            <a:gdLst/>
            <a:ahLst/>
            <a:cxnLst/>
            <a:rect l="l" t="t" r="r" b="b"/>
            <a:pathLst>
              <a:path w="123189" h="224155">
                <a:moveTo>
                  <a:pt x="60960" y="0"/>
                </a:moveTo>
                <a:lnTo>
                  <a:pt x="0" y="112014"/>
                </a:lnTo>
                <a:lnTo>
                  <a:pt x="60960" y="224027"/>
                </a:lnTo>
                <a:lnTo>
                  <a:pt x="122681" y="112014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73755" y="2332989"/>
            <a:ext cx="119767" cy="217928"/>
          </a:xfrm>
          <a:custGeom>
            <a:avLst/>
            <a:gdLst/>
            <a:ahLst/>
            <a:cxnLst/>
            <a:rect l="l" t="t" r="r" b="b"/>
            <a:pathLst>
              <a:path w="123189" h="224155">
                <a:moveTo>
                  <a:pt x="60960" y="0"/>
                </a:moveTo>
                <a:lnTo>
                  <a:pt x="0" y="112014"/>
                </a:lnTo>
                <a:lnTo>
                  <a:pt x="60960" y="224027"/>
                </a:lnTo>
                <a:lnTo>
                  <a:pt x="122681" y="112014"/>
                </a:lnTo>
                <a:lnTo>
                  <a:pt x="6096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373755" y="2867130"/>
            <a:ext cx="119767" cy="218546"/>
          </a:xfrm>
          <a:custGeom>
            <a:avLst/>
            <a:gdLst/>
            <a:ahLst/>
            <a:cxnLst/>
            <a:rect l="l" t="t" r="r" b="b"/>
            <a:pathLst>
              <a:path w="123189" h="224789">
                <a:moveTo>
                  <a:pt x="60960" y="0"/>
                </a:moveTo>
                <a:lnTo>
                  <a:pt x="0" y="112014"/>
                </a:lnTo>
                <a:lnTo>
                  <a:pt x="60960" y="224790"/>
                </a:lnTo>
                <a:lnTo>
                  <a:pt x="122681" y="112014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373755" y="2867130"/>
            <a:ext cx="119767" cy="218546"/>
          </a:xfrm>
          <a:custGeom>
            <a:avLst/>
            <a:gdLst/>
            <a:ahLst/>
            <a:cxnLst/>
            <a:rect l="l" t="t" r="r" b="b"/>
            <a:pathLst>
              <a:path w="123189" h="224789">
                <a:moveTo>
                  <a:pt x="60960" y="0"/>
                </a:moveTo>
                <a:lnTo>
                  <a:pt x="0" y="112014"/>
                </a:lnTo>
                <a:lnTo>
                  <a:pt x="60960" y="224790"/>
                </a:lnTo>
                <a:lnTo>
                  <a:pt x="122681" y="112014"/>
                </a:lnTo>
                <a:lnTo>
                  <a:pt x="6096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718243" y="2647104"/>
            <a:ext cx="208667" cy="124090"/>
          </a:xfrm>
          <a:custGeom>
            <a:avLst/>
            <a:gdLst/>
            <a:ahLst/>
            <a:cxnLst/>
            <a:rect l="l" t="t" r="r" b="b"/>
            <a:pathLst>
              <a:path w="214629" h="127635">
                <a:moveTo>
                  <a:pt x="104394" y="0"/>
                </a:moveTo>
                <a:lnTo>
                  <a:pt x="0" y="67818"/>
                </a:lnTo>
                <a:lnTo>
                  <a:pt x="108966" y="127253"/>
                </a:lnTo>
                <a:lnTo>
                  <a:pt x="214122" y="60198"/>
                </a:lnTo>
                <a:lnTo>
                  <a:pt x="104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718243" y="2647104"/>
            <a:ext cx="208667" cy="124090"/>
          </a:xfrm>
          <a:custGeom>
            <a:avLst/>
            <a:gdLst/>
            <a:ahLst/>
            <a:cxnLst/>
            <a:rect l="l" t="t" r="r" b="b"/>
            <a:pathLst>
              <a:path w="214629" h="127635">
                <a:moveTo>
                  <a:pt x="0" y="67818"/>
                </a:moveTo>
                <a:lnTo>
                  <a:pt x="108966" y="127253"/>
                </a:lnTo>
                <a:lnTo>
                  <a:pt x="214122" y="60198"/>
                </a:lnTo>
                <a:lnTo>
                  <a:pt x="104394" y="0"/>
                </a:lnTo>
                <a:lnTo>
                  <a:pt x="0" y="67818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939627" y="2630805"/>
            <a:ext cx="209285" cy="125324"/>
          </a:xfrm>
          <a:custGeom>
            <a:avLst/>
            <a:gdLst/>
            <a:ahLst/>
            <a:cxnLst/>
            <a:rect l="l" t="t" r="r" b="b"/>
            <a:pathLst>
              <a:path w="215264" h="128905">
                <a:moveTo>
                  <a:pt x="105156" y="0"/>
                </a:moveTo>
                <a:lnTo>
                  <a:pt x="0" y="67818"/>
                </a:lnTo>
                <a:lnTo>
                  <a:pt x="109727" y="128777"/>
                </a:lnTo>
                <a:lnTo>
                  <a:pt x="214883" y="60198"/>
                </a:lnTo>
                <a:lnTo>
                  <a:pt x="105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939627" y="2630805"/>
            <a:ext cx="209285" cy="125324"/>
          </a:xfrm>
          <a:custGeom>
            <a:avLst/>
            <a:gdLst/>
            <a:ahLst/>
            <a:cxnLst/>
            <a:rect l="l" t="t" r="r" b="b"/>
            <a:pathLst>
              <a:path w="215264" h="128905">
                <a:moveTo>
                  <a:pt x="0" y="67818"/>
                </a:moveTo>
                <a:lnTo>
                  <a:pt x="109727" y="128777"/>
                </a:lnTo>
                <a:lnTo>
                  <a:pt x="214883" y="60198"/>
                </a:lnTo>
                <a:lnTo>
                  <a:pt x="105156" y="0"/>
                </a:lnTo>
                <a:lnTo>
                  <a:pt x="0" y="67818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550814" y="5444491"/>
            <a:ext cx="609335" cy="175151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5311" rIns="0" bIns="0" rtlCol="0">
            <a:spAutoFit/>
          </a:bodyPr>
          <a:lstStyle/>
          <a:p>
            <a:pPr marL="140138">
              <a:spcBef>
                <a:spcPts val="198"/>
              </a:spcBef>
            </a:pPr>
            <a:r>
              <a:rPr sz="972" spc="15" dirty="0">
                <a:latin typeface="Arial"/>
                <a:cs typeface="Arial"/>
              </a:rPr>
              <a:t>Chair</a:t>
            </a:r>
            <a:endParaRPr sz="972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59704" y="4522152"/>
            <a:ext cx="609335" cy="281517"/>
          </a:xfrm>
          <a:custGeom>
            <a:avLst/>
            <a:gdLst/>
            <a:ahLst/>
            <a:cxnLst/>
            <a:rect l="l" t="t" r="r" b="b"/>
            <a:pathLst>
              <a:path w="626745" h="289560">
                <a:moveTo>
                  <a:pt x="626363" y="0"/>
                </a:moveTo>
                <a:lnTo>
                  <a:pt x="0" y="0"/>
                </a:lnTo>
                <a:lnTo>
                  <a:pt x="0" y="289560"/>
                </a:lnTo>
                <a:lnTo>
                  <a:pt x="626363" y="289560"/>
                </a:lnTo>
                <a:lnTo>
                  <a:pt x="62636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864186" y="4803669"/>
            <a:ext cx="1235" cy="405606"/>
          </a:xfrm>
          <a:custGeom>
            <a:avLst/>
            <a:gdLst/>
            <a:ahLst/>
            <a:cxnLst/>
            <a:rect l="l" t="t" r="r" b="b"/>
            <a:pathLst>
              <a:path w="1270" h="417195">
                <a:moveTo>
                  <a:pt x="762" y="0"/>
                </a:moveTo>
                <a:lnTo>
                  <a:pt x="0" y="416813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3709600" y="4559441"/>
            <a:ext cx="309298" cy="429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972" spc="15" dirty="0">
                <a:latin typeface="Arial"/>
                <a:cs typeface="Arial"/>
              </a:rPr>
              <a:t>Back</a:t>
            </a:r>
            <a:endParaRPr sz="97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26">
              <a:latin typeface="Times New Roman"/>
              <a:cs typeface="Times New Roman"/>
            </a:endParaRPr>
          </a:p>
          <a:p>
            <a:pPr marR="16668" algn="r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96771" y="5208904"/>
            <a:ext cx="135202" cy="218546"/>
          </a:xfrm>
          <a:custGeom>
            <a:avLst/>
            <a:gdLst/>
            <a:ahLst/>
            <a:cxnLst/>
            <a:rect l="l" t="t" r="r" b="b"/>
            <a:pathLst>
              <a:path w="139064" h="224789">
                <a:moveTo>
                  <a:pt x="69341" y="0"/>
                </a:moveTo>
                <a:lnTo>
                  <a:pt x="0" y="112014"/>
                </a:lnTo>
                <a:lnTo>
                  <a:pt x="69341" y="224790"/>
                </a:lnTo>
                <a:lnTo>
                  <a:pt x="138684" y="112014"/>
                </a:lnTo>
                <a:lnTo>
                  <a:pt x="69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796771" y="5208904"/>
            <a:ext cx="135202" cy="218546"/>
          </a:xfrm>
          <a:custGeom>
            <a:avLst/>
            <a:gdLst/>
            <a:ahLst/>
            <a:cxnLst/>
            <a:rect l="l" t="t" r="r" b="b"/>
            <a:pathLst>
              <a:path w="139064" h="224789">
                <a:moveTo>
                  <a:pt x="69341" y="0"/>
                </a:moveTo>
                <a:lnTo>
                  <a:pt x="0" y="112014"/>
                </a:lnTo>
                <a:lnTo>
                  <a:pt x="69341" y="224790"/>
                </a:lnTo>
                <a:lnTo>
                  <a:pt x="138684" y="112014"/>
                </a:lnTo>
                <a:lnTo>
                  <a:pt x="69341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787880" y="5743046"/>
            <a:ext cx="135819" cy="218546"/>
          </a:xfrm>
          <a:custGeom>
            <a:avLst/>
            <a:gdLst/>
            <a:ahLst/>
            <a:cxnLst/>
            <a:rect l="l" t="t" r="r" b="b"/>
            <a:pathLst>
              <a:path w="139700" h="224789">
                <a:moveTo>
                  <a:pt x="69342" y="0"/>
                </a:moveTo>
                <a:lnTo>
                  <a:pt x="0" y="112775"/>
                </a:lnTo>
                <a:lnTo>
                  <a:pt x="69342" y="224789"/>
                </a:lnTo>
                <a:lnTo>
                  <a:pt x="139446" y="112775"/>
                </a:lnTo>
                <a:lnTo>
                  <a:pt x="69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787880" y="5743046"/>
            <a:ext cx="135819" cy="218546"/>
          </a:xfrm>
          <a:custGeom>
            <a:avLst/>
            <a:gdLst/>
            <a:ahLst/>
            <a:cxnLst/>
            <a:rect l="l" t="t" r="r" b="b"/>
            <a:pathLst>
              <a:path w="139700" h="224789">
                <a:moveTo>
                  <a:pt x="69342" y="0"/>
                </a:moveTo>
                <a:lnTo>
                  <a:pt x="0" y="112775"/>
                </a:lnTo>
                <a:lnTo>
                  <a:pt x="69342" y="224789"/>
                </a:lnTo>
                <a:lnTo>
                  <a:pt x="139446" y="112775"/>
                </a:lnTo>
                <a:lnTo>
                  <a:pt x="6934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084940" y="5949973"/>
          <a:ext cx="3485003" cy="710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8678">
                <a:tc gridSpan="4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66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66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74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663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663">
                      <a:solidFill>
                        <a:srgbClr val="000000"/>
                      </a:solidFill>
                      <a:prstDash val="solid"/>
                    </a:lnL>
                    <a:lnR w="24663">
                      <a:solidFill>
                        <a:srgbClr val="000000"/>
                      </a:solidFill>
                      <a:prstDash val="solid"/>
                    </a:lnR>
                    <a:lnT w="24663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1300480" algn="l"/>
                        </a:tabLst>
                      </a:pPr>
                      <a:r>
                        <a:rPr sz="1500" spc="22" baseline="2777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663">
                      <a:solidFill>
                        <a:srgbClr val="000000"/>
                      </a:solidFill>
                      <a:prstDash val="solid"/>
                    </a:lnL>
                    <a:lnR w="24663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663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17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Arm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Seat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Leg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29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6657419"/>
            <a:ext cx="4851841" cy="2730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indent="208662"/>
            <a:r>
              <a:rPr sz="972" b="1" spc="15" dirty="0">
                <a:latin typeface="Book Antiqua"/>
                <a:cs typeface="Book Antiqua"/>
              </a:rPr>
              <a:t>Aggregation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weaker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relationship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Aggregation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weaker </a:t>
            </a:r>
            <a:r>
              <a:rPr sz="972" spc="10" dirty="0">
                <a:latin typeface="Book Antiqua"/>
                <a:cs typeface="Book Antiqua"/>
              </a:rPr>
              <a:t>relationship,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because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Aggregate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part of the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Aggregate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exist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independently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Furniture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intrinsic part of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room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Furniture can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shifted to another </a:t>
            </a:r>
            <a:r>
              <a:rPr sz="972" spc="15" dirty="0">
                <a:latin typeface="Book Antiqua"/>
                <a:cs typeface="Book Antiqua"/>
              </a:rPr>
              <a:t>room,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so can </a:t>
            </a:r>
            <a:r>
              <a:rPr sz="972" spc="10" dirty="0">
                <a:latin typeface="Book Antiqua"/>
                <a:cs typeface="Book Antiqua"/>
              </a:rPr>
              <a:t>exist independent of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particular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room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II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plant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intrinsic part of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garden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ts val="1254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It can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planted in </a:t>
            </a:r>
            <a:r>
              <a:rPr sz="972" spc="15" dirty="0">
                <a:latin typeface="Book Antiqua"/>
                <a:cs typeface="Book Antiqua"/>
              </a:rPr>
              <a:t>some other </a:t>
            </a:r>
            <a:r>
              <a:rPr sz="972" spc="10" dirty="0">
                <a:latin typeface="Book Antiqua"/>
                <a:cs typeface="Book Antiqua"/>
              </a:rPr>
              <a:t>garden, </a:t>
            </a:r>
            <a:r>
              <a:rPr sz="972" spc="15" dirty="0">
                <a:latin typeface="Book Antiqua"/>
                <a:cs typeface="Book Antiqua"/>
              </a:rPr>
              <a:t>and so can </a:t>
            </a:r>
            <a:r>
              <a:rPr sz="972" spc="10" dirty="0">
                <a:latin typeface="Book Antiqua"/>
                <a:cs typeface="Book Antiqua"/>
              </a:rPr>
              <a:t>exist </a:t>
            </a:r>
            <a:r>
              <a:rPr sz="972" spc="15" dirty="0">
                <a:latin typeface="Book Antiqua"/>
                <a:cs typeface="Book Antiqua"/>
              </a:rPr>
              <a:t>independent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particular  </a:t>
            </a:r>
            <a:r>
              <a:rPr sz="972" spc="15" dirty="0">
                <a:latin typeface="Book Antiqua"/>
                <a:cs typeface="Book Antiqua"/>
              </a:rPr>
              <a:t>garden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u="sng" spc="15" dirty="0">
                <a:solidFill>
                  <a:srgbClr val="0000FF"/>
                </a:solidFill>
                <a:latin typeface="Book Antiqua"/>
                <a:cs typeface="Book Antiqua"/>
                <a:hlinkClick r:id="rId2"/>
              </a:rPr>
              <a:t>http://www.codeproject.com/KB/cpp/oopuml.aspx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7738" y="3844290"/>
            <a:ext cx="675393" cy="177022"/>
          </a:xfrm>
          <a:prstGeom prst="rect">
            <a:avLst/>
          </a:prstGeom>
          <a:ln w="29870">
            <a:solidFill>
              <a:srgbClr val="000000"/>
            </a:solidFill>
          </a:ln>
        </p:spPr>
        <p:txBody>
          <a:bodyPr vert="horz" wrap="square" lIns="0" tIns="27164" rIns="0" bIns="0" rtlCol="0">
            <a:spAutoFit/>
          </a:bodyPr>
          <a:lstStyle/>
          <a:p>
            <a:pPr marL="151867">
              <a:spcBef>
                <a:spcPts val="214"/>
              </a:spcBef>
            </a:pPr>
            <a:r>
              <a:rPr sz="972" spc="19" dirty="0">
                <a:latin typeface="Arial"/>
                <a:cs typeface="Arial"/>
              </a:rPr>
              <a:t>Room</a:t>
            </a:r>
            <a:endParaRPr sz="972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09956" y="4691062"/>
            <a:ext cx="825411" cy="292629"/>
          </a:xfrm>
          <a:custGeom>
            <a:avLst/>
            <a:gdLst/>
            <a:ahLst/>
            <a:cxnLst/>
            <a:rect l="l" t="t" r="r" b="b"/>
            <a:pathLst>
              <a:path w="848995" h="300989">
                <a:moveTo>
                  <a:pt x="848868" y="0"/>
                </a:moveTo>
                <a:lnTo>
                  <a:pt x="0" y="0"/>
                </a:lnTo>
                <a:lnTo>
                  <a:pt x="0" y="300989"/>
                </a:lnTo>
                <a:lnTo>
                  <a:pt x="848868" y="300989"/>
                </a:lnTo>
                <a:lnTo>
                  <a:pt x="84886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684781" y="2998258"/>
            <a:ext cx="676010" cy="292629"/>
          </a:xfrm>
          <a:custGeom>
            <a:avLst/>
            <a:gdLst/>
            <a:ahLst/>
            <a:cxnLst/>
            <a:rect l="l" t="t" r="r" b="b"/>
            <a:pathLst>
              <a:path w="695325" h="300989">
                <a:moveTo>
                  <a:pt x="694944" y="0"/>
                </a:moveTo>
                <a:lnTo>
                  <a:pt x="0" y="0"/>
                </a:lnTo>
                <a:lnTo>
                  <a:pt x="0" y="300990"/>
                </a:lnTo>
                <a:lnTo>
                  <a:pt x="694944" y="300990"/>
                </a:lnTo>
                <a:lnTo>
                  <a:pt x="69494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260157" y="3844290"/>
            <a:ext cx="675393" cy="292629"/>
          </a:xfrm>
          <a:custGeom>
            <a:avLst/>
            <a:gdLst/>
            <a:ahLst/>
            <a:cxnLst/>
            <a:rect l="l" t="t" r="r" b="b"/>
            <a:pathLst>
              <a:path w="694689" h="300989">
                <a:moveTo>
                  <a:pt x="694182" y="0"/>
                </a:moveTo>
                <a:lnTo>
                  <a:pt x="0" y="0"/>
                </a:lnTo>
                <a:lnTo>
                  <a:pt x="0" y="300989"/>
                </a:lnTo>
                <a:lnTo>
                  <a:pt x="694182" y="300989"/>
                </a:lnTo>
                <a:lnTo>
                  <a:pt x="69418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432278" y="3883800"/>
            <a:ext cx="32967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Arial"/>
                <a:cs typeface="Arial"/>
              </a:rPr>
              <a:t>Cha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spc="10" dirty="0">
                <a:latin typeface="Arial"/>
                <a:cs typeface="Arial"/>
              </a:rPr>
              <a:t>r</a:t>
            </a:r>
            <a:endParaRPr sz="97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5319" y="3844290"/>
            <a:ext cx="675393" cy="292629"/>
          </a:xfrm>
          <a:custGeom>
            <a:avLst/>
            <a:gdLst/>
            <a:ahLst/>
            <a:cxnLst/>
            <a:rect l="l" t="t" r="r" b="b"/>
            <a:pathLst>
              <a:path w="694689" h="300989">
                <a:moveTo>
                  <a:pt x="694181" y="0"/>
                </a:moveTo>
                <a:lnTo>
                  <a:pt x="0" y="0"/>
                </a:lnTo>
                <a:lnTo>
                  <a:pt x="0" y="300989"/>
                </a:lnTo>
                <a:lnTo>
                  <a:pt x="694181" y="300989"/>
                </a:lnTo>
                <a:lnTo>
                  <a:pt x="694181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200772" y="3883800"/>
            <a:ext cx="3432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Tab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15" dirty="0">
                <a:latin typeface="Arial"/>
                <a:cs typeface="Arial"/>
              </a:rPr>
              <a:t>e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23341" y="3290887"/>
            <a:ext cx="0" cy="325967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335279"/>
                </a:moveTo>
                <a:lnTo>
                  <a:pt x="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935056" y="4007272"/>
            <a:ext cx="450674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987903" y="4035672"/>
            <a:ext cx="747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*</a:t>
            </a:r>
            <a:endParaRPr sz="97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52" y="1349410"/>
            <a:ext cx="4851841" cy="2128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5" dirty="0">
                <a:latin typeface="Book Antiqua"/>
                <a:cs typeface="Book Antiqua"/>
              </a:rPr>
              <a:t>They </a:t>
            </a:r>
            <a:r>
              <a:rPr sz="972" spc="10" dirty="0">
                <a:latin typeface="Book Antiqua"/>
                <a:cs typeface="Book Antiqua"/>
              </a:rPr>
              <a:t>can’t exist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independently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05.5.</a:t>
            </a:r>
            <a:r>
              <a:rPr sz="972" b="1" spc="15" dirty="0">
                <a:latin typeface="Book Antiqua"/>
                <a:cs typeface="Book Antiqua"/>
              </a:rPr>
              <a:t>Aggregation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may contain a </a:t>
            </a:r>
            <a:r>
              <a:rPr sz="972" spc="10" dirty="0">
                <a:latin typeface="Book Antiqua"/>
                <a:cs typeface="Book Antiqua"/>
              </a:rPr>
              <a:t>collection (aggregate) of other objects, the relationship  </a:t>
            </a:r>
            <a:r>
              <a:rPr sz="972" spc="15" dirty="0">
                <a:latin typeface="Book Antiqua"/>
                <a:cs typeface="Book Antiqua"/>
              </a:rPr>
              <a:t>between </a:t>
            </a:r>
            <a:r>
              <a:rPr sz="972" spc="10" dirty="0">
                <a:latin typeface="Book Antiqua"/>
                <a:cs typeface="Book Antiqua"/>
              </a:rPr>
              <a:t>the container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 contained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aggregation, Aggregation is  represented </a:t>
            </a:r>
            <a:r>
              <a:rPr sz="972" spc="15" dirty="0">
                <a:latin typeface="Book Antiqua"/>
                <a:cs typeface="Book Antiqua"/>
              </a:rPr>
              <a:t>by a </a:t>
            </a:r>
            <a:r>
              <a:rPr sz="972" spc="10" dirty="0">
                <a:latin typeface="Book Antiqua"/>
                <a:cs typeface="Book Antiqua"/>
              </a:rPr>
              <a:t>line with unfilled-diamond </a:t>
            </a:r>
            <a:r>
              <a:rPr sz="972" spc="15" dirty="0">
                <a:latin typeface="Book Antiqua"/>
                <a:cs typeface="Book Antiqua"/>
              </a:rPr>
              <a:t>head towards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 –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Aggregation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R="1085913" algn="ctr"/>
            <a:r>
              <a:rPr sz="972" spc="15" dirty="0">
                <a:latin typeface="Arial"/>
                <a:cs typeface="Arial"/>
              </a:rPr>
              <a:t>Bed</a:t>
            </a:r>
            <a:endParaRPr sz="972">
              <a:latin typeface="Arial"/>
              <a:cs typeface="Arial"/>
            </a:endParaRPr>
          </a:p>
          <a:p>
            <a:pPr marR="959357" algn="ctr">
              <a:spcBef>
                <a:spcPts val="792"/>
              </a:spcBef>
            </a:pPr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0722" y="4035672"/>
            <a:ext cx="9569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3352" y="4523139"/>
            <a:ext cx="2172494" cy="88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7056" algn="r"/>
            <a:r>
              <a:rPr sz="972" spc="1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  <a:p>
            <a:pPr marL="1598310">
              <a:spcBef>
                <a:spcPts val="471"/>
              </a:spcBef>
            </a:pPr>
            <a:r>
              <a:rPr sz="972" spc="19" dirty="0">
                <a:latin typeface="Arial"/>
                <a:cs typeface="Arial"/>
              </a:rPr>
              <a:t>C</a:t>
            </a:r>
            <a:r>
              <a:rPr sz="972" spc="10" dirty="0">
                <a:latin typeface="Arial"/>
                <a:cs typeface="Arial"/>
              </a:rPr>
              <a:t>u</a:t>
            </a:r>
            <a:r>
              <a:rPr sz="972" spc="15" dirty="0">
                <a:latin typeface="Arial"/>
                <a:cs typeface="Arial"/>
              </a:rPr>
              <a:t>pboard</a:t>
            </a:r>
            <a:endParaRPr sz="97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12347">
              <a:spcBef>
                <a:spcPts val="637"/>
              </a:spcBef>
            </a:pPr>
            <a:r>
              <a:rPr sz="972" b="1" spc="15" dirty="0">
                <a:latin typeface="Book Antiqua"/>
                <a:cs typeface="Book Antiqua"/>
              </a:rPr>
              <a:t>Example –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Aggregation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47776" y="3616854"/>
            <a:ext cx="150636" cy="227806"/>
          </a:xfrm>
          <a:custGeom>
            <a:avLst/>
            <a:gdLst/>
            <a:ahLst/>
            <a:cxnLst/>
            <a:rect l="l" t="t" r="r" b="b"/>
            <a:pathLst>
              <a:path w="154939" h="234314">
                <a:moveTo>
                  <a:pt x="76962" y="0"/>
                </a:moveTo>
                <a:lnTo>
                  <a:pt x="0" y="117348"/>
                </a:lnTo>
                <a:lnTo>
                  <a:pt x="76962" y="233934"/>
                </a:lnTo>
                <a:lnTo>
                  <a:pt x="154685" y="117348"/>
                </a:lnTo>
                <a:lnTo>
                  <a:pt x="7696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322638" y="3925781"/>
            <a:ext cx="262378" cy="130881"/>
          </a:xfrm>
          <a:custGeom>
            <a:avLst/>
            <a:gdLst/>
            <a:ahLst/>
            <a:cxnLst/>
            <a:rect l="l" t="t" r="r" b="b"/>
            <a:pathLst>
              <a:path w="269875" h="134620">
                <a:moveTo>
                  <a:pt x="0" y="67055"/>
                </a:moveTo>
                <a:lnTo>
                  <a:pt x="134874" y="134112"/>
                </a:lnTo>
                <a:lnTo>
                  <a:pt x="269747" y="67055"/>
                </a:lnTo>
                <a:lnTo>
                  <a:pt x="134874" y="0"/>
                </a:lnTo>
                <a:lnTo>
                  <a:pt x="0" y="67055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947776" y="4136918"/>
            <a:ext cx="150636" cy="228424"/>
          </a:xfrm>
          <a:custGeom>
            <a:avLst/>
            <a:gdLst/>
            <a:ahLst/>
            <a:cxnLst/>
            <a:rect l="l" t="t" r="r" b="b"/>
            <a:pathLst>
              <a:path w="154939" h="234950">
                <a:moveTo>
                  <a:pt x="76962" y="0"/>
                </a:moveTo>
                <a:lnTo>
                  <a:pt x="0" y="117348"/>
                </a:lnTo>
                <a:lnTo>
                  <a:pt x="76962" y="234696"/>
                </a:lnTo>
                <a:lnTo>
                  <a:pt x="154685" y="117348"/>
                </a:lnTo>
                <a:lnTo>
                  <a:pt x="7696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385483" y="3942079"/>
            <a:ext cx="262378" cy="130881"/>
          </a:xfrm>
          <a:custGeom>
            <a:avLst/>
            <a:gdLst/>
            <a:ahLst/>
            <a:cxnLst/>
            <a:rect l="l" t="t" r="r" b="b"/>
            <a:pathLst>
              <a:path w="269875" h="134620">
                <a:moveTo>
                  <a:pt x="0" y="67055"/>
                </a:moveTo>
                <a:lnTo>
                  <a:pt x="134874" y="134112"/>
                </a:lnTo>
                <a:lnTo>
                  <a:pt x="269748" y="67055"/>
                </a:lnTo>
                <a:lnTo>
                  <a:pt x="134874" y="0"/>
                </a:lnTo>
                <a:lnTo>
                  <a:pt x="0" y="67055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584891" y="4007272"/>
            <a:ext cx="450674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6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023341" y="4365096"/>
            <a:ext cx="0" cy="325967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335279"/>
                </a:moveTo>
                <a:lnTo>
                  <a:pt x="0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447588" y="5895656"/>
            <a:ext cx="949501" cy="182632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2720" rIns="0" bIns="0" rtlCol="0">
            <a:spAutoFit/>
          </a:bodyPr>
          <a:lstStyle/>
          <a:p>
            <a:pPr marL="248790">
              <a:spcBef>
                <a:spcPts val="258"/>
              </a:spcBef>
            </a:pPr>
            <a:r>
              <a:rPr sz="972" spc="15" dirty="0">
                <a:latin typeface="Arial"/>
                <a:cs typeface="Arial"/>
              </a:rPr>
              <a:t>Garden</a:t>
            </a:r>
            <a:endParaRPr sz="972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70867" y="5895657"/>
            <a:ext cx="948267" cy="314237"/>
          </a:xfrm>
          <a:custGeom>
            <a:avLst/>
            <a:gdLst/>
            <a:ahLst/>
            <a:cxnLst/>
            <a:rect l="l" t="t" r="r" b="b"/>
            <a:pathLst>
              <a:path w="975360" h="323214">
                <a:moveTo>
                  <a:pt x="975360" y="0"/>
                </a:moveTo>
                <a:lnTo>
                  <a:pt x="0" y="0"/>
                </a:lnTo>
                <a:lnTo>
                  <a:pt x="0" y="323088"/>
                </a:lnTo>
                <a:lnTo>
                  <a:pt x="975360" y="323088"/>
                </a:lnTo>
                <a:lnTo>
                  <a:pt x="975360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4286708" y="5940354"/>
            <a:ext cx="31608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Arial"/>
                <a:cs typeface="Arial"/>
              </a:rPr>
              <a:t>Plant</a:t>
            </a:r>
            <a:endParaRPr sz="972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20340" y="6059382"/>
            <a:ext cx="1250774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6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861470" y="6055184"/>
            <a:ext cx="747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Arial"/>
                <a:cs typeface="Arial"/>
              </a:rPr>
              <a:t>*</a:t>
            </a:r>
            <a:endParaRPr sz="972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18079" y="5966037"/>
            <a:ext cx="302507" cy="186443"/>
          </a:xfrm>
          <a:custGeom>
            <a:avLst/>
            <a:gdLst/>
            <a:ahLst/>
            <a:cxnLst/>
            <a:rect l="l" t="t" r="r" b="b"/>
            <a:pathLst>
              <a:path w="311150" h="191770">
                <a:moveTo>
                  <a:pt x="0" y="96012"/>
                </a:moveTo>
                <a:lnTo>
                  <a:pt x="155448" y="191262"/>
                </a:lnTo>
                <a:lnTo>
                  <a:pt x="310895" y="96012"/>
                </a:lnTo>
                <a:lnTo>
                  <a:pt x="155448" y="0"/>
                </a:lnTo>
                <a:lnTo>
                  <a:pt x="0" y="96012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044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8909" y="1627717"/>
            <a:ext cx="718608" cy="65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2375" y="1461770"/>
            <a:ext cx="1198298" cy="1010619"/>
          </a:xfrm>
          <a:custGeom>
            <a:avLst/>
            <a:gdLst/>
            <a:ahLst/>
            <a:cxnLst/>
            <a:rect l="l" t="t" r="r" b="b"/>
            <a:pathLst>
              <a:path w="1232535" h="1039494">
                <a:moveTo>
                  <a:pt x="858530" y="843533"/>
                </a:moveTo>
                <a:lnTo>
                  <a:pt x="70865" y="843533"/>
                </a:lnTo>
                <a:lnTo>
                  <a:pt x="79247" y="848105"/>
                </a:lnTo>
                <a:lnTo>
                  <a:pt x="80772" y="849629"/>
                </a:lnTo>
                <a:lnTo>
                  <a:pt x="86868" y="858011"/>
                </a:lnTo>
                <a:lnTo>
                  <a:pt x="91440" y="860298"/>
                </a:lnTo>
                <a:lnTo>
                  <a:pt x="95250" y="861822"/>
                </a:lnTo>
                <a:lnTo>
                  <a:pt x="642366" y="1033272"/>
                </a:lnTo>
                <a:lnTo>
                  <a:pt x="646176" y="1039368"/>
                </a:lnTo>
                <a:lnTo>
                  <a:pt x="654557" y="1039368"/>
                </a:lnTo>
                <a:lnTo>
                  <a:pt x="662177" y="1037081"/>
                </a:lnTo>
                <a:lnTo>
                  <a:pt x="668274" y="1033272"/>
                </a:lnTo>
                <a:lnTo>
                  <a:pt x="858530" y="843533"/>
                </a:lnTo>
                <a:close/>
              </a:path>
              <a:path w="1232535" h="1039494">
                <a:moveTo>
                  <a:pt x="614172" y="0"/>
                </a:moveTo>
                <a:lnTo>
                  <a:pt x="605789" y="0"/>
                </a:lnTo>
                <a:lnTo>
                  <a:pt x="601980" y="4572"/>
                </a:lnTo>
                <a:lnTo>
                  <a:pt x="54863" y="550163"/>
                </a:lnTo>
                <a:lnTo>
                  <a:pt x="46481" y="557783"/>
                </a:lnTo>
                <a:lnTo>
                  <a:pt x="38862" y="562355"/>
                </a:lnTo>
                <a:lnTo>
                  <a:pt x="32765" y="566166"/>
                </a:lnTo>
                <a:lnTo>
                  <a:pt x="8381" y="606551"/>
                </a:lnTo>
                <a:lnTo>
                  <a:pt x="0" y="658368"/>
                </a:lnTo>
                <a:lnTo>
                  <a:pt x="0" y="697229"/>
                </a:lnTo>
                <a:lnTo>
                  <a:pt x="6096" y="742950"/>
                </a:lnTo>
                <a:lnTo>
                  <a:pt x="18287" y="791718"/>
                </a:lnTo>
                <a:lnTo>
                  <a:pt x="40386" y="839724"/>
                </a:lnTo>
                <a:lnTo>
                  <a:pt x="51053" y="848105"/>
                </a:lnTo>
                <a:lnTo>
                  <a:pt x="58674" y="848105"/>
                </a:lnTo>
                <a:lnTo>
                  <a:pt x="64769" y="843533"/>
                </a:lnTo>
                <a:lnTo>
                  <a:pt x="858530" y="843533"/>
                </a:lnTo>
                <a:lnTo>
                  <a:pt x="1227582" y="475487"/>
                </a:lnTo>
                <a:lnTo>
                  <a:pt x="1232154" y="463296"/>
                </a:lnTo>
                <a:lnTo>
                  <a:pt x="1232154" y="443483"/>
                </a:lnTo>
                <a:lnTo>
                  <a:pt x="1229868" y="437387"/>
                </a:lnTo>
                <a:lnTo>
                  <a:pt x="1226058" y="435101"/>
                </a:lnTo>
                <a:lnTo>
                  <a:pt x="1219962" y="432816"/>
                </a:lnTo>
                <a:lnTo>
                  <a:pt x="1171194" y="416813"/>
                </a:lnTo>
                <a:lnTo>
                  <a:pt x="1165098" y="381000"/>
                </a:lnTo>
                <a:lnTo>
                  <a:pt x="1163574" y="344424"/>
                </a:lnTo>
                <a:lnTo>
                  <a:pt x="1163574" y="318516"/>
                </a:lnTo>
                <a:lnTo>
                  <a:pt x="1167383" y="291846"/>
                </a:lnTo>
                <a:lnTo>
                  <a:pt x="1227582" y="233933"/>
                </a:lnTo>
                <a:lnTo>
                  <a:pt x="1232154" y="221742"/>
                </a:lnTo>
                <a:lnTo>
                  <a:pt x="1232154" y="199644"/>
                </a:lnTo>
                <a:lnTo>
                  <a:pt x="1229868" y="195833"/>
                </a:lnTo>
                <a:lnTo>
                  <a:pt x="1226058" y="191261"/>
                </a:lnTo>
                <a:lnTo>
                  <a:pt x="1219962" y="189737"/>
                </a:lnTo>
                <a:lnTo>
                  <a:pt x="676540" y="18287"/>
                </a:lnTo>
                <a:lnTo>
                  <a:pt x="640080" y="18287"/>
                </a:lnTo>
                <a:lnTo>
                  <a:pt x="632460" y="14477"/>
                </a:lnTo>
                <a:lnTo>
                  <a:pt x="626363" y="6096"/>
                </a:lnTo>
                <a:lnTo>
                  <a:pt x="620268" y="2285"/>
                </a:lnTo>
                <a:lnTo>
                  <a:pt x="614172" y="0"/>
                </a:lnTo>
                <a:close/>
              </a:path>
              <a:path w="1232535" h="1039494">
                <a:moveTo>
                  <a:pt x="648462" y="16001"/>
                </a:moveTo>
                <a:lnTo>
                  <a:pt x="644651" y="18287"/>
                </a:lnTo>
                <a:lnTo>
                  <a:pt x="648462" y="18287"/>
                </a:lnTo>
                <a:lnTo>
                  <a:pt x="648462" y="16001"/>
                </a:lnTo>
                <a:close/>
              </a:path>
              <a:path w="1232535" h="1039494">
                <a:moveTo>
                  <a:pt x="664463" y="14477"/>
                </a:moveTo>
                <a:lnTo>
                  <a:pt x="652272" y="14477"/>
                </a:lnTo>
                <a:lnTo>
                  <a:pt x="648462" y="18287"/>
                </a:lnTo>
                <a:lnTo>
                  <a:pt x="676540" y="18287"/>
                </a:lnTo>
                <a:lnTo>
                  <a:pt x="664463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242378" y="2024063"/>
            <a:ext cx="64823" cy="238919"/>
          </a:xfrm>
          <a:custGeom>
            <a:avLst/>
            <a:gdLst/>
            <a:ahLst/>
            <a:cxnLst/>
            <a:rect l="l" t="t" r="r" b="b"/>
            <a:pathLst>
              <a:path w="66675" h="245744">
                <a:moveTo>
                  <a:pt x="38100" y="0"/>
                </a:moveTo>
                <a:lnTo>
                  <a:pt x="12191" y="28194"/>
                </a:lnTo>
                <a:lnTo>
                  <a:pt x="1523" y="76200"/>
                </a:lnTo>
                <a:lnTo>
                  <a:pt x="0" y="112775"/>
                </a:lnTo>
                <a:lnTo>
                  <a:pt x="1523" y="150875"/>
                </a:lnTo>
                <a:lnTo>
                  <a:pt x="12191" y="203453"/>
                </a:lnTo>
                <a:lnTo>
                  <a:pt x="28193" y="239268"/>
                </a:lnTo>
                <a:lnTo>
                  <a:pt x="34289" y="245364"/>
                </a:lnTo>
                <a:lnTo>
                  <a:pt x="66293" y="204977"/>
                </a:lnTo>
                <a:lnTo>
                  <a:pt x="66293" y="19812"/>
                </a:lnTo>
                <a:lnTo>
                  <a:pt x="38100" y="0"/>
                </a:lnTo>
                <a:close/>
              </a:path>
            </a:pathLst>
          </a:custGeom>
          <a:solidFill>
            <a:srgbClr val="3C000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275715" y="1712912"/>
            <a:ext cx="1129153" cy="742068"/>
          </a:xfrm>
          <a:custGeom>
            <a:avLst/>
            <a:gdLst/>
            <a:ahLst/>
            <a:cxnLst/>
            <a:rect l="l" t="t" r="r" b="b"/>
            <a:pathLst>
              <a:path w="1161414" h="763269">
                <a:moveTo>
                  <a:pt x="796056" y="569213"/>
                </a:moveTo>
                <a:lnTo>
                  <a:pt x="12192" y="569213"/>
                </a:lnTo>
                <a:lnTo>
                  <a:pt x="24384" y="571500"/>
                </a:lnTo>
                <a:lnTo>
                  <a:pt x="34290" y="575309"/>
                </a:lnTo>
                <a:lnTo>
                  <a:pt x="40386" y="581405"/>
                </a:lnTo>
                <a:lnTo>
                  <a:pt x="44196" y="587501"/>
                </a:lnTo>
                <a:lnTo>
                  <a:pt x="601980" y="762761"/>
                </a:lnTo>
                <a:lnTo>
                  <a:pt x="796056" y="569213"/>
                </a:lnTo>
                <a:close/>
              </a:path>
              <a:path w="1161414" h="763269">
                <a:moveTo>
                  <a:pt x="557022" y="0"/>
                </a:moveTo>
                <a:lnTo>
                  <a:pt x="0" y="557021"/>
                </a:lnTo>
                <a:lnTo>
                  <a:pt x="0" y="573785"/>
                </a:lnTo>
                <a:lnTo>
                  <a:pt x="12192" y="569213"/>
                </a:lnTo>
                <a:lnTo>
                  <a:pt x="796056" y="569213"/>
                </a:lnTo>
                <a:lnTo>
                  <a:pt x="1161288" y="204977"/>
                </a:lnTo>
                <a:lnTo>
                  <a:pt x="1161288" y="188975"/>
                </a:lnTo>
                <a:lnTo>
                  <a:pt x="622905" y="19811"/>
                </a:lnTo>
                <a:lnTo>
                  <a:pt x="589788" y="19811"/>
                </a:lnTo>
                <a:lnTo>
                  <a:pt x="579119" y="17525"/>
                </a:lnTo>
                <a:lnTo>
                  <a:pt x="569213" y="11429"/>
                </a:lnTo>
                <a:lnTo>
                  <a:pt x="563118" y="5333"/>
                </a:lnTo>
                <a:lnTo>
                  <a:pt x="557022" y="0"/>
                </a:lnTo>
                <a:close/>
              </a:path>
              <a:path w="1161414" h="763269">
                <a:moveTo>
                  <a:pt x="603504" y="13715"/>
                </a:moveTo>
                <a:lnTo>
                  <a:pt x="597408" y="17525"/>
                </a:lnTo>
                <a:lnTo>
                  <a:pt x="589788" y="19811"/>
                </a:lnTo>
                <a:lnTo>
                  <a:pt x="622905" y="19811"/>
                </a:lnTo>
                <a:lnTo>
                  <a:pt x="603504" y="13715"/>
                </a:lnTo>
                <a:close/>
              </a:path>
            </a:pathLst>
          </a:custGeom>
          <a:solidFill>
            <a:srgbClr val="DD181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275715" y="1712911"/>
            <a:ext cx="1129153" cy="726017"/>
          </a:xfrm>
          <a:custGeom>
            <a:avLst/>
            <a:gdLst/>
            <a:ahLst/>
            <a:cxnLst/>
            <a:rect l="l" t="t" r="r" b="b"/>
            <a:pathLst>
              <a:path w="1161414" h="746760">
                <a:moveTo>
                  <a:pt x="796056" y="553211"/>
                </a:moveTo>
                <a:lnTo>
                  <a:pt x="12192" y="553211"/>
                </a:lnTo>
                <a:lnTo>
                  <a:pt x="24384" y="555498"/>
                </a:lnTo>
                <a:lnTo>
                  <a:pt x="34290" y="559307"/>
                </a:lnTo>
                <a:lnTo>
                  <a:pt x="40386" y="565403"/>
                </a:lnTo>
                <a:lnTo>
                  <a:pt x="44196" y="571500"/>
                </a:lnTo>
                <a:lnTo>
                  <a:pt x="601980" y="746759"/>
                </a:lnTo>
                <a:lnTo>
                  <a:pt x="796056" y="553211"/>
                </a:lnTo>
                <a:close/>
              </a:path>
              <a:path w="1161414" h="746760">
                <a:moveTo>
                  <a:pt x="557022" y="0"/>
                </a:moveTo>
                <a:lnTo>
                  <a:pt x="0" y="557021"/>
                </a:lnTo>
                <a:lnTo>
                  <a:pt x="6096" y="555498"/>
                </a:lnTo>
                <a:lnTo>
                  <a:pt x="12192" y="553211"/>
                </a:lnTo>
                <a:lnTo>
                  <a:pt x="796056" y="553211"/>
                </a:lnTo>
                <a:lnTo>
                  <a:pt x="1161288" y="188975"/>
                </a:lnTo>
                <a:lnTo>
                  <a:pt x="622905" y="19811"/>
                </a:lnTo>
                <a:lnTo>
                  <a:pt x="589788" y="19811"/>
                </a:lnTo>
                <a:lnTo>
                  <a:pt x="579119" y="17525"/>
                </a:lnTo>
                <a:lnTo>
                  <a:pt x="569213" y="11429"/>
                </a:lnTo>
                <a:lnTo>
                  <a:pt x="563118" y="5333"/>
                </a:lnTo>
                <a:lnTo>
                  <a:pt x="557022" y="0"/>
                </a:lnTo>
                <a:close/>
              </a:path>
              <a:path w="1161414" h="746760">
                <a:moveTo>
                  <a:pt x="603504" y="13715"/>
                </a:moveTo>
                <a:lnTo>
                  <a:pt x="597408" y="17525"/>
                </a:lnTo>
                <a:lnTo>
                  <a:pt x="589788" y="19811"/>
                </a:lnTo>
                <a:lnTo>
                  <a:pt x="622905" y="19811"/>
                </a:lnTo>
                <a:lnTo>
                  <a:pt x="603504" y="13715"/>
                </a:lnTo>
                <a:close/>
              </a:path>
            </a:pathLst>
          </a:custGeom>
          <a:solidFill>
            <a:srgbClr val="95002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281642" y="1521037"/>
            <a:ext cx="1076060" cy="882826"/>
          </a:xfrm>
          <a:custGeom>
            <a:avLst/>
            <a:gdLst/>
            <a:ahLst/>
            <a:cxnLst/>
            <a:rect l="l" t="t" r="r" b="b"/>
            <a:pathLst>
              <a:path w="1106805" h="908050">
                <a:moveTo>
                  <a:pt x="559308" y="0"/>
                </a:moveTo>
                <a:lnTo>
                  <a:pt x="6096" y="509016"/>
                </a:lnTo>
                <a:lnTo>
                  <a:pt x="7620" y="534924"/>
                </a:lnTo>
                <a:lnTo>
                  <a:pt x="9906" y="569214"/>
                </a:lnTo>
                <a:lnTo>
                  <a:pt x="9906" y="668274"/>
                </a:lnTo>
                <a:lnTo>
                  <a:pt x="6096" y="700277"/>
                </a:lnTo>
                <a:lnTo>
                  <a:pt x="1524" y="716279"/>
                </a:lnTo>
                <a:lnTo>
                  <a:pt x="0" y="722376"/>
                </a:lnTo>
                <a:lnTo>
                  <a:pt x="593597" y="907542"/>
                </a:lnTo>
                <a:lnTo>
                  <a:pt x="1106423" y="396240"/>
                </a:lnTo>
                <a:lnTo>
                  <a:pt x="1104138" y="388620"/>
                </a:lnTo>
                <a:lnTo>
                  <a:pt x="1096517" y="366522"/>
                </a:lnTo>
                <a:lnTo>
                  <a:pt x="1091946" y="349758"/>
                </a:lnTo>
                <a:lnTo>
                  <a:pt x="1088136" y="329946"/>
                </a:lnTo>
                <a:lnTo>
                  <a:pt x="1085850" y="307848"/>
                </a:lnTo>
                <a:lnTo>
                  <a:pt x="1085850" y="259079"/>
                </a:lnTo>
                <a:lnTo>
                  <a:pt x="1088136" y="236982"/>
                </a:lnTo>
                <a:lnTo>
                  <a:pt x="1091946" y="217170"/>
                </a:lnTo>
                <a:lnTo>
                  <a:pt x="1096517" y="201168"/>
                </a:lnTo>
                <a:lnTo>
                  <a:pt x="1104138" y="179070"/>
                </a:lnTo>
                <a:lnTo>
                  <a:pt x="1106423" y="170688"/>
                </a:lnTo>
                <a:lnTo>
                  <a:pt x="559308" y="0"/>
                </a:lnTo>
                <a:close/>
              </a:path>
            </a:pathLst>
          </a:custGeom>
          <a:solidFill>
            <a:srgbClr val="F9E6A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837267" y="1686983"/>
            <a:ext cx="520435" cy="716756"/>
          </a:xfrm>
          <a:custGeom>
            <a:avLst/>
            <a:gdLst/>
            <a:ahLst/>
            <a:cxnLst/>
            <a:rect l="l" t="t" r="r" b="b"/>
            <a:pathLst>
              <a:path w="535305" h="737235">
                <a:moveTo>
                  <a:pt x="534923" y="0"/>
                </a:moveTo>
                <a:lnTo>
                  <a:pt x="22097" y="513587"/>
                </a:lnTo>
                <a:lnTo>
                  <a:pt x="6095" y="560070"/>
                </a:lnTo>
                <a:lnTo>
                  <a:pt x="3809" y="579881"/>
                </a:lnTo>
                <a:lnTo>
                  <a:pt x="0" y="601979"/>
                </a:lnTo>
                <a:lnTo>
                  <a:pt x="0" y="650748"/>
                </a:lnTo>
                <a:lnTo>
                  <a:pt x="3809" y="672846"/>
                </a:lnTo>
                <a:lnTo>
                  <a:pt x="6095" y="691133"/>
                </a:lnTo>
                <a:lnTo>
                  <a:pt x="9906" y="707135"/>
                </a:lnTo>
                <a:lnTo>
                  <a:pt x="18287" y="729233"/>
                </a:lnTo>
                <a:lnTo>
                  <a:pt x="22097" y="736853"/>
                </a:lnTo>
                <a:lnTo>
                  <a:pt x="534923" y="225551"/>
                </a:lnTo>
                <a:lnTo>
                  <a:pt x="532638" y="217931"/>
                </a:lnTo>
                <a:lnTo>
                  <a:pt x="525017" y="195833"/>
                </a:lnTo>
                <a:lnTo>
                  <a:pt x="520445" y="179070"/>
                </a:lnTo>
                <a:lnTo>
                  <a:pt x="516635" y="159257"/>
                </a:lnTo>
                <a:lnTo>
                  <a:pt x="514350" y="137159"/>
                </a:lnTo>
                <a:lnTo>
                  <a:pt x="514350" y="88391"/>
                </a:lnTo>
                <a:lnTo>
                  <a:pt x="516635" y="66294"/>
                </a:lnTo>
                <a:lnTo>
                  <a:pt x="520445" y="46481"/>
                </a:lnTo>
                <a:lnTo>
                  <a:pt x="525017" y="30479"/>
                </a:lnTo>
                <a:lnTo>
                  <a:pt x="532638" y="8381"/>
                </a:lnTo>
                <a:lnTo>
                  <a:pt x="534923" y="0"/>
                </a:lnTo>
                <a:close/>
              </a:path>
            </a:pathLst>
          </a:custGeom>
          <a:solidFill>
            <a:srgbClr val="D4C48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275715" y="1477328"/>
            <a:ext cx="1129153" cy="742685"/>
          </a:xfrm>
          <a:custGeom>
            <a:avLst/>
            <a:gdLst/>
            <a:ahLst/>
            <a:cxnLst/>
            <a:rect l="l" t="t" r="r" b="b"/>
            <a:pathLst>
              <a:path w="1161414" h="763905">
                <a:moveTo>
                  <a:pt x="777718" y="588264"/>
                </a:moveTo>
                <a:lnTo>
                  <a:pt x="44196" y="588264"/>
                </a:lnTo>
                <a:lnTo>
                  <a:pt x="601980" y="763524"/>
                </a:lnTo>
                <a:lnTo>
                  <a:pt x="777718" y="588264"/>
                </a:lnTo>
                <a:close/>
              </a:path>
              <a:path w="1161414" h="763905">
                <a:moveTo>
                  <a:pt x="559308" y="0"/>
                </a:moveTo>
                <a:lnTo>
                  <a:pt x="557022" y="0"/>
                </a:lnTo>
                <a:lnTo>
                  <a:pt x="0" y="557783"/>
                </a:lnTo>
                <a:lnTo>
                  <a:pt x="0" y="574548"/>
                </a:lnTo>
                <a:lnTo>
                  <a:pt x="6096" y="579881"/>
                </a:lnTo>
                <a:lnTo>
                  <a:pt x="12192" y="588264"/>
                </a:lnTo>
                <a:lnTo>
                  <a:pt x="24384" y="592074"/>
                </a:lnTo>
                <a:lnTo>
                  <a:pt x="34290" y="594359"/>
                </a:lnTo>
                <a:lnTo>
                  <a:pt x="40386" y="592074"/>
                </a:lnTo>
                <a:lnTo>
                  <a:pt x="44196" y="590550"/>
                </a:lnTo>
                <a:lnTo>
                  <a:pt x="44196" y="588264"/>
                </a:lnTo>
                <a:lnTo>
                  <a:pt x="777718" y="588264"/>
                </a:lnTo>
                <a:lnTo>
                  <a:pt x="1161288" y="205740"/>
                </a:lnTo>
                <a:lnTo>
                  <a:pt x="1161288" y="189737"/>
                </a:lnTo>
                <a:lnTo>
                  <a:pt x="615629" y="18287"/>
                </a:lnTo>
                <a:lnTo>
                  <a:pt x="589788" y="18287"/>
                </a:lnTo>
                <a:lnTo>
                  <a:pt x="579119" y="16764"/>
                </a:lnTo>
                <a:lnTo>
                  <a:pt x="569213" y="12192"/>
                </a:lnTo>
                <a:lnTo>
                  <a:pt x="559308" y="2285"/>
                </a:lnTo>
                <a:lnTo>
                  <a:pt x="559308" y="0"/>
                </a:lnTo>
                <a:close/>
              </a:path>
              <a:path w="1161414" h="763905">
                <a:moveTo>
                  <a:pt x="603504" y="14477"/>
                </a:moveTo>
                <a:lnTo>
                  <a:pt x="597408" y="18287"/>
                </a:lnTo>
                <a:lnTo>
                  <a:pt x="615629" y="18287"/>
                </a:lnTo>
                <a:lnTo>
                  <a:pt x="603504" y="14477"/>
                </a:lnTo>
                <a:close/>
              </a:path>
            </a:pathLst>
          </a:custGeom>
          <a:solidFill>
            <a:srgbClr val="95002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275715" y="1477328"/>
            <a:ext cx="1129153" cy="727251"/>
          </a:xfrm>
          <a:custGeom>
            <a:avLst/>
            <a:gdLst/>
            <a:ahLst/>
            <a:cxnLst/>
            <a:rect l="l" t="t" r="r" b="b"/>
            <a:pathLst>
              <a:path w="1161414" h="748030">
                <a:moveTo>
                  <a:pt x="777718" y="572261"/>
                </a:moveTo>
                <a:lnTo>
                  <a:pt x="44196" y="572261"/>
                </a:lnTo>
                <a:lnTo>
                  <a:pt x="601980" y="747522"/>
                </a:lnTo>
                <a:lnTo>
                  <a:pt x="777718" y="572261"/>
                </a:lnTo>
                <a:close/>
              </a:path>
              <a:path w="1161414" h="748030">
                <a:moveTo>
                  <a:pt x="557022" y="0"/>
                </a:moveTo>
                <a:lnTo>
                  <a:pt x="0" y="557783"/>
                </a:lnTo>
                <a:lnTo>
                  <a:pt x="12192" y="569976"/>
                </a:lnTo>
                <a:lnTo>
                  <a:pt x="24384" y="576072"/>
                </a:lnTo>
                <a:lnTo>
                  <a:pt x="34290" y="578357"/>
                </a:lnTo>
                <a:lnTo>
                  <a:pt x="40386" y="576072"/>
                </a:lnTo>
                <a:lnTo>
                  <a:pt x="44196" y="574548"/>
                </a:lnTo>
                <a:lnTo>
                  <a:pt x="44196" y="572261"/>
                </a:lnTo>
                <a:lnTo>
                  <a:pt x="777718" y="572261"/>
                </a:lnTo>
                <a:lnTo>
                  <a:pt x="1161288" y="189737"/>
                </a:lnTo>
                <a:lnTo>
                  <a:pt x="615629" y="18287"/>
                </a:lnTo>
                <a:lnTo>
                  <a:pt x="589788" y="18287"/>
                </a:lnTo>
                <a:lnTo>
                  <a:pt x="579119" y="16764"/>
                </a:lnTo>
                <a:lnTo>
                  <a:pt x="569213" y="12192"/>
                </a:lnTo>
                <a:lnTo>
                  <a:pt x="557022" y="0"/>
                </a:lnTo>
                <a:close/>
              </a:path>
              <a:path w="1161414" h="748030">
                <a:moveTo>
                  <a:pt x="603504" y="14477"/>
                </a:moveTo>
                <a:lnTo>
                  <a:pt x="597408" y="18287"/>
                </a:lnTo>
                <a:lnTo>
                  <a:pt x="615629" y="18287"/>
                </a:lnTo>
                <a:lnTo>
                  <a:pt x="603504" y="14477"/>
                </a:lnTo>
                <a:close/>
              </a:path>
            </a:pathLst>
          </a:custGeom>
          <a:solidFill>
            <a:srgbClr val="DD181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275715" y="1477328"/>
            <a:ext cx="587110" cy="562416"/>
          </a:xfrm>
          <a:custGeom>
            <a:avLst/>
            <a:gdLst/>
            <a:ahLst/>
            <a:cxnLst/>
            <a:rect l="l" t="t" r="r" b="b"/>
            <a:pathLst>
              <a:path w="603885" h="578485">
                <a:moveTo>
                  <a:pt x="557022" y="0"/>
                </a:moveTo>
                <a:lnTo>
                  <a:pt x="0" y="557783"/>
                </a:lnTo>
                <a:lnTo>
                  <a:pt x="12192" y="569976"/>
                </a:lnTo>
                <a:lnTo>
                  <a:pt x="24384" y="576072"/>
                </a:lnTo>
                <a:lnTo>
                  <a:pt x="34290" y="578357"/>
                </a:lnTo>
                <a:lnTo>
                  <a:pt x="40386" y="576072"/>
                </a:lnTo>
                <a:lnTo>
                  <a:pt x="44196" y="574548"/>
                </a:lnTo>
                <a:lnTo>
                  <a:pt x="44196" y="572261"/>
                </a:lnTo>
                <a:lnTo>
                  <a:pt x="599683" y="18287"/>
                </a:lnTo>
                <a:lnTo>
                  <a:pt x="589788" y="18287"/>
                </a:lnTo>
                <a:lnTo>
                  <a:pt x="579119" y="16764"/>
                </a:lnTo>
                <a:lnTo>
                  <a:pt x="569213" y="12192"/>
                </a:lnTo>
                <a:lnTo>
                  <a:pt x="557022" y="0"/>
                </a:lnTo>
                <a:close/>
              </a:path>
              <a:path w="603885" h="578485">
                <a:moveTo>
                  <a:pt x="603504" y="14477"/>
                </a:moveTo>
                <a:lnTo>
                  <a:pt x="597408" y="18287"/>
                </a:lnTo>
                <a:lnTo>
                  <a:pt x="599683" y="18287"/>
                </a:lnTo>
                <a:lnTo>
                  <a:pt x="603504" y="14477"/>
                </a:lnTo>
                <a:close/>
              </a:path>
            </a:pathLst>
          </a:custGeom>
          <a:solidFill>
            <a:srgbClr val="B7141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275714" y="1477328"/>
            <a:ext cx="559329" cy="562416"/>
          </a:xfrm>
          <a:custGeom>
            <a:avLst/>
            <a:gdLst/>
            <a:ahLst/>
            <a:cxnLst/>
            <a:rect l="l" t="t" r="r" b="b"/>
            <a:pathLst>
              <a:path w="575310" h="578485">
                <a:moveTo>
                  <a:pt x="557022" y="0"/>
                </a:moveTo>
                <a:lnTo>
                  <a:pt x="0" y="557783"/>
                </a:lnTo>
                <a:lnTo>
                  <a:pt x="12192" y="569976"/>
                </a:lnTo>
                <a:lnTo>
                  <a:pt x="24384" y="576072"/>
                </a:lnTo>
                <a:lnTo>
                  <a:pt x="32004" y="578357"/>
                </a:lnTo>
                <a:lnTo>
                  <a:pt x="40386" y="576072"/>
                </a:lnTo>
                <a:lnTo>
                  <a:pt x="30480" y="568451"/>
                </a:lnTo>
                <a:lnTo>
                  <a:pt x="25908" y="562355"/>
                </a:lnTo>
                <a:lnTo>
                  <a:pt x="575310" y="14477"/>
                </a:lnTo>
                <a:lnTo>
                  <a:pt x="566928" y="10668"/>
                </a:lnTo>
                <a:lnTo>
                  <a:pt x="561594" y="4572"/>
                </a:lnTo>
                <a:lnTo>
                  <a:pt x="557022" y="0"/>
                </a:lnTo>
                <a:close/>
              </a:path>
            </a:pathLst>
          </a:custGeom>
          <a:solidFill>
            <a:srgbClr val="DD181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238673" y="2019618"/>
            <a:ext cx="43215" cy="251266"/>
          </a:xfrm>
          <a:custGeom>
            <a:avLst/>
            <a:gdLst/>
            <a:ahLst/>
            <a:cxnLst/>
            <a:rect l="l" t="t" r="r" b="b"/>
            <a:pathLst>
              <a:path w="44450" h="258444">
                <a:moveTo>
                  <a:pt x="38100" y="0"/>
                </a:moveTo>
                <a:lnTo>
                  <a:pt x="5334" y="44958"/>
                </a:lnTo>
                <a:lnTo>
                  <a:pt x="0" y="102870"/>
                </a:lnTo>
                <a:lnTo>
                  <a:pt x="1524" y="137160"/>
                </a:lnTo>
                <a:lnTo>
                  <a:pt x="11430" y="195834"/>
                </a:lnTo>
                <a:lnTo>
                  <a:pt x="25908" y="236220"/>
                </a:lnTo>
                <a:lnTo>
                  <a:pt x="38100" y="258318"/>
                </a:lnTo>
                <a:lnTo>
                  <a:pt x="38100" y="241553"/>
                </a:lnTo>
                <a:lnTo>
                  <a:pt x="23622" y="197358"/>
                </a:lnTo>
                <a:lnTo>
                  <a:pt x="13716" y="159258"/>
                </a:lnTo>
                <a:lnTo>
                  <a:pt x="11430" y="139446"/>
                </a:lnTo>
                <a:lnTo>
                  <a:pt x="9906" y="123444"/>
                </a:lnTo>
                <a:lnTo>
                  <a:pt x="9906" y="99060"/>
                </a:lnTo>
                <a:lnTo>
                  <a:pt x="13716" y="60960"/>
                </a:lnTo>
                <a:lnTo>
                  <a:pt x="25908" y="24384"/>
                </a:lnTo>
                <a:lnTo>
                  <a:pt x="38100" y="16764"/>
                </a:lnTo>
                <a:lnTo>
                  <a:pt x="41910" y="14477"/>
                </a:lnTo>
                <a:lnTo>
                  <a:pt x="44196" y="14477"/>
                </a:lnTo>
                <a:lnTo>
                  <a:pt x="44196" y="10668"/>
                </a:lnTo>
                <a:lnTo>
                  <a:pt x="41910" y="8382"/>
                </a:lnTo>
                <a:lnTo>
                  <a:pt x="38100" y="0"/>
                </a:lnTo>
                <a:close/>
              </a:path>
            </a:pathLst>
          </a:custGeom>
          <a:solidFill>
            <a:srgbClr val="95002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858750" y="1896639"/>
            <a:ext cx="546365" cy="560564"/>
          </a:xfrm>
          <a:custGeom>
            <a:avLst/>
            <a:gdLst/>
            <a:ahLst/>
            <a:cxnLst/>
            <a:rect l="l" t="t" r="r" b="b"/>
            <a:pathLst>
              <a:path w="561975" h="576580">
                <a:moveTo>
                  <a:pt x="561594" y="0"/>
                </a:moveTo>
                <a:lnTo>
                  <a:pt x="0" y="555498"/>
                </a:lnTo>
                <a:lnTo>
                  <a:pt x="0" y="576072"/>
                </a:lnTo>
                <a:lnTo>
                  <a:pt x="561594" y="16001"/>
                </a:lnTo>
                <a:lnTo>
                  <a:pt x="561594" y="0"/>
                </a:lnTo>
                <a:close/>
              </a:path>
            </a:pathLst>
          </a:custGeom>
          <a:solidFill>
            <a:srgbClr val="3C000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860974" y="1661794"/>
            <a:ext cx="543895" cy="558094"/>
          </a:xfrm>
          <a:custGeom>
            <a:avLst/>
            <a:gdLst/>
            <a:ahLst/>
            <a:cxnLst/>
            <a:rect l="l" t="t" r="r" b="b"/>
            <a:pathLst>
              <a:path w="559435" h="574039">
                <a:moveTo>
                  <a:pt x="559307" y="0"/>
                </a:moveTo>
                <a:lnTo>
                  <a:pt x="0" y="557784"/>
                </a:lnTo>
                <a:lnTo>
                  <a:pt x="0" y="573786"/>
                </a:lnTo>
                <a:lnTo>
                  <a:pt x="559307" y="16002"/>
                </a:lnTo>
                <a:lnTo>
                  <a:pt x="559307" y="0"/>
                </a:lnTo>
                <a:close/>
              </a:path>
            </a:pathLst>
          </a:custGeom>
          <a:solidFill>
            <a:srgbClr val="3C000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883939" y="1632162"/>
            <a:ext cx="238301" cy="102482"/>
          </a:xfrm>
          <a:custGeom>
            <a:avLst/>
            <a:gdLst/>
            <a:ahLst/>
            <a:cxnLst/>
            <a:rect l="l" t="t" r="r" b="b"/>
            <a:pathLst>
              <a:path w="245110" h="105409">
                <a:moveTo>
                  <a:pt x="38861" y="0"/>
                </a:moveTo>
                <a:lnTo>
                  <a:pt x="0" y="38100"/>
                </a:lnTo>
                <a:lnTo>
                  <a:pt x="12191" y="42672"/>
                </a:lnTo>
                <a:lnTo>
                  <a:pt x="113537" y="74675"/>
                </a:lnTo>
                <a:lnTo>
                  <a:pt x="201929" y="105156"/>
                </a:lnTo>
                <a:lnTo>
                  <a:pt x="244601" y="64770"/>
                </a:lnTo>
                <a:lnTo>
                  <a:pt x="206501" y="52577"/>
                </a:lnTo>
                <a:lnTo>
                  <a:pt x="102869" y="20574"/>
                </a:lnTo>
                <a:lnTo>
                  <a:pt x="38861" y="0"/>
                </a:lnTo>
                <a:close/>
              </a:path>
            </a:pathLst>
          </a:custGeom>
          <a:solidFill>
            <a:srgbClr val="F7B51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994324" y="1683280"/>
            <a:ext cx="127794" cy="51241"/>
          </a:xfrm>
          <a:custGeom>
            <a:avLst/>
            <a:gdLst/>
            <a:ahLst/>
            <a:cxnLst/>
            <a:rect l="l" t="t" r="r" b="b"/>
            <a:pathLst>
              <a:path w="131444" h="52705">
                <a:moveTo>
                  <a:pt x="92963" y="0"/>
                </a:moveTo>
                <a:lnTo>
                  <a:pt x="70103" y="7620"/>
                </a:lnTo>
                <a:lnTo>
                  <a:pt x="48006" y="13716"/>
                </a:lnTo>
                <a:lnTo>
                  <a:pt x="24383" y="19812"/>
                </a:lnTo>
                <a:lnTo>
                  <a:pt x="0" y="22098"/>
                </a:lnTo>
                <a:lnTo>
                  <a:pt x="88391" y="52578"/>
                </a:lnTo>
                <a:lnTo>
                  <a:pt x="131063" y="12192"/>
                </a:lnTo>
                <a:lnTo>
                  <a:pt x="92963" y="0"/>
                </a:lnTo>
                <a:close/>
              </a:path>
            </a:pathLst>
          </a:custGeom>
          <a:solidFill>
            <a:srgbClr val="F6CE3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95791" y="1652163"/>
            <a:ext cx="188913" cy="53093"/>
          </a:xfrm>
          <a:custGeom>
            <a:avLst/>
            <a:gdLst/>
            <a:ahLst/>
            <a:cxnLst/>
            <a:rect l="l" t="t" r="r" b="b"/>
            <a:pathLst>
              <a:path w="194310" h="54609">
                <a:moveTo>
                  <a:pt x="90678" y="0"/>
                </a:moveTo>
                <a:lnTo>
                  <a:pt x="70866" y="7620"/>
                </a:lnTo>
                <a:lnTo>
                  <a:pt x="48768" y="13716"/>
                </a:lnTo>
                <a:lnTo>
                  <a:pt x="24384" y="19812"/>
                </a:lnTo>
                <a:lnTo>
                  <a:pt x="0" y="22098"/>
                </a:lnTo>
                <a:lnTo>
                  <a:pt x="101346" y="54101"/>
                </a:lnTo>
                <a:lnTo>
                  <a:pt x="125730" y="51816"/>
                </a:lnTo>
                <a:lnTo>
                  <a:pt x="149352" y="45720"/>
                </a:lnTo>
                <a:lnTo>
                  <a:pt x="171450" y="39624"/>
                </a:lnTo>
                <a:lnTo>
                  <a:pt x="194310" y="32003"/>
                </a:lnTo>
                <a:lnTo>
                  <a:pt x="90678" y="0"/>
                </a:lnTo>
                <a:close/>
              </a:path>
            </a:pathLst>
          </a:custGeom>
          <a:solidFill>
            <a:srgbClr val="F7B51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883939" y="1632161"/>
            <a:ext cx="100013" cy="41981"/>
          </a:xfrm>
          <a:custGeom>
            <a:avLst/>
            <a:gdLst/>
            <a:ahLst/>
            <a:cxnLst/>
            <a:rect l="l" t="t" r="r" b="b"/>
            <a:pathLst>
              <a:path w="102869" h="43180">
                <a:moveTo>
                  <a:pt x="38861" y="0"/>
                </a:moveTo>
                <a:lnTo>
                  <a:pt x="0" y="38100"/>
                </a:lnTo>
                <a:lnTo>
                  <a:pt x="12191" y="42672"/>
                </a:lnTo>
                <a:lnTo>
                  <a:pt x="36575" y="40386"/>
                </a:lnTo>
                <a:lnTo>
                  <a:pt x="60959" y="34290"/>
                </a:lnTo>
                <a:lnTo>
                  <a:pt x="83057" y="28194"/>
                </a:lnTo>
                <a:lnTo>
                  <a:pt x="102869" y="20574"/>
                </a:lnTo>
                <a:lnTo>
                  <a:pt x="38861" y="0"/>
                </a:lnTo>
                <a:close/>
              </a:path>
            </a:pathLst>
          </a:custGeom>
          <a:solidFill>
            <a:srgbClr val="F1E16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572423" y="1355830"/>
            <a:ext cx="1459442" cy="986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55699" y="920088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5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143340" y="5318054"/>
            <a:ext cx="4851224" cy="4160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485" lvl="1" indent="-261138" algn="just"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Object-Orientation -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Advantages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Times New Roman"/>
              <a:buAutoNum type="arabicPeriod" startAt="4"/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Object Oriented </a:t>
            </a:r>
            <a:r>
              <a:rPr sz="972" spc="15" dirty="0">
                <a:latin typeface="Book Antiqua"/>
                <a:cs typeface="Book Antiqua"/>
              </a:rPr>
              <a:t>Models </a:t>
            </a:r>
            <a:r>
              <a:rPr sz="972" spc="24" dirty="0">
                <a:latin typeface="Book Antiqua"/>
                <a:cs typeface="Book Antiqua"/>
              </a:rPr>
              <a:t>map </a:t>
            </a:r>
            <a:r>
              <a:rPr sz="972" spc="10" dirty="0">
                <a:latin typeface="Book Antiqua"/>
                <a:cs typeface="Book Antiqua"/>
              </a:rPr>
              <a:t>directly to reality as </a:t>
            </a:r>
            <a:r>
              <a:rPr sz="972" spc="15" dirty="0">
                <a:latin typeface="Book Antiqua"/>
                <a:cs typeface="Book Antiqua"/>
              </a:rPr>
              <a:t>we have seen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examples  above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therefore,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295811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easily </a:t>
            </a:r>
            <a:r>
              <a:rPr sz="972" b="1" spc="15" dirty="0">
                <a:latin typeface="Book Antiqua"/>
                <a:cs typeface="Book Antiqua"/>
              </a:rPr>
              <a:t>develop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oriented </a:t>
            </a: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problem.  </a:t>
            </a:r>
            <a:r>
              <a:rPr sz="972" spc="15" dirty="0">
                <a:latin typeface="Book Antiqua"/>
                <a:cs typeface="Book Antiqua"/>
              </a:rPr>
              <a:t>Everyone can </a:t>
            </a:r>
            <a:r>
              <a:rPr sz="972" spc="5" dirty="0">
                <a:latin typeface="Book Antiqua"/>
                <a:cs typeface="Book Antiqua"/>
              </a:rPr>
              <a:t>easily </a:t>
            </a:r>
            <a:r>
              <a:rPr sz="972" b="1" spc="10" dirty="0">
                <a:latin typeface="Book Antiqua"/>
                <a:cs typeface="Book Antiqua"/>
              </a:rPr>
              <a:t>understand </a:t>
            </a:r>
            <a:r>
              <a:rPr sz="972" spc="10" dirty="0">
                <a:latin typeface="Book Antiqua"/>
                <a:cs typeface="Book Antiqua"/>
              </a:rPr>
              <a:t>an object oriented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model.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easily </a:t>
            </a:r>
            <a:r>
              <a:rPr sz="972" spc="15" dirty="0">
                <a:latin typeface="Book Antiqua"/>
                <a:cs typeface="Book Antiqua"/>
              </a:rPr>
              <a:t>implement an </a:t>
            </a:r>
            <a:r>
              <a:rPr sz="972" spc="10" dirty="0">
                <a:latin typeface="Book Antiqua"/>
                <a:cs typeface="Book Antiqua"/>
              </a:rPr>
              <a:t>object oriented </a:t>
            </a:r>
            <a:r>
              <a:rPr sz="972" spc="19" dirty="0">
                <a:latin typeface="Book Antiqua"/>
                <a:cs typeface="Book Antiqua"/>
              </a:rPr>
              <a:t>model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any object  oriented language like c++ using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features</a:t>
            </a:r>
            <a:r>
              <a:rPr sz="948" spc="15" baseline="21367" dirty="0">
                <a:latin typeface="Book Antiqua"/>
                <a:cs typeface="Book Antiqua"/>
              </a:rPr>
              <a:t>1 </a:t>
            </a:r>
            <a:r>
              <a:rPr sz="972" spc="10" dirty="0">
                <a:latin typeface="Book Antiqua"/>
                <a:cs typeface="Book Antiqua"/>
              </a:rPr>
              <a:t>like classes, inheritance, virtual  functions </a:t>
            </a:r>
            <a:r>
              <a:rPr sz="972" spc="15" dirty="0">
                <a:latin typeface="Book Antiqua"/>
                <a:cs typeface="Book Antiqua"/>
              </a:rPr>
              <a:t>and so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on…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5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What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an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Object?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 startAt="5"/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i="1" spc="15" dirty="0">
                <a:latin typeface="Book Antiqua"/>
                <a:cs typeface="Book Antiqua"/>
              </a:rPr>
              <a:t>An </a:t>
            </a:r>
            <a:r>
              <a:rPr sz="972" i="1" spc="10" dirty="0">
                <a:latin typeface="Book Antiqua"/>
                <a:cs typeface="Book Antiqua"/>
              </a:rPr>
              <a:t>object</a:t>
            </a:r>
            <a:r>
              <a:rPr sz="972" i="1" spc="-87" dirty="0">
                <a:latin typeface="Book Antiqua"/>
                <a:cs typeface="Book Antiqua"/>
              </a:rPr>
              <a:t> </a:t>
            </a:r>
            <a:r>
              <a:rPr sz="972" i="1" spc="5" dirty="0">
                <a:latin typeface="Book Antiqua"/>
                <a:cs typeface="Book Antiqua"/>
              </a:rPr>
              <a:t>is,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lvl="2" indent="-209898"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Something </a:t>
            </a:r>
            <a:r>
              <a:rPr sz="972" spc="10" dirty="0">
                <a:latin typeface="Book Antiqua"/>
                <a:cs typeface="Book Antiqua"/>
              </a:rPr>
              <a:t>tangible </a:t>
            </a:r>
            <a:r>
              <a:rPr sz="972" spc="5" dirty="0">
                <a:latin typeface="Book Antiqua"/>
                <a:cs typeface="Book Antiqua"/>
              </a:rPr>
              <a:t>(Ali, </a:t>
            </a:r>
            <a:r>
              <a:rPr sz="972" spc="10" dirty="0">
                <a:latin typeface="Book Antiqua"/>
                <a:cs typeface="Book Antiqua"/>
              </a:rPr>
              <a:t>School, </a:t>
            </a:r>
            <a:r>
              <a:rPr sz="972" spc="15" dirty="0">
                <a:latin typeface="Book Antiqua"/>
                <a:cs typeface="Book Antiqua"/>
              </a:rPr>
              <a:t>House,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Car).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>
              <a:lnSpc>
                <a:spcPts val="1254"/>
              </a:lnSpc>
              <a:spcBef>
                <a:spcPts val="49"/>
              </a:spcBef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Something </a:t>
            </a:r>
            <a:r>
              <a:rPr sz="972" spc="10" dirty="0">
                <a:latin typeface="Book Antiqua"/>
                <a:cs typeface="Book Antiqua"/>
              </a:rPr>
              <a:t>conceptual </a:t>
            </a:r>
            <a:r>
              <a:rPr sz="972" spc="5" dirty="0">
                <a:latin typeface="Book Antiqua"/>
                <a:cs typeface="Book Antiqua"/>
              </a:rPr>
              <a:t>(that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be apprehended </a:t>
            </a:r>
            <a:r>
              <a:rPr sz="972" spc="10" dirty="0">
                <a:latin typeface="Book Antiqua"/>
                <a:cs typeface="Book Antiqua"/>
              </a:rPr>
              <a:t>intellectually for </a:t>
            </a:r>
            <a:r>
              <a:rPr sz="972" spc="15" dirty="0">
                <a:latin typeface="Book Antiqua"/>
                <a:cs typeface="Book Antiqua"/>
              </a:rPr>
              <a:t>example  </a:t>
            </a:r>
            <a:r>
              <a:rPr sz="972" spc="10" dirty="0">
                <a:latin typeface="Book Antiqua"/>
                <a:cs typeface="Book Antiqua"/>
              </a:rPr>
              <a:t>time, </a:t>
            </a:r>
            <a:r>
              <a:rPr sz="972" spc="15" dirty="0">
                <a:latin typeface="Book Antiqua"/>
                <a:cs typeface="Book Antiqua"/>
              </a:rPr>
              <a:t>date and so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on…).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i="1" spc="15" dirty="0">
                <a:latin typeface="Book Antiqua"/>
                <a:cs typeface="Book Antiqua"/>
              </a:rPr>
              <a:t>An </a:t>
            </a:r>
            <a:r>
              <a:rPr sz="972" i="1" spc="10" dirty="0">
                <a:latin typeface="Book Antiqua"/>
                <a:cs typeface="Book Antiqua"/>
              </a:rPr>
              <a:t>object</a:t>
            </a:r>
            <a:r>
              <a:rPr sz="972" i="1" spc="-73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has,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indent="-209898"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State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(attributes)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87"/>
              </a:spcBef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Well-defined behavior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(operations)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875" baseline="37037" dirty="0">
                <a:latin typeface="Times New Roman"/>
                <a:cs typeface="Times New Roman"/>
              </a:rPr>
              <a:t>1 </a:t>
            </a:r>
            <a:r>
              <a:rPr sz="924" spc="-5" dirty="0">
                <a:latin typeface="Times New Roman"/>
                <a:cs typeface="Times New Roman"/>
              </a:rPr>
              <a:t>We will </a:t>
            </a:r>
            <a:r>
              <a:rPr sz="924" spc="-10" dirty="0">
                <a:latin typeface="Times New Roman"/>
                <a:cs typeface="Times New Roman"/>
              </a:rPr>
              <a:t>study </a:t>
            </a:r>
            <a:r>
              <a:rPr sz="924" spc="-5" dirty="0">
                <a:latin typeface="Times New Roman"/>
                <a:cs typeface="Times New Roman"/>
              </a:rPr>
              <a:t>these features </a:t>
            </a:r>
            <a:r>
              <a:rPr sz="924" spc="-10" dirty="0">
                <a:latin typeface="Times New Roman"/>
                <a:cs typeface="Times New Roman"/>
              </a:rPr>
              <a:t>in </a:t>
            </a:r>
            <a:r>
              <a:rPr sz="924" spc="-5" dirty="0">
                <a:latin typeface="Times New Roman"/>
                <a:cs typeface="Times New Roman"/>
              </a:rPr>
              <a:t>detail </a:t>
            </a:r>
            <a:r>
              <a:rPr sz="924" spc="-10" dirty="0">
                <a:latin typeface="Times New Roman"/>
                <a:cs typeface="Times New Roman"/>
              </a:rPr>
              <a:t>in </a:t>
            </a:r>
            <a:r>
              <a:rPr sz="924" spc="-5" dirty="0">
                <a:latin typeface="Times New Roman"/>
                <a:cs typeface="Times New Roman"/>
              </a:rPr>
              <a:t>this</a:t>
            </a:r>
            <a:r>
              <a:rPr sz="924" spc="-49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course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88309" y="2975292"/>
            <a:ext cx="787135" cy="277813"/>
          </a:xfrm>
          <a:custGeom>
            <a:avLst/>
            <a:gdLst/>
            <a:ahLst/>
            <a:cxnLst/>
            <a:rect l="l" t="t" r="r" b="b"/>
            <a:pathLst>
              <a:path w="809625" h="285750">
                <a:moveTo>
                  <a:pt x="809244" y="0"/>
                </a:moveTo>
                <a:lnTo>
                  <a:pt x="0" y="0"/>
                </a:lnTo>
                <a:lnTo>
                  <a:pt x="0" y="285750"/>
                </a:lnTo>
                <a:lnTo>
                  <a:pt x="809244" y="285750"/>
                </a:lnTo>
                <a:lnTo>
                  <a:pt x="80924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288434" y="3761317"/>
            <a:ext cx="787135" cy="231510"/>
          </a:xfrm>
          <a:custGeom>
            <a:avLst/>
            <a:gdLst/>
            <a:ahLst/>
            <a:cxnLst/>
            <a:rect l="l" t="t" r="r" b="b"/>
            <a:pathLst>
              <a:path w="809625" h="238125">
                <a:moveTo>
                  <a:pt x="809244" y="0"/>
                </a:moveTo>
                <a:lnTo>
                  <a:pt x="0" y="0"/>
                </a:lnTo>
                <a:lnTo>
                  <a:pt x="0" y="237744"/>
                </a:lnTo>
                <a:lnTo>
                  <a:pt x="809244" y="237744"/>
                </a:lnTo>
                <a:lnTo>
                  <a:pt x="80924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306339" y="2952327"/>
            <a:ext cx="787135" cy="323497"/>
          </a:xfrm>
          <a:custGeom>
            <a:avLst/>
            <a:gdLst/>
            <a:ahLst/>
            <a:cxnLst/>
            <a:rect l="l" t="t" r="r" b="b"/>
            <a:pathLst>
              <a:path w="809625" h="332739">
                <a:moveTo>
                  <a:pt x="809244" y="0"/>
                </a:moveTo>
                <a:lnTo>
                  <a:pt x="0" y="0"/>
                </a:lnTo>
                <a:lnTo>
                  <a:pt x="0" y="332231"/>
                </a:lnTo>
                <a:lnTo>
                  <a:pt x="809244" y="332231"/>
                </a:lnTo>
                <a:lnTo>
                  <a:pt x="809244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227195" y="3742797"/>
            <a:ext cx="920485" cy="231510"/>
          </a:xfrm>
          <a:custGeom>
            <a:avLst/>
            <a:gdLst/>
            <a:ahLst/>
            <a:cxnLst/>
            <a:rect l="l" t="t" r="r" b="b"/>
            <a:pathLst>
              <a:path w="946785" h="238125">
                <a:moveTo>
                  <a:pt x="946403" y="0"/>
                </a:moveTo>
                <a:lnTo>
                  <a:pt x="0" y="0"/>
                </a:lnTo>
                <a:lnTo>
                  <a:pt x="0" y="237744"/>
                </a:lnTo>
                <a:lnTo>
                  <a:pt x="946403" y="237744"/>
                </a:lnTo>
                <a:lnTo>
                  <a:pt x="946403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270778" y="3769466"/>
            <a:ext cx="787753" cy="223485"/>
          </a:xfrm>
          <a:custGeom>
            <a:avLst/>
            <a:gdLst/>
            <a:ahLst/>
            <a:cxnLst/>
            <a:rect l="l" t="t" r="r" b="b"/>
            <a:pathLst>
              <a:path w="810260" h="229870">
                <a:moveTo>
                  <a:pt x="810006" y="0"/>
                </a:moveTo>
                <a:lnTo>
                  <a:pt x="0" y="0"/>
                </a:lnTo>
                <a:lnTo>
                  <a:pt x="0" y="229362"/>
                </a:lnTo>
                <a:lnTo>
                  <a:pt x="810006" y="229362"/>
                </a:lnTo>
                <a:lnTo>
                  <a:pt x="81000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487717" y="3301999"/>
            <a:ext cx="1190272" cy="447587"/>
          </a:xfrm>
          <a:custGeom>
            <a:avLst/>
            <a:gdLst/>
            <a:ahLst/>
            <a:cxnLst/>
            <a:rect l="l" t="t" r="r" b="b"/>
            <a:pathLst>
              <a:path w="1224279" h="460375">
                <a:moveTo>
                  <a:pt x="24384" y="388620"/>
                </a:moveTo>
                <a:lnTo>
                  <a:pt x="0" y="388620"/>
                </a:lnTo>
                <a:lnTo>
                  <a:pt x="35814" y="460248"/>
                </a:lnTo>
                <a:lnTo>
                  <a:pt x="66553" y="400050"/>
                </a:lnTo>
                <a:lnTo>
                  <a:pt x="24384" y="400050"/>
                </a:lnTo>
                <a:lnTo>
                  <a:pt x="24384" y="388620"/>
                </a:lnTo>
                <a:close/>
              </a:path>
              <a:path w="1224279" h="460375">
                <a:moveTo>
                  <a:pt x="1200150" y="217931"/>
                </a:moveTo>
                <a:lnTo>
                  <a:pt x="24384" y="217931"/>
                </a:lnTo>
                <a:lnTo>
                  <a:pt x="24384" y="400050"/>
                </a:lnTo>
                <a:lnTo>
                  <a:pt x="48006" y="400050"/>
                </a:lnTo>
                <a:lnTo>
                  <a:pt x="48006" y="242316"/>
                </a:lnTo>
                <a:lnTo>
                  <a:pt x="35814" y="242316"/>
                </a:lnTo>
                <a:lnTo>
                  <a:pt x="48006" y="230124"/>
                </a:lnTo>
                <a:lnTo>
                  <a:pt x="1200150" y="230124"/>
                </a:lnTo>
                <a:lnTo>
                  <a:pt x="1200150" y="217931"/>
                </a:lnTo>
                <a:close/>
              </a:path>
              <a:path w="1224279" h="460375">
                <a:moveTo>
                  <a:pt x="72390" y="388620"/>
                </a:moveTo>
                <a:lnTo>
                  <a:pt x="48006" y="388620"/>
                </a:lnTo>
                <a:lnTo>
                  <a:pt x="48006" y="400050"/>
                </a:lnTo>
                <a:lnTo>
                  <a:pt x="66553" y="400050"/>
                </a:lnTo>
                <a:lnTo>
                  <a:pt x="72390" y="388620"/>
                </a:lnTo>
                <a:close/>
              </a:path>
              <a:path w="1224279" h="460375">
                <a:moveTo>
                  <a:pt x="48006" y="230124"/>
                </a:moveTo>
                <a:lnTo>
                  <a:pt x="35814" y="242316"/>
                </a:lnTo>
                <a:lnTo>
                  <a:pt x="48006" y="242316"/>
                </a:lnTo>
                <a:lnTo>
                  <a:pt x="48006" y="230124"/>
                </a:lnTo>
                <a:close/>
              </a:path>
              <a:path w="1224279" h="460375">
                <a:moveTo>
                  <a:pt x="1223771" y="217931"/>
                </a:moveTo>
                <a:lnTo>
                  <a:pt x="1211580" y="217931"/>
                </a:lnTo>
                <a:lnTo>
                  <a:pt x="1200150" y="230124"/>
                </a:lnTo>
                <a:lnTo>
                  <a:pt x="48006" y="230124"/>
                </a:lnTo>
                <a:lnTo>
                  <a:pt x="48006" y="242316"/>
                </a:lnTo>
                <a:lnTo>
                  <a:pt x="1223771" y="242316"/>
                </a:lnTo>
                <a:lnTo>
                  <a:pt x="1223771" y="217931"/>
                </a:lnTo>
                <a:close/>
              </a:path>
              <a:path w="1224279" h="460375">
                <a:moveTo>
                  <a:pt x="1223771" y="0"/>
                </a:moveTo>
                <a:lnTo>
                  <a:pt x="1200150" y="0"/>
                </a:lnTo>
                <a:lnTo>
                  <a:pt x="1200150" y="230124"/>
                </a:lnTo>
                <a:lnTo>
                  <a:pt x="1211580" y="217931"/>
                </a:lnTo>
                <a:lnTo>
                  <a:pt x="1223771" y="217931"/>
                </a:lnTo>
                <a:lnTo>
                  <a:pt x="122377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654531" y="3311630"/>
            <a:ext cx="1040871" cy="419806"/>
          </a:xfrm>
          <a:custGeom>
            <a:avLst/>
            <a:gdLst/>
            <a:ahLst/>
            <a:cxnLst/>
            <a:rect l="l" t="t" r="r" b="b"/>
            <a:pathLst>
              <a:path w="1070610" h="431800">
                <a:moveTo>
                  <a:pt x="1023365" y="359664"/>
                </a:moveTo>
                <a:lnTo>
                  <a:pt x="998981" y="359664"/>
                </a:lnTo>
                <a:lnTo>
                  <a:pt x="1034795" y="431292"/>
                </a:lnTo>
                <a:lnTo>
                  <a:pt x="1064894" y="371094"/>
                </a:lnTo>
                <a:lnTo>
                  <a:pt x="1023365" y="371094"/>
                </a:lnTo>
                <a:lnTo>
                  <a:pt x="1023365" y="359664"/>
                </a:lnTo>
                <a:close/>
              </a:path>
              <a:path w="1070610" h="431800">
                <a:moveTo>
                  <a:pt x="1023365" y="214884"/>
                </a:moveTo>
                <a:lnTo>
                  <a:pt x="1023365" y="371094"/>
                </a:lnTo>
                <a:lnTo>
                  <a:pt x="1046988" y="371094"/>
                </a:lnTo>
                <a:lnTo>
                  <a:pt x="1046988" y="227075"/>
                </a:lnTo>
                <a:lnTo>
                  <a:pt x="1034795" y="227075"/>
                </a:lnTo>
                <a:lnTo>
                  <a:pt x="1023365" y="214884"/>
                </a:lnTo>
                <a:close/>
              </a:path>
              <a:path w="1070610" h="431800">
                <a:moveTo>
                  <a:pt x="1070609" y="359664"/>
                </a:moveTo>
                <a:lnTo>
                  <a:pt x="1046988" y="359664"/>
                </a:lnTo>
                <a:lnTo>
                  <a:pt x="1046988" y="371094"/>
                </a:lnTo>
                <a:lnTo>
                  <a:pt x="1064894" y="371094"/>
                </a:lnTo>
                <a:lnTo>
                  <a:pt x="1070609" y="359664"/>
                </a:lnTo>
                <a:close/>
              </a:path>
              <a:path w="1070610" h="431800">
                <a:moveTo>
                  <a:pt x="23621" y="0"/>
                </a:moveTo>
                <a:lnTo>
                  <a:pt x="0" y="0"/>
                </a:lnTo>
                <a:lnTo>
                  <a:pt x="0" y="227075"/>
                </a:lnTo>
                <a:lnTo>
                  <a:pt x="1023365" y="227075"/>
                </a:lnTo>
                <a:lnTo>
                  <a:pt x="1023365" y="214884"/>
                </a:lnTo>
                <a:lnTo>
                  <a:pt x="23621" y="214884"/>
                </a:lnTo>
                <a:lnTo>
                  <a:pt x="11429" y="202692"/>
                </a:lnTo>
                <a:lnTo>
                  <a:pt x="23621" y="202692"/>
                </a:lnTo>
                <a:lnTo>
                  <a:pt x="23621" y="0"/>
                </a:lnTo>
                <a:close/>
              </a:path>
              <a:path w="1070610" h="431800">
                <a:moveTo>
                  <a:pt x="1046988" y="202692"/>
                </a:moveTo>
                <a:lnTo>
                  <a:pt x="23621" y="202692"/>
                </a:lnTo>
                <a:lnTo>
                  <a:pt x="23621" y="214884"/>
                </a:lnTo>
                <a:lnTo>
                  <a:pt x="1023365" y="214884"/>
                </a:lnTo>
                <a:lnTo>
                  <a:pt x="1034795" y="227075"/>
                </a:lnTo>
                <a:lnTo>
                  <a:pt x="1046988" y="227075"/>
                </a:lnTo>
                <a:lnTo>
                  <a:pt x="1046988" y="202692"/>
                </a:lnTo>
                <a:close/>
              </a:path>
              <a:path w="1070610" h="431800">
                <a:moveTo>
                  <a:pt x="23621" y="202692"/>
                </a:moveTo>
                <a:lnTo>
                  <a:pt x="11429" y="202692"/>
                </a:lnTo>
                <a:lnTo>
                  <a:pt x="23621" y="214884"/>
                </a:lnTo>
                <a:lnTo>
                  <a:pt x="23621" y="2026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687252" y="2961958"/>
            <a:ext cx="992098" cy="297568"/>
          </a:xfrm>
          <a:custGeom>
            <a:avLst/>
            <a:gdLst/>
            <a:ahLst/>
            <a:cxnLst/>
            <a:rect l="l" t="t" r="r" b="b"/>
            <a:pathLst>
              <a:path w="1020445" h="306069">
                <a:moveTo>
                  <a:pt x="1020317" y="0"/>
                </a:moveTo>
                <a:lnTo>
                  <a:pt x="0" y="0"/>
                </a:lnTo>
                <a:lnTo>
                  <a:pt x="0" y="305561"/>
                </a:lnTo>
                <a:lnTo>
                  <a:pt x="1020317" y="305561"/>
                </a:lnTo>
                <a:lnTo>
                  <a:pt x="1020317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086928" y="3079009"/>
            <a:ext cx="1207558" cy="69762"/>
          </a:xfrm>
          <a:custGeom>
            <a:avLst/>
            <a:gdLst/>
            <a:ahLst/>
            <a:cxnLst/>
            <a:rect l="l" t="t" r="r" b="b"/>
            <a:pathLst>
              <a:path w="1242060" h="71755">
                <a:moveTo>
                  <a:pt x="1182623" y="23622"/>
                </a:moveTo>
                <a:lnTo>
                  <a:pt x="1170432" y="23629"/>
                </a:lnTo>
                <a:lnTo>
                  <a:pt x="1170432" y="71627"/>
                </a:lnTo>
                <a:lnTo>
                  <a:pt x="1217675" y="48005"/>
                </a:lnTo>
                <a:lnTo>
                  <a:pt x="1182623" y="48005"/>
                </a:lnTo>
                <a:lnTo>
                  <a:pt x="1182623" y="23622"/>
                </a:lnTo>
                <a:close/>
              </a:path>
              <a:path w="1242060" h="71755">
                <a:moveTo>
                  <a:pt x="1170432" y="23629"/>
                </a:moveTo>
                <a:lnTo>
                  <a:pt x="0" y="24383"/>
                </a:lnTo>
                <a:lnTo>
                  <a:pt x="0" y="48005"/>
                </a:lnTo>
                <a:lnTo>
                  <a:pt x="1170432" y="48005"/>
                </a:lnTo>
                <a:lnTo>
                  <a:pt x="1170432" y="23629"/>
                </a:lnTo>
                <a:close/>
              </a:path>
              <a:path w="1242060" h="71755">
                <a:moveTo>
                  <a:pt x="1217676" y="23622"/>
                </a:moveTo>
                <a:lnTo>
                  <a:pt x="1182623" y="23622"/>
                </a:lnTo>
                <a:lnTo>
                  <a:pt x="1182623" y="48005"/>
                </a:lnTo>
                <a:lnTo>
                  <a:pt x="1217675" y="48005"/>
                </a:lnTo>
                <a:lnTo>
                  <a:pt x="1242059" y="35813"/>
                </a:lnTo>
                <a:lnTo>
                  <a:pt x="1217676" y="23622"/>
                </a:lnTo>
                <a:close/>
              </a:path>
              <a:path w="1242060" h="71755">
                <a:moveTo>
                  <a:pt x="1170432" y="0"/>
                </a:moveTo>
                <a:lnTo>
                  <a:pt x="1170432" y="23629"/>
                </a:lnTo>
                <a:lnTo>
                  <a:pt x="1217676" y="23622"/>
                </a:lnTo>
                <a:lnTo>
                  <a:pt x="117043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22674" y="3287923"/>
            <a:ext cx="69762" cy="469811"/>
          </a:xfrm>
          <a:custGeom>
            <a:avLst/>
            <a:gdLst/>
            <a:ahLst/>
            <a:cxnLst/>
            <a:rect l="l" t="t" r="r" b="b"/>
            <a:pathLst>
              <a:path w="71754" h="483235">
                <a:moveTo>
                  <a:pt x="0" y="410718"/>
                </a:moveTo>
                <a:lnTo>
                  <a:pt x="34290" y="483107"/>
                </a:lnTo>
                <a:lnTo>
                  <a:pt x="65272" y="423672"/>
                </a:lnTo>
                <a:lnTo>
                  <a:pt x="47244" y="423672"/>
                </a:lnTo>
                <a:lnTo>
                  <a:pt x="23622" y="422909"/>
                </a:lnTo>
                <a:lnTo>
                  <a:pt x="23837" y="410971"/>
                </a:lnTo>
                <a:lnTo>
                  <a:pt x="0" y="410718"/>
                </a:lnTo>
                <a:close/>
              </a:path>
              <a:path w="71754" h="483235">
                <a:moveTo>
                  <a:pt x="23837" y="410971"/>
                </a:moveTo>
                <a:lnTo>
                  <a:pt x="23622" y="422909"/>
                </a:lnTo>
                <a:lnTo>
                  <a:pt x="47244" y="423672"/>
                </a:lnTo>
                <a:lnTo>
                  <a:pt x="47467" y="411222"/>
                </a:lnTo>
                <a:lnTo>
                  <a:pt x="23837" y="410971"/>
                </a:lnTo>
                <a:close/>
              </a:path>
              <a:path w="71754" h="483235">
                <a:moveTo>
                  <a:pt x="47467" y="411222"/>
                </a:moveTo>
                <a:lnTo>
                  <a:pt x="47244" y="423672"/>
                </a:lnTo>
                <a:lnTo>
                  <a:pt x="65272" y="423672"/>
                </a:lnTo>
                <a:lnTo>
                  <a:pt x="71628" y="411479"/>
                </a:lnTo>
                <a:lnTo>
                  <a:pt x="47467" y="411222"/>
                </a:lnTo>
                <a:close/>
              </a:path>
              <a:path w="71754" h="483235">
                <a:moveTo>
                  <a:pt x="54864" y="0"/>
                </a:moveTo>
                <a:lnTo>
                  <a:pt x="31242" y="0"/>
                </a:lnTo>
                <a:lnTo>
                  <a:pt x="23837" y="410971"/>
                </a:lnTo>
                <a:lnTo>
                  <a:pt x="47467" y="411222"/>
                </a:lnTo>
                <a:lnTo>
                  <a:pt x="548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104957" y="3076046"/>
            <a:ext cx="571676" cy="69762"/>
          </a:xfrm>
          <a:custGeom>
            <a:avLst/>
            <a:gdLst/>
            <a:ahLst/>
            <a:cxnLst/>
            <a:rect l="l" t="t" r="r" b="b"/>
            <a:pathLst>
              <a:path w="588010" h="71755">
                <a:moveTo>
                  <a:pt x="563896" y="23622"/>
                </a:moveTo>
                <a:lnTo>
                  <a:pt x="527304" y="23622"/>
                </a:lnTo>
                <a:lnTo>
                  <a:pt x="527304" y="47244"/>
                </a:lnTo>
                <a:lnTo>
                  <a:pt x="515615" y="47328"/>
                </a:lnTo>
                <a:lnTo>
                  <a:pt x="515874" y="71627"/>
                </a:lnTo>
                <a:lnTo>
                  <a:pt x="587502" y="35051"/>
                </a:lnTo>
                <a:lnTo>
                  <a:pt x="563896" y="23622"/>
                </a:lnTo>
                <a:close/>
              </a:path>
              <a:path w="588010" h="71755">
                <a:moveTo>
                  <a:pt x="515364" y="23691"/>
                </a:moveTo>
                <a:lnTo>
                  <a:pt x="0" y="26670"/>
                </a:lnTo>
                <a:lnTo>
                  <a:pt x="0" y="51053"/>
                </a:lnTo>
                <a:lnTo>
                  <a:pt x="515615" y="47328"/>
                </a:lnTo>
                <a:lnTo>
                  <a:pt x="515364" y="23691"/>
                </a:lnTo>
                <a:close/>
              </a:path>
              <a:path w="588010" h="71755">
                <a:moveTo>
                  <a:pt x="527304" y="23622"/>
                </a:moveTo>
                <a:lnTo>
                  <a:pt x="515364" y="23691"/>
                </a:lnTo>
                <a:lnTo>
                  <a:pt x="515615" y="47328"/>
                </a:lnTo>
                <a:lnTo>
                  <a:pt x="527304" y="47244"/>
                </a:lnTo>
                <a:lnTo>
                  <a:pt x="527304" y="23622"/>
                </a:lnTo>
                <a:close/>
              </a:path>
              <a:path w="588010" h="71755">
                <a:moveTo>
                  <a:pt x="515112" y="0"/>
                </a:moveTo>
                <a:lnTo>
                  <a:pt x="515364" y="23691"/>
                </a:lnTo>
                <a:lnTo>
                  <a:pt x="563896" y="23622"/>
                </a:lnTo>
                <a:lnTo>
                  <a:pt x="51511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152737" y="1349903"/>
          <a:ext cx="5079030" cy="3812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5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7931"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185">
                <a:tc>
                  <a:txBody>
                    <a:bodyPr/>
                    <a:lstStyle/>
                    <a:p>
                      <a:pPr marR="85725" algn="ctr">
                        <a:lnSpc>
                          <a:spcPts val="1185"/>
                        </a:lnSpc>
                      </a:pPr>
                      <a:r>
                        <a:rPr sz="1000" b="1" spc="25" dirty="0"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School</a:t>
                      </a:r>
                      <a:r>
                        <a:rPr sz="1000" b="1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5" dirty="0">
                          <a:latin typeface="Book Antiqua"/>
                          <a:cs typeface="Book Antiqua"/>
                        </a:rPr>
                        <a:t>Model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04139" algn="ctr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Teacher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24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Teaches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683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Book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8265" algn="ctr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Student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Has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61290" algn="ctr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Pen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ts val="985"/>
                        </a:lnSpc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Plays-in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05815">
                        <a:lnSpc>
                          <a:spcPts val="985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Playground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School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Bag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285">
                <a:tc gridSpan="3">
                  <a:txBody>
                    <a:bodyPr/>
                    <a:lstStyle/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b="1" spc="10" dirty="0">
                          <a:latin typeface="Book Antiqua"/>
                          <a:cs typeface="Book Antiqua"/>
                        </a:rPr>
                        <a:t>Objects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 marR="54610">
                        <a:lnSpc>
                          <a:spcPts val="1280"/>
                        </a:lnSpc>
                        <a:spcBef>
                          <a:spcPts val="40"/>
                        </a:spcBef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Teacher,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Student, School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Bag,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Pen, 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Book</a:t>
                      </a:r>
                      <a:r>
                        <a:rPr sz="10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Playground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325">
                        <a:lnSpc>
                          <a:spcPts val="1185"/>
                        </a:lnSpc>
                      </a:pPr>
                      <a:r>
                        <a:rPr sz="1000" b="1" spc="10" dirty="0">
                          <a:latin typeface="Book Antiqua"/>
                          <a:cs typeface="Book Antiqua"/>
                        </a:rPr>
                        <a:t>Interactions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Teacher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teaches</a:t>
                      </a:r>
                      <a:r>
                        <a:rPr sz="10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Student.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Student has School Bag,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Book and</a:t>
                      </a:r>
                      <a:r>
                        <a:rPr sz="1000" spc="-3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20" dirty="0">
                          <a:latin typeface="Book Antiqua"/>
                          <a:cs typeface="Book Antiqua"/>
                        </a:rPr>
                        <a:t>Pen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35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1"/>
            <a:ext cx="4850606" cy="1421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spc="5" dirty="0">
                <a:latin typeface="Book Antiqua"/>
                <a:cs typeface="Book Antiqua"/>
              </a:rPr>
              <a:t>3.   </a:t>
            </a:r>
            <a:r>
              <a:rPr sz="972" spc="15" dirty="0">
                <a:latin typeface="Book Antiqua"/>
                <a:cs typeface="Book Antiqua"/>
              </a:rPr>
              <a:t>Unique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identity</a:t>
            </a:r>
            <a:endParaRPr sz="972">
              <a:latin typeface="Book Antiqua"/>
              <a:cs typeface="Book Antiqua"/>
            </a:endParaRPr>
          </a:p>
          <a:p>
            <a:pPr marL="12347" marR="2670643">
              <a:lnSpc>
                <a:spcPct val="208000"/>
              </a:lnSpc>
              <a:spcBef>
                <a:spcPts val="49"/>
              </a:spcBef>
            </a:pPr>
            <a:r>
              <a:rPr sz="972" b="1" spc="15" dirty="0">
                <a:latin typeface="Times New Roman"/>
                <a:cs typeface="Times New Roman"/>
              </a:rPr>
              <a:t>01.6.</a:t>
            </a:r>
            <a:r>
              <a:rPr sz="972" b="1" spc="15" dirty="0">
                <a:latin typeface="Book Antiqua"/>
                <a:cs typeface="Book Antiqua"/>
              </a:rPr>
              <a:t>Tangible and </a:t>
            </a:r>
            <a:r>
              <a:rPr sz="972" b="1" spc="10" dirty="0">
                <a:latin typeface="Book Antiqua"/>
                <a:cs typeface="Book Antiqua"/>
              </a:rPr>
              <a:t>Intangible </a:t>
            </a:r>
            <a:r>
              <a:rPr sz="972" b="1" spc="15" dirty="0">
                <a:latin typeface="Book Antiqua"/>
                <a:cs typeface="Book Antiqua"/>
              </a:rPr>
              <a:t>Objects  Examples of </a:t>
            </a:r>
            <a:r>
              <a:rPr sz="972" b="1" spc="10" dirty="0">
                <a:latin typeface="Book Antiqua"/>
                <a:cs typeface="Book Antiqua"/>
              </a:rPr>
              <a:t>Tangible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Objects: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Ali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tangible object, having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characteristics (attributes)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behavior as given  below,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91322" y="2924175"/>
          <a:ext cx="4566620" cy="80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649">
                <a:tc gridSpan="2">
                  <a:txBody>
                    <a:bodyPr/>
                    <a:lstStyle/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Ali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50">
                <a:tc>
                  <a:txBody>
                    <a:bodyPr/>
                    <a:lstStyle/>
                    <a:p>
                      <a:pPr marL="61594">
                        <a:lnSpc>
                          <a:spcPts val="1170"/>
                        </a:lnSpc>
                      </a:pPr>
                      <a:r>
                        <a:rPr sz="1000" b="1" spc="10" dirty="0">
                          <a:latin typeface="Book Antiqua"/>
                          <a:cs typeface="Book Antiqua"/>
                        </a:rPr>
                        <a:t>Characteristics</a:t>
                      </a:r>
                      <a:r>
                        <a:rPr sz="1000" b="1" spc="-1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(attributes)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17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Behaviour</a:t>
                      </a:r>
                      <a:r>
                        <a:rPr sz="1000" b="1" spc="-4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(operations)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8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20" dirty="0">
                          <a:latin typeface="Book Antiqua"/>
                          <a:cs typeface="Book Antiqua"/>
                        </a:rPr>
                        <a:t>Name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Age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Walks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Eats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61924" y="3886024"/>
            <a:ext cx="4850606" cy="63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i="1" spc="19" dirty="0">
                <a:latin typeface="Book Antiqua"/>
                <a:cs typeface="Book Antiqua"/>
              </a:rPr>
              <a:t>We </a:t>
            </a:r>
            <a:r>
              <a:rPr sz="972" b="1" i="1" spc="15" dirty="0">
                <a:latin typeface="Book Antiqua"/>
                <a:cs typeface="Book Antiqua"/>
              </a:rPr>
              <a:t>will identify Ali using </a:t>
            </a:r>
            <a:r>
              <a:rPr sz="972" b="1" i="1" spc="10" dirty="0">
                <a:latin typeface="Book Antiqua"/>
                <a:cs typeface="Book Antiqua"/>
              </a:rPr>
              <a:t>his</a:t>
            </a:r>
            <a:r>
              <a:rPr sz="972" b="1" i="1" spc="-102" dirty="0">
                <a:latin typeface="Book Antiqua"/>
                <a:cs typeface="Book Antiqua"/>
              </a:rPr>
              <a:t> </a:t>
            </a:r>
            <a:r>
              <a:rPr sz="972" b="1" i="1" spc="15" dirty="0">
                <a:latin typeface="Book Antiqua"/>
                <a:cs typeface="Book Antiqua"/>
              </a:rPr>
              <a:t>name.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Car is also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tangible object </a:t>
            </a:r>
            <a:r>
              <a:rPr sz="972" spc="15" dirty="0">
                <a:latin typeface="Book Antiqua"/>
                <a:cs typeface="Book Antiqua"/>
              </a:rPr>
              <a:t>having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characteristics (attributes) </a:t>
            </a:r>
            <a:r>
              <a:rPr sz="972" spc="15" dirty="0">
                <a:latin typeface="Book Antiqua"/>
                <a:cs typeface="Book Antiqua"/>
              </a:rPr>
              <a:t>and behavior 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75765" y="4674764"/>
          <a:ext cx="4556125" cy="96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6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279">
                <a:tc gridSpan="2">
                  <a:txBody>
                    <a:bodyPr/>
                    <a:lstStyle/>
                    <a:p>
                      <a:pPr marL="61594">
                        <a:lnSpc>
                          <a:spcPts val="1170"/>
                        </a:lnSpc>
                      </a:pPr>
                      <a:r>
                        <a:rPr sz="1000" b="1" spc="10" dirty="0">
                          <a:latin typeface="Book Antiqua"/>
                          <a:cs typeface="Book Antiqua"/>
                        </a:rPr>
                        <a:t>Car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49">
                <a:tc>
                  <a:txBody>
                    <a:bodyPr/>
                    <a:lstStyle/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State</a:t>
                      </a:r>
                      <a:r>
                        <a:rPr sz="1000" b="1" spc="-4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(attributes)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18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Behavior</a:t>
                      </a:r>
                      <a:r>
                        <a:rPr sz="1000" b="1" spc="-8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5" dirty="0">
                          <a:latin typeface="Book Antiqua"/>
                          <a:cs typeface="Book Antiqua"/>
                        </a:rPr>
                        <a:t>(operations)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191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Color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Model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Accelerate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 marR="1099185">
                        <a:lnSpc>
                          <a:spcPct val="10700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Start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Car  Change</a:t>
                      </a:r>
                      <a:r>
                        <a:rPr sz="10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Gear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61924" y="5795151"/>
            <a:ext cx="3881966" cy="790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i="1" spc="19" dirty="0">
                <a:latin typeface="Book Antiqua"/>
                <a:cs typeface="Book Antiqua"/>
              </a:rPr>
              <a:t>We </a:t>
            </a:r>
            <a:r>
              <a:rPr sz="972" b="1" i="1" spc="15" dirty="0">
                <a:latin typeface="Book Antiqua"/>
                <a:cs typeface="Book Antiqua"/>
              </a:rPr>
              <a:t>can </a:t>
            </a:r>
            <a:r>
              <a:rPr sz="972" b="1" i="1" spc="10" dirty="0">
                <a:latin typeface="Book Antiqua"/>
                <a:cs typeface="Book Antiqua"/>
              </a:rPr>
              <a:t>identify Car using its registration</a:t>
            </a:r>
            <a:r>
              <a:rPr sz="972" b="1" i="1" spc="-15" dirty="0">
                <a:latin typeface="Book Antiqua"/>
                <a:cs typeface="Book Antiqua"/>
              </a:rPr>
              <a:t> </a:t>
            </a:r>
            <a:r>
              <a:rPr sz="972" b="1" i="1" spc="15" dirty="0">
                <a:latin typeface="Book Antiqua"/>
                <a:cs typeface="Book Antiqua"/>
              </a:rPr>
              <a:t>number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Examples of </a:t>
            </a:r>
            <a:r>
              <a:rPr sz="972" b="1" spc="10" dirty="0">
                <a:latin typeface="Book Antiqua"/>
                <a:cs typeface="Book Antiqua"/>
              </a:rPr>
              <a:t>Intangible Objects (also called as conceptual</a:t>
            </a:r>
            <a:r>
              <a:rPr sz="972" b="1" spc="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objects):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Time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an intangible (conceptual)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45403" y="6738725"/>
          <a:ext cx="4556125" cy="103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6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614">
                <a:tc gridSpan="2">
                  <a:txBody>
                    <a:bodyPr/>
                    <a:lstStyle/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Time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85">
                <a:tc>
                  <a:txBody>
                    <a:bodyPr/>
                    <a:lstStyle/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State</a:t>
                      </a:r>
                      <a:r>
                        <a:rPr sz="1000" b="1" spc="-4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(attributes)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Behavior</a:t>
                      </a:r>
                      <a:r>
                        <a:rPr sz="1000" b="1" spc="-8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5" dirty="0">
                          <a:latin typeface="Book Antiqua"/>
                          <a:cs typeface="Book Antiqua"/>
                        </a:rPr>
                        <a:t>(operations)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19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Hours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 marR="2188210">
                        <a:lnSpc>
                          <a:spcPts val="129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S</a:t>
                      </a:r>
                      <a:r>
                        <a:rPr sz="1000" spc="-5" dirty="0">
                          <a:latin typeface="Book Antiqua"/>
                          <a:cs typeface="Book Antiqua"/>
                        </a:rPr>
                        <a:t>ec</a:t>
                      </a:r>
                      <a:r>
                        <a:rPr sz="1000" spc="5" dirty="0">
                          <a:latin typeface="Book Antiqua"/>
                          <a:cs typeface="Book Antiqua"/>
                        </a:rPr>
                        <a:t>o</a:t>
                      </a:r>
                      <a:r>
                        <a:rPr sz="1000" dirty="0">
                          <a:latin typeface="Book Antiqua"/>
                          <a:cs typeface="Book Antiqua"/>
                        </a:rPr>
                        <a:t>nds  Minu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t</a:t>
                      </a:r>
                      <a:r>
                        <a:rPr sz="1000" spc="-10" dirty="0">
                          <a:latin typeface="Book Antiqua"/>
                          <a:cs typeface="Book Antiqua"/>
                        </a:rPr>
                        <a:t>e</a:t>
                      </a:r>
                      <a:r>
                        <a:rPr sz="1000" dirty="0">
                          <a:latin typeface="Book Antiqua"/>
                          <a:cs typeface="Book Antiqua"/>
                        </a:rPr>
                        <a:t>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Set/Get</a:t>
                      </a:r>
                      <a:r>
                        <a:rPr sz="1000" spc="-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Hours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 marR="888365">
                        <a:lnSpc>
                          <a:spcPts val="1290"/>
                        </a:lnSpc>
                        <a:spcBef>
                          <a:spcPts val="45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Set/Get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Seconds  </a:t>
                      </a:r>
                      <a:r>
                        <a:rPr sz="1000" spc="10" dirty="0">
                          <a:latin typeface="Book Antiqua"/>
                          <a:cs typeface="Book Antiqua"/>
                        </a:rPr>
                        <a:t>Set/Get</a:t>
                      </a:r>
                      <a:r>
                        <a:rPr sz="1000" spc="-6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Minutes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561924" y="7931714"/>
            <a:ext cx="4168422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i="1" spc="19" dirty="0">
                <a:latin typeface="Book Antiqua"/>
                <a:cs typeface="Book Antiqua"/>
              </a:rPr>
              <a:t>We </a:t>
            </a:r>
            <a:r>
              <a:rPr sz="972" b="1" i="1" spc="15" dirty="0">
                <a:latin typeface="Book Antiqua"/>
                <a:cs typeface="Book Antiqua"/>
              </a:rPr>
              <a:t>will assign </a:t>
            </a:r>
            <a:r>
              <a:rPr sz="972" b="1" i="1" spc="10" dirty="0">
                <a:latin typeface="Book Antiqua"/>
                <a:cs typeface="Book Antiqua"/>
              </a:rPr>
              <a:t>our </a:t>
            </a:r>
            <a:r>
              <a:rPr sz="972" b="1" i="1" spc="15" dirty="0">
                <a:latin typeface="Book Antiqua"/>
                <a:cs typeface="Book Antiqua"/>
              </a:rPr>
              <a:t>own generated unique </a:t>
            </a:r>
            <a:r>
              <a:rPr sz="972" b="1" i="1" spc="19" dirty="0">
                <a:latin typeface="Book Antiqua"/>
                <a:cs typeface="Book Antiqua"/>
              </a:rPr>
              <a:t>ID </a:t>
            </a:r>
            <a:r>
              <a:rPr sz="972" b="1" i="1" spc="10" dirty="0">
                <a:latin typeface="Book Antiqua"/>
                <a:cs typeface="Book Antiqua"/>
              </a:rPr>
              <a:t>in the </a:t>
            </a:r>
            <a:r>
              <a:rPr sz="972" b="1" i="1" spc="15" dirty="0">
                <a:latin typeface="Book Antiqua"/>
                <a:cs typeface="Book Antiqua"/>
              </a:rPr>
              <a:t>model </a:t>
            </a:r>
            <a:r>
              <a:rPr sz="972" b="1" i="1" spc="10" dirty="0">
                <a:latin typeface="Book Antiqua"/>
                <a:cs typeface="Book Antiqua"/>
              </a:rPr>
              <a:t>for </a:t>
            </a:r>
            <a:r>
              <a:rPr sz="972" b="1" i="1" spc="15" dirty="0">
                <a:latin typeface="Book Antiqua"/>
                <a:cs typeface="Book Antiqua"/>
              </a:rPr>
              <a:t>Time</a:t>
            </a:r>
            <a:r>
              <a:rPr sz="972" b="1" i="1" spc="-92" dirty="0">
                <a:latin typeface="Book Antiqua"/>
                <a:cs typeface="Book Antiqua"/>
              </a:rPr>
              <a:t> </a:t>
            </a:r>
            <a:r>
              <a:rPr sz="972" b="1" i="1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Date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intangible (conceptual)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751329" y="8567103"/>
          <a:ext cx="4557360" cy="795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585">
                <a:tc>
                  <a:txBody>
                    <a:bodyPr/>
                    <a:lstStyle/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b="1" spc="10" dirty="0">
                          <a:latin typeface="Book Antiqua"/>
                          <a:cs typeface="Book Antiqua"/>
                        </a:rPr>
                        <a:t>State</a:t>
                      </a:r>
                      <a:r>
                        <a:rPr sz="1000" b="1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(attributes)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Behavior</a:t>
                      </a:r>
                      <a:r>
                        <a:rPr sz="1000" b="1" spc="-8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5" dirty="0">
                          <a:latin typeface="Book Antiqua"/>
                          <a:cs typeface="Book Antiqua"/>
                        </a:rPr>
                        <a:t>(operations)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19">
                <a:tc>
                  <a:txBody>
                    <a:bodyPr/>
                    <a:lstStyle/>
                    <a:p>
                      <a:pPr marL="61594">
                        <a:lnSpc>
                          <a:spcPts val="111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Year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1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Set/Get</a:t>
                      </a:r>
                      <a:r>
                        <a:rPr sz="10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Year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10">
                <a:tc>
                  <a:txBody>
                    <a:bodyPr/>
                    <a:lstStyle/>
                    <a:p>
                      <a:pPr marL="61594">
                        <a:lnSpc>
                          <a:spcPts val="111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Day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1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Set/Get</a:t>
                      </a:r>
                      <a:r>
                        <a:rPr sz="1000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20" dirty="0">
                          <a:latin typeface="Book Antiqua"/>
                          <a:cs typeface="Book Antiqua"/>
                        </a:rPr>
                        <a:t>Day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53">
                <a:tc>
                  <a:txBody>
                    <a:bodyPr/>
                    <a:lstStyle/>
                    <a:p>
                      <a:pPr marL="61594">
                        <a:lnSpc>
                          <a:spcPts val="112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Month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2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Set/Get</a:t>
                      </a:r>
                      <a:r>
                        <a:rPr sz="1000" spc="-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spc="15" dirty="0">
                          <a:latin typeface="Book Antiqua"/>
                          <a:cs typeface="Book Antiqua"/>
                        </a:rPr>
                        <a:t>Month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8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500" y="1352867"/>
            <a:ext cx="4553656" cy="0"/>
          </a:xfrm>
          <a:custGeom>
            <a:avLst/>
            <a:gdLst/>
            <a:ahLst/>
            <a:cxnLst/>
            <a:rect l="l" t="t" r="r" b="b"/>
            <a:pathLst>
              <a:path w="4683760">
                <a:moveTo>
                  <a:pt x="0" y="0"/>
                </a:moveTo>
                <a:lnTo>
                  <a:pt x="468325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36093" y="1349903"/>
            <a:ext cx="0" cy="534635"/>
          </a:xfrm>
          <a:custGeom>
            <a:avLst/>
            <a:gdLst/>
            <a:ahLst/>
            <a:cxnLst/>
            <a:rect l="l" t="t" r="r" b="b"/>
            <a:pathLst>
              <a:path h="549910">
                <a:moveTo>
                  <a:pt x="0" y="0"/>
                </a:moveTo>
                <a:lnTo>
                  <a:pt x="0" y="54940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33500" y="1881081"/>
            <a:ext cx="2666383" cy="0"/>
          </a:xfrm>
          <a:custGeom>
            <a:avLst/>
            <a:gdLst/>
            <a:ahLst/>
            <a:cxnLst/>
            <a:rect l="l" t="t" r="r" b="b"/>
            <a:pathLst>
              <a:path w="2742565">
                <a:moveTo>
                  <a:pt x="0" y="0"/>
                </a:moveTo>
                <a:lnTo>
                  <a:pt x="27424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002351" y="1355830"/>
            <a:ext cx="0" cy="528461"/>
          </a:xfrm>
          <a:custGeom>
            <a:avLst/>
            <a:gdLst/>
            <a:ahLst/>
            <a:cxnLst/>
            <a:rect l="l" t="t" r="r" b="b"/>
            <a:pathLst>
              <a:path h="543560">
                <a:moveTo>
                  <a:pt x="0" y="0"/>
                </a:moveTo>
                <a:lnTo>
                  <a:pt x="0" y="54330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004944" y="1881081"/>
            <a:ext cx="1876778" cy="0"/>
          </a:xfrm>
          <a:custGeom>
            <a:avLst/>
            <a:gdLst/>
            <a:ahLst/>
            <a:cxnLst/>
            <a:rect l="l" t="t" r="r" b="b"/>
            <a:pathLst>
              <a:path w="1930400">
                <a:moveTo>
                  <a:pt x="0" y="0"/>
                </a:moveTo>
                <a:lnTo>
                  <a:pt x="19301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884069" y="1349903"/>
            <a:ext cx="0" cy="534635"/>
          </a:xfrm>
          <a:custGeom>
            <a:avLst/>
            <a:gdLst/>
            <a:ahLst/>
            <a:cxnLst/>
            <a:rect l="l" t="t" r="r" b="b"/>
            <a:pathLst>
              <a:path h="549910">
                <a:moveTo>
                  <a:pt x="0" y="0"/>
                </a:moveTo>
                <a:lnTo>
                  <a:pt x="0" y="54940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143352" y="2038385"/>
            <a:ext cx="4851841" cy="371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i="1" spc="19" dirty="0">
                <a:latin typeface="Book Antiqua"/>
                <a:cs typeface="Book Antiqua"/>
              </a:rPr>
              <a:t>We </a:t>
            </a:r>
            <a:r>
              <a:rPr sz="972" b="1" i="1" spc="15" dirty="0">
                <a:latin typeface="Book Antiqua"/>
                <a:cs typeface="Book Antiqua"/>
              </a:rPr>
              <a:t>will assign our </a:t>
            </a:r>
            <a:r>
              <a:rPr sz="972" b="1" i="1" spc="19" dirty="0">
                <a:latin typeface="Book Antiqua"/>
                <a:cs typeface="Book Antiqua"/>
              </a:rPr>
              <a:t>own </a:t>
            </a:r>
            <a:r>
              <a:rPr sz="972" b="1" i="1" spc="10" dirty="0">
                <a:latin typeface="Book Antiqua"/>
                <a:cs typeface="Book Antiqua"/>
              </a:rPr>
              <a:t>generated unique </a:t>
            </a:r>
            <a:r>
              <a:rPr sz="972" b="1" i="1" spc="15" dirty="0">
                <a:latin typeface="Book Antiqua"/>
                <a:cs typeface="Book Antiqua"/>
              </a:rPr>
              <a:t>ID </a:t>
            </a:r>
            <a:r>
              <a:rPr sz="972" b="1" i="1" spc="10" dirty="0">
                <a:latin typeface="Book Antiqua"/>
                <a:cs typeface="Book Antiqua"/>
              </a:rPr>
              <a:t>in </a:t>
            </a:r>
            <a:r>
              <a:rPr sz="972" b="1" i="1" spc="15" dirty="0">
                <a:latin typeface="Book Antiqua"/>
                <a:cs typeface="Book Antiqua"/>
              </a:rPr>
              <a:t>the model </a:t>
            </a:r>
            <a:r>
              <a:rPr sz="972" b="1" i="1" spc="10" dirty="0">
                <a:latin typeface="Book Antiqua"/>
                <a:cs typeface="Book Antiqua"/>
              </a:rPr>
              <a:t>for </a:t>
            </a:r>
            <a:r>
              <a:rPr sz="972" b="1" i="1" spc="15" dirty="0">
                <a:latin typeface="Book Antiqua"/>
                <a:cs typeface="Book Antiqua"/>
              </a:rPr>
              <a:t>Date</a:t>
            </a:r>
            <a:r>
              <a:rPr sz="972" b="1" i="1" spc="-10" dirty="0">
                <a:latin typeface="Book Antiqua"/>
                <a:cs typeface="Book Antiqua"/>
              </a:rPr>
              <a:t> </a:t>
            </a:r>
            <a:r>
              <a:rPr sz="972" b="1" i="1" spc="10" dirty="0">
                <a:latin typeface="Book Antiqua"/>
                <a:cs typeface="Book Antiqua"/>
              </a:rPr>
              <a:t>object.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 startAt="7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Summary: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44"/>
              </a:spcBef>
              <a:buFont typeface="Times New Roman"/>
              <a:buAutoNum type="arabicPeriod" startAt="7"/>
            </a:pPr>
            <a:endParaRPr sz="1069">
              <a:latin typeface="Times New Roman"/>
              <a:cs typeface="Times New Roman"/>
            </a:endParaRPr>
          </a:p>
          <a:p>
            <a:pPr marL="430908" marR="5556" lvl="2" indent="-209898" algn="just">
              <a:lnSpc>
                <a:spcPct val="107000"/>
              </a:lnSpc>
              <a:spcBef>
                <a:spcPts val="5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the abstraction of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real </a:t>
            </a:r>
            <a:r>
              <a:rPr sz="972" spc="15" dirty="0">
                <a:latin typeface="Book Antiqua"/>
                <a:cs typeface="Book Antiqua"/>
              </a:rPr>
              <a:t>word </a:t>
            </a:r>
            <a:r>
              <a:rPr sz="972" spc="10" dirty="0">
                <a:latin typeface="Book Antiqua"/>
                <a:cs typeface="Book Antiqua"/>
              </a:rPr>
              <a:t>scenario. It </a:t>
            </a:r>
            <a:r>
              <a:rPr sz="972" spc="15" dirty="0">
                <a:latin typeface="Book Antiqua"/>
                <a:cs typeface="Book Antiqua"/>
              </a:rPr>
              <a:t>helps us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understand  </a:t>
            </a:r>
            <a:r>
              <a:rPr sz="972" spc="5" dirty="0">
                <a:latin typeface="Book Antiqua"/>
                <a:cs typeface="Book Antiqua"/>
              </a:rPr>
              <a:t>that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scenario.</a:t>
            </a:r>
            <a:endParaRPr sz="972">
              <a:latin typeface="Book Antiqua"/>
              <a:cs typeface="Book Antiqua"/>
            </a:endParaRPr>
          </a:p>
          <a:p>
            <a:pPr marL="430908" marR="6173" lvl="2" indent="-209898" algn="just">
              <a:lnSpc>
                <a:spcPct val="106500"/>
              </a:lnSpc>
              <a:spcBef>
                <a:spcPts val="58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oriented model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scenario </a:t>
            </a:r>
            <a:r>
              <a:rPr sz="972" spc="15" dirty="0">
                <a:latin typeface="Book Antiqua"/>
                <a:cs typeface="Book Antiqua"/>
              </a:rPr>
              <a:t>(problem) describes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scenario  </a:t>
            </a:r>
            <a:r>
              <a:rPr sz="972" spc="10" dirty="0">
                <a:latin typeface="Book Antiqua"/>
                <a:cs typeface="Book Antiqua"/>
              </a:rPr>
              <a:t>(problem)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form </a:t>
            </a:r>
            <a:r>
              <a:rPr sz="972" spc="10" dirty="0">
                <a:latin typeface="Book Antiqua"/>
                <a:cs typeface="Book Antiqua"/>
              </a:rPr>
              <a:t>of interacting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objects.</a:t>
            </a:r>
            <a:endParaRPr sz="972">
              <a:latin typeface="Book Antiqua"/>
              <a:cs typeface="Book Antiqua"/>
            </a:endParaRPr>
          </a:p>
          <a:p>
            <a:pPr marL="430908" marR="5556" lvl="2" indent="-209898" algn="just">
              <a:lnSpc>
                <a:spcPct val="107000"/>
              </a:lnSpc>
              <a:spcBef>
                <a:spcPts val="53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Object Orientation because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helps </a:t>
            </a:r>
            <a:r>
              <a:rPr sz="972" spc="15" dirty="0">
                <a:latin typeface="Book Antiqua"/>
                <a:cs typeface="Book Antiqua"/>
              </a:rPr>
              <a:t>us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mapping </a:t>
            </a:r>
            <a:r>
              <a:rPr sz="972" spc="10" dirty="0">
                <a:latin typeface="Book Antiqua"/>
                <a:cs typeface="Book Antiqua"/>
              </a:rPr>
              <a:t>real </a:t>
            </a:r>
            <a:r>
              <a:rPr sz="972" spc="15" dirty="0">
                <a:latin typeface="Book Antiqua"/>
                <a:cs typeface="Book Antiqua"/>
              </a:rPr>
              <a:t>world </a:t>
            </a:r>
            <a:r>
              <a:rPr sz="972" spc="10" dirty="0">
                <a:latin typeface="Book Antiqua"/>
                <a:cs typeface="Book Antiqua"/>
              </a:rPr>
              <a:t>problem 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a programming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language.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Object Orientation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achieved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their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relationships.</a:t>
            </a:r>
            <a:endParaRPr sz="972">
              <a:latin typeface="Book Antiqua"/>
              <a:cs typeface="Book Antiqua"/>
            </a:endParaRPr>
          </a:p>
          <a:p>
            <a:pPr marL="430908" marR="5556" lvl="2" indent="-209898" algn="just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Properties of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are described using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i="1" spc="10" dirty="0">
                <a:latin typeface="Book Antiqua"/>
                <a:cs typeface="Book Antiqua"/>
              </a:rPr>
              <a:t>data </a:t>
            </a:r>
            <a:r>
              <a:rPr sz="972" i="1" spc="15" dirty="0">
                <a:latin typeface="Book Antiqua"/>
                <a:cs typeface="Book Antiqua"/>
              </a:rPr>
              <a:t>members </a:t>
            </a:r>
            <a:r>
              <a:rPr sz="972" spc="15" dirty="0">
                <a:latin typeface="Book Antiqua"/>
                <a:cs typeface="Book Antiqua"/>
              </a:rPr>
              <a:t>and behavior of an 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described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5" dirty="0">
                <a:latin typeface="Book Antiqua"/>
                <a:cs typeface="Book Antiqua"/>
              </a:rPr>
              <a:t>its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 algn="just">
              <a:lnSpc>
                <a:spcPct val="106500"/>
              </a:lnSpc>
              <a:spcBef>
                <a:spcPts val="58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be tangible (physical)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intangible (also called conceptual </a:t>
            </a:r>
            <a:r>
              <a:rPr sz="972" spc="15" dirty="0">
                <a:latin typeface="Book Antiqua"/>
                <a:cs typeface="Book Antiqua"/>
              </a:rPr>
              <a:t>or  </a:t>
            </a:r>
            <a:r>
              <a:rPr sz="972" spc="5" dirty="0">
                <a:latin typeface="Book Antiqua"/>
                <a:cs typeface="Book Antiqua"/>
              </a:rPr>
              <a:t>virtual).</a:t>
            </a:r>
            <a:endParaRPr sz="972">
              <a:latin typeface="Book Antiqua"/>
              <a:cs typeface="Book Antiqua"/>
            </a:endParaRPr>
          </a:p>
          <a:p>
            <a:pPr marL="430908" marR="5556" lvl="2" indent="-209898" algn="just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Generally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given a </a:t>
            </a:r>
            <a:r>
              <a:rPr sz="972" spc="10" dirty="0">
                <a:latin typeface="Book Antiqua"/>
                <a:cs typeface="Book Antiqua"/>
              </a:rPr>
              <a:t>certain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10" dirty="0">
                <a:latin typeface="Book Antiqua"/>
                <a:cs typeface="Book Antiqua"/>
              </a:rPr>
              <a:t>description, </a:t>
            </a:r>
            <a:r>
              <a:rPr sz="972" b="1" spc="15" dirty="0">
                <a:latin typeface="Book Antiqua"/>
                <a:cs typeface="Book Antiqua"/>
              </a:rPr>
              <a:t>nouns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that  problem description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i="1" spc="10" dirty="0">
                <a:latin typeface="Book Antiqua"/>
                <a:cs typeface="Book Antiqua"/>
              </a:rPr>
              <a:t>candidates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becoming objects </a:t>
            </a:r>
            <a:r>
              <a:rPr sz="972" spc="15" dirty="0">
                <a:latin typeface="Book Antiqua"/>
                <a:cs typeface="Book Antiqua"/>
              </a:rPr>
              <a:t>of our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system.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5" dirty="0">
                <a:latin typeface="Book Antiqua"/>
                <a:cs typeface="Book Antiqua"/>
              </a:rPr>
              <a:t>may be more </a:t>
            </a:r>
            <a:r>
              <a:rPr sz="972" spc="10" dirty="0">
                <a:latin typeface="Book Antiqua"/>
                <a:cs typeface="Book Antiqua"/>
              </a:rPr>
              <a:t>than one aspects of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 algn="just">
              <a:lnSpc>
                <a:spcPct val="107000"/>
              </a:lnSpc>
              <a:spcBef>
                <a:spcPts val="44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not necessary that every object has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specific role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implementation of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15" dirty="0">
                <a:latin typeface="Book Antiqua"/>
                <a:cs typeface="Book Antiqua"/>
              </a:rPr>
              <a:t>there may be some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without any </a:t>
            </a:r>
            <a:r>
              <a:rPr sz="972" spc="10" dirty="0">
                <a:latin typeface="Book Antiqua"/>
                <a:cs typeface="Book Antiqua"/>
              </a:rPr>
              <a:t>role, like school parking in  </a:t>
            </a:r>
            <a:r>
              <a:rPr sz="972" spc="15" dirty="0">
                <a:latin typeface="Book Antiqua"/>
                <a:cs typeface="Book Antiqua"/>
              </a:rPr>
              <a:t>our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school.</a:t>
            </a:r>
            <a:endParaRPr sz="972">
              <a:latin typeface="Book Antiqua"/>
              <a:cs typeface="Book Antiqua"/>
            </a:endParaRPr>
          </a:p>
          <a:p>
            <a:pPr marL="430908" marR="5556" lvl="2" indent="-209898" algn="just">
              <a:lnSpc>
                <a:spcPct val="106500"/>
              </a:lnSpc>
              <a:spcBef>
                <a:spcPts val="58"/>
              </a:spcBef>
              <a:buFont typeface="Symbol"/>
              <a:buChar char="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easier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develop </a:t>
            </a:r>
            <a:r>
              <a:rPr sz="972" spc="15" dirty="0">
                <a:latin typeface="Book Antiqua"/>
                <a:cs typeface="Book Antiqua"/>
              </a:rPr>
              <a:t>programs </a:t>
            </a:r>
            <a:r>
              <a:rPr sz="972" spc="10" dirty="0">
                <a:latin typeface="Book Antiqua"/>
                <a:cs typeface="Book Antiqua"/>
              </a:rPr>
              <a:t>using Object Oriented </a:t>
            </a:r>
            <a:r>
              <a:rPr sz="972" spc="15" dirty="0">
                <a:latin typeface="Book Antiqua"/>
                <a:cs typeface="Book Antiqua"/>
              </a:rPr>
              <a:t>Programming because 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closer to real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life.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51776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3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11" y="1345212"/>
            <a:ext cx="4851224" cy="806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No.02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Lecture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Contents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indent="-208662">
              <a:buAutoNum type="arabi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Information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Hiding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87"/>
              </a:spcBef>
              <a:buAutoNum type="arabi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Encapsulation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78"/>
              </a:spcBef>
              <a:buAutoNum type="arabi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Interface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78"/>
              </a:spcBef>
              <a:buAutoNum type="arabi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Implementation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78"/>
              </a:spcBef>
              <a:buAutoNum type="arabi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Separation of </a:t>
            </a:r>
            <a:r>
              <a:rPr sz="972" spc="10" dirty="0">
                <a:latin typeface="Book Antiqua"/>
                <a:cs typeface="Book Antiqua"/>
              </a:rPr>
              <a:t>Interface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Implementation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87"/>
              </a:spcBef>
              <a:buAutoNum type="arabi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Messages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Information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Hiding: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Information hiding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most </a:t>
            </a:r>
            <a:r>
              <a:rPr sz="972" spc="10" dirty="0">
                <a:latin typeface="Book Antiqua"/>
                <a:cs typeface="Book Antiqua"/>
              </a:rPr>
              <a:t>important principles of </a:t>
            </a:r>
            <a:r>
              <a:rPr sz="972" spc="19" dirty="0">
                <a:latin typeface="Book Antiqua"/>
                <a:cs typeface="Book Antiqua"/>
              </a:rPr>
              <a:t>OOP </a:t>
            </a:r>
            <a:r>
              <a:rPr sz="972" spc="15" dirty="0">
                <a:latin typeface="Book Antiqua"/>
                <a:cs typeface="Book Antiqua"/>
              </a:rPr>
              <a:t>inspired from </a:t>
            </a:r>
            <a:r>
              <a:rPr sz="972" spc="5" dirty="0">
                <a:latin typeface="Book Antiqua"/>
                <a:cs typeface="Book Antiqua"/>
              </a:rPr>
              <a:t>real  </a:t>
            </a:r>
            <a:r>
              <a:rPr sz="972" spc="10" dirty="0">
                <a:latin typeface="Book Antiqua"/>
                <a:cs typeface="Book Antiqua"/>
              </a:rPr>
              <a:t>life </a:t>
            </a:r>
            <a:r>
              <a:rPr sz="972" spc="15" dirty="0">
                <a:latin typeface="Book Antiqua"/>
                <a:cs typeface="Book Antiqua"/>
              </a:rPr>
              <a:t>which says </a:t>
            </a:r>
            <a:r>
              <a:rPr sz="972" spc="10" dirty="0">
                <a:latin typeface="Book Antiqua"/>
                <a:cs typeface="Book Antiqua"/>
              </a:rPr>
              <a:t>that all information </a:t>
            </a:r>
            <a:r>
              <a:rPr sz="972" spc="15" dirty="0">
                <a:latin typeface="Book Antiqua"/>
                <a:cs typeface="Book Antiqua"/>
              </a:rPr>
              <a:t>should </a:t>
            </a:r>
            <a:r>
              <a:rPr sz="972" spc="10" dirty="0">
                <a:latin typeface="Book Antiqua"/>
                <a:cs typeface="Book Antiqua"/>
              </a:rPr>
              <a:t>not be accessible to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persons. Private   information </a:t>
            </a:r>
            <a:r>
              <a:rPr sz="972" spc="15" dirty="0">
                <a:latin typeface="Book Antiqua"/>
                <a:cs typeface="Book Antiqua"/>
              </a:rPr>
              <a:t>should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accessible to its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owner.</a:t>
            </a:r>
            <a:endParaRPr sz="972">
              <a:latin typeface="Book Antiqua"/>
              <a:cs typeface="Book Antiqua"/>
            </a:endParaRPr>
          </a:p>
          <a:p>
            <a:pPr marL="12347" marR="6791" algn="just">
              <a:lnSpc>
                <a:spcPct val="104500"/>
              </a:lnSpc>
              <a:spcBef>
                <a:spcPts val="29"/>
              </a:spcBef>
            </a:pPr>
            <a:r>
              <a:rPr sz="972" spc="15" dirty="0">
                <a:latin typeface="Book Antiqua"/>
                <a:cs typeface="Book Antiqua"/>
              </a:rPr>
              <a:t>By Information Hiding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mean “</a:t>
            </a:r>
            <a:r>
              <a:rPr sz="972" i="1" spc="15" dirty="0">
                <a:latin typeface="Book Antiqua"/>
                <a:cs typeface="Book Antiqua"/>
              </a:rPr>
              <a:t>Showing </a:t>
            </a:r>
            <a:r>
              <a:rPr sz="972" i="1" spc="10" dirty="0">
                <a:latin typeface="Book Antiqua"/>
                <a:cs typeface="Book Antiqua"/>
              </a:rPr>
              <a:t>only those details to the outside world which  are necessary for the outside world </a:t>
            </a:r>
            <a:r>
              <a:rPr sz="972" i="1" spc="15" dirty="0">
                <a:latin typeface="Book Antiqua"/>
                <a:cs typeface="Book Antiqua"/>
              </a:rPr>
              <a:t>and </a:t>
            </a:r>
            <a:r>
              <a:rPr sz="972" i="1" spc="10" dirty="0">
                <a:latin typeface="Book Antiqua"/>
                <a:cs typeface="Book Antiqua"/>
              </a:rPr>
              <a:t>hiding all other details from the outside</a:t>
            </a:r>
            <a:r>
              <a:rPr sz="972" i="1" spc="73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world.”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0" dirty="0">
                <a:latin typeface="Book Antiqua"/>
                <a:cs typeface="Book Antiqua"/>
              </a:rPr>
              <a:t>Real </a:t>
            </a:r>
            <a:r>
              <a:rPr sz="972" b="1" spc="15" dirty="0">
                <a:latin typeface="Book Antiqua"/>
                <a:cs typeface="Book Antiqua"/>
              </a:rPr>
              <a:t>Life Examples </a:t>
            </a:r>
            <a:r>
              <a:rPr sz="972" b="1" spc="10" dirty="0">
                <a:latin typeface="Book Antiqua"/>
                <a:cs typeface="Book Antiqua"/>
              </a:rPr>
              <a:t>of Information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Hiding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4939" lvl="2" indent="-208662" algn="just">
              <a:lnSpc>
                <a:spcPct val="107200"/>
              </a:lnSpc>
              <a:buAutoNum type="arabicPeriod"/>
              <a:tabLst>
                <a:tab pos="430291" algn="l"/>
              </a:tabLst>
            </a:pPr>
            <a:r>
              <a:rPr sz="972" spc="5" dirty="0">
                <a:latin typeface="Book Antiqua"/>
                <a:cs typeface="Book Antiqua"/>
              </a:rPr>
              <a:t>Ali’s </a:t>
            </a:r>
            <a:r>
              <a:rPr sz="972" spc="15" dirty="0">
                <a:latin typeface="Book Antiqua"/>
                <a:cs typeface="Book Antiqua"/>
              </a:rPr>
              <a:t>name and </a:t>
            </a:r>
            <a:r>
              <a:rPr sz="972" spc="10" dirty="0">
                <a:latin typeface="Book Antiqua"/>
                <a:cs typeface="Book Antiqua"/>
              </a:rPr>
              <a:t>other personal information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stored in his brain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5" dirty="0">
                <a:latin typeface="Book Antiqua"/>
                <a:cs typeface="Book Antiqua"/>
              </a:rPr>
              <a:t>can’t  </a:t>
            </a:r>
            <a:r>
              <a:rPr sz="972" spc="10" dirty="0">
                <a:latin typeface="Book Antiqua"/>
                <a:cs typeface="Book Antiqua"/>
              </a:rPr>
              <a:t>access this information directly.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getting this information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need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ask  Ali about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be </a:t>
            </a:r>
            <a:r>
              <a:rPr sz="972" spc="19" dirty="0">
                <a:latin typeface="Book Antiqua"/>
                <a:cs typeface="Book Antiqua"/>
              </a:rPr>
              <a:t>up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Ali </a:t>
            </a:r>
            <a:r>
              <a:rPr sz="972" spc="19" dirty="0">
                <a:latin typeface="Book Antiqua"/>
                <a:cs typeface="Book Antiqua"/>
              </a:rPr>
              <a:t>how much </a:t>
            </a:r>
            <a:r>
              <a:rPr sz="972" spc="10" dirty="0">
                <a:latin typeface="Book Antiqua"/>
                <a:cs typeface="Book Antiqua"/>
              </a:rPr>
              <a:t>details </a:t>
            </a:r>
            <a:r>
              <a:rPr sz="972" spc="15" dirty="0">
                <a:latin typeface="Book Antiqua"/>
                <a:cs typeface="Book Antiqua"/>
              </a:rPr>
              <a:t>he would </a:t>
            </a:r>
            <a:r>
              <a:rPr sz="972" spc="10" dirty="0">
                <a:latin typeface="Book Antiqua"/>
                <a:cs typeface="Book Antiqua"/>
              </a:rPr>
              <a:t>like to share  with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us.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4"/>
              </a:spcBef>
              <a:buFont typeface="Book Antiqua"/>
              <a:buAutoNum type="arabicPeriod"/>
            </a:pPr>
            <a:endParaRPr sz="1069">
              <a:latin typeface="Times New Roman"/>
              <a:cs typeface="Times New Roman"/>
            </a:endParaRPr>
          </a:p>
          <a:p>
            <a:pPr marL="429673" marR="6173" lvl="2" indent="-208662" algn="just">
              <a:lnSpc>
                <a:spcPct val="107000"/>
              </a:lnSpc>
              <a:buAutoNum type="arabicPeriod"/>
              <a:tabLst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email server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have account information of millions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people but </a:t>
            </a:r>
            <a:r>
              <a:rPr sz="972" spc="5" dirty="0">
                <a:latin typeface="Book Antiqua"/>
                <a:cs typeface="Book Antiqua"/>
              </a:rPr>
              <a:t>it 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share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account information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us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request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send  anyone else accounts information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request </a:t>
            </a:r>
            <a:r>
              <a:rPr sz="972" spc="1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be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refused.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19"/>
              </a:spcBef>
              <a:buFont typeface="Book Antiqua"/>
              <a:buAutoNum type="arabicPeriod"/>
            </a:pPr>
            <a:endParaRPr sz="1069">
              <a:latin typeface="Times New Roman"/>
              <a:cs typeface="Times New Roman"/>
            </a:endParaRPr>
          </a:p>
          <a:p>
            <a:pPr marL="429673" marR="4939" lvl="2" indent="-208662" algn="just">
              <a:lnSpc>
                <a:spcPct val="107100"/>
              </a:lnSpc>
              <a:buAutoNum type="arabicPeriod"/>
              <a:tabLst>
                <a:tab pos="430291" algn="l"/>
              </a:tabLst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phone </a:t>
            </a:r>
            <a:r>
              <a:rPr sz="972" spc="19" dirty="0">
                <a:latin typeface="Book Antiqua"/>
                <a:cs typeface="Book Antiqua"/>
              </a:rPr>
              <a:t>SIM </a:t>
            </a:r>
            <a:r>
              <a:rPr sz="972" spc="10" dirty="0">
                <a:latin typeface="Book Antiqua"/>
                <a:cs typeface="Book Antiqua"/>
              </a:rPr>
              <a:t>card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store several </a:t>
            </a:r>
            <a:r>
              <a:rPr sz="972" spc="15" dirty="0">
                <a:latin typeface="Book Antiqua"/>
                <a:cs typeface="Book Antiqua"/>
              </a:rPr>
              <a:t>phone numbers but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can’t </a:t>
            </a:r>
            <a:r>
              <a:rPr sz="972" spc="15" dirty="0">
                <a:latin typeface="Book Antiqua"/>
                <a:cs typeface="Book Antiqua"/>
              </a:rPr>
              <a:t>read the  numbers </a:t>
            </a:r>
            <a:r>
              <a:rPr sz="972" spc="10" dirty="0">
                <a:latin typeface="Book Antiqua"/>
                <a:cs typeface="Book Antiqua"/>
              </a:rPr>
              <a:t>directly </a:t>
            </a:r>
            <a:r>
              <a:rPr sz="972" spc="15" dirty="0">
                <a:latin typeface="Book Antiqua"/>
                <a:cs typeface="Book Antiqua"/>
              </a:rPr>
              <a:t>from the SIM </a:t>
            </a:r>
            <a:r>
              <a:rPr sz="972" spc="10" dirty="0">
                <a:latin typeface="Book Antiqua"/>
                <a:cs typeface="Book Antiqua"/>
              </a:rPr>
              <a:t>card rather </a:t>
            </a:r>
            <a:r>
              <a:rPr sz="972" b="1" spc="15" dirty="0">
                <a:latin typeface="Book Antiqua"/>
                <a:cs typeface="Book Antiqua"/>
              </a:rPr>
              <a:t>phone-set </a:t>
            </a:r>
            <a:r>
              <a:rPr sz="972" spc="10" dirty="0">
                <a:latin typeface="Book Antiqua"/>
                <a:cs typeface="Book Antiqua"/>
              </a:rPr>
              <a:t>reads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information  </a:t>
            </a:r>
            <a:r>
              <a:rPr sz="972" spc="15" dirty="0">
                <a:latin typeface="Book Antiqua"/>
                <a:cs typeface="Book Antiqua"/>
              </a:rPr>
              <a:t>for us and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the owner </a:t>
            </a:r>
            <a:r>
              <a:rPr sz="972" spc="10" dirty="0">
                <a:latin typeface="Book Antiqua"/>
                <a:cs typeface="Book Antiqua"/>
              </a:rPr>
              <a:t>of this </a:t>
            </a:r>
            <a:r>
              <a:rPr sz="972" spc="15" dirty="0">
                <a:latin typeface="Book Antiqua"/>
                <a:cs typeface="Book Antiqua"/>
              </a:rPr>
              <a:t>phone has not allowed </a:t>
            </a:r>
            <a:r>
              <a:rPr sz="972" spc="10" dirty="0">
                <a:latin typeface="Book Antiqua"/>
                <a:cs typeface="Book Antiqua"/>
              </a:rPr>
              <a:t>others to </a:t>
            </a:r>
            <a:r>
              <a:rPr sz="972" spc="15" dirty="0">
                <a:latin typeface="Book Antiqua"/>
                <a:cs typeface="Book Antiqua"/>
              </a:rPr>
              <a:t>see the   numbers saved in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phone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not be </a:t>
            </a:r>
            <a:r>
              <a:rPr sz="972" spc="15" dirty="0">
                <a:latin typeface="Book Antiqua"/>
                <a:cs typeface="Book Antiqua"/>
              </a:rPr>
              <a:t>able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0" dirty="0">
                <a:latin typeface="Book Antiqua"/>
                <a:cs typeface="Book Antiqua"/>
              </a:rPr>
              <a:t>those </a:t>
            </a:r>
            <a:r>
              <a:rPr sz="972" spc="15" dirty="0">
                <a:latin typeface="Book Antiqua"/>
                <a:cs typeface="Book Antiqua"/>
              </a:rPr>
              <a:t>phone numbers  </a:t>
            </a:r>
            <a:r>
              <a:rPr sz="972" spc="10" dirty="0">
                <a:latin typeface="Book Antiqua"/>
                <a:cs typeface="Book Antiqua"/>
              </a:rPr>
              <a:t>using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phone.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object oriented programming approach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objects with their attributes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behaviors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are hidden from other </a:t>
            </a:r>
            <a:r>
              <a:rPr sz="972" spc="10" dirty="0">
                <a:latin typeface="Book Antiqua"/>
                <a:cs typeface="Book Antiqua"/>
              </a:rPr>
              <a:t>classes,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say that object </a:t>
            </a:r>
            <a:r>
              <a:rPr sz="972" spc="15" dirty="0">
                <a:latin typeface="Book Antiqua"/>
                <a:cs typeface="Book Antiqua"/>
              </a:rPr>
              <a:t>oriented  programming </a:t>
            </a:r>
            <a:r>
              <a:rPr sz="972" i="1" spc="10" dirty="0">
                <a:latin typeface="Book Antiqua"/>
                <a:cs typeface="Book Antiqua"/>
              </a:rPr>
              <a:t>follows the principle of information</a:t>
            </a:r>
            <a:r>
              <a:rPr sz="972" i="1" spc="49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hiding</a:t>
            </a:r>
            <a:r>
              <a:rPr sz="972" spc="10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In the perspective of </a:t>
            </a:r>
            <a:r>
              <a:rPr sz="972" b="1" spc="15" dirty="0">
                <a:latin typeface="Book Antiqua"/>
                <a:cs typeface="Book Antiqua"/>
              </a:rPr>
              <a:t>Object </a:t>
            </a:r>
            <a:r>
              <a:rPr sz="972" b="1" spc="10" dirty="0">
                <a:latin typeface="Book Antiqua"/>
                <a:cs typeface="Book Antiqua"/>
              </a:rPr>
              <a:t>Oriented </a:t>
            </a:r>
            <a:r>
              <a:rPr sz="972" b="1" spc="15" dirty="0">
                <a:latin typeface="Book Antiqua"/>
                <a:cs typeface="Book Antiqua"/>
              </a:rPr>
              <a:t>Programming </a:t>
            </a:r>
            <a:r>
              <a:rPr sz="972" spc="10" dirty="0">
                <a:latin typeface="Book Antiqua"/>
                <a:cs typeface="Book Antiqua"/>
              </a:rPr>
              <a:t>Information </a:t>
            </a:r>
            <a:r>
              <a:rPr sz="972" spc="15" dirty="0">
                <a:latin typeface="Book Antiqua"/>
                <a:cs typeface="Book Antiqua"/>
              </a:rPr>
              <a:t>Hiding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algn="just"/>
            <a:r>
              <a:rPr sz="972" i="1" spc="10" dirty="0">
                <a:latin typeface="Book Antiqua"/>
                <a:cs typeface="Book Antiqua"/>
              </a:rPr>
              <a:t>“Hiding the object details (state </a:t>
            </a:r>
            <a:r>
              <a:rPr sz="972" i="1" spc="15" dirty="0">
                <a:latin typeface="Book Antiqua"/>
                <a:cs typeface="Book Antiqua"/>
              </a:rPr>
              <a:t>and </a:t>
            </a:r>
            <a:r>
              <a:rPr sz="972" i="1" spc="10" dirty="0">
                <a:latin typeface="Book Antiqua"/>
                <a:cs typeface="Book Antiqua"/>
              </a:rPr>
              <a:t>behavior) </a:t>
            </a:r>
            <a:r>
              <a:rPr sz="972" i="1" spc="15" dirty="0">
                <a:latin typeface="Book Antiqua"/>
                <a:cs typeface="Book Antiqua"/>
              </a:rPr>
              <a:t>from </a:t>
            </a:r>
            <a:r>
              <a:rPr sz="972" i="1" spc="10" dirty="0">
                <a:latin typeface="Book Antiqua"/>
                <a:cs typeface="Book Antiqua"/>
              </a:rPr>
              <a:t>the</a:t>
            </a:r>
            <a:r>
              <a:rPr sz="972" i="1" spc="5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users”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6173" algn="just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Here by </a:t>
            </a:r>
            <a:r>
              <a:rPr sz="972" spc="10" dirty="0">
                <a:latin typeface="Book Antiqua"/>
                <a:cs typeface="Book Antiqua"/>
              </a:rPr>
              <a:t>users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9" dirty="0">
                <a:latin typeface="Book Antiqua"/>
                <a:cs typeface="Book Antiqua"/>
              </a:rPr>
              <a:t>mean </a:t>
            </a:r>
            <a:r>
              <a:rPr sz="972" b="1" spc="15" dirty="0">
                <a:latin typeface="Book Antiqua"/>
                <a:cs typeface="Book Antiqua"/>
              </a:rPr>
              <a:t>“an object” </a:t>
            </a:r>
            <a:r>
              <a:rPr sz="972" spc="10" dirty="0">
                <a:latin typeface="Book Antiqua"/>
                <a:cs typeface="Book Antiqua"/>
              </a:rPr>
              <a:t>of another class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calling functions  of this class </a:t>
            </a:r>
            <a:r>
              <a:rPr sz="972" spc="15" dirty="0">
                <a:latin typeface="Book Antiqua"/>
                <a:cs typeface="Book Antiqua"/>
              </a:rPr>
              <a:t>using the reference </a:t>
            </a:r>
            <a:r>
              <a:rPr sz="972" spc="10" dirty="0">
                <a:latin typeface="Book Antiqua"/>
                <a:cs typeface="Book Antiqua"/>
              </a:rPr>
              <a:t>of this class object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other  </a:t>
            </a:r>
            <a:r>
              <a:rPr sz="972" spc="15" dirty="0">
                <a:latin typeface="Book Antiqua"/>
                <a:cs typeface="Book Antiqua"/>
              </a:rPr>
              <a:t>program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this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5556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Information </a:t>
            </a:r>
            <a:r>
              <a:rPr sz="972" spc="15" dirty="0">
                <a:latin typeface="Book Antiqua"/>
                <a:cs typeface="Book Antiqua"/>
              </a:rPr>
              <a:t>Hiding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achieved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Object Oriented </a:t>
            </a:r>
            <a:r>
              <a:rPr sz="972" spc="15" dirty="0">
                <a:latin typeface="Book Antiqua"/>
                <a:cs typeface="Book Antiqua"/>
              </a:rPr>
              <a:t>Programming using </a:t>
            </a:r>
            <a:r>
              <a:rPr sz="972" spc="10" dirty="0">
                <a:latin typeface="Book Antiqua"/>
                <a:cs typeface="Book Antiqua"/>
              </a:rPr>
              <a:t>the  following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principles,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5323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1" y="1514617"/>
            <a:ext cx="4853693" cy="641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796" indent="-209281">
              <a:buFont typeface="Symbol"/>
              <a:buChar char=""/>
              <a:tabLst>
                <a:tab pos="1266796" algn="l"/>
                <a:tab pos="1267413" algn="l"/>
              </a:tabLst>
            </a:pPr>
            <a:r>
              <a:rPr sz="972" spc="10" dirty="0">
                <a:latin typeface="Book Antiqua"/>
                <a:cs typeface="Book Antiqua"/>
              </a:rPr>
              <a:t>All information related to an object is stored </a:t>
            </a:r>
            <a:r>
              <a:rPr sz="972" spc="15" dirty="0">
                <a:latin typeface="Book Antiqua"/>
                <a:cs typeface="Book Antiqua"/>
              </a:rPr>
              <a:t>within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 marL="1266796" indent="-209281">
              <a:spcBef>
                <a:spcPts val="126"/>
              </a:spcBef>
              <a:buFont typeface="Symbol"/>
              <a:buChar char=""/>
              <a:tabLst>
                <a:tab pos="1266796" algn="l"/>
                <a:tab pos="1267413" algn="l"/>
              </a:tabLst>
            </a:pP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hidden from the outside world</a:t>
            </a:r>
            <a:endParaRPr sz="972">
              <a:latin typeface="Book Antiqua"/>
              <a:cs typeface="Book Antiqua"/>
            </a:endParaRPr>
          </a:p>
          <a:p>
            <a:pPr marL="1266796" indent="-209281">
              <a:spcBef>
                <a:spcPts val="126"/>
              </a:spcBef>
              <a:buFont typeface="Symbol"/>
              <a:buChar char=""/>
              <a:tabLst>
                <a:tab pos="1266796" algn="l"/>
                <a:tab pos="1267413" algn="l"/>
              </a:tabLst>
            </a:pP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manipulated by the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itself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Advantages of Information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Hiding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Following are </a:t>
            </a:r>
            <a:r>
              <a:rPr sz="972" spc="15" dirty="0">
                <a:latin typeface="Book Antiqua"/>
                <a:cs typeface="Book Antiqua"/>
              </a:rPr>
              <a:t>two major </a:t>
            </a:r>
            <a:r>
              <a:rPr sz="972" spc="10" dirty="0">
                <a:latin typeface="Book Antiqua"/>
                <a:cs typeface="Book Antiqua"/>
              </a:rPr>
              <a:t>advantages of information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hiding,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i="1" spc="10" dirty="0">
                <a:latin typeface="Book Antiqua"/>
                <a:cs typeface="Book Antiqua"/>
              </a:rPr>
              <a:t>It simplifies our Object Oriented Model: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8026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saw </a:t>
            </a:r>
            <a:r>
              <a:rPr sz="972" spc="10" dirty="0">
                <a:latin typeface="Book Antiqua"/>
                <a:cs typeface="Book Antiqua"/>
              </a:rPr>
              <a:t>earlier that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object oriented </a:t>
            </a: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10" dirty="0">
                <a:latin typeface="Book Antiqua"/>
                <a:cs typeface="Book Antiqua"/>
              </a:rPr>
              <a:t>only had </a:t>
            </a:r>
            <a:r>
              <a:rPr sz="972" spc="15" dirty="0">
                <a:latin typeface="Book Antiqua"/>
                <a:cs typeface="Book Antiqua"/>
              </a:rPr>
              <a:t>objects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their  </a:t>
            </a:r>
            <a:r>
              <a:rPr sz="972" spc="10" dirty="0">
                <a:latin typeface="Book Antiqua"/>
                <a:cs typeface="Book Antiqua"/>
              </a:rPr>
              <a:t>interactions hiding implementation details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makes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easier for everyone to  </a:t>
            </a:r>
            <a:r>
              <a:rPr sz="972" spc="15" dirty="0">
                <a:latin typeface="Book Antiqua"/>
                <a:cs typeface="Book Antiqua"/>
              </a:rPr>
              <a:t>understand our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oriented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i="1" spc="10" dirty="0">
                <a:latin typeface="Book Antiqua"/>
                <a:cs typeface="Book Antiqua"/>
              </a:rPr>
              <a:t>It is </a:t>
            </a:r>
            <a:r>
              <a:rPr sz="972" b="1" i="1" spc="15" dirty="0">
                <a:latin typeface="Book Antiqua"/>
                <a:cs typeface="Book Antiqua"/>
              </a:rPr>
              <a:t>a </a:t>
            </a:r>
            <a:r>
              <a:rPr sz="972" b="1" i="1" spc="10" dirty="0">
                <a:latin typeface="Book Antiqua"/>
                <a:cs typeface="Book Antiqua"/>
              </a:rPr>
              <a:t>barrier </a:t>
            </a:r>
            <a:r>
              <a:rPr sz="972" b="1" i="1" spc="15" dirty="0">
                <a:latin typeface="Book Antiqua"/>
                <a:cs typeface="Book Antiqua"/>
              </a:rPr>
              <a:t>against change</a:t>
            </a:r>
            <a:r>
              <a:rPr sz="972" b="1" i="1" spc="-44" dirty="0">
                <a:latin typeface="Book Antiqua"/>
                <a:cs typeface="Book Antiqua"/>
              </a:rPr>
              <a:t> </a:t>
            </a:r>
            <a:r>
              <a:rPr sz="972" b="1" i="1" spc="15" dirty="0">
                <a:latin typeface="Book Antiqua"/>
                <a:cs typeface="Book Antiqua"/>
              </a:rPr>
              <a:t>propagation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As implementation of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limited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9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5" dirty="0">
                <a:latin typeface="Book Antiqua"/>
                <a:cs typeface="Book Antiqua"/>
              </a:rPr>
              <a:t>given the  name of </a:t>
            </a:r>
            <a:r>
              <a:rPr sz="972" spc="10" dirty="0">
                <a:latin typeface="Book Antiqua"/>
                <a:cs typeface="Book Antiqua"/>
              </a:rPr>
              <a:t>functions to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along with description of </a:t>
            </a:r>
            <a:r>
              <a:rPr sz="972" spc="15" dirty="0">
                <a:latin typeface="Book Antiqua"/>
                <a:cs typeface="Book Antiqua"/>
              </a:rPr>
              <a:t>parameters so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change  implementation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doesn’t </a:t>
            </a:r>
            <a:r>
              <a:rPr sz="972" spc="10" dirty="0">
                <a:latin typeface="Book Antiqua"/>
                <a:cs typeface="Book Antiqua"/>
              </a:rPr>
              <a:t>affect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oriented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model.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1075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achieve </a:t>
            </a:r>
            <a:r>
              <a:rPr sz="972" spc="10" dirty="0">
                <a:latin typeface="Book Antiqua"/>
                <a:cs typeface="Book Antiqua"/>
              </a:rPr>
              <a:t>information </a:t>
            </a:r>
            <a:r>
              <a:rPr sz="972" spc="15" dirty="0">
                <a:latin typeface="Book Antiqua"/>
                <a:cs typeface="Book Antiqua"/>
              </a:rPr>
              <a:t>hiding </a:t>
            </a: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b="1" spc="10" dirty="0">
                <a:latin typeface="Book Antiqua"/>
                <a:cs typeface="Book Antiqua"/>
              </a:rPr>
              <a:t>Encapsulation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Abstraction</a:t>
            </a:r>
            <a:r>
              <a:rPr sz="972" spc="10" dirty="0">
                <a:latin typeface="Book Antiqua"/>
                <a:cs typeface="Book Antiqua"/>
              </a:rPr>
              <a:t>, so </a:t>
            </a:r>
            <a:r>
              <a:rPr sz="972" spc="15" dirty="0">
                <a:latin typeface="Book Antiqua"/>
                <a:cs typeface="Book Antiqua"/>
              </a:rPr>
              <a:t>we see  </a:t>
            </a:r>
            <a:r>
              <a:rPr sz="972" spc="10" dirty="0">
                <a:latin typeface="Book Antiqua"/>
                <a:cs typeface="Book Antiqua"/>
              </a:rPr>
              <a:t>these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concepts in detail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02.2.</a:t>
            </a:r>
            <a:r>
              <a:rPr sz="972" b="1" spc="15" dirty="0">
                <a:latin typeface="Book Antiqua"/>
                <a:cs typeface="Book Antiqua"/>
              </a:rPr>
              <a:t>Encapsulation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221009" marR="8026" algn="just">
              <a:lnSpc>
                <a:spcPct val="104500"/>
              </a:lnSpc>
            </a:pPr>
            <a:r>
              <a:rPr sz="972" spc="15" dirty="0">
                <a:latin typeface="Book Antiqua"/>
                <a:cs typeface="Book Antiqua"/>
              </a:rPr>
              <a:t>Encapsulation means </a:t>
            </a:r>
            <a:r>
              <a:rPr sz="972" i="1" spc="15" dirty="0">
                <a:latin typeface="Book Antiqua"/>
                <a:cs typeface="Book Antiqua"/>
              </a:rPr>
              <a:t>“we have </a:t>
            </a:r>
            <a:r>
              <a:rPr sz="972" i="1" spc="10" dirty="0">
                <a:latin typeface="Book Antiqua"/>
                <a:cs typeface="Book Antiqua"/>
              </a:rPr>
              <a:t>enclosed all the characteristics of </a:t>
            </a:r>
            <a:r>
              <a:rPr sz="972" i="1" spc="15" dirty="0">
                <a:latin typeface="Book Antiqua"/>
                <a:cs typeface="Book Antiqua"/>
              </a:rPr>
              <a:t>an </a:t>
            </a:r>
            <a:r>
              <a:rPr sz="972" i="1" spc="10" dirty="0">
                <a:latin typeface="Book Antiqua"/>
                <a:cs typeface="Book Antiqua"/>
              </a:rPr>
              <a:t>object </a:t>
            </a:r>
            <a:r>
              <a:rPr sz="972" i="1" spc="15" dirty="0">
                <a:latin typeface="Book Antiqua"/>
                <a:cs typeface="Book Antiqua"/>
              </a:rPr>
              <a:t>in </a:t>
            </a:r>
            <a:r>
              <a:rPr sz="972" i="1" spc="10" dirty="0">
                <a:latin typeface="Book Antiqua"/>
                <a:cs typeface="Book Antiqua"/>
              </a:rPr>
              <a:t>the object  </a:t>
            </a:r>
            <a:r>
              <a:rPr sz="972" i="1" spc="5" dirty="0">
                <a:latin typeface="Book Antiqua"/>
                <a:cs typeface="Book Antiqua"/>
              </a:rPr>
              <a:t>itself”</a:t>
            </a:r>
            <a:endParaRPr sz="972">
              <a:latin typeface="Book Antiqua"/>
              <a:cs typeface="Book Antiqua"/>
            </a:endParaRPr>
          </a:p>
          <a:p>
            <a:pPr marL="221009" marR="7408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Encapsulation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information hiding are </a:t>
            </a:r>
            <a:r>
              <a:rPr sz="972" spc="15" dirty="0">
                <a:latin typeface="Book Antiqua"/>
                <a:cs typeface="Book Antiqua"/>
              </a:rPr>
              <a:t>much </a:t>
            </a:r>
            <a:r>
              <a:rPr sz="972" spc="10" dirty="0">
                <a:latin typeface="Book Antiqua"/>
                <a:cs typeface="Book Antiqua"/>
              </a:rPr>
              <a:t>related concepts (information  hiding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achieved using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Encapsulation)</a:t>
            </a:r>
            <a:endParaRPr sz="972">
              <a:latin typeface="Book Antiqua"/>
              <a:cs typeface="Book Antiqua"/>
            </a:endParaRPr>
          </a:p>
          <a:p>
            <a:pPr marL="221009" marR="7408" algn="just">
              <a:lnSpc>
                <a:spcPct val="106500"/>
              </a:lnSpc>
              <a:spcBef>
                <a:spcPts val="10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seen </a:t>
            </a:r>
            <a:r>
              <a:rPr sz="972" spc="10" dirty="0">
                <a:latin typeface="Book Antiqua"/>
                <a:cs typeface="Book Antiqua"/>
              </a:rPr>
              <a:t>in previous lecture that object characteristics include data </a:t>
            </a:r>
            <a:r>
              <a:rPr sz="972" spc="15" dirty="0">
                <a:latin typeface="Book Antiqua"/>
                <a:cs typeface="Book Antiqua"/>
              </a:rPr>
              <a:t>members  and behavior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object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form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12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221009" marR="8026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So we </a:t>
            </a:r>
            <a:r>
              <a:rPr sz="972" spc="10" dirty="0">
                <a:latin typeface="Book Antiqua"/>
                <a:cs typeface="Book Antiqua"/>
              </a:rPr>
              <a:t>can say that </a:t>
            </a:r>
            <a:r>
              <a:rPr sz="972" spc="15" dirty="0">
                <a:latin typeface="Book Antiqua"/>
                <a:cs typeface="Book Antiqua"/>
              </a:rPr>
              <a:t>Data and </a:t>
            </a:r>
            <a:r>
              <a:rPr sz="972" spc="10" dirty="0">
                <a:latin typeface="Book Antiqua"/>
                <a:cs typeface="Book Antiqua"/>
              </a:rPr>
              <a:t>Behavior are tightly </a:t>
            </a:r>
            <a:r>
              <a:rPr sz="972" spc="15" dirty="0">
                <a:latin typeface="Book Antiqua"/>
                <a:cs typeface="Book Antiqua"/>
              </a:rPr>
              <a:t>coupled </a:t>
            </a:r>
            <a:r>
              <a:rPr sz="972" spc="10" dirty="0">
                <a:latin typeface="Book Antiqua"/>
                <a:cs typeface="Book Antiqua"/>
              </a:rPr>
              <a:t>inside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and  </a:t>
            </a:r>
            <a:r>
              <a:rPr sz="972" spc="15" dirty="0">
                <a:latin typeface="Book Antiqua"/>
                <a:cs typeface="Book Antiqua"/>
              </a:rPr>
              <a:t>both the </a:t>
            </a:r>
            <a:r>
              <a:rPr sz="972" spc="10" dirty="0">
                <a:latin typeface="Book Antiqua"/>
                <a:cs typeface="Book Antiqua"/>
              </a:rPr>
              <a:t>information structure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implementation details 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operations </a:t>
            </a:r>
            <a:r>
              <a:rPr sz="972" spc="15" dirty="0">
                <a:latin typeface="Book Antiqua"/>
                <a:cs typeface="Book Antiqua"/>
              </a:rPr>
              <a:t>are  hidden from </a:t>
            </a:r>
            <a:r>
              <a:rPr sz="972" spc="10" dirty="0">
                <a:latin typeface="Book Antiqua"/>
                <a:cs typeface="Book Antiqua"/>
              </a:rPr>
              <a:t>the outer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world.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 algn="just"/>
            <a:r>
              <a:rPr sz="972" b="1" spc="15" dirty="0">
                <a:latin typeface="Book Antiqua"/>
                <a:cs typeface="Book Antiqua"/>
              </a:rPr>
              <a:t>Examples of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Encapsulation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1009" marR="8026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Consider the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of object Ali of previous lecture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described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as  </a:t>
            </a:r>
            <a:r>
              <a:rPr sz="972" spc="10" dirty="0">
                <a:latin typeface="Book Antiqua"/>
                <a:cs typeface="Book Antiqua"/>
              </a:rPr>
              <a:t>follows,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45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7669</Words>
  <Application>Microsoft Office PowerPoint</Application>
  <PresentationFormat>Custom</PresentationFormat>
  <Paragraphs>1699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Book Antiqua</vt:lpstr>
      <vt:lpstr>Calibri</vt:lpstr>
      <vt:lpstr>Courier New</vt:lpstr>
      <vt:lpstr>Segoe UI Symbol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2016-11-22T09:50:35Z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