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17" id="{467FC04C-F16E-43AA-BCCD-F5DF85C81F98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18" id="{C98E2AA5-7F85-4AE6-A844-50D619539FC8}">
          <p14:sldIdLst>
            <p14:sldId id="269"/>
            <p14:sldId id="270"/>
            <p14:sldId id="271"/>
          </p14:sldIdLst>
        </p14:section>
        <p14:section name="19" id="{2E4110E6-FFD9-4960-939D-E0DF19925494}">
          <p14:sldIdLst>
            <p14:sldId id="272"/>
            <p14:sldId id="273"/>
            <p14:sldId id="274"/>
            <p14:sldId id="275"/>
            <p14:sldId id="276"/>
          </p14:sldIdLst>
        </p14:section>
        <p14:section name="20" id="{5793DEA6-F067-46A6-AE08-EBF8C11921F6}">
          <p14:sldIdLst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9334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2" y="1345212"/>
            <a:ext cx="4851841" cy="801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765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No.16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Operator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24"/>
              </a:spcBef>
              <a:buFont typeface="Times New Roman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Consider </a:t>
            </a:r>
            <a:r>
              <a:rPr sz="972" spc="10" dirty="0">
                <a:latin typeface="Book Antiqua"/>
                <a:cs typeface="Book Antiqua"/>
              </a:rPr>
              <a:t>the following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95781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  </a:t>
            </a: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real,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img;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908" marR="221318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Add(const Complex &amp;);  Complex Subtract(const Complex &amp;);  Complex Multiply(const Complex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39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write function to </a:t>
            </a:r>
            <a:r>
              <a:rPr sz="972" spc="15" dirty="0">
                <a:latin typeface="Book Antiqua"/>
                <a:cs typeface="Book Antiqua"/>
              </a:rPr>
              <a:t>add two </a:t>
            </a:r>
            <a:r>
              <a:rPr sz="972" spc="10" dirty="0">
                <a:latin typeface="Book Antiqua"/>
                <a:cs typeface="Book Antiqua"/>
              </a:rPr>
              <a:t>complex no. objects, the </a:t>
            </a:r>
            <a:r>
              <a:rPr sz="972" spc="19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function  implementation to </a:t>
            </a:r>
            <a:r>
              <a:rPr sz="972" spc="15" dirty="0">
                <a:latin typeface="Book Antiqua"/>
                <a:cs typeface="Book Antiqua"/>
              </a:rPr>
              <a:t>add two complex numbers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below, this 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taking  </a:t>
            </a:r>
            <a:r>
              <a:rPr sz="972" spc="15" dirty="0">
                <a:latin typeface="Book Antiqua"/>
                <a:cs typeface="Book Antiqua"/>
              </a:rPr>
              <a:t>one complex no </a:t>
            </a:r>
            <a:r>
              <a:rPr sz="972" spc="10" dirty="0">
                <a:latin typeface="Book Antiqua"/>
                <a:cs typeface="Book Antiqua"/>
              </a:rPr>
              <a:t>object and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adding the </a:t>
            </a:r>
            <a:r>
              <a:rPr sz="972" spc="10" dirty="0">
                <a:latin typeface="Book Antiqua"/>
                <a:cs typeface="Book Antiqua"/>
              </a:rPr>
              <a:t>current (with reference to which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be  called)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is returning result in </a:t>
            </a:r>
            <a:r>
              <a:rPr sz="972" spc="19" dirty="0">
                <a:latin typeface="Book Antiqua"/>
                <a:cs typeface="Book Antiqua"/>
              </a:rPr>
              <a:t>new</a:t>
            </a:r>
            <a:r>
              <a:rPr sz="972" spc="10" dirty="0">
                <a:latin typeface="Book Antiqua"/>
                <a:cs typeface="Book Antiqua"/>
              </a:rPr>
              <a:t> object,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2150837" indent="-41856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Complex::Add(const 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c1){ 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430908" marR="312624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t.real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c1.real;  t.img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img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c1.img;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adds </a:t>
            </a:r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0" dirty="0">
                <a:latin typeface="Book Antiqua"/>
                <a:cs typeface="Book Antiqua"/>
              </a:rPr>
              <a:t>contents of </a:t>
            </a:r>
            <a:r>
              <a:rPr sz="972" b="1" spc="15" dirty="0">
                <a:latin typeface="Book Antiqua"/>
                <a:cs typeface="Book Antiqua"/>
              </a:rPr>
              <a:t>c2 </a:t>
            </a:r>
            <a:r>
              <a:rPr sz="972" b="1" spc="10" dirty="0">
                <a:latin typeface="Book Antiqua"/>
                <a:cs typeface="Book Antiqua"/>
              </a:rPr>
              <a:t>to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c1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creating </a:t>
            </a:r>
            <a:r>
              <a:rPr sz="972" b="1" spc="19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object </a:t>
            </a:r>
            <a:r>
              <a:rPr sz="972" b="1" spc="15" dirty="0">
                <a:latin typeface="Book Antiqua"/>
                <a:cs typeface="Book Antiqua"/>
              </a:rPr>
              <a:t>c3 and </a:t>
            </a:r>
            <a:r>
              <a:rPr sz="972" b="1" spc="10" dirty="0">
                <a:latin typeface="Book Antiqua"/>
                <a:cs typeface="Book Antiqua"/>
              </a:rPr>
              <a:t>assigning it result of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c1+c2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can add two complex </a:t>
            </a:r>
            <a:r>
              <a:rPr sz="972" spc="10" dirty="0">
                <a:latin typeface="Book Antiqua"/>
                <a:cs typeface="Book Antiqua"/>
              </a:rPr>
              <a:t>no. objects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following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statement,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Complex c3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c1.Add(c2);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In this statement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operations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taking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place,</a:t>
            </a:r>
            <a:endParaRPr sz="972">
              <a:latin typeface="Book Antiqua"/>
              <a:cs typeface="Book Antiqua"/>
            </a:endParaRPr>
          </a:p>
          <a:p>
            <a:pPr marL="430908" marR="4939" lvl="2" indent="-209898">
              <a:lnSpc>
                <a:spcPct val="107000"/>
              </a:lnSpc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addition of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objects using the function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9" dirty="0">
                <a:latin typeface="Book Antiqua"/>
                <a:cs typeface="Book Antiqua"/>
              </a:rPr>
              <a:t>Add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returning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result 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new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object.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Complex c3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c1.Add(c2);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5556" lvl="2" indent="-209898">
              <a:lnSpc>
                <a:spcPct val="107000"/>
              </a:lnSpc>
              <a:buAutoNum type="arabicPeriod" startAt="2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Second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of that temporary object to </a:t>
            </a:r>
            <a:r>
              <a:rPr sz="972" spc="15" dirty="0">
                <a:latin typeface="Book Antiqua"/>
                <a:cs typeface="Book Antiqua"/>
              </a:rPr>
              <a:t>newly </a:t>
            </a:r>
            <a:r>
              <a:rPr sz="972" spc="10" dirty="0">
                <a:latin typeface="Book Antiqua"/>
                <a:cs typeface="Book Antiqua"/>
              </a:rPr>
              <a:t>created object </a:t>
            </a:r>
            <a:r>
              <a:rPr sz="972" spc="15" dirty="0">
                <a:latin typeface="Book Antiqua"/>
                <a:cs typeface="Book Antiqua"/>
              </a:rPr>
              <a:t>c3 using copy  </a:t>
            </a: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78"/>
              </a:spcBef>
            </a:pPr>
            <a:r>
              <a:rPr sz="972" b="1" spc="15" dirty="0">
                <a:latin typeface="Book Antiqua"/>
                <a:cs typeface="Book Antiqua"/>
              </a:rPr>
              <a:t>Complex c3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c1.Add(c2);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there </a:t>
            </a:r>
            <a:r>
              <a:rPr sz="972" spc="15" dirty="0">
                <a:latin typeface="Book Antiqua"/>
                <a:cs typeface="Book Antiqua"/>
              </a:rPr>
              <a:t>are two </a:t>
            </a:r>
            <a:r>
              <a:rPr sz="972" spc="10" dirty="0">
                <a:latin typeface="Book Antiqua"/>
                <a:cs typeface="Book Antiqua"/>
              </a:rPr>
              <a:t>issues with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implementation,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6173" indent="-209898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1.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can’t </a:t>
            </a:r>
            <a:r>
              <a:rPr sz="972" spc="15" dirty="0">
                <a:latin typeface="Book Antiqua"/>
                <a:cs typeface="Book Antiqua"/>
              </a:rPr>
              <a:t>add two complex </a:t>
            </a:r>
            <a:r>
              <a:rPr sz="972" spc="10" dirty="0">
                <a:latin typeface="Book Antiqua"/>
                <a:cs typeface="Book Antiqua"/>
              </a:rPr>
              <a:t>no. objects </a:t>
            </a:r>
            <a:r>
              <a:rPr sz="972" spc="15" dirty="0">
                <a:latin typeface="Book Antiqua"/>
                <a:cs typeface="Book Antiqua"/>
              </a:rPr>
              <a:t>by simple </a:t>
            </a:r>
            <a:r>
              <a:rPr sz="972" spc="10" dirty="0">
                <a:latin typeface="Book Antiqua"/>
                <a:cs typeface="Book Antiqua"/>
              </a:rPr>
              <a:t>writing ‘+’ 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add   basic data types like int or </a:t>
            </a:r>
            <a:r>
              <a:rPr sz="972" spc="5" dirty="0">
                <a:latin typeface="Book Antiqua"/>
                <a:cs typeface="Book Antiqua"/>
              </a:rPr>
              <a:t>float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3;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3976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51841" cy="799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Book Antiqua"/>
                <a:cs typeface="Book Antiqua"/>
              </a:rPr>
              <a:t>Binary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740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Other </a:t>
            </a:r>
            <a:r>
              <a:rPr sz="972" spc="15" dirty="0">
                <a:latin typeface="Book Antiqua"/>
                <a:cs typeface="Book Antiqua"/>
              </a:rPr>
              <a:t>binary </a:t>
            </a:r>
            <a:r>
              <a:rPr sz="972" spc="10" dirty="0">
                <a:latin typeface="Book Antiqua"/>
                <a:cs typeface="Book Antiqua"/>
              </a:rPr>
              <a:t>operators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overloaded in similar to the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operator as </a:t>
            </a:r>
            <a:r>
              <a:rPr sz="972" spc="15" dirty="0">
                <a:latin typeface="Book Antiqua"/>
                <a:cs typeface="Book Antiqua"/>
              </a:rPr>
              <a:t>demonstrated 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the above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examples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177898" algn="just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* (const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c1, </a:t>
            </a:r>
            <a:r>
              <a:rPr sz="972" b="1" spc="15" dirty="0">
                <a:latin typeface="Book Antiqua"/>
                <a:cs typeface="Book Antiqua"/>
              </a:rPr>
              <a:t>const 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c2);  </a:t>
            </a:r>
            <a:r>
              <a:rPr sz="972" b="1" spc="15" dirty="0">
                <a:latin typeface="Book Antiqua"/>
                <a:cs typeface="Book Antiqua"/>
              </a:rPr>
              <a:t>Complex operator </a:t>
            </a:r>
            <a:r>
              <a:rPr sz="972" b="1" spc="5" dirty="0">
                <a:latin typeface="Book Antiqua"/>
                <a:cs typeface="Book Antiqua"/>
              </a:rPr>
              <a:t>/ </a:t>
            </a:r>
            <a:r>
              <a:rPr sz="972" b="1" spc="15" dirty="0">
                <a:latin typeface="Book Antiqua"/>
                <a:cs typeface="Book Antiqua"/>
              </a:rPr>
              <a:t>(const </a:t>
            </a:r>
            <a:r>
              <a:rPr sz="972" b="1" spc="19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c1, 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c2); 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- (const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c1, </a:t>
            </a:r>
            <a:r>
              <a:rPr sz="972" b="1" spc="15" dirty="0">
                <a:latin typeface="Book Antiqua"/>
                <a:cs typeface="Book Antiqua"/>
              </a:rPr>
              <a:t>const 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c2);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337071" lvl="1" indent="-324725" algn="just">
              <a:buFont typeface="Times New Roman"/>
              <a:buAutoNum type="arabicPeriod"/>
              <a:tabLst>
                <a:tab pos="337689" algn="l"/>
              </a:tabLst>
            </a:pPr>
            <a:r>
              <a:rPr sz="972" b="1" spc="15" dirty="0">
                <a:latin typeface="Book Antiqua"/>
                <a:cs typeface="Book Antiqua"/>
              </a:rPr>
              <a:t>Overloading Assignment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know </a:t>
            </a:r>
            <a:r>
              <a:rPr sz="972" spc="10" dirty="0">
                <a:latin typeface="Book Antiqua"/>
                <a:cs typeface="Book Antiqua"/>
              </a:rPr>
              <a:t>compiler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generate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following three functions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if  </a:t>
            </a:r>
            <a:r>
              <a:rPr sz="972" spc="10" dirty="0">
                <a:latin typeface="Book Antiqua"/>
                <a:cs typeface="Book Antiqua"/>
              </a:rPr>
              <a:t>required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5" dirty="0">
                <a:latin typeface="Book Antiqua"/>
                <a:cs typeface="Book Antiqua"/>
              </a:rPr>
              <a:t>its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own,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29673" marR="4939" lvl="2" indent="-208662">
              <a:lnSpc>
                <a:spcPct val="106500"/>
              </a:lnSpc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Default Constructor (in case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not written any other constructor for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5" dirty="0">
                <a:latin typeface="Book Antiqua"/>
                <a:cs typeface="Book Antiqua"/>
              </a:rPr>
              <a:t>class)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Assignment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discussed </a:t>
            </a:r>
            <a:r>
              <a:rPr sz="972" spc="10" dirty="0">
                <a:latin typeface="Book Antiqua"/>
                <a:cs typeface="Book Antiqua"/>
              </a:rPr>
              <a:t>previously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class has any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using  dynamic </a:t>
            </a:r>
            <a:r>
              <a:rPr sz="972" spc="19" dirty="0">
                <a:latin typeface="Book Antiqua"/>
                <a:cs typeface="Book Antiqua"/>
              </a:rPr>
              <a:t>memory </a:t>
            </a:r>
            <a:r>
              <a:rPr sz="972" spc="15" dirty="0">
                <a:latin typeface="Book Antiqua"/>
                <a:cs typeface="Book Antiqua"/>
              </a:rPr>
              <a:t>then we had </a:t>
            </a:r>
            <a:r>
              <a:rPr sz="972" spc="10" dirty="0">
                <a:latin typeface="Book Antiqua"/>
                <a:cs typeface="Book Antiqua"/>
              </a:rPr>
              <a:t>to write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for default constructor, </a:t>
            </a:r>
            <a:r>
              <a:rPr sz="972" spc="15" dirty="0">
                <a:latin typeface="Book Antiqua"/>
                <a:cs typeface="Book Antiqua"/>
              </a:rPr>
              <a:t>copy  </a:t>
            </a:r>
            <a:r>
              <a:rPr sz="972" spc="10" dirty="0">
                <a:latin typeface="Book Antiqua"/>
                <a:cs typeface="Book Antiqua"/>
              </a:rPr>
              <a:t>constructor and similarly assignment operator as compiler generated version of these  functions </a:t>
            </a:r>
            <a:r>
              <a:rPr sz="972" spc="15" dirty="0">
                <a:latin typeface="Book Antiqua"/>
                <a:cs typeface="Book Antiqua"/>
              </a:rPr>
              <a:t>performs </a:t>
            </a:r>
            <a:r>
              <a:rPr sz="972" spc="10" dirty="0">
                <a:latin typeface="Book Antiqua"/>
                <a:cs typeface="Book Antiqua"/>
              </a:rPr>
              <a:t>shallow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that creates dangling pointer, </a:t>
            </a:r>
            <a:r>
              <a:rPr sz="972" spc="15" dirty="0">
                <a:latin typeface="Book Antiqua"/>
                <a:cs typeface="Book Antiqua"/>
              </a:rPr>
              <a:t>and memory leakage  </a:t>
            </a:r>
            <a:r>
              <a:rPr sz="972" spc="10" dirty="0">
                <a:latin typeface="Book Antiqua"/>
                <a:cs typeface="Book Antiqua"/>
              </a:rPr>
              <a:t>issues 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dynamic </a:t>
            </a:r>
            <a:r>
              <a:rPr sz="972" spc="19" dirty="0">
                <a:latin typeface="Book Antiqua"/>
                <a:cs typeface="Book Antiqua"/>
              </a:rPr>
              <a:t>memory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allocation.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54"/>
              </a:lnSpc>
              <a:spcBef>
                <a:spcPts val="44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already seen code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default constructor and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and the code  </a:t>
            </a:r>
            <a:r>
              <a:rPr sz="972" spc="10" dirty="0">
                <a:latin typeface="Book Antiqua"/>
                <a:cs typeface="Book Antiqua"/>
              </a:rPr>
              <a:t>for overloaded assignment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similar,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Consider the string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char *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bufferPtr;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marR="211935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String();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default </a:t>
            </a:r>
            <a:r>
              <a:rPr sz="972" b="1" spc="10" dirty="0">
                <a:latin typeface="Book Antiqua"/>
                <a:cs typeface="Book Antiqua"/>
              </a:rPr>
              <a:t>constructor  </a:t>
            </a:r>
            <a:r>
              <a:rPr sz="972" b="1" spc="15" dirty="0">
                <a:latin typeface="Book Antiqua"/>
                <a:cs typeface="Book Antiqua"/>
              </a:rPr>
              <a:t>String(char </a:t>
            </a:r>
            <a:r>
              <a:rPr sz="972" b="1" spc="10" dirty="0">
                <a:latin typeface="Book Antiqua"/>
                <a:cs typeface="Book Antiqua"/>
              </a:rPr>
              <a:t>*);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overloaded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String(const String &amp;);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String::String(){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781561" marR="2921903" indent="66056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NULL;  </a:t>
            </a: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3381210" indent="-417944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String::String(char * ptr){  </a:t>
            </a:r>
            <a:r>
              <a:rPr sz="972" b="1" spc="5" dirty="0">
                <a:latin typeface="Book Antiqua"/>
                <a:cs typeface="Book Antiqua"/>
              </a:rPr>
              <a:t>if(ptr </a:t>
            </a:r>
            <a:r>
              <a:rPr sz="972" b="1" spc="10" dirty="0">
                <a:latin typeface="Book Antiqua"/>
                <a:cs typeface="Book Antiqua"/>
              </a:rPr>
              <a:t>!=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strlen(ptr);</a:t>
            </a:r>
            <a:endParaRPr sz="972">
              <a:latin typeface="Book Antiqua"/>
              <a:cs typeface="Book Antiqua"/>
            </a:endParaRPr>
          </a:p>
          <a:p>
            <a:pPr marL="848235" marR="230147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char[size+1];  strcpy(bufferPtr,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9872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2555258" cy="2601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else{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430291" marR="568577" indent="-418561">
              <a:lnSpc>
                <a:spcPct val="103499"/>
              </a:lnSpc>
            </a:pPr>
            <a:r>
              <a:rPr sz="972" b="1" spc="10" dirty="0">
                <a:latin typeface="Book Antiqua"/>
                <a:cs typeface="Book Antiqua"/>
              </a:rPr>
              <a:t>String::String(const </a:t>
            </a: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rhs){  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rhs.size;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972" b="1" spc="10" dirty="0">
                <a:latin typeface="Book Antiqua"/>
                <a:cs typeface="Book Antiqua"/>
              </a:rPr>
              <a:t>if(rhs.size !=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848235" marR="493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 </a:t>
            </a:r>
            <a:r>
              <a:rPr sz="972" b="1" spc="10" dirty="0">
                <a:latin typeface="Book Antiqua"/>
                <a:cs typeface="Book Antiqua"/>
              </a:rPr>
              <a:t>char[size+1];  strcpy(bufferPtr,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100874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1" y="4120139"/>
            <a:ext cx="1663788" cy="915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908" marR="4939">
              <a:lnSpc>
                <a:spcPct val="103699"/>
              </a:lnSpc>
            </a:pPr>
            <a:r>
              <a:rPr sz="972" b="1" spc="10" dirty="0">
                <a:latin typeface="Book Antiqua"/>
                <a:cs typeface="Book Antiqua"/>
              </a:rPr>
              <a:t>String str1(“Hello");  </a:t>
            </a:r>
            <a:r>
              <a:rPr sz="972" b="1" spc="15" dirty="0">
                <a:latin typeface="Book Antiqua"/>
                <a:cs typeface="Book Antiqua"/>
              </a:rPr>
              <a:t>String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str2(“World”);  str1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str2;</a:t>
            </a:r>
            <a:r>
              <a:rPr sz="948" b="1" spc="7" baseline="21367" dirty="0">
                <a:latin typeface="Book Antiqua"/>
                <a:cs typeface="Book Antiqua"/>
              </a:rPr>
              <a:t>78</a:t>
            </a:r>
            <a:endParaRPr sz="948" baseline="21367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1" y="5352133"/>
            <a:ext cx="2194719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Assignment operator (Shallow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Copy)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Result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str1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str2 </a:t>
            </a:r>
            <a:r>
              <a:rPr sz="972" spc="19" dirty="0">
                <a:latin typeface="Book Antiqua"/>
                <a:cs typeface="Book Antiqua"/>
              </a:rPr>
              <a:t>(memory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leak)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1" y="7641308"/>
            <a:ext cx="4640086" cy="795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Second </a:t>
            </a:r>
            <a:r>
              <a:rPr sz="972" spc="10" dirty="0">
                <a:latin typeface="Book Antiqua"/>
                <a:cs typeface="Book Antiqua"/>
              </a:rPr>
              <a:t>issue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dangling pointer </a:t>
            </a:r>
            <a:r>
              <a:rPr sz="972" spc="15" dirty="0">
                <a:latin typeface="Book Antiqua"/>
                <a:cs typeface="Book Antiqua"/>
              </a:rPr>
              <a:t>issue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spc="10" dirty="0">
                <a:latin typeface="Book Antiqua"/>
                <a:cs typeface="Book Antiqua"/>
              </a:rPr>
              <a:t>in the case of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Modified Assignment Operator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add overloaded assignment </a:t>
            </a:r>
            <a:r>
              <a:rPr sz="972" spc="10" dirty="0">
                <a:latin typeface="Book Antiqua"/>
                <a:cs typeface="Book Antiqua"/>
              </a:rPr>
              <a:t>operator to </a:t>
            </a:r>
            <a:r>
              <a:rPr sz="972" spc="15" dirty="0">
                <a:latin typeface="Book Antiqua"/>
                <a:cs typeface="Book Antiqua"/>
              </a:rPr>
              <a:t>perform deep copy </a:t>
            </a:r>
            <a:r>
              <a:rPr sz="972" spc="10" dirty="0">
                <a:latin typeface="Book Antiqua"/>
                <a:cs typeface="Book Antiqua"/>
              </a:rPr>
              <a:t>as given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5699" y="880009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143352" y="8864177"/>
            <a:ext cx="473577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96923">
              <a:lnSpc>
                <a:spcPts val="1050"/>
              </a:lnSpc>
            </a:pPr>
            <a:r>
              <a:rPr sz="875" baseline="37037" dirty="0">
                <a:latin typeface="Times New Roman"/>
                <a:cs typeface="Times New Roman"/>
              </a:rPr>
              <a:t>7 </a:t>
            </a:r>
            <a:r>
              <a:rPr sz="924" spc="-5" dirty="0">
                <a:latin typeface="Times New Roman"/>
                <a:cs typeface="Times New Roman"/>
              </a:rPr>
              <a:t>Here by term </a:t>
            </a:r>
            <a:r>
              <a:rPr sz="924" spc="-10" dirty="0">
                <a:latin typeface="Times New Roman"/>
                <a:cs typeface="Times New Roman"/>
              </a:rPr>
              <a:t>member </a:t>
            </a:r>
            <a:r>
              <a:rPr sz="924" spc="-5" dirty="0">
                <a:latin typeface="Times New Roman"/>
                <a:cs typeface="Times New Roman"/>
              </a:rPr>
              <a:t>wise copy </a:t>
            </a:r>
            <a:r>
              <a:rPr sz="924" spc="-10" dirty="0">
                <a:latin typeface="Times New Roman"/>
                <a:cs typeface="Times New Roman"/>
              </a:rPr>
              <a:t>we mean </a:t>
            </a:r>
            <a:r>
              <a:rPr sz="924" spc="-5" dirty="0">
                <a:latin typeface="Times New Roman"/>
                <a:cs typeface="Times New Roman"/>
              </a:rPr>
              <a:t>copying values of </a:t>
            </a:r>
            <a:r>
              <a:rPr sz="924" spc="-10" dirty="0">
                <a:latin typeface="Times New Roman"/>
                <a:cs typeface="Times New Roman"/>
              </a:rPr>
              <a:t>members </a:t>
            </a:r>
            <a:r>
              <a:rPr sz="924" spc="-5" dirty="0">
                <a:latin typeface="Times New Roman"/>
                <a:cs typeface="Times New Roman"/>
              </a:rPr>
              <a:t>of class </a:t>
            </a:r>
            <a:r>
              <a:rPr sz="924" spc="-10" dirty="0">
                <a:latin typeface="Times New Roman"/>
                <a:cs typeface="Times New Roman"/>
              </a:rPr>
              <a:t>one </a:t>
            </a:r>
            <a:r>
              <a:rPr sz="924" spc="-5" dirty="0">
                <a:latin typeface="Times New Roman"/>
                <a:cs typeface="Times New Roman"/>
              </a:rPr>
              <a:t>by </a:t>
            </a:r>
            <a:r>
              <a:rPr sz="924" spc="-10" dirty="0">
                <a:latin typeface="Times New Roman"/>
                <a:cs typeface="Times New Roman"/>
              </a:rPr>
              <a:t>one </a:t>
            </a:r>
            <a:r>
              <a:rPr sz="924" spc="-5" dirty="0">
                <a:latin typeface="Times New Roman"/>
                <a:cs typeface="Times New Roman"/>
              </a:rPr>
              <a:t>blindly  also called bitwise</a:t>
            </a:r>
            <a:r>
              <a:rPr sz="924" spc="-78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copy.</a:t>
            </a:r>
            <a:endParaRPr sz="924">
              <a:latin typeface="Times New Roman"/>
              <a:cs typeface="Times New Roman"/>
            </a:endParaRPr>
          </a:p>
          <a:p>
            <a:pPr marL="12347" marR="4939">
              <a:lnSpc>
                <a:spcPts val="1050"/>
              </a:lnSpc>
              <a:spcBef>
                <a:spcPts val="5"/>
              </a:spcBef>
            </a:pPr>
            <a:r>
              <a:rPr sz="875" baseline="41666" dirty="0">
                <a:latin typeface="Times New Roman"/>
                <a:cs typeface="Times New Roman"/>
              </a:rPr>
              <a:t>8 </a:t>
            </a:r>
            <a:r>
              <a:rPr sz="924" spc="-5" dirty="0">
                <a:latin typeface="Times New Roman"/>
                <a:cs typeface="Times New Roman"/>
              </a:rPr>
              <a:t>In </a:t>
            </a:r>
            <a:r>
              <a:rPr sz="924" spc="-10" dirty="0">
                <a:latin typeface="Times New Roman"/>
                <a:cs typeface="Times New Roman"/>
              </a:rPr>
              <a:t>ANSI </a:t>
            </a:r>
            <a:r>
              <a:rPr sz="924" spc="-5" dirty="0">
                <a:latin typeface="Times New Roman"/>
                <a:cs typeface="Times New Roman"/>
              </a:rPr>
              <a:t>c++ standard term </a:t>
            </a:r>
            <a:r>
              <a:rPr sz="924" spc="-10" dirty="0">
                <a:latin typeface="Times New Roman"/>
                <a:cs typeface="Times New Roman"/>
              </a:rPr>
              <a:t>member </a:t>
            </a:r>
            <a:r>
              <a:rPr sz="924" spc="-5" dirty="0">
                <a:latin typeface="Times New Roman"/>
                <a:cs typeface="Times New Roman"/>
              </a:rPr>
              <a:t>wise copy has also </a:t>
            </a:r>
            <a:r>
              <a:rPr sz="924" spc="-10" dirty="0">
                <a:latin typeface="Times New Roman"/>
                <a:cs typeface="Times New Roman"/>
              </a:rPr>
              <a:t>been </a:t>
            </a:r>
            <a:r>
              <a:rPr sz="924" spc="-5" dirty="0">
                <a:latin typeface="Times New Roman"/>
                <a:cs typeface="Times New Roman"/>
              </a:rPr>
              <a:t>used to </a:t>
            </a:r>
            <a:r>
              <a:rPr sz="924" spc="-10" dirty="0">
                <a:latin typeface="Times New Roman"/>
                <a:cs typeface="Times New Roman"/>
              </a:rPr>
              <a:t>indicate logical </a:t>
            </a:r>
            <a:r>
              <a:rPr sz="924" spc="-5" dirty="0">
                <a:latin typeface="Times New Roman"/>
                <a:cs typeface="Times New Roman"/>
              </a:rPr>
              <a:t>copy (the </a:t>
            </a:r>
            <a:r>
              <a:rPr sz="924" spc="-10" dirty="0">
                <a:latin typeface="Times New Roman"/>
                <a:cs typeface="Times New Roman"/>
              </a:rPr>
              <a:t>deep  </a:t>
            </a:r>
            <a:r>
              <a:rPr sz="924" spc="-5" dirty="0">
                <a:latin typeface="Times New Roman"/>
                <a:cs typeface="Times New Roman"/>
              </a:rPr>
              <a:t>copy)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878" y="7067656"/>
            <a:ext cx="581554" cy="181987"/>
          </a:xfrm>
          <a:prstGeom prst="rect">
            <a:avLst/>
          </a:prstGeom>
          <a:solidFill>
            <a:srgbClr val="BBE0E3"/>
          </a:solidFill>
          <a:ln w="8966">
            <a:solidFill>
              <a:srgbClr val="000000"/>
            </a:solidFill>
          </a:ln>
        </p:spPr>
        <p:txBody>
          <a:bodyPr vert="horz" wrap="square" lIns="0" tIns="17286" rIns="0" bIns="0" rtlCol="0">
            <a:spAutoFit/>
          </a:bodyPr>
          <a:lstStyle/>
          <a:p>
            <a:pPr marL="119148">
              <a:spcBef>
                <a:spcPts val="136"/>
              </a:spcBef>
            </a:pPr>
            <a:r>
              <a:rPr sz="1069" b="1" spc="10" dirty="0">
                <a:latin typeface="Courier New"/>
                <a:cs typeface="Courier New"/>
              </a:rPr>
              <a:t>str1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3512" y="6214957"/>
            <a:ext cx="882826" cy="181364"/>
          </a:xfrm>
          <a:prstGeom prst="rect">
            <a:avLst/>
          </a:prstGeom>
          <a:solidFill>
            <a:srgbClr val="99FFCC"/>
          </a:solidFill>
          <a:ln w="8966">
            <a:solidFill>
              <a:srgbClr val="000000"/>
            </a:solidFill>
          </a:ln>
        </p:spPr>
        <p:txBody>
          <a:bodyPr vert="horz" wrap="square" lIns="0" tIns="16669" rIns="0" bIns="0" rtlCol="0">
            <a:spAutoFit/>
          </a:bodyPr>
          <a:lstStyle/>
          <a:p>
            <a:pPr marL="227801">
              <a:spcBef>
                <a:spcPts val="131"/>
              </a:spcBef>
            </a:pPr>
            <a:r>
              <a:rPr sz="1069" b="1" spc="15" dirty="0">
                <a:latin typeface="Courier New"/>
                <a:cs typeface="Courier New"/>
              </a:rPr>
              <a:t>Hello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0237" y="6548332"/>
            <a:ext cx="266700" cy="535252"/>
          </a:xfrm>
          <a:custGeom>
            <a:avLst/>
            <a:gdLst/>
            <a:ahLst/>
            <a:cxnLst/>
            <a:rect l="l" t="t" r="r" b="b"/>
            <a:pathLst>
              <a:path w="274319" h="550545">
                <a:moveTo>
                  <a:pt x="259080" y="502158"/>
                </a:moveTo>
                <a:lnTo>
                  <a:pt x="226313" y="517398"/>
                </a:lnTo>
                <a:lnTo>
                  <a:pt x="241553" y="550163"/>
                </a:lnTo>
                <a:lnTo>
                  <a:pt x="274319" y="534924"/>
                </a:lnTo>
                <a:lnTo>
                  <a:pt x="259080" y="502158"/>
                </a:lnTo>
                <a:close/>
              </a:path>
              <a:path w="274319" h="550545">
                <a:moveTo>
                  <a:pt x="228600" y="437388"/>
                </a:moveTo>
                <a:lnTo>
                  <a:pt x="195833" y="452627"/>
                </a:lnTo>
                <a:lnTo>
                  <a:pt x="211074" y="485394"/>
                </a:lnTo>
                <a:lnTo>
                  <a:pt x="243839" y="469391"/>
                </a:lnTo>
                <a:lnTo>
                  <a:pt x="228600" y="437388"/>
                </a:lnTo>
                <a:close/>
              </a:path>
              <a:path w="274319" h="550545">
                <a:moveTo>
                  <a:pt x="198119" y="372618"/>
                </a:moveTo>
                <a:lnTo>
                  <a:pt x="165353" y="387858"/>
                </a:lnTo>
                <a:lnTo>
                  <a:pt x="180594" y="419862"/>
                </a:lnTo>
                <a:lnTo>
                  <a:pt x="213359" y="404622"/>
                </a:lnTo>
                <a:lnTo>
                  <a:pt x="198119" y="372618"/>
                </a:lnTo>
                <a:close/>
              </a:path>
              <a:path w="274319" h="550545">
                <a:moveTo>
                  <a:pt x="167639" y="307848"/>
                </a:moveTo>
                <a:lnTo>
                  <a:pt x="134874" y="323088"/>
                </a:lnTo>
                <a:lnTo>
                  <a:pt x="150113" y="355091"/>
                </a:lnTo>
                <a:lnTo>
                  <a:pt x="182880" y="339851"/>
                </a:lnTo>
                <a:lnTo>
                  <a:pt x="167639" y="307848"/>
                </a:lnTo>
                <a:close/>
              </a:path>
              <a:path w="274319" h="550545">
                <a:moveTo>
                  <a:pt x="137159" y="243077"/>
                </a:moveTo>
                <a:lnTo>
                  <a:pt x="104393" y="258318"/>
                </a:lnTo>
                <a:lnTo>
                  <a:pt x="119633" y="290322"/>
                </a:lnTo>
                <a:lnTo>
                  <a:pt x="152400" y="275082"/>
                </a:lnTo>
                <a:lnTo>
                  <a:pt x="137159" y="243077"/>
                </a:lnTo>
                <a:close/>
              </a:path>
              <a:path w="274319" h="550545">
                <a:moveTo>
                  <a:pt x="106680" y="177546"/>
                </a:moveTo>
                <a:lnTo>
                  <a:pt x="73913" y="192786"/>
                </a:lnTo>
                <a:lnTo>
                  <a:pt x="89153" y="225551"/>
                </a:lnTo>
                <a:lnTo>
                  <a:pt x="121919" y="210312"/>
                </a:lnTo>
                <a:lnTo>
                  <a:pt x="106680" y="177546"/>
                </a:lnTo>
                <a:close/>
              </a:path>
              <a:path w="274319" h="550545">
                <a:moveTo>
                  <a:pt x="76200" y="112775"/>
                </a:moveTo>
                <a:lnTo>
                  <a:pt x="43433" y="128015"/>
                </a:lnTo>
                <a:lnTo>
                  <a:pt x="58674" y="160782"/>
                </a:lnTo>
                <a:lnTo>
                  <a:pt x="91439" y="145541"/>
                </a:lnTo>
                <a:lnTo>
                  <a:pt x="76200" y="112775"/>
                </a:lnTo>
                <a:close/>
              </a:path>
              <a:path w="274319" h="550545">
                <a:moveTo>
                  <a:pt x="3047" y="0"/>
                </a:moveTo>
                <a:lnTo>
                  <a:pt x="0" y="119634"/>
                </a:lnTo>
                <a:lnTo>
                  <a:pt x="50393" y="96012"/>
                </a:lnTo>
                <a:lnTo>
                  <a:pt x="28193" y="96012"/>
                </a:lnTo>
                <a:lnTo>
                  <a:pt x="25145" y="88391"/>
                </a:lnTo>
                <a:lnTo>
                  <a:pt x="57150" y="73151"/>
                </a:lnTo>
                <a:lnTo>
                  <a:pt x="96561" y="73151"/>
                </a:lnTo>
                <a:lnTo>
                  <a:pt x="3047" y="0"/>
                </a:lnTo>
                <a:close/>
              </a:path>
              <a:path w="274319" h="550545">
                <a:moveTo>
                  <a:pt x="57150" y="73151"/>
                </a:moveTo>
                <a:lnTo>
                  <a:pt x="25145" y="88391"/>
                </a:lnTo>
                <a:lnTo>
                  <a:pt x="28193" y="96012"/>
                </a:lnTo>
                <a:lnTo>
                  <a:pt x="60959" y="80772"/>
                </a:lnTo>
                <a:lnTo>
                  <a:pt x="57150" y="73151"/>
                </a:lnTo>
                <a:close/>
              </a:path>
              <a:path w="274319" h="550545">
                <a:moveTo>
                  <a:pt x="96561" y="73151"/>
                </a:moveTo>
                <a:lnTo>
                  <a:pt x="57150" y="73151"/>
                </a:lnTo>
                <a:lnTo>
                  <a:pt x="60959" y="80772"/>
                </a:lnTo>
                <a:lnTo>
                  <a:pt x="28193" y="96012"/>
                </a:lnTo>
                <a:lnTo>
                  <a:pt x="50393" y="96012"/>
                </a:lnTo>
                <a:lnTo>
                  <a:pt x="97536" y="73913"/>
                </a:lnTo>
                <a:lnTo>
                  <a:pt x="96561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555260" y="7047654"/>
            <a:ext cx="580937" cy="380912"/>
          </a:xfrm>
          <a:custGeom>
            <a:avLst/>
            <a:gdLst/>
            <a:ahLst/>
            <a:cxnLst/>
            <a:rect l="l" t="t" r="r" b="b"/>
            <a:pathLst>
              <a:path w="597535" h="391795">
                <a:moveTo>
                  <a:pt x="0" y="391668"/>
                </a:moveTo>
                <a:lnTo>
                  <a:pt x="597408" y="391668"/>
                </a:lnTo>
                <a:lnTo>
                  <a:pt x="597408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555260" y="7047653"/>
            <a:ext cx="580937" cy="181987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17286" rIns="0" bIns="0" rtlCol="0">
            <a:spAutoFit/>
          </a:bodyPr>
          <a:lstStyle/>
          <a:p>
            <a:pPr marL="118531">
              <a:spcBef>
                <a:spcPts val="136"/>
              </a:spcBef>
            </a:pPr>
            <a:r>
              <a:rPr sz="1069" b="1" spc="15" dirty="0">
                <a:latin typeface="Courier New"/>
                <a:cs typeface="Courier New"/>
              </a:rPr>
              <a:t>str2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76051" y="6527588"/>
            <a:ext cx="197556" cy="532165"/>
          </a:xfrm>
          <a:custGeom>
            <a:avLst/>
            <a:gdLst/>
            <a:ahLst/>
            <a:cxnLst/>
            <a:rect l="l" t="t" r="r" b="b"/>
            <a:pathLst>
              <a:path w="203200" h="547370">
                <a:moveTo>
                  <a:pt x="133493" y="97856"/>
                </a:moveTo>
                <a:lnTo>
                  <a:pt x="0" y="537210"/>
                </a:lnTo>
                <a:lnTo>
                  <a:pt x="34290" y="547116"/>
                </a:lnTo>
                <a:lnTo>
                  <a:pt x="167846" y="108289"/>
                </a:lnTo>
                <a:lnTo>
                  <a:pt x="133493" y="97856"/>
                </a:lnTo>
                <a:close/>
              </a:path>
              <a:path w="203200" h="547370">
                <a:moveTo>
                  <a:pt x="196097" y="80772"/>
                </a:moveTo>
                <a:lnTo>
                  <a:pt x="138684" y="80772"/>
                </a:lnTo>
                <a:lnTo>
                  <a:pt x="172974" y="91439"/>
                </a:lnTo>
                <a:lnTo>
                  <a:pt x="167846" y="108289"/>
                </a:lnTo>
                <a:lnTo>
                  <a:pt x="202692" y="118872"/>
                </a:lnTo>
                <a:lnTo>
                  <a:pt x="196097" y="80772"/>
                </a:lnTo>
                <a:close/>
              </a:path>
              <a:path w="203200" h="547370">
                <a:moveTo>
                  <a:pt x="138684" y="80772"/>
                </a:moveTo>
                <a:lnTo>
                  <a:pt x="133493" y="97856"/>
                </a:lnTo>
                <a:lnTo>
                  <a:pt x="167846" y="108289"/>
                </a:lnTo>
                <a:lnTo>
                  <a:pt x="172974" y="91439"/>
                </a:lnTo>
                <a:lnTo>
                  <a:pt x="138684" y="80772"/>
                </a:lnTo>
                <a:close/>
              </a:path>
              <a:path w="203200" h="547370">
                <a:moveTo>
                  <a:pt x="182118" y="0"/>
                </a:moveTo>
                <a:lnTo>
                  <a:pt x="99822" y="87630"/>
                </a:lnTo>
                <a:lnTo>
                  <a:pt x="133493" y="97856"/>
                </a:lnTo>
                <a:lnTo>
                  <a:pt x="138684" y="80772"/>
                </a:lnTo>
                <a:lnTo>
                  <a:pt x="196097" y="80772"/>
                </a:lnTo>
                <a:lnTo>
                  <a:pt x="182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429934" y="6465358"/>
            <a:ext cx="1268677" cy="626004"/>
          </a:xfrm>
          <a:custGeom>
            <a:avLst/>
            <a:gdLst/>
            <a:ahLst/>
            <a:cxnLst/>
            <a:rect l="l" t="t" r="r" b="b"/>
            <a:pathLst>
              <a:path w="1304925" h="643890">
                <a:moveTo>
                  <a:pt x="1199536" y="32037"/>
                </a:moveTo>
                <a:lnTo>
                  <a:pt x="0" y="611124"/>
                </a:lnTo>
                <a:lnTo>
                  <a:pt x="15239" y="643889"/>
                </a:lnTo>
                <a:lnTo>
                  <a:pt x="1215028" y="64292"/>
                </a:lnTo>
                <a:lnTo>
                  <a:pt x="1199536" y="32037"/>
                </a:lnTo>
                <a:close/>
              </a:path>
              <a:path w="1304925" h="643890">
                <a:moveTo>
                  <a:pt x="1286804" y="24383"/>
                </a:moveTo>
                <a:lnTo>
                  <a:pt x="1215389" y="24383"/>
                </a:lnTo>
                <a:lnTo>
                  <a:pt x="1231391" y="56387"/>
                </a:lnTo>
                <a:lnTo>
                  <a:pt x="1215028" y="64292"/>
                </a:lnTo>
                <a:lnTo>
                  <a:pt x="1230629" y="96774"/>
                </a:lnTo>
                <a:lnTo>
                  <a:pt x="1286804" y="24383"/>
                </a:lnTo>
                <a:close/>
              </a:path>
              <a:path w="1304925" h="643890">
                <a:moveTo>
                  <a:pt x="1215389" y="24383"/>
                </a:moveTo>
                <a:lnTo>
                  <a:pt x="1199536" y="32037"/>
                </a:lnTo>
                <a:lnTo>
                  <a:pt x="1215028" y="64292"/>
                </a:lnTo>
                <a:lnTo>
                  <a:pt x="1231391" y="56387"/>
                </a:lnTo>
                <a:lnTo>
                  <a:pt x="1215389" y="24383"/>
                </a:lnTo>
                <a:close/>
              </a:path>
              <a:path w="1304925" h="643890">
                <a:moveTo>
                  <a:pt x="1184148" y="0"/>
                </a:moveTo>
                <a:lnTo>
                  <a:pt x="1199536" y="32037"/>
                </a:lnTo>
                <a:lnTo>
                  <a:pt x="1215389" y="24383"/>
                </a:lnTo>
                <a:lnTo>
                  <a:pt x="1286804" y="24383"/>
                </a:lnTo>
                <a:lnTo>
                  <a:pt x="1304543" y="1524"/>
                </a:lnTo>
                <a:lnTo>
                  <a:pt x="1184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943947" y="6648344"/>
            <a:ext cx="114829" cy="266083"/>
          </a:xfrm>
          <a:custGeom>
            <a:avLst/>
            <a:gdLst/>
            <a:ahLst/>
            <a:cxnLst/>
            <a:rect l="l" t="t" r="r" b="b"/>
            <a:pathLst>
              <a:path w="118110" h="273684">
                <a:moveTo>
                  <a:pt x="118110" y="0"/>
                </a:moveTo>
                <a:lnTo>
                  <a:pt x="0" y="273557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893570" y="6715760"/>
            <a:ext cx="216694" cy="86431"/>
          </a:xfrm>
          <a:custGeom>
            <a:avLst/>
            <a:gdLst/>
            <a:ahLst/>
            <a:cxnLst/>
            <a:rect l="l" t="t" r="r" b="b"/>
            <a:pathLst>
              <a:path w="222885" h="88900">
                <a:moveTo>
                  <a:pt x="0" y="0"/>
                </a:moveTo>
                <a:lnTo>
                  <a:pt x="222503" y="88391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690090" y="6194954"/>
            <a:ext cx="881592" cy="181987"/>
          </a:xfrm>
          <a:prstGeom prst="rect">
            <a:avLst/>
          </a:prstGeom>
          <a:solidFill>
            <a:srgbClr val="99FFCC"/>
          </a:solidFill>
          <a:ln w="8966">
            <a:solidFill>
              <a:srgbClr val="000000"/>
            </a:solidFill>
          </a:ln>
        </p:spPr>
        <p:txBody>
          <a:bodyPr vert="horz" wrap="square" lIns="0" tIns="17286" rIns="0" bIns="0" rtlCol="0">
            <a:spAutoFit/>
          </a:bodyPr>
          <a:lstStyle/>
          <a:p>
            <a:pPr marL="227183">
              <a:spcBef>
                <a:spcPts val="136"/>
              </a:spcBef>
            </a:pPr>
            <a:r>
              <a:rPr sz="1069" b="1" spc="15" dirty="0">
                <a:latin typeface="Courier New"/>
                <a:cs typeface="Courier New"/>
              </a:rPr>
              <a:t>World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8466" y="4425844"/>
            <a:ext cx="3010253" cy="558094"/>
          </a:xfrm>
          <a:custGeom>
            <a:avLst/>
            <a:gdLst/>
            <a:ahLst/>
            <a:cxnLst/>
            <a:rect l="l" t="t" r="r" b="b"/>
            <a:pathLst>
              <a:path w="3096260" h="574039">
                <a:moveTo>
                  <a:pt x="2750058" y="0"/>
                </a:moveTo>
                <a:lnTo>
                  <a:pt x="1363980" y="0"/>
                </a:lnTo>
                <a:lnTo>
                  <a:pt x="1294169" y="1936"/>
                </a:lnTo>
                <a:lnTo>
                  <a:pt x="1229117" y="7489"/>
                </a:lnTo>
                <a:lnTo>
                  <a:pt x="1170228" y="16274"/>
                </a:lnTo>
                <a:lnTo>
                  <a:pt x="1118901" y="27908"/>
                </a:lnTo>
                <a:lnTo>
                  <a:pt x="1076540" y="42006"/>
                </a:lnTo>
                <a:lnTo>
                  <a:pt x="1024322" y="76061"/>
                </a:lnTo>
                <a:lnTo>
                  <a:pt x="1017269" y="95250"/>
                </a:lnTo>
                <a:lnTo>
                  <a:pt x="0" y="224789"/>
                </a:lnTo>
                <a:lnTo>
                  <a:pt x="1017269" y="239267"/>
                </a:lnTo>
                <a:lnTo>
                  <a:pt x="1017269" y="477774"/>
                </a:lnTo>
                <a:lnTo>
                  <a:pt x="1024322" y="497213"/>
                </a:lnTo>
                <a:lnTo>
                  <a:pt x="1076540" y="531593"/>
                </a:lnTo>
                <a:lnTo>
                  <a:pt x="1118901" y="545782"/>
                </a:lnTo>
                <a:lnTo>
                  <a:pt x="1170228" y="557471"/>
                </a:lnTo>
                <a:lnTo>
                  <a:pt x="1229117" y="566285"/>
                </a:lnTo>
                <a:lnTo>
                  <a:pt x="1294169" y="571848"/>
                </a:lnTo>
                <a:lnTo>
                  <a:pt x="1363980" y="573786"/>
                </a:lnTo>
                <a:lnTo>
                  <a:pt x="2750058" y="573786"/>
                </a:lnTo>
                <a:lnTo>
                  <a:pt x="2819836" y="571848"/>
                </a:lnTo>
                <a:lnTo>
                  <a:pt x="2884801" y="566285"/>
                </a:lnTo>
                <a:lnTo>
                  <a:pt x="2943568" y="557471"/>
                </a:lnTo>
                <a:lnTo>
                  <a:pt x="2994755" y="545782"/>
                </a:lnTo>
                <a:lnTo>
                  <a:pt x="3036976" y="531593"/>
                </a:lnTo>
                <a:lnTo>
                  <a:pt x="3088985" y="497213"/>
                </a:lnTo>
                <a:lnTo>
                  <a:pt x="3096006" y="477774"/>
                </a:lnTo>
                <a:lnTo>
                  <a:pt x="3096006" y="95250"/>
                </a:lnTo>
                <a:lnTo>
                  <a:pt x="3068847" y="58185"/>
                </a:lnTo>
                <a:lnTo>
                  <a:pt x="2994755" y="27908"/>
                </a:lnTo>
                <a:lnTo>
                  <a:pt x="2943568" y="16274"/>
                </a:lnTo>
                <a:lnTo>
                  <a:pt x="2884801" y="7489"/>
                </a:lnTo>
                <a:lnTo>
                  <a:pt x="2819836" y="1936"/>
                </a:lnTo>
                <a:lnTo>
                  <a:pt x="2750058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48466" y="4425844"/>
            <a:ext cx="3010253" cy="558094"/>
          </a:xfrm>
          <a:custGeom>
            <a:avLst/>
            <a:gdLst/>
            <a:ahLst/>
            <a:cxnLst/>
            <a:rect l="l" t="t" r="r" b="b"/>
            <a:pathLst>
              <a:path w="3096260" h="574039">
                <a:moveTo>
                  <a:pt x="1363980" y="0"/>
                </a:moveTo>
                <a:lnTo>
                  <a:pt x="1294169" y="1936"/>
                </a:lnTo>
                <a:lnTo>
                  <a:pt x="1229117" y="7489"/>
                </a:lnTo>
                <a:lnTo>
                  <a:pt x="1170228" y="16274"/>
                </a:lnTo>
                <a:lnTo>
                  <a:pt x="1118901" y="27908"/>
                </a:lnTo>
                <a:lnTo>
                  <a:pt x="1076540" y="42006"/>
                </a:lnTo>
                <a:lnTo>
                  <a:pt x="1024322" y="76061"/>
                </a:lnTo>
                <a:lnTo>
                  <a:pt x="1017269" y="95250"/>
                </a:lnTo>
                <a:lnTo>
                  <a:pt x="0" y="224789"/>
                </a:lnTo>
                <a:lnTo>
                  <a:pt x="1017269" y="239267"/>
                </a:lnTo>
                <a:lnTo>
                  <a:pt x="1017269" y="477774"/>
                </a:lnTo>
                <a:lnTo>
                  <a:pt x="1024322" y="497213"/>
                </a:lnTo>
                <a:lnTo>
                  <a:pt x="1076540" y="531593"/>
                </a:lnTo>
                <a:lnTo>
                  <a:pt x="1118901" y="545782"/>
                </a:lnTo>
                <a:lnTo>
                  <a:pt x="1170228" y="557471"/>
                </a:lnTo>
                <a:lnTo>
                  <a:pt x="1229117" y="566285"/>
                </a:lnTo>
                <a:lnTo>
                  <a:pt x="1294169" y="571848"/>
                </a:lnTo>
                <a:lnTo>
                  <a:pt x="1363980" y="573786"/>
                </a:lnTo>
                <a:lnTo>
                  <a:pt x="2750058" y="573786"/>
                </a:lnTo>
                <a:lnTo>
                  <a:pt x="2819836" y="571848"/>
                </a:lnTo>
                <a:lnTo>
                  <a:pt x="2884801" y="566285"/>
                </a:lnTo>
                <a:lnTo>
                  <a:pt x="2943568" y="557471"/>
                </a:lnTo>
                <a:lnTo>
                  <a:pt x="2994755" y="545782"/>
                </a:lnTo>
                <a:lnTo>
                  <a:pt x="3036976" y="531593"/>
                </a:lnTo>
                <a:lnTo>
                  <a:pt x="3088985" y="497213"/>
                </a:lnTo>
                <a:lnTo>
                  <a:pt x="3096006" y="477774"/>
                </a:lnTo>
                <a:lnTo>
                  <a:pt x="3096006" y="95250"/>
                </a:lnTo>
                <a:lnTo>
                  <a:pt x="3068847" y="58185"/>
                </a:lnTo>
                <a:lnTo>
                  <a:pt x="2994755" y="27908"/>
                </a:lnTo>
                <a:lnTo>
                  <a:pt x="2943568" y="16274"/>
                </a:lnTo>
                <a:lnTo>
                  <a:pt x="2884801" y="7489"/>
                </a:lnTo>
                <a:lnTo>
                  <a:pt x="2819836" y="1936"/>
                </a:lnTo>
                <a:lnTo>
                  <a:pt x="2750058" y="0"/>
                </a:lnTo>
                <a:lnTo>
                  <a:pt x="136398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3979262" y="4484123"/>
            <a:ext cx="1139649" cy="329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827" marR="4939" indent="-224096"/>
            <a:r>
              <a:rPr sz="1069" b="1" spc="10" dirty="0">
                <a:latin typeface="Times New Roman"/>
                <a:cs typeface="Times New Roman"/>
              </a:rPr>
              <a:t>Member wise</a:t>
            </a:r>
            <a:r>
              <a:rPr sz="1069" b="1" spc="-5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copy  assignment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348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7188"/>
            <a:ext cx="4851224" cy="79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operator =(const </a:t>
            </a: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2300235" indent="-417944">
              <a:lnSpc>
                <a:spcPct val="104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String::operator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(const String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rhs){  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rhs.size;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if(rhs.size !=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525980" marR="46733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delete </a:t>
            </a:r>
            <a:r>
              <a:rPr sz="972" b="1" spc="5" dirty="0">
                <a:latin typeface="Book Antiqua"/>
                <a:cs typeface="Book Antiqua"/>
              </a:rPr>
              <a:t>[] </a:t>
            </a:r>
            <a:r>
              <a:rPr sz="972" b="1" spc="10" dirty="0">
                <a:latin typeface="Book Antiqua"/>
                <a:cs typeface="Book Antiqua"/>
              </a:rPr>
              <a:t>bufferPtr;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resolving inaccessible </a:t>
            </a:r>
            <a:r>
              <a:rPr sz="972" b="1" spc="19" dirty="0">
                <a:latin typeface="Book Antiqua"/>
                <a:cs typeface="Book Antiqua"/>
              </a:rPr>
              <a:t>memory </a:t>
            </a:r>
            <a:r>
              <a:rPr sz="972" b="1" spc="15" dirty="0">
                <a:latin typeface="Book Antiqua"/>
                <a:cs typeface="Book Antiqua"/>
              </a:rPr>
              <a:t>issue  </a:t>
            </a:r>
            <a:r>
              <a:rPr sz="972" b="1" spc="10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0" dirty="0">
                <a:latin typeface="Book Antiqua"/>
                <a:cs typeface="Book Antiqua"/>
              </a:rPr>
              <a:t>char[rhs.size+1];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creating </a:t>
            </a:r>
            <a:r>
              <a:rPr sz="972" b="1" spc="19" dirty="0">
                <a:latin typeface="Book Antiqua"/>
                <a:cs typeface="Book Antiqua"/>
              </a:rPr>
              <a:t>new </a:t>
            </a:r>
            <a:r>
              <a:rPr sz="972" b="1" spc="15" dirty="0">
                <a:latin typeface="Book Antiqua"/>
                <a:cs typeface="Book Antiqua"/>
              </a:rPr>
              <a:t>dynamic </a:t>
            </a:r>
            <a:r>
              <a:rPr sz="972" b="1" spc="19" dirty="0">
                <a:latin typeface="Book Antiqua"/>
                <a:cs typeface="Book Antiqua"/>
              </a:rPr>
              <a:t>memory  </a:t>
            </a:r>
            <a:r>
              <a:rPr sz="972" b="1" spc="10" dirty="0">
                <a:latin typeface="Book Antiqua"/>
                <a:cs typeface="Book Antiqua"/>
              </a:rPr>
              <a:t>strcpy(bufferPtr,rhs.bufferPtr);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deep</a:t>
            </a:r>
            <a:r>
              <a:rPr sz="972" b="1" spc="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R="2072434" algn="ctr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bufferPtr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str1(“ABC");</a:t>
            </a:r>
            <a:endParaRPr sz="972">
              <a:latin typeface="Book Antiqua"/>
              <a:cs typeface="Book Antiqua"/>
            </a:endParaRPr>
          </a:p>
          <a:p>
            <a:pPr marL="429673" marR="2711388">
              <a:lnSpc>
                <a:spcPct val="104000"/>
              </a:lnSpc>
              <a:tabLst>
                <a:tab pos="1394587" algn="l"/>
              </a:tabLst>
            </a:pP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10" dirty="0">
                <a:latin typeface="Book Antiqua"/>
                <a:cs typeface="Book Antiqua"/>
              </a:rPr>
              <a:t>str2(“DE”),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str3(“FG”);  </a:t>
            </a:r>
            <a:r>
              <a:rPr sz="972" b="1" spc="10" dirty="0">
                <a:latin typeface="Book Antiqua"/>
                <a:cs typeface="Book Antiqua"/>
              </a:rPr>
              <a:t>str1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str2;	//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Valid… 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str1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str2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str3; // </a:t>
            </a:r>
            <a:r>
              <a:rPr sz="972" b="1" spc="15" dirty="0">
                <a:latin typeface="Book Antiqua"/>
                <a:cs typeface="Book Antiqua"/>
              </a:rPr>
              <a:t>Error…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0" dirty="0">
                <a:latin typeface="Book Antiqua"/>
                <a:cs typeface="Book Antiqua"/>
              </a:rPr>
              <a:t>problem in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statement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str1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str3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str1=str2=str3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resolved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str1.operator=(str2.operator=(str3))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Assignment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beiing called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times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for part str2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str3 and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for  str1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(str2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str3)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assignment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operator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right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associate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so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first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str2=str3</a:t>
            </a:r>
            <a:r>
              <a:rPr sz="972" b="1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will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executed,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str2 will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equal to str3, </a:t>
            </a:r>
            <a:r>
              <a:rPr sz="972" spc="15" dirty="0">
                <a:latin typeface="Book Antiqua"/>
                <a:cs typeface="Book Antiqua"/>
              </a:rPr>
              <a:t>then </a:t>
            </a:r>
            <a:r>
              <a:rPr sz="972" spc="10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overloaded assignment  </a:t>
            </a:r>
            <a:r>
              <a:rPr sz="972" spc="10" dirty="0">
                <a:latin typeface="Book Antiqua"/>
                <a:cs typeface="Book Antiqua"/>
              </a:rPr>
              <a:t>operator execution result will be assigned to</a:t>
            </a:r>
            <a:r>
              <a:rPr sz="972" spc="5" dirty="0">
                <a:latin typeface="Book Antiqua"/>
                <a:cs typeface="Book Antiqua"/>
              </a:rPr>
              <a:t> s1,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str1.operator=(</a:t>
            </a:r>
            <a:r>
              <a:rPr sz="972" b="1" spc="10" dirty="0">
                <a:latin typeface="Book Antiqua"/>
                <a:cs typeface="Book Antiqua"/>
              </a:rPr>
              <a:t>str2.operator=(str3)</a:t>
            </a:r>
            <a:r>
              <a:rPr sz="972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when compiler </a:t>
            </a:r>
            <a:r>
              <a:rPr sz="972" spc="10" dirty="0">
                <a:latin typeface="Book Antiqua"/>
                <a:cs typeface="Book Antiqua"/>
              </a:rPr>
              <a:t>will try to invoke </a:t>
            </a:r>
            <a:r>
              <a:rPr sz="972" spc="15" dirty="0">
                <a:latin typeface="Book Antiqua"/>
                <a:cs typeface="Book Antiqua"/>
              </a:rPr>
              <a:t>second </a:t>
            </a:r>
            <a:r>
              <a:rPr sz="972" spc="10" dirty="0">
                <a:latin typeface="Book Antiqua"/>
                <a:cs typeface="Book Antiqua"/>
              </a:rPr>
              <a:t>assignment operator to assign  value to str1 error will be returned </a:t>
            </a:r>
            <a:r>
              <a:rPr sz="972" spc="15" dirty="0">
                <a:latin typeface="Book Antiqua"/>
                <a:cs typeface="Book Antiqua"/>
              </a:rPr>
              <a:t>becuase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void return type of oveloaded  </a:t>
            </a:r>
            <a:r>
              <a:rPr sz="972" spc="10" dirty="0">
                <a:latin typeface="Book Antiqua"/>
                <a:cs typeface="Book Antiqua"/>
              </a:rPr>
              <a:t>assignment </a:t>
            </a:r>
            <a:r>
              <a:rPr sz="972" spc="15" dirty="0">
                <a:latin typeface="Book Antiqua"/>
                <a:cs typeface="Book Antiqua"/>
              </a:rPr>
              <a:t>operator the </a:t>
            </a:r>
            <a:r>
              <a:rPr sz="972" spc="10" dirty="0">
                <a:latin typeface="Book Antiqua"/>
                <a:cs typeface="Book Antiqua"/>
              </a:rPr>
              <a:t>reasn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explained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 marR="74699">
              <a:lnSpc>
                <a:spcPts val="1254"/>
              </a:lnSpc>
              <a:spcBef>
                <a:spcPts val="44"/>
              </a:spcBef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studied before values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passed as parameters in operator overloadnig,  str2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str3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str2.operator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(str3)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str3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being called as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parameter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and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str1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str3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10" dirty="0">
                <a:latin typeface="Book Antiqua"/>
                <a:cs typeface="Book Antiqua"/>
              </a:rPr>
              <a:t>str3.operator(str2.operator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10" dirty="0">
                <a:latin typeface="Book Antiqua"/>
                <a:cs typeface="Book Antiqua"/>
              </a:rPr>
              <a:t> (str3))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str2.operator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(str3)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being </a:t>
            </a:r>
            <a:r>
              <a:rPr sz="972" spc="15" dirty="0">
                <a:latin typeface="Book Antiqua"/>
                <a:cs typeface="Book Antiqua"/>
              </a:rPr>
              <a:t>passed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parameter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This issue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resolved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introducing </a:t>
            </a:r>
            <a:r>
              <a:rPr sz="972" spc="15" dirty="0">
                <a:latin typeface="Book Antiqua"/>
                <a:cs typeface="Book Antiqua"/>
              </a:rPr>
              <a:t>minor change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 code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copy  </a:t>
            </a:r>
            <a:r>
              <a:rPr sz="972" spc="10" dirty="0">
                <a:latin typeface="Book Antiqua"/>
                <a:cs typeface="Book Antiqua"/>
              </a:rPr>
              <a:t>assignment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it return String </a:t>
            </a:r>
            <a:r>
              <a:rPr sz="972" spc="15" dirty="0">
                <a:latin typeface="Book Antiqua"/>
                <a:cs typeface="Book Antiqua"/>
              </a:rPr>
              <a:t>object </a:t>
            </a:r>
            <a:r>
              <a:rPr sz="972" spc="10" dirty="0">
                <a:latin typeface="Book Antiqua"/>
                <a:cs typeface="Book Antiqua"/>
              </a:rPr>
              <a:t>instead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void </a:t>
            </a:r>
            <a:r>
              <a:rPr sz="972" spc="15" dirty="0">
                <a:latin typeface="Book Antiqua"/>
                <a:cs typeface="Book Antiqua"/>
              </a:rPr>
              <a:t>as shown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8145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507948"/>
            <a:ext cx="4850606" cy="3486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12347" marR="4443664">
              <a:lnSpc>
                <a:spcPct val="107000"/>
              </a:lnSpc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8"/>
              </a:spcBef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String </a:t>
            </a:r>
            <a:r>
              <a:rPr sz="972" b="1" spc="24" dirty="0">
                <a:solidFill>
                  <a:srgbClr val="FF0000"/>
                </a:solidFill>
                <a:latin typeface="Book Antiqua"/>
                <a:cs typeface="Book Antiqua"/>
              </a:rPr>
              <a:t>&amp; </a:t>
            </a:r>
            <a:r>
              <a:rPr sz="972" b="1" spc="15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(const String</a:t>
            </a:r>
            <a:r>
              <a:rPr sz="972" b="1" spc="-12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solidFill>
                  <a:srgbClr val="FF0000"/>
                </a:solidFill>
                <a:latin typeface="Book Antiqua"/>
                <a:cs typeface="Book Antiqua"/>
              </a:rPr>
              <a:t>String </a:t>
            </a:r>
            <a:r>
              <a:rPr sz="972" b="1" spc="24" dirty="0">
                <a:solidFill>
                  <a:srgbClr val="FF0000"/>
                </a:solidFill>
                <a:latin typeface="Book Antiqua"/>
                <a:cs typeface="Book Antiqua"/>
              </a:rPr>
              <a:t>&amp; </a:t>
            </a: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10" dirty="0">
                <a:latin typeface="Book Antiqua"/>
                <a:cs typeface="Book Antiqua"/>
              </a:rPr>
              <a:t>:: operator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(const String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rhs){</a:t>
            </a:r>
            <a:endParaRPr sz="972">
              <a:latin typeface="Book Antiqua"/>
              <a:cs typeface="Book Antiqua"/>
            </a:endParaRPr>
          </a:p>
          <a:p>
            <a:pPr marL="430291" marR="3378739">
              <a:lnSpc>
                <a:spcPts val="1244"/>
              </a:lnSpc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rhs.size;  </a:t>
            </a:r>
            <a:r>
              <a:rPr sz="972" spc="15" dirty="0">
                <a:latin typeface="Book Antiqua"/>
                <a:cs typeface="Book Antiqua"/>
              </a:rPr>
              <a:t>delete </a:t>
            </a:r>
            <a:r>
              <a:rPr sz="972" spc="10" dirty="0">
                <a:latin typeface="Book Antiqua"/>
                <a:cs typeface="Book Antiqua"/>
              </a:rPr>
              <a:t>[]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bufferPtr;  </a:t>
            </a:r>
            <a:r>
              <a:rPr sz="972" spc="10" dirty="0">
                <a:latin typeface="Book Antiqua"/>
                <a:cs typeface="Book Antiqua"/>
              </a:rPr>
              <a:t>if(rhs.size !=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0){</a:t>
            </a:r>
            <a:endParaRPr sz="972">
              <a:latin typeface="Book Antiqua"/>
              <a:cs typeface="Book Antiqua"/>
            </a:endParaRPr>
          </a:p>
          <a:p>
            <a:pPr marL="525980" marR="2457041" indent="-617">
              <a:lnSpc>
                <a:spcPts val="1244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bufferPtr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char[rhs.size+1];  strcpy(bufferPtr,rhs.bufferPtr);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 bufferPtr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63"/>
              </a:spcBef>
            </a:pP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return</a:t>
            </a:r>
            <a:r>
              <a:rPr sz="972" b="1" spc="-49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5" dirty="0">
                <a:latin typeface="Book Antiqua"/>
                <a:cs typeface="Book Antiqua"/>
              </a:rPr>
              <a:t>are returning the value by </a:t>
            </a:r>
            <a:r>
              <a:rPr sz="972" spc="10" dirty="0">
                <a:latin typeface="Book Antiqua"/>
                <a:cs typeface="Book Antiqua"/>
              </a:rPr>
              <a:t>reference of the object with respect to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this  overloaded assignment operator will be called. It will be </a:t>
            </a:r>
            <a:r>
              <a:rPr sz="972" spc="5" dirty="0">
                <a:latin typeface="Book Antiqua"/>
                <a:cs typeface="Book Antiqua"/>
              </a:rPr>
              <a:t>str2 </a:t>
            </a:r>
            <a:r>
              <a:rPr sz="972" spc="10" dirty="0">
                <a:latin typeface="Book Antiqua"/>
                <a:cs typeface="Book Antiqua"/>
              </a:rPr>
              <a:t>in the case of str2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str3,  </a:t>
            </a:r>
            <a:r>
              <a:rPr sz="972" spc="19" dirty="0">
                <a:latin typeface="Book Antiqua"/>
                <a:cs typeface="Book Antiqua"/>
              </a:rPr>
              <a:t>now when </a:t>
            </a:r>
            <a:r>
              <a:rPr sz="972" spc="10" dirty="0">
                <a:latin typeface="Book Antiqua"/>
                <a:cs typeface="Book Antiqua"/>
              </a:rPr>
              <a:t>part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str1 </a:t>
            </a:r>
            <a:r>
              <a:rPr sz="972" b="1" spc="19" dirty="0">
                <a:solidFill>
                  <a:srgbClr val="FF0000"/>
                </a:solidFill>
                <a:latin typeface="Book Antiqua"/>
                <a:cs typeface="Book Antiqua"/>
              </a:rPr>
              <a:t>= 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(</a:t>
            </a:r>
            <a:r>
              <a:rPr sz="972" spc="10" dirty="0">
                <a:latin typeface="Book Antiqua"/>
                <a:cs typeface="Book Antiqua"/>
              </a:rPr>
              <a:t>str2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str3</a:t>
            </a:r>
            <a:r>
              <a:rPr sz="972" b="1" spc="10" dirty="0">
                <a:solidFill>
                  <a:srgbClr val="FF0000"/>
                </a:solidFill>
                <a:latin typeface="Book Antiqua"/>
                <a:cs typeface="Book Antiqua"/>
              </a:rPr>
              <a:t>) </a:t>
            </a:r>
            <a:r>
              <a:rPr sz="972" spc="10" dirty="0">
                <a:latin typeface="Book Antiqua"/>
                <a:cs typeface="Book Antiqua"/>
              </a:rPr>
              <a:t>will be executed, str2 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passed as </a:t>
            </a:r>
            <a:r>
              <a:rPr sz="972" spc="15" dirty="0">
                <a:latin typeface="Book Antiqua"/>
                <a:cs typeface="Book Antiqua"/>
              </a:rPr>
              <a:t>argument,  </a:t>
            </a:r>
            <a:r>
              <a:rPr sz="972" spc="10" dirty="0">
                <a:latin typeface="Book Antiqua"/>
                <a:cs typeface="Book Antiqua"/>
              </a:rPr>
              <a:t>that will be assigned to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str1.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4053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5212"/>
            <a:ext cx="4851224" cy="2057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No.18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b="1" spc="15" dirty="0">
                <a:latin typeface="Times New Roman"/>
                <a:cs typeface="Times New Roman"/>
              </a:rPr>
              <a:t>18.1.</a:t>
            </a:r>
            <a:r>
              <a:rPr sz="972" b="1" spc="15" dirty="0">
                <a:latin typeface="Book Antiqua"/>
                <a:cs typeface="Book Antiqua"/>
              </a:rPr>
              <a:t>Self </a:t>
            </a:r>
            <a:r>
              <a:rPr sz="972" b="1" spc="10" dirty="0">
                <a:latin typeface="Book Antiqua"/>
                <a:cs typeface="Book Antiqua"/>
              </a:rPr>
              <a:t>assignment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problem: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assign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string to itself </a:t>
            </a:r>
            <a:r>
              <a:rPr sz="972" spc="15" dirty="0">
                <a:latin typeface="Book Antiqua"/>
                <a:cs typeface="Book Antiqua"/>
              </a:rPr>
              <a:t>as done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below our program </a:t>
            </a:r>
            <a:r>
              <a:rPr sz="972" spc="10" dirty="0">
                <a:latin typeface="Book Antiqua"/>
                <a:cs typeface="Book Antiqua"/>
              </a:rPr>
              <a:t>will  produce unexpected results as source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destination </a:t>
            </a:r>
            <a:r>
              <a:rPr sz="972" spc="15" dirty="0">
                <a:latin typeface="Book Antiqua"/>
                <a:cs typeface="Book Antiqua"/>
              </a:rPr>
              <a:t>operands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copying are  </a:t>
            </a:r>
            <a:r>
              <a:rPr sz="972" spc="10" dirty="0">
                <a:latin typeface="Book Antiqua"/>
                <a:cs typeface="Book Antiqua"/>
              </a:rPr>
              <a:t>same,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str1("Fakhir");</a:t>
            </a:r>
            <a:endParaRPr sz="972">
              <a:latin typeface="Book Antiqua"/>
              <a:cs typeface="Book Antiqua"/>
            </a:endParaRPr>
          </a:p>
          <a:p>
            <a:pPr marL="429673" marR="204897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str1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str1; // </a:t>
            </a:r>
            <a:r>
              <a:rPr sz="972" b="1" spc="10" dirty="0">
                <a:latin typeface="Book Antiqua"/>
                <a:cs typeface="Book Antiqua"/>
              </a:rPr>
              <a:t>Self </a:t>
            </a:r>
            <a:r>
              <a:rPr sz="972" b="1" spc="15" dirty="0">
                <a:latin typeface="Book Antiqua"/>
                <a:cs typeface="Book Antiqua"/>
              </a:rPr>
              <a:t>Assignment problem…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Result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str1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str1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277283"/>
            <a:ext cx="4850606" cy="415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resolve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issue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adding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simple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condition to ensure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both strings  </a:t>
            </a:r>
            <a:r>
              <a:rPr sz="972" spc="15" dirty="0">
                <a:latin typeface="Book Antiqua"/>
                <a:cs typeface="Book Antiqua"/>
              </a:rPr>
              <a:t>are not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same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5" dirty="0">
                <a:latin typeface="Book Antiqua"/>
                <a:cs typeface="Book Antiqua"/>
              </a:rPr>
              <a:t>::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(const String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rhs){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if(this !=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&amp;rhs){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size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rhs.size;</a:t>
            </a:r>
            <a:endParaRPr sz="972">
              <a:latin typeface="Book Antiqua"/>
              <a:cs typeface="Book Antiqua"/>
            </a:endParaRPr>
          </a:p>
          <a:p>
            <a:pPr marL="429673" marR="73587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delete [] bufferPtr; </a:t>
            </a: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deleting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left </a:t>
            </a:r>
            <a:r>
              <a:rPr sz="972" spc="15" dirty="0">
                <a:latin typeface="Book Antiqua"/>
                <a:cs typeface="Book Antiqua"/>
              </a:rPr>
              <a:t>hand </a:t>
            </a:r>
            <a:r>
              <a:rPr sz="972" spc="10" dirty="0">
                <a:latin typeface="Book Antiqua"/>
                <a:cs typeface="Book Antiqua"/>
              </a:rPr>
              <a:t>side </a:t>
            </a:r>
            <a:r>
              <a:rPr sz="972" spc="15" dirty="0">
                <a:latin typeface="Book Antiqua"/>
                <a:cs typeface="Book Antiqua"/>
              </a:rPr>
              <a:t>operand  </a:t>
            </a:r>
            <a:r>
              <a:rPr sz="972" spc="10" dirty="0">
                <a:latin typeface="Book Antiqua"/>
                <a:cs typeface="Book Antiqua"/>
              </a:rPr>
              <a:t>if(rhs.bufferPtr !=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525980" marR="2456424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bufferPtr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 </a:t>
            </a:r>
            <a:r>
              <a:rPr sz="972" spc="10" dirty="0">
                <a:latin typeface="Book Antiqua"/>
                <a:cs typeface="Book Antiqua"/>
              </a:rPr>
              <a:t>char[rhs.size+1];  strcpy(bufferPtr,rhs.bufferPtr);</a:t>
            </a:r>
            <a:endParaRPr sz="972">
              <a:latin typeface="Book Antiqua"/>
              <a:cs typeface="Book Antiqua"/>
            </a:endParaRPr>
          </a:p>
          <a:p>
            <a:pPr marL="268546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memory </a:t>
            </a:r>
            <a:r>
              <a:rPr sz="972" spc="10" dirty="0">
                <a:latin typeface="Book Antiqua"/>
                <a:cs typeface="Book Antiqua"/>
              </a:rPr>
              <a:t>access violation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incorrect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else bufferPtr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NULL;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self-assignment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properly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handled: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marR="320341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String str1("Fakhir");  str1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str1;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3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return type String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as constant to avoid assignment to </a:t>
            </a:r>
            <a:r>
              <a:rPr sz="972" spc="15" dirty="0">
                <a:latin typeface="Book Antiqua"/>
                <a:cs typeface="Book Antiqua"/>
              </a:rPr>
              <a:t>sub  </a:t>
            </a:r>
            <a:r>
              <a:rPr sz="972" spc="10" dirty="0">
                <a:latin typeface="Book Antiqua"/>
                <a:cs typeface="Book Antiqua"/>
              </a:rPr>
              <a:t>expressions, like (str1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str2)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str3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7479" y="3953193"/>
            <a:ext cx="2650949" cy="653046"/>
          </a:xfrm>
          <a:prstGeom prst="rect">
            <a:avLst/>
          </a:prstGeom>
          <a:solidFill>
            <a:srgbClr val="CCCCFF"/>
          </a:solidFill>
          <a:ln w="8966">
            <a:solidFill>
              <a:srgbClr val="000000"/>
            </a:solidFill>
          </a:ln>
        </p:spPr>
        <p:txBody>
          <a:bodyPr vert="horz" wrap="square" lIns="0" tIns="11730" rIns="0" bIns="0" rtlCol="0">
            <a:spAutoFit/>
          </a:bodyPr>
          <a:lstStyle/>
          <a:p>
            <a:pPr marL="646980">
              <a:lnSpc>
                <a:spcPts val="1264"/>
              </a:lnSpc>
              <a:spcBef>
                <a:spcPts val="92"/>
              </a:spcBef>
            </a:pPr>
            <a:r>
              <a:rPr sz="1069" b="1" i="1" spc="15" dirty="0">
                <a:latin typeface="Courier New"/>
                <a:cs typeface="Courier New"/>
              </a:rPr>
              <a:t>…</a:t>
            </a:r>
            <a:endParaRPr sz="1069">
              <a:latin typeface="Courier New"/>
              <a:cs typeface="Courier New"/>
            </a:endParaRPr>
          </a:p>
          <a:p>
            <a:pPr marL="480296">
              <a:lnSpc>
                <a:spcPts val="1244"/>
              </a:lnSpc>
            </a:pPr>
            <a:r>
              <a:rPr sz="1069" b="1" i="1" spc="15" dirty="0">
                <a:latin typeface="Courier New"/>
                <a:cs typeface="Courier New"/>
              </a:rPr>
              <a:t>// size =</a:t>
            </a:r>
            <a:r>
              <a:rPr sz="1069" b="1" i="1" spc="-63" dirty="0">
                <a:latin typeface="Courier New"/>
                <a:cs typeface="Courier New"/>
              </a:rPr>
              <a:t> </a:t>
            </a:r>
            <a:r>
              <a:rPr sz="1069" b="1" i="1" spc="15" dirty="0">
                <a:latin typeface="Courier New"/>
                <a:cs typeface="Courier New"/>
              </a:rPr>
              <a:t>rhs.size;</a:t>
            </a:r>
            <a:endParaRPr sz="1069">
              <a:latin typeface="Courier New"/>
              <a:cs typeface="Courier New"/>
            </a:endParaRPr>
          </a:p>
          <a:p>
            <a:pPr marL="480296">
              <a:lnSpc>
                <a:spcPts val="1244"/>
              </a:lnSpc>
            </a:pPr>
            <a:r>
              <a:rPr sz="1069" b="1" i="1" spc="15" dirty="0">
                <a:latin typeface="Courier New"/>
                <a:cs typeface="Courier New"/>
              </a:rPr>
              <a:t>// delete []</a:t>
            </a:r>
            <a:r>
              <a:rPr sz="1069" b="1" i="1" spc="-58" dirty="0">
                <a:latin typeface="Courier New"/>
                <a:cs typeface="Courier New"/>
              </a:rPr>
              <a:t> </a:t>
            </a:r>
            <a:r>
              <a:rPr sz="1069" b="1" i="1" spc="15" dirty="0">
                <a:latin typeface="Courier New"/>
                <a:cs typeface="Courier New"/>
              </a:rPr>
              <a:t>bufferPtr;</a:t>
            </a:r>
            <a:endParaRPr sz="1069">
              <a:latin typeface="Courier New"/>
              <a:cs typeface="Courier New"/>
            </a:endParaRPr>
          </a:p>
          <a:p>
            <a:pPr marL="229653">
              <a:lnSpc>
                <a:spcPts val="1259"/>
              </a:lnSpc>
            </a:pPr>
            <a:r>
              <a:rPr sz="1069" b="1" i="1" spc="15" dirty="0">
                <a:latin typeface="Courier New"/>
                <a:cs typeface="Courier New"/>
              </a:rPr>
              <a:t>…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29959" y="3997641"/>
            <a:ext cx="442030" cy="271639"/>
          </a:xfrm>
          <a:custGeom>
            <a:avLst/>
            <a:gdLst/>
            <a:ahLst/>
            <a:cxnLst/>
            <a:rect l="l" t="t" r="r" b="b"/>
            <a:pathLst>
              <a:path w="454660" h="279400">
                <a:moveTo>
                  <a:pt x="227075" y="0"/>
                </a:moveTo>
                <a:lnTo>
                  <a:pt x="166599" y="4984"/>
                </a:lnTo>
                <a:lnTo>
                  <a:pt x="112324" y="19050"/>
                </a:lnTo>
                <a:lnTo>
                  <a:pt x="66389" y="40862"/>
                </a:lnTo>
                <a:lnTo>
                  <a:pt x="30931" y="69088"/>
                </a:lnTo>
                <a:lnTo>
                  <a:pt x="8089" y="102393"/>
                </a:lnTo>
                <a:lnTo>
                  <a:pt x="0" y="139446"/>
                </a:lnTo>
                <a:lnTo>
                  <a:pt x="8089" y="176498"/>
                </a:lnTo>
                <a:lnTo>
                  <a:pt x="30931" y="209803"/>
                </a:lnTo>
                <a:lnTo>
                  <a:pt x="66389" y="238029"/>
                </a:lnTo>
                <a:lnTo>
                  <a:pt x="112324" y="259841"/>
                </a:lnTo>
                <a:lnTo>
                  <a:pt x="166599" y="273907"/>
                </a:lnTo>
                <a:lnTo>
                  <a:pt x="227075" y="278891"/>
                </a:lnTo>
                <a:lnTo>
                  <a:pt x="287288" y="273907"/>
                </a:lnTo>
                <a:lnTo>
                  <a:pt x="341488" y="259841"/>
                </a:lnTo>
                <a:lnTo>
                  <a:pt x="387476" y="238029"/>
                </a:lnTo>
                <a:lnTo>
                  <a:pt x="423051" y="209804"/>
                </a:lnTo>
                <a:lnTo>
                  <a:pt x="446009" y="176498"/>
                </a:lnTo>
                <a:lnTo>
                  <a:pt x="454151" y="139446"/>
                </a:lnTo>
                <a:lnTo>
                  <a:pt x="446009" y="102393"/>
                </a:lnTo>
                <a:lnTo>
                  <a:pt x="423051" y="69087"/>
                </a:lnTo>
                <a:lnTo>
                  <a:pt x="387476" y="40862"/>
                </a:lnTo>
                <a:lnTo>
                  <a:pt x="341488" y="19049"/>
                </a:lnTo>
                <a:lnTo>
                  <a:pt x="287288" y="4984"/>
                </a:lnTo>
                <a:lnTo>
                  <a:pt x="227075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629959" y="3997641"/>
            <a:ext cx="442030" cy="271639"/>
          </a:xfrm>
          <a:custGeom>
            <a:avLst/>
            <a:gdLst/>
            <a:ahLst/>
            <a:cxnLst/>
            <a:rect l="l" t="t" r="r" b="b"/>
            <a:pathLst>
              <a:path w="454660" h="279400">
                <a:moveTo>
                  <a:pt x="227075" y="0"/>
                </a:moveTo>
                <a:lnTo>
                  <a:pt x="166599" y="4984"/>
                </a:lnTo>
                <a:lnTo>
                  <a:pt x="112324" y="19050"/>
                </a:lnTo>
                <a:lnTo>
                  <a:pt x="66389" y="40862"/>
                </a:lnTo>
                <a:lnTo>
                  <a:pt x="30931" y="69088"/>
                </a:lnTo>
                <a:lnTo>
                  <a:pt x="8089" y="102393"/>
                </a:lnTo>
                <a:lnTo>
                  <a:pt x="0" y="139446"/>
                </a:lnTo>
                <a:lnTo>
                  <a:pt x="8089" y="176498"/>
                </a:lnTo>
                <a:lnTo>
                  <a:pt x="30931" y="209803"/>
                </a:lnTo>
                <a:lnTo>
                  <a:pt x="66389" y="238029"/>
                </a:lnTo>
                <a:lnTo>
                  <a:pt x="112324" y="259841"/>
                </a:lnTo>
                <a:lnTo>
                  <a:pt x="166599" y="273907"/>
                </a:lnTo>
                <a:lnTo>
                  <a:pt x="227075" y="278891"/>
                </a:lnTo>
                <a:lnTo>
                  <a:pt x="287288" y="273907"/>
                </a:lnTo>
                <a:lnTo>
                  <a:pt x="341488" y="259841"/>
                </a:lnTo>
                <a:lnTo>
                  <a:pt x="387476" y="238029"/>
                </a:lnTo>
                <a:lnTo>
                  <a:pt x="423051" y="209804"/>
                </a:lnTo>
                <a:lnTo>
                  <a:pt x="446009" y="176498"/>
                </a:lnTo>
                <a:lnTo>
                  <a:pt x="454151" y="139446"/>
                </a:lnTo>
                <a:lnTo>
                  <a:pt x="446009" y="102393"/>
                </a:lnTo>
                <a:lnTo>
                  <a:pt x="423051" y="69087"/>
                </a:lnTo>
                <a:lnTo>
                  <a:pt x="387476" y="40862"/>
                </a:lnTo>
                <a:lnTo>
                  <a:pt x="341488" y="19049"/>
                </a:lnTo>
                <a:lnTo>
                  <a:pt x="287288" y="4984"/>
                </a:lnTo>
                <a:lnTo>
                  <a:pt x="22707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733921" y="4056661"/>
            <a:ext cx="2339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5" dirty="0">
                <a:latin typeface="Times New Roman"/>
                <a:cs typeface="Times New Roman"/>
              </a:rPr>
              <a:t>???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6939" y="4845156"/>
            <a:ext cx="627239" cy="177624"/>
          </a:xfrm>
          <a:prstGeom prst="rect">
            <a:avLst/>
          </a:prstGeom>
          <a:solidFill>
            <a:srgbClr val="BBE0E3"/>
          </a:solidFill>
          <a:ln w="8966">
            <a:solidFill>
              <a:srgbClr val="000000"/>
            </a:solidFill>
          </a:ln>
        </p:spPr>
        <p:txBody>
          <a:bodyPr vert="horz" wrap="square" lIns="0" tIns="12965" rIns="0" bIns="0" rtlCol="0">
            <a:spAutoFit/>
          </a:bodyPr>
          <a:lstStyle/>
          <a:p>
            <a:pPr marL="141372">
              <a:spcBef>
                <a:spcPts val="102"/>
              </a:spcBef>
            </a:pPr>
            <a:r>
              <a:rPr sz="1069" b="1" spc="15" dirty="0">
                <a:latin typeface="Courier New"/>
                <a:cs typeface="Courier New"/>
              </a:rPr>
              <a:t>str1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5401" y="4218410"/>
            <a:ext cx="814917" cy="177000"/>
          </a:xfrm>
          <a:prstGeom prst="rect">
            <a:avLst/>
          </a:prstGeom>
          <a:solidFill>
            <a:srgbClr val="99FFCC"/>
          </a:solidFill>
          <a:ln w="8966">
            <a:solidFill>
              <a:srgbClr val="000000"/>
            </a:solidFill>
          </a:ln>
        </p:spPr>
        <p:txBody>
          <a:bodyPr vert="horz" wrap="square" lIns="0" tIns="12347" rIns="0" bIns="0" rtlCol="0">
            <a:spAutoFit/>
          </a:bodyPr>
          <a:lstStyle/>
          <a:p>
            <a:pPr marL="151867">
              <a:spcBef>
                <a:spcPts val="97"/>
              </a:spcBef>
            </a:pPr>
            <a:r>
              <a:rPr sz="1069" b="1" spc="15" dirty="0">
                <a:latin typeface="Courier New"/>
                <a:cs typeface="Courier New"/>
              </a:rPr>
              <a:t>Fakhir</a:t>
            </a:r>
            <a:endParaRPr sz="1069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86223" y="4421399"/>
            <a:ext cx="104951" cy="429682"/>
          </a:xfrm>
          <a:custGeom>
            <a:avLst/>
            <a:gdLst/>
            <a:ahLst/>
            <a:cxnLst/>
            <a:rect l="l" t="t" r="r" b="b"/>
            <a:pathLst>
              <a:path w="107950" h="441960">
                <a:moveTo>
                  <a:pt x="78486" y="405384"/>
                </a:moveTo>
                <a:lnTo>
                  <a:pt x="42672" y="406146"/>
                </a:lnTo>
                <a:lnTo>
                  <a:pt x="43434" y="441960"/>
                </a:lnTo>
                <a:lnTo>
                  <a:pt x="79248" y="441198"/>
                </a:lnTo>
                <a:lnTo>
                  <a:pt x="78486" y="405384"/>
                </a:lnTo>
                <a:close/>
              </a:path>
              <a:path w="107950" h="441960">
                <a:moveTo>
                  <a:pt x="76200" y="333755"/>
                </a:moveTo>
                <a:lnTo>
                  <a:pt x="40386" y="334517"/>
                </a:lnTo>
                <a:lnTo>
                  <a:pt x="41910" y="370332"/>
                </a:lnTo>
                <a:lnTo>
                  <a:pt x="77724" y="369570"/>
                </a:lnTo>
                <a:lnTo>
                  <a:pt x="76200" y="333755"/>
                </a:lnTo>
                <a:close/>
              </a:path>
              <a:path w="107950" h="441960">
                <a:moveTo>
                  <a:pt x="74675" y="262127"/>
                </a:moveTo>
                <a:lnTo>
                  <a:pt x="38862" y="262889"/>
                </a:lnTo>
                <a:lnTo>
                  <a:pt x="39624" y="298703"/>
                </a:lnTo>
                <a:lnTo>
                  <a:pt x="75437" y="297941"/>
                </a:lnTo>
                <a:lnTo>
                  <a:pt x="74675" y="262127"/>
                </a:lnTo>
                <a:close/>
              </a:path>
              <a:path w="107950" h="441960">
                <a:moveTo>
                  <a:pt x="73152" y="190500"/>
                </a:moveTo>
                <a:lnTo>
                  <a:pt x="37337" y="191262"/>
                </a:lnTo>
                <a:lnTo>
                  <a:pt x="38100" y="227075"/>
                </a:lnTo>
                <a:lnTo>
                  <a:pt x="73914" y="226313"/>
                </a:lnTo>
                <a:lnTo>
                  <a:pt x="73152" y="190500"/>
                </a:lnTo>
                <a:close/>
              </a:path>
              <a:path w="107950" h="441960">
                <a:moveTo>
                  <a:pt x="71628" y="118872"/>
                </a:moveTo>
                <a:lnTo>
                  <a:pt x="35814" y="119634"/>
                </a:lnTo>
                <a:lnTo>
                  <a:pt x="36575" y="155448"/>
                </a:lnTo>
                <a:lnTo>
                  <a:pt x="72390" y="154686"/>
                </a:lnTo>
                <a:lnTo>
                  <a:pt x="71628" y="118872"/>
                </a:lnTo>
                <a:close/>
              </a:path>
              <a:path w="107950" h="441960">
                <a:moveTo>
                  <a:pt x="51054" y="0"/>
                </a:moveTo>
                <a:lnTo>
                  <a:pt x="0" y="108203"/>
                </a:lnTo>
                <a:lnTo>
                  <a:pt x="107442" y="105917"/>
                </a:lnTo>
                <a:lnTo>
                  <a:pt x="51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380297" y="4554007"/>
            <a:ext cx="124090" cy="212372"/>
          </a:xfrm>
          <a:custGeom>
            <a:avLst/>
            <a:gdLst/>
            <a:ahLst/>
            <a:cxnLst/>
            <a:rect l="l" t="t" r="r" b="b"/>
            <a:pathLst>
              <a:path w="127635" h="218439">
                <a:moveTo>
                  <a:pt x="127254" y="0"/>
                </a:moveTo>
                <a:lnTo>
                  <a:pt x="0" y="217931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326216" y="4607348"/>
            <a:ext cx="233362" cy="68527"/>
          </a:xfrm>
          <a:custGeom>
            <a:avLst/>
            <a:gdLst/>
            <a:ahLst/>
            <a:cxnLst/>
            <a:rect l="l" t="t" r="r" b="b"/>
            <a:pathLst>
              <a:path w="240030" h="70485">
                <a:moveTo>
                  <a:pt x="0" y="0"/>
                </a:moveTo>
                <a:lnTo>
                  <a:pt x="240030" y="70103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735898" y="3774651"/>
            <a:ext cx="733425" cy="1080382"/>
          </a:xfrm>
          <a:custGeom>
            <a:avLst/>
            <a:gdLst/>
            <a:ahLst/>
            <a:cxnLst/>
            <a:rect l="l" t="t" r="r" b="b"/>
            <a:pathLst>
              <a:path w="754379" h="1111250">
                <a:moveTo>
                  <a:pt x="488950" y="27432"/>
                </a:moveTo>
                <a:lnTo>
                  <a:pt x="419861" y="27432"/>
                </a:lnTo>
                <a:lnTo>
                  <a:pt x="429006" y="28956"/>
                </a:lnTo>
                <a:lnTo>
                  <a:pt x="438911" y="31242"/>
                </a:lnTo>
                <a:lnTo>
                  <a:pt x="475487" y="51054"/>
                </a:lnTo>
                <a:lnTo>
                  <a:pt x="509016" y="82296"/>
                </a:lnTo>
                <a:lnTo>
                  <a:pt x="514349" y="88392"/>
                </a:lnTo>
                <a:lnTo>
                  <a:pt x="526542" y="102108"/>
                </a:lnTo>
                <a:lnTo>
                  <a:pt x="532637" y="109728"/>
                </a:lnTo>
                <a:lnTo>
                  <a:pt x="539495" y="118110"/>
                </a:lnTo>
                <a:lnTo>
                  <a:pt x="545592" y="125730"/>
                </a:lnTo>
                <a:lnTo>
                  <a:pt x="558545" y="142494"/>
                </a:lnTo>
                <a:lnTo>
                  <a:pt x="570737" y="160782"/>
                </a:lnTo>
                <a:lnTo>
                  <a:pt x="583692" y="179832"/>
                </a:lnTo>
                <a:lnTo>
                  <a:pt x="596645" y="199644"/>
                </a:lnTo>
                <a:lnTo>
                  <a:pt x="608837" y="220218"/>
                </a:lnTo>
                <a:lnTo>
                  <a:pt x="621792" y="241554"/>
                </a:lnTo>
                <a:lnTo>
                  <a:pt x="633221" y="263652"/>
                </a:lnTo>
                <a:lnTo>
                  <a:pt x="645413" y="285750"/>
                </a:lnTo>
                <a:lnTo>
                  <a:pt x="666749" y="331470"/>
                </a:lnTo>
                <a:lnTo>
                  <a:pt x="686561" y="377952"/>
                </a:lnTo>
                <a:lnTo>
                  <a:pt x="702563" y="424434"/>
                </a:lnTo>
                <a:lnTo>
                  <a:pt x="715518" y="470916"/>
                </a:lnTo>
                <a:lnTo>
                  <a:pt x="721613" y="504444"/>
                </a:lnTo>
                <a:lnTo>
                  <a:pt x="723899" y="515112"/>
                </a:lnTo>
                <a:lnTo>
                  <a:pt x="724661" y="525780"/>
                </a:lnTo>
                <a:lnTo>
                  <a:pt x="726185" y="536448"/>
                </a:lnTo>
                <a:lnTo>
                  <a:pt x="726947" y="547116"/>
                </a:lnTo>
                <a:lnTo>
                  <a:pt x="726947" y="576834"/>
                </a:lnTo>
                <a:lnTo>
                  <a:pt x="726185" y="586740"/>
                </a:lnTo>
                <a:lnTo>
                  <a:pt x="715518" y="639318"/>
                </a:lnTo>
                <a:lnTo>
                  <a:pt x="708659" y="654558"/>
                </a:lnTo>
                <a:lnTo>
                  <a:pt x="704849" y="662940"/>
                </a:lnTo>
                <a:lnTo>
                  <a:pt x="679704" y="701040"/>
                </a:lnTo>
                <a:lnTo>
                  <a:pt x="646937" y="739140"/>
                </a:lnTo>
                <a:lnTo>
                  <a:pt x="639318" y="745998"/>
                </a:lnTo>
                <a:lnTo>
                  <a:pt x="631697" y="753618"/>
                </a:lnTo>
                <a:lnTo>
                  <a:pt x="598169" y="782574"/>
                </a:lnTo>
                <a:lnTo>
                  <a:pt x="560069" y="811530"/>
                </a:lnTo>
                <a:lnTo>
                  <a:pt x="518159" y="838962"/>
                </a:lnTo>
                <a:lnTo>
                  <a:pt x="473201" y="866394"/>
                </a:lnTo>
                <a:lnTo>
                  <a:pt x="424433" y="893826"/>
                </a:lnTo>
                <a:lnTo>
                  <a:pt x="399288" y="906780"/>
                </a:lnTo>
                <a:lnTo>
                  <a:pt x="373379" y="920496"/>
                </a:lnTo>
                <a:lnTo>
                  <a:pt x="320039" y="946404"/>
                </a:lnTo>
                <a:lnTo>
                  <a:pt x="236219" y="985266"/>
                </a:lnTo>
                <a:lnTo>
                  <a:pt x="178307" y="1010412"/>
                </a:lnTo>
                <a:lnTo>
                  <a:pt x="60197" y="1061466"/>
                </a:lnTo>
                <a:lnTo>
                  <a:pt x="0" y="1086612"/>
                </a:lnTo>
                <a:lnTo>
                  <a:pt x="9906" y="1110996"/>
                </a:lnTo>
                <a:lnTo>
                  <a:pt x="130301" y="1060704"/>
                </a:lnTo>
                <a:lnTo>
                  <a:pt x="188975" y="1035558"/>
                </a:lnTo>
                <a:lnTo>
                  <a:pt x="275844" y="996696"/>
                </a:lnTo>
                <a:lnTo>
                  <a:pt x="358901" y="957834"/>
                </a:lnTo>
                <a:lnTo>
                  <a:pt x="385571" y="944118"/>
                </a:lnTo>
                <a:lnTo>
                  <a:pt x="411479" y="931164"/>
                </a:lnTo>
                <a:lnTo>
                  <a:pt x="486156" y="890016"/>
                </a:lnTo>
                <a:lnTo>
                  <a:pt x="553973" y="848106"/>
                </a:lnTo>
                <a:lnTo>
                  <a:pt x="614171" y="803910"/>
                </a:lnTo>
                <a:lnTo>
                  <a:pt x="649985" y="773430"/>
                </a:lnTo>
                <a:lnTo>
                  <a:pt x="657606" y="765810"/>
                </a:lnTo>
                <a:lnTo>
                  <a:pt x="665987" y="758190"/>
                </a:lnTo>
                <a:lnTo>
                  <a:pt x="673607" y="749808"/>
                </a:lnTo>
                <a:lnTo>
                  <a:pt x="680466" y="742188"/>
                </a:lnTo>
                <a:lnTo>
                  <a:pt x="688085" y="733806"/>
                </a:lnTo>
                <a:lnTo>
                  <a:pt x="694182" y="726186"/>
                </a:lnTo>
                <a:lnTo>
                  <a:pt x="701039" y="717804"/>
                </a:lnTo>
                <a:lnTo>
                  <a:pt x="707135" y="709422"/>
                </a:lnTo>
                <a:lnTo>
                  <a:pt x="723137" y="684276"/>
                </a:lnTo>
                <a:lnTo>
                  <a:pt x="727709" y="675894"/>
                </a:lnTo>
                <a:lnTo>
                  <a:pt x="732282" y="666750"/>
                </a:lnTo>
                <a:lnTo>
                  <a:pt x="736854" y="658368"/>
                </a:lnTo>
                <a:lnTo>
                  <a:pt x="739901" y="649224"/>
                </a:lnTo>
                <a:lnTo>
                  <a:pt x="743711" y="640080"/>
                </a:lnTo>
                <a:lnTo>
                  <a:pt x="750569" y="610362"/>
                </a:lnTo>
                <a:lnTo>
                  <a:pt x="752094" y="599694"/>
                </a:lnTo>
                <a:lnTo>
                  <a:pt x="754380" y="567690"/>
                </a:lnTo>
                <a:lnTo>
                  <a:pt x="754380" y="557022"/>
                </a:lnTo>
                <a:lnTo>
                  <a:pt x="752856" y="534162"/>
                </a:lnTo>
                <a:lnTo>
                  <a:pt x="751332" y="522732"/>
                </a:lnTo>
                <a:lnTo>
                  <a:pt x="750569" y="511302"/>
                </a:lnTo>
                <a:lnTo>
                  <a:pt x="748283" y="499872"/>
                </a:lnTo>
                <a:lnTo>
                  <a:pt x="746759" y="488442"/>
                </a:lnTo>
                <a:lnTo>
                  <a:pt x="744473" y="476250"/>
                </a:lnTo>
                <a:lnTo>
                  <a:pt x="741425" y="464820"/>
                </a:lnTo>
                <a:lnTo>
                  <a:pt x="735330" y="441198"/>
                </a:lnTo>
                <a:lnTo>
                  <a:pt x="728471" y="416814"/>
                </a:lnTo>
                <a:lnTo>
                  <a:pt x="720089" y="393192"/>
                </a:lnTo>
                <a:lnTo>
                  <a:pt x="711707" y="368808"/>
                </a:lnTo>
                <a:lnTo>
                  <a:pt x="701801" y="344424"/>
                </a:lnTo>
                <a:lnTo>
                  <a:pt x="669035" y="273558"/>
                </a:lnTo>
                <a:lnTo>
                  <a:pt x="645413" y="228600"/>
                </a:lnTo>
                <a:lnTo>
                  <a:pt x="606551" y="165354"/>
                </a:lnTo>
                <a:lnTo>
                  <a:pt x="579882" y="127254"/>
                </a:lnTo>
                <a:lnTo>
                  <a:pt x="566928" y="109728"/>
                </a:lnTo>
                <a:lnTo>
                  <a:pt x="560069" y="101346"/>
                </a:lnTo>
                <a:lnTo>
                  <a:pt x="553973" y="92964"/>
                </a:lnTo>
                <a:lnTo>
                  <a:pt x="547116" y="85344"/>
                </a:lnTo>
                <a:lnTo>
                  <a:pt x="510539" y="45720"/>
                </a:lnTo>
                <a:lnTo>
                  <a:pt x="493013" y="30480"/>
                </a:lnTo>
                <a:lnTo>
                  <a:pt x="488950" y="27432"/>
                </a:lnTo>
                <a:close/>
              </a:path>
              <a:path w="754379" h="1111250">
                <a:moveTo>
                  <a:pt x="112775" y="144780"/>
                </a:moveTo>
                <a:lnTo>
                  <a:pt x="81533" y="229362"/>
                </a:lnTo>
                <a:lnTo>
                  <a:pt x="167639" y="204216"/>
                </a:lnTo>
                <a:lnTo>
                  <a:pt x="157792" y="193548"/>
                </a:lnTo>
                <a:lnTo>
                  <a:pt x="139445" y="193548"/>
                </a:lnTo>
                <a:lnTo>
                  <a:pt x="121919" y="173736"/>
                </a:lnTo>
                <a:lnTo>
                  <a:pt x="131405" y="164961"/>
                </a:lnTo>
                <a:lnTo>
                  <a:pt x="112775" y="144780"/>
                </a:lnTo>
                <a:close/>
              </a:path>
              <a:path w="754379" h="1111250">
                <a:moveTo>
                  <a:pt x="131405" y="164961"/>
                </a:moveTo>
                <a:lnTo>
                  <a:pt x="121919" y="173736"/>
                </a:lnTo>
                <a:lnTo>
                  <a:pt x="139445" y="193548"/>
                </a:lnTo>
                <a:lnTo>
                  <a:pt x="149467" y="184528"/>
                </a:lnTo>
                <a:lnTo>
                  <a:pt x="131405" y="164961"/>
                </a:lnTo>
                <a:close/>
              </a:path>
              <a:path w="754379" h="1111250">
                <a:moveTo>
                  <a:pt x="149467" y="184528"/>
                </a:moveTo>
                <a:lnTo>
                  <a:pt x="139445" y="193548"/>
                </a:lnTo>
                <a:lnTo>
                  <a:pt x="157792" y="193548"/>
                </a:lnTo>
                <a:lnTo>
                  <a:pt x="149467" y="184528"/>
                </a:lnTo>
                <a:close/>
              </a:path>
              <a:path w="754379" h="1111250">
                <a:moveTo>
                  <a:pt x="411479" y="0"/>
                </a:moveTo>
                <a:lnTo>
                  <a:pt x="373379" y="4572"/>
                </a:lnTo>
                <a:lnTo>
                  <a:pt x="335279" y="16764"/>
                </a:lnTo>
                <a:lnTo>
                  <a:pt x="297179" y="35814"/>
                </a:lnTo>
                <a:lnTo>
                  <a:pt x="258317" y="60198"/>
                </a:lnTo>
                <a:lnTo>
                  <a:pt x="218694" y="89916"/>
                </a:lnTo>
                <a:lnTo>
                  <a:pt x="205739" y="99822"/>
                </a:lnTo>
                <a:lnTo>
                  <a:pt x="192785" y="111252"/>
                </a:lnTo>
                <a:lnTo>
                  <a:pt x="179069" y="122682"/>
                </a:lnTo>
                <a:lnTo>
                  <a:pt x="166115" y="134112"/>
                </a:lnTo>
                <a:lnTo>
                  <a:pt x="152400" y="145542"/>
                </a:lnTo>
                <a:lnTo>
                  <a:pt x="131405" y="164961"/>
                </a:lnTo>
                <a:lnTo>
                  <a:pt x="149467" y="184528"/>
                </a:lnTo>
                <a:lnTo>
                  <a:pt x="169925" y="166116"/>
                </a:lnTo>
                <a:lnTo>
                  <a:pt x="196595" y="142494"/>
                </a:lnTo>
                <a:lnTo>
                  <a:pt x="235457" y="110490"/>
                </a:lnTo>
                <a:lnTo>
                  <a:pt x="273557" y="82296"/>
                </a:lnTo>
                <a:lnTo>
                  <a:pt x="322325" y="52578"/>
                </a:lnTo>
                <a:lnTo>
                  <a:pt x="368045" y="33528"/>
                </a:lnTo>
                <a:lnTo>
                  <a:pt x="389381" y="28956"/>
                </a:lnTo>
                <a:lnTo>
                  <a:pt x="399288" y="27432"/>
                </a:lnTo>
                <a:lnTo>
                  <a:pt x="488950" y="27432"/>
                </a:lnTo>
                <a:lnTo>
                  <a:pt x="486918" y="25908"/>
                </a:lnTo>
                <a:lnTo>
                  <a:pt x="481583" y="22098"/>
                </a:lnTo>
                <a:lnTo>
                  <a:pt x="476249" y="19050"/>
                </a:lnTo>
                <a:lnTo>
                  <a:pt x="470154" y="15240"/>
                </a:lnTo>
                <a:lnTo>
                  <a:pt x="464819" y="12954"/>
                </a:lnTo>
                <a:lnTo>
                  <a:pt x="459485" y="9906"/>
                </a:lnTo>
                <a:lnTo>
                  <a:pt x="447294" y="6096"/>
                </a:lnTo>
                <a:lnTo>
                  <a:pt x="435863" y="3048"/>
                </a:lnTo>
                <a:lnTo>
                  <a:pt x="423671" y="762"/>
                </a:lnTo>
                <a:lnTo>
                  <a:pt x="411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23482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5699" y="9013454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143346" y="1507948"/>
            <a:ext cx="4849989" cy="7987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12347" marR="4443046">
              <a:lnSpc>
                <a:spcPct val="107000"/>
              </a:lnSpc>
            </a:pPr>
            <a:r>
              <a:rPr sz="972" spc="29" dirty="0">
                <a:latin typeface="Book Antiqua"/>
                <a:cs typeface="Book Antiqua"/>
              </a:rPr>
              <a:t>…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3"/>
              </a:spcBef>
            </a:pPr>
            <a:r>
              <a:rPr sz="972" b="1" spc="15" dirty="0">
                <a:latin typeface="Book Antiqua"/>
                <a:cs typeface="Book Antiqua"/>
              </a:rPr>
              <a:t>const String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operator=</a:t>
            </a:r>
            <a:r>
              <a:rPr sz="948" spc="15" baseline="21367" dirty="0">
                <a:latin typeface="Book Antiqua"/>
                <a:cs typeface="Book Antiqua"/>
              </a:rPr>
              <a:t>9</a:t>
            </a:r>
            <a:endParaRPr sz="948" baseline="21367">
              <a:latin typeface="Book Antiqua"/>
              <a:cs typeface="Book Antiqua"/>
            </a:endParaRPr>
          </a:p>
          <a:p>
            <a:pPr marL="126679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(const String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String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s1(“ABC”),</a:t>
            </a:r>
            <a:endParaRPr sz="972">
              <a:latin typeface="Book Antiqua"/>
              <a:cs typeface="Book Antiqua"/>
            </a:endParaRPr>
          </a:p>
          <a:p>
            <a:pPr marR="2394689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s2(“DEF”),</a:t>
            </a:r>
            <a:endParaRPr sz="972">
              <a:latin typeface="Book Antiqua"/>
              <a:cs typeface="Book Antiqua"/>
            </a:endParaRPr>
          </a:p>
          <a:p>
            <a:pPr marR="2388516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s3(“GHI”);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Error…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(s1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s2)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s3;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53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can do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primitive types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allow </a:t>
            </a:r>
            <a:r>
              <a:rPr sz="972" spc="10" dirty="0">
                <a:latin typeface="Book Antiqua"/>
                <a:cs typeface="Book Antiqua"/>
              </a:rPr>
              <a:t>assignment to sub  expressions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making return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as String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have done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before.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a, </a:t>
            </a:r>
            <a:r>
              <a:rPr sz="972" b="1" spc="15" dirty="0">
                <a:latin typeface="Book Antiqua"/>
                <a:cs typeface="Book Antiqua"/>
              </a:rPr>
              <a:t>b,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c;</a:t>
            </a:r>
            <a:endParaRPr sz="972">
              <a:latin typeface="Book Antiqua"/>
              <a:cs typeface="Book Antiqua"/>
            </a:endParaRPr>
          </a:p>
          <a:p>
            <a:pPr marL="430908" marR="381396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(a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b)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3226255">
              <a:lnSpc>
                <a:spcPts val="2460"/>
              </a:lnSpc>
              <a:spcBef>
                <a:spcPts val="262"/>
              </a:spcBef>
            </a:pPr>
            <a:r>
              <a:rPr sz="972" b="1" spc="15" dirty="0">
                <a:latin typeface="Times New Roman"/>
                <a:cs typeface="Times New Roman"/>
              </a:rPr>
              <a:t>18.2.</a:t>
            </a:r>
            <a:r>
              <a:rPr sz="972" b="1" spc="15" dirty="0">
                <a:latin typeface="Book Antiqua"/>
                <a:cs typeface="Book Antiqua"/>
              </a:rPr>
              <a:t>Other Binary </a:t>
            </a:r>
            <a:r>
              <a:rPr sz="972" b="1" spc="10" dirty="0">
                <a:latin typeface="Book Antiqua"/>
                <a:cs typeface="Book Antiqua"/>
              </a:rPr>
              <a:t>operators  </a:t>
            </a:r>
            <a:r>
              <a:rPr sz="972" b="1" spc="15" dirty="0">
                <a:latin typeface="Book Antiqua"/>
                <a:cs typeface="Book Antiqua"/>
              </a:rPr>
              <a:t>Overloading </a:t>
            </a:r>
            <a:r>
              <a:rPr sz="972" b="1" spc="19" dirty="0">
                <a:latin typeface="Book Antiqua"/>
                <a:cs typeface="Book Antiqua"/>
              </a:rPr>
              <a:t>+=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778">
              <a:latin typeface="Times New Roman"/>
              <a:cs typeface="Times New Roman"/>
            </a:endParaRPr>
          </a:p>
          <a:p>
            <a:pPr marL="12347" marR="3809031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class Complex{  double </a:t>
            </a:r>
            <a:r>
              <a:rPr sz="972" spc="5" dirty="0">
                <a:latin typeface="Book Antiqua"/>
                <a:cs typeface="Book Antiqua"/>
              </a:rPr>
              <a:t>real, </a:t>
            </a:r>
            <a:r>
              <a:rPr sz="972" spc="15" dirty="0">
                <a:latin typeface="Book Antiqua"/>
                <a:cs typeface="Book Antiqua"/>
              </a:rPr>
              <a:t>img;  </a:t>
            </a: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12347" marR="2210720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operator+=(const 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rhs); 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operator+=(const double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1558184" indent="-418561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Complex::operator </a:t>
            </a:r>
            <a:r>
              <a:rPr sz="972" spc="19" dirty="0">
                <a:latin typeface="Book Antiqua"/>
                <a:cs typeface="Book Antiqua"/>
              </a:rPr>
              <a:t>+=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rhs){  real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rhs.real;</a:t>
            </a:r>
            <a:endParaRPr sz="972">
              <a:latin typeface="Book Antiqua"/>
              <a:cs typeface="Book Antiqua"/>
            </a:endParaRPr>
          </a:p>
          <a:p>
            <a:pPr marL="430908" marR="3222551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img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img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rhs.img;  </a:t>
            </a: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*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this;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1677949" indent="-418561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Complex::operator </a:t>
            </a:r>
            <a:r>
              <a:rPr sz="972" spc="15" dirty="0">
                <a:latin typeface="Book Antiqua"/>
                <a:cs typeface="Book Antiqua"/>
              </a:rPr>
              <a:t>+=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rhs){  real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real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rhs;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*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this;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85234">
              <a:lnSpc>
                <a:spcPts val="1264"/>
              </a:lnSpc>
            </a:pPr>
            <a:r>
              <a:rPr sz="875" baseline="37037" dirty="0">
                <a:latin typeface="Times New Roman"/>
                <a:cs typeface="Times New Roman"/>
              </a:rPr>
              <a:t>9 </a:t>
            </a:r>
            <a:r>
              <a:rPr sz="924" dirty="0">
                <a:latin typeface="Times New Roman"/>
                <a:cs typeface="Times New Roman"/>
              </a:rPr>
              <a:t>W</a:t>
            </a:r>
            <a:r>
              <a:rPr sz="1069" dirty="0">
                <a:latin typeface="Times New Roman"/>
                <a:cs typeface="Times New Roman"/>
              </a:rPr>
              <a:t>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previously that </a:t>
            </a:r>
            <a:r>
              <a:rPr sz="1069" spc="10" dirty="0">
                <a:latin typeface="Times New Roman"/>
                <a:cs typeface="Times New Roman"/>
              </a:rPr>
              <a:t>we should </a:t>
            </a:r>
            <a:r>
              <a:rPr sz="1069" spc="5" dirty="0">
                <a:latin typeface="Times New Roman"/>
                <a:cs typeface="Times New Roman"/>
              </a:rPr>
              <a:t>not return handle to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private data  </a:t>
            </a:r>
            <a:r>
              <a:rPr sz="1069" spc="10" dirty="0">
                <a:latin typeface="Times New Roman"/>
                <a:cs typeface="Times New Roman"/>
              </a:rPr>
              <a:t>member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60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9410"/>
            <a:ext cx="4851224" cy="7426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marR="3344785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5" dirty="0">
                <a:latin typeface="Book Antiqua"/>
                <a:cs typeface="Book Antiqua"/>
              </a:rPr>
              <a:t>c1, c2, </a:t>
            </a:r>
            <a:r>
              <a:rPr sz="972" spc="10" dirty="0">
                <a:latin typeface="Book Antiqua"/>
                <a:cs typeface="Book Antiqua"/>
              </a:rPr>
              <a:t>c3;  c1 </a:t>
            </a:r>
            <a:r>
              <a:rPr sz="972" spc="19" dirty="0">
                <a:latin typeface="Book Antiqua"/>
                <a:cs typeface="Book Antiqua"/>
              </a:rPr>
              <a:t>+=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c2;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c3 +=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0.087;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272867" lvl="1" indent="-260520">
              <a:spcBef>
                <a:spcPts val="5"/>
              </a:spcBef>
              <a:buFont typeface="Times New Roman"/>
              <a:buAutoNum type="arabicPeriod" startAt="3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Friend Functions and Operator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 startAt="3"/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Friend functions </a:t>
            </a:r>
            <a:r>
              <a:rPr sz="972" spc="15" dirty="0">
                <a:latin typeface="Book Antiqua"/>
                <a:cs typeface="Book Antiqua"/>
              </a:rPr>
              <a:t>minimize encapsulation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access </a:t>
            </a:r>
            <a:r>
              <a:rPr sz="972" spc="10" dirty="0">
                <a:latin typeface="Book Antiqua"/>
                <a:cs typeface="Book Antiqua"/>
              </a:rPr>
              <a:t>private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of any class  </a:t>
            </a:r>
            <a:r>
              <a:rPr sz="972" spc="15" dirty="0">
                <a:latin typeface="Book Antiqua"/>
                <a:cs typeface="Book Antiqua"/>
              </a:rPr>
              <a:t>using </a:t>
            </a:r>
            <a:r>
              <a:rPr sz="972" spc="10" dirty="0">
                <a:latin typeface="Book Antiqua"/>
                <a:cs typeface="Book Antiqua"/>
              </a:rPr>
              <a:t>friend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result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in: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Data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vulnerability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Programming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bugs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Tough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debugging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4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Hence,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of friend functions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limited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overload operators without   declaring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friend functions 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class,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operator 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defined 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a non-member, </a:t>
            </a:r>
            <a:r>
              <a:rPr sz="972" spc="10" dirty="0">
                <a:latin typeface="Book Antiqua"/>
                <a:cs typeface="Book Antiqua"/>
              </a:rPr>
              <a:t>non-friend function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(Three versions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operator for Complex no </a:t>
            </a:r>
            <a:r>
              <a:rPr sz="972" spc="10" dirty="0">
                <a:latin typeface="Book Antiqua"/>
                <a:cs typeface="Book Antiqua"/>
              </a:rPr>
              <a:t>class to </a:t>
            </a:r>
            <a:r>
              <a:rPr sz="972" spc="15" dirty="0">
                <a:latin typeface="Book Antiqua"/>
                <a:cs typeface="Book Antiqua"/>
              </a:rPr>
              <a:t>handle </a:t>
            </a:r>
            <a:r>
              <a:rPr sz="972" spc="10" dirty="0">
                <a:latin typeface="Book Antiqua"/>
                <a:cs typeface="Book Antiqua"/>
              </a:rPr>
              <a:t>three kinds  of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statements)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78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obj1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obj2</a:t>
            </a:r>
            <a:endParaRPr sz="972">
              <a:latin typeface="Book Antiqua"/>
              <a:cs typeface="Book Antiqua"/>
            </a:endParaRPr>
          </a:p>
          <a:p>
            <a:pPr marL="638954">
              <a:spcBef>
                <a:spcPts val="73"/>
              </a:spcBef>
              <a:tabLst>
                <a:tab pos="848235" algn="l"/>
              </a:tabLst>
            </a:pPr>
            <a:r>
              <a:rPr sz="972" spc="15" dirty="0">
                <a:latin typeface="Courier New"/>
                <a:cs typeface="Courier New"/>
              </a:rPr>
              <a:t>o	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obj1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131"/>
              </a:spcBef>
              <a:tabLst>
                <a:tab pos="429673" algn="l"/>
              </a:tabLst>
            </a:pPr>
            <a:r>
              <a:rPr sz="972" spc="10" dirty="0">
                <a:latin typeface="Symbol"/>
                <a:cs typeface="Symbol"/>
              </a:rPr>
              <a:t></a:t>
            </a:r>
            <a:r>
              <a:rPr sz="972" spc="10" dirty="0">
                <a:latin typeface="Times New Roman"/>
                <a:cs typeface="Times New Roman"/>
              </a:rPr>
              <a:t>	</a:t>
            </a:r>
            <a:r>
              <a:rPr sz="972" spc="15" dirty="0">
                <a:latin typeface="Book Antiqua"/>
                <a:cs typeface="Book Antiqua"/>
              </a:rPr>
              <a:t>obj1 </a:t>
            </a:r>
            <a:r>
              <a:rPr sz="972" spc="19" dirty="0">
                <a:latin typeface="Book Antiqua"/>
                <a:cs typeface="Book Antiqua"/>
              </a:rPr>
              <a:t>+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3.78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1148265" indent="-417944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a, 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b){ 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t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a;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creating </a:t>
            </a:r>
            <a:r>
              <a:rPr sz="972" spc="15" dirty="0">
                <a:latin typeface="Book Antiqua"/>
                <a:cs typeface="Book Antiqua"/>
              </a:rPr>
              <a:t>temporary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b="1" spc="10" dirty="0">
                <a:latin typeface="Book Antiqua"/>
                <a:cs typeface="Book Antiqua"/>
              </a:rPr>
              <a:t>t </a:t>
            </a:r>
            <a:r>
              <a:rPr sz="972" spc="10" dirty="0">
                <a:latin typeface="Book Antiqua"/>
                <a:cs typeface="Book Antiqua"/>
              </a:rPr>
              <a:t>to store </a:t>
            </a:r>
            <a:r>
              <a:rPr sz="972" spc="15" dirty="0">
                <a:latin typeface="Book Antiqua"/>
                <a:cs typeface="Book Antiqua"/>
              </a:rPr>
              <a:t>a+b  return </a:t>
            </a:r>
            <a:r>
              <a:rPr sz="972" spc="10" dirty="0">
                <a:latin typeface="Book Antiqua"/>
                <a:cs typeface="Book Antiqua"/>
              </a:rPr>
              <a:t>t </a:t>
            </a:r>
            <a:r>
              <a:rPr sz="972" spc="19" dirty="0">
                <a:latin typeface="Book Antiqua"/>
                <a:cs typeface="Book Antiqua"/>
              </a:rPr>
              <a:t>+= </a:t>
            </a:r>
            <a:r>
              <a:rPr sz="972" spc="10" dirty="0">
                <a:latin typeface="Book Antiqua"/>
                <a:cs typeface="Book Antiqua"/>
              </a:rPr>
              <a:t>b;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returning </a:t>
            </a:r>
            <a:r>
              <a:rPr sz="972" b="1" spc="10" dirty="0">
                <a:latin typeface="Book Antiqua"/>
                <a:cs typeface="Book Antiqua"/>
              </a:rPr>
              <a:t>t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reference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1440271" indent="-417944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a, 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b){ 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t </a:t>
            </a:r>
            <a:r>
              <a:rPr sz="972" spc="19" dirty="0">
                <a:latin typeface="Book Antiqua"/>
                <a:cs typeface="Book Antiqua"/>
              </a:rPr>
              <a:t>+=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1441505" indent="-417944">
              <a:lnSpc>
                <a:spcPct val="107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a, const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b){ 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3"/>
              </a:spcBef>
            </a:pP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t </a:t>
            </a:r>
            <a:r>
              <a:rPr sz="972" spc="19" dirty="0">
                <a:latin typeface="Book Antiqua"/>
                <a:cs typeface="Book Antiqua"/>
              </a:rPr>
              <a:t>+=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b;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Other Binary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5" dirty="0">
                <a:latin typeface="Book Antiqua"/>
                <a:cs typeface="Book Antiqua"/>
              </a:rPr>
              <a:t>-=, /=, </a:t>
            </a:r>
            <a:r>
              <a:rPr sz="972" b="1" spc="10" dirty="0">
                <a:latin typeface="Book Antiqua"/>
                <a:cs typeface="Book Antiqua"/>
              </a:rPr>
              <a:t>*=, |=, </a:t>
            </a:r>
            <a:r>
              <a:rPr sz="972" b="1" spc="15" dirty="0">
                <a:latin typeface="Book Antiqua"/>
                <a:cs typeface="Book Antiqua"/>
              </a:rPr>
              <a:t>%=, &amp;=, </a:t>
            </a:r>
            <a:r>
              <a:rPr sz="972" b="1" spc="10" dirty="0">
                <a:latin typeface="Book Antiqua"/>
                <a:cs typeface="Book Antiqua"/>
              </a:rPr>
              <a:t>^=, &lt;&lt;=, &gt;&gt;=,</a:t>
            </a:r>
            <a:r>
              <a:rPr sz="972" b="1" spc="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!=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overloaded 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very similar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fashion.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3994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1" y="1345211"/>
            <a:ext cx="4852458" cy="8004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03393" algn="ctr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No.19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Overloading </a:t>
            </a:r>
            <a:r>
              <a:rPr sz="972" spc="10" dirty="0">
                <a:latin typeface="Book Antiqua"/>
                <a:cs typeface="Book Antiqua"/>
              </a:rPr>
              <a:t>stream insertion extraction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73485" lvl="1" indent="-261138" algn="just">
              <a:spcBef>
                <a:spcPts val="5"/>
              </a:spcBef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Stream Insertion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Often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need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display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on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screen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c++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provides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insertion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(‘&lt;&lt;’)to </a:t>
            </a:r>
            <a:r>
              <a:rPr sz="972" spc="15" dirty="0">
                <a:latin typeface="Book Antiqua"/>
                <a:cs typeface="Book Antiqua"/>
              </a:rPr>
              <a:t>put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10" dirty="0">
                <a:latin typeface="Book Antiqua"/>
                <a:cs typeface="Book Antiqua"/>
              </a:rPr>
              <a:t>stream default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console </a:t>
            </a:r>
            <a:r>
              <a:rPr sz="972" spc="10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be </a:t>
            </a:r>
            <a:r>
              <a:rPr sz="972" spc="10" dirty="0">
                <a:latin typeface="Book Antiqua"/>
                <a:cs typeface="Book Antiqua"/>
              </a:rPr>
              <a:t>any file </a:t>
            </a:r>
            <a:r>
              <a:rPr sz="972" spc="15" dirty="0">
                <a:latin typeface="Book Antiqua"/>
                <a:cs typeface="Book Antiqua"/>
              </a:rPr>
              <a:t>or network  socket as well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send data on network from our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program.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int i=1,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j=2;</a:t>
            </a:r>
            <a:endParaRPr sz="972">
              <a:latin typeface="Book Antiqua"/>
              <a:cs typeface="Book Antiqua"/>
            </a:endParaRPr>
          </a:p>
          <a:p>
            <a:pPr marL="12347" marR="332132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“i= </a:t>
            </a:r>
            <a:r>
              <a:rPr sz="972" b="1" spc="15" dirty="0">
                <a:latin typeface="Book Antiqua"/>
                <a:cs typeface="Book Antiqua"/>
              </a:rPr>
              <a:t>”&lt;&lt;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“\n”;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“j= </a:t>
            </a:r>
            <a:r>
              <a:rPr sz="972" b="1" spc="15" dirty="0">
                <a:latin typeface="Book Antiqua"/>
                <a:cs typeface="Book Antiqua"/>
              </a:rPr>
              <a:t>”&lt;&lt; </a:t>
            </a:r>
            <a:r>
              <a:rPr sz="972" b="1" spc="10" dirty="0">
                <a:latin typeface="Book Antiqua"/>
                <a:cs typeface="Book Antiqua"/>
              </a:rPr>
              <a:t>j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“\n”;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 algn="just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Stream Extraction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9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get data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console or from </a:t>
            </a:r>
            <a:r>
              <a:rPr sz="972" spc="5" dirty="0">
                <a:latin typeface="Book Antiqua"/>
                <a:cs typeface="Book Antiqua"/>
              </a:rPr>
              <a:t>file </a:t>
            </a:r>
            <a:r>
              <a:rPr sz="972" spc="15" dirty="0">
                <a:latin typeface="Book Antiqua"/>
                <a:cs typeface="Book Antiqua"/>
              </a:rPr>
              <a:t>or network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achieved  through c++ provided stream extraction operator </a:t>
            </a:r>
            <a:r>
              <a:rPr sz="972" spc="5" dirty="0">
                <a:latin typeface="Book Antiqua"/>
                <a:cs typeface="Book Antiqua"/>
              </a:rPr>
              <a:t>(‘&gt;&gt;’) </a:t>
            </a:r>
            <a:r>
              <a:rPr sz="972" spc="10" dirty="0">
                <a:latin typeface="Book Antiqua"/>
                <a:cs typeface="Book Antiqua"/>
              </a:rPr>
              <a:t>that is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get data  </a:t>
            </a:r>
            <a:r>
              <a:rPr sz="972" spc="2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from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29"/>
              </a:spcBef>
            </a:pPr>
            <a:r>
              <a:rPr sz="972" spc="10" dirty="0">
                <a:latin typeface="Book Antiqua"/>
                <a:cs typeface="Book Antiqua"/>
              </a:rPr>
              <a:t>input stream, again default input </a:t>
            </a:r>
            <a:r>
              <a:rPr sz="972" spc="15" dirty="0">
                <a:latin typeface="Book Antiqua"/>
                <a:cs typeface="Book Antiqua"/>
              </a:rPr>
              <a:t>stream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from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console.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i,j;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cin </a:t>
            </a:r>
            <a:r>
              <a:rPr sz="972" b="1" spc="19" dirty="0">
                <a:latin typeface="Book Antiqua"/>
                <a:cs typeface="Book Antiqua"/>
              </a:rPr>
              <a:t>&gt;&gt;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&gt;&gt; </a:t>
            </a:r>
            <a:r>
              <a:rPr sz="972" b="1" spc="5" dirty="0">
                <a:latin typeface="Book Antiqua"/>
                <a:cs typeface="Book Antiqua"/>
              </a:rPr>
              <a:t>j;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getting </a:t>
            </a:r>
            <a:r>
              <a:rPr sz="972" spc="15" dirty="0">
                <a:latin typeface="Book Antiqua"/>
                <a:cs typeface="Book Antiqua"/>
              </a:rPr>
              <a:t>value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j </a:t>
            </a:r>
            <a:r>
              <a:rPr sz="972" spc="15" dirty="0">
                <a:latin typeface="Book Antiqua"/>
                <a:cs typeface="Book Antiqua"/>
              </a:rPr>
              <a:t>from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user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Explanation: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b="1" spc="10" dirty="0">
                <a:latin typeface="Book Antiqua"/>
                <a:cs typeface="Book Antiqua"/>
              </a:rPr>
              <a:t>cin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spc="10" dirty="0">
                <a:latin typeface="Book Antiqua"/>
                <a:cs typeface="Book Antiqua"/>
              </a:rPr>
              <a:t>are objects of istream </a:t>
            </a:r>
            <a:r>
              <a:rPr sz="972" spc="15" dirty="0">
                <a:latin typeface="Book Antiqua"/>
                <a:cs typeface="Book Antiqua"/>
              </a:rPr>
              <a:t>and ostream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input </a:t>
            </a:r>
            <a:r>
              <a:rPr sz="972" spc="10" dirty="0">
                <a:latin typeface="Book Antiqua"/>
                <a:cs typeface="Book Antiqua"/>
              </a:rPr>
              <a:t>and output  respectively, the insertion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extractions operators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been </a:t>
            </a: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in istream  </a:t>
            </a:r>
            <a:r>
              <a:rPr sz="972" spc="15" dirty="0">
                <a:latin typeface="Book Antiqua"/>
                <a:cs typeface="Book Antiqua"/>
              </a:rPr>
              <a:t>and ostream </a:t>
            </a:r>
            <a:r>
              <a:rPr sz="972" spc="10" dirty="0">
                <a:latin typeface="Book Antiqua"/>
                <a:cs typeface="Book Antiqua"/>
              </a:rPr>
              <a:t>classes to </a:t>
            </a:r>
            <a:r>
              <a:rPr sz="972" spc="15" dirty="0">
                <a:latin typeface="Book Antiqua"/>
                <a:cs typeface="Book Antiqua"/>
              </a:rPr>
              <a:t>do these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tasks.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399730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5" dirty="0">
                <a:latin typeface="Book Antiqua"/>
                <a:cs typeface="Book Antiqua"/>
              </a:rPr>
              <a:t>lines like,  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12347" marR="4299822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cin&gt;&gt; </a:t>
            </a:r>
            <a:r>
              <a:rPr sz="972" dirty="0">
                <a:latin typeface="Book Antiqua"/>
                <a:cs typeface="Book Antiqua"/>
              </a:rPr>
              <a:t>i;  </a:t>
            </a: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Actually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using </a:t>
            </a:r>
            <a:r>
              <a:rPr sz="972" spc="10" dirty="0">
                <a:latin typeface="Book Antiqua"/>
                <a:cs typeface="Book Antiqua"/>
              </a:rPr>
              <a:t>istream </a:t>
            </a:r>
            <a:r>
              <a:rPr sz="972" spc="15" dirty="0">
                <a:latin typeface="Book Antiqua"/>
                <a:cs typeface="Book Antiqua"/>
              </a:rPr>
              <a:t>and ostream </a:t>
            </a:r>
            <a:r>
              <a:rPr sz="972" spc="10" dirty="0">
                <a:latin typeface="Book Antiqua"/>
                <a:cs typeface="Book Antiqua"/>
              </a:rPr>
              <a:t>class objects </a:t>
            </a:r>
            <a:r>
              <a:rPr sz="972" spc="15" dirty="0">
                <a:latin typeface="Book Antiqua"/>
                <a:cs typeface="Book Antiqua"/>
              </a:rPr>
              <a:t>and using </a:t>
            </a:r>
            <a:r>
              <a:rPr sz="972" spc="10" dirty="0">
                <a:latin typeface="Book Antiqua"/>
                <a:cs typeface="Book Antiqua"/>
              </a:rPr>
              <a:t>these objects </a:t>
            </a:r>
            <a:r>
              <a:rPr sz="972" spc="19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are calling these classes </a:t>
            </a:r>
            <a:r>
              <a:rPr sz="972" spc="15" dirty="0">
                <a:latin typeface="Book Antiqua"/>
                <a:cs typeface="Book Antiqua"/>
              </a:rPr>
              <a:t>overloaded (&gt;&gt; and &lt;&lt;) </a:t>
            </a:r>
            <a:r>
              <a:rPr sz="972" spc="10" dirty="0">
                <a:latin typeface="Book Antiqua"/>
                <a:cs typeface="Book Antiqua"/>
              </a:rPr>
              <a:t>operators that </a:t>
            </a:r>
            <a:r>
              <a:rPr sz="972" spc="15" dirty="0">
                <a:latin typeface="Book Antiqua"/>
                <a:cs typeface="Book Antiqua"/>
              </a:rPr>
              <a:t>have been </a:t>
            </a:r>
            <a:r>
              <a:rPr sz="972" spc="10" dirty="0">
                <a:latin typeface="Book Antiqua"/>
                <a:cs typeface="Book Antiqua"/>
              </a:rPr>
              <a:t>overloaded  for all basic types like integer, float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long </a:t>
            </a: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5" dirty="0">
                <a:latin typeface="Book Antiqua"/>
                <a:cs typeface="Book Antiqua"/>
              </a:rPr>
              <a:t>double and </a:t>
            </a: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*.</a:t>
            </a:r>
            <a:endParaRPr sz="972">
              <a:latin typeface="Book Antiqua"/>
              <a:cs typeface="Book Antiqua"/>
            </a:endParaRPr>
          </a:p>
          <a:p>
            <a:pPr marL="12347" marR="7408">
              <a:lnSpc>
                <a:spcPct val="107000"/>
              </a:lnSpc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</a:t>
            </a:r>
            <a:r>
              <a:rPr sz="972" spc="15" dirty="0">
                <a:latin typeface="Book Antiqua"/>
                <a:cs typeface="Book Antiqua"/>
              </a:rPr>
              <a:t>seen </a:t>
            </a:r>
            <a:r>
              <a:rPr sz="972" spc="10" dirty="0">
                <a:latin typeface="Book Antiqua"/>
                <a:cs typeface="Book Antiqua"/>
              </a:rPr>
              <a:t>previously that actual call of overloaded operators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takes  place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passing the objects to overloaded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as parameter like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cin&gt;&gt;i;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3"/>
              </a:spcBef>
            </a:pPr>
            <a:r>
              <a:rPr sz="972" i="1" spc="10" dirty="0">
                <a:latin typeface="Book Antiqua"/>
                <a:cs typeface="Book Antiqua"/>
              </a:rPr>
              <a:t>istream </a:t>
            </a:r>
            <a:r>
              <a:rPr sz="972" i="1" spc="24" dirty="0">
                <a:latin typeface="Book Antiqua"/>
                <a:cs typeface="Book Antiqua"/>
              </a:rPr>
              <a:t>&amp; </a:t>
            </a:r>
            <a:r>
              <a:rPr sz="972" i="1" spc="10" dirty="0">
                <a:latin typeface="Book Antiqua"/>
                <a:cs typeface="Book Antiqua"/>
              </a:rPr>
              <a:t>operator </a:t>
            </a:r>
            <a:r>
              <a:rPr sz="972" i="1" spc="19" dirty="0">
                <a:latin typeface="Book Antiqua"/>
                <a:cs typeface="Book Antiqua"/>
              </a:rPr>
              <a:t>&gt;&gt; </a:t>
            </a:r>
            <a:r>
              <a:rPr sz="972" i="1" spc="10" dirty="0">
                <a:latin typeface="Book Antiqua"/>
                <a:cs typeface="Book Antiqua"/>
              </a:rPr>
              <a:t>(</a:t>
            </a:r>
            <a:r>
              <a:rPr sz="972" b="1" i="1" spc="10" dirty="0">
                <a:latin typeface="Book Antiqua"/>
                <a:cs typeface="Book Antiqua"/>
              </a:rPr>
              <a:t>istream </a:t>
            </a:r>
            <a:r>
              <a:rPr sz="972" b="1" i="1" spc="24" dirty="0">
                <a:latin typeface="Book Antiqua"/>
                <a:cs typeface="Book Antiqua"/>
              </a:rPr>
              <a:t>&amp; </a:t>
            </a:r>
            <a:r>
              <a:rPr sz="972" b="1" i="1" spc="10" dirty="0">
                <a:latin typeface="Book Antiqua"/>
                <a:cs typeface="Book Antiqua"/>
              </a:rPr>
              <a:t>in, int </a:t>
            </a:r>
            <a:r>
              <a:rPr sz="972" b="1" i="1" spc="24" dirty="0">
                <a:latin typeface="Book Antiqua"/>
                <a:cs typeface="Book Antiqua"/>
              </a:rPr>
              <a:t>&amp;</a:t>
            </a:r>
            <a:r>
              <a:rPr sz="972" b="1" i="1" spc="-49" dirty="0">
                <a:latin typeface="Book Antiqua"/>
                <a:cs typeface="Book Antiqua"/>
              </a:rPr>
              <a:t> </a:t>
            </a:r>
            <a:r>
              <a:rPr sz="972" b="1" i="1" spc="5" dirty="0">
                <a:latin typeface="Book Antiqua"/>
                <a:cs typeface="Book Antiqua"/>
              </a:rPr>
              <a:t>i</a:t>
            </a:r>
            <a:r>
              <a:rPr sz="972" i="1" spc="5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0" dirty="0">
                <a:latin typeface="Book Antiqua"/>
                <a:cs typeface="Book Antiqua"/>
              </a:rPr>
              <a:t>cin will </a:t>
            </a:r>
            <a:r>
              <a:rPr sz="972" spc="15" dirty="0">
                <a:latin typeface="Book Antiqua"/>
                <a:cs typeface="Book Antiqua"/>
              </a:rPr>
              <a:t>be passed </a:t>
            </a:r>
            <a:r>
              <a:rPr sz="972" spc="10" dirty="0">
                <a:latin typeface="Book Antiqua"/>
                <a:cs typeface="Book Antiqua"/>
              </a:rPr>
              <a:t>as istream object </a:t>
            </a:r>
            <a:r>
              <a:rPr sz="972" spc="15" dirty="0">
                <a:latin typeface="Book Antiqua"/>
                <a:cs typeface="Book Antiqua"/>
              </a:rPr>
              <a:t>along with </a:t>
            </a: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0" dirty="0">
                <a:latin typeface="Book Antiqua"/>
                <a:cs typeface="Book Antiqua"/>
              </a:rPr>
              <a:t>to be </a:t>
            </a:r>
            <a:r>
              <a:rPr sz="972" spc="15" dirty="0">
                <a:latin typeface="Book Antiqua"/>
                <a:cs typeface="Book Antiqua"/>
              </a:rPr>
              <a:t>displayed and </a:t>
            </a:r>
            <a:r>
              <a:rPr sz="972" spc="10" dirty="0">
                <a:latin typeface="Book Antiqua"/>
                <a:cs typeface="Book Antiqua"/>
              </a:rPr>
              <a:t>code of  </a:t>
            </a:r>
            <a:r>
              <a:rPr sz="972" spc="5" dirty="0">
                <a:latin typeface="Book Antiqua"/>
                <a:cs typeface="Book Antiqua"/>
              </a:rPr>
              <a:t>this  </a:t>
            </a:r>
            <a:r>
              <a:rPr sz="972" spc="10" dirty="0">
                <a:latin typeface="Book Antiqua"/>
                <a:cs typeface="Book Antiqua"/>
              </a:rPr>
              <a:t>functions 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returning  istream  object  </a:t>
            </a:r>
            <a:r>
              <a:rPr sz="972" spc="15" dirty="0">
                <a:latin typeface="Book Antiqua"/>
                <a:cs typeface="Book Antiqua"/>
              </a:rPr>
              <a:t>by  </a:t>
            </a:r>
            <a:r>
              <a:rPr sz="972" spc="10" dirty="0">
                <a:latin typeface="Book Antiqua"/>
                <a:cs typeface="Book Antiqua"/>
              </a:rPr>
              <a:t>reference</a:t>
            </a:r>
            <a:r>
              <a:rPr sz="972" spc="24" dirty="0">
                <a:latin typeface="Book Antiqua"/>
                <a:cs typeface="Book Antiqua"/>
              </a:rPr>
              <a:t> &amp; </a:t>
            </a:r>
            <a:r>
              <a:rPr sz="972" spc="15" dirty="0">
                <a:latin typeface="Book Antiqua"/>
                <a:cs typeface="Book Antiqua"/>
              </a:rPr>
              <a:t>to accommodate </a:t>
            </a:r>
            <a:r>
              <a:rPr sz="972" spc="10" dirty="0">
                <a:latin typeface="Book Antiqua"/>
                <a:cs typeface="Book Antiqua"/>
              </a:rPr>
              <a:t>multiple</a:t>
            </a:r>
            <a:endParaRPr sz="972">
              <a:latin typeface="Book Antiqua"/>
              <a:cs typeface="Book Antiqua"/>
            </a:endParaRPr>
          </a:p>
          <a:p>
            <a:pPr marL="12347" marR="282374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input statement 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line </a:t>
            </a:r>
            <a:r>
              <a:rPr sz="972" spc="5" dirty="0">
                <a:latin typeface="Book Antiqua"/>
                <a:cs typeface="Book Antiqua"/>
              </a:rPr>
              <a:t>like,  int i ,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j;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cin&gt;&gt;i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j;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did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string class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before.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6036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497576"/>
            <a:ext cx="4851224" cy="7784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80954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goes for insertion operator </a:t>
            </a:r>
            <a:r>
              <a:rPr sz="972" spc="15" dirty="0">
                <a:latin typeface="Book Antiqua"/>
                <a:cs typeface="Book Antiqua"/>
              </a:rPr>
              <a:t>&lt;&lt;  </a:t>
            </a: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9"/>
              </a:spcBef>
            </a:pPr>
            <a:r>
              <a:rPr sz="972" i="1" spc="15" dirty="0">
                <a:latin typeface="Book Antiqua"/>
                <a:cs typeface="Book Antiqua"/>
              </a:rPr>
              <a:t>ostream </a:t>
            </a:r>
            <a:r>
              <a:rPr sz="972" i="1" spc="24" dirty="0">
                <a:latin typeface="Book Antiqua"/>
                <a:cs typeface="Book Antiqua"/>
              </a:rPr>
              <a:t>&amp; </a:t>
            </a:r>
            <a:r>
              <a:rPr sz="972" i="1" spc="10" dirty="0">
                <a:latin typeface="Book Antiqua"/>
                <a:cs typeface="Book Antiqua"/>
              </a:rPr>
              <a:t>operator </a:t>
            </a:r>
            <a:r>
              <a:rPr sz="972" i="1" spc="19" dirty="0">
                <a:latin typeface="Book Antiqua"/>
                <a:cs typeface="Book Antiqua"/>
              </a:rPr>
              <a:t>&gt;&gt; </a:t>
            </a:r>
            <a:r>
              <a:rPr sz="972" i="1" spc="10" dirty="0">
                <a:latin typeface="Book Antiqua"/>
                <a:cs typeface="Book Antiqua"/>
              </a:rPr>
              <a:t>(ostream </a:t>
            </a:r>
            <a:r>
              <a:rPr sz="972" i="1" spc="24" dirty="0">
                <a:latin typeface="Book Antiqua"/>
                <a:cs typeface="Book Antiqua"/>
              </a:rPr>
              <a:t>&amp; </a:t>
            </a:r>
            <a:r>
              <a:rPr sz="972" i="1" spc="10" dirty="0">
                <a:latin typeface="Book Antiqua"/>
                <a:cs typeface="Book Antiqua"/>
              </a:rPr>
              <a:t>os, const int </a:t>
            </a:r>
            <a:r>
              <a:rPr sz="972" i="1" spc="24" dirty="0">
                <a:latin typeface="Book Antiqua"/>
                <a:cs typeface="Book Antiqua"/>
              </a:rPr>
              <a:t>&amp;</a:t>
            </a:r>
            <a:r>
              <a:rPr sz="972" i="1" spc="-122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i)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Stream insertion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extraction operator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been </a:t>
            </a: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for basic data types  but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try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them </a:t>
            </a:r>
            <a:r>
              <a:rPr sz="972" spc="10" dirty="0">
                <a:latin typeface="Book Antiqua"/>
                <a:cs typeface="Book Antiqua"/>
              </a:rPr>
              <a:t>for user </a:t>
            </a:r>
            <a:r>
              <a:rPr sz="972" spc="15" dirty="0">
                <a:latin typeface="Book Antiqua"/>
                <a:cs typeface="Book Antiqua"/>
              </a:rPr>
              <a:t>defined data </a:t>
            </a:r>
            <a:r>
              <a:rPr sz="972" spc="10" dirty="0">
                <a:latin typeface="Book Antiqua"/>
                <a:cs typeface="Book Antiqua"/>
              </a:rPr>
              <a:t>types like </a:t>
            </a:r>
            <a:r>
              <a:rPr sz="972" spc="15" dirty="0">
                <a:latin typeface="Book Antiqua"/>
                <a:cs typeface="Book Antiqua"/>
              </a:rPr>
              <a:t>our Complex </a:t>
            </a:r>
            <a:r>
              <a:rPr sz="972" spc="10" dirty="0">
                <a:latin typeface="Book Antiqua"/>
                <a:cs typeface="Book Antiqua"/>
              </a:rPr>
              <a:t>no. class  compiler will generate error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not find any overloaded operator code for </a:t>
            </a:r>
            <a:r>
              <a:rPr sz="972" spc="15" dirty="0">
                <a:latin typeface="Book Antiqua"/>
                <a:cs typeface="Book Antiqua"/>
              </a:rPr>
              <a:t>our  </a:t>
            </a:r>
            <a:r>
              <a:rPr sz="972" spc="10" dirty="0">
                <a:latin typeface="Book Antiqua"/>
                <a:cs typeface="Book Antiqua"/>
              </a:rPr>
              <a:t>complex </a:t>
            </a:r>
            <a:r>
              <a:rPr sz="972" spc="15" dirty="0">
                <a:latin typeface="Book Antiqua"/>
                <a:cs typeface="Book Antiqua"/>
              </a:rPr>
              <a:t>no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class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c1;  //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2;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Error cascaded</a:t>
            </a:r>
            <a:r>
              <a:rPr sz="972" b="1" spc="-10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statement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>
              <a:lnSpc>
                <a:spcPct val="104000"/>
              </a:lnSpc>
            </a:pPr>
            <a:r>
              <a:rPr sz="972" i="1" dirty="0">
                <a:latin typeface="Book Antiqua"/>
                <a:cs typeface="Book Antiqua"/>
              </a:rPr>
              <a:t>// </a:t>
            </a:r>
            <a:r>
              <a:rPr sz="972" i="1" spc="15" dirty="0">
                <a:latin typeface="Book Antiqua"/>
                <a:cs typeface="Book Antiqua"/>
              </a:rPr>
              <a:t>Compiler </a:t>
            </a:r>
            <a:r>
              <a:rPr sz="972" i="1" spc="10" dirty="0">
                <a:latin typeface="Book Antiqua"/>
                <a:cs typeface="Book Antiqua"/>
              </a:rPr>
              <a:t>error: binary </a:t>
            </a:r>
            <a:r>
              <a:rPr sz="972" i="1" spc="15" dirty="0">
                <a:latin typeface="Book Antiqua"/>
                <a:cs typeface="Book Antiqua"/>
              </a:rPr>
              <a:t>'&lt;&lt;' </a:t>
            </a:r>
            <a:r>
              <a:rPr sz="972" i="1" spc="5" dirty="0">
                <a:latin typeface="Book Antiqua"/>
                <a:cs typeface="Book Antiqua"/>
              </a:rPr>
              <a:t>: </a:t>
            </a:r>
            <a:r>
              <a:rPr sz="972" i="1" spc="15" dirty="0">
                <a:latin typeface="Book Antiqua"/>
                <a:cs typeface="Book Antiqua"/>
              </a:rPr>
              <a:t>no </a:t>
            </a:r>
            <a:r>
              <a:rPr sz="972" i="1" spc="10" dirty="0">
                <a:latin typeface="Book Antiqua"/>
                <a:cs typeface="Book Antiqua"/>
              </a:rPr>
              <a:t>operator // defined </a:t>
            </a:r>
            <a:r>
              <a:rPr sz="972" i="1" spc="15" dirty="0">
                <a:latin typeface="Book Antiqua"/>
                <a:cs typeface="Book Antiqua"/>
              </a:rPr>
              <a:t>which </a:t>
            </a:r>
            <a:r>
              <a:rPr sz="972" i="1" spc="10" dirty="0">
                <a:latin typeface="Book Antiqua"/>
                <a:cs typeface="Book Antiqua"/>
              </a:rPr>
              <a:t>takes a right-hand </a:t>
            </a:r>
            <a:r>
              <a:rPr sz="972" i="1" spc="15" dirty="0">
                <a:latin typeface="Book Antiqua"/>
                <a:cs typeface="Book Antiqua"/>
              </a:rPr>
              <a:t>operand </a:t>
            </a:r>
            <a:r>
              <a:rPr sz="972" i="1" spc="10" dirty="0">
                <a:latin typeface="Book Antiqua"/>
                <a:cs typeface="Book Antiqua"/>
              </a:rPr>
              <a:t>of  type ‘class</a:t>
            </a:r>
            <a:r>
              <a:rPr sz="972" i="1" spc="-4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Complex’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error 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stream </a:t>
            </a:r>
            <a:r>
              <a:rPr sz="972" spc="10" dirty="0">
                <a:latin typeface="Book Antiqua"/>
                <a:cs typeface="Book Antiqua"/>
              </a:rPr>
              <a:t>extraction operator so will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overload these </a:t>
            </a:r>
            <a:r>
              <a:rPr sz="972" spc="15" dirty="0">
                <a:latin typeface="Book Antiqua"/>
                <a:cs typeface="Book Antiqua"/>
              </a:rPr>
              <a:t>two  </a:t>
            </a:r>
            <a:r>
              <a:rPr sz="972" spc="10" dirty="0">
                <a:latin typeface="Book Antiqua"/>
                <a:cs typeface="Book Antiqua"/>
              </a:rPr>
              <a:t>operators </a:t>
            </a:r>
            <a:r>
              <a:rPr sz="972" spc="15" dirty="0">
                <a:latin typeface="Book Antiqua"/>
                <a:cs typeface="Book Antiqua"/>
              </a:rPr>
              <a:t>(&lt;&lt;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&gt;&gt;) for our Complex no.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19.3.</a:t>
            </a:r>
            <a:r>
              <a:rPr sz="972" b="1" spc="15" dirty="0">
                <a:latin typeface="Book Antiqua"/>
                <a:cs typeface="Book Antiqua"/>
              </a:rPr>
              <a:t>Overloading Stream </a:t>
            </a:r>
            <a:r>
              <a:rPr sz="972" b="1" spc="10" dirty="0">
                <a:latin typeface="Book Antiqua"/>
                <a:cs typeface="Book Antiqua"/>
              </a:rPr>
              <a:t>Insertion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try to overload insertion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operator as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as </a:t>
            </a:r>
            <a:r>
              <a:rPr sz="972" spc="15" dirty="0">
                <a:latin typeface="Book Antiqua"/>
                <a:cs typeface="Book Antiqua"/>
              </a:rPr>
              <a:t>we did </a:t>
            </a:r>
            <a:r>
              <a:rPr sz="972" spc="10" dirty="0">
                <a:latin typeface="Book Antiqua"/>
                <a:cs typeface="Book Antiqua"/>
              </a:rPr>
              <a:t>before,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operator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(const</a:t>
            </a:r>
            <a:endParaRPr sz="972">
              <a:latin typeface="Book Antiqua"/>
              <a:cs typeface="Book Antiqua"/>
            </a:endParaRPr>
          </a:p>
          <a:p>
            <a:pPr marR="519189" algn="ctr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But </a:t>
            </a: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will call this overloaded function is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compiler will generate errors 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c1;</a:t>
            </a:r>
            <a:endParaRPr sz="972">
              <a:latin typeface="Book Antiqua"/>
              <a:cs typeface="Book Antiqua"/>
            </a:endParaRPr>
          </a:p>
          <a:p>
            <a:pPr marL="429673" marR="2753368">
              <a:lnSpc>
                <a:spcPct val="103499"/>
              </a:lnSpc>
              <a:spcBef>
                <a:spcPts val="5"/>
              </a:spcBef>
              <a:tabLst>
                <a:tab pos="1684739" algn="l"/>
              </a:tabLst>
            </a:pPr>
            <a:r>
              <a:rPr sz="972" b="1" spc="15" dirty="0">
                <a:latin typeface="Book Antiqua"/>
                <a:cs typeface="Book Antiqua"/>
              </a:rPr>
              <a:t>cout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5" dirty="0">
                <a:latin typeface="Book Antiqua"/>
                <a:cs typeface="Book Antiqua"/>
              </a:rPr>
              <a:t> c1;	</a:t>
            </a:r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 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c1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&lt;&lt;</a:t>
            </a:r>
            <a:r>
              <a:rPr sz="972" b="1" spc="-87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cout;</a:t>
            </a:r>
            <a:endParaRPr sz="972">
              <a:latin typeface="Book Antiqua"/>
              <a:cs typeface="Book Antiqua"/>
            </a:endParaRPr>
          </a:p>
          <a:p>
            <a:pPr marL="429673" marR="3072536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cout </a:t>
            </a:r>
            <a:r>
              <a:rPr sz="972" b="1" spc="24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2; //</a:t>
            </a:r>
            <a:r>
              <a:rPr sz="972" b="1" spc="-11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Error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void operator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&lt;&lt;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(ostream</a:t>
            </a:r>
            <a:r>
              <a:rPr sz="972" b="1" spc="-92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Complex::operator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(ostream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os){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11271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2" y="1347188"/>
            <a:ext cx="151871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752" y="1347188"/>
            <a:ext cx="1125449" cy="299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‘(‘ 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real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‘,’ </a:t>
            </a:r>
            <a:r>
              <a:rPr sz="972" b="1" spc="15" dirty="0">
                <a:latin typeface="Book Antiqua"/>
                <a:cs typeface="Book Antiqua"/>
              </a:rPr>
              <a:t>&lt;&lt; img &lt;&lt;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‘)’;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41" y="1655373"/>
            <a:ext cx="4851841" cy="767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885893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statement c1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5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work but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5" dirty="0">
                <a:latin typeface="Book Antiqua"/>
                <a:cs typeface="Book Antiqua"/>
              </a:rPr>
              <a:t>limitations,  </a:t>
            </a:r>
            <a:r>
              <a:rPr sz="972" spc="10" dirty="0">
                <a:latin typeface="Book Antiqua"/>
                <a:cs typeface="Book Antiqua"/>
              </a:rPr>
              <a:t>Difficult to understand and </a:t>
            </a:r>
            <a:r>
              <a:rPr sz="972" spc="15" dirty="0">
                <a:latin typeface="Book Antiqua"/>
                <a:cs typeface="Book Antiqua"/>
              </a:rPr>
              <a:t>remember </a:t>
            </a:r>
            <a:r>
              <a:rPr sz="972" spc="10" dirty="0">
                <a:latin typeface="Book Antiqua"/>
                <a:cs typeface="Book Antiqua"/>
              </a:rPr>
              <a:t>statement syntax (c1 </a:t>
            </a:r>
            <a:r>
              <a:rPr sz="972" spc="15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5" dirty="0">
                <a:latin typeface="Book Antiqua"/>
                <a:cs typeface="Book Antiqua"/>
              </a:rPr>
              <a:t>; </a:t>
            </a:r>
            <a:r>
              <a:rPr sz="972" spc="10" dirty="0">
                <a:latin typeface="Book Antiqua"/>
                <a:cs typeface="Book Antiqua"/>
              </a:rPr>
              <a:t>)  </a:t>
            </a:r>
            <a:r>
              <a:rPr sz="972" spc="15" dirty="0">
                <a:latin typeface="Book Antiqua"/>
                <a:cs typeface="Book Antiqua"/>
              </a:rPr>
              <a:t>Cascaded statements </a:t>
            </a:r>
            <a:r>
              <a:rPr sz="972" spc="10" dirty="0">
                <a:latin typeface="Book Antiqua"/>
                <a:cs typeface="Book Antiqua"/>
              </a:rPr>
              <a:t>not possible ( </a:t>
            </a:r>
            <a:r>
              <a:rPr sz="972" spc="15" dirty="0">
                <a:latin typeface="Book Antiqua"/>
                <a:cs typeface="Book Antiqua"/>
              </a:rPr>
              <a:t>cout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c1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2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;)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Better syntax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to resolve </a:t>
            </a:r>
            <a:r>
              <a:rPr sz="972" spc="15" dirty="0">
                <a:latin typeface="Book Antiqua"/>
                <a:cs typeface="Book Antiqua"/>
              </a:rPr>
              <a:t>these two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issues,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76551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ostream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(ostream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os, </a:t>
            </a:r>
            <a:r>
              <a:rPr sz="972" b="1" spc="15" dirty="0">
                <a:latin typeface="Book Antiqua"/>
                <a:cs typeface="Book Antiqua"/>
              </a:rPr>
              <a:t>const 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Stream Insertion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// 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output </a:t>
            </a:r>
            <a:r>
              <a:rPr sz="972" spc="10" dirty="0">
                <a:latin typeface="Book Antiqua"/>
                <a:cs typeface="Book Antiqua"/>
              </a:rPr>
              <a:t>as: </a:t>
            </a:r>
            <a:r>
              <a:rPr sz="972" i="1" spc="10" dirty="0">
                <a:latin typeface="Book Antiqua"/>
                <a:cs typeface="Book Antiqua"/>
              </a:rPr>
              <a:t>(real,</a:t>
            </a:r>
            <a:r>
              <a:rPr sz="972" i="1" spc="-83" dirty="0">
                <a:latin typeface="Book Antiqua"/>
                <a:cs typeface="Book Antiqua"/>
              </a:rPr>
              <a:t> </a:t>
            </a:r>
            <a:r>
              <a:rPr sz="972" i="1" spc="15" dirty="0">
                <a:latin typeface="Book Antiqua"/>
                <a:cs typeface="Book Antiqua"/>
              </a:rPr>
              <a:t>img)</a:t>
            </a:r>
            <a:endParaRPr sz="972">
              <a:latin typeface="Book Antiqua"/>
              <a:cs typeface="Book Antiqua"/>
            </a:endParaRPr>
          </a:p>
          <a:p>
            <a:pPr marL="430908" marR="1454470" indent="-418561">
              <a:lnSpc>
                <a:spcPct val="104000"/>
              </a:lnSpc>
              <a:spcBef>
                <a:spcPts val="24"/>
              </a:spcBef>
            </a:pPr>
            <a:r>
              <a:rPr sz="972" b="1" spc="10" dirty="0">
                <a:latin typeface="Book Antiqua"/>
                <a:cs typeface="Book Antiqua"/>
              </a:rPr>
              <a:t>ostream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(ostream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os, 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c){  os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5" dirty="0">
                <a:latin typeface="Book Antiqua"/>
                <a:cs typeface="Book Antiqua"/>
              </a:rPr>
              <a:t>‘(‘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c.real</a:t>
            </a:r>
            <a:endParaRPr sz="972">
              <a:latin typeface="Book Antiqua"/>
              <a:cs typeface="Book Antiqua"/>
            </a:endParaRPr>
          </a:p>
          <a:p>
            <a:pPr marL="525980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‘,‘</a:t>
            </a:r>
            <a:endParaRPr sz="972">
              <a:latin typeface="Book Antiqua"/>
              <a:cs typeface="Book Antiqua"/>
            </a:endParaRPr>
          </a:p>
          <a:p>
            <a:pPr marL="430908" marR="3450352" indent="95071">
              <a:lnSpc>
                <a:spcPct val="104000"/>
              </a:lnSpc>
            </a:pP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c.img &lt;&lt;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‘)’;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os;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ostream reference can </a:t>
            </a:r>
            <a:r>
              <a:rPr sz="972" spc="15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be const as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store the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buffer to insert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output  stream, </a:t>
            </a:r>
            <a:r>
              <a:rPr sz="972" spc="15" dirty="0">
                <a:latin typeface="Book Antiqua"/>
                <a:cs typeface="Book Antiqua"/>
              </a:rPr>
              <a:t>however Complex </a:t>
            </a:r>
            <a:r>
              <a:rPr sz="972" spc="10" dirty="0">
                <a:latin typeface="Book Antiqua"/>
                <a:cs typeface="Book Antiqua"/>
              </a:rPr>
              <a:t>reference will be constant as </a:t>
            </a:r>
            <a:r>
              <a:rPr sz="972" spc="15" dirty="0">
                <a:latin typeface="Book Antiqua"/>
                <a:cs typeface="Book Antiqua"/>
              </a:rPr>
              <a:t>we are only </a:t>
            </a:r>
            <a:r>
              <a:rPr sz="972" spc="10" dirty="0">
                <a:latin typeface="Book Antiqua"/>
                <a:cs typeface="Book Antiqua"/>
              </a:rPr>
              <a:t>getting data from 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inserting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output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stream.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9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c1(1.01, 20.1), c2(0.01,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12.0);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c1 </a:t>
            </a:r>
            <a:r>
              <a:rPr sz="972" b="1" spc="24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endl &lt;&lt;</a:t>
            </a:r>
            <a:r>
              <a:rPr sz="972" b="1" spc="-11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c2;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Stream Insertion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 marR="3291077" algn="ctr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( 1.01 </a:t>
            </a:r>
            <a:r>
              <a:rPr sz="972" b="1" spc="5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20.1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3291077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( 0.01 </a:t>
            </a:r>
            <a:r>
              <a:rPr sz="972" b="1" spc="5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12.0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cascading statements are also possible as given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/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&lt;&lt;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c2;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/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equivalent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to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/>
            <a:r>
              <a:rPr sz="972" spc="15" dirty="0">
                <a:latin typeface="Book Antiqua"/>
                <a:cs typeface="Book Antiqua"/>
              </a:rPr>
              <a:t>operator&lt;&lt;(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operator&lt;&lt;(cout,c1)</a:t>
            </a:r>
            <a:r>
              <a:rPr sz="972" spc="10" dirty="0">
                <a:latin typeface="Book Antiqua"/>
                <a:cs typeface="Book Antiqua"/>
              </a:rPr>
              <a:t>,c2);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Because insertion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Left to </a:t>
            </a:r>
            <a:r>
              <a:rPr sz="972" spc="5" dirty="0">
                <a:latin typeface="Book Antiqua"/>
                <a:cs typeface="Book Antiqua"/>
              </a:rPr>
              <a:t>right </a:t>
            </a:r>
            <a:r>
              <a:rPr sz="972" spc="10" dirty="0">
                <a:latin typeface="Book Antiqua"/>
                <a:cs typeface="Book Antiqua"/>
              </a:rPr>
              <a:t>associative so </a:t>
            </a:r>
            <a:r>
              <a:rPr sz="972" spc="5" dirty="0">
                <a:latin typeface="Book Antiqua"/>
                <a:cs typeface="Book Antiqua"/>
              </a:rPr>
              <a:t>first left </a:t>
            </a:r>
            <a:r>
              <a:rPr sz="972" spc="10" dirty="0">
                <a:latin typeface="Book Antiqua"/>
                <a:cs typeface="Book Antiqua"/>
              </a:rPr>
              <a:t>part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cout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&lt;&lt;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c1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5" dirty="0">
                <a:latin typeface="Book Antiqua"/>
                <a:cs typeface="Book Antiqua"/>
              </a:rPr>
              <a:t>c2 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executed </a:t>
            </a:r>
            <a:r>
              <a:rPr sz="972" spc="15" dirty="0">
                <a:latin typeface="Book Antiqua"/>
                <a:cs typeface="Book Antiqua"/>
              </a:rPr>
              <a:t>and then the </a:t>
            </a:r>
            <a:r>
              <a:rPr sz="972" spc="10" dirty="0">
                <a:latin typeface="Book Antiqua"/>
                <a:cs typeface="Book Antiqua"/>
              </a:rPr>
              <a:t>next part as </a:t>
            </a:r>
            <a:r>
              <a:rPr sz="972" spc="15" dirty="0">
                <a:latin typeface="Book Antiqua"/>
                <a:cs typeface="Book Antiqua"/>
              </a:rPr>
              <a:t>opposed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assignment operator that  will right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associative.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thing </a:t>
            </a:r>
            <a:r>
              <a:rPr sz="972" spc="15" dirty="0">
                <a:latin typeface="Book Antiqua"/>
                <a:cs typeface="Book Antiqua"/>
              </a:rPr>
              <a:t>can be done with </a:t>
            </a:r>
            <a:r>
              <a:rPr sz="972" spc="10" dirty="0">
                <a:latin typeface="Book Antiqua"/>
                <a:cs typeface="Book Antiqua"/>
              </a:rPr>
              <a:t>stream extraction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Times New Roman"/>
                <a:cs typeface="Times New Roman"/>
              </a:rPr>
              <a:t>19.4.</a:t>
            </a:r>
            <a:r>
              <a:rPr sz="972" b="1" spc="15" dirty="0">
                <a:latin typeface="Book Antiqua"/>
                <a:cs typeface="Book Antiqua"/>
              </a:rPr>
              <a:t>Overloading </a:t>
            </a:r>
            <a:r>
              <a:rPr sz="972" b="1" spc="10" dirty="0">
                <a:latin typeface="Book Antiqua"/>
                <a:cs typeface="Book Antiqua"/>
              </a:rPr>
              <a:t>Stream Extraction</a:t>
            </a:r>
            <a:r>
              <a:rPr sz="972" b="1" spc="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925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4851841" cy="8029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/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b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5;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a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b;  </a:t>
            </a: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correct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221009"/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c1(2,3),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c2(4,5);</a:t>
            </a:r>
            <a:endParaRPr sz="972">
              <a:latin typeface="Book Antiqua"/>
              <a:cs typeface="Book Antiqua"/>
            </a:endParaRPr>
          </a:p>
          <a:p>
            <a:pPr marL="221009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Complex c3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c2; </a:t>
            </a: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Instead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to explicitly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Complex c3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c1.Add(c2)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29673" marR="4939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give our complex </a:t>
            </a:r>
            <a:r>
              <a:rPr sz="972" spc="10" dirty="0">
                <a:latin typeface="Book Antiqua"/>
                <a:cs typeface="Book Antiqua"/>
              </a:rPr>
              <a:t>no. class </a:t>
            </a:r>
            <a:r>
              <a:rPr sz="972" spc="15" dirty="0">
                <a:latin typeface="Book Antiqua"/>
                <a:cs typeface="Book Antiqua"/>
              </a:rPr>
              <a:t>code some </a:t>
            </a:r>
            <a:r>
              <a:rPr sz="972" spc="10" dirty="0">
                <a:latin typeface="Book Antiqua"/>
                <a:cs typeface="Book Antiqua"/>
              </a:rPr>
              <a:t>user in compiled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for use,  user will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know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written </a:t>
            </a:r>
            <a:r>
              <a:rPr sz="972" b="1" spc="19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function (no. of</a:t>
            </a:r>
            <a:r>
              <a:rPr sz="972" spc="2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parameters</a:t>
            </a:r>
            <a:endParaRPr sz="972">
              <a:latin typeface="Book Antiqua"/>
              <a:cs typeface="Book Antiqua"/>
            </a:endParaRPr>
          </a:p>
          <a:p>
            <a:pPr marL="429673" marR="4939">
              <a:lnSpc>
                <a:spcPts val="1254"/>
              </a:lnSpc>
              <a:spcBef>
                <a:spcPts val="49"/>
              </a:spcBef>
            </a:pPr>
            <a:r>
              <a:rPr sz="972" spc="5" dirty="0">
                <a:latin typeface="Book Antiqua"/>
                <a:cs typeface="Book Antiqua"/>
              </a:rPr>
              <a:t>, </a:t>
            </a:r>
            <a:r>
              <a:rPr sz="972" spc="10" dirty="0">
                <a:latin typeface="Book Antiqua"/>
                <a:cs typeface="Book Antiqua"/>
              </a:rPr>
              <a:t>return type) to </a:t>
            </a:r>
            <a:r>
              <a:rPr sz="972" spc="15" dirty="0">
                <a:latin typeface="Book Antiqua"/>
                <a:cs typeface="Book Antiqua"/>
              </a:rPr>
              <a:t>add two complex </a:t>
            </a:r>
            <a:r>
              <a:rPr sz="972" spc="10" dirty="0">
                <a:latin typeface="Book Antiqua"/>
                <a:cs typeface="Book Antiqua"/>
              </a:rPr>
              <a:t>no. objects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he can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function  correctly.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4939" indent="-209281">
              <a:lnSpc>
                <a:spcPct val="107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2. </a:t>
            </a: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to perform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operation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5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than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in a </a:t>
            </a:r>
            <a:r>
              <a:rPr sz="972" spc="10" dirty="0">
                <a:latin typeface="Book Antiqua"/>
                <a:cs typeface="Book Antiqua"/>
              </a:rPr>
              <a:t>single  mathematical statement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like: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c1+c2+c3+c4</a:t>
            </a:r>
            <a:endParaRPr sz="972">
              <a:latin typeface="Book Antiqua"/>
              <a:cs typeface="Book Antiqua"/>
            </a:endParaRPr>
          </a:p>
          <a:p>
            <a:pPr marL="364235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unable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do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it.</a:t>
            </a:r>
            <a:endParaRPr sz="972">
              <a:latin typeface="Book Antiqua"/>
              <a:cs typeface="Book Antiqua"/>
            </a:endParaRPr>
          </a:p>
          <a:p>
            <a:pPr marL="12347" marR="3231812">
              <a:lnSpc>
                <a:spcPct val="212699"/>
              </a:lnSpc>
              <a:spcBef>
                <a:spcPts val="19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to explicitly write,  </a:t>
            </a:r>
            <a:r>
              <a:rPr sz="972" b="1" spc="10" dirty="0">
                <a:latin typeface="Book Antiqua"/>
                <a:cs typeface="Book Antiqua"/>
              </a:rPr>
              <a:t>c1.Add(c2.Add(c3.Add(c4)))  </a:t>
            </a:r>
            <a:r>
              <a:rPr sz="972" spc="10" dirty="0">
                <a:latin typeface="Book Antiqua"/>
                <a:cs typeface="Book Antiqua"/>
              </a:rPr>
              <a:t>Alternative </a:t>
            </a:r>
            <a:r>
              <a:rPr sz="972" spc="15" dirty="0">
                <a:latin typeface="Book Antiqua"/>
                <a:cs typeface="Book Antiqua"/>
              </a:rPr>
              <a:t>way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is:</a:t>
            </a:r>
            <a:endParaRPr sz="972">
              <a:latin typeface="Book Antiqua"/>
              <a:cs typeface="Book Antiqua"/>
            </a:endParaRPr>
          </a:p>
          <a:p>
            <a:pPr marL="429673" marR="3520729" algn="just">
              <a:lnSpc>
                <a:spcPct val="104000"/>
              </a:lnSpc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t1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c3.Add(c4);  t2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c2.Add(t1);  t3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c1.Add(t2);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also overhead, especially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mathematical expression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large,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19806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Converting it to </a:t>
            </a:r>
            <a:r>
              <a:rPr sz="972" spc="15" dirty="0">
                <a:latin typeface="Book Antiqua"/>
                <a:cs typeface="Book Antiqua"/>
              </a:rPr>
              <a:t>C++ code </a:t>
            </a:r>
            <a:r>
              <a:rPr sz="972" spc="10" dirty="0">
                <a:latin typeface="Book Antiqua"/>
                <a:cs typeface="Book Antiqua"/>
              </a:rPr>
              <a:t>will involve </a:t>
            </a:r>
            <a:r>
              <a:rPr sz="972" spc="15" dirty="0">
                <a:latin typeface="Book Antiqua"/>
                <a:cs typeface="Book Antiqua"/>
              </a:rPr>
              <a:t>complicated </a:t>
            </a:r>
            <a:r>
              <a:rPr sz="972" spc="10" dirty="0">
                <a:latin typeface="Book Antiqua"/>
                <a:cs typeface="Book Antiqua"/>
              </a:rPr>
              <a:t>mixture of function calls 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less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readable</a:t>
            </a:r>
            <a:endParaRPr sz="972">
              <a:latin typeface="Book Antiqua"/>
              <a:cs typeface="Book Antiqua"/>
            </a:endParaRPr>
          </a:p>
          <a:p>
            <a:pPr marL="12347" marR="1959458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Chances of </a:t>
            </a:r>
            <a:r>
              <a:rPr sz="972" spc="15" dirty="0">
                <a:latin typeface="Book Antiqua"/>
                <a:cs typeface="Book Antiqua"/>
              </a:rPr>
              <a:t>human </a:t>
            </a:r>
            <a:r>
              <a:rPr sz="972" spc="10" dirty="0">
                <a:latin typeface="Book Antiqua"/>
                <a:cs typeface="Book Antiqua"/>
              </a:rPr>
              <a:t>mistakes will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very high  </a:t>
            </a:r>
            <a:r>
              <a:rPr sz="972" spc="15" dirty="0">
                <a:latin typeface="Book Antiqua"/>
                <a:cs typeface="Book Antiqua"/>
              </a:rPr>
              <a:t>Code produced </a:t>
            </a:r>
            <a:r>
              <a:rPr sz="972" spc="10" dirty="0">
                <a:latin typeface="Book Antiqua"/>
                <a:cs typeface="Book Antiqua"/>
              </a:rPr>
              <a:t>will be very hard to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maintain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6791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to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simple that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write normal operators like </a:t>
            </a:r>
            <a:r>
              <a:rPr sz="972" spc="5" dirty="0">
                <a:latin typeface="Book Antiqua"/>
                <a:cs typeface="Book Antiqua"/>
              </a:rPr>
              <a:t>+,-,*,  </a:t>
            </a:r>
            <a:r>
              <a:rPr sz="972" spc="10" dirty="0">
                <a:latin typeface="Book Antiqua"/>
                <a:cs typeface="Book Antiqua"/>
              </a:rPr>
              <a:t>and so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for our </a:t>
            </a:r>
            <a:r>
              <a:rPr sz="972" spc="15" dirty="0">
                <a:latin typeface="Book Antiqua"/>
                <a:cs typeface="Book Antiqua"/>
              </a:rPr>
              <a:t>user </a:t>
            </a:r>
            <a:r>
              <a:rPr sz="972" spc="10" dirty="0">
                <a:latin typeface="Book Antiqua"/>
                <a:cs typeface="Book Antiqua"/>
              </a:rPr>
              <a:t>defined classes as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well,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b="1" spc="15" dirty="0">
                <a:latin typeface="Book Antiqua"/>
                <a:cs typeface="Book Antiqua"/>
              </a:rPr>
              <a:t>“</a:t>
            </a:r>
            <a:r>
              <a:rPr sz="972" b="1" i="1" spc="15" dirty="0">
                <a:latin typeface="Book Antiqua"/>
                <a:cs typeface="Book Antiqua"/>
              </a:rPr>
              <a:t>Operator</a:t>
            </a:r>
            <a:r>
              <a:rPr sz="972" b="1" i="1" spc="-58" dirty="0">
                <a:latin typeface="Book Antiqua"/>
                <a:cs typeface="Book Antiqua"/>
              </a:rPr>
              <a:t> </a:t>
            </a:r>
            <a:r>
              <a:rPr sz="972" b="1" i="1" spc="15" dirty="0">
                <a:latin typeface="Book Antiqua"/>
                <a:cs typeface="Book Antiqua"/>
              </a:rPr>
              <a:t>overloading</a:t>
            </a:r>
            <a:r>
              <a:rPr sz="972" b="1" spc="15" dirty="0">
                <a:latin typeface="Book Antiqua"/>
                <a:cs typeface="Book Antiqua"/>
              </a:rPr>
              <a:t>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Using operator overloading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perform basic operations (like addition,  subtraction, multiplication, division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so </a:t>
            </a:r>
            <a:r>
              <a:rPr sz="972" spc="19" dirty="0">
                <a:latin typeface="Book Antiqua"/>
                <a:cs typeface="Book Antiqua"/>
              </a:rPr>
              <a:t>on…) </a:t>
            </a:r>
            <a:r>
              <a:rPr sz="972" spc="15" dirty="0">
                <a:latin typeface="Book Antiqua"/>
                <a:cs typeface="Book Antiqua"/>
              </a:rPr>
              <a:t>on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5" dirty="0">
                <a:latin typeface="Book Antiqua"/>
                <a:cs typeface="Book Antiqua"/>
              </a:rPr>
              <a:t>defined </a:t>
            </a:r>
            <a:r>
              <a:rPr sz="972" spc="10" dirty="0">
                <a:latin typeface="Book Antiqua"/>
                <a:cs typeface="Book Antiqua"/>
              </a:rPr>
              <a:t>classes objects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similar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perform </a:t>
            </a:r>
            <a:r>
              <a:rPr sz="972" spc="15" dirty="0">
                <a:latin typeface="Book Antiqua"/>
                <a:cs typeface="Book Antiqua"/>
              </a:rPr>
              <a:t>them on </a:t>
            </a:r>
            <a:r>
              <a:rPr sz="972" spc="10" dirty="0">
                <a:latin typeface="Book Antiqua"/>
                <a:cs typeface="Book Antiqua"/>
              </a:rPr>
              <a:t>basic built-in </a:t>
            </a:r>
            <a:r>
              <a:rPr sz="972" spc="5" dirty="0">
                <a:latin typeface="Book Antiqua"/>
                <a:cs typeface="Book Antiqua"/>
              </a:rPr>
              <a:t>types(like </a:t>
            </a:r>
            <a:r>
              <a:rPr sz="972" spc="10" dirty="0">
                <a:latin typeface="Book Antiqua"/>
                <a:cs typeface="Book Antiqua"/>
              </a:rPr>
              <a:t>int, </a:t>
            </a:r>
            <a:r>
              <a:rPr sz="972" spc="5" dirty="0">
                <a:latin typeface="Book Antiqua"/>
                <a:cs typeface="Book Antiqua"/>
              </a:rPr>
              <a:t>float, </a:t>
            </a:r>
            <a:r>
              <a:rPr sz="972" spc="10" dirty="0">
                <a:latin typeface="Book Antiqua"/>
                <a:cs typeface="Book Antiqua"/>
              </a:rPr>
              <a:t>long,  </a:t>
            </a:r>
            <a:r>
              <a:rPr sz="972" spc="15" dirty="0">
                <a:latin typeface="Book Antiqua"/>
                <a:cs typeface="Book Antiqua"/>
              </a:rPr>
              <a:t>double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etc.).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allows us to overload </a:t>
            </a:r>
            <a:r>
              <a:rPr sz="972" spc="15" dirty="0">
                <a:latin typeface="Book Antiqua"/>
                <a:cs typeface="Book Antiqua"/>
              </a:rPr>
              <a:t>common </a:t>
            </a:r>
            <a:r>
              <a:rPr sz="972" spc="10" dirty="0">
                <a:latin typeface="Book Antiqua"/>
                <a:cs typeface="Book Antiqua"/>
              </a:rPr>
              <a:t>operators </a:t>
            </a:r>
            <a:r>
              <a:rPr sz="972" spc="15" dirty="0">
                <a:latin typeface="Book Antiqua"/>
                <a:cs typeface="Book Antiqua"/>
              </a:rPr>
              <a:t>like </a:t>
            </a:r>
            <a:r>
              <a:rPr sz="972" b="1" spc="10" dirty="0">
                <a:latin typeface="Book Antiqua"/>
                <a:cs typeface="Book Antiqua"/>
              </a:rPr>
              <a:t>+</a:t>
            </a:r>
            <a:r>
              <a:rPr sz="972" spc="10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-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b="1" spc="10" dirty="0">
                <a:latin typeface="Book Antiqua"/>
                <a:cs typeface="Book Antiqua"/>
              </a:rPr>
              <a:t>*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etc…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With operator overloading </a:t>
            </a:r>
            <a:r>
              <a:rPr sz="972" spc="15" dirty="0">
                <a:latin typeface="Book Antiqua"/>
                <a:cs typeface="Book Antiqua"/>
              </a:rPr>
              <a:t>Mathematical </a:t>
            </a:r>
            <a:r>
              <a:rPr sz="972" spc="10" dirty="0">
                <a:latin typeface="Book Antiqua"/>
                <a:cs typeface="Book Antiqua"/>
              </a:rPr>
              <a:t>statements don’t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be explicitly  converted into function </a:t>
            </a:r>
            <a:r>
              <a:rPr sz="972" spc="5" dirty="0">
                <a:latin typeface="Book Antiqua"/>
                <a:cs typeface="Book Antiqua"/>
              </a:rPr>
              <a:t>calls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5" dirty="0">
                <a:latin typeface="Book Antiqua"/>
                <a:cs typeface="Book Antiqua"/>
              </a:rPr>
              <a:t>complex no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using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call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Add</a:t>
            </a:r>
            <a:r>
              <a:rPr sz="972" spc="15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12846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6466"/>
            <a:ext cx="4850606" cy="3005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75934">
              <a:spcBef>
                <a:spcPts val="39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istream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&gt;&gt; </a:t>
            </a:r>
            <a:r>
              <a:rPr sz="972" b="1" spc="10" dirty="0">
                <a:latin typeface="Book Antiqua"/>
                <a:cs typeface="Book Antiqua"/>
              </a:rPr>
              <a:t>(istream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5" dirty="0">
                <a:latin typeface="Book Antiqua"/>
                <a:cs typeface="Book Antiqua"/>
              </a:rPr>
              <a:t>i,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istream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not be cont and istream buffer will change 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get </a:t>
            </a:r>
            <a:r>
              <a:rPr sz="972" spc="10" dirty="0">
                <a:latin typeface="Book Antiqua"/>
                <a:cs typeface="Book Antiqua"/>
              </a:rPr>
              <a:t>data from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and  assign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reference similarly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not be const for stream  extraction operator as well because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add </a:t>
            </a:r>
            <a:r>
              <a:rPr sz="972" spc="10" dirty="0">
                <a:latin typeface="Book Antiqua"/>
                <a:cs typeface="Book Antiqua"/>
              </a:rPr>
              <a:t>data to it and hence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state will  change.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Stream </a:t>
            </a:r>
            <a:r>
              <a:rPr sz="972" b="1" spc="10" dirty="0">
                <a:latin typeface="Book Antiqua"/>
                <a:cs typeface="Book Antiqua"/>
              </a:rPr>
              <a:t>Extraction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Code: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29673" marR="1920567" indent="-417944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istream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9" dirty="0">
                <a:latin typeface="Book Antiqua"/>
                <a:cs typeface="Book Antiqua"/>
              </a:rPr>
              <a:t>&lt;&lt; </a:t>
            </a:r>
            <a:r>
              <a:rPr sz="972" spc="10" dirty="0">
                <a:latin typeface="Book Antiqua"/>
                <a:cs typeface="Book Antiqua"/>
              </a:rPr>
              <a:t>(istream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in,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c){  in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c.real;</a:t>
            </a:r>
            <a:endParaRPr sz="972">
              <a:latin typeface="Book Antiqua"/>
              <a:cs typeface="Book Antiqua"/>
            </a:endParaRPr>
          </a:p>
          <a:p>
            <a:pPr marL="429673" marR="374112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c.img;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Main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Program: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5088" y="4963170"/>
            <a:ext cx="116310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0.0241 for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c1.img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4635735"/>
            <a:ext cx="2847269" cy="652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533490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c1(1.01,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20.1);  cin </a:t>
            </a:r>
            <a:r>
              <a:rPr sz="972" spc="15" dirty="0">
                <a:latin typeface="Book Antiqua"/>
                <a:cs typeface="Book Antiqua"/>
              </a:rPr>
              <a:t>&gt;&gt;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c1;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49"/>
              </a:spcBef>
              <a:tabLst>
                <a:tab pos="1456939" algn="l"/>
              </a:tabLst>
            </a:pP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suppose </a:t>
            </a:r>
            <a:r>
              <a:rPr sz="972" spc="19" dirty="0">
                <a:latin typeface="Book Antiqua"/>
                <a:cs typeface="Book Antiqua"/>
              </a:rPr>
              <a:t>we</a:t>
            </a:r>
            <a:r>
              <a:rPr sz="972" spc="10" dirty="0">
                <a:latin typeface="Book Antiqua"/>
                <a:cs typeface="Book Antiqua"/>
              </a:rPr>
              <a:t> entered	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1.0025 for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c1.real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c1;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0638" y="5907263"/>
            <a:ext cx="2594151" cy="285221"/>
          </a:xfrm>
          <a:custGeom>
            <a:avLst/>
            <a:gdLst/>
            <a:ahLst/>
            <a:cxnLst/>
            <a:rect l="l" t="t" r="r" b="b"/>
            <a:pathLst>
              <a:path w="2668270" h="293370">
                <a:moveTo>
                  <a:pt x="0" y="293370"/>
                </a:moveTo>
                <a:lnTo>
                  <a:pt x="2667762" y="293370"/>
                </a:lnTo>
                <a:lnTo>
                  <a:pt x="2667762" y="0"/>
                </a:lnTo>
                <a:lnTo>
                  <a:pt x="0" y="0"/>
                </a:lnTo>
                <a:lnTo>
                  <a:pt x="0" y="2933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150639" y="5752923"/>
            <a:ext cx="62353" cy="154340"/>
          </a:xfrm>
          <a:custGeom>
            <a:avLst/>
            <a:gdLst/>
            <a:ahLst/>
            <a:cxnLst/>
            <a:rect l="l" t="t" r="r" b="b"/>
            <a:pathLst>
              <a:path w="64135" h="158750">
                <a:moveTo>
                  <a:pt x="0" y="158750"/>
                </a:moveTo>
                <a:lnTo>
                  <a:pt x="64007" y="158750"/>
                </a:lnTo>
                <a:lnTo>
                  <a:pt x="64007" y="0"/>
                </a:lnTo>
                <a:lnTo>
                  <a:pt x="0" y="0"/>
                </a:lnTo>
                <a:lnTo>
                  <a:pt x="0" y="15875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682067" y="5753418"/>
            <a:ext cx="62353" cy="154340"/>
          </a:xfrm>
          <a:custGeom>
            <a:avLst/>
            <a:gdLst/>
            <a:ahLst/>
            <a:cxnLst/>
            <a:rect l="l" t="t" r="r" b="b"/>
            <a:pathLst>
              <a:path w="64135" h="158750">
                <a:moveTo>
                  <a:pt x="64008" y="0"/>
                </a:moveTo>
                <a:lnTo>
                  <a:pt x="0" y="0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212869" y="5753418"/>
            <a:ext cx="2469444" cy="154340"/>
          </a:xfrm>
          <a:custGeom>
            <a:avLst/>
            <a:gdLst/>
            <a:ahLst/>
            <a:cxnLst/>
            <a:rect l="l" t="t" r="r" b="b"/>
            <a:pathLst>
              <a:path w="2540000" h="158750">
                <a:moveTo>
                  <a:pt x="0" y="158496"/>
                </a:moveTo>
                <a:lnTo>
                  <a:pt x="2539746" y="158496"/>
                </a:lnTo>
                <a:lnTo>
                  <a:pt x="2539746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561923" y="5438044"/>
            <a:ext cx="4140024" cy="3987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650684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( </a:t>
            </a:r>
            <a:r>
              <a:rPr sz="972" b="1" spc="15" dirty="0">
                <a:latin typeface="Book Antiqua"/>
                <a:cs typeface="Book Antiqua"/>
              </a:rPr>
              <a:t>1.0025 </a:t>
            </a:r>
            <a:r>
              <a:rPr sz="972" b="1" spc="5" dirty="0">
                <a:latin typeface="Book Antiqua"/>
                <a:cs typeface="Book Antiqua"/>
              </a:rPr>
              <a:t>, </a:t>
            </a:r>
            <a:r>
              <a:rPr sz="972" b="1" spc="15" dirty="0">
                <a:latin typeface="Book Antiqua"/>
                <a:cs typeface="Book Antiqua"/>
              </a:rPr>
              <a:t>0.0241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19.5.</a:t>
            </a:r>
            <a:r>
              <a:rPr sz="972" b="1" spc="15" dirty="0">
                <a:latin typeface="Book Antiqua"/>
                <a:cs typeface="Book Antiqua"/>
              </a:rPr>
              <a:t>Other Binary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Overloading comparison </a:t>
            </a:r>
            <a:r>
              <a:rPr sz="972" b="1" spc="10" dirty="0">
                <a:latin typeface="Book Antiqua"/>
                <a:cs typeface="Book Antiqua"/>
              </a:rPr>
              <a:t>operators (Equality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Inequality</a:t>
            </a:r>
            <a:r>
              <a:rPr sz="972" b="1" spc="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265148">
              <a:lnSpc>
                <a:spcPct val="106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Complex{  </a:t>
            </a: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bool </a:t>
            </a:r>
            <a:r>
              <a:rPr sz="972" spc="15" dirty="0">
                <a:latin typeface="Book Antiqua"/>
                <a:cs typeface="Book Antiqua"/>
              </a:rPr>
              <a:t>operator ==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c);</a:t>
            </a:r>
            <a:endParaRPr sz="972">
              <a:latin typeface="Book Antiqua"/>
              <a:cs typeface="Book Antiqua"/>
            </a:endParaRPr>
          </a:p>
          <a:p>
            <a:pPr marL="429673" marR="18520" indent="-417944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//friend bool operator </a:t>
            </a:r>
            <a:r>
              <a:rPr sz="972" spc="15" dirty="0">
                <a:latin typeface="Book Antiqua"/>
                <a:cs typeface="Book Antiqua"/>
              </a:rPr>
              <a:t>==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//Complex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5" dirty="0">
                <a:latin typeface="Book Antiqua"/>
                <a:cs typeface="Book Antiqua"/>
              </a:rPr>
              <a:t>c1, </a:t>
            </a:r>
            <a:r>
              <a:rPr sz="972" spc="15" dirty="0">
                <a:latin typeface="Book Antiqua"/>
                <a:cs typeface="Book Antiqua"/>
              </a:rPr>
              <a:t>const 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5" dirty="0">
                <a:latin typeface="Book Antiqua"/>
                <a:cs typeface="Book Antiqua"/>
              </a:rPr>
              <a:t>c2);  </a:t>
            </a:r>
            <a:r>
              <a:rPr sz="972" spc="10" dirty="0">
                <a:latin typeface="Book Antiqua"/>
                <a:cs typeface="Book Antiqua"/>
              </a:rPr>
              <a:t>bool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0" dirty="0">
                <a:latin typeface="Book Antiqua"/>
                <a:cs typeface="Book Antiqua"/>
              </a:rPr>
              <a:t>!= 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//friend bool operator </a:t>
            </a:r>
            <a:r>
              <a:rPr sz="972" spc="10" dirty="0">
                <a:latin typeface="Book Antiqua"/>
                <a:cs typeface="Book Antiqua"/>
              </a:rPr>
              <a:t>!= (const </a:t>
            </a:r>
            <a:r>
              <a:rPr sz="972" spc="15" dirty="0">
                <a:latin typeface="Book Antiqua"/>
                <a:cs typeface="Book Antiqua"/>
              </a:rPr>
              <a:t>//Complex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5" dirty="0">
                <a:latin typeface="Book Antiqua"/>
                <a:cs typeface="Book Antiqua"/>
              </a:rPr>
              <a:t>c1, </a:t>
            </a:r>
            <a:r>
              <a:rPr sz="972" spc="15" dirty="0">
                <a:latin typeface="Book Antiqua"/>
                <a:cs typeface="Book Antiqua"/>
              </a:rPr>
              <a:t>const 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c2);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Equality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1401378" indent="-417944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bool </a:t>
            </a:r>
            <a:r>
              <a:rPr sz="972" spc="15" dirty="0">
                <a:latin typeface="Book Antiqua"/>
                <a:cs typeface="Book Antiqua"/>
              </a:rPr>
              <a:t>Complex::operator ==(const </a:t>
            </a:r>
            <a:r>
              <a:rPr sz="972" spc="19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c){  if((real </a:t>
            </a:r>
            <a:r>
              <a:rPr sz="972" spc="19" dirty="0">
                <a:latin typeface="Book Antiqua"/>
                <a:cs typeface="Book Antiqua"/>
              </a:rPr>
              <a:t>== </a:t>
            </a:r>
            <a:r>
              <a:rPr sz="972" spc="10" dirty="0">
                <a:latin typeface="Book Antiqua"/>
                <a:cs typeface="Book Antiqua"/>
              </a:rPr>
              <a:t>c.real)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24" dirty="0">
                <a:latin typeface="Book Antiqua"/>
                <a:cs typeface="Book Antiqua"/>
              </a:rPr>
              <a:t>&amp;&amp;</a:t>
            </a:r>
            <a:endParaRPr sz="972">
              <a:latin typeface="Book Antiqua"/>
              <a:cs typeface="Book Antiqua"/>
            </a:endParaRPr>
          </a:p>
          <a:p>
            <a:pPr marL="525980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(img ==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c.img)){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5672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1"/>
            <a:ext cx="3459692" cy="4352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05051" algn="ctr"/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R="1077271" algn="ctr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As non member </a:t>
            </a:r>
            <a:r>
              <a:rPr sz="972" spc="10" dirty="0">
                <a:latin typeface="Book Antiqua"/>
                <a:cs typeface="Book Antiqua"/>
              </a:rPr>
              <a:t>friend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4939" indent="-418561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bool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0" dirty="0">
                <a:latin typeface="Book Antiqua"/>
                <a:cs typeface="Book Antiqua"/>
              </a:rPr>
              <a:t>==(const </a:t>
            </a:r>
            <a:r>
              <a:rPr sz="972" spc="15" dirty="0">
                <a:latin typeface="Book Antiqua"/>
                <a:cs typeface="Book Antiqua"/>
              </a:rPr>
              <a:t>Complex&amp; </a:t>
            </a:r>
            <a:r>
              <a:rPr sz="972" spc="10" dirty="0">
                <a:latin typeface="Book Antiqua"/>
                <a:cs typeface="Book Antiqua"/>
              </a:rPr>
              <a:t>lhs, const </a:t>
            </a:r>
            <a:r>
              <a:rPr sz="972" spc="15" dirty="0">
                <a:latin typeface="Book Antiqua"/>
                <a:cs typeface="Book Antiqua"/>
              </a:rPr>
              <a:t>Complex&amp; </a:t>
            </a:r>
            <a:r>
              <a:rPr sz="972" spc="10" dirty="0">
                <a:latin typeface="Book Antiqua"/>
                <a:cs typeface="Book Antiqua"/>
              </a:rPr>
              <a:t>rhs){  if((lhs.real </a:t>
            </a:r>
            <a:r>
              <a:rPr sz="972" spc="19" dirty="0">
                <a:latin typeface="Book Antiqua"/>
                <a:cs typeface="Book Antiqua"/>
              </a:rPr>
              <a:t>== </a:t>
            </a:r>
            <a:r>
              <a:rPr sz="972" spc="10" dirty="0">
                <a:latin typeface="Book Antiqua"/>
                <a:cs typeface="Book Antiqua"/>
              </a:rPr>
              <a:t>rhs.real)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24" dirty="0">
                <a:latin typeface="Book Antiqua"/>
                <a:cs typeface="Book Antiqua"/>
              </a:rPr>
              <a:t>&amp;&amp;</a:t>
            </a:r>
            <a:endParaRPr sz="972">
              <a:latin typeface="Book Antiqua"/>
              <a:cs typeface="Book Antiqua"/>
            </a:endParaRPr>
          </a:p>
          <a:p>
            <a:pPr marL="525980" marR="1685357" algn="ctr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(lhs.img </a:t>
            </a:r>
            <a:r>
              <a:rPr sz="972" spc="15" dirty="0">
                <a:latin typeface="Book Antiqua"/>
                <a:cs typeface="Book Antiqua"/>
              </a:rPr>
              <a:t>==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rhs.img)){  </a:t>
            </a: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R="1077271" algn="ctr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Inequality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763041" indent="-418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bool </a:t>
            </a:r>
            <a:r>
              <a:rPr sz="972" spc="15" dirty="0">
                <a:latin typeface="Book Antiqua"/>
                <a:cs typeface="Book Antiqua"/>
              </a:rPr>
              <a:t>Complex::operator </a:t>
            </a:r>
            <a:r>
              <a:rPr sz="972" spc="10" dirty="0">
                <a:latin typeface="Book Antiqua"/>
                <a:cs typeface="Book Antiqua"/>
              </a:rPr>
              <a:t>!=(const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c){  if((real != c.real)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||</a:t>
            </a:r>
            <a:endParaRPr sz="972">
              <a:latin typeface="Book Antiqua"/>
              <a:cs typeface="Book Antiqua"/>
            </a:endParaRPr>
          </a:p>
          <a:p>
            <a:pPr marL="525980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(img </a:t>
            </a:r>
            <a:r>
              <a:rPr sz="972" spc="10" dirty="0">
                <a:latin typeface="Book Antiqua"/>
                <a:cs typeface="Book Antiqua"/>
              </a:rPr>
              <a:t>!=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c.img)){</a:t>
            </a:r>
            <a:endParaRPr sz="972">
              <a:latin typeface="Book Antiqua"/>
              <a:cs typeface="Book Antiqua"/>
            </a:endParaRPr>
          </a:p>
          <a:p>
            <a:pPr marR="1105051" algn="ctr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true;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R="1077271" algn="ctr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false;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73516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5211"/>
            <a:ext cx="4850606" cy="7952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No.20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49"/>
              </a:spcBef>
            </a:pPr>
            <a:r>
              <a:rPr sz="972" b="1" spc="10" dirty="0">
                <a:latin typeface="Book Antiqua"/>
                <a:cs typeface="Book Antiqua"/>
              </a:rPr>
              <a:t>Modified String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seen </a:t>
            </a:r>
            <a:r>
              <a:rPr sz="972" spc="10" dirty="0">
                <a:latin typeface="Book Antiqua"/>
                <a:cs typeface="Book Antiqua"/>
              </a:rPr>
              <a:t>the following string class </a:t>
            </a:r>
            <a:r>
              <a:rPr sz="972" spc="5" dirty="0">
                <a:latin typeface="Book Antiqua"/>
                <a:cs typeface="Book Antiqua"/>
              </a:rPr>
              <a:t>till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now,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12017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String{  private:</a:t>
            </a:r>
            <a:endParaRPr sz="972">
              <a:latin typeface="Book Antiqua"/>
              <a:cs typeface="Book Antiqua"/>
            </a:endParaRPr>
          </a:p>
          <a:p>
            <a:pPr marL="203725" marR="3472577" indent="225332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char *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bufferPtr;  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size;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marR="339479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String();  String(char *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ptr);</a:t>
            </a:r>
            <a:endParaRPr sz="972">
              <a:latin typeface="Book Antiqua"/>
              <a:cs typeface="Book Antiqua"/>
            </a:endParaRPr>
          </a:p>
          <a:p>
            <a:pPr marL="429673" marR="2914495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SetString(char * ptr);  const </a:t>
            </a:r>
            <a:r>
              <a:rPr sz="972" b="1" spc="15" dirty="0">
                <a:latin typeface="Book Antiqua"/>
                <a:cs typeface="Book Antiqua"/>
              </a:rPr>
              <a:t>char </a:t>
            </a:r>
            <a:r>
              <a:rPr sz="972" b="1" spc="10" dirty="0">
                <a:latin typeface="Book Antiqua"/>
                <a:cs typeface="Book Antiqua"/>
              </a:rPr>
              <a:t>*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GetString();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 marR="310772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String str1(“Test”);  </a:t>
            </a: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10" dirty="0">
                <a:latin typeface="Book Antiqua"/>
                <a:cs typeface="Book Antiqua"/>
              </a:rPr>
              <a:t>str2;  </a:t>
            </a:r>
            <a:r>
              <a:rPr sz="972" b="1" spc="5" dirty="0">
                <a:latin typeface="Book Antiqua"/>
                <a:cs typeface="Book Antiqua"/>
              </a:rPr>
              <a:t>str2.</a:t>
            </a:r>
            <a:r>
              <a:rPr sz="972" b="1" spc="24" dirty="0">
                <a:latin typeface="Book Antiqua"/>
                <a:cs typeface="Book Antiqua"/>
              </a:rPr>
              <a:t>S</a:t>
            </a:r>
            <a:r>
              <a:rPr sz="972" b="1" spc="5" dirty="0">
                <a:latin typeface="Book Antiqua"/>
                <a:cs typeface="Book Antiqua"/>
              </a:rPr>
              <a:t>e</a:t>
            </a:r>
            <a:r>
              <a:rPr sz="972" b="1" spc="10" dirty="0">
                <a:latin typeface="Book Antiqua"/>
                <a:cs typeface="Book Antiqua"/>
              </a:rPr>
              <a:t>t</a:t>
            </a:r>
            <a:r>
              <a:rPr sz="972" b="1" spc="5" dirty="0">
                <a:latin typeface="Book Antiqua"/>
                <a:cs typeface="Book Antiqua"/>
              </a:rPr>
              <a:t>Str</a:t>
            </a:r>
            <a:r>
              <a:rPr sz="972" b="1" spc="15" dirty="0">
                <a:latin typeface="Book Antiqua"/>
                <a:cs typeface="Book Antiqua"/>
              </a:rPr>
              <a:t>i</a:t>
            </a:r>
            <a:r>
              <a:rPr sz="972" b="1" spc="5" dirty="0">
                <a:latin typeface="Book Antiqua"/>
                <a:cs typeface="Book Antiqua"/>
              </a:rPr>
              <a:t>ng(“Ping”);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000"/>
              </a:lnSpc>
            </a:pPr>
            <a:r>
              <a:rPr sz="972" spc="15" dirty="0">
                <a:latin typeface="Book Antiqua"/>
                <a:cs typeface="Book Antiqua"/>
              </a:rPr>
              <a:t>What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change </a:t>
            </a:r>
            <a:r>
              <a:rPr sz="972" spc="10" dirty="0">
                <a:latin typeface="Book Antiqua"/>
                <a:cs typeface="Book Antiqua"/>
              </a:rPr>
              <a:t>the string </a:t>
            </a:r>
            <a:r>
              <a:rPr sz="972" spc="15" dirty="0">
                <a:latin typeface="Book Antiqua"/>
                <a:cs typeface="Book Antiqua"/>
              </a:rPr>
              <a:t>from “</a:t>
            </a:r>
            <a:r>
              <a:rPr sz="972" i="1" spc="15" dirty="0">
                <a:latin typeface="Book Antiqua"/>
                <a:cs typeface="Book Antiqua"/>
              </a:rPr>
              <a:t>Ping</a:t>
            </a:r>
            <a:r>
              <a:rPr sz="972" spc="15" dirty="0">
                <a:latin typeface="Book Antiqua"/>
                <a:cs typeface="Book Antiqua"/>
              </a:rPr>
              <a:t>”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“</a:t>
            </a:r>
            <a:r>
              <a:rPr sz="972" i="1" spc="15" dirty="0">
                <a:latin typeface="Book Antiqua"/>
                <a:cs typeface="Book Antiqua"/>
              </a:rPr>
              <a:t>Pong</a:t>
            </a:r>
            <a:r>
              <a:rPr sz="972" spc="15" dirty="0">
                <a:latin typeface="Book Antiqua"/>
                <a:cs typeface="Book Antiqua"/>
              </a:rPr>
              <a:t>”?? </a:t>
            </a:r>
            <a:r>
              <a:rPr sz="972" i="1" spc="15" dirty="0">
                <a:latin typeface="Book Antiqua"/>
                <a:cs typeface="Book Antiqua"/>
              </a:rPr>
              <a:t>{ONLY 1 </a:t>
            </a:r>
            <a:r>
              <a:rPr sz="972" i="1" spc="10" dirty="0">
                <a:latin typeface="Book Antiqua"/>
                <a:cs typeface="Book Antiqua"/>
              </a:rPr>
              <a:t>character to be  </a:t>
            </a:r>
            <a:r>
              <a:rPr sz="972" i="1" spc="15" dirty="0">
                <a:latin typeface="Book Antiqua"/>
                <a:cs typeface="Book Antiqua"/>
              </a:rPr>
              <a:t>changed…}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Possible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solution: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5" dirty="0">
                <a:latin typeface="Book Antiqua"/>
                <a:cs typeface="Book Antiqua"/>
              </a:rPr>
              <a:t>Call: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str2.SetString(“Pong”);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This will delete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current buffer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allocate </a:t>
            </a:r>
            <a:r>
              <a:rPr sz="972" spc="15" dirty="0">
                <a:latin typeface="Book Antiqua"/>
                <a:cs typeface="Book Antiqua"/>
              </a:rPr>
              <a:t>a new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one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5" dirty="0">
                <a:latin typeface="Book Antiqua"/>
                <a:cs typeface="Book Antiqua"/>
              </a:rPr>
              <a:t>Too </a:t>
            </a:r>
            <a:r>
              <a:rPr sz="972" spc="19" dirty="0">
                <a:latin typeface="Book Antiqua"/>
                <a:cs typeface="Book Antiqua"/>
              </a:rPr>
              <a:t>much </a:t>
            </a:r>
            <a:r>
              <a:rPr sz="972" spc="10" dirty="0">
                <a:latin typeface="Book Antiqua"/>
                <a:cs typeface="Book Antiqua"/>
              </a:rPr>
              <a:t>overhead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string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too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big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Or,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9" dirty="0">
                <a:latin typeface="Book Antiqua"/>
                <a:cs typeface="Book Antiqua"/>
              </a:rPr>
              <a:t>add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changes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character at nth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location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 </a:t>
            </a:r>
            <a:r>
              <a:rPr sz="972" b="1" spc="10" dirty="0">
                <a:latin typeface="Book Antiqua"/>
                <a:cs typeface="Book Antiqua"/>
              </a:rPr>
              <a:t>SetChar(char </a:t>
            </a:r>
            <a:r>
              <a:rPr sz="972" b="1" spc="5" dirty="0">
                <a:latin typeface="Book Antiqua"/>
                <a:cs typeface="Book Antiqua"/>
              </a:rPr>
              <a:t>c,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pos);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39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3108342" indent="-38645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SetChar(char </a:t>
            </a:r>
            <a:r>
              <a:rPr sz="972" b="1" spc="10" dirty="0">
                <a:latin typeface="Book Antiqua"/>
                <a:cs typeface="Book Antiqua"/>
              </a:rPr>
              <a:t>c, int pos){  if(bufferPtr !=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NULL){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if(pos&gt;0 </a:t>
            </a:r>
            <a:r>
              <a:rPr sz="972" b="1" spc="24" dirty="0">
                <a:latin typeface="Book Antiqua"/>
                <a:cs typeface="Book Antiqua"/>
              </a:rPr>
              <a:t>&amp;&amp;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pos&lt;=size)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bufferPtr[pos]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Other Binary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efficiently </a:t>
            </a:r>
            <a:r>
              <a:rPr sz="972" spc="15" dirty="0">
                <a:latin typeface="Book Antiqua"/>
                <a:cs typeface="Book Antiqua"/>
              </a:rPr>
              <a:t>change 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character: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str1(“Ping”);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151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2458" cy="7961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str1.SetChar(‘o’,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2);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9"/>
              </a:spcBef>
            </a:pPr>
            <a:r>
              <a:rPr sz="972" i="1" spc="5" dirty="0">
                <a:latin typeface="Book Antiqua"/>
                <a:cs typeface="Book Antiqua"/>
              </a:rPr>
              <a:t>// </a:t>
            </a:r>
            <a:r>
              <a:rPr sz="972" i="1" spc="10" dirty="0">
                <a:latin typeface="Book Antiqua"/>
                <a:cs typeface="Book Antiqua"/>
              </a:rPr>
              <a:t>str1 is </a:t>
            </a:r>
            <a:r>
              <a:rPr sz="972" i="1" spc="15" dirty="0">
                <a:latin typeface="Book Antiqua"/>
                <a:cs typeface="Book Antiqua"/>
              </a:rPr>
              <a:t>now </a:t>
            </a:r>
            <a:r>
              <a:rPr sz="972" i="1" spc="10" dirty="0">
                <a:latin typeface="Book Antiqua"/>
                <a:cs typeface="Book Antiqua"/>
              </a:rPr>
              <a:t>changed to</a:t>
            </a:r>
            <a:r>
              <a:rPr sz="972" i="1" spc="-19" dirty="0">
                <a:latin typeface="Book Antiqua"/>
                <a:cs typeface="Book Antiqua"/>
              </a:rPr>
              <a:t> </a:t>
            </a:r>
            <a:r>
              <a:rPr sz="972" i="1" spc="15" dirty="0">
                <a:latin typeface="Book Antiqua"/>
                <a:cs typeface="Book Antiqua"/>
              </a:rPr>
              <a:t>“</a:t>
            </a:r>
            <a:r>
              <a:rPr sz="972" b="1" i="1" spc="15" dirty="0">
                <a:latin typeface="Book Antiqua"/>
                <a:cs typeface="Book Antiqua"/>
              </a:rPr>
              <a:t>Pong</a:t>
            </a:r>
            <a:r>
              <a:rPr sz="972" i="1" spc="15" dirty="0">
                <a:latin typeface="Book Antiqua"/>
                <a:cs typeface="Book Antiqua"/>
              </a:rPr>
              <a:t>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>
              <a:spcBef>
                <a:spcPts val="5"/>
              </a:spcBef>
              <a:buFont typeface="Times New Roman"/>
              <a:buAutoNum type="arabicPeriod"/>
              <a:tabLst>
                <a:tab pos="274102" algn="l"/>
              </a:tabLst>
            </a:pPr>
            <a:r>
              <a:rPr sz="972" b="1" spc="10" dirty="0">
                <a:latin typeface="Book Antiqua"/>
                <a:cs typeface="Book Antiqua"/>
              </a:rPr>
              <a:t>Subscript </a:t>
            </a:r>
            <a:r>
              <a:rPr sz="972" b="1" spc="5" dirty="0">
                <a:latin typeface="Book Antiqua"/>
                <a:cs typeface="Book Antiqua"/>
              </a:rPr>
              <a:t>[]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49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12347" marR="7408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another elegant solution present for this </a:t>
            </a:r>
            <a:r>
              <a:rPr sz="972" spc="15" dirty="0">
                <a:latin typeface="Book Antiqua"/>
                <a:cs typeface="Book Antiqua"/>
              </a:rPr>
              <a:t>problem.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0" dirty="0">
                <a:latin typeface="Book Antiqua"/>
                <a:cs typeface="Book Antiqua"/>
              </a:rPr>
              <a:t>subscript operator 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used on </a:t>
            </a:r>
            <a:r>
              <a:rPr sz="972" spc="10" dirty="0">
                <a:latin typeface="Book Antiqua"/>
                <a:cs typeface="Book Antiqua"/>
              </a:rPr>
              <a:t>basic char </a:t>
            </a:r>
            <a:r>
              <a:rPr sz="972" spc="5" dirty="0">
                <a:latin typeface="Book Antiqua"/>
                <a:cs typeface="Book Antiqua"/>
              </a:rPr>
              <a:t>[]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779092" marR="2709536" indent="6914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char array[5]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“Ping”;  array[1]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‘o’;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get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functionality for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0" dirty="0">
                <a:latin typeface="Book Antiqua"/>
                <a:cs typeface="Book Antiqua"/>
              </a:rPr>
              <a:t>defined String class for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we  overload the </a:t>
            </a:r>
            <a:r>
              <a:rPr sz="972" spc="10" dirty="0">
                <a:latin typeface="Book Antiqua"/>
                <a:cs typeface="Book Antiqua"/>
              </a:rPr>
              <a:t>subscript </a:t>
            </a:r>
            <a:r>
              <a:rPr sz="972" b="1" spc="10" dirty="0">
                <a:latin typeface="Book Antiqua"/>
                <a:cs typeface="Book Antiqua"/>
              </a:rPr>
              <a:t>“[]”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function like </a:t>
            </a:r>
            <a:r>
              <a:rPr sz="972" spc="15" dirty="0">
                <a:latin typeface="Book Antiqua"/>
                <a:cs typeface="Book Antiqua"/>
              </a:rPr>
              <a:t>given below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subscript </a:t>
            </a:r>
            <a:r>
              <a:rPr sz="972" spc="10" dirty="0">
                <a:latin typeface="Book Antiqua"/>
                <a:cs typeface="Book Antiqua"/>
              </a:rPr>
              <a:t>operator in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30291" marR="3109577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String </a:t>
            </a:r>
            <a:r>
              <a:rPr sz="972" b="1" spc="10" dirty="0">
                <a:latin typeface="Book Antiqua"/>
                <a:cs typeface="Book Antiqua"/>
              </a:rPr>
              <a:t>str2;  str2.SetString(“Ping”); 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str[2]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=</a:t>
            </a:r>
            <a:r>
              <a:rPr sz="972" b="1" spc="-7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‘o’;</a:t>
            </a:r>
            <a:endParaRPr sz="972">
              <a:latin typeface="Book Antiqua"/>
              <a:cs typeface="Book Antiqua"/>
            </a:endParaRPr>
          </a:p>
          <a:p>
            <a:pPr marL="430291" marR="1056898" indent="-418561">
              <a:lnSpc>
                <a:spcPct val="103499"/>
              </a:lnSpc>
              <a:spcBef>
                <a:spcPts val="5"/>
              </a:spcBef>
            </a:pP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acting as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l-value (left value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so that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we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can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assign it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some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value)  cout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&lt;&lt;</a:t>
            </a:r>
            <a:r>
              <a:rPr sz="972" b="1" spc="-78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str[2];</a:t>
            </a:r>
            <a:endParaRPr sz="972">
              <a:latin typeface="Book Antiqua"/>
              <a:cs typeface="Book Antiqua"/>
            </a:endParaRPr>
          </a:p>
          <a:p>
            <a:pPr marL="430291" marR="994546" indent="-418561">
              <a:lnSpc>
                <a:spcPct val="104000"/>
              </a:lnSpc>
            </a:pP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acting as r-value (we are reading value using subscript</a:t>
            </a:r>
            <a:r>
              <a:rPr sz="972" b="1" spc="-78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operator)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273485" lvl="1" indent="-261138">
              <a:buFont typeface="Times New Roman"/>
              <a:buAutoNum type="arabicPeriod" startAt="2"/>
              <a:tabLst>
                <a:tab pos="274102" algn="l"/>
              </a:tabLst>
            </a:pPr>
            <a:r>
              <a:rPr sz="972" b="1" spc="15" dirty="0">
                <a:latin typeface="Book Antiqua"/>
                <a:cs typeface="Book Antiqua"/>
              </a:rPr>
              <a:t>Overloading </a:t>
            </a:r>
            <a:r>
              <a:rPr sz="972" b="1" spc="10" dirty="0">
                <a:latin typeface="Book Antiqua"/>
                <a:cs typeface="Book Antiqua"/>
              </a:rPr>
              <a:t>Subscript []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7408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Subscript operator </a:t>
            </a:r>
            <a:r>
              <a:rPr sz="972" spc="19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of the class </a:t>
            </a:r>
            <a:r>
              <a:rPr sz="972" spc="15" dirty="0">
                <a:latin typeface="Book Antiqua"/>
                <a:cs typeface="Book Antiqua"/>
              </a:rPr>
              <a:t>with one  parameter of </a:t>
            </a:r>
            <a:r>
              <a:rPr sz="972" spc="10" dirty="0">
                <a:latin typeface="Book Antiqua"/>
                <a:cs typeface="Book Antiqua"/>
              </a:rPr>
              <a:t>integer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type,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operator[](int);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794113" indent="-418561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24" dirty="0">
                <a:latin typeface="Book Antiqua"/>
                <a:cs typeface="Book Antiqua"/>
              </a:rPr>
              <a:t>&amp; </a:t>
            </a:r>
            <a:r>
              <a:rPr sz="972" spc="10" dirty="0">
                <a:latin typeface="Book Antiqua"/>
                <a:cs typeface="Book Antiqua"/>
              </a:rPr>
              <a:t>String::operator[](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pos){  </a:t>
            </a:r>
            <a:r>
              <a:rPr sz="972" spc="15" dirty="0">
                <a:latin typeface="Book Antiqua"/>
                <a:cs typeface="Book Antiqua"/>
              </a:rPr>
              <a:t>assert(pos&gt;0 </a:t>
            </a:r>
            <a:r>
              <a:rPr sz="972" spc="19" dirty="0">
                <a:latin typeface="Book Antiqua"/>
                <a:cs typeface="Book Antiqua"/>
              </a:rPr>
              <a:t>&amp;&amp;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pos&lt;=size);  return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stringPtr[pos-1];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main()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s1(“Ping”);</a:t>
            </a:r>
            <a:endParaRPr sz="972">
              <a:latin typeface="Book Antiqua"/>
              <a:cs typeface="Book Antiqua"/>
            </a:endParaRPr>
          </a:p>
          <a:p>
            <a:pPr marL="430291" marR="2707684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cout &lt;&lt;str.GetString()&lt;&lt; endl;  s1[2]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‘o’;</a:t>
            </a:r>
            <a:endParaRPr sz="972">
              <a:latin typeface="Book Antiqua"/>
              <a:cs typeface="Book Antiqua"/>
            </a:endParaRPr>
          </a:p>
          <a:p>
            <a:pPr marL="430291" marR="3113281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str.GetString();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0668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300" y="1683896"/>
            <a:ext cx="2518833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5207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11300" y="1349904"/>
            <a:ext cx="62970" cy="308681"/>
          </a:xfrm>
          <a:custGeom>
            <a:avLst/>
            <a:gdLst/>
            <a:ahLst/>
            <a:cxnLst/>
            <a:rect l="l" t="t" r="r" b="b"/>
            <a:pathLst>
              <a:path w="64769" h="317500">
                <a:moveTo>
                  <a:pt x="0" y="317500"/>
                </a:moveTo>
                <a:lnTo>
                  <a:pt x="64769" y="317500"/>
                </a:lnTo>
                <a:lnTo>
                  <a:pt x="64769" y="0"/>
                </a:lnTo>
                <a:lnTo>
                  <a:pt x="0" y="0"/>
                </a:lnTo>
                <a:lnTo>
                  <a:pt x="0" y="3175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967162" y="1349904"/>
            <a:ext cx="62970" cy="308681"/>
          </a:xfrm>
          <a:custGeom>
            <a:avLst/>
            <a:gdLst/>
            <a:ahLst/>
            <a:cxnLst/>
            <a:rect l="l" t="t" r="r" b="b"/>
            <a:pathLst>
              <a:path w="64770" h="317500">
                <a:moveTo>
                  <a:pt x="64769" y="0"/>
                </a:moveTo>
                <a:lnTo>
                  <a:pt x="0" y="0"/>
                </a:lnTo>
                <a:lnTo>
                  <a:pt x="0" y="316992"/>
                </a:lnTo>
                <a:lnTo>
                  <a:pt x="64769" y="316992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74271" y="1349904"/>
            <a:ext cx="2392892" cy="154340"/>
          </a:xfrm>
          <a:custGeom>
            <a:avLst/>
            <a:gdLst/>
            <a:ahLst/>
            <a:cxnLst/>
            <a:rect l="l" t="t" r="r" b="b"/>
            <a:pathLst>
              <a:path w="2461260" h="158750">
                <a:moveTo>
                  <a:pt x="0" y="158496"/>
                </a:moveTo>
                <a:lnTo>
                  <a:pt x="2461260" y="158496"/>
                </a:lnTo>
                <a:lnTo>
                  <a:pt x="24612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74271" y="1503997"/>
            <a:ext cx="2392892" cy="154340"/>
          </a:xfrm>
          <a:custGeom>
            <a:avLst/>
            <a:gdLst/>
            <a:ahLst/>
            <a:cxnLst/>
            <a:rect l="l" t="t" r="r" b="b"/>
            <a:pathLst>
              <a:path w="2461260" h="158750">
                <a:moveTo>
                  <a:pt x="0" y="158496"/>
                </a:moveTo>
                <a:lnTo>
                  <a:pt x="2461260" y="158496"/>
                </a:lnTo>
                <a:lnTo>
                  <a:pt x="2461260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11300" y="6617228"/>
            <a:ext cx="62970" cy="621065"/>
          </a:xfrm>
          <a:custGeom>
            <a:avLst/>
            <a:gdLst/>
            <a:ahLst/>
            <a:cxnLst/>
            <a:rect l="l" t="t" r="r" b="b"/>
            <a:pathLst>
              <a:path w="64769" h="638809">
                <a:moveTo>
                  <a:pt x="64769" y="0"/>
                </a:moveTo>
                <a:lnTo>
                  <a:pt x="0" y="0"/>
                </a:lnTo>
                <a:lnTo>
                  <a:pt x="0" y="638556"/>
                </a:lnTo>
                <a:lnTo>
                  <a:pt x="64769" y="638556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321281" y="6617228"/>
            <a:ext cx="62970" cy="621065"/>
          </a:xfrm>
          <a:custGeom>
            <a:avLst/>
            <a:gdLst/>
            <a:ahLst/>
            <a:cxnLst/>
            <a:rect l="l" t="t" r="r" b="b"/>
            <a:pathLst>
              <a:path w="64770" h="638809">
                <a:moveTo>
                  <a:pt x="64770" y="0"/>
                </a:moveTo>
                <a:lnTo>
                  <a:pt x="0" y="0"/>
                </a:lnTo>
                <a:lnTo>
                  <a:pt x="0" y="638556"/>
                </a:lnTo>
                <a:lnTo>
                  <a:pt x="64770" y="638556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574271" y="6617228"/>
            <a:ext cx="2747257" cy="154340"/>
          </a:xfrm>
          <a:custGeom>
            <a:avLst/>
            <a:gdLst/>
            <a:ahLst/>
            <a:cxnLst/>
            <a:rect l="l" t="t" r="r" b="b"/>
            <a:pathLst>
              <a:path w="2825750" h="158750">
                <a:moveTo>
                  <a:pt x="0" y="158496"/>
                </a:moveTo>
                <a:lnTo>
                  <a:pt x="2825496" y="158496"/>
                </a:lnTo>
                <a:lnTo>
                  <a:pt x="2825496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574271" y="6771323"/>
            <a:ext cx="2747257" cy="154340"/>
          </a:xfrm>
          <a:custGeom>
            <a:avLst/>
            <a:gdLst/>
            <a:ahLst/>
            <a:cxnLst/>
            <a:rect l="l" t="t" r="r" b="b"/>
            <a:pathLst>
              <a:path w="2825750" h="158750">
                <a:moveTo>
                  <a:pt x="0" y="158496"/>
                </a:moveTo>
                <a:lnTo>
                  <a:pt x="2825496" y="158496"/>
                </a:lnTo>
                <a:lnTo>
                  <a:pt x="2825496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574271" y="6925415"/>
            <a:ext cx="2747257" cy="154340"/>
          </a:xfrm>
          <a:custGeom>
            <a:avLst/>
            <a:gdLst/>
            <a:ahLst/>
            <a:cxnLst/>
            <a:rect l="l" t="t" r="r" b="b"/>
            <a:pathLst>
              <a:path w="2825750" h="158750">
                <a:moveTo>
                  <a:pt x="0" y="158495"/>
                </a:moveTo>
                <a:lnTo>
                  <a:pt x="2825496" y="158495"/>
                </a:lnTo>
                <a:lnTo>
                  <a:pt x="2825496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574271" y="7079510"/>
            <a:ext cx="2747257" cy="158662"/>
          </a:xfrm>
          <a:custGeom>
            <a:avLst/>
            <a:gdLst/>
            <a:ahLst/>
            <a:cxnLst/>
            <a:rect l="l" t="t" r="r" b="b"/>
            <a:pathLst>
              <a:path w="2825750" h="163195">
                <a:moveTo>
                  <a:pt x="0" y="163067"/>
                </a:moveTo>
                <a:lnTo>
                  <a:pt x="2825496" y="163067"/>
                </a:lnTo>
                <a:lnTo>
                  <a:pt x="2825496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511300" y="1341261"/>
            <a:ext cx="3394869" cy="8104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296" marR="260767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Ping  Pong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323490" lvl="1" indent="-260520">
              <a:spcBef>
                <a:spcPts val="578"/>
              </a:spcBef>
              <a:buFont typeface="Times New Roman"/>
              <a:buAutoNum type="arabicPeriod" startAt="3"/>
              <a:tabLst>
                <a:tab pos="324107" algn="l"/>
              </a:tabLst>
            </a:pPr>
            <a:r>
              <a:rPr sz="972" b="1" spc="15" dirty="0">
                <a:latin typeface="Book Antiqua"/>
                <a:cs typeface="Book Antiqua"/>
              </a:rPr>
              <a:t>Overloading Function </a:t>
            </a:r>
            <a:r>
              <a:rPr sz="972" b="1" spc="10" dirty="0">
                <a:latin typeface="Book Antiqua"/>
                <a:cs typeface="Book Antiqua"/>
              </a:rPr>
              <a:t>()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9"/>
              </a:spcBef>
              <a:buFont typeface="Times New Roman"/>
              <a:buAutoNum type="arabicPeriod" startAt="3"/>
            </a:pPr>
            <a:endParaRPr sz="1118">
              <a:latin typeface="Times New Roman"/>
              <a:cs typeface="Times New Roman"/>
            </a:endParaRPr>
          </a:p>
          <a:p>
            <a:pPr marL="62352"/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spc="15" dirty="0">
                <a:latin typeface="Book Antiqua"/>
                <a:cs typeface="Book Antiqua"/>
              </a:rPr>
              <a:t>a member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62352" marR="861199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Any number of parameters can be </a:t>
            </a:r>
            <a:r>
              <a:rPr sz="972" spc="10" dirty="0">
                <a:latin typeface="Book Antiqua"/>
                <a:cs typeface="Book Antiqua"/>
              </a:rPr>
              <a:t>specified  </a:t>
            </a:r>
            <a:r>
              <a:rPr sz="972" spc="15" dirty="0">
                <a:latin typeface="Book Antiqua"/>
                <a:cs typeface="Book Antiqua"/>
              </a:rPr>
              <a:t>Any return type can be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specified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b="1" spc="10" dirty="0">
                <a:latin typeface="Book Antiqua"/>
                <a:cs typeface="Book Antiqua"/>
              </a:rPr>
              <a:t>Operator()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perform any generic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/>
            <a:r>
              <a:rPr sz="972" b="1" spc="10" dirty="0">
                <a:latin typeface="Book Antiqua"/>
                <a:cs typeface="Book Antiqua"/>
              </a:rPr>
              <a:t>Function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operator()(int);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/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String::operator()</a:t>
            </a:r>
            <a:endParaRPr sz="972">
              <a:latin typeface="Book Antiqua"/>
              <a:cs typeface="Book Antiqua"/>
            </a:endParaRPr>
          </a:p>
          <a:p>
            <a:pPr marL="1735362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(int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pos){</a:t>
            </a:r>
            <a:endParaRPr sz="972">
              <a:latin typeface="Book Antiqua"/>
              <a:cs typeface="Book Antiqua"/>
            </a:endParaRPr>
          </a:p>
          <a:p>
            <a:pPr marL="480296" marR="1286551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assert(pos&gt;0 </a:t>
            </a:r>
            <a:r>
              <a:rPr sz="972" spc="24" dirty="0">
                <a:latin typeface="Book Antiqua"/>
                <a:cs typeface="Book Antiqua"/>
              </a:rPr>
              <a:t>&amp;&amp;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pos&lt;=size);  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bufferPtr[pos-1];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73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s1(“Ping”);</a:t>
            </a:r>
            <a:endParaRPr sz="972">
              <a:latin typeface="Book Antiqua"/>
              <a:cs typeface="Book Antiqua"/>
            </a:endParaRPr>
          </a:p>
          <a:p>
            <a:pPr marL="62352" marR="1980449">
              <a:lnSpc>
                <a:spcPts val="1254"/>
              </a:lnSpc>
              <a:spcBef>
                <a:spcPts val="49"/>
              </a:spcBef>
            </a:pP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15" dirty="0">
                <a:latin typeface="Book Antiqua"/>
                <a:cs typeface="Book Antiqua"/>
              </a:rPr>
              <a:t>g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s1(2); </a:t>
            </a:r>
            <a:r>
              <a:rPr sz="972" spc="15" dirty="0">
                <a:latin typeface="Book Antiqua"/>
                <a:cs typeface="Book Antiqua"/>
              </a:rPr>
              <a:t>// g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dirty="0">
                <a:latin typeface="Book Antiqua"/>
                <a:cs typeface="Book Antiqua"/>
              </a:rPr>
              <a:t>‘i’  </a:t>
            </a:r>
            <a:r>
              <a:rPr sz="972" spc="10" dirty="0">
                <a:latin typeface="Book Antiqua"/>
                <a:cs typeface="Book Antiqua"/>
              </a:rPr>
              <a:t>s1(2)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‘o’;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 g </a:t>
            </a:r>
            <a:r>
              <a:rPr sz="972" spc="19" dirty="0">
                <a:latin typeface="Book Antiqua"/>
                <a:cs typeface="Book Antiqua"/>
              </a:rPr>
              <a:t>&lt;&lt;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“\n”;</a:t>
            </a:r>
            <a:endParaRPr sz="972">
              <a:latin typeface="Book Antiqua"/>
              <a:cs typeface="Book Antiqua"/>
            </a:endParaRPr>
          </a:p>
          <a:p>
            <a:pPr marL="62352" marR="2023663">
              <a:lnSpc>
                <a:spcPct val="106500"/>
              </a:lnSpc>
              <a:spcBef>
                <a:spcPts val="10"/>
              </a:spcBef>
            </a:pPr>
            <a:r>
              <a:rPr sz="972" spc="10" dirty="0">
                <a:latin typeface="Book Antiqua"/>
                <a:cs typeface="Book Antiqua"/>
              </a:rPr>
              <a:t>cout </a:t>
            </a:r>
            <a:r>
              <a:rPr sz="972" spc="15" dirty="0">
                <a:latin typeface="Book Antiqua"/>
                <a:cs typeface="Book Antiqua"/>
              </a:rPr>
              <a:t>&lt;&lt;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str.GetString();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62352" marR="302623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  </a:t>
            </a:r>
            <a:r>
              <a:rPr sz="972" b="1" spc="15" dirty="0">
                <a:latin typeface="Book Antiqua"/>
                <a:cs typeface="Book Antiqua"/>
              </a:rPr>
              <a:t>Pong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323490" lvl="1" indent="-260520">
              <a:spcBef>
                <a:spcPts val="5"/>
              </a:spcBef>
              <a:buFont typeface="Times New Roman"/>
              <a:buAutoNum type="arabicPeriod" startAt="4"/>
              <a:tabLst>
                <a:tab pos="324107" algn="l"/>
              </a:tabLst>
            </a:pPr>
            <a:r>
              <a:rPr sz="972" b="1" spc="15" dirty="0">
                <a:latin typeface="Book Antiqua"/>
                <a:cs typeface="Book Antiqua"/>
              </a:rPr>
              <a:t>Function Operator performing </a:t>
            </a:r>
            <a:r>
              <a:rPr sz="972" b="1" spc="19" dirty="0">
                <a:latin typeface="Book Antiqua"/>
                <a:cs typeface="Book Antiqua"/>
              </a:rPr>
              <a:t>Sub </a:t>
            </a: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operation,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62968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String{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62968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 operator()(int,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int);</a:t>
            </a:r>
            <a:endParaRPr sz="972">
              <a:latin typeface="Book Antiqua"/>
              <a:cs typeface="Book Antiqua"/>
            </a:endParaRPr>
          </a:p>
          <a:p>
            <a:pPr marL="480296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62968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80296" marR="268546" indent="-417944">
              <a:lnSpc>
                <a:spcPct val="107200"/>
              </a:lnSpc>
              <a:tabLst>
                <a:tab pos="2153924" algn="l"/>
              </a:tabLst>
            </a:pPr>
            <a:r>
              <a:rPr sz="972" spc="10" dirty="0">
                <a:latin typeface="Book Antiqua"/>
                <a:cs typeface="Book Antiqua"/>
              </a:rPr>
              <a:t>String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String::operator()(int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index,	int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subLength){ 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assert(index&gt;0 </a:t>
            </a:r>
            <a:r>
              <a:rPr sz="972" spc="24" dirty="0">
                <a:latin typeface="Book Antiqua"/>
                <a:cs typeface="Book Antiqua"/>
              </a:rPr>
              <a:t>&amp;&amp; </a:t>
            </a:r>
            <a:r>
              <a:rPr sz="972" spc="10" dirty="0">
                <a:latin typeface="Book Antiqua"/>
                <a:cs typeface="Book Antiqua"/>
              </a:rPr>
              <a:t>index+subLength-1&lt;=size);  char * 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5" dirty="0">
                <a:latin typeface="Book Antiqua"/>
                <a:cs typeface="Book Antiqua"/>
              </a:rPr>
              <a:t>new</a:t>
            </a:r>
            <a:r>
              <a:rPr sz="972" spc="10" dirty="0">
                <a:latin typeface="Book Antiqua"/>
                <a:cs typeface="Book Antiqua"/>
              </a:rPr>
              <a:t> char[subLength+1];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5185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30" y="4198409"/>
            <a:ext cx="62970" cy="472281"/>
          </a:xfrm>
          <a:custGeom>
            <a:avLst/>
            <a:gdLst/>
            <a:ahLst/>
            <a:cxnLst/>
            <a:rect l="l" t="t" r="r" b="b"/>
            <a:pathLst>
              <a:path w="64769" h="485775">
                <a:moveTo>
                  <a:pt x="64769" y="0"/>
                </a:moveTo>
                <a:lnTo>
                  <a:pt x="0" y="0"/>
                </a:lnTo>
                <a:lnTo>
                  <a:pt x="0" y="485394"/>
                </a:lnTo>
                <a:lnTo>
                  <a:pt x="64769" y="485394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981489" y="4198409"/>
            <a:ext cx="62970" cy="472281"/>
          </a:xfrm>
          <a:custGeom>
            <a:avLst/>
            <a:gdLst/>
            <a:ahLst/>
            <a:cxnLst/>
            <a:rect l="l" t="t" r="r" b="b"/>
            <a:pathLst>
              <a:path w="64770" h="485775">
                <a:moveTo>
                  <a:pt x="64770" y="0"/>
                </a:moveTo>
                <a:lnTo>
                  <a:pt x="0" y="0"/>
                </a:lnTo>
                <a:lnTo>
                  <a:pt x="0" y="485394"/>
                </a:lnTo>
                <a:lnTo>
                  <a:pt x="64770" y="485394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4198408"/>
            <a:ext cx="4825912" cy="159279"/>
          </a:xfrm>
          <a:custGeom>
            <a:avLst/>
            <a:gdLst/>
            <a:ahLst/>
            <a:cxnLst/>
            <a:rect l="l" t="t" r="r" b="b"/>
            <a:pathLst>
              <a:path w="4963795" h="163829">
                <a:moveTo>
                  <a:pt x="0" y="163829"/>
                </a:moveTo>
                <a:lnTo>
                  <a:pt x="4963667" y="163829"/>
                </a:lnTo>
                <a:lnTo>
                  <a:pt x="4963667" y="0"/>
                </a:lnTo>
                <a:lnTo>
                  <a:pt x="0" y="0"/>
                </a:lnTo>
                <a:lnTo>
                  <a:pt x="0" y="1638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5699" y="4357687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55699" y="4511781"/>
            <a:ext cx="4825912" cy="158662"/>
          </a:xfrm>
          <a:custGeom>
            <a:avLst/>
            <a:gdLst/>
            <a:ahLst/>
            <a:cxnLst/>
            <a:rect l="l" t="t" r="r" b="b"/>
            <a:pathLst>
              <a:path w="4963795" h="163195">
                <a:moveTo>
                  <a:pt x="0" y="163067"/>
                </a:moveTo>
                <a:lnTo>
                  <a:pt x="4963667" y="163067"/>
                </a:lnTo>
                <a:lnTo>
                  <a:pt x="49636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092730" y="1339039"/>
            <a:ext cx="4951853" cy="7999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68" marR="2718796" indent="161745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(int </a:t>
            </a:r>
            <a:r>
              <a:rPr sz="972" spc="10" dirty="0">
                <a:latin typeface="Book Antiqua"/>
                <a:cs typeface="Book Antiqua"/>
              </a:rPr>
              <a:t>i=0; </a:t>
            </a:r>
            <a:r>
              <a:rPr sz="972" spc="5" dirty="0">
                <a:latin typeface="Book Antiqua"/>
                <a:cs typeface="Book Antiqua"/>
              </a:rPr>
              <a:t>i </a:t>
            </a:r>
            <a:r>
              <a:rPr sz="972" spc="19" dirty="0">
                <a:latin typeface="Book Antiqua"/>
                <a:cs typeface="Book Antiqua"/>
              </a:rPr>
              <a:t>&lt; </a:t>
            </a:r>
            <a:r>
              <a:rPr sz="972" spc="10" dirty="0">
                <a:latin typeface="Book Antiqua"/>
                <a:cs typeface="Book Antiqua"/>
              </a:rPr>
              <a:t>subLength; ++i)  ptr[i]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bufferPtr[i+index-1];</a:t>
            </a:r>
            <a:endParaRPr sz="972">
              <a:latin typeface="Book Antiqua"/>
              <a:cs typeface="Book Antiqua"/>
            </a:endParaRPr>
          </a:p>
          <a:p>
            <a:pPr marL="480913" marR="322069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ptr[subLength]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‘\0’;  String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str(ptr);</a:t>
            </a:r>
            <a:endParaRPr sz="972">
              <a:latin typeface="Book Antiqua"/>
              <a:cs typeface="Book Antiqua"/>
            </a:endParaRPr>
          </a:p>
          <a:p>
            <a:pPr marL="480913" marR="3772608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delete </a:t>
            </a:r>
            <a:r>
              <a:rPr sz="972" spc="5" dirty="0">
                <a:latin typeface="Book Antiqua"/>
                <a:cs typeface="Book Antiqua"/>
              </a:rPr>
              <a:t>[]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ptr;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str;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8091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String s(“Hello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World”);</a:t>
            </a:r>
            <a:endParaRPr sz="972">
              <a:latin typeface="Book Antiqua"/>
              <a:cs typeface="Book Antiqua"/>
            </a:endParaRPr>
          </a:p>
          <a:p>
            <a:pPr marL="480913" marR="3197240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“&lt;&lt;“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overloaded  </a:t>
            </a:r>
            <a:r>
              <a:rPr sz="972" spc="15" dirty="0">
                <a:latin typeface="Book Antiqua"/>
                <a:cs typeface="Book Antiqua"/>
              </a:rPr>
              <a:t>cout &lt;&lt; </a:t>
            </a:r>
            <a:r>
              <a:rPr sz="972" spc="10" dirty="0">
                <a:latin typeface="Book Antiqua"/>
                <a:cs typeface="Book Antiqua"/>
              </a:rPr>
              <a:t>s(1,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5);</a:t>
            </a:r>
            <a:endParaRPr sz="972">
              <a:latin typeface="Book Antiqua"/>
              <a:cs typeface="Book Antiqua"/>
            </a:endParaRPr>
          </a:p>
          <a:p>
            <a:pPr marL="480913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Function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Output: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 marL="480913"/>
            <a:r>
              <a:rPr sz="972" b="1" spc="10" dirty="0">
                <a:latin typeface="Book Antiqua"/>
                <a:cs typeface="Book Antiqua"/>
              </a:rPr>
              <a:t>Hello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62352"/>
            <a:r>
              <a:rPr sz="972" b="1" spc="15" dirty="0">
                <a:latin typeface="Times New Roman"/>
                <a:cs typeface="Times New Roman"/>
              </a:rPr>
              <a:t>20.5.</a:t>
            </a:r>
            <a:r>
              <a:rPr sz="972" b="1" spc="15" dirty="0">
                <a:latin typeface="Book Antiqua"/>
                <a:cs typeface="Book Antiqua"/>
              </a:rPr>
              <a:t>Unary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2352" marR="55561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Unary operators take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operand, they act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the object with reference to </a:t>
            </a:r>
            <a:r>
              <a:rPr sz="972" spc="15" dirty="0">
                <a:latin typeface="Book Antiqua"/>
                <a:cs typeface="Book Antiqua"/>
              </a:rPr>
              <a:t>which 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been called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94454">
              <a:spcBef>
                <a:spcPts val="63"/>
              </a:spcBef>
            </a:pP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*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- </a:t>
            </a:r>
            <a:r>
              <a:rPr sz="972" b="1" spc="19" dirty="0">
                <a:latin typeface="Book Antiqua"/>
                <a:cs typeface="Book Antiqua"/>
              </a:rPr>
              <a:t>++ </a:t>
            </a:r>
            <a:r>
              <a:rPr sz="972" b="1" spc="5" dirty="0">
                <a:latin typeface="Book Antiqua"/>
                <a:cs typeface="Book Antiqua"/>
              </a:rPr>
              <a:t>-- !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~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271633">
              <a:tabLst>
                <a:tab pos="480913" algn="l"/>
              </a:tabLst>
            </a:pPr>
            <a:r>
              <a:rPr sz="972" spc="10" dirty="0">
                <a:latin typeface="Symbol"/>
                <a:cs typeface="Symbol"/>
              </a:rPr>
              <a:t></a:t>
            </a:r>
            <a:r>
              <a:rPr sz="972" spc="10" dirty="0">
                <a:latin typeface="Times New Roman"/>
                <a:cs typeface="Times New Roman"/>
              </a:rPr>
              <a:t>	</a:t>
            </a:r>
            <a:r>
              <a:rPr sz="972" b="1" spc="5" dirty="0">
                <a:latin typeface="Book Antiqua"/>
                <a:cs typeface="Book Antiqua"/>
              </a:rPr>
              <a:t>--x</a:t>
            </a:r>
            <a:endParaRPr sz="972">
              <a:latin typeface="Book Antiqua"/>
              <a:cs typeface="Book Antiqua"/>
            </a:endParaRPr>
          </a:p>
          <a:p>
            <a:pPr marL="271633">
              <a:spcBef>
                <a:spcPts val="112"/>
              </a:spcBef>
              <a:tabLst>
                <a:tab pos="480913" algn="l"/>
              </a:tabLst>
            </a:pPr>
            <a:r>
              <a:rPr sz="972" spc="10" dirty="0">
                <a:latin typeface="Symbol"/>
                <a:cs typeface="Symbol"/>
              </a:rPr>
              <a:t></a:t>
            </a:r>
            <a:r>
              <a:rPr sz="972" spc="10" dirty="0">
                <a:latin typeface="Times New Roman"/>
                <a:cs typeface="Times New Roman"/>
              </a:rPr>
              <a:t>	</a:t>
            </a:r>
            <a:r>
              <a:rPr sz="972" b="1" spc="10" dirty="0">
                <a:latin typeface="Book Antiqua"/>
                <a:cs typeface="Book Antiqua"/>
              </a:rPr>
              <a:t>-(x++)</a:t>
            </a:r>
            <a:endParaRPr sz="972">
              <a:latin typeface="Book Antiqua"/>
              <a:cs typeface="Book Antiqua"/>
            </a:endParaRPr>
          </a:p>
          <a:p>
            <a:pPr marL="62352" indent="208662">
              <a:spcBef>
                <a:spcPts val="117"/>
              </a:spcBef>
              <a:tabLst>
                <a:tab pos="480913" algn="l"/>
              </a:tabLst>
            </a:pPr>
            <a:r>
              <a:rPr sz="972" spc="10" dirty="0">
                <a:latin typeface="Symbol"/>
                <a:cs typeface="Symbol"/>
              </a:rPr>
              <a:t></a:t>
            </a:r>
            <a:r>
              <a:rPr sz="972" spc="10" dirty="0">
                <a:latin typeface="Times New Roman"/>
                <a:cs typeface="Times New Roman"/>
              </a:rPr>
              <a:t>	</a:t>
            </a:r>
            <a:r>
              <a:rPr sz="972" b="1" spc="10" dirty="0">
                <a:latin typeface="Book Antiqua"/>
                <a:cs typeface="Book Antiqua"/>
              </a:rPr>
              <a:t>!(*ptr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++)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/>
            <a:r>
              <a:rPr sz="972" b="1" spc="15" dirty="0">
                <a:latin typeface="Book Antiqua"/>
                <a:cs typeface="Book Antiqua"/>
              </a:rPr>
              <a:t>Unary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Unary </a:t>
            </a:r>
            <a:r>
              <a:rPr sz="972" spc="10" dirty="0">
                <a:latin typeface="Book Antiqua"/>
                <a:cs typeface="Book Antiqua"/>
              </a:rPr>
              <a:t>operators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usually prefix, except for </a:t>
            </a:r>
            <a:r>
              <a:rPr sz="972" b="1" spc="15" dirty="0">
                <a:latin typeface="Book Antiqua"/>
                <a:cs typeface="Book Antiqua"/>
              </a:rPr>
              <a:t>++ </a:t>
            </a:r>
            <a:r>
              <a:rPr sz="972" spc="10" dirty="0">
                <a:latin typeface="Book Antiqua"/>
                <a:cs typeface="Book Antiqua"/>
              </a:rPr>
              <a:t>and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--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87"/>
              </a:spcBef>
            </a:pPr>
            <a:r>
              <a:rPr sz="972" b="1" spc="15" dirty="0">
                <a:latin typeface="Book Antiqua"/>
                <a:cs typeface="Book Antiqua"/>
              </a:rPr>
              <a:t>++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--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5" dirty="0">
                <a:latin typeface="Book Antiqua"/>
                <a:cs typeface="Book Antiqua"/>
              </a:rPr>
              <a:t>act </a:t>
            </a:r>
            <a:r>
              <a:rPr sz="972" spc="10" dirty="0">
                <a:latin typeface="Book Antiqua"/>
                <a:cs typeface="Book Antiqua"/>
              </a:rPr>
              <a:t>as prefix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postfix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62352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h++;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g--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++h </a:t>
            </a:r>
            <a:r>
              <a:rPr sz="972" b="1" spc="10" dirty="0">
                <a:latin typeface="Book Antiqua"/>
                <a:cs typeface="Book Antiqua"/>
              </a:rPr>
              <a:t>-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--i;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62352"/>
            <a:r>
              <a:rPr sz="972" b="1" spc="10" dirty="0">
                <a:latin typeface="Book Antiqua"/>
                <a:cs typeface="Book Antiqua"/>
              </a:rPr>
              <a:t>General syntax for </a:t>
            </a:r>
            <a:r>
              <a:rPr sz="972" b="1" spc="15" dirty="0">
                <a:latin typeface="Book Antiqua"/>
                <a:cs typeface="Book Antiqua"/>
              </a:rPr>
              <a:t>unary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 marL="159276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Member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Functions:</a:t>
            </a:r>
            <a:endParaRPr sz="972">
              <a:latin typeface="Book Antiqua"/>
              <a:cs typeface="Book Antiqua"/>
            </a:endParaRPr>
          </a:p>
          <a:p>
            <a:pPr marL="62352" marR="55561">
              <a:lnSpc>
                <a:spcPct val="103499"/>
              </a:lnSpc>
              <a:spcBef>
                <a:spcPts val="29"/>
              </a:spcBef>
            </a:pP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OP </a:t>
            </a:r>
            <a:r>
              <a:rPr sz="972" b="1" spc="5" dirty="0">
                <a:latin typeface="Book Antiqua"/>
                <a:cs typeface="Book Antiqua"/>
              </a:rPr>
              <a:t>(); // </a:t>
            </a:r>
            <a:r>
              <a:rPr sz="972" b="1" spc="15" dirty="0">
                <a:latin typeface="Book Antiqua"/>
                <a:cs typeface="Book Antiqua"/>
              </a:rPr>
              <a:t>no argument the </a:t>
            </a:r>
            <a:r>
              <a:rPr sz="972" b="1" spc="10" dirty="0">
                <a:latin typeface="Book Antiqua"/>
                <a:cs typeface="Book Antiqua"/>
              </a:rPr>
              <a:t>object </a:t>
            </a:r>
            <a:r>
              <a:rPr sz="972" b="1" spc="15" dirty="0">
                <a:latin typeface="Book Antiqua"/>
                <a:cs typeface="Book Antiqua"/>
              </a:rPr>
              <a:t>with </a:t>
            </a:r>
            <a:r>
              <a:rPr sz="972" b="1" spc="10" dirty="0">
                <a:latin typeface="Book Antiqua"/>
                <a:cs typeface="Book Antiqua"/>
              </a:rPr>
              <a:t>respect to </a:t>
            </a:r>
            <a:r>
              <a:rPr sz="972" b="1" spc="15" dirty="0">
                <a:latin typeface="Book Antiqua"/>
                <a:cs typeface="Book Antiqua"/>
              </a:rPr>
              <a:t>which </a:t>
            </a:r>
            <a:r>
              <a:rPr sz="972" b="1" spc="10" dirty="0">
                <a:latin typeface="Book Antiqua"/>
                <a:cs typeface="Book Antiqua"/>
              </a:rPr>
              <a:t>it is called  is taken as </a:t>
            </a:r>
            <a:r>
              <a:rPr sz="972" b="1" spc="15" dirty="0">
                <a:latin typeface="Book Antiqua"/>
                <a:cs typeface="Book Antiqua"/>
              </a:rPr>
              <a:t>one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operand</a:t>
            </a:r>
            <a:endParaRPr sz="972">
              <a:latin typeface="Book Antiqua"/>
              <a:cs typeface="Book Antiqua"/>
            </a:endParaRPr>
          </a:p>
          <a:p>
            <a:pPr marL="159276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Non-member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Functions: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9" dirty="0">
                <a:latin typeface="Book Antiqua"/>
                <a:cs typeface="Book Antiqua"/>
              </a:rPr>
              <a:t>TYPE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OP </a:t>
            </a:r>
            <a:r>
              <a:rPr sz="972" b="1" spc="15" dirty="0">
                <a:latin typeface="Book Antiqua"/>
                <a:cs typeface="Book Antiqua"/>
              </a:rPr>
              <a:t>(TYPE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t);</a:t>
            </a:r>
            <a:endParaRPr sz="972">
              <a:latin typeface="Book Antiqua"/>
              <a:cs typeface="Book Antiqua"/>
            </a:endParaRPr>
          </a:p>
          <a:p>
            <a:pPr marL="62352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one argument </a:t>
            </a:r>
            <a:r>
              <a:rPr sz="972" b="1" spc="10" dirty="0">
                <a:latin typeface="Book Antiqua"/>
                <a:cs typeface="Book Antiqua"/>
              </a:rPr>
              <a:t>object </a:t>
            </a:r>
            <a:r>
              <a:rPr sz="972" b="1" spc="15" dirty="0">
                <a:latin typeface="Book Antiqua"/>
                <a:cs typeface="Book Antiqua"/>
              </a:rPr>
              <a:t>with </a:t>
            </a:r>
            <a:r>
              <a:rPr sz="972" b="1" spc="10" dirty="0">
                <a:latin typeface="Book Antiqua"/>
                <a:cs typeface="Book Antiqua"/>
              </a:rPr>
              <a:t>respect to </a:t>
            </a:r>
            <a:r>
              <a:rPr sz="972" b="1" spc="15" dirty="0">
                <a:latin typeface="Book Antiqua"/>
                <a:cs typeface="Book Antiqua"/>
              </a:rPr>
              <a:t>which </a:t>
            </a:r>
            <a:r>
              <a:rPr sz="972" b="1" spc="5" dirty="0">
                <a:latin typeface="Book Antiqua"/>
                <a:cs typeface="Book Antiqua"/>
              </a:rPr>
              <a:t>it </a:t>
            </a:r>
            <a:r>
              <a:rPr sz="972" b="1" spc="10" dirty="0">
                <a:latin typeface="Book Antiqua"/>
                <a:cs typeface="Book Antiqua"/>
              </a:rPr>
              <a:t>is</a:t>
            </a:r>
            <a:r>
              <a:rPr sz="972" b="1" spc="5" dirty="0">
                <a:latin typeface="Book Antiqua"/>
                <a:cs typeface="Book Antiqua"/>
              </a:rPr>
              <a:t> called.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3773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2453393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Overloading unary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‘-’: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Complex  operator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- (</a:t>
            </a:r>
            <a:r>
              <a:rPr sz="972" b="1" spc="-102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spc="10" dirty="0">
                <a:latin typeface="Book Antiqua"/>
                <a:cs typeface="Book Antiqua"/>
              </a:rPr>
              <a:t>friend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operator -(Complex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622903" indent="-417944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Complex Complex::operator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-(){  </a:t>
            </a:r>
            <a:r>
              <a:rPr sz="972" spc="15" dirty="0">
                <a:latin typeface="Book Antiqua"/>
                <a:cs typeface="Book Antiqua"/>
              </a:rPr>
              <a:t>Complex temp;  </a:t>
            </a:r>
            <a:r>
              <a:rPr sz="972" spc="10" dirty="0">
                <a:latin typeface="Book Antiqua"/>
                <a:cs typeface="Book Antiqua"/>
              </a:rPr>
              <a:t>temp.real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5" dirty="0">
                <a:latin typeface="Book Antiqua"/>
                <a:cs typeface="Book Antiqua"/>
              </a:rPr>
              <a:t>-real;  </a:t>
            </a:r>
            <a:r>
              <a:rPr sz="972" spc="15" dirty="0">
                <a:latin typeface="Book Antiqua"/>
                <a:cs typeface="Book Antiqua"/>
              </a:rPr>
              <a:t>temp.img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-img;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037760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c1(1.0 </a:t>
            </a:r>
            <a:r>
              <a:rPr sz="972" b="1" spc="5" dirty="0">
                <a:latin typeface="Book Antiqua"/>
                <a:cs typeface="Book Antiqua"/>
              </a:rPr>
              <a:t>, </a:t>
            </a:r>
            <a:r>
              <a:rPr sz="972" b="1" spc="10" dirty="0">
                <a:latin typeface="Book Antiqua"/>
                <a:cs typeface="Book Antiqua"/>
              </a:rPr>
              <a:t>2.0),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c2;  c2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-c1;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9"/>
              </a:spcBef>
            </a:pPr>
            <a:r>
              <a:rPr sz="972" i="1" spc="5" dirty="0">
                <a:latin typeface="Book Antiqua"/>
                <a:cs typeface="Book Antiqua"/>
              </a:rPr>
              <a:t>// </a:t>
            </a:r>
            <a:r>
              <a:rPr sz="972" i="1" spc="10" dirty="0">
                <a:latin typeface="Book Antiqua"/>
                <a:cs typeface="Book Antiqua"/>
              </a:rPr>
              <a:t>c2.real </a:t>
            </a:r>
            <a:r>
              <a:rPr sz="972" i="1" spc="19" dirty="0">
                <a:latin typeface="Book Antiqua"/>
                <a:cs typeface="Book Antiqua"/>
              </a:rPr>
              <a:t>=</a:t>
            </a:r>
            <a:r>
              <a:rPr sz="972" i="1" spc="-87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-1.0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i="1" dirty="0">
                <a:latin typeface="Book Antiqua"/>
                <a:cs typeface="Book Antiqua"/>
              </a:rPr>
              <a:t>// </a:t>
            </a:r>
            <a:r>
              <a:rPr sz="972" i="1" spc="15" dirty="0">
                <a:latin typeface="Book Antiqua"/>
                <a:cs typeface="Book Antiqua"/>
              </a:rPr>
              <a:t>c2.img </a:t>
            </a:r>
            <a:r>
              <a:rPr sz="972" i="1" spc="19" dirty="0">
                <a:latin typeface="Book Antiqua"/>
                <a:cs typeface="Book Antiqua"/>
              </a:rPr>
              <a:t>=</a:t>
            </a:r>
            <a:r>
              <a:rPr sz="972" i="1" spc="-73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-2.0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i="1" spc="15" dirty="0">
                <a:latin typeface="Book Antiqua"/>
                <a:cs typeface="Book Antiqua"/>
              </a:rPr>
              <a:t>Unary </a:t>
            </a:r>
            <a:r>
              <a:rPr sz="972" i="1" spc="10" dirty="0">
                <a:latin typeface="Book Antiqua"/>
                <a:cs typeface="Book Antiqua"/>
              </a:rPr>
              <a:t>‘+’ is overloaded in the </a:t>
            </a:r>
            <a:r>
              <a:rPr sz="972" i="1" spc="15" dirty="0">
                <a:latin typeface="Book Antiqua"/>
                <a:cs typeface="Book Antiqua"/>
              </a:rPr>
              <a:t>same</a:t>
            </a:r>
            <a:r>
              <a:rPr sz="972" i="1" spc="-24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way.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96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0" y="1506466"/>
            <a:ext cx="4852458" cy="5877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Operator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Assume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been overloaded then </a:t>
            </a:r>
            <a:r>
              <a:rPr sz="972" spc="10" dirty="0">
                <a:latin typeface="Book Antiqua"/>
                <a:cs typeface="Book Antiqua"/>
              </a:rPr>
              <a:t>actual </a:t>
            </a:r>
            <a:r>
              <a:rPr sz="972" spc="15" dirty="0">
                <a:latin typeface="Book Antiqua"/>
                <a:cs typeface="Book Antiqua"/>
              </a:rPr>
              <a:t>C++ code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becomes:</a:t>
            </a:r>
            <a:endParaRPr sz="972">
              <a:latin typeface="Book Antiqua"/>
              <a:cs typeface="Book Antiqua"/>
            </a:endParaRPr>
          </a:p>
          <a:p>
            <a:pPr marR="3268235" algn="ctr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c1+c2+c3+c4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resultant 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very easy </a:t>
            </a:r>
            <a:r>
              <a:rPr sz="972" spc="10" dirty="0">
                <a:latin typeface="Book Antiqua"/>
                <a:cs typeface="Book Antiqua"/>
              </a:rPr>
              <a:t>to read, write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maintain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Operator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automatically </a:t>
            </a:r>
            <a:r>
              <a:rPr sz="972" spc="15" dirty="0">
                <a:latin typeface="Book Antiqua"/>
                <a:cs typeface="Book Antiqua"/>
              </a:rPr>
              <a:t>overloads </a:t>
            </a:r>
            <a:r>
              <a:rPr sz="972" spc="10" dirty="0">
                <a:latin typeface="Book Antiqua"/>
                <a:cs typeface="Book Antiqua"/>
              </a:rPr>
              <a:t>operators for pre-defined types as these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been  implemented </a:t>
            </a:r>
            <a:r>
              <a:rPr sz="972" spc="10" dirty="0">
                <a:latin typeface="Book Antiqua"/>
                <a:cs typeface="Book Antiqua"/>
              </a:rPr>
              <a:t>as classes </a:t>
            </a:r>
            <a:r>
              <a:rPr sz="972" spc="15" dirty="0">
                <a:latin typeface="Book Antiqua"/>
                <a:cs typeface="Book Antiqua"/>
              </a:rPr>
              <a:t>by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c++.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of predefined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types:</a:t>
            </a:r>
            <a:endParaRPr sz="972">
              <a:latin typeface="Book Antiqua"/>
              <a:cs typeface="Book Antiqua"/>
            </a:endParaRPr>
          </a:p>
          <a:p>
            <a:pPr marL="12347" marR="4420205">
              <a:lnSpc>
                <a:spcPct val="104000"/>
              </a:lnSpc>
              <a:spcBef>
                <a:spcPts val="15"/>
              </a:spcBef>
            </a:pPr>
            <a:r>
              <a:rPr sz="972" b="1" spc="10" dirty="0">
                <a:latin typeface="Book Antiqua"/>
                <a:cs typeface="Book Antiqua"/>
              </a:rPr>
              <a:t>int  float  </a:t>
            </a:r>
            <a:r>
              <a:rPr sz="972" b="1" spc="15" dirty="0">
                <a:latin typeface="Book Antiqua"/>
                <a:cs typeface="Book Antiqua"/>
              </a:rPr>
              <a:t>do</a:t>
            </a:r>
            <a:r>
              <a:rPr sz="972" b="1" spc="24" dirty="0">
                <a:latin typeface="Book Antiqua"/>
                <a:cs typeface="Book Antiqua"/>
              </a:rPr>
              <a:t>u</a:t>
            </a:r>
            <a:r>
              <a:rPr sz="972" b="1" spc="15" dirty="0">
                <a:latin typeface="Book Antiqua"/>
                <a:cs typeface="Book Antiqua"/>
              </a:rPr>
              <a:t>b</a:t>
            </a:r>
            <a:r>
              <a:rPr sz="972" b="1" spc="10" dirty="0">
                <a:latin typeface="Book Antiqua"/>
                <a:cs typeface="Book Antiqua"/>
              </a:rPr>
              <a:t>le  char  </a:t>
            </a:r>
            <a:r>
              <a:rPr sz="972" b="1" spc="15" dirty="0">
                <a:latin typeface="Book Antiqua"/>
                <a:cs typeface="Book Antiqua"/>
              </a:rPr>
              <a:t>long</a:t>
            </a:r>
            <a:endParaRPr sz="972">
              <a:latin typeface="Book Antiqua"/>
              <a:cs typeface="Book Antiqua"/>
            </a:endParaRPr>
          </a:p>
          <a:p>
            <a:pPr marL="12347" marR="3573203">
              <a:lnSpc>
                <a:spcPts val="2460"/>
              </a:lnSpc>
              <a:spcBef>
                <a:spcPts val="262"/>
              </a:spcBef>
            </a:pPr>
            <a:r>
              <a:rPr sz="972" b="1" spc="15" dirty="0">
                <a:latin typeface="Book Antiqua"/>
                <a:cs typeface="Book Antiqua"/>
              </a:rPr>
              <a:t>Operator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  float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12347">
              <a:lnSpc>
                <a:spcPts val="914"/>
              </a:lnSpc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12347" marR="34880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102.02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0.09;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overloaded operator ‘+’ for float type </a:t>
            </a:r>
            <a:r>
              <a:rPr sz="972" b="1" spc="15" dirty="0">
                <a:latin typeface="Book Antiqua"/>
                <a:cs typeface="Book Antiqua"/>
              </a:rPr>
              <a:t>will be </a:t>
            </a:r>
            <a:r>
              <a:rPr sz="972" b="1" spc="10" dirty="0">
                <a:latin typeface="Book Antiqua"/>
                <a:cs typeface="Book Antiqua"/>
              </a:rPr>
              <a:t>called </a:t>
            </a:r>
            <a:r>
              <a:rPr sz="972" b="1" spc="15" dirty="0">
                <a:latin typeface="Book Antiqua"/>
                <a:cs typeface="Book Antiqua"/>
              </a:rPr>
              <a:t>by c++  </a:t>
            </a:r>
            <a:r>
              <a:rPr sz="972" b="1" spc="19" dirty="0">
                <a:latin typeface="Book Antiqua"/>
                <a:cs typeface="Book Antiqua"/>
              </a:rPr>
              <a:t>Y = </a:t>
            </a:r>
            <a:r>
              <a:rPr sz="972" b="1" spc="10" dirty="0">
                <a:latin typeface="Book Antiqua"/>
                <a:cs typeface="Book Antiqua"/>
              </a:rPr>
              <a:t>50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47;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overloaded </a:t>
            </a:r>
            <a:r>
              <a:rPr sz="972" b="1" spc="10" dirty="0">
                <a:latin typeface="Book Antiqua"/>
                <a:cs typeface="Book Antiqua"/>
              </a:rPr>
              <a:t>operator ‘+’ for int </a:t>
            </a:r>
            <a:r>
              <a:rPr sz="972" b="1" spc="15" dirty="0">
                <a:latin typeface="Book Antiqua"/>
                <a:cs typeface="Book Antiqua"/>
              </a:rPr>
              <a:t>type </a:t>
            </a:r>
            <a:r>
              <a:rPr sz="972" b="1" spc="10" dirty="0">
                <a:latin typeface="Book Antiqua"/>
                <a:cs typeface="Book Antiqua"/>
              </a:rPr>
              <a:t>will </a:t>
            </a:r>
            <a:r>
              <a:rPr sz="972" b="1" spc="19" dirty="0">
                <a:latin typeface="Book Antiqua"/>
                <a:cs typeface="Book Antiqua"/>
              </a:rPr>
              <a:t>be </a:t>
            </a:r>
            <a:r>
              <a:rPr sz="972" b="1" spc="10" dirty="0">
                <a:latin typeface="Book Antiqua"/>
                <a:cs typeface="Book Antiqua"/>
              </a:rPr>
              <a:t>called </a:t>
            </a:r>
            <a:r>
              <a:rPr sz="972" b="1" spc="15" dirty="0">
                <a:latin typeface="Book Antiqua"/>
                <a:cs typeface="Book Antiqua"/>
              </a:rPr>
              <a:t>by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c++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7408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compiler probably </a:t>
            </a:r>
            <a:r>
              <a:rPr sz="972" spc="5" dirty="0">
                <a:latin typeface="Book Antiqua"/>
                <a:cs typeface="Book Antiqua"/>
              </a:rPr>
              <a:t>calls </a:t>
            </a:r>
            <a:r>
              <a:rPr sz="972" spc="10" dirty="0">
                <a:latin typeface="Book Antiqua"/>
                <a:cs typeface="Book Antiqua"/>
              </a:rPr>
              <a:t>the correct overloaded </a:t>
            </a:r>
            <a:r>
              <a:rPr sz="972" spc="15" dirty="0">
                <a:latin typeface="Book Antiqua"/>
                <a:cs typeface="Book Antiqua"/>
              </a:rPr>
              <a:t>low </a:t>
            </a:r>
            <a:r>
              <a:rPr sz="972" spc="10" dirty="0">
                <a:latin typeface="Book Antiqua"/>
                <a:cs typeface="Book Antiqua"/>
              </a:rPr>
              <a:t>level function for addition  </a:t>
            </a:r>
            <a:r>
              <a:rPr sz="972" spc="5" dirty="0">
                <a:latin typeface="Book Antiqua"/>
                <a:cs typeface="Book Antiqua"/>
              </a:rPr>
              <a:t>i.e:</a:t>
            </a:r>
            <a:endParaRPr sz="972">
              <a:latin typeface="Book Antiqua"/>
              <a:cs typeface="Book Antiqua"/>
            </a:endParaRPr>
          </a:p>
          <a:p>
            <a:pPr marL="12347" marR="3471960">
              <a:lnSpc>
                <a:spcPct val="106000"/>
              </a:lnSpc>
              <a:spcBef>
                <a:spcPts val="15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for integer addition:  Add(int </a:t>
            </a:r>
            <a:r>
              <a:rPr sz="972" b="1" spc="5" dirty="0">
                <a:latin typeface="Book Antiqua"/>
                <a:cs typeface="Book Antiqua"/>
              </a:rPr>
              <a:t>a, </a:t>
            </a:r>
            <a:r>
              <a:rPr sz="972" b="1" spc="15" dirty="0">
                <a:latin typeface="Book Antiqua"/>
                <a:cs typeface="Book Antiqua"/>
              </a:rPr>
              <a:t>int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b)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573203">
              <a:lnSpc>
                <a:spcPct val="1055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for </a:t>
            </a:r>
            <a:r>
              <a:rPr sz="972" b="1" spc="15" dirty="0">
                <a:latin typeface="Book Antiqua"/>
                <a:cs typeface="Book Antiqua"/>
              </a:rPr>
              <a:t>float addition:  Add(float </a:t>
            </a:r>
            <a:r>
              <a:rPr sz="972" b="1" spc="10" dirty="0">
                <a:latin typeface="Book Antiqua"/>
                <a:cs typeface="Book Antiqua"/>
              </a:rPr>
              <a:t>a, float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b)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Operator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802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Operator functions are not usually called directly, they are automatically invoked to  evaluate the operations they </a:t>
            </a:r>
            <a:r>
              <a:rPr sz="972" spc="15" dirty="0">
                <a:latin typeface="Book Antiqua"/>
                <a:cs typeface="Book Antiqua"/>
              </a:rPr>
              <a:t>implement by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compiler.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List </a:t>
            </a:r>
            <a:r>
              <a:rPr sz="972" b="1" spc="15" dirty="0">
                <a:latin typeface="Book Antiqua"/>
                <a:cs typeface="Book Antiqua"/>
              </a:rPr>
              <a:t>of operators </a:t>
            </a:r>
            <a:r>
              <a:rPr sz="972" b="1" spc="10" dirty="0">
                <a:latin typeface="Book Antiqua"/>
                <a:cs typeface="Book Antiqua"/>
              </a:rPr>
              <a:t>that </a:t>
            </a:r>
            <a:r>
              <a:rPr sz="972" b="1" spc="15" dirty="0">
                <a:latin typeface="Book Antiqua"/>
                <a:cs typeface="Book Antiqua"/>
              </a:rPr>
              <a:t>can be overloaded in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C++: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8953998"/>
            <a:ext cx="243549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List </a:t>
            </a:r>
            <a:r>
              <a:rPr sz="972" b="1" spc="15" dirty="0">
                <a:latin typeface="Book Antiqua"/>
                <a:cs typeface="Book Antiqua"/>
              </a:rPr>
              <a:t>of operators </a:t>
            </a:r>
            <a:r>
              <a:rPr sz="972" b="1" spc="10" dirty="0">
                <a:latin typeface="Book Antiqua"/>
                <a:cs typeface="Book Antiqua"/>
              </a:rPr>
              <a:t>that can’t </a:t>
            </a:r>
            <a:r>
              <a:rPr sz="972" b="1" spc="15" dirty="0">
                <a:latin typeface="Book Antiqua"/>
                <a:cs typeface="Book Antiqua"/>
              </a:rPr>
              <a:t>be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overloaded: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8294" y="7608463"/>
            <a:ext cx="5157682" cy="1194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63850" y="7604020"/>
            <a:ext cx="5166695" cy="1203237"/>
          </a:xfrm>
          <a:custGeom>
            <a:avLst/>
            <a:gdLst/>
            <a:ahLst/>
            <a:cxnLst/>
            <a:rect l="l" t="t" r="r" b="b"/>
            <a:pathLst>
              <a:path w="5314315" h="1237615">
                <a:moveTo>
                  <a:pt x="0" y="0"/>
                </a:moveTo>
                <a:lnTo>
                  <a:pt x="5314188" y="0"/>
                </a:lnTo>
                <a:lnTo>
                  <a:pt x="5314188" y="1237488"/>
                </a:lnTo>
                <a:lnTo>
                  <a:pt x="0" y="1237488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24463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875402"/>
            <a:ext cx="4850606" cy="719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Reason: </a:t>
            </a:r>
            <a:r>
              <a:rPr sz="972" spc="15" dirty="0">
                <a:latin typeface="Book Antiqua"/>
                <a:cs typeface="Book Antiqua"/>
              </a:rPr>
              <a:t>They </a:t>
            </a:r>
            <a:r>
              <a:rPr sz="972" spc="10" dirty="0">
                <a:latin typeface="Book Antiqua"/>
                <a:cs typeface="Book Antiqua"/>
              </a:rPr>
              <a:t>take actual </a:t>
            </a:r>
            <a:r>
              <a:rPr sz="972" spc="15" dirty="0">
                <a:latin typeface="Book Antiqua"/>
                <a:cs typeface="Book Antiqua"/>
              </a:rPr>
              <a:t>current object name, </a:t>
            </a:r>
            <a:r>
              <a:rPr sz="972" spc="10" dirty="0">
                <a:latin typeface="Book Antiqua"/>
                <a:cs typeface="Book Antiqua"/>
              </a:rPr>
              <a:t>rather than </a:t>
            </a:r>
            <a:r>
              <a:rPr sz="972" spc="15" dirty="0">
                <a:latin typeface="Book Antiqua"/>
                <a:cs typeface="Book Antiqua"/>
              </a:rPr>
              <a:t>value in </a:t>
            </a:r>
            <a:r>
              <a:rPr sz="972" spc="5" dirty="0">
                <a:latin typeface="Book Antiqua"/>
                <a:cs typeface="Book Antiqua"/>
              </a:rPr>
              <a:t>their </a:t>
            </a:r>
            <a:r>
              <a:rPr sz="972" spc="15" dirty="0">
                <a:latin typeface="Book Antiqua"/>
                <a:cs typeface="Book Antiqua"/>
              </a:rPr>
              <a:t>argument </a:t>
            </a:r>
            <a:r>
              <a:rPr sz="972" spc="10" dirty="0">
                <a:latin typeface="Book Antiqua"/>
                <a:cs typeface="Book Antiqua"/>
              </a:rPr>
              <a:t>as  </a:t>
            </a:r>
            <a:r>
              <a:rPr sz="972" spc="15" dirty="0">
                <a:latin typeface="Book Antiqua"/>
                <a:cs typeface="Book Antiqua"/>
              </a:rPr>
              <a:t>you </a:t>
            </a:r>
            <a:r>
              <a:rPr sz="972" spc="10" dirty="0">
                <a:latin typeface="Book Antiqua"/>
                <a:cs typeface="Book Antiqua"/>
              </a:rPr>
              <a:t>have </a:t>
            </a:r>
            <a:r>
              <a:rPr sz="972" spc="15" dirty="0">
                <a:latin typeface="Book Antiqua"/>
                <a:cs typeface="Book Antiqua"/>
              </a:rPr>
              <a:t>seen </a:t>
            </a:r>
            <a:r>
              <a:rPr sz="972" spc="10" dirty="0">
                <a:latin typeface="Book Antiqua"/>
                <a:cs typeface="Book Antiqua"/>
              </a:rPr>
              <a:t>previously in the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of dot (</a:t>
            </a:r>
            <a:r>
              <a:rPr sz="972" b="1" spc="10" dirty="0">
                <a:latin typeface="Book Antiqua"/>
                <a:cs typeface="Book Antiqua"/>
              </a:rPr>
              <a:t>‘.’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Student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15"/>
              </a:lnSpc>
              <a:spcBef>
                <a:spcPts val="44"/>
              </a:spcBef>
              <a:tabLst>
                <a:tab pos="1756352" algn="l"/>
              </a:tabLst>
            </a:pPr>
            <a:r>
              <a:rPr sz="972" b="1" spc="10" dirty="0">
                <a:latin typeface="Book Antiqua"/>
                <a:cs typeface="Book Antiqua"/>
              </a:rPr>
              <a:t>int   </a:t>
            </a:r>
            <a:r>
              <a:rPr sz="972" b="1" spc="5" dirty="0">
                <a:latin typeface="Book Antiqua"/>
                <a:cs typeface="Book Antiqua"/>
              </a:rPr>
              <a:t>roll 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36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std.getRollNo()	</a:t>
            </a:r>
            <a:r>
              <a:rPr sz="972" b="1" spc="5" dirty="0">
                <a:latin typeface="Book Antiqua"/>
                <a:cs typeface="Book Antiqua"/>
              </a:rPr>
              <a:t>//   </a:t>
            </a:r>
            <a:r>
              <a:rPr sz="972" b="1" spc="15" dirty="0">
                <a:latin typeface="Book Antiqua"/>
                <a:cs typeface="Book Antiqua"/>
              </a:rPr>
              <a:t>dot  </a:t>
            </a:r>
            <a:r>
              <a:rPr sz="972" b="1" spc="10" dirty="0">
                <a:latin typeface="Book Antiqua"/>
                <a:cs typeface="Book Antiqua"/>
              </a:rPr>
              <a:t>operator   is  </a:t>
            </a:r>
            <a:r>
              <a:rPr sz="972" b="1" spc="15" dirty="0">
                <a:latin typeface="Book Antiqua"/>
                <a:cs typeface="Book Antiqua"/>
              </a:rPr>
              <a:t>performing  on </a:t>
            </a:r>
            <a:r>
              <a:rPr sz="972" b="1" spc="24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actual </a:t>
            </a:r>
            <a:r>
              <a:rPr sz="972" b="1" spc="136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function 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(getRollNo) </a:t>
            </a:r>
            <a:r>
              <a:rPr sz="972" b="1" spc="10" dirty="0">
                <a:latin typeface="Book Antiqua"/>
                <a:cs typeface="Book Antiqua"/>
              </a:rPr>
              <a:t>of class </a:t>
            </a:r>
            <a:r>
              <a:rPr sz="972" b="1" spc="15" dirty="0">
                <a:latin typeface="Book Antiqua"/>
                <a:cs typeface="Book Antiqua"/>
              </a:rPr>
              <a:t>Student </a:t>
            </a:r>
            <a:r>
              <a:rPr sz="972" b="1" spc="10" dirty="0">
                <a:latin typeface="Book Antiqua"/>
                <a:cs typeface="Book Antiqua"/>
              </a:rPr>
              <a:t>that </a:t>
            </a:r>
            <a:r>
              <a:rPr sz="972" b="1" spc="15" dirty="0">
                <a:latin typeface="Book Antiqua"/>
                <a:cs typeface="Book Antiqua"/>
              </a:rPr>
              <a:t>will </a:t>
            </a:r>
            <a:r>
              <a:rPr sz="972" b="1" spc="10" dirty="0">
                <a:latin typeface="Book Antiqua"/>
                <a:cs typeface="Book Antiqua"/>
              </a:rPr>
              <a:t>vary from </a:t>
            </a:r>
            <a:r>
              <a:rPr sz="972" b="1" spc="15" dirty="0">
                <a:latin typeface="Book Antiqua"/>
                <a:cs typeface="Book Antiqua"/>
              </a:rPr>
              <a:t>program </a:t>
            </a:r>
            <a:r>
              <a:rPr sz="972" b="1" spc="10" dirty="0">
                <a:latin typeface="Book Antiqua"/>
                <a:cs typeface="Book Antiqua"/>
              </a:rPr>
              <a:t>to</a:t>
            </a:r>
            <a:r>
              <a:rPr sz="972" b="1" spc="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program.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5" dirty="0">
                <a:latin typeface="Book Antiqua"/>
                <a:cs typeface="Book Antiqua"/>
              </a:rPr>
              <a:t>?: </a:t>
            </a:r>
            <a:r>
              <a:rPr sz="972" spc="10" dirty="0">
                <a:latin typeface="Book Antiqua"/>
                <a:cs typeface="Book Antiqua"/>
              </a:rPr>
              <a:t>is the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10" dirty="0">
                <a:latin typeface="Book Antiqua"/>
                <a:cs typeface="Book Antiqua"/>
              </a:rPr>
              <a:t>ternary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and can’t be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overloaded.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The </a:t>
            </a:r>
            <a:r>
              <a:rPr sz="972" b="1" spc="10" dirty="0">
                <a:latin typeface="Book Antiqua"/>
                <a:cs typeface="Book Antiqua"/>
              </a:rPr>
              <a:t>precedence of </a:t>
            </a:r>
            <a:r>
              <a:rPr sz="972" b="1" spc="15" dirty="0">
                <a:latin typeface="Book Antiqua"/>
                <a:cs typeface="Book Antiqua"/>
              </a:rPr>
              <a:t>an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precedence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 operator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order </a:t>
            </a:r>
            <a:r>
              <a:rPr sz="972" spc="10" dirty="0">
                <a:latin typeface="Book Antiqua"/>
                <a:cs typeface="Book Antiqua"/>
              </a:rPr>
              <a:t>of evaluation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0" dirty="0">
                <a:latin typeface="Book Antiqua"/>
                <a:cs typeface="Book Antiqua"/>
              </a:rPr>
              <a:t>operator will </a:t>
            </a:r>
            <a:r>
              <a:rPr sz="972" spc="19" dirty="0">
                <a:latin typeface="Book Antiqua"/>
                <a:cs typeface="Book Antiqua"/>
              </a:rPr>
              <a:t>be  </a:t>
            </a:r>
            <a:r>
              <a:rPr sz="972" spc="10" dirty="0">
                <a:latin typeface="Book Antiqua"/>
                <a:cs typeface="Book Antiqua"/>
              </a:rPr>
              <a:t>evaluated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expression.</a:t>
            </a:r>
            <a:endParaRPr sz="972">
              <a:latin typeface="Book Antiqua"/>
              <a:cs typeface="Book Antiqua"/>
            </a:endParaRPr>
          </a:p>
          <a:p>
            <a:pPr marL="12347" marR="1043934" indent="-617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precedence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b="1" spc="19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affected </a:t>
            </a: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overloading.  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33439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c1</a:t>
            </a:r>
            <a:r>
              <a:rPr sz="972" b="1" spc="15" dirty="0">
                <a:latin typeface="Book Antiqua"/>
                <a:cs typeface="Book Antiqua"/>
              </a:rPr>
              <a:t>*</a:t>
            </a:r>
            <a:r>
              <a:rPr sz="972" b="1" spc="10" dirty="0">
                <a:latin typeface="Book Antiqua"/>
                <a:cs typeface="Book Antiqua"/>
              </a:rPr>
              <a:t>c2+c3  </a:t>
            </a:r>
            <a:r>
              <a:rPr sz="972" b="1" spc="5" dirty="0">
                <a:latin typeface="Book Antiqua"/>
                <a:cs typeface="Book Antiqua"/>
              </a:rPr>
              <a:t>c3</a:t>
            </a:r>
            <a:r>
              <a:rPr sz="972" b="1" spc="15" dirty="0">
                <a:latin typeface="Book Antiqua"/>
                <a:cs typeface="Book Antiqua"/>
              </a:rPr>
              <a:t>+c2*c1</a:t>
            </a:r>
            <a:endParaRPr sz="972">
              <a:latin typeface="Book Antiqua"/>
              <a:cs typeface="Book Antiqua"/>
            </a:endParaRPr>
          </a:p>
          <a:p>
            <a:pPr marL="43832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lines multiplication * will be </a:t>
            </a:r>
            <a:r>
              <a:rPr sz="972" spc="15" dirty="0">
                <a:latin typeface="Book Antiqua"/>
                <a:cs typeface="Book Antiqua"/>
              </a:rPr>
              <a:t>done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then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addition.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Associativity: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Associativity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b="1" spc="19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changed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5" dirty="0">
                <a:latin typeface="Book Antiqua"/>
                <a:cs typeface="Book Antiqua"/>
              </a:rPr>
              <a:t>to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overloading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Following </a:t>
            </a:r>
            <a:r>
              <a:rPr sz="972" spc="10" dirty="0">
                <a:latin typeface="Book Antiqua"/>
                <a:cs typeface="Book Antiqua"/>
              </a:rPr>
              <a:t>arithmetic expression </a:t>
            </a:r>
            <a:r>
              <a:rPr sz="972" spc="15" dirty="0">
                <a:latin typeface="Book Antiqua"/>
                <a:cs typeface="Book Antiqua"/>
              </a:rPr>
              <a:t>always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evaluated from left to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right: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c2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c3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c4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Unary operators and assignment operator are right associative,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e.g: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b="1" spc="10" dirty="0">
                <a:latin typeface="Book Antiqua"/>
                <a:cs typeface="Book Antiqua"/>
              </a:rPr>
              <a:t>a=b=c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a=(b=c)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All other operators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left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associative: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b="1" spc="10" dirty="0">
                <a:latin typeface="Book Antiqua"/>
                <a:cs typeface="Book Antiqua"/>
              </a:rPr>
              <a:t>c1+c2+c3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(c1+c2)+c3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Important </a:t>
            </a:r>
            <a:r>
              <a:rPr sz="972" b="1" spc="10" dirty="0">
                <a:latin typeface="Book Antiqua"/>
                <a:cs typeface="Book Antiqua"/>
              </a:rPr>
              <a:t>things to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consider: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Always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representing the operator for </a:t>
            </a:r>
            <a:r>
              <a:rPr sz="972" spc="15" dirty="0">
                <a:latin typeface="Book Antiqua"/>
                <a:cs typeface="Book Antiqua"/>
              </a:rPr>
              <a:t>example adding </a:t>
            </a:r>
            <a:r>
              <a:rPr sz="972" spc="10" dirty="0">
                <a:latin typeface="Book Antiqua"/>
                <a:cs typeface="Book Antiqua"/>
              </a:rPr>
              <a:t>subtraction </a:t>
            </a:r>
            <a:r>
              <a:rPr sz="972" spc="15" dirty="0">
                <a:latin typeface="Book Antiqua"/>
                <a:cs typeface="Book Antiqua"/>
              </a:rPr>
              <a:t>code  </a:t>
            </a:r>
            <a:r>
              <a:rPr sz="972" spc="10" dirty="0">
                <a:latin typeface="Book Antiqua"/>
                <a:cs typeface="Book Antiqua"/>
              </a:rPr>
              <a:t>inside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create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chaos.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0" dirty="0">
                <a:latin typeface="Book Antiqua"/>
                <a:cs typeface="Book Antiqua"/>
              </a:rPr>
              <a:t>Creating  </a:t>
            </a:r>
            <a:r>
              <a:rPr sz="972" spc="15" dirty="0">
                <a:latin typeface="Book Antiqua"/>
                <a:cs typeface="Book Antiqua"/>
              </a:rPr>
              <a:t>a new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5" dirty="0">
                <a:latin typeface="Book Antiqua"/>
                <a:cs typeface="Book Antiqua"/>
              </a:rPr>
              <a:t>a syntax </a:t>
            </a:r>
            <a:r>
              <a:rPr sz="972" spc="10" dirty="0">
                <a:latin typeface="Book Antiqua"/>
                <a:cs typeface="Book Antiqua"/>
              </a:rPr>
              <a:t>error  (whether </a:t>
            </a:r>
            <a:r>
              <a:rPr sz="972" spc="15" dirty="0">
                <a:latin typeface="Book Antiqua"/>
                <a:cs typeface="Book Antiqua"/>
              </a:rPr>
              <a:t>unary, </a:t>
            </a:r>
            <a:r>
              <a:rPr sz="972" spc="10" dirty="0">
                <a:latin typeface="Book Antiqua"/>
                <a:cs typeface="Book Antiqua"/>
              </a:rPr>
              <a:t>binary 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ternary),   </a:t>
            </a:r>
            <a:r>
              <a:rPr sz="972" spc="185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you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cannot create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$.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Arity </a:t>
            </a:r>
            <a:r>
              <a:rPr sz="972" b="1" spc="15" dirty="0">
                <a:latin typeface="Book Antiqua"/>
                <a:cs typeface="Book Antiqua"/>
              </a:rPr>
              <a:t>of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252495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Arity (no of operands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works on) of an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9" dirty="0">
                <a:latin typeface="Book Antiqua"/>
                <a:cs typeface="Book Antiqua"/>
              </a:rPr>
              <a:t>NOT </a:t>
            </a:r>
            <a:r>
              <a:rPr sz="972" spc="10" dirty="0">
                <a:latin typeface="Book Antiqua"/>
                <a:cs typeface="Book Antiqua"/>
              </a:rPr>
              <a:t>affected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overloading  Example:</a:t>
            </a:r>
            <a:endParaRPr sz="972">
              <a:latin typeface="Book Antiqua"/>
              <a:cs typeface="Book Antiqua"/>
            </a:endParaRPr>
          </a:p>
          <a:p>
            <a:pPr marL="12347" marR="138841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Division operator will take exactly </a:t>
            </a:r>
            <a:r>
              <a:rPr sz="972" spc="15" dirty="0">
                <a:latin typeface="Book Antiqua"/>
                <a:cs typeface="Book Antiqua"/>
              </a:rPr>
              <a:t>two operands </a:t>
            </a:r>
            <a:r>
              <a:rPr sz="972" spc="10" dirty="0">
                <a:latin typeface="Book Antiqua"/>
                <a:cs typeface="Book Antiqua"/>
              </a:rPr>
              <a:t>in any case:  </a:t>
            </a:r>
            <a:r>
              <a:rPr sz="972" spc="15" dirty="0">
                <a:latin typeface="Book Antiqua"/>
                <a:cs typeface="Book Antiqua"/>
              </a:rPr>
              <a:t>b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c </a:t>
            </a:r>
            <a:r>
              <a:rPr sz="972" spc="19" dirty="0">
                <a:latin typeface="Book Antiqua"/>
                <a:cs typeface="Book Antiqua"/>
              </a:rPr>
              <a:t>/</a:t>
            </a:r>
            <a:r>
              <a:rPr sz="972" spc="-10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d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5040" y="5811943"/>
            <a:ext cx="2161381" cy="105569"/>
          </a:xfrm>
          <a:custGeom>
            <a:avLst/>
            <a:gdLst/>
            <a:ahLst/>
            <a:cxnLst/>
            <a:rect l="l" t="t" r="r" b="b"/>
            <a:pathLst>
              <a:path w="2223135" h="108585">
                <a:moveTo>
                  <a:pt x="2114550" y="0"/>
                </a:moveTo>
                <a:lnTo>
                  <a:pt x="2114550" y="108203"/>
                </a:lnTo>
                <a:lnTo>
                  <a:pt x="2186178" y="72389"/>
                </a:lnTo>
                <a:lnTo>
                  <a:pt x="2132838" y="72389"/>
                </a:lnTo>
                <a:lnTo>
                  <a:pt x="2132838" y="35813"/>
                </a:lnTo>
                <a:lnTo>
                  <a:pt x="2186178" y="35813"/>
                </a:lnTo>
                <a:lnTo>
                  <a:pt x="2114550" y="0"/>
                </a:lnTo>
                <a:close/>
              </a:path>
              <a:path w="2223135" h="108585">
                <a:moveTo>
                  <a:pt x="2114550" y="35813"/>
                </a:moveTo>
                <a:lnTo>
                  <a:pt x="0" y="35813"/>
                </a:lnTo>
                <a:lnTo>
                  <a:pt x="0" y="72389"/>
                </a:lnTo>
                <a:lnTo>
                  <a:pt x="2114550" y="72389"/>
                </a:lnTo>
                <a:lnTo>
                  <a:pt x="2114550" y="35813"/>
                </a:lnTo>
                <a:close/>
              </a:path>
              <a:path w="2223135" h="108585">
                <a:moveTo>
                  <a:pt x="2186178" y="35813"/>
                </a:moveTo>
                <a:lnTo>
                  <a:pt x="2132838" y="35813"/>
                </a:lnTo>
                <a:lnTo>
                  <a:pt x="2132838" y="72389"/>
                </a:lnTo>
                <a:lnTo>
                  <a:pt x="2186178" y="72389"/>
                </a:lnTo>
                <a:lnTo>
                  <a:pt x="2222754" y="54101"/>
                </a:lnTo>
                <a:lnTo>
                  <a:pt x="2186178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83161" y="1361757"/>
            <a:ext cx="5160644" cy="366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78716" y="1357313"/>
            <a:ext cx="5169782" cy="375973"/>
          </a:xfrm>
          <a:custGeom>
            <a:avLst/>
            <a:gdLst/>
            <a:ahLst/>
            <a:cxnLst/>
            <a:rect l="l" t="t" r="r" b="b"/>
            <a:pathLst>
              <a:path w="5317490" h="386715">
                <a:moveTo>
                  <a:pt x="0" y="0"/>
                </a:moveTo>
                <a:lnTo>
                  <a:pt x="5317235" y="0"/>
                </a:lnTo>
                <a:lnTo>
                  <a:pt x="5317235" y="386333"/>
                </a:lnTo>
                <a:lnTo>
                  <a:pt x="0" y="386333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20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0" y="1347188"/>
            <a:ext cx="4848754" cy="4667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General syntax </a:t>
            </a:r>
            <a:r>
              <a:rPr sz="972" b="1" spc="15" dirty="0">
                <a:latin typeface="Book Antiqua"/>
                <a:cs typeface="Book Antiqua"/>
              </a:rPr>
              <a:t>of Operators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return_type </a:t>
            </a:r>
            <a:r>
              <a:rPr sz="972" b="1" spc="15" dirty="0">
                <a:latin typeface="Book Antiqua"/>
                <a:cs typeface="Book Antiqua"/>
              </a:rPr>
              <a:t>class_name::operator </a:t>
            </a:r>
            <a:r>
              <a:rPr sz="972" spc="15" dirty="0">
                <a:latin typeface="Book Antiqua"/>
                <a:cs typeface="Book Antiqua"/>
              </a:rPr>
              <a:t>operator_symbol( </a:t>
            </a:r>
            <a:r>
              <a:rPr sz="972" spc="10" dirty="0">
                <a:latin typeface="Book Antiqua"/>
                <a:cs typeface="Book Antiqua"/>
              </a:rPr>
              <a:t>parameters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/*code*/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case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non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of 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(in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overloaded  operator function as </a:t>
            </a:r>
            <a:r>
              <a:rPr sz="972" spc="10" dirty="0">
                <a:latin typeface="Book Antiqua"/>
                <a:cs typeface="Book Antiqua"/>
              </a:rPr>
              <a:t>friend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function):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return_type </a:t>
            </a:r>
            <a:r>
              <a:rPr sz="972" b="1" spc="15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operator_symbol( parameters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/*code*/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For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Complex&amp; Complex::operator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(const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/*code*/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Complex&amp; operator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(const 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c){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/*code*/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Binary Operators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263977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Binary operators act </a:t>
            </a:r>
            <a:r>
              <a:rPr sz="972" spc="15" dirty="0">
                <a:latin typeface="Book Antiqua"/>
                <a:cs typeface="Book Antiqua"/>
              </a:rPr>
              <a:t>on two </a:t>
            </a:r>
            <a:r>
              <a:rPr sz="972" spc="10" dirty="0">
                <a:latin typeface="Book Antiqua"/>
                <a:cs typeface="Book Antiqua"/>
              </a:rPr>
              <a:t>quantities.  </a:t>
            </a:r>
            <a:r>
              <a:rPr sz="972" spc="15" dirty="0">
                <a:latin typeface="Book Antiqua"/>
                <a:cs typeface="Book Antiqua"/>
              </a:rPr>
              <a:t>Examples </a:t>
            </a:r>
            <a:r>
              <a:rPr sz="972" spc="10" dirty="0">
                <a:latin typeface="Book Antiqua"/>
                <a:cs typeface="Book Antiqua"/>
              </a:rPr>
              <a:t>of binary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operators: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41" y="7128552"/>
            <a:ext cx="4028281" cy="208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General syntax </a:t>
            </a:r>
            <a:r>
              <a:rPr sz="972" b="1" spc="15" dirty="0">
                <a:latin typeface="Book Antiqua"/>
                <a:cs typeface="Book Antiqua"/>
              </a:rPr>
              <a:t>of Binary Operators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Overloading: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In case of </a:t>
            </a:r>
            <a:r>
              <a:rPr sz="972" b="1" spc="19" dirty="0">
                <a:latin typeface="Book Antiqua"/>
                <a:cs typeface="Book Antiqua"/>
              </a:rPr>
              <a:t>member </a:t>
            </a:r>
            <a:r>
              <a:rPr sz="972" b="1" spc="15" dirty="0">
                <a:latin typeface="Book Antiqua"/>
                <a:cs typeface="Book Antiqua"/>
              </a:rPr>
              <a:t>function of a</a:t>
            </a:r>
            <a:r>
              <a:rPr sz="972" b="1" spc="-10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b="1" spc="15" dirty="0">
                <a:latin typeface="Book Antiqua"/>
                <a:cs typeface="Book Antiqua"/>
              </a:rPr>
              <a:t>class_name::operator </a:t>
            </a:r>
            <a:r>
              <a:rPr sz="972" spc="15" dirty="0">
                <a:latin typeface="Book Antiqua"/>
                <a:cs typeface="Book Antiqua"/>
              </a:rPr>
              <a:t>operator_symbol( </a:t>
            </a:r>
            <a:r>
              <a:rPr sz="972" spc="19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rhs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/*code*/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 case of </a:t>
            </a:r>
            <a:r>
              <a:rPr sz="972" b="1" spc="15" dirty="0">
                <a:latin typeface="Book Antiqua"/>
                <a:cs typeface="Book Antiqua"/>
              </a:rPr>
              <a:t>non-member </a:t>
            </a:r>
            <a:r>
              <a:rPr sz="972" b="1" spc="10" dirty="0">
                <a:latin typeface="Book Antiqua"/>
                <a:cs typeface="Book Antiqua"/>
              </a:rPr>
              <a:t>function of </a:t>
            </a:r>
            <a:r>
              <a:rPr sz="972" b="1" spc="15" dirty="0">
                <a:latin typeface="Book Antiqua"/>
                <a:cs typeface="Book Antiqua"/>
              </a:rPr>
              <a:t>a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b="1" spc="15" dirty="0">
                <a:latin typeface="Book Antiqua"/>
                <a:cs typeface="Book Antiqua"/>
              </a:rPr>
              <a:t>class_name::operator </a:t>
            </a:r>
            <a:r>
              <a:rPr sz="972" spc="15" dirty="0">
                <a:latin typeface="Book Antiqua"/>
                <a:cs typeface="Book Antiqua"/>
              </a:rPr>
              <a:t>operator_symbol( </a:t>
            </a:r>
            <a:r>
              <a:rPr sz="972" spc="19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rhs1, </a:t>
            </a:r>
            <a:r>
              <a:rPr sz="972" spc="19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rhs2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/*code*/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5700" y="6090496"/>
            <a:ext cx="4542789" cy="87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1255" y="6086052"/>
            <a:ext cx="4551803" cy="881592"/>
          </a:xfrm>
          <a:custGeom>
            <a:avLst/>
            <a:gdLst/>
            <a:ahLst/>
            <a:cxnLst/>
            <a:rect l="l" t="t" r="r" b="b"/>
            <a:pathLst>
              <a:path w="4681855" h="906779">
                <a:moveTo>
                  <a:pt x="0" y="0"/>
                </a:moveTo>
                <a:lnTo>
                  <a:pt x="4681728" y="0"/>
                </a:lnTo>
                <a:lnTo>
                  <a:pt x="4681728" y="906779"/>
                </a:lnTo>
                <a:lnTo>
                  <a:pt x="0" y="906779"/>
                </a:lnTo>
                <a:lnTo>
                  <a:pt x="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49584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497576"/>
            <a:ext cx="4849989" cy="7637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“</a:t>
            </a:r>
            <a:r>
              <a:rPr sz="972" b="1" spc="15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OP</a:t>
            </a:r>
            <a:r>
              <a:rPr sz="972" spc="19" dirty="0">
                <a:latin typeface="Book Antiqua"/>
                <a:cs typeface="Book Antiqua"/>
              </a:rPr>
              <a:t>” must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at least </a:t>
            </a:r>
            <a:r>
              <a:rPr sz="972" spc="15" dirty="0">
                <a:latin typeface="Book Antiqua"/>
                <a:cs typeface="Book Antiqua"/>
              </a:rPr>
              <a:t>one formal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15" dirty="0">
                <a:latin typeface="Book Antiqua"/>
                <a:cs typeface="Book Antiqua"/>
              </a:rPr>
              <a:t>of type </a:t>
            </a:r>
            <a:r>
              <a:rPr sz="972" spc="10" dirty="0">
                <a:latin typeface="Book Antiqua"/>
                <a:cs typeface="Book Antiqua"/>
              </a:rPr>
              <a:t>class (user  defined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Following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int 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(int,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int);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Examples:</a:t>
            </a:r>
            <a:endParaRPr sz="972">
              <a:latin typeface="Book Antiqua"/>
              <a:cs typeface="Book Antiqua"/>
            </a:endParaRPr>
          </a:p>
          <a:p>
            <a:pPr marL="12347" marR="3428745">
              <a:lnSpc>
                <a:spcPct val="208000"/>
              </a:lnSpc>
              <a:spcBef>
                <a:spcPts val="34"/>
              </a:spcBef>
            </a:pPr>
            <a:r>
              <a:rPr sz="972" b="1" spc="15" dirty="0">
                <a:latin typeface="Book Antiqua"/>
                <a:cs typeface="Book Antiqua"/>
              </a:rPr>
              <a:t>Overloading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operator:  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private: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real,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img;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+(const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1710669" indent="-417944">
              <a:lnSpc>
                <a:spcPct val="104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Complex Complex::operator </a:t>
            </a:r>
            <a:r>
              <a:rPr sz="972" b="1" spc="10" dirty="0">
                <a:latin typeface="Book Antiqua"/>
                <a:cs typeface="Book Antiqua"/>
              </a:rPr>
              <a:t>+( 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rhs){ 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429673" marR="3125011" algn="just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t.real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5" dirty="0">
                <a:latin typeface="Book Antiqua"/>
                <a:cs typeface="Book Antiqua"/>
              </a:rPr>
              <a:t>rhs.real;  </a:t>
            </a:r>
            <a:r>
              <a:rPr sz="972" b="1" spc="10" dirty="0">
                <a:latin typeface="Book Antiqua"/>
                <a:cs typeface="Book Antiqua"/>
              </a:rPr>
              <a:t>t.img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img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rhs.img;  return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return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so as to </a:t>
            </a:r>
            <a:r>
              <a:rPr sz="972" spc="5" dirty="0">
                <a:latin typeface="Book Antiqua"/>
                <a:cs typeface="Book Antiqua"/>
              </a:rPr>
              <a:t>facilitate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statements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like: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t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c2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c3;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above statement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automatically converted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into appropriate  function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calls: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(c1.operator +(c2)).operator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+(c3);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282434">
              <a:lnSpc>
                <a:spcPct val="106000"/>
              </a:lnSpc>
              <a:spcBef>
                <a:spcPts val="5"/>
              </a:spcBef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0" dirty="0">
                <a:latin typeface="Book Antiqua"/>
                <a:cs typeface="Book Antiqua"/>
              </a:rPr>
              <a:t>the return type </a:t>
            </a:r>
            <a:r>
              <a:rPr sz="972" spc="15" dirty="0">
                <a:latin typeface="Book Antiqua"/>
                <a:cs typeface="Book Antiqua"/>
              </a:rPr>
              <a:t>was </a:t>
            </a:r>
            <a:r>
              <a:rPr sz="972" b="1" spc="10" dirty="0">
                <a:latin typeface="Book Antiqua"/>
                <a:cs typeface="Book Antiqua"/>
              </a:rPr>
              <a:t>void</a:t>
            </a:r>
            <a:r>
              <a:rPr sz="972" spc="10" dirty="0">
                <a:latin typeface="Book Antiqua"/>
                <a:cs typeface="Book Antiqua"/>
              </a:rPr>
              <a:t>, 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R="4281919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void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operator+(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 marR="2037245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Complex::operator+(const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rhs){  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rhs.real;</a:t>
            </a:r>
            <a:endParaRPr sz="972">
              <a:latin typeface="Book Antiqua"/>
              <a:cs typeface="Book Antiqua"/>
            </a:endParaRPr>
          </a:p>
          <a:p>
            <a:pPr marL="429673" algn="just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img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img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rhs.img;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operation </a:t>
            </a:r>
            <a:r>
              <a:rPr sz="972" b="1" spc="15" dirty="0">
                <a:latin typeface="Book Antiqua"/>
                <a:cs typeface="Book Antiqua"/>
              </a:rPr>
              <a:t>c1+c2+c3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as:</a:t>
            </a:r>
            <a:endParaRPr sz="972">
              <a:latin typeface="Book Antiqua"/>
              <a:cs typeface="Book Antiqua"/>
            </a:endParaRPr>
          </a:p>
          <a:p>
            <a:pPr marL="12347" marR="4510955">
              <a:lnSpc>
                <a:spcPct val="104000"/>
              </a:lnSpc>
              <a:spcBef>
                <a:spcPts val="24"/>
              </a:spcBef>
            </a:pPr>
            <a:r>
              <a:rPr sz="972" b="1" spc="10" dirty="0">
                <a:latin typeface="Book Antiqua"/>
                <a:cs typeface="Book Antiqua"/>
              </a:rPr>
              <a:t>c1+c2  c1</a:t>
            </a:r>
            <a:r>
              <a:rPr sz="972" b="1" spc="15" dirty="0">
                <a:latin typeface="Book Antiqua"/>
                <a:cs typeface="Book Antiqua"/>
              </a:rPr>
              <a:t>+c3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9"/>
              </a:spcBef>
            </a:pPr>
            <a:r>
              <a:rPr sz="972" i="1" dirty="0">
                <a:latin typeface="Book Antiqua"/>
                <a:cs typeface="Book Antiqua"/>
              </a:rPr>
              <a:t>// </a:t>
            </a:r>
            <a:r>
              <a:rPr sz="972" i="1" spc="10" dirty="0">
                <a:latin typeface="Book Antiqua"/>
                <a:cs typeface="Book Antiqua"/>
              </a:rPr>
              <a:t>final result is stored in</a:t>
            </a:r>
            <a:r>
              <a:rPr sz="972" i="1" spc="-44" dirty="0">
                <a:latin typeface="Book Antiqua"/>
                <a:cs typeface="Book Antiqua"/>
              </a:rPr>
              <a:t> </a:t>
            </a:r>
            <a:r>
              <a:rPr sz="972" i="1" spc="15" dirty="0">
                <a:latin typeface="Book Antiqua"/>
                <a:cs typeface="Book Antiqua"/>
              </a:rPr>
              <a:t>c1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6646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3160889" cy="111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Drawbacks of void return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Assignments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cascaded expressions are not possible 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of the existing objects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used to store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result</a:t>
            </a:r>
            <a:endParaRPr sz="972">
              <a:latin typeface="Book Antiqua"/>
              <a:cs typeface="Book Antiqua"/>
            </a:endParaRPr>
          </a:p>
          <a:p>
            <a:pPr marL="12347" marR="1961311">
              <a:lnSpc>
                <a:spcPts val="1254"/>
              </a:lnSpc>
              <a:spcBef>
                <a:spcPts val="49"/>
              </a:spcBef>
            </a:pP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less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readable  </a:t>
            </a:r>
            <a:r>
              <a:rPr sz="972" spc="15" dirty="0">
                <a:latin typeface="Book Antiqua"/>
                <a:cs typeface="Book Antiqua"/>
              </a:rPr>
              <a:t>Debugging </a:t>
            </a:r>
            <a:r>
              <a:rPr sz="972" spc="10" dirty="0">
                <a:latin typeface="Book Antiqua"/>
                <a:cs typeface="Book Antiqua"/>
              </a:rPr>
              <a:t>is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tough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24"/>
              </a:spcBef>
            </a:pP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very hard to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maintain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2138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4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4491"/>
            <a:ext cx="4849989" cy="7924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indent="470418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78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No.17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Binary </a:t>
            </a:r>
            <a:r>
              <a:rPr sz="972" b="1" spc="15" dirty="0">
                <a:latin typeface="Book Antiqua"/>
                <a:cs typeface="Book Antiqua"/>
              </a:rPr>
              <a:t>operators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(cont.)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binary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always called with reference to the </a:t>
            </a:r>
            <a:r>
              <a:rPr sz="972" spc="5" dirty="0">
                <a:latin typeface="Book Antiqua"/>
                <a:cs typeface="Book Antiqua"/>
              </a:rPr>
              <a:t>left </a:t>
            </a:r>
            <a:r>
              <a:rPr sz="972" spc="15" dirty="0">
                <a:latin typeface="Book Antiqua"/>
                <a:cs typeface="Book Antiqua"/>
              </a:rPr>
              <a:t>hand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argument.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c1+c2</a:t>
            </a:r>
            <a:r>
              <a:rPr sz="972" spc="10" dirty="0">
                <a:latin typeface="Book Antiqua"/>
                <a:cs typeface="Book Antiqua"/>
              </a:rPr>
              <a:t>,</a:t>
            </a:r>
            <a:endParaRPr sz="972">
              <a:latin typeface="Book Antiqua"/>
              <a:cs typeface="Book Antiqua"/>
            </a:endParaRPr>
          </a:p>
          <a:p>
            <a:pPr marR="3317623" algn="ctr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c1.operator+(c2)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c1 </a:t>
            </a:r>
            <a:r>
              <a:rPr sz="972" b="1" spc="10" dirty="0">
                <a:latin typeface="Book Antiqua"/>
                <a:cs typeface="Book Antiqua"/>
              </a:rPr>
              <a:t>is calling overloaded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operator and c2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being passed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reference in </a:t>
            </a:r>
            <a:r>
              <a:rPr sz="972" b="1" spc="10" dirty="0">
                <a:latin typeface="Book Antiqua"/>
                <a:cs typeface="Book Antiqua"/>
              </a:rPr>
              <a:t>that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In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c2+c1</a:t>
            </a:r>
            <a:r>
              <a:rPr sz="972" spc="10" dirty="0">
                <a:latin typeface="Book Antiqua"/>
                <a:cs typeface="Book Antiqua"/>
              </a:rPr>
              <a:t>,</a:t>
            </a:r>
            <a:endParaRPr sz="972">
              <a:latin typeface="Book Antiqua"/>
              <a:cs typeface="Book Antiqua"/>
            </a:endParaRPr>
          </a:p>
          <a:p>
            <a:pPr marR="3317623" algn="ctr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c2.operator+(c1)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c2 </a:t>
            </a:r>
            <a:r>
              <a:rPr sz="972" b="1" spc="10" dirty="0">
                <a:latin typeface="Book Antiqua"/>
                <a:cs typeface="Book Antiqua"/>
              </a:rPr>
              <a:t>is calling overloaded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operator and c1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being passed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reference in </a:t>
            </a:r>
            <a:r>
              <a:rPr sz="972" b="1" spc="10" dirty="0">
                <a:latin typeface="Book Antiqua"/>
                <a:cs typeface="Book Antiqua"/>
              </a:rPr>
              <a:t>that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Adding basic data type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complex number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overloading </a:t>
            </a:r>
            <a:r>
              <a:rPr sz="972" spc="15" dirty="0">
                <a:latin typeface="Book Antiqua"/>
                <a:cs typeface="Book Antiqua"/>
              </a:rPr>
              <a:t>code we </a:t>
            </a:r>
            <a:r>
              <a:rPr sz="972" spc="10" dirty="0">
                <a:latin typeface="Book Antiqua"/>
                <a:cs typeface="Book Antiqua"/>
              </a:rPr>
              <a:t>discussed before for </a:t>
            </a:r>
            <a:r>
              <a:rPr sz="972" spc="15" dirty="0">
                <a:latin typeface="Book Antiqua"/>
                <a:cs typeface="Book Antiqua"/>
              </a:rPr>
              <a:t>complex no.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add </a:t>
            </a:r>
            <a:r>
              <a:rPr sz="972" spc="19" dirty="0">
                <a:latin typeface="Book Antiqua"/>
                <a:cs typeface="Book Antiqua"/>
              </a:rPr>
              <a:t>two  </a:t>
            </a:r>
            <a:r>
              <a:rPr sz="972" spc="10" dirty="0">
                <a:latin typeface="Book Antiqua"/>
                <a:cs typeface="Book Antiqua"/>
              </a:rPr>
              <a:t>complex </a:t>
            </a:r>
            <a:r>
              <a:rPr sz="972" spc="15" dirty="0">
                <a:latin typeface="Book Antiqua"/>
                <a:cs typeface="Book Antiqua"/>
              </a:rPr>
              <a:t>number </a:t>
            </a:r>
            <a:r>
              <a:rPr sz="972" spc="10" dirty="0">
                <a:latin typeface="Book Antiqua"/>
                <a:cs typeface="Book Antiqua"/>
              </a:rPr>
              <a:t>objects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can not handle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following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situation: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c1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2.325 </a:t>
            </a:r>
            <a:r>
              <a:rPr sz="972" b="1" spc="15" dirty="0">
                <a:latin typeface="Book Antiqua"/>
                <a:cs typeface="Book Antiqua"/>
              </a:rPr>
              <a:t>(as </a:t>
            </a:r>
            <a:r>
              <a:rPr sz="972" b="1" spc="19" dirty="0">
                <a:latin typeface="Book Antiqua"/>
                <a:cs typeface="Book Antiqua"/>
              </a:rPr>
              <a:t>we </a:t>
            </a:r>
            <a:r>
              <a:rPr sz="972" b="1" spc="15" dirty="0">
                <a:latin typeface="Book Antiqua"/>
                <a:cs typeface="Book Antiqua"/>
              </a:rPr>
              <a:t>are adding </a:t>
            </a:r>
            <a:r>
              <a:rPr sz="972" b="1" spc="10" dirty="0">
                <a:latin typeface="Book Antiqua"/>
                <a:cs typeface="Book Antiqua"/>
              </a:rPr>
              <a:t>basic data </a:t>
            </a:r>
            <a:r>
              <a:rPr sz="972" b="1" spc="15" dirty="0">
                <a:latin typeface="Book Antiqua"/>
                <a:cs typeface="Book Antiqua"/>
              </a:rPr>
              <a:t>type double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no.)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To do </a:t>
            </a:r>
            <a:r>
              <a:rPr sz="972" spc="10" dirty="0">
                <a:latin typeface="Book Antiqua"/>
                <a:cs typeface="Book Antiqua"/>
              </a:rPr>
              <a:t>this,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modify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Modifying the complex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Complex operator+(const Complex </a:t>
            </a:r>
            <a:r>
              <a:rPr sz="972" spc="24" dirty="0">
                <a:latin typeface="Book Antiqua"/>
                <a:cs typeface="Book Antiqua"/>
              </a:rPr>
              <a:t>&amp;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Complex operator+(const double&amp;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444694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(const </a:t>
            </a:r>
            <a:r>
              <a:rPr sz="972" b="1" spc="19" dirty="0">
                <a:latin typeface="Book Antiqua"/>
                <a:cs typeface="Book Antiqua"/>
              </a:rPr>
              <a:t>double&amp;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rhs){ 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429673" marR="339787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t.real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rhs;  t.img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img;  return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write </a:t>
            </a:r>
            <a:r>
              <a:rPr sz="972" spc="15" dirty="0">
                <a:latin typeface="Book Antiqua"/>
                <a:cs typeface="Book Antiqua"/>
              </a:rPr>
              <a:t>both forms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statements,</a:t>
            </a:r>
            <a:endParaRPr sz="972">
              <a:latin typeface="Book Antiqua"/>
              <a:cs typeface="Book Antiqua"/>
            </a:endParaRPr>
          </a:p>
          <a:p>
            <a:pPr marL="12347" marR="3596046">
              <a:lnSpc>
                <a:spcPct val="104000"/>
              </a:lnSpc>
              <a:spcBef>
                <a:spcPts val="15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c2, </a:t>
            </a:r>
            <a:r>
              <a:rPr sz="972" b="1" spc="5" dirty="0">
                <a:latin typeface="Book Antiqua"/>
                <a:cs typeface="Book Antiqua"/>
              </a:rPr>
              <a:t>c3;  </a:t>
            </a:r>
            <a:r>
              <a:rPr sz="972" b="1" spc="15" dirty="0">
                <a:latin typeface="Book Antiqua"/>
                <a:cs typeface="Book Antiqua"/>
              </a:rPr>
              <a:t>Complex c1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c2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c3;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 c4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c2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235.01;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58"/>
              </a:spcBef>
            </a:pPr>
            <a:r>
              <a:rPr sz="972" spc="10" dirty="0">
                <a:latin typeface="Book Antiqua"/>
                <a:cs typeface="Book Antiqua"/>
              </a:rPr>
              <a:t>But problem arises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9" dirty="0">
                <a:latin typeface="Book Antiqua"/>
                <a:cs typeface="Book Antiqua"/>
              </a:rPr>
              <a:t>do </a:t>
            </a:r>
            <a:r>
              <a:rPr sz="972" spc="10" dirty="0">
                <a:latin typeface="Book Antiqua"/>
                <a:cs typeface="Book Antiqua"/>
              </a:rPr>
              <a:t>the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following: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Book Antiqua"/>
                <a:cs typeface="Book Antiqua"/>
              </a:rPr>
              <a:t>Complex c5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450.120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c1;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spc="15" dirty="0">
                <a:latin typeface="Book Antiqua"/>
                <a:cs typeface="Book Antiqua"/>
              </a:rPr>
              <a:t>with reference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450.120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903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1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1"/>
            <a:ext cx="4852458" cy="653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9" dirty="0">
                <a:latin typeface="Book Antiqua"/>
                <a:cs typeface="Book Antiqua"/>
              </a:rPr>
              <a:t>No </a:t>
            </a:r>
            <a:r>
              <a:rPr sz="972" spc="15" dirty="0">
                <a:latin typeface="Book Antiqua"/>
                <a:cs typeface="Book Antiqua"/>
              </a:rPr>
              <a:t>predefined </a:t>
            </a:r>
            <a:r>
              <a:rPr sz="972" spc="10" dirty="0">
                <a:latin typeface="Book Antiqua"/>
                <a:cs typeface="Book Antiqua"/>
              </a:rPr>
              <a:t>overloaded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there that takes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10" dirty="0">
                <a:latin typeface="Book Antiqua"/>
                <a:cs typeface="Book Antiqua"/>
              </a:rPr>
              <a:t> argument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the following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functions to the class,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add a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75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b="1" spc="10" dirty="0">
                <a:latin typeface="Book Antiqua"/>
                <a:cs typeface="Book Antiqua"/>
              </a:rPr>
              <a:t>real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vice versa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marR="753781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friend Complex 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(const 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lhs, const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rhs);  friend </a:t>
            </a:r>
            <a:r>
              <a:rPr sz="972" b="1" spc="15" dirty="0">
                <a:latin typeface="Book Antiqua"/>
                <a:cs typeface="Book Antiqua"/>
              </a:rPr>
              <a:t>Complex 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(const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lhs, 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9" dirty="0">
                <a:latin typeface="Book Antiqua"/>
                <a:cs typeface="Book Antiqua"/>
              </a:rPr>
              <a:t>made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as friend so that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write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non member </a:t>
            </a:r>
            <a:r>
              <a:rPr sz="972" spc="10" dirty="0">
                <a:latin typeface="Book Antiqua"/>
                <a:cs typeface="Book Antiqua"/>
              </a:rPr>
              <a:t>functions  and they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not called with respect to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no. class object instead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pass </a:t>
            </a:r>
            <a:r>
              <a:rPr sz="972" spc="15" dirty="0">
                <a:latin typeface="Book Antiqua"/>
                <a:cs typeface="Book Antiqua"/>
              </a:rPr>
              <a:t>both  </a:t>
            </a:r>
            <a:r>
              <a:rPr sz="972" spc="10" dirty="0">
                <a:latin typeface="Book Antiqua"/>
                <a:cs typeface="Book Antiqua"/>
              </a:rPr>
              <a:t>arguments </a:t>
            </a:r>
            <a:r>
              <a:rPr sz="972" spc="15" dirty="0">
                <a:latin typeface="Book Antiqua"/>
                <a:cs typeface="Book Antiqua"/>
              </a:rPr>
              <a:t>(complex </a:t>
            </a:r>
            <a:r>
              <a:rPr sz="972" spc="10" dirty="0">
                <a:latin typeface="Book Antiqua"/>
                <a:cs typeface="Book Antiqua"/>
              </a:rPr>
              <a:t>no. object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double value) to this function compiler </a:t>
            </a:r>
            <a:r>
              <a:rPr sz="972" spc="15" dirty="0">
                <a:latin typeface="Book Antiqua"/>
                <a:cs typeface="Book Antiqua"/>
              </a:rPr>
              <a:t>invoke  them </a:t>
            </a:r>
            <a:r>
              <a:rPr sz="972" spc="10" dirty="0">
                <a:latin typeface="Book Antiqua"/>
                <a:cs typeface="Book Antiqua"/>
              </a:rPr>
              <a:t>according to </a:t>
            </a:r>
            <a:r>
              <a:rPr sz="972" spc="15" dirty="0">
                <a:latin typeface="Book Antiqua"/>
                <a:cs typeface="Book Antiqua"/>
              </a:rPr>
              <a:t>arguments </a:t>
            </a:r>
            <a:r>
              <a:rPr sz="972" spc="10" dirty="0">
                <a:latin typeface="Book Antiqua"/>
                <a:cs typeface="Book Antiqua"/>
              </a:rPr>
              <a:t>passed. Their implementation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similar,</a:t>
            </a:r>
            <a:endParaRPr sz="972">
              <a:latin typeface="Book Antiqua"/>
              <a:cs typeface="Book Antiqua"/>
            </a:endParaRPr>
          </a:p>
          <a:p>
            <a:pPr marL="430291" marR="1206913" indent="-418561">
              <a:lnSpc>
                <a:spcPct val="207500"/>
              </a:lnSpc>
              <a:spcBef>
                <a:spcPts val="68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+(const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lhs, const </a:t>
            </a:r>
            <a:r>
              <a:rPr sz="972" b="1" spc="15" dirty="0">
                <a:latin typeface="Book Antiqua"/>
                <a:cs typeface="Book Antiqua"/>
              </a:rPr>
              <a:t>double&amp; </a:t>
            </a:r>
            <a:r>
              <a:rPr sz="972" b="1" spc="10" dirty="0">
                <a:latin typeface="Book Antiqua"/>
                <a:cs typeface="Book Antiqua"/>
              </a:rPr>
              <a:t>rhs){ 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430291" marR="319168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t.real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lhs.real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rhs;  t.img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lhs.img;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30291" marR="1141475" indent="-418561">
              <a:lnSpc>
                <a:spcPct val="208000"/>
              </a:lnSpc>
            </a:pPr>
            <a:r>
              <a:rPr sz="972" b="1" spc="19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(const double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lhs, const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24" dirty="0">
                <a:latin typeface="Book Antiqua"/>
                <a:cs typeface="Book Antiqua"/>
              </a:rPr>
              <a:t>&amp; </a:t>
            </a:r>
            <a:r>
              <a:rPr sz="972" b="1" spc="10" dirty="0">
                <a:latin typeface="Book Antiqua"/>
                <a:cs typeface="Book Antiqua"/>
              </a:rPr>
              <a:t>rhs){ 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430291" marR="319168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t.real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lhs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rhs.real;  </a:t>
            </a:r>
            <a:r>
              <a:rPr sz="972" b="1" spc="10" dirty="0">
                <a:latin typeface="Book Antiqua"/>
                <a:cs typeface="Book Antiqua"/>
              </a:rPr>
              <a:t>t.img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rhs.img;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Binary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operators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So adding </a:t>
            </a:r>
            <a:r>
              <a:rPr sz="972" spc="10" dirty="0">
                <a:latin typeface="Book Antiqua"/>
                <a:cs typeface="Book Antiqua"/>
              </a:rPr>
              <a:t>three </a:t>
            </a:r>
            <a:r>
              <a:rPr sz="972" spc="15" dirty="0">
                <a:latin typeface="Book Antiqua"/>
                <a:cs typeface="Book Antiqua"/>
              </a:rPr>
              <a:t>overloaded versions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9" dirty="0">
                <a:latin typeface="Book Antiqua"/>
                <a:cs typeface="Book Antiqua"/>
              </a:rPr>
              <a:t>+ </a:t>
            </a:r>
            <a:r>
              <a:rPr sz="972" spc="10" dirty="0">
                <a:latin typeface="Book Antiqua"/>
                <a:cs typeface="Book Antiqua"/>
              </a:rPr>
              <a:t>operator as </a:t>
            </a:r>
            <a:r>
              <a:rPr sz="972" spc="15" dirty="0">
                <a:latin typeface="Book Antiqua"/>
                <a:cs typeface="Book Antiqua"/>
              </a:rPr>
              <a:t>shown below allow </a:t>
            </a:r>
            <a:r>
              <a:rPr sz="972" spc="10" dirty="0">
                <a:latin typeface="Book Antiqua"/>
                <a:cs typeface="Book Antiqua"/>
              </a:rPr>
              <a:t>us to </a:t>
            </a:r>
            <a:r>
              <a:rPr sz="972" spc="15" dirty="0">
                <a:latin typeface="Book Antiqua"/>
                <a:cs typeface="Book Antiqua"/>
              </a:rPr>
              <a:t>write  code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to,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9" dirty="0">
                <a:latin typeface="Book Antiqua"/>
                <a:cs typeface="Book Antiqua"/>
              </a:rPr>
              <a:t>Add </a:t>
            </a:r>
            <a:r>
              <a:rPr sz="972" spc="15" dirty="0">
                <a:latin typeface="Book Antiqua"/>
                <a:cs typeface="Book Antiqua"/>
              </a:rPr>
              <a:t>two complex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Add complex </a:t>
            </a:r>
            <a:r>
              <a:rPr sz="972" spc="10" dirty="0">
                <a:latin typeface="Book Antiqua"/>
                <a:cs typeface="Book Antiqua"/>
              </a:rPr>
              <a:t>object </a:t>
            </a:r>
            <a:r>
              <a:rPr sz="972" spc="15" dirty="0">
                <a:latin typeface="Book Antiqua"/>
                <a:cs typeface="Book Antiqua"/>
              </a:rPr>
              <a:t>and a double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value.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Complex{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0" dirty="0">
                <a:latin typeface="Book Antiqua"/>
                <a:cs typeface="Book Antiqua"/>
              </a:rPr>
              <a:t>(const </a:t>
            </a:r>
            <a:r>
              <a:rPr sz="972" b="1" spc="15" dirty="0">
                <a:latin typeface="Book Antiqua"/>
                <a:cs typeface="Book Antiqua"/>
              </a:rPr>
              <a:t>Complex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728" y="7868003"/>
            <a:ext cx="1714412" cy="3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 &amp;, </a:t>
            </a: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&amp;);  </a:t>
            </a:r>
            <a:r>
              <a:rPr sz="972" b="1" spc="15" dirty="0">
                <a:latin typeface="Book Antiqua"/>
                <a:cs typeface="Book Antiqua"/>
              </a:rPr>
              <a:t>double &amp;, const Complex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&amp;);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7868003"/>
            <a:ext cx="1955183" cy="46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Complex operator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(const  </a:t>
            </a:r>
            <a:r>
              <a:rPr sz="972" b="1" spc="10" dirty="0">
                <a:latin typeface="Book Antiqua"/>
                <a:cs typeface="Book Antiqua"/>
              </a:rPr>
              <a:t>friend </a:t>
            </a:r>
            <a:r>
              <a:rPr sz="972" b="1" spc="15" dirty="0">
                <a:latin typeface="Book Antiqua"/>
                <a:cs typeface="Book Antiqua"/>
              </a:rPr>
              <a:t>Complex operator </a:t>
            </a:r>
            <a:r>
              <a:rPr sz="972" b="1" spc="19" dirty="0">
                <a:latin typeface="Book Antiqua"/>
                <a:cs typeface="Book Antiqua"/>
              </a:rPr>
              <a:t>+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(const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480968"/>
            <a:ext cx="4851224" cy="64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300"/>
              </a:lnSpc>
            </a:pPr>
            <a:r>
              <a:rPr sz="972" spc="15" dirty="0">
                <a:latin typeface="Book Antiqua"/>
                <a:cs typeface="Book Antiqua"/>
              </a:rPr>
              <a:t>Non members which are </a:t>
            </a:r>
            <a:r>
              <a:rPr sz="972" spc="10" dirty="0">
                <a:latin typeface="Book Antiqua"/>
                <a:cs typeface="Book Antiqua"/>
              </a:rPr>
              <a:t>not friend call also achieve this functionality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in that </a:t>
            </a:r>
            <a:r>
              <a:rPr sz="972" spc="15" dirty="0">
                <a:latin typeface="Book Antiqua"/>
                <a:cs typeface="Book Antiqua"/>
              </a:rPr>
              <a:t>case 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extra </a:t>
            </a:r>
            <a:r>
              <a:rPr sz="972" spc="15" dirty="0">
                <a:latin typeface="Book Antiqua"/>
                <a:cs typeface="Book Antiqua"/>
              </a:rPr>
              <a:t>four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getters </a:t>
            </a:r>
            <a:r>
              <a:rPr sz="972" spc="15" dirty="0">
                <a:latin typeface="Book Antiqua"/>
                <a:cs typeface="Book Antiqua"/>
              </a:rPr>
              <a:t>and two </a:t>
            </a:r>
            <a:r>
              <a:rPr sz="972" spc="10" dirty="0">
                <a:latin typeface="Book Antiqua"/>
                <a:cs typeface="Book Antiqua"/>
              </a:rPr>
              <a:t>setters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for real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imag part. 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searches </a:t>
            </a:r>
            <a:r>
              <a:rPr sz="972" spc="15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operator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5" dirty="0">
                <a:latin typeface="Book Antiqua"/>
                <a:cs typeface="Book Antiqua"/>
              </a:rPr>
              <a:t>and then </a:t>
            </a:r>
            <a:r>
              <a:rPr sz="972" spc="10" dirty="0">
                <a:latin typeface="Book Antiqua"/>
                <a:cs typeface="Book Antiqua"/>
              </a:rPr>
              <a:t>in  </a:t>
            </a:r>
            <a:r>
              <a:rPr sz="972" spc="15" dirty="0">
                <a:latin typeface="Book Antiqua"/>
                <a:cs typeface="Book Antiqua"/>
              </a:rPr>
              <a:t>non member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2209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5106</Words>
  <Application>Microsoft Office PowerPoint</Application>
  <PresentationFormat>Custom</PresentationFormat>
  <Paragraphs>1004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Book Antiqua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