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" id="{94B0F8AE-95A4-4774-9117-4A544FC5179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22" id="{FB4E06B6-9BDA-4AD5-A311-0FDC7B142EBD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23" id="{3B461C72-21D2-4F5A-BB90-65C739AED093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24" id="{BAE8EAE4-8C95-4882-8978-A4E58837701C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25" id="{7A24020A-FBEE-4582-A529-23D5A5167F70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4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crossroads/xrds3-1/ovp3-1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1"/>
            <a:ext cx="4851841" cy="269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No.21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b="1" spc="15" dirty="0">
                <a:latin typeface="Book Antiqua"/>
                <a:cs typeface="Book Antiqua"/>
              </a:rPr>
              <a:t>Unary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Behavior of </a:t>
            </a:r>
            <a:r>
              <a:rPr sz="972" b="1" spc="19" dirty="0">
                <a:latin typeface="Book Antiqua"/>
                <a:cs typeface="Book Antiqua"/>
              </a:rPr>
              <a:t>++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-- </a:t>
            </a:r>
            <a:r>
              <a:rPr sz="972" b="1" spc="15" dirty="0">
                <a:latin typeface="Book Antiqua"/>
                <a:cs typeface="Book Antiqua"/>
              </a:rPr>
              <a:t>for pre-defined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1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Post-increment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++: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6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Post-increment operator </a:t>
            </a:r>
            <a:r>
              <a:rPr sz="972" spc="19" dirty="0">
                <a:latin typeface="Book Antiqua"/>
                <a:cs typeface="Book Antiqua"/>
              </a:rPr>
              <a:t>++ </a:t>
            </a:r>
            <a:r>
              <a:rPr sz="972" spc="15" dirty="0">
                <a:latin typeface="Book Antiqua"/>
                <a:cs typeface="Book Antiqua"/>
              </a:rPr>
              <a:t>increments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current value and </a:t>
            </a:r>
            <a:r>
              <a:rPr sz="972" spc="10" dirty="0">
                <a:latin typeface="Book Antiqua"/>
                <a:cs typeface="Book Antiqua"/>
              </a:rPr>
              <a:t>then returns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previous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Post-decrement </a:t>
            </a:r>
            <a:r>
              <a:rPr sz="972" spc="5" dirty="0">
                <a:latin typeface="Book Antiqua"/>
                <a:cs typeface="Book Antiqua"/>
              </a:rPr>
              <a:t>--: </a:t>
            </a:r>
            <a:r>
              <a:rPr sz="972" spc="15" dirty="0">
                <a:latin typeface="Book Antiqua"/>
                <a:cs typeface="Book Antiqua"/>
              </a:rPr>
              <a:t>Works </a:t>
            </a:r>
            <a:r>
              <a:rPr sz="972" spc="10" dirty="0">
                <a:latin typeface="Book Antiqua"/>
                <a:cs typeface="Book Antiqua"/>
              </a:rPr>
              <a:t>exactly like post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++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1,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2;</a:t>
            </a:r>
            <a:endParaRPr sz="972">
              <a:latin typeface="Book Antiqua"/>
              <a:cs typeface="Book Antiqua"/>
            </a:endParaRPr>
          </a:p>
          <a:p>
            <a:pPr marL="430291" marR="320711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y++ &lt;&lt;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  cout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4187505"/>
            <a:ext cx="1266208" cy="616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430291" marR="4939">
              <a:lnSpc>
                <a:spcPct val="103699"/>
              </a:lnSpc>
              <a:spcBef>
                <a:spcPts val="19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2;  </a:t>
            </a:r>
            <a:r>
              <a:rPr sz="972" b="1" spc="15" dirty="0">
                <a:latin typeface="Book Antiqua"/>
                <a:cs typeface="Book Antiqua"/>
              </a:rPr>
              <a:t>y++++;//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  </a:t>
            </a:r>
            <a:r>
              <a:rPr sz="972" b="1" spc="15" dirty="0">
                <a:latin typeface="Book Antiqua"/>
                <a:cs typeface="Book Antiqua"/>
              </a:rPr>
              <a:t>y++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146" y="4651267"/>
            <a:ext cx="42906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5" y="4959454"/>
            <a:ext cx="4850606" cy="446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Behavior of </a:t>
            </a:r>
            <a:r>
              <a:rPr sz="972" b="1" spc="19" dirty="0">
                <a:latin typeface="Book Antiqua"/>
                <a:cs typeface="Book Antiqua"/>
              </a:rPr>
              <a:t>++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-- for pre-defined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spcBef>
                <a:spcPts val="5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Pre-increment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++: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Pre-increment operator </a:t>
            </a:r>
            <a:r>
              <a:rPr sz="972" spc="19" dirty="0">
                <a:latin typeface="Book Antiqua"/>
                <a:cs typeface="Book Antiqua"/>
              </a:rPr>
              <a:t>++ </a:t>
            </a:r>
            <a:r>
              <a:rPr sz="972" spc="10" dirty="0">
                <a:latin typeface="Book Antiqua"/>
                <a:cs typeface="Book Antiqua"/>
              </a:rPr>
              <a:t>increments the </a:t>
            </a:r>
            <a:r>
              <a:rPr sz="972" spc="15" dirty="0">
                <a:latin typeface="Book Antiqua"/>
                <a:cs typeface="Book Antiqua"/>
              </a:rPr>
              <a:t>current value and then returns </a:t>
            </a:r>
            <a:r>
              <a:rPr sz="972" spc="10" dirty="0">
                <a:latin typeface="Book Antiqua"/>
                <a:cs typeface="Book Antiqua"/>
              </a:rPr>
              <a:t>it’s  reference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Pre-decrement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--: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Works </a:t>
            </a:r>
            <a:r>
              <a:rPr sz="972" spc="10" dirty="0">
                <a:latin typeface="Book Antiqua"/>
                <a:cs typeface="Book Antiqua"/>
              </a:rPr>
              <a:t>exactly like Pre-increment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++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int 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2;</a:t>
            </a:r>
            <a:endParaRPr sz="972">
              <a:latin typeface="Book Antiqua"/>
              <a:cs typeface="Book Antiqua"/>
            </a:endParaRPr>
          </a:p>
          <a:p>
            <a:pPr marL="430291" marR="320588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++y &lt;&lt;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 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2,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2;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++++y;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30291" marR="384174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++y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x;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4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641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7348" y="4322127"/>
            <a:ext cx="1142118" cy="450056"/>
          </a:xfrm>
          <a:custGeom>
            <a:avLst/>
            <a:gdLst/>
            <a:ahLst/>
            <a:cxnLst/>
            <a:rect l="l" t="t" r="r" b="b"/>
            <a:pathLst>
              <a:path w="1174750" h="462914">
                <a:moveTo>
                  <a:pt x="195834" y="0"/>
                </a:moveTo>
                <a:lnTo>
                  <a:pt x="133916" y="3218"/>
                </a:lnTo>
                <a:lnTo>
                  <a:pt x="80156" y="12216"/>
                </a:lnTo>
                <a:lnTo>
                  <a:pt x="37770" y="26005"/>
                </a:lnTo>
                <a:lnTo>
                  <a:pt x="0" y="64008"/>
                </a:lnTo>
                <a:lnTo>
                  <a:pt x="0" y="320801"/>
                </a:lnTo>
                <a:lnTo>
                  <a:pt x="37770" y="358804"/>
                </a:lnTo>
                <a:lnTo>
                  <a:pt x="80156" y="372593"/>
                </a:lnTo>
                <a:lnTo>
                  <a:pt x="133916" y="381591"/>
                </a:lnTo>
                <a:lnTo>
                  <a:pt x="195834" y="384810"/>
                </a:lnTo>
                <a:lnTo>
                  <a:pt x="73152" y="462534"/>
                </a:lnTo>
                <a:lnTo>
                  <a:pt x="489204" y="384810"/>
                </a:lnTo>
                <a:lnTo>
                  <a:pt x="978408" y="384810"/>
                </a:lnTo>
                <a:lnTo>
                  <a:pt x="1040325" y="381591"/>
                </a:lnTo>
                <a:lnTo>
                  <a:pt x="1094085" y="372593"/>
                </a:lnTo>
                <a:lnTo>
                  <a:pt x="1136471" y="358804"/>
                </a:lnTo>
                <a:lnTo>
                  <a:pt x="1164262" y="341211"/>
                </a:lnTo>
                <a:lnTo>
                  <a:pt x="1174242" y="320801"/>
                </a:lnTo>
                <a:lnTo>
                  <a:pt x="1174242" y="64008"/>
                </a:lnTo>
                <a:lnTo>
                  <a:pt x="1136471" y="26005"/>
                </a:lnTo>
                <a:lnTo>
                  <a:pt x="1094085" y="12216"/>
                </a:lnTo>
                <a:lnTo>
                  <a:pt x="1040325" y="3218"/>
                </a:lnTo>
                <a:lnTo>
                  <a:pt x="978408" y="0"/>
                </a:lnTo>
                <a:lnTo>
                  <a:pt x="19583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561923" y="3821571"/>
            <a:ext cx="4851224" cy="531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void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Student::Print()</a:t>
            </a:r>
            <a:endParaRPr sz="972">
              <a:latin typeface="Book Antiqua"/>
              <a:cs typeface="Book Antiqua"/>
            </a:endParaRPr>
          </a:p>
          <a:p>
            <a:pPr marL="1058750">
              <a:spcBef>
                <a:spcPts val="719"/>
              </a:spcBef>
            </a:pPr>
            <a:r>
              <a:rPr sz="1069" spc="10" dirty="0">
                <a:latin typeface="Times New Roman"/>
                <a:cs typeface="Times New Roman"/>
              </a:rPr>
              <a:t>Error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06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b="1" spc="15" dirty="0">
                <a:latin typeface="Book Antiqua"/>
                <a:cs typeface="Book Antiqua"/>
              </a:rPr>
              <a:t>&lt;&lt; “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in” &lt;&lt; “ semester ” &lt;&lt;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semester;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corrected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void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Student::Print()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GetName()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“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in semester ”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semester;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stdt;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83238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stdt.semester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0;//error  stdt.name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NULL; </a:t>
            </a:r>
            <a:r>
              <a:rPr sz="972" b="1" spc="10" dirty="0">
                <a:latin typeface="Book Antiqua"/>
                <a:cs typeface="Book Antiqua"/>
              </a:rPr>
              <a:t>//error  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stdt.GetSemester();  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stdt.GetName();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Explanation of above </a:t>
            </a:r>
            <a:r>
              <a:rPr sz="972" b="1" spc="15" dirty="0">
                <a:latin typeface="Book Antiqua"/>
                <a:cs typeface="Book Antiqua"/>
              </a:rPr>
              <a:t>code (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char arrays (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5" dirty="0">
                <a:latin typeface="Book Antiqua"/>
                <a:cs typeface="Book Antiqua"/>
              </a:rPr>
              <a:t>[])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handled in two ways one way </a:t>
            </a:r>
            <a:r>
              <a:rPr sz="972" spc="5" dirty="0">
                <a:latin typeface="Book Antiqua"/>
                <a:cs typeface="Book Antiqua"/>
              </a:rPr>
              <a:t>is statically </a:t>
            </a:r>
            <a:r>
              <a:rPr sz="972" spc="10" dirty="0">
                <a:latin typeface="Book Antiqua"/>
                <a:cs typeface="Book Antiqua"/>
              </a:rPr>
              <a:t>using  statements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like,</a:t>
            </a:r>
            <a:endParaRPr sz="972">
              <a:latin typeface="Book Antiqua"/>
              <a:cs typeface="Book Antiqua"/>
            </a:endParaRPr>
          </a:p>
          <a:p>
            <a:pPr marL="12347" marR="1850806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name[30];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static array of length 30 characters  or dynamically as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9" dirty="0">
                <a:latin typeface="Book Antiqua"/>
                <a:cs typeface="Book Antiqua"/>
              </a:rPr>
              <a:t>= new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char[30];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In dynamic </a:t>
            </a:r>
            <a:r>
              <a:rPr sz="972" spc="10" dirty="0">
                <a:latin typeface="Book Antiqua"/>
                <a:cs typeface="Book Antiqua"/>
              </a:rPr>
              <a:t>creation of arrays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simply </a:t>
            </a:r>
            <a:r>
              <a:rPr sz="972" spc="10" dirty="0">
                <a:latin typeface="Book Antiqua"/>
                <a:cs typeface="Book Antiqua"/>
              </a:rPr>
              <a:t>store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class and assign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a dynamic 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according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our need using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6877" y="1737360"/>
            <a:ext cx="2195953" cy="1468707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240765" marR="632163" indent="-157423">
              <a:lnSpc>
                <a:spcPts val="1040"/>
              </a:lnSpc>
              <a:spcBef>
                <a:spcPts val="253"/>
              </a:spcBef>
            </a:pPr>
            <a:r>
              <a:rPr sz="924" b="1" spc="-10" dirty="0">
                <a:latin typeface="Courier New"/>
                <a:cs typeface="Courier New"/>
              </a:rPr>
              <a:t>class Teacher: public  Person{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982"/>
              </a:lnSpc>
            </a:pPr>
            <a:r>
              <a:rPr sz="924" b="1" spc="-10" dirty="0">
                <a:latin typeface="Courier New"/>
                <a:cs typeface="Courier New"/>
              </a:rPr>
              <a:t>char </a:t>
            </a:r>
            <a:r>
              <a:rPr sz="924" b="1" spc="-5" dirty="0">
                <a:latin typeface="Courier New"/>
                <a:cs typeface="Courier New"/>
              </a:rPr>
              <a:t>*</a:t>
            </a:r>
            <a:r>
              <a:rPr sz="924" b="1" spc="-92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dept;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1040"/>
              </a:lnSpc>
            </a:pPr>
            <a:r>
              <a:rPr sz="924" b="1" spc="-10" dirty="0">
                <a:latin typeface="Courier New"/>
                <a:cs typeface="Courier New"/>
              </a:rPr>
              <a:t>int</a:t>
            </a:r>
            <a:r>
              <a:rPr sz="924" b="1" spc="-92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course;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1031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L="83342">
              <a:lnSpc>
                <a:spcPts val="1031"/>
              </a:lnSpc>
            </a:pPr>
            <a:r>
              <a:rPr sz="924" b="1" spc="-10" dirty="0">
                <a:latin typeface="Courier New"/>
                <a:cs typeface="Courier New"/>
              </a:rPr>
              <a:t>public:</a:t>
            </a:r>
            <a:endParaRPr sz="924">
              <a:latin typeface="Courier New"/>
              <a:cs typeface="Courier New"/>
            </a:endParaRPr>
          </a:p>
          <a:p>
            <a:pPr marL="240765" marR="335837">
              <a:lnSpc>
                <a:spcPts val="1040"/>
              </a:lnSpc>
              <a:spcBef>
                <a:spcPts val="53"/>
              </a:spcBef>
            </a:pPr>
            <a:r>
              <a:rPr sz="924" b="1" spc="-10" dirty="0">
                <a:latin typeface="Courier New"/>
                <a:cs typeface="Courier New"/>
              </a:rPr>
              <a:t>char </a:t>
            </a:r>
            <a:r>
              <a:rPr sz="924" b="1" spc="-5" dirty="0">
                <a:latin typeface="Courier New"/>
                <a:cs typeface="Courier New"/>
              </a:rPr>
              <a:t>* </a:t>
            </a:r>
            <a:r>
              <a:rPr sz="924" b="1" spc="-10" dirty="0">
                <a:latin typeface="Courier New"/>
                <a:cs typeface="Courier New"/>
              </a:rPr>
              <a:t>GetDept() const;  int GetCourse() const;  void Print()</a:t>
            </a:r>
            <a:r>
              <a:rPr sz="924" b="1" spc="-83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const;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977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L="83342">
              <a:lnSpc>
                <a:spcPts val="1069"/>
              </a:lnSpc>
            </a:pPr>
            <a:r>
              <a:rPr sz="924" b="1" spc="-10" dirty="0">
                <a:latin typeface="Courier New"/>
                <a:cs typeface="Courier New"/>
              </a:rPr>
              <a:t>};</a:t>
            </a:r>
            <a:endParaRPr sz="92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1983" y="1737360"/>
            <a:ext cx="2195336" cy="1468707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240765" marR="630929" indent="-157423">
              <a:lnSpc>
                <a:spcPts val="1040"/>
              </a:lnSpc>
              <a:spcBef>
                <a:spcPts val="253"/>
              </a:spcBef>
            </a:pPr>
            <a:r>
              <a:rPr sz="924" b="1" spc="-10" dirty="0">
                <a:latin typeface="Courier New"/>
                <a:cs typeface="Courier New"/>
              </a:rPr>
              <a:t>class Student: public  Person{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982"/>
              </a:lnSpc>
            </a:pPr>
            <a:r>
              <a:rPr sz="924" b="1" spc="-10" dirty="0">
                <a:latin typeface="Courier New"/>
                <a:cs typeface="Courier New"/>
              </a:rPr>
              <a:t>int</a:t>
            </a:r>
            <a:r>
              <a:rPr sz="924" b="1" spc="-92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semester;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1040"/>
              </a:lnSpc>
            </a:pPr>
            <a:r>
              <a:rPr sz="924" b="1" spc="-10" dirty="0">
                <a:latin typeface="Courier New"/>
                <a:cs typeface="Courier New"/>
              </a:rPr>
              <a:t>int</a:t>
            </a:r>
            <a:r>
              <a:rPr sz="924" b="1" spc="-92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rollNo;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1031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L="83342">
              <a:lnSpc>
                <a:spcPts val="1031"/>
              </a:lnSpc>
            </a:pPr>
            <a:r>
              <a:rPr sz="924" b="1" spc="-10" dirty="0">
                <a:latin typeface="Courier New"/>
                <a:cs typeface="Courier New"/>
              </a:rPr>
              <a:t>public:</a:t>
            </a:r>
            <a:endParaRPr sz="924">
              <a:latin typeface="Courier New"/>
              <a:cs typeface="Courier New"/>
            </a:endParaRPr>
          </a:p>
          <a:p>
            <a:pPr marL="240765" marR="265459">
              <a:lnSpc>
                <a:spcPts val="1040"/>
              </a:lnSpc>
              <a:spcBef>
                <a:spcPts val="53"/>
              </a:spcBef>
            </a:pPr>
            <a:r>
              <a:rPr sz="924" b="1" spc="-10" dirty="0">
                <a:latin typeface="Courier New"/>
                <a:cs typeface="Courier New"/>
              </a:rPr>
              <a:t>int GetSemester() const;  int GetRollNo() const;  void Print()</a:t>
            </a:r>
            <a:r>
              <a:rPr sz="924" b="1" spc="-87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const;</a:t>
            </a:r>
            <a:endParaRPr sz="924">
              <a:latin typeface="Courier New"/>
              <a:cs typeface="Courier New"/>
            </a:endParaRPr>
          </a:p>
          <a:p>
            <a:pPr marL="240765">
              <a:lnSpc>
                <a:spcPts val="977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L="83342">
              <a:lnSpc>
                <a:spcPts val="1069"/>
              </a:lnSpc>
            </a:pPr>
            <a:r>
              <a:rPr sz="924" b="1" spc="-10" dirty="0">
                <a:latin typeface="Courier New"/>
                <a:cs typeface="Courier New"/>
              </a:rPr>
              <a:t>};</a:t>
            </a:r>
            <a:endParaRPr sz="92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3167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3592424" cy="46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Allocation </a:t>
            </a:r>
            <a:r>
              <a:rPr sz="972" b="1" spc="15" dirty="0">
                <a:latin typeface="Book Antiqua"/>
                <a:cs typeface="Book Antiqua"/>
              </a:rPr>
              <a:t>in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Memory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The object of derived </a:t>
            </a:r>
            <a:r>
              <a:rPr sz="972" spc="10" dirty="0">
                <a:latin typeface="Book Antiqua"/>
                <a:cs typeface="Book Antiqua"/>
              </a:rPr>
              <a:t>class is </a:t>
            </a:r>
            <a:r>
              <a:rPr sz="972" spc="15" dirty="0">
                <a:latin typeface="Book Antiqua"/>
                <a:cs typeface="Book Antiqua"/>
              </a:rPr>
              <a:t>represented in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as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follows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3" y="7507920"/>
            <a:ext cx="2253985" cy="183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509413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Parent(){ </a:t>
            </a:r>
            <a:r>
              <a:rPr sz="972" b="1" spc="15" dirty="0">
                <a:latin typeface="Book Antiqua"/>
                <a:cs typeface="Book Antiqua"/>
              </a:rPr>
              <a:t>cout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“Parent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Constructor...”;}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67167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  <a:tabLst>
                <a:tab pos="1266796" algn="l"/>
              </a:tabLst>
            </a:pPr>
            <a:r>
              <a:rPr sz="972" b="1" spc="10" dirty="0">
                <a:latin typeface="Book Antiqua"/>
                <a:cs typeface="Book Antiqua"/>
              </a:rPr>
              <a:t>Child(){	cout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“Child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Constructor...”;}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315" y="5516350"/>
            <a:ext cx="2211388" cy="311428"/>
          </a:xfrm>
          <a:prstGeom prst="rect">
            <a:avLst/>
          </a:prstGeom>
          <a:ln w="35839">
            <a:solidFill>
              <a:srgbClr val="C0C0C0"/>
            </a:solidFill>
          </a:ln>
        </p:spPr>
        <p:txBody>
          <a:bodyPr vert="horz" wrap="square" lIns="0" tIns="29016" rIns="0" bIns="0" rtlCol="0">
            <a:spAutoFit/>
          </a:bodyPr>
          <a:lstStyle/>
          <a:p>
            <a:pPr marL="55561" marR="182735">
              <a:lnSpc>
                <a:spcPts val="1050"/>
              </a:lnSpc>
              <a:spcBef>
                <a:spcPts val="228"/>
              </a:spcBef>
            </a:pPr>
            <a:r>
              <a:rPr sz="924" b="1" spc="-10" dirty="0">
                <a:latin typeface="Arial"/>
                <a:cs typeface="Arial"/>
              </a:rPr>
              <a:t>Base class constructor initializes  the anonymous (base class)</a:t>
            </a:r>
            <a:r>
              <a:rPr sz="924" b="1" spc="44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object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0391" y="6097905"/>
            <a:ext cx="2147799" cy="309558"/>
          </a:xfrm>
          <a:prstGeom prst="rect">
            <a:avLst/>
          </a:prstGeom>
          <a:ln w="35839">
            <a:solidFill>
              <a:srgbClr val="C0C0C0"/>
            </a:solidFill>
          </a:ln>
        </p:spPr>
        <p:txBody>
          <a:bodyPr vert="horz" wrap="square" lIns="0" tIns="27164" rIns="0" bIns="0" rtlCol="0">
            <a:spAutoFit/>
          </a:bodyPr>
          <a:lstStyle/>
          <a:p>
            <a:pPr marL="54944" marR="177796">
              <a:lnSpc>
                <a:spcPts val="1060"/>
              </a:lnSpc>
              <a:spcBef>
                <a:spcPts val="214"/>
              </a:spcBef>
            </a:pPr>
            <a:r>
              <a:rPr sz="924" b="1" spc="-10" dirty="0">
                <a:latin typeface="Arial"/>
                <a:cs typeface="Arial"/>
              </a:rPr>
              <a:t>Derived class constructor  initializes </a:t>
            </a:r>
            <a:r>
              <a:rPr sz="924" b="1" spc="-5" dirty="0">
                <a:latin typeface="Arial"/>
                <a:cs typeface="Arial"/>
              </a:rPr>
              <a:t>the </a:t>
            </a:r>
            <a:r>
              <a:rPr sz="924" b="1" spc="-10" dirty="0">
                <a:latin typeface="Arial"/>
                <a:cs typeface="Arial"/>
              </a:rPr>
              <a:t>derived class</a:t>
            </a:r>
            <a:r>
              <a:rPr sz="924" b="1" spc="34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object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8504" y="5476346"/>
            <a:ext cx="206816" cy="516114"/>
          </a:xfrm>
          <a:custGeom>
            <a:avLst/>
            <a:gdLst/>
            <a:ahLst/>
            <a:cxnLst/>
            <a:rect l="l" t="t" r="r" b="b"/>
            <a:pathLst>
              <a:path w="212725" h="530860">
                <a:moveTo>
                  <a:pt x="0" y="0"/>
                </a:moveTo>
                <a:lnTo>
                  <a:pt x="41302" y="3476"/>
                </a:lnTo>
                <a:lnTo>
                  <a:pt x="74961" y="12953"/>
                </a:lnTo>
                <a:lnTo>
                  <a:pt x="97619" y="27003"/>
                </a:lnTo>
                <a:lnTo>
                  <a:pt x="105918" y="44196"/>
                </a:lnTo>
                <a:lnTo>
                  <a:pt x="105918" y="220979"/>
                </a:lnTo>
                <a:lnTo>
                  <a:pt x="114335" y="238172"/>
                </a:lnTo>
                <a:lnTo>
                  <a:pt x="137255" y="252221"/>
                </a:lnTo>
                <a:lnTo>
                  <a:pt x="171176" y="261699"/>
                </a:lnTo>
                <a:lnTo>
                  <a:pt x="212598" y="265175"/>
                </a:lnTo>
                <a:lnTo>
                  <a:pt x="171176" y="268652"/>
                </a:lnTo>
                <a:lnTo>
                  <a:pt x="137255" y="278129"/>
                </a:lnTo>
                <a:lnTo>
                  <a:pt x="114335" y="292179"/>
                </a:lnTo>
                <a:lnTo>
                  <a:pt x="105918" y="309372"/>
                </a:lnTo>
                <a:lnTo>
                  <a:pt x="105918" y="486155"/>
                </a:lnTo>
                <a:lnTo>
                  <a:pt x="97619" y="503348"/>
                </a:lnTo>
                <a:lnTo>
                  <a:pt x="74961" y="517397"/>
                </a:lnTo>
                <a:lnTo>
                  <a:pt x="41302" y="526875"/>
                </a:lnTo>
                <a:lnTo>
                  <a:pt x="0" y="530351"/>
                </a:lnTo>
              </a:path>
            </a:pathLst>
          </a:custGeom>
          <a:ln w="3583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48504" y="6069013"/>
            <a:ext cx="206816" cy="542043"/>
          </a:xfrm>
          <a:custGeom>
            <a:avLst/>
            <a:gdLst/>
            <a:ahLst/>
            <a:cxnLst/>
            <a:rect l="l" t="t" r="r" b="b"/>
            <a:pathLst>
              <a:path w="212725" h="557529">
                <a:moveTo>
                  <a:pt x="0" y="0"/>
                </a:moveTo>
                <a:lnTo>
                  <a:pt x="41302" y="3619"/>
                </a:lnTo>
                <a:lnTo>
                  <a:pt x="74961" y="13525"/>
                </a:lnTo>
                <a:lnTo>
                  <a:pt x="97619" y="28289"/>
                </a:lnTo>
                <a:lnTo>
                  <a:pt x="105918" y="46482"/>
                </a:lnTo>
                <a:lnTo>
                  <a:pt x="105918" y="231648"/>
                </a:lnTo>
                <a:lnTo>
                  <a:pt x="114335" y="249840"/>
                </a:lnTo>
                <a:lnTo>
                  <a:pt x="137255" y="264604"/>
                </a:lnTo>
                <a:lnTo>
                  <a:pt x="171176" y="274510"/>
                </a:lnTo>
                <a:lnTo>
                  <a:pt x="212598" y="278129"/>
                </a:lnTo>
                <a:lnTo>
                  <a:pt x="171176" y="281856"/>
                </a:lnTo>
                <a:lnTo>
                  <a:pt x="137255" y="291941"/>
                </a:lnTo>
                <a:lnTo>
                  <a:pt x="114335" y="306740"/>
                </a:lnTo>
                <a:lnTo>
                  <a:pt x="105918" y="324612"/>
                </a:lnTo>
                <a:lnTo>
                  <a:pt x="105918" y="510539"/>
                </a:lnTo>
                <a:lnTo>
                  <a:pt x="97619" y="528411"/>
                </a:lnTo>
                <a:lnTo>
                  <a:pt x="74961" y="543210"/>
                </a:lnTo>
                <a:lnTo>
                  <a:pt x="41302" y="553295"/>
                </a:lnTo>
                <a:lnTo>
                  <a:pt x="0" y="557022"/>
                </a:lnTo>
              </a:path>
            </a:pathLst>
          </a:custGeom>
          <a:ln w="3583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294976" y="5451157"/>
            <a:ext cx="1553898" cy="592049"/>
          </a:xfrm>
          <a:custGeom>
            <a:avLst/>
            <a:gdLst/>
            <a:ahLst/>
            <a:cxnLst/>
            <a:rect l="l" t="t" r="r" b="b"/>
            <a:pathLst>
              <a:path w="1598295" h="608964">
                <a:moveTo>
                  <a:pt x="1597914" y="0"/>
                </a:moveTo>
                <a:lnTo>
                  <a:pt x="0" y="0"/>
                </a:lnTo>
                <a:lnTo>
                  <a:pt x="0" y="608838"/>
                </a:lnTo>
                <a:lnTo>
                  <a:pt x="1597914" y="608838"/>
                </a:lnTo>
                <a:lnTo>
                  <a:pt x="159791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71554" y="5498323"/>
            <a:ext cx="1000742" cy="49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algn="ctr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base</a:t>
            </a:r>
            <a:r>
              <a:rPr sz="1069" b="1" spc="-5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member1  base</a:t>
            </a:r>
            <a:r>
              <a:rPr sz="1069" b="1" spc="-6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member2</a:t>
            </a:r>
            <a:endParaRPr sz="1069">
              <a:latin typeface="Arial"/>
              <a:cs typeface="Arial"/>
            </a:endParaRPr>
          </a:p>
          <a:p>
            <a:pPr algn="ctr">
              <a:lnSpc>
                <a:spcPts val="1249"/>
              </a:lnSpc>
            </a:pPr>
            <a:r>
              <a:rPr sz="1069" b="1" spc="5" dirty="0">
                <a:latin typeface="Arial"/>
                <a:cs typeface="Arial"/>
              </a:rPr>
              <a:t>...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4976" y="6043082"/>
            <a:ext cx="1553898" cy="592667"/>
          </a:xfrm>
          <a:custGeom>
            <a:avLst/>
            <a:gdLst/>
            <a:ahLst/>
            <a:cxnLst/>
            <a:rect l="l" t="t" r="r" b="b"/>
            <a:pathLst>
              <a:path w="1598295" h="609600">
                <a:moveTo>
                  <a:pt x="1597914" y="0"/>
                </a:moveTo>
                <a:lnTo>
                  <a:pt x="0" y="0"/>
                </a:lnTo>
                <a:lnTo>
                  <a:pt x="0" y="609600"/>
                </a:lnTo>
                <a:lnTo>
                  <a:pt x="1597914" y="609600"/>
                </a:lnTo>
                <a:lnTo>
                  <a:pt x="159791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481913" y="6090990"/>
            <a:ext cx="1178542" cy="49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derived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member1  derived</a:t>
            </a:r>
            <a:r>
              <a:rPr sz="1069" b="1" spc="-6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member2</a:t>
            </a:r>
            <a:endParaRPr sz="1069">
              <a:latin typeface="Arial"/>
              <a:cs typeface="Arial"/>
            </a:endParaRPr>
          </a:p>
          <a:p>
            <a:pPr algn="ctr">
              <a:lnSpc>
                <a:spcPts val="1249"/>
              </a:lnSpc>
            </a:pPr>
            <a:r>
              <a:rPr sz="1069" b="1" spc="5" dirty="0">
                <a:latin typeface="Arial"/>
                <a:cs typeface="Arial"/>
              </a:rPr>
              <a:t>...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4976" y="5451157"/>
            <a:ext cx="1554515" cy="1184716"/>
          </a:xfrm>
          <a:custGeom>
            <a:avLst/>
            <a:gdLst/>
            <a:ahLst/>
            <a:cxnLst/>
            <a:rect l="l" t="t" r="r" b="b"/>
            <a:pathLst>
              <a:path w="1598930" h="1218564">
                <a:moveTo>
                  <a:pt x="1598676" y="0"/>
                </a:moveTo>
                <a:lnTo>
                  <a:pt x="0" y="0"/>
                </a:lnTo>
                <a:lnTo>
                  <a:pt x="0" y="1218438"/>
                </a:lnTo>
                <a:lnTo>
                  <a:pt x="1598676" y="1218438"/>
                </a:lnTo>
                <a:lnTo>
                  <a:pt x="1598676" y="0"/>
                </a:lnTo>
                <a:close/>
              </a:path>
            </a:pathLst>
          </a:custGeom>
          <a:ln w="35839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05621" y="6798485"/>
            <a:ext cx="107606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Derived </a:t>
            </a:r>
            <a:r>
              <a:rPr sz="924" b="1" spc="-5" dirty="0">
                <a:solidFill>
                  <a:srgbClr val="FF6500"/>
                </a:solidFill>
                <a:latin typeface="Times New Roman"/>
                <a:cs typeface="Times New Roman"/>
              </a:rPr>
              <a:t>Class</a:t>
            </a:r>
            <a:r>
              <a:rPr sz="924" b="1" spc="-78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924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Object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6316" y="2180378"/>
            <a:ext cx="2002102" cy="352130"/>
          </a:xfrm>
          <a:prstGeom prst="rect">
            <a:avLst/>
          </a:prstGeom>
          <a:ln w="35839">
            <a:solidFill>
              <a:srgbClr val="C0C0C0"/>
            </a:solidFill>
          </a:ln>
        </p:spPr>
        <p:txBody>
          <a:bodyPr vert="horz" wrap="square" lIns="0" tIns="22842" rIns="0" bIns="0" rtlCol="0">
            <a:spAutoFit/>
          </a:bodyPr>
          <a:lstStyle/>
          <a:p>
            <a:pPr marL="809958" marR="232740" indent="-570429">
              <a:spcBef>
                <a:spcPts val="180"/>
              </a:spcBef>
            </a:pPr>
            <a:r>
              <a:rPr sz="1069" b="1" spc="10" dirty="0">
                <a:latin typeface="Arial"/>
                <a:cs typeface="Arial"/>
              </a:rPr>
              <a:t>Data </a:t>
            </a:r>
            <a:r>
              <a:rPr sz="1069" b="1" spc="15" dirty="0">
                <a:latin typeface="Arial"/>
                <a:cs typeface="Arial"/>
              </a:rPr>
              <a:t>members </a:t>
            </a:r>
            <a:r>
              <a:rPr sz="1069" b="1" spc="10" dirty="0">
                <a:latin typeface="Arial"/>
                <a:cs typeface="Arial"/>
              </a:rPr>
              <a:t>of base  class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0391" y="2761933"/>
            <a:ext cx="2002718" cy="353594"/>
          </a:xfrm>
          <a:prstGeom prst="rect">
            <a:avLst/>
          </a:prstGeom>
          <a:ln w="35839">
            <a:solidFill>
              <a:srgbClr val="C0C0C0"/>
            </a:solidFill>
          </a:ln>
        </p:spPr>
        <p:txBody>
          <a:bodyPr vert="horz" wrap="square" lIns="0" tIns="20990" rIns="0" bIns="0" rtlCol="0">
            <a:spAutoFit/>
          </a:bodyPr>
          <a:lstStyle/>
          <a:p>
            <a:pPr marL="808725" marR="143225" indent="-659327">
              <a:lnSpc>
                <a:spcPct val="100899"/>
              </a:lnSpc>
              <a:spcBef>
                <a:spcPts val="165"/>
              </a:spcBef>
            </a:pPr>
            <a:r>
              <a:rPr sz="1069" b="1" spc="15" dirty="0">
                <a:latin typeface="Arial"/>
                <a:cs typeface="Arial"/>
              </a:rPr>
              <a:t>Data members </a:t>
            </a:r>
            <a:r>
              <a:rPr sz="1069" b="1" spc="10" dirty="0">
                <a:latin typeface="Arial"/>
                <a:cs typeface="Arial"/>
              </a:rPr>
              <a:t>of </a:t>
            </a:r>
            <a:r>
              <a:rPr sz="1069" b="1" spc="15" dirty="0">
                <a:latin typeface="Arial"/>
                <a:cs typeface="Arial"/>
              </a:rPr>
              <a:t>derived  </a:t>
            </a:r>
            <a:r>
              <a:rPr sz="1069" b="1" spc="10" dirty="0">
                <a:latin typeface="Arial"/>
                <a:cs typeface="Arial"/>
              </a:rPr>
              <a:t>class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48504" y="2140373"/>
            <a:ext cx="206816" cy="514879"/>
          </a:xfrm>
          <a:custGeom>
            <a:avLst/>
            <a:gdLst/>
            <a:ahLst/>
            <a:cxnLst/>
            <a:rect l="l" t="t" r="r" b="b"/>
            <a:pathLst>
              <a:path w="212725" h="529589">
                <a:moveTo>
                  <a:pt x="0" y="0"/>
                </a:moveTo>
                <a:lnTo>
                  <a:pt x="41302" y="3476"/>
                </a:lnTo>
                <a:lnTo>
                  <a:pt x="74961" y="12953"/>
                </a:lnTo>
                <a:lnTo>
                  <a:pt x="97619" y="27003"/>
                </a:lnTo>
                <a:lnTo>
                  <a:pt x="105918" y="44195"/>
                </a:lnTo>
                <a:lnTo>
                  <a:pt x="105918" y="220979"/>
                </a:lnTo>
                <a:lnTo>
                  <a:pt x="114335" y="238172"/>
                </a:lnTo>
                <a:lnTo>
                  <a:pt x="137255" y="252222"/>
                </a:lnTo>
                <a:lnTo>
                  <a:pt x="171176" y="261699"/>
                </a:lnTo>
                <a:lnTo>
                  <a:pt x="212598" y="265175"/>
                </a:lnTo>
                <a:lnTo>
                  <a:pt x="171176" y="268652"/>
                </a:lnTo>
                <a:lnTo>
                  <a:pt x="137255" y="278129"/>
                </a:lnTo>
                <a:lnTo>
                  <a:pt x="114335" y="292179"/>
                </a:lnTo>
                <a:lnTo>
                  <a:pt x="105918" y="309371"/>
                </a:lnTo>
                <a:lnTo>
                  <a:pt x="105918" y="485393"/>
                </a:lnTo>
                <a:lnTo>
                  <a:pt x="97619" y="502586"/>
                </a:lnTo>
                <a:lnTo>
                  <a:pt x="74961" y="516635"/>
                </a:lnTo>
                <a:lnTo>
                  <a:pt x="41302" y="526113"/>
                </a:lnTo>
                <a:lnTo>
                  <a:pt x="0" y="529589"/>
                </a:lnTo>
              </a:path>
            </a:pathLst>
          </a:custGeom>
          <a:ln w="3583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48504" y="2733040"/>
            <a:ext cx="206816" cy="540808"/>
          </a:xfrm>
          <a:custGeom>
            <a:avLst/>
            <a:gdLst/>
            <a:ahLst/>
            <a:cxnLst/>
            <a:rect l="l" t="t" r="r" b="b"/>
            <a:pathLst>
              <a:path w="212725" h="556260">
                <a:moveTo>
                  <a:pt x="0" y="0"/>
                </a:moveTo>
                <a:lnTo>
                  <a:pt x="41302" y="3619"/>
                </a:lnTo>
                <a:lnTo>
                  <a:pt x="74961" y="13525"/>
                </a:lnTo>
                <a:lnTo>
                  <a:pt x="97619" y="28289"/>
                </a:lnTo>
                <a:lnTo>
                  <a:pt x="105918" y="46481"/>
                </a:lnTo>
                <a:lnTo>
                  <a:pt x="105918" y="231647"/>
                </a:lnTo>
                <a:lnTo>
                  <a:pt x="114335" y="249840"/>
                </a:lnTo>
                <a:lnTo>
                  <a:pt x="137255" y="264604"/>
                </a:lnTo>
                <a:lnTo>
                  <a:pt x="171176" y="274510"/>
                </a:lnTo>
                <a:lnTo>
                  <a:pt x="212598" y="278129"/>
                </a:lnTo>
                <a:lnTo>
                  <a:pt x="171176" y="281749"/>
                </a:lnTo>
                <a:lnTo>
                  <a:pt x="137255" y="291655"/>
                </a:lnTo>
                <a:lnTo>
                  <a:pt x="114335" y="306419"/>
                </a:lnTo>
                <a:lnTo>
                  <a:pt x="105918" y="324611"/>
                </a:lnTo>
                <a:lnTo>
                  <a:pt x="105918" y="509777"/>
                </a:lnTo>
                <a:lnTo>
                  <a:pt x="97619" y="527970"/>
                </a:lnTo>
                <a:lnTo>
                  <a:pt x="74961" y="542734"/>
                </a:lnTo>
                <a:lnTo>
                  <a:pt x="41302" y="552640"/>
                </a:lnTo>
                <a:lnTo>
                  <a:pt x="0" y="556259"/>
                </a:lnTo>
              </a:path>
            </a:pathLst>
          </a:custGeom>
          <a:ln w="3583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294976" y="2115185"/>
            <a:ext cx="1553898" cy="592049"/>
          </a:xfrm>
          <a:custGeom>
            <a:avLst/>
            <a:gdLst/>
            <a:ahLst/>
            <a:cxnLst/>
            <a:rect l="l" t="t" r="r" b="b"/>
            <a:pathLst>
              <a:path w="1598295" h="608964">
                <a:moveTo>
                  <a:pt x="1597914" y="0"/>
                </a:moveTo>
                <a:lnTo>
                  <a:pt x="0" y="0"/>
                </a:lnTo>
                <a:lnTo>
                  <a:pt x="0" y="608838"/>
                </a:lnTo>
                <a:lnTo>
                  <a:pt x="1597914" y="608838"/>
                </a:lnTo>
                <a:lnTo>
                  <a:pt x="159791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571554" y="2161611"/>
            <a:ext cx="1000742" cy="49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algn="ctr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base</a:t>
            </a:r>
            <a:r>
              <a:rPr sz="1069" b="1" spc="-5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member1  base</a:t>
            </a:r>
            <a:r>
              <a:rPr sz="1069" b="1" spc="-6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member2</a:t>
            </a:r>
            <a:endParaRPr sz="1069">
              <a:latin typeface="Arial"/>
              <a:cs typeface="Arial"/>
            </a:endParaRPr>
          </a:p>
          <a:p>
            <a:pPr algn="ctr">
              <a:lnSpc>
                <a:spcPts val="1244"/>
              </a:lnSpc>
            </a:pPr>
            <a:r>
              <a:rPr sz="1069" b="1" spc="5" dirty="0">
                <a:latin typeface="Arial"/>
                <a:cs typeface="Arial"/>
              </a:rPr>
              <a:t>...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4976" y="2707111"/>
            <a:ext cx="1553898" cy="592667"/>
          </a:xfrm>
          <a:custGeom>
            <a:avLst/>
            <a:gdLst/>
            <a:ahLst/>
            <a:cxnLst/>
            <a:rect l="l" t="t" r="r" b="b"/>
            <a:pathLst>
              <a:path w="1598295" h="609600">
                <a:moveTo>
                  <a:pt x="1597914" y="0"/>
                </a:moveTo>
                <a:lnTo>
                  <a:pt x="0" y="0"/>
                </a:lnTo>
                <a:lnTo>
                  <a:pt x="0" y="609600"/>
                </a:lnTo>
                <a:lnTo>
                  <a:pt x="1597914" y="609600"/>
                </a:lnTo>
                <a:lnTo>
                  <a:pt x="159791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481913" y="2754278"/>
            <a:ext cx="1178542" cy="49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ts val="1264"/>
              </a:lnSpc>
            </a:pPr>
            <a:r>
              <a:rPr sz="1069" b="1" spc="10" dirty="0">
                <a:latin typeface="Arial"/>
                <a:cs typeface="Arial"/>
              </a:rPr>
              <a:t>derived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member1  derived</a:t>
            </a:r>
            <a:r>
              <a:rPr sz="1069" b="1" spc="-6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member2</a:t>
            </a:r>
            <a:endParaRPr sz="1069">
              <a:latin typeface="Arial"/>
              <a:cs typeface="Arial"/>
            </a:endParaRPr>
          </a:p>
          <a:p>
            <a:pPr algn="ctr">
              <a:lnSpc>
                <a:spcPts val="1244"/>
              </a:lnSpc>
            </a:pPr>
            <a:r>
              <a:rPr sz="1069" b="1" spc="5" dirty="0">
                <a:latin typeface="Arial"/>
                <a:cs typeface="Arial"/>
              </a:rPr>
              <a:t>...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4976" y="2115185"/>
            <a:ext cx="1554515" cy="1184716"/>
          </a:xfrm>
          <a:custGeom>
            <a:avLst/>
            <a:gdLst/>
            <a:ahLst/>
            <a:cxnLst/>
            <a:rect l="l" t="t" r="r" b="b"/>
            <a:pathLst>
              <a:path w="1598930" h="1218564">
                <a:moveTo>
                  <a:pt x="1598676" y="0"/>
                </a:moveTo>
                <a:lnTo>
                  <a:pt x="0" y="0"/>
                </a:lnTo>
                <a:lnTo>
                  <a:pt x="0" y="1218438"/>
                </a:lnTo>
                <a:lnTo>
                  <a:pt x="1598676" y="1218438"/>
                </a:lnTo>
                <a:lnTo>
                  <a:pt x="1598676" y="0"/>
                </a:lnTo>
                <a:close/>
              </a:path>
            </a:pathLst>
          </a:custGeom>
          <a:ln w="35839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143352" y="3463255"/>
            <a:ext cx="4851841" cy="1537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112"/>
            <a:r>
              <a:rPr sz="924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Derived </a:t>
            </a:r>
            <a:r>
              <a:rPr sz="924" b="1" spc="-5" dirty="0">
                <a:solidFill>
                  <a:srgbClr val="FF6500"/>
                </a:solidFill>
                <a:latin typeface="Times New Roman"/>
                <a:cs typeface="Times New Roman"/>
              </a:rPr>
              <a:t>Class</a:t>
            </a:r>
            <a:r>
              <a:rPr sz="924" b="1" spc="-78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924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Object</a:t>
            </a:r>
            <a:endParaRPr sz="9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Every </a:t>
            </a:r>
            <a:r>
              <a:rPr sz="972" spc="10" dirty="0">
                <a:latin typeface="Book Antiqua"/>
                <a:cs typeface="Book Antiqua"/>
              </a:rPr>
              <a:t>object of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an anonymous </a:t>
            </a:r>
            <a:r>
              <a:rPr sz="972" spc="10" dirty="0">
                <a:latin typeface="Book Antiqua"/>
                <a:cs typeface="Book Antiqua"/>
              </a:rPr>
              <a:t>object of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430908" marR="4939" indent="-209898">
              <a:lnSpc>
                <a:spcPct val="106500"/>
              </a:lnSpc>
              <a:spcBef>
                <a:spcPts val="34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anonymous </a:t>
            </a:r>
            <a:r>
              <a:rPr sz="972" spc="10" dirty="0">
                <a:latin typeface="Book Antiqua"/>
                <a:cs typeface="Book Antiqua"/>
              </a:rPr>
              <a:t>object of </a:t>
            </a:r>
            <a:r>
              <a:rPr sz="972" spc="15" dirty="0">
                <a:latin typeface="Book Antiqua"/>
                <a:cs typeface="Book Antiqua"/>
              </a:rPr>
              <a:t>base class must </a:t>
            </a:r>
            <a:r>
              <a:rPr sz="972" spc="10" dirty="0">
                <a:latin typeface="Book Antiqua"/>
                <a:cs typeface="Book Antiqua"/>
              </a:rPr>
              <a:t>be initialized using constructor of 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30908" marR="6791" indent="-209898">
              <a:lnSpc>
                <a:spcPct val="107000"/>
              </a:lnSpc>
              <a:spcBef>
                <a:spcPts val="4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When a </a:t>
            </a:r>
            <a:r>
              <a:rPr sz="972" spc="10" dirty="0">
                <a:latin typeface="Book Antiqua"/>
                <a:cs typeface="Book Antiqua"/>
              </a:rPr>
              <a:t>derived class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the constructor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executed  before the constructor of derived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05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4263" y="2935905"/>
            <a:ext cx="4250531" cy="0"/>
          </a:xfrm>
          <a:custGeom>
            <a:avLst/>
            <a:gdLst/>
            <a:ahLst/>
            <a:cxnLst/>
            <a:rect l="l" t="t" r="r" b="b"/>
            <a:pathLst>
              <a:path w="4371975">
                <a:moveTo>
                  <a:pt x="0" y="0"/>
                </a:moveTo>
                <a:lnTo>
                  <a:pt x="4371594" y="0"/>
                </a:lnTo>
              </a:path>
            </a:pathLst>
          </a:custGeom>
          <a:ln w="2159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44266" y="2448807"/>
            <a:ext cx="0" cy="476603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0"/>
                </a:moveTo>
                <a:lnTo>
                  <a:pt x="0" y="490220"/>
                </a:lnTo>
              </a:path>
            </a:pathLst>
          </a:custGeom>
          <a:ln w="6172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734419" y="2448559"/>
            <a:ext cx="0" cy="476603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0"/>
                </a:moveTo>
                <a:lnTo>
                  <a:pt x="0" y="489966"/>
                </a:lnTo>
              </a:path>
            </a:pathLst>
          </a:custGeom>
          <a:ln w="6172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74271" y="2448559"/>
            <a:ext cx="4130146" cy="158662"/>
          </a:xfrm>
          <a:custGeom>
            <a:avLst/>
            <a:gdLst/>
            <a:ahLst/>
            <a:cxnLst/>
            <a:rect l="l" t="t" r="r" b="b"/>
            <a:pathLst>
              <a:path w="4248150" h="163194">
                <a:moveTo>
                  <a:pt x="0" y="163068"/>
                </a:moveTo>
                <a:lnTo>
                  <a:pt x="4248150" y="163068"/>
                </a:lnTo>
                <a:lnTo>
                  <a:pt x="424815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74271" y="2607098"/>
            <a:ext cx="4130146" cy="158662"/>
          </a:xfrm>
          <a:custGeom>
            <a:avLst/>
            <a:gdLst/>
            <a:ahLst/>
            <a:cxnLst/>
            <a:rect l="l" t="t" r="r" b="b"/>
            <a:pathLst>
              <a:path w="4248150" h="163194">
                <a:moveTo>
                  <a:pt x="0" y="163068"/>
                </a:moveTo>
                <a:lnTo>
                  <a:pt x="4248150" y="163068"/>
                </a:lnTo>
                <a:lnTo>
                  <a:pt x="424815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74271" y="2765637"/>
            <a:ext cx="4130146" cy="159279"/>
          </a:xfrm>
          <a:custGeom>
            <a:avLst/>
            <a:gdLst/>
            <a:ahLst/>
            <a:cxnLst/>
            <a:rect l="l" t="t" r="r" b="b"/>
            <a:pathLst>
              <a:path w="4248150" h="163830">
                <a:moveTo>
                  <a:pt x="0" y="163829"/>
                </a:moveTo>
                <a:lnTo>
                  <a:pt x="4248150" y="163829"/>
                </a:lnTo>
                <a:lnTo>
                  <a:pt x="4248150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508337" y="2444856"/>
            <a:ext cx="4261644" cy="0"/>
          </a:xfrm>
          <a:custGeom>
            <a:avLst/>
            <a:gdLst/>
            <a:ahLst/>
            <a:cxnLst/>
            <a:rect l="l" t="t" r="r" b="b"/>
            <a:pathLst>
              <a:path w="4383405">
                <a:moveTo>
                  <a:pt x="0" y="0"/>
                </a:moveTo>
                <a:lnTo>
                  <a:pt x="438302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11300" y="2441893"/>
            <a:ext cx="0" cy="50994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25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508336" y="2948993"/>
            <a:ext cx="4256088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690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767016" y="2441893"/>
            <a:ext cx="0" cy="50994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25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511300" y="1347188"/>
            <a:ext cx="4902465" cy="7946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 algn="just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80296" marR="3768903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Child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cobj;  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marR="3658398">
              <a:lnSpc>
                <a:spcPct val="106500"/>
              </a:lnSpc>
            </a:pPr>
            <a:r>
              <a:rPr sz="972" spc="10" dirty="0">
                <a:latin typeface="Book Antiqua"/>
                <a:cs typeface="Book Antiqua"/>
              </a:rPr>
              <a:t>Parent Constructor...  Child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Constructor...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62352" algn="just">
              <a:spcBef>
                <a:spcPts val="642"/>
              </a:spcBef>
            </a:pP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80296" marR="6173" indent="-208662" algn="just">
              <a:lnSpc>
                <a:spcPct val="107000"/>
              </a:lnSpc>
              <a:spcBef>
                <a:spcPts val="34"/>
              </a:spcBef>
              <a:buFont typeface="Symbol"/>
              <a:buChar char=""/>
              <a:tabLst>
                <a:tab pos="480913" algn="l"/>
              </a:tabLst>
            </a:pPr>
            <a:r>
              <a:rPr sz="972" spc="10" dirty="0">
                <a:latin typeface="Book Antiqua"/>
                <a:cs typeface="Book Antiqua"/>
              </a:rPr>
              <a:t>If default constructor of base class does not exist then the compiler will try to  generate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default constructor for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execute it before executing  constructor of derived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480296" marR="4939" indent="-208662" algn="just">
              <a:lnSpc>
                <a:spcPct val="106500"/>
              </a:lnSpc>
              <a:spcBef>
                <a:spcPts val="58"/>
              </a:spcBef>
              <a:buFont typeface="Symbol"/>
              <a:buChar char=""/>
              <a:tabLst>
                <a:tab pos="480913" algn="l"/>
              </a:tabLst>
            </a:pPr>
            <a:r>
              <a:rPr sz="972" spc="10" dirty="0">
                <a:latin typeface="Book Antiqua"/>
                <a:cs typeface="Book Antiqua"/>
              </a:rPr>
              <a:t>If the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given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for base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compiler will not generate default constructor for base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4107827">
              <a:lnSpc>
                <a:spcPct val="105000"/>
              </a:lnSpc>
            </a:pPr>
            <a:r>
              <a:rPr sz="972" spc="10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Parent(int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i){}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62352" marR="326947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Child(){}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 Child_Object;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Some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Terms: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5556" algn="just">
              <a:lnSpc>
                <a:spcPct val="107000"/>
              </a:lnSpc>
            </a:pPr>
            <a:r>
              <a:rPr sz="972" b="1" spc="10" dirty="0">
                <a:latin typeface="Book Antiqua"/>
                <a:cs typeface="Book Antiqua"/>
              </a:rPr>
              <a:t>Default constructor: </a:t>
            </a:r>
            <a:r>
              <a:rPr sz="972" spc="10" dirty="0">
                <a:latin typeface="Book Antiqua"/>
                <a:cs typeface="Book Antiqua"/>
              </a:rPr>
              <a:t>Default constructor is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either has </a:t>
            </a:r>
            <a:r>
              <a:rPr sz="972" spc="15" dirty="0">
                <a:latin typeface="Book Antiqua"/>
                <a:cs typeface="Book Antiqua"/>
              </a:rPr>
              <a:t>no 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parameters these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default values.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benefit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be used </a:t>
            </a:r>
            <a:r>
              <a:rPr sz="972" spc="10" dirty="0">
                <a:latin typeface="Book Antiqua"/>
                <a:cs typeface="Book Antiqua"/>
              </a:rPr>
              <a:t>to create class object </a:t>
            </a:r>
            <a:r>
              <a:rPr sz="972" spc="15" dirty="0">
                <a:latin typeface="Book Antiqua"/>
                <a:cs typeface="Book Antiqua"/>
              </a:rPr>
              <a:t>without </a:t>
            </a:r>
            <a:r>
              <a:rPr sz="972" spc="10" dirty="0">
                <a:latin typeface="Book Antiqua"/>
                <a:cs typeface="Book Antiqua"/>
              </a:rPr>
              <a:t>passing any  argument.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Implicit </a:t>
            </a:r>
            <a:r>
              <a:rPr sz="972" b="1" spc="15" dirty="0">
                <a:latin typeface="Book Antiqua"/>
                <a:cs typeface="Book Antiqua"/>
              </a:rPr>
              <a:t>Default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endParaRPr sz="972">
              <a:latin typeface="Book Antiqua"/>
              <a:cs typeface="Book Antiqua"/>
            </a:endParaRPr>
          </a:p>
          <a:p>
            <a:pPr marL="62352" marR="5556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Compiler generates implicit </a:t>
            </a:r>
            <a:r>
              <a:rPr sz="972" spc="15" dirty="0">
                <a:latin typeface="Book Antiqua"/>
                <a:cs typeface="Book Antiqua"/>
              </a:rPr>
              <a:t>default </a:t>
            </a:r>
            <a:r>
              <a:rPr sz="972" spc="10" dirty="0">
                <a:latin typeface="Book Antiqua"/>
                <a:cs typeface="Book Antiqua"/>
              </a:rPr>
              <a:t>constructor for any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we have </a:t>
            </a:r>
            <a:r>
              <a:rPr sz="972" spc="10" dirty="0">
                <a:latin typeface="Book Antiqua"/>
                <a:cs typeface="Book Antiqua"/>
              </a:rPr>
              <a:t>not  given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5" dirty="0">
                <a:latin typeface="Book Antiqua"/>
                <a:cs typeface="Book Antiqua"/>
              </a:rPr>
              <a:t>Default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endParaRPr sz="972">
              <a:latin typeface="Book Antiqua"/>
              <a:cs typeface="Book Antiqua"/>
            </a:endParaRPr>
          </a:p>
          <a:p>
            <a:pPr marL="62352" marR="4939">
              <a:lnSpc>
                <a:spcPts val="1244"/>
              </a:lnSpc>
              <a:spcBef>
                <a:spcPts val="39"/>
              </a:spcBef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has given constructor for any class </a:t>
            </a:r>
            <a:r>
              <a:rPr sz="972" spc="15" dirty="0">
                <a:latin typeface="Book Antiqua"/>
                <a:cs typeface="Book Antiqua"/>
              </a:rPr>
              <a:t>without any arguments </a:t>
            </a:r>
            <a:r>
              <a:rPr sz="972" spc="10" dirty="0">
                <a:latin typeface="Book Antiqua"/>
                <a:cs typeface="Book Antiqua"/>
              </a:rPr>
              <a:t>or with </a:t>
            </a:r>
            <a:r>
              <a:rPr sz="972" spc="5" dirty="0">
                <a:latin typeface="Book Antiqua"/>
                <a:cs typeface="Book Antiqua"/>
              </a:rPr>
              <a:t>all  </a:t>
            </a:r>
            <a:r>
              <a:rPr sz="972" spc="10" dirty="0">
                <a:latin typeface="Book Antiqua"/>
                <a:cs typeface="Book Antiqua"/>
              </a:rPr>
              <a:t>arguments  </a:t>
            </a:r>
            <a:r>
              <a:rPr sz="972" spc="15" dirty="0">
                <a:latin typeface="Book Antiqua"/>
                <a:cs typeface="Book Antiqua"/>
              </a:rPr>
              <a:t>with  default  </a:t>
            </a:r>
            <a:r>
              <a:rPr sz="972" spc="10" dirty="0">
                <a:latin typeface="Book Antiqua"/>
                <a:cs typeface="Book Antiqua"/>
              </a:rPr>
              <a:t>values  </a:t>
            </a:r>
            <a:r>
              <a:rPr sz="972" spc="15" dirty="0">
                <a:latin typeface="Book Antiqua"/>
                <a:cs typeface="Book Antiqua"/>
              </a:rPr>
              <a:t>then  </a:t>
            </a:r>
            <a:r>
              <a:rPr sz="972" spc="5" dirty="0">
                <a:latin typeface="Book Antiqua"/>
                <a:cs typeface="Book Antiqua"/>
              </a:rPr>
              <a:t>it  is  </a:t>
            </a:r>
            <a:r>
              <a:rPr sz="972" spc="10" dirty="0">
                <a:latin typeface="Book Antiqua"/>
                <a:cs typeface="Book Antiqua"/>
              </a:rPr>
              <a:t>also  default  constructor  according    </a:t>
            </a:r>
            <a:r>
              <a:rPr sz="972" spc="2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explicit (user </a:t>
            </a:r>
            <a:r>
              <a:rPr sz="972" spc="15" dirty="0">
                <a:latin typeface="Book Antiqua"/>
                <a:cs typeface="Book Antiqua"/>
              </a:rPr>
              <a:t>defined) </a:t>
            </a:r>
            <a:r>
              <a:rPr sz="972" spc="10" dirty="0">
                <a:latin typeface="Book Antiqua"/>
                <a:cs typeface="Book Antiqua"/>
              </a:rPr>
              <a:t>default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4939" algn="just">
              <a:lnSpc>
                <a:spcPct val="1071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base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b="1" spc="15" dirty="0">
                <a:latin typeface="Book Antiqua"/>
                <a:cs typeface="Book Antiqua"/>
              </a:rPr>
              <a:t>non-default </a:t>
            </a:r>
            <a:r>
              <a:rPr sz="972" b="1" spc="10" dirty="0">
                <a:latin typeface="Book Antiqua"/>
                <a:cs typeface="Book Antiqua"/>
              </a:rPr>
              <a:t>constructor </a:t>
            </a:r>
            <a:r>
              <a:rPr sz="972" spc="10" dirty="0">
                <a:latin typeface="Book Antiqua"/>
                <a:cs typeface="Book Antiqua"/>
              </a:rPr>
              <a:t>(constructor </a:t>
            </a:r>
            <a:r>
              <a:rPr sz="972" spc="15" dirty="0">
                <a:latin typeface="Book Antiqua"/>
                <a:cs typeface="Book Antiqua"/>
              </a:rPr>
              <a:t>with parameters  without </a:t>
            </a:r>
            <a:r>
              <a:rPr sz="972" spc="10" dirty="0">
                <a:latin typeface="Book Antiqua"/>
                <a:cs typeface="Book Antiqua"/>
              </a:rPr>
              <a:t>default values), then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create object of any class derived from 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will not be able to 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constructor as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has  no default constructor ( constructor that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called without giving any  parameters) </a:t>
            </a:r>
            <a:r>
              <a:rPr sz="972" spc="15" dirty="0">
                <a:latin typeface="Book Antiqua"/>
                <a:cs typeface="Book Antiqua"/>
              </a:rPr>
              <a:t>so compiler </a:t>
            </a:r>
            <a:r>
              <a:rPr sz="972" spc="10" dirty="0">
                <a:latin typeface="Book Antiqua"/>
                <a:cs typeface="Book Antiqua"/>
              </a:rPr>
              <a:t>will generate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error.</a:t>
            </a:r>
            <a:endParaRPr sz="972">
              <a:latin typeface="Book Antiqua"/>
              <a:cs typeface="Book Antiqua"/>
            </a:endParaRPr>
          </a:p>
          <a:p>
            <a:pPr marL="62352" marR="6173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avoid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calling base class non-default constructor in derived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constructor initializer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ourself.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8694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0606" cy="77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5" dirty="0">
                <a:latin typeface="Book Antiqua"/>
                <a:cs typeface="Book Antiqua"/>
              </a:rPr>
              <a:t>Base 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Initializer</a:t>
            </a:r>
            <a:endParaRPr sz="972">
              <a:latin typeface="Book Antiqua"/>
              <a:cs typeface="Book Antiqua"/>
            </a:endParaRPr>
          </a:p>
          <a:p>
            <a:pPr marL="430908" marR="4939" indent="-209898">
              <a:lnSpc>
                <a:spcPct val="107000"/>
              </a:lnSpc>
              <a:spcBef>
                <a:spcPts val="2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5" dirty="0">
                <a:latin typeface="Book Antiqua"/>
                <a:cs typeface="Book Antiqua"/>
              </a:rPr>
              <a:t>has provided a mechanism </a:t>
            </a:r>
            <a:r>
              <a:rPr sz="972" spc="10" dirty="0">
                <a:latin typeface="Book Antiqua"/>
                <a:cs typeface="Book Antiqua"/>
              </a:rPr>
              <a:t>to explicitly call </a:t>
            </a:r>
            <a:r>
              <a:rPr sz="972" spc="15" dirty="0">
                <a:latin typeface="Book Antiqua"/>
                <a:cs typeface="Book Antiqua"/>
              </a:rPr>
              <a:t>a constructor </a:t>
            </a:r>
            <a:r>
              <a:rPr sz="972" spc="10" dirty="0">
                <a:latin typeface="Book Antiqua"/>
                <a:cs typeface="Book Antiqua"/>
              </a:rPr>
              <a:t>of base class  </a:t>
            </a:r>
            <a:r>
              <a:rPr sz="972" spc="15" dirty="0">
                <a:latin typeface="Book Antiqua"/>
                <a:cs typeface="Book Antiqua"/>
              </a:rPr>
              <a:t>from derived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430908" marR="5556" indent="-209898">
              <a:lnSpc>
                <a:spcPct val="107000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syntax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similar to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initializer and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referred as base-class  initialization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4105358">
              <a:lnSpc>
                <a:spcPct val="105000"/>
              </a:lnSpc>
            </a:pP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Parent(int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i){…};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326823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Child(int </a:t>
            </a:r>
            <a:r>
              <a:rPr sz="972" b="1" spc="5" dirty="0">
                <a:latin typeface="Book Antiqua"/>
                <a:cs typeface="Book Antiqua"/>
              </a:rPr>
              <a:t>i):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Parent(i)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{…}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105358">
              <a:lnSpc>
                <a:spcPct val="105000"/>
              </a:lnSpc>
            </a:pP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Parent(){cout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“Parent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Constructor...”;}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3268235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Child():Parent()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“Child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Constructor...”;}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Initializer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can provide base class initializer and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initializer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simultaneously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4105358">
              <a:lnSpc>
                <a:spcPct val="104700"/>
              </a:lnSpc>
            </a:pP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53"/>
              </a:spcBef>
            </a:pPr>
            <a:r>
              <a:rPr sz="972" b="1" spc="15" dirty="0">
                <a:latin typeface="Book Antiqua"/>
                <a:cs typeface="Book Antiqua"/>
              </a:rPr>
              <a:t>Parent(){…}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30291" marR="3268235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Child():member(0),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Parent()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{…}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Base 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Initializer</a:t>
            </a:r>
            <a:endParaRPr sz="972">
              <a:latin typeface="Book Antiqua"/>
              <a:cs typeface="Book Antiqua"/>
            </a:endParaRPr>
          </a:p>
          <a:p>
            <a:pPr marL="430908" marR="5556" indent="-209898">
              <a:lnSpc>
                <a:spcPct val="107000"/>
              </a:lnSpc>
              <a:spcBef>
                <a:spcPts val="34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 initializer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written after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initializer for derived  class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5921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4965"/>
            <a:ext cx="4850606" cy="252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4939" indent="-208662">
              <a:lnSpc>
                <a:spcPct val="107000"/>
              </a:lnSpc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executed before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initialization of data 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derived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Initializing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429673" marR="4939" indent="-208662">
              <a:lnSpc>
                <a:spcPct val="106500"/>
              </a:lnSpc>
              <a:spcBef>
                <a:spcPts val="34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only initialize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using overloaded  </a:t>
            </a:r>
            <a:r>
              <a:rPr sz="972" spc="10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848235" marR="4939" indent="-209898">
              <a:lnSpc>
                <a:spcPct val="106500"/>
              </a:lnSpc>
              <a:spcBef>
                <a:spcPts val="10"/>
              </a:spcBef>
              <a:tabLst>
                <a:tab pos="848235" algn="l"/>
              </a:tabLst>
            </a:pPr>
            <a:r>
              <a:rPr sz="972" spc="15" dirty="0">
                <a:latin typeface="Courier New"/>
                <a:cs typeface="Courier New"/>
              </a:rPr>
              <a:t>o	</a:t>
            </a:r>
            <a:r>
              <a:rPr sz="972" spc="10" dirty="0">
                <a:latin typeface="Book Antiqua"/>
                <a:cs typeface="Book Antiqua"/>
              </a:rPr>
              <a:t>Derived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can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11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11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initialization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 marL="12347" marR="4084368">
              <a:lnSpc>
                <a:spcPct val="105000"/>
              </a:lnSpc>
              <a:spcBef>
                <a:spcPts val="29"/>
              </a:spcBef>
            </a:pPr>
            <a:r>
              <a:rPr sz="972" spc="10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Person{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3725072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int age;  char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*name;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1167"/>
              </a:lnSpc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Person();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602" y="5093570"/>
            <a:ext cx="38461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</a:t>
            </a:r>
            <a:r>
              <a:rPr sz="972" b="1" spc="-5" dirty="0">
                <a:latin typeface="Book Antiqua"/>
                <a:cs typeface="Book Antiqua"/>
              </a:rPr>
              <a:t>/</a:t>
            </a:r>
            <a:r>
              <a:rPr sz="972" b="1" spc="15" dirty="0">
                <a:latin typeface="Book Antiqua"/>
                <a:cs typeface="Book Antiqua"/>
              </a:rPr>
              <a:t>er</a:t>
            </a:r>
            <a:r>
              <a:rPr sz="972" b="1" spc="10" dirty="0">
                <a:latin typeface="Book Antiqua"/>
                <a:cs typeface="Book Antiqua"/>
              </a:rPr>
              <a:t>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012694"/>
            <a:ext cx="1703298" cy="1507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class Student: public Person{  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semester;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Student(int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a):age(a)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709955"/>
            <a:ext cx="4582672" cy="3596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Reason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07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assignment not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07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Destructors are called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reverse </a:t>
            </a:r>
            <a:r>
              <a:rPr sz="972" spc="15" dirty="0">
                <a:latin typeface="Book Antiqua"/>
                <a:cs typeface="Book Antiqua"/>
              </a:rPr>
              <a:t>order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constructor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Derived class 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before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destructor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838663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Parent{  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Parent(){cout &lt;&lt;“Parent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Constructor”;}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~Parent(){cout&lt;&lt;“Parent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Destructor”;}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00030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Child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Child(){cout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“Child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Constructor”;}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~Child(){cout </a:t>
            </a:r>
            <a:r>
              <a:rPr sz="972" b="1" spc="15" dirty="0">
                <a:latin typeface="Book Antiqua"/>
                <a:cs typeface="Book Antiqua"/>
              </a:rPr>
              <a:t>&lt;&lt; “Child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Destructo”;}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68536">
              <a:spcBef>
                <a:spcPts val="87"/>
              </a:spcBef>
            </a:pPr>
            <a:r>
              <a:rPr sz="972" b="1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16853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Parent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5394" y="8987154"/>
            <a:ext cx="4799983" cy="0"/>
          </a:xfrm>
          <a:custGeom>
            <a:avLst/>
            <a:gdLst/>
            <a:ahLst/>
            <a:cxnLst/>
            <a:rect l="l" t="t" r="r" b="b"/>
            <a:pathLst>
              <a:path w="4937125">
                <a:moveTo>
                  <a:pt x="0" y="0"/>
                </a:moveTo>
                <a:lnTo>
                  <a:pt x="493699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67985" y="8984191"/>
            <a:ext cx="0" cy="319793"/>
          </a:xfrm>
          <a:custGeom>
            <a:avLst/>
            <a:gdLst/>
            <a:ahLst/>
            <a:cxnLst/>
            <a:rect l="l" t="t" r="r" b="b"/>
            <a:pathLst>
              <a:path h="328929">
                <a:moveTo>
                  <a:pt x="0" y="0"/>
                </a:moveTo>
                <a:lnTo>
                  <a:pt x="0" y="32842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65394" y="9300898"/>
            <a:ext cx="4795044" cy="0"/>
          </a:xfrm>
          <a:custGeom>
            <a:avLst/>
            <a:gdLst/>
            <a:ahLst/>
            <a:cxnLst/>
            <a:rect l="l" t="t" r="r" b="b"/>
            <a:pathLst>
              <a:path w="4932045">
                <a:moveTo>
                  <a:pt x="0" y="0"/>
                </a:moveTo>
                <a:lnTo>
                  <a:pt x="4931664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62659" y="8984191"/>
            <a:ext cx="0" cy="319793"/>
          </a:xfrm>
          <a:custGeom>
            <a:avLst/>
            <a:gdLst/>
            <a:ahLst/>
            <a:cxnLst/>
            <a:rect l="l" t="t" r="r" b="b"/>
            <a:pathLst>
              <a:path h="328929">
                <a:moveTo>
                  <a:pt x="0" y="0"/>
                </a:moveTo>
                <a:lnTo>
                  <a:pt x="0" y="32842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57472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786" y="1352867"/>
            <a:ext cx="4795044" cy="44884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Child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59882" marR="3696056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Child Destructor  </a:t>
            </a:r>
            <a:r>
              <a:rPr sz="972" b="1" spc="15" dirty="0">
                <a:latin typeface="Book Antiqua"/>
                <a:cs typeface="Book Antiqua"/>
              </a:rPr>
              <a:t>Parent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0634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1"/>
            <a:ext cx="4851841" cy="782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No.23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Lecture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Contents: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Protected Access Specifier in Inheritance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12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Implicit </a:t>
            </a:r>
            <a:r>
              <a:rPr sz="972" b="1" spc="19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5" dirty="0">
                <a:latin typeface="Book Antiqua"/>
                <a:cs typeface="Book Antiqua"/>
              </a:rPr>
              <a:t>use </a:t>
            </a:r>
            <a:r>
              <a:rPr sz="972" b="1" spc="10" dirty="0">
                <a:latin typeface="Book Antiqua"/>
                <a:cs typeface="Book Antiqua"/>
              </a:rPr>
              <a:t>of IS </a:t>
            </a:r>
            <a:r>
              <a:rPr sz="972" b="1" spc="24" dirty="0">
                <a:latin typeface="Book Antiqua"/>
                <a:cs typeface="Book Antiqua"/>
              </a:rPr>
              <a:t>A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Previous </a:t>
            </a:r>
            <a:r>
              <a:rPr sz="972" b="1" spc="10" dirty="0">
                <a:latin typeface="Book Antiqua"/>
                <a:cs typeface="Book Antiqua"/>
              </a:rPr>
              <a:t>lecture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discussion: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Some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Terms: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b="1" spc="10" dirty="0">
                <a:latin typeface="Book Antiqua"/>
                <a:cs typeface="Book Antiqua"/>
              </a:rPr>
              <a:t>Default constructor: </a:t>
            </a:r>
            <a:r>
              <a:rPr sz="972" spc="10" dirty="0">
                <a:latin typeface="Book Antiqua"/>
                <a:cs typeface="Book Antiqua"/>
              </a:rPr>
              <a:t>Default constructor is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either has </a:t>
            </a:r>
            <a:r>
              <a:rPr sz="972" spc="15" dirty="0">
                <a:latin typeface="Book Antiqua"/>
                <a:cs typeface="Book Antiqua"/>
              </a:rPr>
              <a:t>no 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parameters these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default values.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benefit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default 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be used </a:t>
            </a:r>
            <a:r>
              <a:rPr sz="972" spc="10" dirty="0">
                <a:latin typeface="Book Antiqua"/>
                <a:cs typeface="Book Antiqua"/>
              </a:rPr>
              <a:t>to create class object </a:t>
            </a:r>
            <a:r>
              <a:rPr sz="972" spc="15" dirty="0">
                <a:latin typeface="Book Antiqua"/>
                <a:cs typeface="Book Antiqua"/>
              </a:rPr>
              <a:t>without </a:t>
            </a:r>
            <a:r>
              <a:rPr sz="972" spc="10" dirty="0">
                <a:latin typeface="Book Antiqua"/>
                <a:cs typeface="Book Antiqua"/>
              </a:rPr>
              <a:t>passing any  argument.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Implicit </a:t>
            </a:r>
            <a:r>
              <a:rPr sz="972" b="1" spc="15" dirty="0">
                <a:latin typeface="Book Antiqua"/>
                <a:cs typeface="Book Antiqua"/>
              </a:rPr>
              <a:t>Default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Compiler generates implicit </a:t>
            </a:r>
            <a:r>
              <a:rPr sz="972" spc="15" dirty="0">
                <a:latin typeface="Book Antiqua"/>
                <a:cs typeface="Book Antiqua"/>
              </a:rPr>
              <a:t>default </a:t>
            </a:r>
            <a:r>
              <a:rPr sz="972" spc="10" dirty="0">
                <a:latin typeface="Book Antiqua"/>
                <a:cs typeface="Book Antiqua"/>
              </a:rPr>
              <a:t>constructor for any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we have </a:t>
            </a:r>
            <a:r>
              <a:rPr sz="972" spc="10" dirty="0">
                <a:latin typeface="Book Antiqua"/>
                <a:cs typeface="Book Antiqua"/>
              </a:rPr>
              <a:t>not  given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5" dirty="0">
                <a:latin typeface="Book Antiqua"/>
                <a:cs typeface="Book Antiqua"/>
              </a:rPr>
              <a:t>Default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44"/>
              </a:lnSpc>
              <a:spcBef>
                <a:spcPts val="39"/>
              </a:spcBef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has given constructor for any class </a:t>
            </a:r>
            <a:r>
              <a:rPr sz="972" spc="15" dirty="0">
                <a:latin typeface="Book Antiqua"/>
                <a:cs typeface="Book Antiqua"/>
              </a:rPr>
              <a:t>without any arguments </a:t>
            </a:r>
            <a:r>
              <a:rPr sz="972" spc="10" dirty="0">
                <a:latin typeface="Book Antiqua"/>
                <a:cs typeface="Book Antiqua"/>
              </a:rPr>
              <a:t>or with </a:t>
            </a:r>
            <a:r>
              <a:rPr sz="972" spc="5" dirty="0">
                <a:latin typeface="Book Antiqua"/>
                <a:cs typeface="Book Antiqua"/>
              </a:rPr>
              <a:t>all  </a:t>
            </a:r>
            <a:r>
              <a:rPr sz="972" spc="10" dirty="0">
                <a:latin typeface="Book Antiqua"/>
                <a:cs typeface="Book Antiqua"/>
              </a:rPr>
              <a:t>arguments with default parameters then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also default constructor according </a:t>
            </a:r>
            <a:r>
              <a:rPr sz="972" spc="1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explicit default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base </a:t>
            </a:r>
            <a:r>
              <a:rPr sz="972" spc="10" dirty="0">
                <a:latin typeface="Book Antiqua"/>
                <a:cs typeface="Book Antiqua"/>
              </a:rPr>
              <a:t>class has only </a:t>
            </a:r>
            <a:r>
              <a:rPr sz="972" b="1" spc="10" dirty="0">
                <a:latin typeface="Book Antiqua"/>
                <a:cs typeface="Book Antiqua"/>
              </a:rPr>
              <a:t>non-default constructor </a:t>
            </a:r>
            <a:r>
              <a:rPr sz="972" spc="10" dirty="0">
                <a:latin typeface="Book Antiqua"/>
                <a:cs typeface="Book Antiqua"/>
              </a:rPr>
              <a:t>(implicit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explicit), then </a:t>
            </a:r>
            <a:r>
              <a:rPr sz="972" spc="15" dirty="0">
                <a:latin typeface="Book Antiqua"/>
                <a:cs typeface="Book Antiqua"/>
              </a:rPr>
              <a:t>when  we </a:t>
            </a:r>
            <a:r>
              <a:rPr sz="972" spc="10" dirty="0">
                <a:latin typeface="Book Antiqua"/>
                <a:cs typeface="Book Antiqua"/>
              </a:rPr>
              <a:t>will create object of any class derived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this base class compiler will not </a:t>
            </a:r>
            <a:r>
              <a:rPr sz="972" spc="15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able to 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constructor as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default constructor (  constructor that can be called without giving any parameters)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5" dirty="0">
                <a:latin typeface="Book Antiqua"/>
                <a:cs typeface="Book Antiqua"/>
              </a:rPr>
              <a:t>will  </a:t>
            </a:r>
            <a:r>
              <a:rPr sz="972" spc="10" dirty="0">
                <a:latin typeface="Book Antiqua"/>
                <a:cs typeface="Book Antiqua"/>
              </a:rPr>
              <a:t>generate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error.</a:t>
            </a:r>
            <a:endParaRPr sz="972">
              <a:latin typeface="Book Antiqua"/>
              <a:cs typeface="Book Antiqua"/>
            </a:endParaRPr>
          </a:p>
          <a:p>
            <a:pPr marL="12347" marR="6791" algn="just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avoid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calling base class non-default constructor in derived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constructor initializer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list.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Accessing </a:t>
            </a:r>
            <a:r>
              <a:rPr sz="972" b="1" spc="15" dirty="0">
                <a:latin typeface="Book Antiqua"/>
                <a:cs typeface="Book Antiqua"/>
              </a:rPr>
              <a:t>base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in derived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5"/>
              </a:spcBef>
              <a:buFont typeface="Times New Roman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55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Public </a:t>
            </a:r>
            <a:r>
              <a:rPr sz="972" b="1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directly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accessed in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(</a:t>
            </a:r>
            <a:r>
              <a:rPr sz="972" b="1" i="1" spc="10" dirty="0">
                <a:latin typeface="Book Antiqua"/>
                <a:cs typeface="Book Antiqua"/>
              </a:rPr>
              <a:t>derived  class interface consists of its </a:t>
            </a:r>
            <a:r>
              <a:rPr sz="972" b="1" i="1" spc="19" dirty="0">
                <a:latin typeface="Book Antiqua"/>
                <a:cs typeface="Book Antiqua"/>
              </a:rPr>
              <a:t>own </a:t>
            </a:r>
            <a:r>
              <a:rPr sz="972" b="1" i="1" spc="15" dirty="0">
                <a:latin typeface="Book Antiqua"/>
                <a:cs typeface="Book Antiqua"/>
              </a:rPr>
              <a:t>member </a:t>
            </a:r>
            <a:r>
              <a:rPr sz="972" b="1" i="1" spc="10" dirty="0">
                <a:latin typeface="Book Antiqua"/>
                <a:cs typeface="Book Antiqua"/>
              </a:rPr>
              <a:t>functions </a:t>
            </a:r>
            <a:r>
              <a:rPr sz="972" b="1" i="1" spc="15" dirty="0">
                <a:latin typeface="Book Antiqua"/>
                <a:cs typeface="Book Antiqua"/>
              </a:rPr>
              <a:t>plus member </a:t>
            </a:r>
            <a:r>
              <a:rPr sz="972" b="1" i="1" spc="10" dirty="0">
                <a:latin typeface="Book Antiqua"/>
                <a:cs typeface="Book Antiqua"/>
              </a:rPr>
              <a:t>functions of its  base</a:t>
            </a:r>
            <a:r>
              <a:rPr sz="972" b="1" i="1" spc="-63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class</a:t>
            </a:r>
            <a:r>
              <a:rPr sz="972" spc="10" dirty="0">
                <a:latin typeface="Book Antiqua"/>
                <a:cs typeface="Book Antiqua"/>
              </a:rPr>
              <a:t>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there are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functions that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written just as helper  functions for other class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they need not to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called directly  using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for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6173" lvl="2" indent="-208662" algn="just">
              <a:lnSpc>
                <a:spcPct val="107200"/>
              </a:lnSpc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function 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wants </a:t>
            </a:r>
            <a:r>
              <a:rPr sz="972" spc="10" dirty="0">
                <a:latin typeface="Book Antiqua"/>
                <a:cs typeface="Book Antiqua"/>
              </a:rPr>
              <a:t>to get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input from user in the 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 integers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for this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write </a:t>
            </a:r>
            <a:r>
              <a:rPr sz="972" spc="10" dirty="0">
                <a:latin typeface="Book Antiqua"/>
                <a:cs typeface="Book Antiqua"/>
              </a:rPr>
              <a:t>another function that checks  whether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entered string </a:t>
            </a:r>
            <a:r>
              <a:rPr sz="972" spc="15" dirty="0">
                <a:latin typeface="Book Antiqua"/>
                <a:cs typeface="Book Antiqua"/>
              </a:rPr>
              <a:t>by user </a:t>
            </a:r>
            <a:r>
              <a:rPr sz="972" spc="10" dirty="0">
                <a:latin typeface="Book Antiqua"/>
                <a:cs typeface="Book Antiqua"/>
              </a:rPr>
              <a:t>consists of integers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only.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Book Antiqua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429673" marR="5556" lvl="2" indent="-208662" algn="just">
              <a:lnSpc>
                <a:spcPct val="107000"/>
              </a:lnSpc>
              <a:buAutoNum type="arabi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Suppose our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encryption of data,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encodes and  </a:t>
            </a:r>
            <a:r>
              <a:rPr sz="972" spc="10" dirty="0">
                <a:latin typeface="Book Antiqua"/>
                <a:cs typeface="Book Antiqua"/>
              </a:rPr>
              <a:t>decodes data using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functions will also to helper  functions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should not be accessible to outside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word.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87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497577"/>
            <a:ext cx="4851224" cy="319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marR="4939" indent="-209898" algn="just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3. </a:t>
            </a:r>
            <a:r>
              <a:rPr sz="972" spc="10" dirty="0">
                <a:latin typeface="Book Antiqua"/>
                <a:cs typeface="Book Antiqua"/>
              </a:rPr>
              <a:t>Similarly take the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Date class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studied in lecture </a:t>
            </a:r>
            <a:r>
              <a:rPr sz="972" spc="15" dirty="0">
                <a:latin typeface="Book Antiqua"/>
                <a:cs typeface="Book Antiqua"/>
              </a:rPr>
              <a:t>no.13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function to check whether </a:t>
            </a:r>
            <a:r>
              <a:rPr sz="972" spc="15" dirty="0">
                <a:latin typeface="Book Antiqua"/>
                <a:cs typeface="Book Antiqua"/>
              </a:rPr>
              <a:t>an year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leap year or not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according to result 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allows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disallows the days of February to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5" dirty="0">
                <a:latin typeface="Book Antiqua"/>
                <a:cs typeface="Book Antiqua"/>
              </a:rPr>
              <a:t>29.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bool  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IsLeapYear(int</a:t>
            </a:r>
            <a:endParaRPr sz="972">
              <a:latin typeface="Book Antiqua"/>
              <a:cs typeface="Book Antiqua"/>
            </a:endParaRPr>
          </a:p>
          <a:p>
            <a:pPr marL="430908" marR="5556">
              <a:lnSpc>
                <a:spcPct val="107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)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used by </a:t>
            </a:r>
            <a:r>
              <a:rPr sz="972" spc="10" dirty="0">
                <a:latin typeface="Book Antiqua"/>
                <a:cs typeface="Book Antiqua"/>
              </a:rPr>
              <a:t>other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functions of Date class like </a:t>
            </a: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setDay(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)   and void </a:t>
            </a:r>
            <a:r>
              <a:rPr sz="972" spc="15" dirty="0">
                <a:latin typeface="Book Antiqua"/>
                <a:cs typeface="Book Antiqua"/>
              </a:rPr>
              <a:t>addDay( </a:t>
            </a:r>
            <a:r>
              <a:rPr sz="972" spc="5" dirty="0">
                <a:latin typeface="Book Antiqua"/>
                <a:cs typeface="Book Antiqua"/>
              </a:rPr>
              <a:t>int ), this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helper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These helper functions </a:t>
            </a:r>
            <a:r>
              <a:rPr sz="972" spc="15" dirty="0">
                <a:latin typeface="Book Antiqua"/>
                <a:cs typeface="Book Antiqua"/>
              </a:rPr>
              <a:t>are made </a:t>
            </a:r>
            <a:r>
              <a:rPr sz="972" spc="10" dirty="0">
                <a:latin typeface="Book Antiqua"/>
                <a:cs typeface="Book Antiqua"/>
              </a:rPr>
              <a:t>private as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need to access </a:t>
            </a:r>
            <a:r>
              <a:rPr sz="972" spc="15" dirty="0">
                <a:latin typeface="Book Antiqua"/>
                <a:cs typeface="Book Antiqua"/>
              </a:rPr>
              <a:t>them using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directly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430291" marR="3089822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day, month, </a:t>
            </a:r>
            <a:r>
              <a:rPr sz="972" spc="10" dirty="0">
                <a:latin typeface="Book Antiqua"/>
                <a:cs typeface="Book Antiqua"/>
              </a:rPr>
              <a:t>year;  static Date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defaultDate;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void SetDay(int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aDay);</a:t>
            </a:r>
            <a:endParaRPr sz="972">
              <a:latin typeface="Book Antiqua"/>
              <a:cs typeface="Book Antiqua"/>
            </a:endParaRPr>
          </a:p>
          <a:p>
            <a:pPr marL="430291" marR="3267000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GetDay() const;  void </a:t>
            </a:r>
            <a:r>
              <a:rPr sz="972" spc="15" dirty="0">
                <a:latin typeface="Book Antiqua"/>
                <a:cs typeface="Book Antiqua"/>
              </a:rPr>
              <a:t>AddDay(int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x);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6239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SetDefaultDate(int </a:t>
            </a:r>
            <a:r>
              <a:rPr sz="972" spc="15" dirty="0">
                <a:latin typeface="Book Antiqua"/>
                <a:cs typeface="Book Antiqua"/>
              </a:rPr>
              <a:t>aDay,int aMonth, </a:t>
            </a:r>
            <a:r>
              <a:rPr sz="972" spc="10" dirty="0">
                <a:latin typeface="Book Antiqua"/>
                <a:cs typeface="Book Antiqua"/>
              </a:rPr>
              <a:t>int aYear);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271" y="4838487"/>
            <a:ext cx="1260651" cy="141064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bool </a:t>
            </a:r>
            <a:r>
              <a:rPr sz="972" b="1" spc="10" dirty="0">
                <a:latin typeface="Book Antiqua"/>
                <a:cs typeface="Book Antiqua"/>
              </a:rPr>
              <a:t>IsLeapYear(int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4992087"/>
            <a:ext cx="987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5302497"/>
            <a:ext cx="1122980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Date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aDate;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271" y="5613400"/>
            <a:ext cx="1487223" cy="154340"/>
          </a:xfrm>
          <a:custGeom>
            <a:avLst/>
            <a:gdLst/>
            <a:ahLst/>
            <a:cxnLst/>
            <a:rect l="l" t="t" r="r" b="b"/>
            <a:pathLst>
              <a:path w="1529714" h="158750">
                <a:moveTo>
                  <a:pt x="0" y="158496"/>
                </a:moveTo>
                <a:lnTo>
                  <a:pt x="1529334" y="158496"/>
                </a:lnTo>
                <a:lnTo>
                  <a:pt x="1529334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2" y="5610684"/>
            <a:ext cx="147981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aDate.IsLeapYear( </a:t>
            </a:r>
            <a:r>
              <a:rPr sz="972" b="1" spc="10" dirty="0">
                <a:latin typeface="Book Antiqua"/>
                <a:cs typeface="Book Antiqua"/>
              </a:rPr>
              <a:t>year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5764776"/>
            <a:ext cx="4851841" cy="2152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Making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functions private </a:t>
            </a:r>
            <a:r>
              <a:rPr sz="972" spc="19" dirty="0">
                <a:latin typeface="Book Antiqua"/>
                <a:cs typeface="Book Antiqua"/>
              </a:rPr>
              <a:t>works </a:t>
            </a:r>
            <a:r>
              <a:rPr sz="972" spc="10" dirty="0">
                <a:latin typeface="Book Antiqua"/>
                <a:cs typeface="Book Antiqua"/>
              </a:rPr>
              <a:t>fine </a:t>
            </a:r>
            <a:r>
              <a:rPr sz="972" spc="15" dirty="0">
                <a:latin typeface="Book Antiqua"/>
                <a:cs typeface="Book Antiqua"/>
              </a:rPr>
              <a:t>as long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don’t derive any child class  from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15" dirty="0">
                <a:latin typeface="Book Antiqua"/>
                <a:cs typeface="Book Antiqua"/>
              </a:rPr>
              <a:t>but when we derive some </a:t>
            </a:r>
            <a:r>
              <a:rPr sz="972" spc="10" dirty="0">
                <a:latin typeface="Book Antiqua"/>
                <a:cs typeface="Book Antiqua"/>
              </a:rPr>
              <a:t>class for specialization these functions </a:t>
            </a:r>
            <a:r>
              <a:rPr sz="972" spc="20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not be accessible in </a:t>
            </a:r>
            <a:r>
              <a:rPr sz="972" spc="15" dirty="0">
                <a:latin typeface="Book Antiqua"/>
                <a:cs typeface="Book Antiqua"/>
              </a:rPr>
              <a:t>the derived </a:t>
            </a:r>
            <a:r>
              <a:rPr sz="972" spc="10" dirty="0">
                <a:latin typeface="Book Antiqua"/>
                <a:cs typeface="Book Antiqua"/>
              </a:rPr>
              <a:t>class as private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functions are accessible  only </a:t>
            </a:r>
            <a:r>
              <a:rPr sz="972" spc="15" dirty="0">
                <a:latin typeface="Book Antiqua"/>
                <a:cs typeface="Book Antiqua"/>
              </a:rPr>
              <a:t>in those </a:t>
            </a:r>
            <a:r>
              <a:rPr sz="972" spc="10" dirty="0">
                <a:latin typeface="Book Antiqua"/>
                <a:cs typeface="Book Antiqua"/>
              </a:rPr>
              <a:t>class to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they belong but these functions are </a:t>
            </a:r>
            <a:r>
              <a:rPr sz="972" spc="15" dirty="0">
                <a:latin typeface="Book Antiqua"/>
                <a:cs typeface="Book Antiqua"/>
              </a:rPr>
              <a:t>needed </a:t>
            </a:r>
            <a:r>
              <a:rPr sz="972" spc="10" dirty="0">
                <a:latin typeface="Book Antiqua"/>
                <a:cs typeface="Book Antiqua"/>
              </a:rPr>
              <a:t>in derived   classes as well example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specialize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Date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adding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child class SpecialDate to </a:t>
            </a:r>
            <a:r>
              <a:rPr sz="972" spc="15" dirty="0">
                <a:latin typeface="Book Antiqua"/>
                <a:cs typeface="Book Antiqua"/>
              </a:rPr>
              <a:t>handle  </a:t>
            </a:r>
            <a:r>
              <a:rPr sz="972" spc="10" dirty="0">
                <a:latin typeface="Book Antiqua"/>
                <a:cs typeface="Book Antiqua"/>
              </a:rPr>
              <a:t>only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working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days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year,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need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use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IsLeapYear</a:t>
            </a:r>
            <a:r>
              <a:rPr sz="972" b="1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child class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well but </a:t>
            </a:r>
            <a:r>
              <a:rPr sz="972" b="1" spc="15" dirty="0">
                <a:latin typeface="Book Antiqua"/>
                <a:cs typeface="Book Antiqua"/>
              </a:rPr>
              <a:t>IsLeapYear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private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of </a:t>
            </a:r>
            <a:r>
              <a:rPr sz="972" spc="15" dirty="0">
                <a:latin typeface="Book Antiqua"/>
                <a:cs typeface="Book Antiqua"/>
              </a:rPr>
              <a:t>base Date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(in accordance with the principles of data hiding and encapsulation),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 not be accessible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child class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8132430"/>
            <a:ext cx="2044700" cy="747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3602" algn="ctr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SpecialDate: public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AddSpecialYear(int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i){</a:t>
            </a:r>
            <a:endParaRPr sz="972">
              <a:latin typeface="Book Antiqua"/>
              <a:cs typeface="Book Antiqua"/>
            </a:endParaRPr>
          </a:p>
          <a:p>
            <a:pPr marR="243235" algn="ctr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2100" y="8905663"/>
            <a:ext cx="1637242" cy="154340"/>
          </a:xfrm>
          <a:custGeom>
            <a:avLst/>
            <a:gdLst/>
            <a:ahLst/>
            <a:cxnLst/>
            <a:rect l="l" t="t" r="r" b="b"/>
            <a:pathLst>
              <a:path w="1684020" h="158750">
                <a:moveTo>
                  <a:pt x="0" y="158495"/>
                </a:moveTo>
                <a:lnTo>
                  <a:pt x="1684020" y="158495"/>
                </a:lnTo>
                <a:lnTo>
                  <a:pt x="1684020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979752" y="8902947"/>
            <a:ext cx="166070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if(day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29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month </a:t>
            </a:r>
            <a:r>
              <a:rPr sz="972" b="1" spc="19" dirty="0">
                <a:latin typeface="Book Antiqua"/>
                <a:cs typeface="Book Antiqua"/>
              </a:rPr>
              <a:t>==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5700" y="9059756"/>
            <a:ext cx="3325724" cy="154340"/>
          </a:xfrm>
          <a:custGeom>
            <a:avLst/>
            <a:gdLst/>
            <a:ahLst/>
            <a:cxnLst/>
            <a:rect l="l" t="t" r="r" b="b"/>
            <a:pathLst>
              <a:path w="3420745" h="158750">
                <a:moveTo>
                  <a:pt x="0" y="158495"/>
                </a:moveTo>
                <a:lnTo>
                  <a:pt x="3420617" y="158495"/>
                </a:lnTo>
                <a:lnTo>
                  <a:pt x="3420617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979752" y="9057039"/>
            <a:ext cx="165390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0291" algn="l"/>
              </a:tabLst>
            </a:pPr>
            <a:r>
              <a:rPr sz="972" b="1" spc="24" dirty="0">
                <a:latin typeface="Book Antiqua"/>
                <a:cs typeface="Book Antiqua"/>
              </a:rPr>
              <a:t>&amp;&amp;	</a:t>
            </a:r>
            <a:r>
              <a:rPr sz="972" b="1" spc="10" dirty="0">
                <a:latin typeface="Book Antiqua"/>
                <a:cs typeface="Book Antiqua"/>
              </a:rPr>
              <a:t>!IsLeapyear(year+i)){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6415" y="9057039"/>
            <a:ext cx="59698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//E</a:t>
            </a:r>
            <a:r>
              <a:rPr sz="972" b="1" spc="15" dirty="0">
                <a:latin typeface="Book Antiqua"/>
                <a:cs typeface="Book Antiqua"/>
              </a:rPr>
              <a:t>R</a:t>
            </a:r>
            <a:r>
              <a:rPr sz="972" b="1" spc="24" dirty="0">
                <a:latin typeface="Book Antiqua"/>
                <a:cs typeface="Book Antiqua"/>
              </a:rPr>
              <a:t>RO</a:t>
            </a:r>
            <a:r>
              <a:rPr sz="972" b="1" spc="15" dirty="0">
                <a:latin typeface="Book Antiqua"/>
                <a:cs typeface="Book Antiqua"/>
              </a:rPr>
              <a:t>R</a:t>
            </a:r>
            <a:r>
              <a:rPr sz="972" b="1" spc="5" dirty="0">
                <a:latin typeface="Book Antiqua"/>
                <a:cs typeface="Book Antiqua"/>
              </a:rPr>
              <a:t>!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8322" y="9210392"/>
            <a:ext cx="12038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..</a:t>
            </a:r>
            <a:r>
              <a:rPr sz="972" b="1" spc="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78865" y="5314844"/>
            <a:ext cx="3268310" cy="627239"/>
          </a:xfrm>
          <a:custGeom>
            <a:avLst/>
            <a:gdLst/>
            <a:ahLst/>
            <a:cxnLst/>
            <a:rect l="l" t="t" r="r" b="b"/>
            <a:pathLst>
              <a:path w="3361690" h="645160">
                <a:moveTo>
                  <a:pt x="2871216" y="0"/>
                </a:moveTo>
                <a:lnTo>
                  <a:pt x="912113" y="0"/>
                </a:lnTo>
                <a:lnTo>
                  <a:pt x="839730" y="1162"/>
                </a:lnTo>
                <a:lnTo>
                  <a:pt x="770638" y="4541"/>
                </a:lnTo>
                <a:lnTo>
                  <a:pt x="705595" y="9970"/>
                </a:lnTo>
                <a:lnTo>
                  <a:pt x="645362" y="17284"/>
                </a:lnTo>
                <a:lnTo>
                  <a:pt x="590697" y="26320"/>
                </a:lnTo>
                <a:lnTo>
                  <a:pt x="542359" y="36912"/>
                </a:lnTo>
                <a:lnTo>
                  <a:pt x="501107" y="48895"/>
                </a:lnTo>
                <a:lnTo>
                  <a:pt x="442900" y="76375"/>
                </a:lnTo>
                <a:lnTo>
                  <a:pt x="422148" y="107441"/>
                </a:lnTo>
                <a:lnTo>
                  <a:pt x="422148" y="375665"/>
                </a:lnTo>
                <a:lnTo>
                  <a:pt x="0" y="419100"/>
                </a:lnTo>
                <a:lnTo>
                  <a:pt x="422148" y="537210"/>
                </a:lnTo>
                <a:lnTo>
                  <a:pt x="427462" y="553108"/>
                </a:lnTo>
                <a:lnTo>
                  <a:pt x="442900" y="568276"/>
                </a:lnTo>
                <a:lnTo>
                  <a:pt x="501107" y="595756"/>
                </a:lnTo>
                <a:lnTo>
                  <a:pt x="542359" y="607739"/>
                </a:lnTo>
                <a:lnTo>
                  <a:pt x="590697" y="618331"/>
                </a:lnTo>
                <a:lnTo>
                  <a:pt x="645362" y="627367"/>
                </a:lnTo>
                <a:lnTo>
                  <a:pt x="705595" y="634681"/>
                </a:lnTo>
                <a:lnTo>
                  <a:pt x="770638" y="640110"/>
                </a:lnTo>
                <a:lnTo>
                  <a:pt x="839730" y="643489"/>
                </a:lnTo>
                <a:lnTo>
                  <a:pt x="912113" y="644651"/>
                </a:lnTo>
                <a:lnTo>
                  <a:pt x="2871216" y="644651"/>
                </a:lnTo>
                <a:lnTo>
                  <a:pt x="2943599" y="643489"/>
                </a:lnTo>
                <a:lnTo>
                  <a:pt x="3012691" y="640110"/>
                </a:lnTo>
                <a:lnTo>
                  <a:pt x="3077734" y="634681"/>
                </a:lnTo>
                <a:lnTo>
                  <a:pt x="3137967" y="627367"/>
                </a:lnTo>
                <a:lnTo>
                  <a:pt x="3192632" y="618331"/>
                </a:lnTo>
                <a:lnTo>
                  <a:pt x="3240970" y="607739"/>
                </a:lnTo>
                <a:lnTo>
                  <a:pt x="3282222" y="595756"/>
                </a:lnTo>
                <a:lnTo>
                  <a:pt x="3340429" y="568276"/>
                </a:lnTo>
                <a:lnTo>
                  <a:pt x="3361182" y="537210"/>
                </a:lnTo>
                <a:lnTo>
                  <a:pt x="3361182" y="107441"/>
                </a:lnTo>
                <a:lnTo>
                  <a:pt x="3315628" y="62105"/>
                </a:lnTo>
                <a:lnTo>
                  <a:pt x="3240970" y="36912"/>
                </a:lnTo>
                <a:lnTo>
                  <a:pt x="3192632" y="26320"/>
                </a:lnTo>
                <a:lnTo>
                  <a:pt x="3137967" y="17284"/>
                </a:lnTo>
                <a:lnTo>
                  <a:pt x="3077734" y="9970"/>
                </a:lnTo>
                <a:lnTo>
                  <a:pt x="3012691" y="4541"/>
                </a:lnTo>
                <a:lnTo>
                  <a:pt x="2943599" y="1162"/>
                </a:lnTo>
                <a:lnTo>
                  <a:pt x="287121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778865" y="5314844"/>
            <a:ext cx="3268310" cy="627239"/>
          </a:xfrm>
          <a:custGeom>
            <a:avLst/>
            <a:gdLst/>
            <a:ahLst/>
            <a:cxnLst/>
            <a:rect l="l" t="t" r="r" b="b"/>
            <a:pathLst>
              <a:path w="3361690" h="645160">
                <a:moveTo>
                  <a:pt x="912113" y="0"/>
                </a:moveTo>
                <a:lnTo>
                  <a:pt x="839730" y="1162"/>
                </a:lnTo>
                <a:lnTo>
                  <a:pt x="770638" y="4541"/>
                </a:lnTo>
                <a:lnTo>
                  <a:pt x="705595" y="9970"/>
                </a:lnTo>
                <a:lnTo>
                  <a:pt x="645362" y="17284"/>
                </a:lnTo>
                <a:lnTo>
                  <a:pt x="590697" y="26320"/>
                </a:lnTo>
                <a:lnTo>
                  <a:pt x="542359" y="36912"/>
                </a:lnTo>
                <a:lnTo>
                  <a:pt x="501107" y="48895"/>
                </a:lnTo>
                <a:lnTo>
                  <a:pt x="442900" y="76375"/>
                </a:lnTo>
                <a:lnTo>
                  <a:pt x="422148" y="107441"/>
                </a:lnTo>
                <a:lnTo>
                  <a:pt x="422148" y="375665"/>
                </a:lnTo>
                <a:lnTo>
                  <a:pt x="0" y="419100"/>
                </a:lnTo>
                <a:lnTo>
                  <a:pt x="422148" y="537210"/>
                </a:lnTo>
                <a:lnTo>
                  <a:pt x="427462" y="553108"/>
                </a:lnTo>
                <a:lnTo>
                  <a:pt x="442900" y="568276"/>
                </a:lnTo>
                <a:lnTo>
                  <a:pt x="501107" y="595756"/>
                </a:lnTo>
                <a:lnTo>
                  <a:pt x="542359" y="607739"/>
                </a:lnTo>
                <a:lnTo>
                  <a:pt x="590697" y="618331"/>
                </a:lnTo>
                <a:lnTo>
                  <a:pt x="645362" y="627367"/>
                </a:lnTo>
                <a:lnTo>
                  <a:pt x="705595" y="634681"/>
                </a:lnTo>
                <a:lnTo>
                  <a:pt x="770638" y="640110"/>
                </a:lnTo>
                <a:lnTo>
                  <a:pt x="839730" y="643489"/>
                </a:lnTo>
                <a:lnTo>
                  <a:pt x="912113" y="644651"/>
                </a:lnTo>
                <a:lnTo>
                  <a:pt x="2871216" y="644651"/>
                </a:lnTo>
                <a:lnTo>
                  <a:pt x="2943599" y="643489"/>
                </a:lnTo>
                <a:lnTo>
                  <a:pt x="3012691" y="640110"/>
                </a:lnTo>
                <a:lnTo>
                  <a:pt x="3077734" y="634681"/>
                </a:lnTo>
                <a:lnTo>
                  <a:pt x="3137967" y="627367"/>
                </a:lnTo>
                <a:lnTo>
                  <a:pt x="3192632" y="618331"/>
                </a:lnTo>
                <a:lnTo>
                  <a:pt x="3240970" y="607739"/>
                </a:lnTo>
                <a:lnTo>
                  <a:pt x="3282222" y="595756"/>
                </a:lnTo>
                <a:lnTo>
                  <a:pt x="3340429" y="568276"/>
                </a:lnTo>
                <a:lnTo>
                  <a:pt x="3361182" y="537210"/>
                </a:lnTo>
                <a:lnTo>
                  <a:pt x="3361182" y="107441"/>
                </a:lnTo>
                <a:lnTo>
                  <a:pt x="3315628" y="62105"/>
                </a:lnTo>
                <a:lnTo>
                  <a:pt x="3240970" y="36912"/>
                </a:lnTo>
                <a:lnTo>
                  <a:pt x="3192632" y="26320"/>
                </a:lnTo>
                <a:lnTo>
                  <a:pt x="3137967" y="17284"/>
                </a:lnTo>
                <a:lnTo>
                  <a:pt x="3077734" y="9970"/>
                </a:lnTo>
                <a:lnTo>
                  <a:pt x="3012691" y="4541"/>
                </a:lnTo>
                <a:lnTo>
                  <a:pt x="2943599" y="1162"/>
                </a:lnTo>
                <a:lnTo>
                  <a:pt x="2871216" y="0"/>
                </a:lnTo>
                <a:lnTo>
                  <a:pt x="91211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363630" y="5371641"/>
            <a:ext cx="2462036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84"/>
              </a:lnSpc>
            </a:pPr>
            <a:r>
              <a:rPr sz="924" b="1" spc="-10" dirty="0">
                <a:latin typeface="Times New Roman"/>
                <a:cs typeface="Times New Roman"/>
              </a:rPr>
              <a:t>Error:</a:t>
            </a:r>
            <a:endParaRPr sz="924">
              <a:latin typeface="Times New Roman"/>
              <a:cs typeface="Times New Roman"/>
            </a:endParaRPr>
          </a:p>
          <a:p>
            <a:pPr marL="12347" marR="4939">
              <a:lnSpc>
                <a:spcPts val="1040"/>
              </a:lnSpc>
              <a:spcBef>
                <a:spcPts val="63"/>
              </a:spcBef>
            </a:pPr>
            <a:r>
              <a:rPr sz="924" b="1" spc="-10" dirty="0">
                <a:latin typeface="Times New Roman"/>
                <a:cs typeface="Times New Roman"/>
              </a:rPr>
              <a:t>bool </a:t>
            </a:r>
            <a:r>
              <a:rPr sz="924" b="1" spc="-10" dirty="0">
                <a:latin typeface="Arial"/>
                <a:cs typeface="Arial"/>
              </a:rPr>
              <a:t>IsLeapYear(int </a:t>
            </a:r>
            <a:r>
              <a:rPr sz="924" b="1" spc="-5" dirty="0">
                <a:latin typeface="Arial"/>
                <a:cs typeface="Arial"/>
              </a:rPr>
              <a:t>) </a:t>
            </a:r>
            <a:r>
              <a:rPr sz="924" spc="-10" dirty="0">
                <a:latin typeface="Arial"/>
                <a:cs typeface="Arial"/>
              </a:rPr>
              <a:t>is private method of </a:t>
            </a:r>
            <a:r>
              <a:rPr sz="924" spc="-15" dirty="0">
                <a:latin typeface="Arial"/>
                <a:cs typeface="Arial"/>
              </a:rPr>
              <a:t>Date  </a:t>
            </a:r>
            <a:r>
              <a:rPr sz="924" spc="-10" dirty="0">
                <a:latin typeface="Arial"/>
                <a:cs typeface="Arial"/>
              </a:rPr>
              <a:t>class </a:t>
            </a:r>
            <a:r>
              <a:rPr sz="924" spc="-5" dirty="0">
                <a:latin typeface="Arial"/>
                <a:cs typeface="Arial"/>
              </a:rPr>
              <a:t>so it </a:t>
            </a:r>
            <a:r>
              <a:rPr sz="924" spc="-15" dirty="0">
                <a:latin typeface="Arial"/>
                <a:cs typeface="Arial"/>
              </a:rPr>
              <a:t>is </a:t>
            </a:r>
            <a:r>
              <a:rPr sz="924" spc="-10" dirty="0">
                <a:latin typeface="Arial"/>
                <a:cs typeface="Arial"/>
              </a:rPr>
              <a:t>not accessible</a:t>
            </a:r>
            <a:r>
              <a:rPr sz="924" spc="15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here.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98202" y="8246322"/>
            <a:ext cx="1881717" cy="814299"/>
          </a:xfrm>
          <a:custGeom>
            <a:avLst/>
            <a:gdLst/>
            <a:ahLst/>
            <a:cxnLst/>
            <a:rect l="l" t="t" r="r" b="b"/>
            <a:pathLst>
              <a:path w="1935479" h="837565">
                <a:moveTo>
                  <a:pt x="1613153" y="0"/>
                </a:moveTo>
                <a:lnTo>
                  <a:pt x="322325" y="0"/>
                </a:lnTo>
                <a:lnTo>
                  <a:pt x="257500" y="2421"/>
                </a:lnTo>
                <a:lnTo>
                  <a:pt x="197060" y="9370"/>
                </a:lnTo>
                <a:lnTo>
                  <a:pt x="142316" y="20373"/>
                </a:lnTo>
                <a:lnTo>
                  <a:pt x="94583" y="34956"/>
                </a:lnTo>
                <a:lnTo>
                  <a:pt x="55172" y="52647"/>
                </a:lnTo>
                <a:lnTo>
                  <a:pt x="6567" y="95459"/>
                </a:lnTo>
                <a:lnTo>
                  <a:pt x="0" y="119633"/>
                </a:lnTo>
                <a:lnTo>
                  <a:pt x="0" y="597407"/>
                </a:lnTo>
                <a:lnTo>
                  <a:pt x="25396" y="644068"/>
                </a:lnTo>
                <a:lnTo>
                  <a:pt x="94583" y="682085"/>
                </a:lnTo>
                <a:lnTo>
                  <a:pt x="142316" y="696668"/>
                </a:lnTo>
                <a:lnTo>
                  <a:pt x="197060" y="707671"/>
                </a:lnTo>
                <a:lnTo>
                  <a:pt x="257500" y="714620"/>
                </a:lnTo>
                <a:lnTo>
                  <a:pt x="322325" y="717041"/>
                </a:lnTo>
                <a:lnTo>
                  <a:pt x="179069" y="837437"/>
                </a:lnTo>
                <a:lnTo>
                  <a:pt x="806195" y="717041"/>
                </a:lnTo>
                <a:lnTo>
                  <a:pt x="1613153" y="717041"/>
                </a:lnTo>
                <a:lnTo>
                  <a:pt x="1678197" y="714620"/>
                </a:lnTo>
                <a:lnTo>
                  <a:pt x="1738741" y="707671"/>
                </a:lnTo>
                <a:lnTo>
                  <a:pt x="1793497" y="696668"/>
                </a:lnTo>
                <a:lnTo>
                  <a:pt x="1841182" y="682085"/>
                </a:lnTo>
                <a:lnTo>
                  <a:pt x="1880508" y="664394"/>
                </a:lnTo>
                <a:lnTo>
                  <a:pt x="1928943" y="621582"/>
                </a:lnTo>
                <a:lnTo>
                  <a:pt x="1935479" y="597407"/>
                </a:lnTo>
                <a:lnTo>
                  <a:pt x="1935479" y="119633"/>
                </a:lnTo>
                <a:lnTo>
                  <a:pt x="1910191" y="72973"/>
                </a:lnTo>
                <a:lnTo>
                  <a:pt x="1841182" y="34956"/>
                </a:lnTo>
                <a:lnTo>
                  <a:pt x="1793497" y="20373"/>
                </a:lnTo>
                <a:lnTo>
                  <a:pt x="1738741" y="9370"/>
                </a:lnTo>
                <a:lnTo>
                  <a:pt x="1678197" y="2421"/>
                </a:lnTo>
                <a:lnTo>
                  <a:pt x="161315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98202" y="8246322"/>
            <a:ext cx="1881717" cy="814299"/>
          </a:xfrm>
          <a:custGeom>
            <a:avLst/>
            <a:gdLst/>
            <a:ahLst/>
            <a:cxnLst/>
            <a:rect l="l" t="t" r="r" b="b"/>
            <a:pathLst>
              <a:path w="1935479" h="837565">
                <a:moveTo>
                  <a:pt x="322325" y="0"/>
                </a:moveTo>
                <a:lnTo>
                  <a:pt x="257500" y="2421"/>
                </a:lnTo>
                <a:lnTo>
                  <a:pt x="197060" y="9370"/>
                </a:lnTo>
                <a:lnTo>
                  <a:pt x="142316" y="20373"/>
                </a:lnTo>
                <a:lnTo>
                  <a:pt x="94583" y="34956"/>
                </a:lnTo>
                <a:lnTo>
                  <a:pt x="55172" y="52647"/>
                </a:lnTo>
                <a:lnTo>
                  <a:pt x="6567" y="95459"/>
                </a:lnTo>
                <a:lnTo>
                  <a:pt x="0" y="119633"/>
                </a:lnTo>
                <a:lnTo>
                  <a:pt x="0" y="597407"/>
                </a:lnTo>
                <a:lnTo>
                  <a:pt x="25396" y="644068"/>
                </a:lnTo>
                <a:lnTo>
                  <a:pt x="94583" y="682085"/>
                </a:lnTo>
                <a:lnTo>
                  <a:pt x="142316" y="696668"/>
                </a:lnTo>
                <a:lnTo>
                  <a:pt x="197060" y="707671"/>
                </a:lnTo>
                <a:lnTo>
                  <a:pt x="257500" y="714620"/>
                </a:lnTo>
                <a:lnTo>
                  <a:pt x="322325" y="717041"/>
                </a:lnTo>
                <a:lnTo>
                  <a:pt x="179069" y="837437"/>
                </a:lnTo>
                <a:lnTo>
                  <a:pt x="806195" y="717041"/>
                </a:lnTo>
                <a:lnTo>
                  <a:pt x="1613153" y="717041"/>
                </a:lnTo>
                <a:lnTo>
                  <a:pt x="1678197" y="714620"/>
                </a:lnTo>
                <a:lnTo>
                  <a:pt x="1738741" y="707671"/>
                </a:lnTo>
                <a:lnTo>
                  <a:pt x="1793497" y="696668"/>
                </a:lnTo>
                <a:lnTo>
                  <a:pt x="1841182" y="682085"/>
                </a:lnTo>
                <a:lnTo>
                  <a:pt x="1880508" y="664394"/>
                </a:lnTo>
                <a:lnTo>
                  <a:pt x="1928943" y="621582"/>
                </a:lnTo>
                <a:lnTo>
                  <a:pt x="1935479" y="597407"/>
                </a:lnTo>
                <a:lnTo>
                  <a:pt x="1935479" y="119633"/>
                </a:lnTo>
                <a:lnTo>
                  <a:pt x="1910191" y="72973"/>
                </a:lnTo>
                <a:lnTo>
                  <a:pt x="1841182" y="34956"/>
                </a:lnTo>
                <a:lnTo>
                  <a:pt x="1793497" y="20373"/>
                </a:lnTo>
                <a:lnTo>
                  <a:pt x="1738741" y="9370"/>
                </a:lnTo>
                <a:lnTo>
                  <a:pt x="1678197" y="2421"/>
                </a:lnTo>
                <a:lnTo>
                  <a:pt x="1613153" y="0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3536985" y="8313542"/>
            <a:ext cx="1498335" cy="533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026"/>
              </a:lnSpc>
            </a:pPr>
            <a:r>
              <a:rPr sz="924" b="1" spc="-10" dirty="0">
                <a:latin typeface="Times New Roman"/>
                <a:cs typeface="Times New Roman"/>
              </a:rPr>
              <a:t>bool </a:t>
            </a:r>
            <a:r>
              <a:rPr sz="924" b="1" spc="-10" dirty="0">
                <a:latin typeface="Arial"/>
                <a:cs typeface="Arial"/>
              </a:rPr>
              <a:t>IsLeapYear(int </a:t>
            </a:r>
            <a:r>
              <a:rPr sz="924" b="1" spc="-5" dirty="0">
                <a:latin typeface="Arial"/>
                <a:cs typeface="Arial"/>
              </a:rPr>
              <a:t>)</a:t>
            </a:r>
            <a:r>
              <a:rPr sz="924" b="1" spc="-34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is</a:t>
            </a:r>
            <a:endParaRPr sz="924">
              <a:latin typeface="Arial"/>
              <a:cs typeface="Arial"/>
            </a:endParaRPr>
          </a:p>
          <a:p>
            <a:pPr marL="12347" marR="4939">
              <a:lnSpc>
                <a:spcPct val="94500"/>
              </a:lnSpc>
              <a:spcBef>
                <a:spcPts val="34"/>
              </a:spcBef>
            </a:pPr>
            <a:r>
              <a:rPr sz="924" spc="-10" dirty="0">
                <a:latin typeface="Arial"/>
                <a:cs typeface="Arial"/>
              </a:rPr>
              <a:t>private method of Date class  </a:t>
            </a:r>
            <a:r>
              <a:rPr sz="924" spc="-5" dirty="0">
                <a:latin typeface="Arial"/>
                <a:cs typeface="Arial"/>
              </a:rPr>
              <a:t>so </a:t>
            </a:r>
            <a:r>
              <a:rPr sz="924" spc="-10" dirty="0">
                <a:latin typeface="Arial"/>
                <a:cs typeface="Arial"/>
              </a:rPr>
              <a:t>it is not accessible </a:t>
            </a:r>
            <a:r>
              <a:rPr sz="924" spc="-5" dirty="0">
                <a:latin typeface="Arial"/>
                <a:cs typeface="Arial"/>
              </a:rPr>
              <a:t>in its  </a:t>
            </a:r>
            <a:r>
              <a:rPr sz="924" spc="-10" dirty="0">
                <a:latin typeface="Arial"/>
                <a:cs typeface="Arial"/>
              </a:rPr>
              <a:t>derived SpecialDate</a:t>
            </a:r>
            <a:r>
              <a:rPr sz="924" spc="-29" dirty="0">
                <a:latin typeface="Arial"/>
                <a:cs typeface="Arial"/>
              </a:rPr>
              <a:t> </a:t>
            </a:r>
            <a:r>
              <a:rPr sz="924" spc="-10" dirty="0">
                <a:latin typeface="Arial"/>
                <a:cs typeface="Arial"/>
              </a:rPr>
              <a:t>class.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7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2100" y="3689455"/>
            <a:ext cx="1260651" cy="154340"/>
          </a:xfrm>
          <a:custGeom>
            <a:avLst/>
            <a:gdLst/>
            <a:ahLst/>
            <a:cxnLst/>
            <a:rect l="l" t="t" r="r" b="b"/>
            <a:pathLst>
              <a:path w="1296670" h="158750">
                <a:moveTo>
                  <a:pt x="0" y="158496"/>
                </a:moveTo>
                <a:lnTo>
                  <a:pt x="1296161" y="158496"/>
                </a:lnTo>
                <a:lnTo>
                  <a:pt x="1296161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74271" y="8933444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61924" y="1347188"/>
            <a:ext cx="4851841" cy="8059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Solution: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Modify </a:t>
            </a:r>
            <a:r>
              <a:rPr sz="972" b="1" spc="15" dirty="0">
                <a:latin typeface="Book Antiqua"/>
                <a:cs typeface="Book Antiqua"/>
              </a:rPr>
              <a:t>Access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Specifier</a:t>
            </a:r>
            <a:endParaRPr sz="972">
              <a:latin typeface="Book Antiqua"/>
              <a:cs typeface="Book Antiqua"/>
            </a:endParaRPr>
          </a:p>
          <a:p>
            <a:pPr marL="12347" marR="6791">
              <a:lnSpc>
                <a:spcPts val="125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solution of this 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“IsLeapYear” function public </a:t>
            </a:r>
            <a:r>
              <a:rPr sz="972" spc="15" dirty="0">
                <a:latin typeface="Book Antiqua"/>
                <a:cs typeface="Book Antiqua"/>
              </a:rPr>
              <a:t>from  </a:t>
            </a:r>
            <a:r>
              <a:rPr sz="972" spc="10" dirty="0">
                <a:latin typeface="Book Antiqua"/>
                <a:cs typeface="Book Antiqua"/>
              </a:rPr>
              <a:t>private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20598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  </a:t>
            </a: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bool IsLeapYear(int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SpecialDate </a:t>
            </a:r>
            <a:r>
              <a:rPr sz="972" b="1" spc="5" dirty="0">
                <a:latin typeface="Book Antiqua"/>
                <a:cs typeface="Book Antiqua"/>
              </a:rPr>
              <a:t>:: </a:t>
            </a:r>
            <a:r>
              <a:rPr sz="972" b="1" spc="15" dirty="0">
                <a:latin typeface="Book Antiqua"/>
                <a:cs typeface="Book Antiqua"/>
              </a:rPr>
              <a:t>AddSpecialYear </a:t>
            </a:r>
            <a:r>
              <a:rPr sz="972" b="1" spc="10" dirty="0">
                <a:latin typeface="Book Antiqua"/>
                <a:cs typeface="Book Antiqua"/>
              </a:rPr>
              <a:t>(int </a:t>
            </a:r>
            <a:r>
              <a:rPr sz="972" b="1" spc="5" dirty="0">
                <a:latin typeface="Book Antiqua"/>
                <a:cs typeface="Book Antiqua"/>
              </a:rPr>
              <a:t>i)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if(day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29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month </a:t>
            </a:r>
            <a:r>
              <a:rPr sz="972" b="1" spc="19" dirty="0">
                <a:latin typeface="Book Antiqua"/>
                <a:cs typeface="Book Antiqua"/>
              </a:rPr>
              <a:t>==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  <a:tabLst>
                <a:tab pos="1266179" algn="l"/>
              </a:tabLst>
            </a:pPr>
            <a:r>
              <a:rPr sz="972" b="1" spc="24" dirty="0">
                <a:latin typeface="Book Antiqua"/>
                <a:cs typeface="Book Antiqua"/>
              </a:rPr>
              <a:t>&amp;&amp;	</a:t>
            </a:r>
            <a:r>
              <a:rPr sz="972" b="1" spc="10" dirty="0">
                <a:latin typeface="Book Antiqua"/>
                <a:cs typeface="Book Antiqua"/>
              </a:rPr>
              <a:t>!IsLeapyear(year+i)){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 problem with </a:t>
            </a:r>
            <a:r>
              <a:rPr sz="972" spc="15" dirty="0">
                <a:latin typeface="Book Antiqua"/>
                <a:cs typeface="Book Antiqua"/>
              </a:rPr>
              <a:t>making </a:t>
            </a:r>
            <a:r>
              <a:rPr sz="972" spc="10" dirty="0">
                <a:latin typeface="Book Antiqua"/>
                <a:cs typeface="Book Antiqua"/>
              </a:rPr>
              <a:t>this function public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this functions will be  accessible to everyone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Date or SpecialDate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but we don’t </a:t>
            </a:r>
            <a:r>
              <a:rPr sz="972" spc="10" dirty="0">
                <a:latin typeface="Book Antiqua"/>
                <a:cs typeface="Book Antiqua"/>
              </a:rPr>
              <a:t>want this,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our base or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access </a:t>
            </a:r>
            <a:r>
              <a:rPr sz="972" spc="10" dirty="0">
                <a:latin typeface="Book Antiqua"/>
                <a:cs typeface="Book Antiqua"/>
              </a:rPr>
              <a:t>this function only.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protected access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specifier.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23.2.</a:t>
            </a:r>
            <a:r>
              <a:rPr sz="972" b="1" spc="15" dirty="0">
                <a:latin typeface="Book Antiqua"/>
                <a:cs typeface="Book Antiqua"/>
              </a:rPr>
              <a:t>“</a:t>
            </a:r>
            <a:r>
              <a:rPr sz="972" b="1" i="1" spc="15" dirty="0">
                <a:latin typeface="Book Antiqua"/>
                <a:cs typeface="Book Antiqua"/>
              </a:rPr>
              <a:t>protected</a:t>
            </a:r>
            <a:r>
              <a:rPr sz="972" b="1" spc="15" dirty="0">
                <a:latin typeface="Book Antiqua"/>
                <a:cs typeface="Book Antiqua"/>
              </a:rPr>
              <a:t>” </a:t>
            </a:r>
            <a:r>
              <a:rPr sz="972" b="1" spc="10" dirty="0">
                <a:latin typeface="Book Antiqua"/>
                <a:cs typeface="Book Antiqua"/>
              </a:rPr>
              <a:t>access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specifier: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c++ provides </a:t>
            </a:r>
            <a:r>
              <a:rPr sz="972" spc="15" dirty="0">
                <a:latin typeface="Book Antiqua"/>
                <a:cs typeface="Book Antiqua"/>
              </a:rPr>
              <a:t>us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b="1" i="1" spc="10" dirty="0">
                <a:latin typeface="Book Antiqua"/>
                <a:cs typeface="Book Antiqua"/>
              </a:rPr>
              <a:t>protected access specifier </a:t>
            </a:r>
            <a:r>
              <a:rPr sz="972" spc="15" dirty="0">
                <a:latin typeface="Book Antiqua"/>
                <a:cs typeface="Book Antiqua"/>
              </a:rPr>
              <a:t>for these sorts </a:t>
            </a:r>
            <a:r>
              <a:rPr sz="972" spc="10" dirty="0">
                <a:latin typeface="Book Antiqua"/>
                <a:cs typeface="Book Antiqua"/>
              </a:rPr>
              <a:t>of situations; protected  access specifier </a:t>
            </a:r>
            <a:r>
              <a:rPr sz="972" spc="15" dirty="0">
                <a:latin typeface="Book Antiqua"/>
                <a:cs typeface="Book Antiqua"/>
              </a:rPr>
              <a:t>ensures </a:t>
            </a:r>
            <a:r>
              <a:rPr sz="972" spc="10" dirty="0">
                <a:latin typeface="Book Antiqua"/>
                <a:cs typeface="Book Antiqua"/>
              </a:rPr>
              <a:t>that function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accessible in derived class of this  base 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outside of this class.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say </a:t>
            </a:r>
            <a:r>
              <a:rPr sz="972" spc="10" dirty="0">
                <a:latin typeface="Book Antiqua"/>
                <a:cs typeface="Book Antiqua"/>
              </a:rPr>
              <a:t>that scope of protected access  specifier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somewhere in </a:t>
            </a:r>
            <a:r>
              <a:rPr sz="972" spc="10" dirty="0">
                <a:latin typeface="Book Antiqua"/>
                <a:cs typeface="Book Antiqua"/>
              </a:rPr>
              <a:t>between private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public access </a:t>
            </a:r>
            <a:r>
              <a:rPr sz="972" spc="5" dirty="0">
                <a:latin typeface="Book Antiqua"/>
                <a:cs typeface="Book Antiqua"/>
              </a:rPr>
              <a:t>specifiers it is </a:t>
            </a:r>
            <a:r>
              <a:rPr sz="972" spc="10" dirty="0">
                <a:latin typeface="Book Antiqua"/>
                <a:cs typeface="Book Antiqua"/>
              </a:rPr>
              <a:t>similar to  private in the sense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doesn’t </a:t>
            </a:r>
            <a:r>
              <a:rPr sz="972" spc="10" dirty="0">
                <a:latin typeface="Book Antiqua"/>
                <a:cs typeface="Book Antiqua"/>
              </a:rPr>
              <a:t>allow the external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to access protected 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similar to public access </a:t>
            </a:r>
            <a:r>
              <a:rPr sz="972" spc="5" dirty="0">
                <a:latin typeface="Book Antiqua"/>
                <a:cs typeface="Book Antiqua"/>
              </a:rPr>
              <a:t>specifier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sense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ensures </a:t>
            </a:r>
            <a:r>
              <a:rPr sz="972" spc="5" dirty="0">
                <a:latin typeface="Book Antiqua"/>
                <a:cs typeface="Book Antiqua"/>
              </a:rPr>
              <a:t>that 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accessible in derived classes of the protected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not </a:t>
            </a:r>
            <a:r>
              <a:rPr sz="972" spc="10" dirty="0">
                <a:latin typeface="Book Antiqua"/>
                <a:cs typeface="Book Antiqua"/>
              </a:rPr>
              <a:t>be accessed outside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 derived class of that </a:t>
            </a:r>
            <a:r>
              <a:rPr sz="972" spc="5" dirty="0">
                <a:latin typeface="Book Antiqua"/>
                <a:cs typeface="Book Antiqua"/>
              </a:rPr>
              <a:t>class.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protected 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r>
              <a:rPr sz="948" spc="7" baseline="21367" dirty="0">
                <a:latin typeface="Book Antiqua"/>
                <a:cs typeface="Book Antiqua"/>
              </a:rPr>
              <a:t>10</a:t>
            </a:r>
            <a:endParaRPr sz="948" baseline="21367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Date{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32102">
              <a:lnSpc>
                <a:spcPct val="95000"/>
              </a:lnSpc>
            </a:pPr>
            <a:r>
              <a:rPr sz="875" baseline="41666" dirty="0">
                <a:latin typeface="Times New Roman"/>
                <a:cs typeface="Times New Roman"/>
              </a:rPr>
              <a:t>10 </a:t>
            </a:r>
            <a:r>
              <a:rPr sz="924" spc="-5" dirty="0">
                <a:latin typeface="Times New Roman"/>
                <a:cs typeface="Times New Roman"/>
              </a:rPr>
              <a:t>This is the case in public </a:t>
            </a:r>
            <a:r>
              <a:rPr sz="924" spc="-10" dirty="0">
                <a:latin typeface="Times New Roman"/>
                <a:cs typeface="Times New Roman"/>
              </a:rPr>
              <a:t>and </a:t>
            </a:r>
            <a:r>
              <a:rPr sz="924" spc="-5" dirty="0">
                <a:latin typeface="Times New Roman"/>
                <a:cs typeface="Times New Roman"/>
              </a:rPr>
              <a:t>protected </a:t>
            </a:r>
            <a:r>
              <a:rPr sz="924" spc="-10" dirty="0">
                <a:latin typeface="Times New Roman"/>
                <a:cs typeface="Times New Roman"/>
              </a:rPr>
              <a:t>inheritance </a:t>
            </a:r>
            <a:r>
              <a:rPr sz="924" spc="-5" dirty="0">
                <a:latin typeface="Times New Roman"/>
                <a:cs typeface="Times New Roman"/>
              </a:rPr>
              <a:t>whereas in private </a:t>
            </a:r>
            <a:r>
              <a:rPr sz="924" spc="-10" dirty="0">
                <a:latin typeface="Times New Roman"/>
                <a:cs typeface="Times New Roman"/>
              </a:rPr>
              <a:t>inheritance </a:t>
            </a:r>
            <a:r>
              <a:rPr sz="924" spc="-5" dirty="0">
                <a:latin typeface="Times New Roman"/>
                <a:cs typeface="Times New Roman"/>
              </a:rPr>
              <a:t>protected </a:t>
            </a:r>
            <a:r>
              <a:rPr sz="924" spc="-10" dirty="0">
                <a:latin typeface="Times New Roman"/>
                <a:cs typeface="Times New Roman"/>
              </a:rPr>
              <a:t>members  become </a:t>
            </a:r>
            <a:r>
              <a:rPr sz="924" spc="-5" dirty="0">
                <a:latin typeface="Times New Roman"/>
                <a:cs typeface="Times New Roman"/>
              </a:rPr>
              <a:t>private </a:t>
            </a:r>
            <a:r>
              <a:rPr sz="924" spc="-10" dirty="0">
                <a:latin typeface="Times New Roman"/>
                <a:cs typeface="Times New Roman"/>
              </a:rPr>
              <a:t>members </a:t>
            </a:r>
            <a:r>
              <a:rPr sz="924" spc="-5" dirty="0">
                <a:latin typeface="Times New Roman"/>
                <a:cs typeface="Times New Roman"/>
              </a:rPr>
              <a:t>of derived class public, </a:t>
            </a:r>
            <a:r>
              <a:rPr sz="924" spc="-10" dirty="0">
                <a:latin typeface="Times New Roman"/>
                <a:cs typeface="Times New Roman"/>
              </a:rPr>
              <a:t>protected </a:t>
            </a:r>
            <a:r>
              <a:rPr sz="924" spc="-5" dirty="0">
                <a:latin typeface="Times New Roman"/>
                <a:cs typeface="Times New Roman"/>
              </a:rPr>
              <a:t>and private inheritance has been discussed  in </a:t>
            </a:r>
            <a:r>
              <a:rPr sz="924" spc="-10" dirty="0">
                <a:latin typeface="Times New Roman"/>
                <a:cs typeface="Times New Roman"/>
              </a:rPr>
              <a:t>detail </a:t>
            </a:r>
            <a:r>
              <a:rPr sz="924" spc="-5" dirty="0">
                <a:latin typeface="Times New Roman"/>
                <a:cs typeface="Times New Roman"/>
              </a:rPr>
              <a:t>in </a:t>
            </a:r>
            <a:r>
              <a:rPr sz="924" spc="-10" dirty="0">
                <a:latin typeface="Times New Roman"/>
                <a:cs typeface="Times New Roman"/>
              </a:rPr>
              <a:t>lecture</a:t>
            </a:r>
            <a:r>
              <a:rPr sz="924" spc="-1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no.26.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6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3" y="1347188"/>
            <a:ext cx="2120635" cy="44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protected: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bool IsLeapYear(int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963561"/>
            <a:ext cx="2520068" cy="1513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532770">
              <a:lnSpc>
                <a:spcPct val="103800"/>
              </a:lnSpc>
            </a:pPr>
            <a:r>
              <a:rPr sz="972" b="1" spc="10" dirty="0">
                <a:latin typeface="Book Antiqua"/>
                <a:cs typeface="Book Antiqua"/>
              </a:rPr>
              <a:t>Date aDate;  aDate.IsLeapYear(); //Error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SpecialDate </a:t>
            </a:r>
            <a:r>
              <a:rPr sz="972" b="1" spc="5" dirty="0">
                <a:latin typeface="Book Antiqua"/>
                <a:cs typeface="Book Antiqua"/>
              </a:rPr>
              <a:t>:: </a:t>
            </a:r>
            <a:r>
              <a:rPr sz="972" b="1" spc="15" dirty="0">
                <a:latin typeface="Book Antiqua"/>
                <a:cs typeface="Book Antiqua"/>
              </a:rPr>
              <a:t>AddSpecialYear </a:t>
            </a:r>
            <a:r>
              <a:rPr sz="972" b="1" spc="10" dirty="0">
                <a:latin typeface="Book Antiqua"/>
                <a:cs typeface="Book Antiqua"/>
              </a:rPr>
              <a:t>(int </a:t>
            </a:r>
            <a:r>
              <a:rPr sz="972" b="1" spc="5" dirty="0">
                <a:latin typeface="Book Antiqua"/>
                <a:cs typeface="Book Antiqua"/>
              </a:rPr>
              <a:t>i)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if(day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29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5" dirty="0">
                <a:latin typeface="Book Antiqua"/>
                <a:cs typeface="Book Antiqua"/>
              </a:rPr>
              <a:t>month ==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  <a:tabLst>
                <a:tab pos="1266796" algn="l"/>
              </a:tabLst>
            </a:pPr>
            <a:r>
              <a:rPr sz="972" b="1" spc="24" dirty="0">
                <a:latin typeface="Book Antiqua"/>
                <a:cs typeface="Book Antiqua"/>
              </a:rPr>
              <a:t>&amp;&amp;	</a:t>
            </a:r>
            <a:r>
              <a:rPr sz="972" b="1" spc="10" dirty="0">
                <a:latin typeface="Book Antiqua"/>
                <a:cs typeface="Book Antiqua"/>
              </a:rPr>
              <a:t>!IsLeapyear(year+i)){</a:t>
            </a:r>
            <a:endParaRPr sz="972">
              <a:latin typeface="Book Antiqua"/>
              <a:cs typeface="Book Antiqua"/>
            </a:endParaRPr>
          </a:p>
          <a:p>
            <a:pPr marR="717975" algn="ctr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3503766"/>
            <a:ext cx="4851841" cy="2840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marR="2415061" indent="208662">
              <a:lnSpc>
                <a:spcPct val="211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Disadvantages of protected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Members:  </a:t>
            </a:r>
            <a:r>
              <a:rPr sz="972" b="1" spc="10" dirty="0">
                <a:latin typeface="Book Antiqua"/>
                <a:cs typeface="Book Antiqua"/>
              </a:rPr>
              <a:t>Breaks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encapsulation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part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class’s implementation as well as derived  </a:t>
            </a:r>
            <a:r>
              <a:rPr sz="972" spc="5" dirty="0">
                <a:latin typeface="Book Antiqua"/>
                <a:cs typeface="Book Antiqua"/>
              </a:rPr>
              <a:t>class’s </a:t>
            </a:r>
            <a:r>
              <a:rPr sz="972" spc="10" dirty="0">
                <a:latin typeface="Book Antiqua"/>
                <a:cs typeface="Book Antiqua"/>
              </a:rPr>
              <a:t>implementation. </a:t>
            </a:r>
            <a:r>
              <a:rPr sz="972" spc="15" dirty="0">
                <a:latin typeface="Book Antiqua"/>
                <a:cs typeface="Book Antiqua"/>
              </a:rPr>
              <a:t>So we </a:t>
            </a:r>
            <a:r>
              <a:rPr sz="972" spc="10" dirty="0">
                <a:latin typeface="Book Antiqua"/>
                <a:cs typeface="Book Antiqua"/>
              </a:rPr>
              <a:t>can say that protected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breaks the principle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Encapsulation to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extent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says </a:t>
            </a:r>
            <a:r>
              <a:rPr sz="972" spc="15" dirty="0">
                <a:latin typeface="Book Antiqua"/>
                <a:cs typeface="Book Antiqua"/>
              </a:rPr>
              <a:t>“A </a:t>
            </a:r>
            <a:r>
              <a:rPr sz="972" spc="10" dirty="0">
                <a:latin typeface="Book Antiqua"/>
                <a:cs typeface="Book Antiqua"/>
              </a:rPr>
              <a:t>class data </a:t>
            </a:r>
            <a:r>
              <a:rPr sz="972" spc="15" dirty="0">
                <a:latin typeface="Book Antiqua"/>
                <a:cs typeface="Book Antiqua"/>
              </a:rPr>
              <a:t>members and </a:t>
            </a:r>
            <a:r>
              <a:rPr sz="972" spc="10" dirty="0">
                <a:latin typeface="Book Antiqua"/>
                <a:cs typeface="Book Antiqua"/>
              </a:rPr>
              <a:t>functions  should be encapsulated in the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10" dirty="0">
                <a:latin typeface="Book Antiqua"/>
                <a:cs typeface="Book Antiqua"/>
              </a:rPr>
              <a:t> itself”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23.3.</a:t>
            </a:r>
            <a:r>
              <a:rPr sz="972" b="1" spc="15" dirty="0">
                <a:latin typeface="Book Antiqua"/>
                <a:cs typeface="Book Antiqua"/>
              </a:rPr>
              <a:t>“IS </a:t>
            </a:r>
            <a:r>
              <a:rPr sz="972" b="1" spc="19" dirty="0">
                <a:latin typeface="Book Antiqua"/>
                <a:cs typeface="Book Antiqua"/>
              </a:rPr>
              <a:t>A”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seen </a:t>
            </a:r>
            <a:r>
              <a:rPr sz="972" spc="10" dirty="0">
                <a:latin typeface="Book Antiqua"/>
                <a:cs typeface="Book Antiqua"/>
              </a:rPr>
              <a:t>previously that Public inheritance </a:t>
            </a:r>
            <a:r>
              <a:rPr sz="972" spc="15" dirty="0">
                <a:latin typeface="Book Antiqua"/>
                <a:cs typeface="Book Antiqua"/>
              </a:rPr>
              <a:t>models the </a:t>
            </a:r>
            <a:r>
              <a:rPr sz="972" spc="10" dirty="0">
                <a:latin typeface="Book Antiqua"/>
                <a:cs typeface="Book Antiqua"/>
              </a:rPr>
              <a:t>“IS </a:t>
            </a:r>
            <a:r>
              <a:rPr sz="972" spc="19" dirty="0">
                <a:latin typeface="Book Antiqua"/>
                <a:cs typeface="Book Antiqua"/>
              </a:rPr>
              <a:t>A” </a:t>
            </a:r>
            <a:r>
              <a:rPr sz="972" spc="10" dirty="0">
                <a:latin typeface="Book Antiqua"/>
                <a:cs typeface="Book Antiqua"/>
              </a:rPr>
              <a:t>relationship for  </a:t>
            </a:r>
            <a:r>
              <a:rPr sz="972" spc="15" dirty="0">
                <a:latin typeface="Book Antiqua"/>
                <a:cs typeface="Book Antiqua"/>
              </a:rPr>
              <a:t>example see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diagram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3" y="8899964"/>
            <a:ext cx="1342760" cy="47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Here,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Line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5206" y="6480174"/>
            <a:ext cx="1229783" cy="201957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633" rIns="0" bIns="0" rtlCol="0">
            <a:spAutoFit/>
          </a:bodyPr>
          <a:lstStyle/>
          <a:p>
            <a:pPr marL="393867">
              <a:spcBef>
                <a:spcPts val="233"/>
              </a:spcBef>
            </a:pPr>
            <a:r>
              <a:rPr sz="1118" spc="10" dirty="0">
                <a:latin typeface="Arial"/>
                <a:cs typeface="Arial"/>
              </a:rPr>
              <a:t>Shape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206" y="8202612"/>
            <a:ext cx="1353873" cy="201957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633" rIns="0" bIns="0" rtlCol="0">
            <a:spAutoFit/>
          </a:bodyPr>
          <a:lstStyle/>
          <a:p>
            <a:pPr marL="617" algn="ctr">
              <a:spcBef>
                <a:spcPts val="233"/>
              </a:spcBef>
            </a:pPr>
            <a:r>
              <a:rPr sz="1118" spc="10" dirty="0">
                <a:latin typeface="Arial"/>
                <a:cs typeface="Arial"/>
              </a:rPr>
              <a:t>Circle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110" y="7832936"/>
            <a:ext cx="1353256" cy="20133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016" rIns="0" bIns="0" rtlCol="0">
            <a:spAutoFit/>
          </a:bodyPr>
          <a:lstStyle/>
          <a:p>
            <a:pPr marL="401276">
              <a:spcBef>
                <a:spcPts val="228"/>
              </a:spcBef>
            </a:pPr>
            <a:r>
              <a:rPr sz="1118" spc="10" dirty="0">
                <a:latin typeface="Arial"/>
                <a:cs typeface="Arial"/>
              </a:rPr>
              <a:t>Triangle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552" y="7894426"/>
            <a:ext cx="1353256" cy="201334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9016" rIns="0" bIns="0" rtlCol="0">
            <a:spAutoFit/>
          </a:bodyPr>
          <a:lstStyle/>
          <a:p>
            <a:pPr algn="ctr">
              <a:spcBef>
                <a:spcPts val="228"/>
              </a:spcBef>
            </a:pPr>
            <a:r>
              <a:rPr sz="1118" spc="10" dirty="0">
                <a:latin typeface="Arial"/>
                <a:cs typeface="Arial"/>
              </a:rPr>
              <a:t>Line</a:t>
            </a:r>
            <a:endParaRPr sz="111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3802" y="6849109"/>
            <a:ext cx="116680" cy="1353873"/>
          </a:xfrm>
          <a:custGeom>
            <a:avLst/>
            <a:gdLst/>
            <a:ahLst/>
            <a:cxnLst/>
            <a:rect l="l" t="t" r="r" b="b"/>
            <a:pathLst>
              <a:path w="120014" h="1392554">
                <a:moveTo>
                  <a:pt x="71628" y="107441"/>
                </a:moveTo>
                <a:lnTo>
                  <a:pt x="47244" y="107441"/>
                </a:lnTo>
                <a:lnTo>
                  <a:pt x="47244" y="1392173"/>
                </a:lnTo>
                <a:lnTo>
                  <a:pt x="71628" y="1392173"/>
                </a:lnTo>
                <a:lnTo>
                  <a:pt x="71628" y="107441"/>
                </a:lnTo>
                <a:close/>
              </a:path>
              <a:path w="120014" h="1392554">
                <a:moveTo>
                  <a:pt x="59436" y="0"/>
                </a:moveTo>
                <a:lnTo>
                  <a:pt x="0" y="119633"/>
                </a:lnTo>
                <a:lnTo>
                  <a:pt x="47244" y="119633"/>
                </a:lnTo>
                <a:lnTo>
                  <a:pt x="47244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1392554">
                <a:moveTo>
                  <a:pt x="113499" y="107441"/>
                </a:moveTo>
                <a:lnTo>
                  <a:pt x="71628" y="107441"/>
                </a:lnTo>
                <a:lnTo>
                  <a:pt x="71628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26958" y="6849109"/>
            <a:ext cx="808743" cy="1053218"/>
          </a:xfrm>
          <a:custGeom>
            <a:avLst/>
            <a:gdLst/>
            <a:ahLst/>
            <a:cxnLst/>
            <a:rect l="l" t="t" r="r" b="b"/>
            <a:pathLst>
              <a:path w="831850" h="1083309">
                <a:moveTo>
                  <a:pt x="749079" y="87655"/>
                </a:moveTo>
                <a:lnTo>
                  <a:pt x="0" y="1068323"/>
                </a:lnTo>
                <a:lnTo>
                  <a:pt x="18287" y="1082801"/>
                </a:lnTo>
                <a:lnTo>
                  <a:pt x="768489" y="102407"/>
                </a:lnTo>
                <a:lnTo>
                  <a:pt x="749079" y="87655"/>
                </a:lnTo>
                <a:close/>
              </a:path>
              <a:path w="831850" h="1083309">
                <a:moveTo>
                  <a:pt x="816429" y="77723"/>
                </a:moveTo>
                <a:lnTo>
                  <a:pt x="756665" y="77723"/>
                </a:lnTo>
                <a:lnTo>
                  <a:pt x="775715" y="92963"/>
                </a:lnTo>
                <a:lnTo>
                  <a:pt x="768489" y="102407"/>
                </a:lnTo>
                <a:lnTo>
                  <a:pt x="806195" y="131063"/>
                </a:lnTo>
                <a:lnTo>
                  <a:pt x="816429" y="77723"/>
                </a:lnTo>
                <a:close/>
              </a:path>
              <a:path w="831850" h="1083309">
                <a:moveTo>
                  <a:pt x="756665" y="77723"/>
                </a:moveTo>
                <a:lnTo>
                  <a:pt x="749079" y="87655"/>
                </a:lnTo>
                <a:lnTo>
                  <a:pt x="768489" y="102407"/>
                </a:lnTo>
                <a:lnTo>
                  <a:pt x="775715" y="92963"/>
                </a:lnTo>
                <a:lnTo>
                  <a:pt x="756665" y="77723"/>
                </a:lnTo>
                <a:close/>
              </a:path>
              <a:path w="831850" h="1083309">
                <a:moveTo>
                  <a:pt x="831341" y="0"/>
                </a:moveTo>
                <a:lnTo>
                  <a:pt x="710945" y="58673"/>
                </a:lnTo>
                <a:lnTo>
                  <a:pt x="749079" y="87655"/>
                </a:lnTo>
                <a:lnTo>
                  <a:pt x="756665" y="77723"/>
                </a:lnTo>
                <a:lnTo>
                  <a:pt x="816429" y="77723"/>
                </a:lnTo>
                <a:lnTo>
                  <a:pt x="831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364989" y="6849109"/>
            <a:ext cx="869862" cy="991482"/>
          </a:xfrm>
          <a:custGeom>
            <a:avLst/>
            <a:gdLst/>
            <a:ahLst/>
            <a:cxnLst/>
            <a:rect l="l" t="t" r="r" b="b"/>
            <a:pathLst>
              <a:path w="894714" h="1019809">
                <a:moveTo>
                  <a:pt x="87958" y="82238"/>
                </a:moveTo>
                <a:lnTo>
                  <a:pt x="70104" y="97974"/>
                </a:lnTo>
                <a:lnTo>
                  <a:pt x="876300" y="1019555"/>
                </a:lnTo>
                <a:lnTo>
                  <a:pt x="894588" y="1004315"/>
                </a:lnTo>
                <a:lnTo>
                  <a:pt x="87958" y="82238"/>
                </a:lnTo>
                <a:close/>
              </a:path>
              <a:path w="894714" h="1019809">
                <a:moveTo>
                  <a:pt x="0" y="0"/>
                </a:moveTo>
                <a:lnTo>
                  <a:pt x="34290" y="129539"/>
                </a:lnTo>
                <a:lnTo>
                  <a:pt x="70104" y="97974"/>
                </a:lnTo>
                <a:lnTo>
                  <a:pt x="61722" y="88391"/>
                </a:lnTo>
                <a:lnTo>
                  <a:pt x="80010" y="73151"/>
                </a:lnTo>
                <a:lnTo>
                  <a:pt x="98268" y="73151"/>
                </a:lnTo>
                <a:lnTo>
                  <a:pt x="124206" y="50291"/>
                </a:lnTo>
                <a:lnTo>
                  <a:pt x="0" y="0"/>
                </a:lnTo>
                <a:close/>
              </a:path>
              <a:path w="894714" h="1019809">
                <a:moveTo>
                  <a:pt x="80010" y="73151"/>
                </a:moveTo>
                <a:lnTo>
                  <a:pt x="61722" y="88391"/>
                </a:lnTo>
                <a:lnTo>
                  <a:pt x="70104" y="97974"/>
                </a:lnTo>
                <a:lnTo>
                  <a:pt x="87958" y="82238"/>
                </a:lnTo>
                <a:lnTo>
                  <a:pt x="80010" y="73151"/>
                </a:lnTo>
                <a:close/>
              </a:path>
              <a:path w="894714" h="1019809">
                <a:moveTo>
                  <a:pt x="98268" y="73151"/>
                </a:moveTo>
                <a:lnTo>
                  <a:pt x="80010" y="73151"/>
                </a:lnTo>
                <a:lnTo>
                  <a:pt x="87958" y="82238"/>
                </a:lnTo>
                <a:lnTo>
                  <a:pt x="98268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27081" y="2871575"/>
            <a:ext cx="2789238" cy="627856"/>
          </a:xfrm>
          <a:custGeom>
            <a:avLst/>
            <a:gdLst/>
            <a:ahLst/>
            <a:cxnLst/>
            <a:rect l="l" t="t" r="r" b="b"/>
            <a:pathLst>
              <a:path w="2868929" h="645794">
                <a:moveTo>
                  <a:pt x="2486406" y="0"/>
                </a:moveTo>
                <a:lnTo>
                  <a:pt x="957072" y="0"/>
                </a:lnTo>
                <a:lnTo>
                  <a:pt x="888388" y="1727"/>
                </a:lnTo>
                <a:lnTo>
                  <a:pt x="823769" y="6710"/>
                </a:lnTo>
                <a:lnTo>
                  <a:pt x="764286" y="14647"/>
                </a:lnTo>
                <a:lnTo>
                  <a:pt x="711011" y="25236"/>
                </a:lnTo>
                <a:lnTo>
                  <a:pt x="665019" y="38178"/>
                </a:lnTo>
                <a:lnTo>
                  <a:pt x="627380" y="53170"/>
                </a:lnTo>
                <a:lnTo>
                  <a:pt x="581453" y="88103"/>
                </a:lnTo>
                <a:lnTo>
                  <a:pt x="575310" y="107442"/>
                </a:lnTo>
                <a:lnTo>
                  <a:pt x="575310" y="376427"/>
                </a:lnTo>
                <a:lnTo>
                  <a:pt x="0" y="454914"/>
                </a:lnTo>
                <a:lnTo>
                  <a:pt x="575310" y="537972"/>
                </a:lnTo>
                <a:lnTo>
                  <a:pt x="581453" y="557310"/>
                </a:lnTo>
                <a:lnTo>
                  <a:pt x="599167" y="575501"/>
                </a:lnTo>
                <a:lnTo>
                  <a:pt x="665019" y="607235"/>
                </a:lnTo>
                <a:lnTo>
                  <a:pt x="711011" y="620177"/>
                </a:lnTo>
                <a:lnTo>
                  <a:pt x="764286" y="630766"/>
                </a:lnTo>
                <a:lnTo>
                  <a:pt x="823769" y="638703"/>
                </a:lnTo>
                <a:lnTo>
                  <a:pt x="888388" y="643686"/>
                </a:lnTo>
                <a:lnTo>
                  <a:pt x="957072" y="645414"/>
                </a:lnTo>
                <a:lnTo>
                  <a:pt x="2486406" y="645414"/>
                </a:lnTo>
                <a:lnTo>
                  <a:pt x="2555115" y="643686"/>
                </a:lnTo>
                <a:lnTo>
                  <a:pt x="2619805" y="638703"/>
                </a:lnTo>
                <a:lnTo>
                  <a:pt x="2679389" y="630766"/>
                </a:lnTo>
                <a:lnTo>
                  <a:pt x="2732783" y="620177"/>
                </a:lnTo>
                <a:lnTo>
                  <a:pt x="2778903" y="607235"/>
                </a:lnTo>
                <a:lnTo>
                  <a:pt x="2816662" y="592243"/>
                </a:lnTo>
                <a:lnTo>
                  <a:pt x="2862760" y="557310"/>
                </a:lnTo>
                <a:lnTo>
                  <a:pt x="2868930" y="537972"/>
                </a:lnTo>
                <a:lnTo>
                  <a:pt x="2868930" y="107442"/>
                </a:lnTo>
                <a:lnTo>
                  <a:pt x="2844976" y="69912"/>
                </a:lnTo>
                <a:lnTo>
                  <a:pt x="2778903" y="38178"/>
                </a:lnTo>
                <a:lnTo>
                  <a:pt x="2732783" y="25236"/>
                </a:lnTo>
                <a:lnTo>
                  <a:pt x="2679389" y="14647"/>
                </a:lnTo>
                <a:lnTo>
                  <a:pt x="2619805" y="6710"/>
                </a:lnTo>
                <a:lnTo>
                  <a:pt x="2555115" y="1727"/>
                </a:lnTo>
                <a:lnTo>
                  <a:pt x="248640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327081" y="2871575"/>
            <a:ext cx="2789238" cy="627856"/>
          </a:xfrm>
          <a:custGeom>
            <a:avLst/>
            <a:gdLst/>
            <a:ahLst/>
            <a:cxnLst/>
            <a:rect l="l" t="t" r="r" b="b"/>
            <a:pathLst>
              <a:path w="2868929" h="645794">
                <a:moveTo>
                  <a:pt x="957072" y="0"/>
                </a:moveTo>
                <a:lnTo>
                  <a:pt x="888388" y="1727"/>
                </a:lnTo>
                <a:lnTo>
                  <a:pt x="823769" y="6710"/>
                </a:lnTo>
                <a:lnTo>
                  <a:pt x="764286" y="14647"/>
                </a:lnTo>
                <a:lnTo>
                  <a:pt x="711011" y="25236"/>
                </a:lnTo>
                <a:lnTo>
                  <a:pt x="665019" y="38178"/>
                </a:lnTo>
                <a:lnTo>
                  <a:pt x="627380" y="53170"/>
                </a:lnTo>
                <a:lnTo>
                  <a:pt x="581453" y="88103"/>
                </a:lnTo>
                <a:lnTo>
                  <a:pt x="575310" y="107442"/>
                </a:lnTo>
                <a:lnTo>
                  <a:pt x="575310" y="376427"/>
                </a:lnTo>
                <a:lnTo>
                  <a:pt x="0" y="454914"/>
                </a:lnTo>
                <a:lnTo>
                  <a:pt x="575310" y="537972"/>
                </a:lnTo>
                <a:lnTo>
                  <a:pt x="581453" y="557310"/>
                </a:lnTo>
                <a:lnTo>
                  <a:pt x="599167" y="575501"/>
                </a:lnTo>
                <a:lnTo>
                  <a:pt x="665019" y="607235"/>
                </a:lnTo>
                <a:lnTo>
                  <a:pt x="711011" y="620177"/>
                </a:lnTo>
                <a:lnTo>
                  <a:pt x="764286" y="630766"/>
                </a:lnTo>
                <a:lnTo>
                  <a:pt x="823769" y="638703"/>
                </a:lnTo>
                <a:lnTo>
                  <a:pt x="888388" y="643686"/>
                </a:lnTo>
                <a:lnTo>
                  <a:pt x="957072" y="645414"/>
                </a:lnTo>
                <a:lnTo>
                  <a:pt x="2486406" y="645414"/>
                </a:lnTo>
                <a:lnTo>
                  <a:pt x="2555115" y="643686"/>
                </a:lnTo>
                <a:lnTo>
                  <a:pt x="2619805" y="638703"/>
                </a:lnTo>
                <a:lnTo>
                  <a:pt x="2679389" y="630766"/>
                </a:lnTo>
                <a:lnTo>
                  <a:pt x="2732783" y="620177"/>
                </a:lnTo>
                <a:lnTo>
                  <a:pt x="2778903" y="607235"/>
                </a:lnTo>
                <a:lnTo>
                  <a:pt x="2816662" y="592243"/>
                </a:lnTo>
                <a:lnTo>
                  <a:pt x="2862760" y="557310"/>
                </a:lnTo>
                <a:lnTo>
                  <a:pt x="2868930" y="537972"/>
                </a:lnTo>
                <a:lnTo>
                  <a:pt x="2868930" y="107442"/>
                </a:lnTo>
                <a:lnTo>
                  <a:pt x="2844976" y="69912"/>
                </a:lnTo>
                <a:lnTo>
                  <a:pt x="2778903" y="38178"/>
                </a:lnTo>
                <a:lnTo>
                  <a:pt x="2732783" y="25236"/>
                </a:lnTo>
                <a:lnTo>
                  <a:pt x="2679389" y="14647"/>
                </a:lnTo>
                <a:lnTo>
                  <a:pt x="2619805" y="6710"/>
                </a:lnTo>
                <a:lnTo>
                  <a:pt x="2555115" y="1727"/>
                </a:lnTo>
                <a:lnTo>
                  <a:pt x="2486406" y="0"/>
                </a:lnTo>
                <a:lnTo>
                  <a:pt x="9570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037047" y="2934670"/>
            <a:ext cx="1626128" cy="405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5000"/>
              </a:lnSpc>
            </a:pPr>
            <a:r>
              <a:rPr sz="924" spc="-10" dirty="0">
                <a:latin typeface="Times New Roman"/>
                <a:cs typeface="Times New Roman"/>
              </a:rPr>
              <a:t>Now </a:t>
            </a:r>
            <a:r>
              <a:rPr sz="924" spc="-5" dirty="0">
                <a:latin typeface="Times New Roman"/>
                <a:cs typeface="Times New Roman"/>
              </a:rPr>
              <a:t>it is </a:t>
            </a:r>
            <a:r>
              <a:rPr sz="924" spc="-10" dirty="0">
                <a:latin typeface="Times New Roman"/>
                <a:cs typeface="Times New Roman"/>
              </a:rPr>
              <a:t>ok </a:t>
            </a:r>
            <a:r>
              <a:rPr sz="924" spc="-5" dirty="0">
                <a:latin typeface="Times New Roman"/>
                <a:cs typeface="Times New Roman"/>
              </a:rPr>
              <a:t>to call </a:t>
            </a:r>
            <a:r>
              <a:rPr sz="924" spc="-5" dirty="0">
                <a:latin typeface="Arial"/>
                <a:cs typeface="Arial"/>
              </a:rPr>
              <a:t>function </a:t>
            </a:r>
            <a:r>
              <a:rPr sz="924" b="1" spc="-10" dirty="0">
                <a:latin typeface="Arial"/>
                <a:cs typeface="Arial"/>
              </a:rPr>
              <a:t>bool  IsLeapYear </a:t>
            </a:r>
            <a:r>
              <a:rPr sz="924" spc="-5" dirty="0">
                <a:latin typeface="Arial"/>
                <a:cs typeface="Arial"/>
              </a:rPr>
              <a:t>in </a:t>
            </a:r>
            <a:r>
              <a:rPr sz="924" spc="-10" dirty="0">
                <a:latin typeface="Arial"/>
                <a:cs typeface="Arial"/>
              </a:rPr>
              <a:t>derived </a:t>
            </a:r>
            <a:r>
              <a:rPr sz="924" spc="-5" dirty="0">
                <a:latin typeface="Arial"/>
                <a:cs typeface="Arial"/>
              </a:rPr>
              <a:t>class  </a:t>
            </a:r>
            <a:r>
              <a:rPr sz="924" i="1" spc="-10" dirty="0">
                <a:latin typeface="Arial"/>
                <a:cs typeface="Arial"/>
              </a:rPr>
              <a:t>SpecialDate</a:t>
            </a:r>
            <a:r>
              <a:rPr sz="924" spc="-10" dirty="0">
                <a:latin typeface="Arial"/>
                <a:cs typeface="Arial"/>
              </a:rPr>
              <a:t>.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5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1280"/>
            <a:ext cx="2870729" cy="1417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(Pre-increment):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double real,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++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203725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operator ++(Complex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365" y="3060710"/>
            <a:ext cx="114335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3055524"/>
            <a:ext cx="2078038" cy="607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4939" indent="-417944">
              <a:lnSpc>
                <a:spcPct val="103499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Complex::operator++(){ 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 *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this;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3824522"/>
            <a:ext cx="4715404" cy="5524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919847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++ </a:t>
            </a:r>
            <a:r>
              <a:rPr sz="972" b="1" spc="15" dirty="0">
                <a:latin typeface="Book Antiqua"/>
                <a:cs typeface="Book Antiqua"/>
              </a:rPr>
              <a:t>(Complex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h){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non member function  </a:t>
            </a:r>
            <a:r>
              <a:rPr sz="972" b="1" spc="10" dirty="0">
                <a:latin typeface="Book Antiqua"/>
                <a:cs typeface="Book Antiqua"/>
              </a:rPr>
              <a:t>h.real </a:t>
            </a:r>
            <a:r>
              <a:rPr sz="972" b="1" spc="15" dirty="0">
                <a:latin typeface="Book Antiqua"/>
                <a:cs typeface="Book Antiqua"/>
              </a:rPr>
              <a:t>+=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 h1, h2,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h3;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++h1;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b="1" spc="15" dirty="0">
                <a:latin typeface="Book Antiqua"/>
                <a:cs typeface="Book Antiqua"/>
              </a:rPr>
              <a:t>operator++() </a:t>
            </a:r>
            <a:r>
              <a:rPr sz="972" spc="10" dirty="0">
                <a:latin typeface="Book Antiqua"/>
                <a:cs typeface="Book Antiqua"/>
              </a:rPr>
              <a:t>returns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reference </a:t>
            </a:r>
            <a:r>
              <a:rPr sz="972" spc="15" dirty="0">
                <a:latin typeface="Book Antiqua"/>
                <a:cs typeface="Book Antiqua"/>
              </a:rPr>
              <a:t>so that the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as an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lvalue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++h1 </a:t>
            </a:r>
            <a:r>
              <a:rPr sz="972" b="1" spc="19" dirty="0">
                <a:latin typeface="Book Antiqua"/>
                <a:cs typeface="Book Antiqua"/>
              </a:rPr>
              <a:t>= h2 +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++h3;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9" dirty="0">
                <a:latin typeface="Book Antiqua"/>
                <a:cs typeface="Book Antiqua"/>
              </a:rPr>
              <a:t>How </a:t>
            </a:r>
            <a:r>
              <a:rPr sz="972" b="1" spc="15" dirty="0">
                <a:latin typeface="Book Antiqua"/>
                <a:cs typeface="Book Antiqua"/>
              </a:rPr>
              <a:t>does a </a:t>
            </a:r>
            <a:r>
              <a:rPr sz="972" b="1" spc="10" dirty="0">
                <a:latin typeface="Book Antiqua"/>
                <a:cs typeface="Book Antiqua"/>
              </a:rPr>
              <a:t>compiler </a:t>
            </a:r>
            <a:r>
              <a:rPr sz="972" b="1" spc="19" dirty="0">
                <a:latin typeface="Book Antiqua"/>
                <a:cs typeface="Book Antiqua"/>
              </a:rPr>
              <a:t>know </a:t>
            </a:r>
            <a:r>
              <a:rPr sz="972" b="1" spc="15" dirty="0">
                <a:latin typeface="Book Antiqua"/>
                <a:cs typeface="Book Antiqua"/>
              </a:rPr>
              <a:t>whether </a:t>
            </a:r>
            <a:r>
              <a:rPr sz="972" b="1" spc="5" dirty="0">
                <a:latin typeface="Book Antiqua"/>
                <a:cs typeface="Book Antiqua"/>
              </a:rPr>
              <a:t>it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a </a:t>
            </a:r>
            <a:r>
              <a:rPr sz="972" b="1" spc="10" dirty="0">
                <a:latin typeface="Book Antiqua"/>
                <a:cs typeface="Book Antiqua"/>
              </a:rPr>
              <a:t>pre-increment or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spc="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post-increment?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1960694">
              <a:lnSpc>
                <a:spcPct val="1065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post-fix </a:t>
            </a:r>
            <a:r>
              <a:rPr sz="972" spc="15" dirty="0">
                <a:latin typeface="Book Antiqua"/>
                <a:cs typeface="Book Antiqua"/>
              </a:rPr>
              <a:t>unary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implemented </a:t>
            </a:r>
            <a:r>
              <a:rPr sz="972" spc="10" dirty="0">
                <a:latin typeface="Book Antiqua"/>
                <a:cs typeface="Book Antiqua"/>
              </a:rPr>
              <a:t>using: 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with </a:t>
            </a:r>
            <a:r>
              <a:rPr sz="972" spc="15" dirty="0">
                <a:latin typeface="Book Antiqua"/>
                <a:cs typeface="Book Antiqua"/>
              </a:rPr>
              <a:t>1 </a:t>
            </a:r>
            <a:r>
              <a:rPr sz="972" spc="19" dirty="0">
                <a:latin typeface="Book Antiqua"/>
                <a:cs typeface="Book Antiqua"/>
              </a:rPr>
              <a:t>dummy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argument  </a:t>
            </a:r>
            <a:r>
              <a:rPr sz="972" b="1" spc="19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Non-member function with two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arguments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29879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post increment, current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stored </a:t>
            </a:r>
            <a:r>
              <a:rPr sz="972" spc="15" dirty="0">
                <a:latin typeface="Book Antiqua"/>
                <a:cs typeface="Book Antiqua"/>
              </a:rPr>
              <a:t>in a temporary </a:t>
            </a:r>
            <a:r>
              <a:rPr sz="972" spc="10" dirty="0">
                <a:latin typeface="Book Antiqua"/>
                <a:cs typeface="Book Antiqua"/>
              </a:rPr>
              <a:t>variable  </a:t>
            </a:r>
            <a:r>
              <a:rPr sz="972" spc="15" dirty="0">
                <a:latin typeface="Book Antiqua"/>
                <a:cs typeface="Book Antiqua"/>
              </a:rPr>
              <a:t>Current object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incremented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of the temporary variable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returned</a:t>
            </a:r>
            <a:endParaRPr sz="972">
              <a:latin typeface="Book Antiqua"/>
              <a:cs typeface="Book Antiqua"/>
            </a:endParaRPr>
          </a:p>
          <a:p>
            <a:pPr marL="12347" marR="3000924">
              <a:lnSpc>
                <a:spcPts val="2469"/>
              </a:lnSpc>
              <a:spcBef>
                <a:spcPts val="272"/>
              </a:spcBef>
            </a:pPr>
            <a:r>
              <a:rPr sz="972" b="1" spc="15" dirty="0">
                <a:latin typeface="Times New Roman"/>
                <a:cs typeface="Times New Roman"/>
              </a:rPr>
              <a:t>21.2.</a:t>
            </a:r>
            <a:r>
              <a:rPr sz="972" b="1" spc="15" dirty="0">
                <a:latin typeface="Book Antiqua"/>
                <a:cs typeface="Book Antiqua"/>
              </a:rPr>
              <a:t>Post-increment </a:t>
            </a:r>
            <a:r>
              <a:rPr sz="972" b="1" spc="10" dirty="0">
                <a:latin typeface="Book Antiqua"/>
                <a:cs typeface="Book Antiqua"/>
              </a:rPr>
              <a:t>operator:  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14"/>
              </a:lnSpc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++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(int);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++(const Complex &amp;,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int);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552730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Complex::operator </a:t>
            </a:r>
            <a:r>
              <a:rPr sz="972" b="1" spc="15" dirty="0">
                <a:latin typeface="Book Antiqua"/>
                <a:cs typeface="Book Antiqua"/>
              </a:rPr>
              <a:t>++ </a:t>
            </a:r>
            <a:r>
              <a:rPr sz="972" b="1" spc="10" dirty="0">
                <a:latin typeface="Book Antiqua"/>
                <a:cs typeface="Book Antiqua"/>
              </a:rPr>
              <a:t>(int){ 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678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35" y="6956703"/>
            <a:ext cx="4852458" cy="2337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See the </a:t>
            </a:r>
            <a:r>
              <a:rPr sz="972" spc="15" dirty="0">
                <a:latin typeface="Book Antiqua"/>
                <a:cs typeface="Book Antiqua"/>
              </a:rPr>
              <a:t>code below </a:t>
            </a:r>
            <a:r>
              <a:rPr sz="972" spc="10" dirty="0">
                <a:latin typeface="Book Antiqua"/>
                <a:cs typeface="Book Antiqua"/>
              </a:rPr>
              <a:t>in it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using derived class object sobj to call </a:t>
            </a:r>
            <a:r>
              <a:rPr sz="972" spc="15" dirty="0">
                <a:latin typeface="Book Antiqua"/>
                <a:cs typeface="Book Antiqua"/>
              </a:rPr>
              <a:t>methods  </a:t>
            </a:r>
            <a:r>
              <a:rPr sz="972" i="1" spc="15" dirty="0">
                <a:latin typeface="Book Antiqua"/>
                <a:cs typeface="Book Antiqua"/>
              </a:rPr>
              <a:t>GetName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i="1" spc="15" dirty="0">
                <a:latin typeface="Book Antiqua"/>
                <a:cs typeface="Book Antiqua"/>
              </a:rPr>
              <a:t>GetRollNo </a:t>
            </a:r>
            <a:r>
              <a:rPr sz="972" spc="10" dirty="0">
                <a:latin typeface="Book Antiqua"/>
                <a:cs typeface="Book Antiqua"/>
              </a:rPr>
              <a:t>belonging to classes </a:t>
            </a:r>
            <a:r>
              <a:rPr sz="972" spc="15" dirty="0">
                <a:latin typeface="Book Antiqua"/>
                <a:cs typeface="Book Antiqua"/>
              </a:rPr>
              <a:t>Person and </a:t>
            </a:r>
            <a:r>
              <a:rPr sz="972" spc="10" dirty="0">
                <a:latin typeface="Book Antiqua"/>
                <a:cs typeface="Book Antiqua"/>
              </a:rPr>
              <a:t>Student respectively, this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in accordance to the principle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inheritance that says child class 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 public and protected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Person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marR="3692970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name;  public: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0" dirty="0">
                <a:latin typeface="Book Antiqua"/>
                <a:cs typeface="Book Antiqua"/>
              </a:rPr>
              <a:t>*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GetName();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29673" marR="3154026" indent="-417944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Student: public Person{  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rollNo;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public: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3456" y="5036290"/>
            <a:ext cx="906286" cy="696383"/>
          </a:xfrm>
          <a:custGeom>
            <a:avLst/>
            <a:gdLst/>
            <a:ahLst/>
            <a:cxnLst/>
            <a:rect l="l" t="t" r="r" b="b"/>
            <a:pathLst>
              <a:path w="932179" h="716279">
                <a:moveTo>
                  <a:pt x="0" y="716279"/>
                </a:moveTo>
                <a:lnTo>
                  <a:pt x="931926" y="716279"/>
                </a:lnTo>
                <a:lnTo>
                  <a:pt x="931926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943456" y="4199889"/>
            <a:ext cx="906286" cy="1532908"/>
          </a:xfrm>
          <a:custGeom>
            <a:avLst/>
            <a:gdLst/>
            <a:ahLst/>
            <a:cxnLst/>
            <a:rect l="l" t="t" r="r" b="b"/>
            <a:pathLst>
              <a:path w="932179" h="1576704">
                <a:moveTo>
                  <a:pt x="931926" y="0"/>
                </a:moveTo>
                <a:lnTo>
                  <a:pt x="0" y="0"/>
                </a:lnTo>
                <a:lnTo>
                  <a:pt x="0" y="1576577"/>
                </a:lnTo>
                <a:lnTo>
                  <a:pt x="931926" y="1576577"/>
                </a:lnTo>
                <a:lnTo>
                  <a:pt x="93192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943456" y="4199890"/>
            <a:ext cx="906286" cy="836524"/>
          </a:xfrm>
          <a:custGeom>
            <a:avLst/>
            <a:gdLst/>
            <a:ahLst/>
            <a:cxnLst/>
            <a:rect l="l" t="t" r="r" b="b"/>
            <a:pathLst>
              <a:path w="932179" h="860425">
                <a:moveTo>
                  <a:pt x="0" y="860298"/>
                </a:moveTo>
                <a:lnTo>
                  <a:pt x="931926" y="860298"/>
                </a:lnTo>
                <a:lnTo>
                  <a:pt x="931926" y="0"/>
                </a:lnTo>
                <a:lnTo>
                  <a:pt x="0" y="0"/>
                </a:lnTo>
                <a:lnTo>
                  <a:pt x="0" y="860298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943456" y="4199890"/>
            <a:ext cx="906286" cy="836524"/>
          </a:xfrm>
          <a:custGeom>
            <a:avLst/>
            <a:gdLst/>
            <a:ahLst/>
            <a:cxnLst/>
            <a:rect l="l" t="t" r="r" b="b"/>
            <a:pathLst>
              <a:path w="932179" h="860425">
                <a:moveTo>
                  <a:pt x="931926" y="0"/>
                </a:moveTo>
                <a:lnTo>
                  <a:pt x="0" y="0"/>
                </a:lnTo>
                <a:lnTo>
                  <a:pt x="0" y="860298"/>
                </a:lnTo>
                <a:lnTo>
                  <a:pt x="931926" y="860298"/>
                </a:lnTo>
                <a:lnTo>
                  <a:pt x="93192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3" y="1355336"/>
            <a:ext cx="4851224" cy="3419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Circle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Triangle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Generally </a:t>
            </a:r>
            <a:r>
              <a:rPr sz="972" spc="15" dirty="0">
                <a:latin typeface="Book Antiqua"/>
                <a:cs typeface="Book Antiqua"/>
              </a:rPr>
              <a:t>we can say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that,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/>
            <a:r>
              <a:rPr sz="972" spc="15" dirty="0">
                <a:latin typeface="Book Antiqua"/>
                <a:cs typeface="Book Antiqua"/>
              </a:rPr>
              <a:t>“Derived </a:t>
            </a:r>
            <a:r>
              <a:rPr sz="972" spc="10" dirty="0">
                <a:latin typeface="Book Antiqua"/>
                <a:cs typeface="Book Antiqua"/>
              </a:rPr>
              <a:t>Object 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derived class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special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base object with extra properties  (attributes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behaviour )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derived object has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properties as well as  properties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base object 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 reason </a:t>
            </a:r>
            <a:r>
              <a:rPr sz="972" spc="19" dirty="0">
                <a:latin typeface="Book Antiqua"/>
                <a:cs typeface="Book Antiqua"/>
              </a:rPr>
              <a:t>why </a:t>
            </a:r>
            <a:r>
              <a:rPr sz="972" spc="10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called  while creating derived class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10" dirty="0">
                <a:latin typeface="Book Antiqua"/>
                <a:cs typeface="Book Antiqua"/>
              </a:rPr>
              <a:t>derived class object where base class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required as </a:t>
            </a:r>
            <a:r>
              <a:rPr sz="972" b="1" spc="15" dirty="0">
                <a:latin typeface="Book Antiqua"/>
                <a:cs typeface="Book Antiqua"/>
              </a:rPr>
              <a:t>derived </a:t>
            </a:r>
            <a:r>
              <a:rPr sz="972" b="1" spc="10" dirty="0">
                <a:latin typeface="Book Antiqua"/>
                <a:cs typeface="Book Antiqua"/>
              </a:rPr>
              <a:t>class  object </a:t>
            </a:r>
            <a:r>
              <a:rPr sz="972" b="1" spc="15" dirty="0">
                <a:latin typeface="Book Antiqua"/>
                <a:cs typeface="Book Antiqua"/>
              </a:rPr>
              <a:t>has </a:t>
            </a:r>
            <a:r>
              <a:rPr sz="972" b="1" spc="10" dirty="0">
                <a:latin typeface="Book Antiqua"/>
                <a:cs typeface="Book Antiqua"/>
              </a:rPr>
              <a:t>implicit </a:t>
            </a:r>
            <a:r>
              <a:rPr sz="972" b="1" spc="15" dirty="0">
                <a:latin typeface="Book Antiqua"/>
                <a:cs typeface="Book Antiqua"/>
              </a:rPr>
              <a:t>base </a:t>
            </a:r>
            <a:r>
              <a:rPr sz="972" b="1" spc="10" dirty="0">
                <a:latin typeface="Book Antiqua"/>
                <a:cs typeface="Book Antiqua"/>
              </a:rPr>
              <a:t>class object </a:t>
            </a:r>
            <a:r>
              <a:rPr sz="972" spc="10" dirty="0">
                <a:latin typeface="Book Antiqua"/>
                <a:cs typeface="Book Antiqua"/>
              </a:rPr>
              <a:t>also but the reverse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statement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true, 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use base </a:t>
            </a:r>
            <a:r>
              <a:rPr sz="972" spc="10" dirty="0">
                <a:latin typeface="Book Antiqua"/>
                <a:cs typeface="Book Antiqua"/>
              </a:rPr>
              <a:t>class object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is required </a:t>
            </a:r>
            <a:r>
              <a:rPr sz="972" spc="15" dirty="0">
                <a:latin typeface="Book Antiqua"/>
                <a:cs typeface="Book Antiqua"/>
              </a:rPr>
              <a:t>because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create base class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only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base part not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derived class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part.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L="2531740" marR="1703878" indent="617" algn="ctr">
              <a:lnSpc>
                <a:spcPct val="98900"/>
              </a:lnSpc>
              <a:spcBef>
                <a:spcPts val="5"/>
              </a:spcBef>
            </a:pP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Implicit  </a:t>
            </a:r>
            <a:r>
              <a:rPr sz="1069" spc="10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r>
              <a:rPr sz="1069" spc="-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69" spc="5" dirty="0">
                <a:solidFill>
                  <a:srgbClr val="FFFFFF"/>
                </a:solidFill>
                <a:latin typeface="Times New Roman"/>
                <a:cs typeface="Times New Roman"/>
              </a:rPr>
              <a:t>Class  </a:t>
            </a:r>
            <a:r>
              <a:rPr sz="1069" spc="1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0292" y="4757737"/>
            <a:ext cx="906286" cy="976048"/>
          </a:xfrm>
          <a:custGeom>
            <a:avLst/>
            <a:gdLst/>
            <a:ahLst/>
            <a:cxnLst/>
            <a:rect l="l" t="t" r="r" b="b"/>
            <a:pathLst>
              <a:path w="932179" h="1003935">
                <a:moveTo>
                  <a:pt x="0" y="1003553"/>
                </a:moveTo>
                <a:lnTo>
                  <a:pt x="931925" y="1003553"/>
                </a:lnTo>
                <a:lnTo>
                  <a:pt x="931925" y="0"/>
                </a:lnTo>
                <a:lnTo>
                  <a:pt x="0" y="0"/>
                </a:lnTo>
                <a:lnTo>
                  <a:pt x="0" y="100355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340292" y="4757737"/>
            <a:ext cx="906286" cy="976048"/>
          </a:xfrm>
          <a:custGeom>
            <a:avLst/>
            <a:gdLst/>
            <a:ahLst/>
            <a:cxnLst/>
            <a:rect l="l" t="t" r="r" b="b"/>
            <a:pathLst>
              <a:path w="932179" h="1003935">
                <a:moveTo>
                  <a:pt x="931926" y="0"/>
                </a:moveTo>
                <a:lnTo>
                  <a:pt x="0" y="0"/>
                </a:lnTo>
                <a:lnTo>
                  <a:pt x="0" y="1003553"/>
                </a:lnTo>
                <a:lnTo>
                  <a:pt x="931926" y="1003553"/>
                </a:lnTo>
                <a:lnTo>
                  <a:pt x="93192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272382" y="5839848"/>
            <a:ext cx="10384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Base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5534" y="5839107"/>
            <a:ext cx="121743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Derived Class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977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1841" cy="611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GetRollNo();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sobj;</a:t>
            </a:r>
            <a:endParaRPr sz="972">
              <a:latin typeface="Book Antiqua"/>
              <a:cs typeface="Book Antiqua"/>
            </a:endParaRPr>
          </a:p>
          <a:p>
            <a:pPr marL="430291" marR="2910174">
              <a:lnSpc>
                <a:spcPct val="103699"/>
              </a:lnSpc>
            </a:pP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sobj.GetName();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sobj.GetRollNo();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65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discussed previously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inheritance represents 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relationship  </a:t>
            </a:r>
            <a:r>
              <a:rPr sz="972" spc="15" dirty="0">
                <a:latin typeface="Book Antiqua"/>
                <a:cs typeface="Book Antiqua"/>
              </a:rPr>
              <a:t>meaning </a:t>
            </a:r>
            <a:r>
              <a:rPr sz="972" spc="10" dirty="0">
                <a:latin typeface="Book Antiqua"/>
                <a:cs typeface="Book Antiqua"/>
              </a:rPr>
              <a:t>relationship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like,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Derived class “IS </a:t>
            </a:r>
            <a:r>
              <a:rPr sz="972" spc="15" dirty="0">
                <a:latin typeface="Book Antiqua"/>
                <a:cs typeface="Book Antiqua"/>
              </a:rPr>
              <a:t>A” Base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Hence Derived Class Object can be used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Base Class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required but  </a:t>
            </a:r>
            <a:r>
              <a:rPr sz="972" spc="10" dirty="0">
                <a:latin typeface="Book Antiqua"/>
                <a:cs typeface="Book Antiqua"/>
              </a:rPr>
              <a:t>Base Class 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be </a:t>
            </a:r>
            <a:r>
              <a:rPr sz="972" spc="15" dirty="0">
                <a:latin typeface="Book Antiqua"/>
                <a:cs typeface="Book Antiqua"/>
              </a:rPr>
              <a:t>used where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1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required example 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explain this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2219980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pPtr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0;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base class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pointer  Student s;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derived class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pPtr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&amp;s;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/* assigning derived class object </a:t>
            </a:r>
            <a:r>
              <a:rPr sz="972" spc="15" dirty="0">
                <a:latin typeface="Book Antiqua"/>
                <a:cs typeface="Book Antiqua"/>
              </a:rPr>
              <a:t>address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pointer 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pointer is  converted to base class pointer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12347" marR="4939" indent="418561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pPtr-&gt;GetName();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 reference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29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parent class object reference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hold the reference of 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as  shown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pPtr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&amp;s;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parent class reference will </a:t>
            </a:r>
            <a:r>
              <a:rPr sz="972" spc="15" dirty="0">
                <a:latin typeface="Book Antiqua"/>
                <a:cs typeface="Book Antiqua"/>
              </a:rPr>
              <a:t>have access only </a:t>
            </a:r>
            <a:r>
              <a:rPr sz="972" spc="10" dirty="0">
                <a:latin typeface="Book Antiqua"/>
                <a:cs typeface="Book Antiqua"/>
              </a:rPr>
              <a:t>to the interface of parent class,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try to </a:t>
            </a: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derived class </a:t>
            </a:r>
            <a:r>
              <a:rPr sz="972" spc="15" dirty="0">
                <a:latin typeface="Book Antiqua"/>
                <a:cs typeface="Book Antiqua"/>
              </a:rPr>
              <a:t>functions from </a:t>
            </a:r>
            <a:r>
              <a:rPr sz="972" spc="10" dirty="0">
                <a:latin typeface="Book Antiqua"/>
                <a:cs typeface="Book Antiqua"/>
              </a:rPr>
              <a:t>this parent class </a:t>
            </a:r>
            <a:r>
              <a:rPr sz="972" spc="15" dirty="0">
                <a:latin typeface="Book Antiqua"/>
                <a:cs typeface="Book Antiqua"/>
              </a:rPr>
              <a:t>reference </a:t>
            </a:r>
            <a:r>
              <a:rPr sz="972" spc="10" dirty="0">
                <a:latin typeface="Book Antiqua"/>
                <a:cs typeface="Book Antiqua"/>
              </a:rPr>
              <a:t>error will </a:t>
            </a:r>
            <a:r>
              <a:rPr sz="972" spc="19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generated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5039" y="8227269"/>
            <a:ext cx="39696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</a:t>
            </a:r>
            <a:r>
              <a:rPr sz="972" b="1" spc="-5" dirty="0">
                <a:latin typeface="Book Antiqua"/>
                <a:cs typeface="Book Antiqua"/>
              </a:rPr>
              <a:t>/</a:t>
            </a:r>
            <a:r>
              <a:rPr sz="972" b="1" spc="15" dirty="0">
                <a:latin typeface="Book Antiqua"/>
                <a:cs typeface="Book Antiqua"/>
              </a:rPr>
              <a:t>Er</a:t>
            </a:r>
            <a:r>
              <a:rPr sz="972" b="1" dirty="0">
                <a:latin typeface="Book Antiqua"/>
                <a:cs typeface="Book Antiqua"/>
              </a:rPr>
              <a:t>r</a:t>
            </a:r>
            <a:r>
              <a:rPr sz="972" b="1" spc="15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610897"/>
            <a:ext cx="2032970" cy="1070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59203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Person * pPtr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  </a:t>
            </a:r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&amp;s;</a:t>
            </a:r>
            <a:endParaRPr sz="972">
              <a:latin typeface="Book Antiqua"/>
              <a:cs typeface="Book Antiqua"/>
            </a:endParaRPr>
          </a:p>
          <a:p>
            <a:pPr marL="430291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pPtr-&gt;GetRollNo();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839938"/>
            <a:ext cx="4850606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Compiler use </a:t>
            </a:r>
            <a:r>
              <a:rPr sz="972" spc="10" dirty="0">
                <a:latin typeface="Book Antiqua"/>
                <a:cs typeface="Book Antiqua"/>
              </a:rPr>
              <a:t>the concept of static typing to </a:t>
            </a:r>
            <a:r>
              <a:rPr sz="972" spc="15" dirty="0">
                <a:latin typeface="Book Antiqua"/>
                <a:cs typeface="Book Antiqua"/>
              </a:rPr>
              <a:t>decide </a:t>
            </a:r>
            <a:r>
              <a:rPr sz="972" spc="10" dirty="0">
                <a:latin typeface="Book Antiqua"/>
                <a:cs typeface="Book Antiqua"/>
              </a:rPr>
              <a:t>the access to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as  described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5174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64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5" y="9672918"/>
            <a:ext cx="153846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2458" cy="818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 algn="just">
              <a:buFont typeface="Times New Roman"/>
              <a:buAutoNum type="arabicPeriod" startAt="4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Static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39"/>
              </a:spcBef>
              <a:buFont typeface="Times New Roman"/>
              <a:buAutoNum type="arabicPeriod" startAt="4"/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 type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used to declare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reference or pointer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its static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87"/>
              </a:spcBef>
              <a:buAutoNum type="arabicPeriod"/>
              <a:tabLst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In Person * pPtr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pPtr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(Person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pointer).</a:t>
            </a:r>
            <a:endParaRPr sz="972">
              <a:latin typeface="Book Antiqua"/>
              <a:cs typeface="Book Antiqua"/>
            </a:endParaRPr>
          </a:p>
          <a:p>
            <a:pPr marL="848235" lvl="2" indent="-209281">
              <a:spcBef>
                <a:spcPts val="87"/>
              </a:spcBef>
              <a:buAutoNum type="arabicPeriod" startAt="2"/>
              <a:tabLst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Member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Access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the 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pPtr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5" dirty="0">
                <a:latin typeface="Book Antiqua"/>
                <a:cs typeface="Book Antiqua"/>
              </a:rPr>
              <a:t>call is </a:t>
            </a:r>
            <a:r>
              <a:rPr sz="972" spc="15" dirty="0">
                <a:latin typeface="Book Antiqua"/>
                <a:cs typeface="Book Antiqua"/>
              </a:rPr>
              <a:t>erroneous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848235"/>
            <a:r>
              <a:rPr sz="972" b="1" spc="10" dirty="0">
                <a:latin typeface="Book Antiqua"/>
                <a:cs typeface="Book Antiqua"/>
              </a:rPr>
              <a:t>pPtr-&gt;GetRollNo();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pPtr 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and in 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 </a:t>
            </a:r>
            <a:r>
              <a:rPr sz="972" spc="15" dirty="0">
                <a:latin typeface="Book Antiqua"/>
                <a:cs typeface="Book Antiqua"/>
              </a:rPr>
              <a:t>GetRollNo()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compiler will generate </a:t>
            </a:r>
            <a:r>
              <a:rPr sz="972" spc="19" dirty="0">
                <a:latin typeface="Book Antiqua"/>
                <a:cs typeface="Book Antiqua"/>
              </a:rPr>
              <a:t>an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c++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references (called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reference identifiers </a:t>
            </a:r>
            <a:r>
              <a:rPr sz="972" spc="15" dirty="0">
                <a:latin typeface="Book Antiqua"/>
                <a:cs typeface="Book Antiqua"/>
              </a:rPr>
              <a:t>or reference  </a:t>
            </a:r>
            <a:r>
              <a:rPr sz="972" spc="10" dirty="0">
                <a:latin typeface="Book Antiqua"/>
                <a:cs typeface="Book Antiqua"/>
              </a:rPr>
              <a:t>variables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reference constants) to any type instead of pointers, for </a:t>
            </a:r>
            <a:r>
              <a:rPr sz="972" spc="15" dirty="0">
                <a:latin typeface="Book Antiqua"/>
                <a:cs typeface="Book Antiqua"/>
              </a:rPr>
              <a:t>example see </a:t>
            </a:r>
            <a:r>
              <a:rPr sz="972" spc="10" dirty="0">
                <a:latin typeface="Book Antiqua"/>
                <a:cs typeface="Book Antiqua"/>
              </a:rPr>
              <a:t>the 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below where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reference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initialized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derived  class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(Explicit </a:t>
            </a:r>
            <a:r>
              <a:rPr sz="972" b="1" spc="15" dirty="0">
                <a:latin typeface="Book Antiqua"/>
                <a:cs typeface="Book Antiqua"/>
              </a:rPr>
              <a:t>use of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24" dirty="0">
                <a:latin typeface="Book Antiqua"/>
                <a:cs typeface="Book Antiqua"/>
              </a:rPr>
              <a:t>A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27327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p; 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Person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refp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/*Here refp is </a:t>
            </a:r>
            <a:r>
              <a:rPr sz="972" b="1" spc="15" dirty="0">
                <a:latin typeface="Book Antiqua"/>
                <a:cs typeface="Book Antiqua"/>
              </a:rPr>
              <a:t>becoming </a:t>
            </a:r>
            <a:r>
              <a:rPr sz="972" b="1" spc="10" dirty="0">
                <a:latin typeface="Book Antiqua"/>
                <a:cs typeface="Book Antiqua"/>
              </a:rPr>
              <a:t>reference </a:t>
            </a:r>
            <a:r>
              <a:rPr sz="972" b="1" spc="5" dirty="0">
                <a:latin typeface="Book Antiqua"/>
                <a:cs typeface="Book Antiqua"/>
              </a:rPr>
              <a:t>(alias)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Student object </a:t>
            </a:r>
            <a:r>
              <a:rPr sz="972" b="1" spc="15" dirty="0">
                <a:latin typeface="Book Antiqua"/>
                <a:cs typeface="Book Antiqua"/>
              </a:rPr>
              <a:t>but </a:t>
            </a:r>
            <a:r>
              <a:rPr sz="972" b="1" spc="10" dirty="0">
                <a:latin typeface="Book Antiqua"/>
                <a:cs typeface="Book Antiqua"/>
              </a:rPr>
              <a:t>as its </a:t>
            </a:r>
            <a:r>
              <a:rPr sz="972" b="1" spc="19" dirty="0">
                <a:latin typeface="Book Antiqua"/>
                <a:cs typeface="Book Antiqua"/>
              </a:rPr>
              <a:t>own </a:t>
            </a:r>
            <a:r>
              <a:rPr sz="972" b="1" spc="10" dirty="0">
                <a:latin typeface="Book Antiqua"/>
                <a:cs typeface="Book Antiqua"/>
              </a:rPr>
              <a:t>static  type is </a:t>
            </a:r>
            <a:r>
              <a:rPr sz="972" b="1" spc="15" dirty="0">
                <a:latin typeface="Book Antiqua"/>
                <a:cs typeface="Book Antiqua"/>
              </a:rPr>
              <a:t>Person so </a:t>
            </a:r>
            <a:r>
              <a:rPr sz="972" b="1" spc="5" dirty="0">
                <a:latin typeface="Book Antiqua"/>
                <a:cs typeface="Book Antiqua"/>
              </a:rPr>
              <a:t>it </a:t>
            </a:r>
            <a:r>
              <a:rPr sz="972" b="1" spc="15" dirty="0">
                <a:latin typeface="Book Antiqua"/>
                <a:cs typeface="Book Antiqua"/>
              </a:rPr>
              <a:t>can </a:t>
            </a:r>
            <a:r>
              <a:rPr sz="972" b="1" spc="10" dirty="0">
                <a:latin typeface="Book Antiqua"/>
                <a:cs typeface="Book Antiqua"/>
              </a:rPr>
              <a:t>access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Person </a:t>
            </a:r>
            <a:r>
              <a:rPr sz="972" b="1" spc="10" dirty="0">
                <a:latin typeface="Book Antiqua"/>
                <a:cs typeface="Book Antiqua"/>
              </a:rPr>
              <a:t>class only.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refp.GetName();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refp.GetRollNo(); //Error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 </a:t>
            </a:r>
            <a:r>
              <a:rPr sz="972" b="1" spc="10" dirty="0">
                <a:latin typeface="Book Antiqua"/>
                <a:cs typeface="Book Antiqua"/>
              </a:rPr>
              <a:t>(Implicit </a:t>
            </a:r>
            <a:r>
              <a:rPr sz="972" b="1" spc="15" dirty="0">
                <a:latin typeface="Book Antiqua"/>
                <a:cs typeface="Book Antiqua"/>
              </a:rPr>
              <a:t>use of IS </a:t>
            </a:r>
            <a:r>
              <a:rPr sz="972" b="1" spc="24" dirty="0">
                <a:latin typeface="Book Antiqua"/>
                <a:cs typeface="Book Antiqua"/>
              </a:rPr>
              <a:t>A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3211439" indent="-322255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Play(const </a:t>
            </a:r>
            <a:r>
              <a:rPr sz="972" spc="15" dirty="0">
                <a:latin typeface="Book Antiqua"/>
                <a:cs typeface="Book Antiqua"/>
              </a:rPr>
              <a:t>Person&amp; </a:t>
            </a:r>
            <a:r>
              <a:rPr sz="972" spc="10" dirty="0">
                <a:latin typeface="Book Antiqua"/>
                <a:cs typeface="Book Antiqua"/>
              </a:rPr>
              <a:t>p){  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p.GetName()</a:t>
            </a:r>
            <a:endParaRPr sz="972">
              <a:latin typeface="Book Antiqua"/>
              <a:cs typeface="Book Antiqua"/>
            </a:endParaRPr>
          </a:p>
          <a:p>
            <a:pPr marL="943924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&lt;&lt; “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playing”;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 marR="3127480" indent="-417944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void Study(const </a:t>
            </a:r>
            <a:r>
              <a:rPr sz="972" spc="15" dirty="0">
                <a:latin typeface="Book Antiqua"/>
                <a:cs typeface="Book Antiqua"/>
              </a:rPr>
              <a:t>Student&amp; </a:t>
            </a:r>
            <a:r>
              <a:rPr sz="972" spc="5" dirty="0">
                <a:latin typeface="Book Antiqua"/>
                <a:cs typeface="Book Antiqua"/>
              </a:rPr>
              <a:t>s){ 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s.GetRollNo()</a:t>
            </a:r>
            <a:endParaRPr sz="972">
              <a:latin typeface="Book Antiqua"/>
              <a:cs typeface="Book Antiqua"/>
            </a:endParaRPr>
          </a:p>
          <a:p>
            <a:pPr marL="976642"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“ </a:t>
            </a:r>
            <a:r>
              <a:rPr sz="972" spc="10" dirty="0">
                <a:latin typeface="Book Antiqua"/>
                <a:cs typeface="Book Antiqua"/>
              </a:rPr>
              <a:t>is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Studying”;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232531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  Person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8638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4849989" cy="1100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12347" marR="398805">
              <a:lnSpc>
                <a:spcPct val="103499"/>
              </a:lnSpc>
              <a:spcBef>
                <a:spcPts val="29"/>
              </a:spcBef>
            </a:pPr>
            <a:r>
              <a:rPr sz="972" b="1" spc="10" dirty="0">
                <a:latin typeface="Book Antiqua"/>
                <a:cs typeface="Book Antiqua"/>
              </a:rPr>
              <a:t>Play(p); /* </a:t>
            </a:r>
            <a:r>
              <a:rPr sz="972" b="1" spc="15" dirty="0">
                <a:latin typeface="Book Antiqua"/>
                <a:cs typeface="Book Antiqua"/>
              </a:rPr>
              <a:t>parameter of function Play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being </a:t>
            </a:r>
            <a:r>
              <a:rPr sz="972" b="1" spc="10" dirty="0">
                <a:latin typeface="Book Antiqua"/>
                <a:cs typeface="Book Antiqua"/>
              </a:rPr>
              <a:t>initialized </a:t>
            </a:r>
            <a:r>
              <a:rPr sz="972" b="1" spc="15" dirty="0">
                <a:latin typeface="Book Antiqua"/>
                <a:cs typeface="Book Antiqua"/>
              </a:rPr>
              <a:t>with argument </a:t>
            </a:r>
            <a:r>
              <a:rPr sz="972" b="1" spc="19" dirty="0">
                <a:latin typeface="Book Antiqua"/>
                <a:cs typeface="Book Antiqua"/>
              </a:rPr>
              <a:t>p </a:t>
            </a:r>
            <a:r>
              <a:rPr sz="972" b="1" spc="10" dirty="0">
                <a:latin typeface="Book Antiqua"/>
                <a:cs typeface="Book Antiqua"/>
              </a:rPr>
              <a:t>*/  Play(s);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/* </a:t>
            </a:r>
            <a:r>
              <a:rPr sz="972" b="1" spc="15" dirty="0">
                <a:latin typeface="Book Antiqua"/>
                <a:cs typeface="Book Antiqua"/>
              </a:rPr>
              <a:t>parameter of function </a:t>
            </a:r>
            <a:r>
              <a:rPr sz="972" b="1" spc="10" dirty="0">
                <a:latin typeface="Book Antiqua"/>
                <a:cs typeface="Book Antiqua"/>
              </a:rPr>
              <a:t>Play is </a:t>
            </a:r>
            <a:r>
              <a:rPr sz="972" b="1" spc="15" dirty="0">
                <a:latin typeface="Book Antiqua"/>
                <a:cs typeface="Book Antiqua"/>
              </a:rPr>
              <a:t>being </a:t>
            </a:r>
            <a:r>
              <a:rPr sz="972" b="1" spc="10" dirty="0">
                <a:latin typeface="Book Antiqua"/>
                <a:cs typeface="Book Antiqua"/>
              </a:rPr>
              <a:t>is initialized </a:t>
            </a:r>
            <a:r>
              <a:rPr sz="972" b="1" spc="15" dirty="0">
                <a:latin typeface="Book Antiqua"/>
                <a:cs typeface="Book Antiqua"/>
              </a:rPr>
              <a:t>with argument </a:t>
            </a:r>
            <a:r>
              <a:rPr sz="972" b="1" spc="10" dirty="0">
                <a:latin typeface="Book Antiqua"/>
                <a:cs typeface="Book Antiqua"/>
              </a:rPr>
              <a:t>s </a:t>
            </a:r>
            <a:r>
              <a:rPr sz="972" b="1" spc="15" dirty="0">
                <a:latin typeface="Book Antiqua"/>
                <a:cs typeface="Book Antiqua"/>
              </a:rPr>
              <a:t>as student IS  </a:t>
            </a:r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0" dirty="0">
                <a:latin typeface="Book Antiqua"/>
                <a:cs typeface="Book Antiqua"/>
              </a:rPr>
              <a:t>kind of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person*/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5413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4492"/>
            <a:ext cx="4851841" cy="7728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No.24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Lecture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Overview: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357750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Protected Access Specifier  </a:t>
            </a:r>
            <a:r>
              <a:rPr sz="972" spc="15" dirty="0">
                <a:latin typeface="Book Antiqua"/>
                <a:cs typeface="Book Antiqua"/>
              </a:rPr>
              <a:t>IS-A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Protected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Members: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members are somewhere between </a:t>
            </a: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private </a:t>
            </a:r>
            <a:r>
              <a:rPr sz="972" spc="15" dirty="0">
                <a:latin typeface="Book Antiqua"/>
                <a:cs typeface="Book Antiqua"/>
              </a:rPr>
              <a:t>members. They are  </a:t>
            </a:r>
            <a:r>
              <a:rPr sz="972" spc="10" dirty="0">
                <a:latin typeface="Book Antiqua"/>
                <a:cs typeface="Book Antiqua"/>
              </a:rPr>
              <a:t>used in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outside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once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protected access </a:t>
            </a:r>
            <a:r>
              <a:rPr sz="972" spc="10" dirty="0">
                <a:latin typeface="Book Antiqua"/>
                <a:cs typeface="Book Antiqua"/>
              </a:rPr>
              <a:t>specifier </a:t>
            </a:r>
            <a:r>
              <a:rPr sz="972" spc="15" dirty="0">
                <a:latin typeface="Book Antiqua"/>
                <a:cs typeface="Book Antiqua"/>
              </a:rPr>
              <a:t>however any  </a:t>
            </a:r>
            <a:r>
              <a:rPr sz="972" spc="10" dirty="0">
                <a:latin typeface="Book Antiqua"/>
                <a:cs typeface="Book Antiqua"/>
              </a:rPr>
              <a:t>publicly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access the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specifiers </a:t>
            </a:r>
            <a:r>
              <a:rPr sz="972" spc="15" dirty="0">
                <a:latin typeface="Book Antiqua"/>
                <a:cs typeface="Book Antiqua"/>
              </a:rPr>
              <a:t>and they </a:t>
            </a:r>
            <a:r>
              <a:rPr sz="972" spc="10" dirty="0">
                <a:latin typeface="Book Antiqua"/>
                <a:cs typeface="Book Antiqua"/>
              </a:rPr>
              <a:t>behave </a:t>
            </a:r>
            <a:r>
              <a:rPr sz="972" spc="15" dirty="0">
                <a:latin typeface="Book Antiqua"/>
                <a:cs typeface="Book Antiqua"/>
              </a:rPr>
              <a:t>as 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single </a:t>
            </a:r>
            <a:r>
              <a:rPr sz="972" spc="15" dirty="0">
                <a:latin typeface="Book Antiqua"/>
                <a:cs typeface="Book Antiqua"/>
              </a:rPr>
              <a:t>standalone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protected access </a:t>
            </a:r>
            <a:r>
              <a:rPr sz="972" spc="10" dirty="0">
                <a:latin typeface="Book Antiqua"/>
                <a:cs typeface="Book Antiqua"/>
              </a:rPr>
              <a:t>specifier </a:t>
            </a:r>
            <a:r>
              <a:rPr sz="972" spc="15" dirty="0">
                <a:latin typeface="Book Antiqua"/>
                <a:cs typeface="Book Antiqua"/>
              </a:rPr>
              <a:t>has no </a:t>
            </a:r>
            <a:r>
              <a:rPr sz="972" spc="10" dirty="0">
                <a:latin typeface="Book Antiqua"/>
                <a:cs typeface="Book Antiqua"/>
              </a:rPr>
              <a:t>significance but </a:t>
            </a:r>
            <a:r>
              <a:rPr sz="972" spc="19" dirty="0">
                <a:latin typeface="Book Antiqua"/>
                <a:cs typeface="Book Antiqua"/>
              </a:rPr>
              <a:t>when 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derive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protected access specifier </a:t>
            </a:r>
            <a:r>
              <a:rPr sz="972" spc="15" dirty="0">
                <a:latin typeface="Book Antiqua"/>
                <a:cs typeface="Book Antiqua"/>
              </a:rPr>
              <a:t>becomes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significant.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IS-A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relationship: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Inheritance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kind of </a:t>
            </a:r>
            <a:r>
              <a:rPr sz="972" spc="10" dirty="0">
                <a:latin typeface="Book Antiqua"/>
                <a:cs typeface="Book Antiqua"/>
              </a:rPr>
              <a:t>relationship </a:t>
            </a:r>
            <a:r>
              <a:rPr sz="972" spc="15" dirty="0">
                <a:latin typeface="Book Antiqua"/>
                <a:cs typeface="Book Antiqua"/>
              </a:rPr>
              <a:t>between two 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In c++ </a:t>
            </a:r>
            <a:r>
              <a:rPr sz="972" spc="10" dirty="0">
                <a:latin typeface="Book Antiqua"/>
                <a:cs typeface="Book Antiqua"/>
              </a:rPr>
              <a:t>public inheritance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can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use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publicly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pointer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for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base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0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pointer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because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1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kind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or in other words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with </a:t>
            </a:r>
            <a:r>
              <a:rPr sz="972" spc="19" dirty="0">
                <a:latin typeface="Book Antiqua"/>
                <a:cs typeface="Book Antiqua"/>
              </a:rPr>
              <a:t>some  </a:t>
            </a:r>
            <a:r>
              <a:rPr sz="972" spc="10" dirty="0">
                <a:latin typeface="Book Antiqua"/>
                <a:cs typeface="Book Antiqua"/>
              </a:rPr>
              <a:t>extra properties. In case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“Student </a:t>
            </a:r>
            <a:r>
              <a:rPr sz="972" spc="15" dirty="0">
                <a:latin typeface="Book Antiqua"/>
                <a:cs typeface="Book Antiqua"/>
              </a:rPr>
              <a:t>IS-A Person </a:t>
            </a:r>
            <a:r>
              <a:rPr sz="972" spc="10" dirty="0">
                <a:latin typeface="Book Antiqua"/>
                <a:cs typeface="Book Antiqua"/>
              </a:rPr>
              <a:t>relationship” </a:t>
            </a:r>
            <a:r>
              <a:rPr sz="972" spc="15" dirty="0">
                <a:latin typeface="Book Antiqua"/>
                <a:cs typeface="Book Antiqua"/>
              </a:rPr>
              <a:t>student has </a:t>
            </a:r>
            <a:r>
              <a:rPr sz="972" spc="10" dirty="0">
                <a:latin typeface="Book Antiqua"/>
                <a:cs typeface="Book Antiqua"/>
              </a:rPr>
              <a:t>all  properties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person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student walks, eats, drinks </a:t>
            </a:r>
            <a:r>
              <a:rPr sz="972" spc="15" dirty="0">
                <a:latin typeface="Book Antiqua"/>
                <a:cs typeface="Book Antiqua"/>
              </a:rPr>
              <a:t>and so on </a:t>
            </a:r>
            <a:r>
              <a:rPr sz="972" spc="10" dirty="0">
                <a:latin typeface="Book Antiqua"/>
                <a:cs typeface="Book Antiqua"/>
              </a:rPr>
              <a:t>as person  does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student has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extra properties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student studies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study  program.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(We can </a:t>
            </a:r>
            <a:r>
              <a:rPr sz="972" spc="10" dirty="0">
                <a:latin typeface="Book Antiqua"/>
                <a:cs typeface="Book Antiqua"/>
              </a:rPr>
              <a:t>assign derived class pointer to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pointer </a:t>
            </a:r>
            <a:r>
              <a:rPr sz="972" spc="15" dirty="0">
                <a:latin typeface="Book Antiqua"/>
                <a:cs typeface="Book Antiqua"/>
              </a:rPr>
              <a:t>because </a:t>
            </a:r>
            <a:r>
              <a:rPr sz="972" spc="10" dirty="0">
                <a:latin typeface="Book Antiqua"/>
                <a:cs typeface="Book Antiqua"/>
              </a:rPr>
              <a:t>for compiler </a:t>
            </a:r>
            <a:r>
              <a:rPr sz="972" spc="5" dirty="0">
                <a:latin typeface="Book Antiqua"/>
                <a:cs typeface="Book Antiqua"/>
              </a:rPr>
              <a:t>it  is </a:t>
            </a:r>
            <a:r>
              <a:rPr sz="972" spc="10" dirty="0">
                <a:latin typeface="Book Antiqua"/>
                <a:cs typeface="Book Antiqua"/>
              </a:rPr>
              <a:t>explicit manifestation of IS-A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relationship.)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type of an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identifier: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of an </a:t>
            </a:r>
            <a:r>
              <a:rPr sz="972" spc="10" dirty="0">
                <a:latin typeface="Book Antiqua"/>
                <a:cs typeface="Book Antiqua"/>
              </a:rPr>
              <a:t>identifier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used to declare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identifier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the type used </a:t>
            </a:r>
            <a:r>
              <a:rPr sz="972" spc="10" dirty="0">
                <a:latin typeface="Book Antiqua"/>
                <a:cs typeface="Book Antiqua"/>
              </a:rPr>
              <a:t>for declaration of that identifier for  example,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81829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*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student;  Person *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person;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i="1" spc="10" dirty="0">
                <a:latin typeface="Book Antiqua"/>
                <a:cs typeface="Book Antiqua"/>
              </a:rPr>
              <a:t>static type </a:t>
            </a:r>
            <a:r>
              <a:rPr sz="972" spc="10" dirty="0">
                <a:latin typeface="Book Antiqua"/>
                <a:cs typeface="Book Antiqua"/>
              </a:rPr>
              <a:t>of pointer </a:t>
            </a:r>
            <a:r>
              <a:rPr sz="972" i="1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Person.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Access to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identifier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governed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that </a:t>
            </a:r>
            <a:r>
              <a:rPr sz="972" spc="5" dirty="0">
                <a:latin typeface="Book Antiqua"/>
                <a:cs typeface="Book Antiqua"/>
              </a:rPr>
              <a:t>identifier,  </a:t>
            </a:r>
            <a:r>
              <a:rPr sz="972" spc="10" dirty="0">
                <a:latin typeface="Book Antiqua"/>
                <a:cs typeface="Book Antiqua"/>
              </a:rPr>
              <a:t>compiler uses 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identifier to allow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identifier 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different 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(functions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0" dirty="0">
                <a:latin typeface="Book Antiqua"/>
                <a:cs typeface="Book Antiqua"/>
              </a:rPr>
              <a:t> variables).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2375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818346"/>
            <a:ext cx="4851841" cy="191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Constructor:</a:t>
            </a:r>
            <a:r>
              <a:rPr sz="948" b="1" spc="15" baseline="21367" dirty="0">
                <a:latin typeface="Book Antiqua"/>
                <a:cs typeface="Book Antiqua"/>
              </a:rPr>
              <a:t>11</a:t>
            </a:r>
            <a:endParaRPr sz="948" baseline="21367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member </a:t>
            </a:r>
            <a:r>
              <a:rPr sz="972" spc="10" dirty="0">
                <a:latin typeface="Book Antiqua"/>
                <a:cs typeface="Book Antiqua"/>
              </a:rPr>
              <a:t>function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create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of   that class </a:t>
            </a:r>
            <a:r>
              <a:rPr sz="972" b="1" i="1" spc="15" dirty="0">
                <a:latin typeface="Book Antiqua"/>
                <a:cs typeface="Book Antiqua"/>
              </a:rPr>
              <a:t>by copying values from an already created</a:t>
            </a:r>
            <a:r>
              <a:rPr sz="972" b="1" i="1" spc="-39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object</a:t>
            </a:r>
            <a:r>
              <a:rPr sz="972" b="1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Copy Constructor </a:t>
            </a:r>
            <a:r>
              <a:rPr sz="972" b="1" spc="10" dirty="0">
                <a:latin typeface="Book Antiqua"/>
                <a:cs typeface="Book Antiqua"/>
              </a:rPr>
              <a:t>in case of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Consider the code given below having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Person and </a:t>
            </a:r>
            <a:r>
              <a:rPr sz="972" spc="10" dirty="0">
                <a:latin typeface="Book Antiqua"/>
                <a:cs typeface="Book Antiqua"/>
              </a:rPr>
              <a:t>Student in this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base and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derived class. Person has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attribute </a:t>
            </a:r>
            <a:r>
              <a:rPr sz="972" b="1" i="1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to store 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person and Student has one </a:t>
            </a:r>
            <a:r>
              <a:rPr sz="972" spc="10" dirty="0">
                <a:latin typeface="Book Antiqua"/>
                <a:cs typeface="Book Antiqua"/>
              </a:rPr>
              <a:t>attribute </a:t>
            </a:r>
            <a:r>
              <a:rPr sz="972" b="1" i="1" spc="15" dirty="0">
                <a:latin typeface="Book Antiqua"/>
                <a:cs typeface="Book Antiqua"/>
              </a:rPr>
              <a:t>major </a:t>
            </a:r>
            <a:r>
              <a:rPr sz="972" spc="10" dirty="0">
                <a:latin typeface="Book Antiqua"/>
                <a:cs typeface="Book Antiqua"/>
              </a:rPr>
              <a:t>to store </a:t>
            </a:r>
            <a:r>
              <a:rPr sz="972" spc="15" dirty="0">
                <a:latin typeface="Book Antiqua"/>
                <a:cs typeface="Book Antiqua"/>
              </a:rPr>
              <a:t>study program </a:t>
            </a:r>
            <a:r>
              <a:rPr sz="972" spc="10" dirty="0">
                <a:latin typeface="Book Antiqua"/>
                <a:cs typeface="Book Antiqua"/>
              </a:rPr>
              <a:t>of  the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730" y="4029498"/>
            <a:ext cx="4951853" cy="4976502"/>
          </a:xfrm>
          <a:prstGeom prst="rect">
            <a:avLst/>
          </a:prstGeom>
          <a:ln w="17525">
            <a:solidFill>
              <a:srgbClr val="000000"/>
            </a:solidFill>
          </a:ln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54327"/>
            <a:r>
              <a:rPr sz="972" spc="10" dirty="0">
                <a:solidFill>
                  <a:srgbClr val="804000"/>
                </a:solidFill>
                <a:latin typeface="Book Antiqua"/>
                <a:cs typeface="Book Antiqua"/>
              </a:rPr>
              <a:t>#include</a:t>
            </a:r>
            <a:r>
              <a:rPr sz="972" spc="-63" dirty="0">
                <a:solidFill>
                  <a:srgbClr val="804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804000"/>
                </a:solidFill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54327">
              <a:spcBef>
                <a:spcPts val="87"/>
              </a:spcBef>
            </a:pP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using namespace</a:t>
            </a:r>
            <a:r>
              <a:rPr sz="972" b="1" spc="-58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54327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/*Listing 24.1</a:t>
            </a:r>
            <a:r>
              <a:rPr sz="972" spc="-63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54327">
              <a:spcBef>
                <a:spcPts val="78"/>
              </a:spcBef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/*Program to demonstrate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Copy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 in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case of base and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derived classes.</a:t>
            </a:r>
            <a:r>
              <a:rPr sz="972" spc="-10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4327" marR="3353429">
              <a:lnSpc>
                <a:spcPct val="107500"/>
              </a:lnSpc>
              <a:tabLst>
                <a:tab pos="309291" algn="l"/>
                <a:tab pos="1445827" algn="l"/>
              </a:tabLst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	Base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Class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Person	*/  </a:t>
            </a: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class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2887">
              <a:spcBef>
                <a:spcPts val="83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7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54327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7288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2887">
              <a:spcBef>
                <a:spcPts val="7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72887">
              <a:spcBef>
                <a:spcPts val="7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~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54327">
              <a:spcBef>
                <a:spcPts val="68"/>
              </a:spcBef>
            </a:pP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82117" marR="2532357" indent="-128408">
              <a:lnSpc>
                <a:spcPts val="2499"/>
              </a:lnSpc>
              <a:spcBef>
                <a:spcPts val="282"/>
              </a:spcBef>
            </a:pP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nm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):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nm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7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342628">
              <a:lnSpc>
                <a:spcPts val="924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0418" marR="2629281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nm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342628">
              <a:spcBef>
                <a:spcPts val="1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82117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82117" marR="2695337" indent="-128408">
              <a:lnSpc>
                <a:spcPts val="1254"/>
              </a:lnSpc>
              <a:spcBef>
                <a:spcPts val="24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-8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82117" marR="4006582">
              <a:lnSpc>
                <a:spcPts val="1235"/>
              </a:lnSpc>
              <a:spcBef>
                <a:spcPts val="10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143352" y="9254347"/>
            <a:ext cx="282751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aseline="37037" dirty="0">
                <a:latin typeface="Times New Roman"/>
                <a:cs typeface="Times New Roman"/>
              </a:rPr>
              <a:t>11 </a:t>
            </a:r>
            <a:r>
              <a:rPr sz="924" spc="-10" dirty="0">
                <a:latin typeface="Times New Roman"/>
                <a:cs typeface="Times New Roman"/>
              </a:rPr>
              <a:t>See </a:t>
            </a:r>
            <a:r>
              <a:rPr sz="924" spc="-5" dirty="0">
                <a:latin typeface="Times New Roman"/>
                <a:cs typeface="Times New Roman"/>
              </a:rPr>
              <a:t>Lecture </a:t>
            </a:r>
            <a:r>
              <a:rPr sz="924" spc="-10" dirty="0">
                <a:latin typeface="Times New Roman"/>
                <a:cs typeface="Times New Roman"/>
              </a:rPr>
              <a:t>No.9 </a:t>
            </a:r>
            <a:r>
              <a:rPr sz="924" spc="-5" dirty="0">
                <a:latin typeface="Times New Roman"/>
                <a:cs typeface="Times New Roman"/>
              </a:rPr>
              <a:t>for </a:t>
            </a:r>
            <a:r>
              <a:rPr sz="924" spc="-10" dirty="0">
                <a:latin typeface="Times New Roman"/>
                <a:cs typeface="Times New Roman"/>
              </a:rPr>
              <a:t>more </a:t>
            </a:r>
            <a:r>
              <a:rPr sz="924" spc="-5" dirty="0">
                <a:latin typeface="Times New Roman"/>
                <a:cs typeface="Times New Roman"/>
              </a:rPr>
              <a:t>details </a:t>
            </a:r>
            <a:r>
              <a:rPr sz="924" spc="-10" dirty="0">
                <a:latin typeface="Times New Roman"/>
                <a:cs typeface="Times New Roman"/>
              </a:rPr>
              <a:t>about copy</a:t>
            </a:r>
            <a:r>
              <a:rPr sz="924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constructor.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271" y="1366450"/>
            <a:ext cx="1984816" cy="1439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6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"NULL"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7791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936514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~</a:t>
            </a:r>
            <a:r>
              <a:rPr sz="972" spc="15" dirty="0">
                <a:latin typeface="Book Antiqua"/>
                <a:cs typeface="Book Antiqua"/>
              </a:rPr>
              <a:t>Pe</a:t>
            </a:r>
            <a:r>
              <a:rPr sz="972" spc="5" dirty="0">
                <a:latin typeface="Book Antiqua"/>
                <a:cs typeface="Book Antiqua"/>
              </a:rPr>
              <a:t>r</a:t>
            </a: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10" dirty="0">
                <a:latin typeface="Book Antiqua"/>
                <a:cs typeface="Book Antiqua"/>
              </a:rPr>
              <a:t>n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delete</a:t>
            </a:r>
            <a:r>
              <a:rPr sz="972" b="1" spc="-7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7791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tabLst>
                <a:tab pos="861199" algn="l"/>
              </a:tabLst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	Child Class</a:t>
            </a:r>
            <a:r>
              <a:rPr sz="972" spc="-3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6809" y="2627348"/>
            <a:ext cx="12655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dirty="0">
                <a:solidFill>
                  <a:srgbClr val="008000"/>
                </a:solidFill>
                <a:latin typeface="Book Antiqua"/>
                <a:cs typeface="Book Antiqua"/>
              </a:rPr>
              <a:t>*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/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4271" y="2776995"/>
            <a:ext cx="4817269" cy="564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326" marR="3192301" indent="-417944">
              <a:lnSpc>
                <a:spcPct val="106500"/>
              </a:lnSpc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Student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{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public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87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7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~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68"/>
              </a:spcBef>
            </a:pPr>
            <a:r>
              <a:rPr sz="972" b="1" spc="-5" dirty="0">
                <a:solidFill>
                  <a:srgbClr val="000080"/>
                </a:solidFill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5" dirty="0">
                <a:latin typeface="Book Antiqua"/>
                <a:cs typeface="Book Antiqua"/>
              </a:rPr>
              <a:t>_name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_name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),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major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7791">
              <a:spcBef>
                <a:spcPts val="63"/>
              </a:spcBef>
            </a:pPr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_maj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r>
              <a:rPr sz="972" b="1" spc="-34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7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7791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59893" marR="2365674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"Name: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 &lt;&lt;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"Major: "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major 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::~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83"/>
              </a:spcBef>
            </a:pP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delete</a:t>
            </a:r>
            <a:r>
              <a:rPr sz="972" b="1" spc="-78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17326" marR="2092189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"Computer 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Student 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27791" indent="417326">
              <a:lnSpc>
                <a:spcPct val="107000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//Student sobj2(sobj1); Similar to above statement to call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copy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  </a:t>
            </a:r>
            <a:r>
              <a:rPr sz="972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417326" marR="3363305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sy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te</a:t>
            </a:r>
            <a:r>
              <a:rPr sz="972" spc="24" dirty="0">
                <a:latin typeface="Book Antiqua"/>
                <a:cs typeface="Book Antiqua"/>
              </a:rPr>
              <a:t>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U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SE"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2410" y="1358793"/>
            <a:ext cx="4969140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3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0930" y="1349905"/>
            <a:ext cx="0" cy="7296591"/>
          </a:xfrm>
          <a:custGeom>
            <a:avLst/>
            <a:gdLst/>
            <a:ahLst/>
            <a:cxnLst/>
            <a:rect l="l" t="t" r="r" b="b"/>
            <a:pathLst>
              <a:path h="7505065">
                <a:moveTo>
                  <a:pt x="0" y="0"/>
                </a:moveTo>
                <a:lnTo>
                  <a:pt x="0" y="7504938"/>
                </a:lnTo>
              </a:path>
            </a:pathLst>
          </a:custGeom>
          <a:ln w="17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2410" y="863748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2289" y="1349905"/>
            <a:ext cx="0" cy="7296591"/>
          </a:xfrm>
          <a:custGeom>
            <a:avLst/>
            <a:gdLst/>
            <a:ahLst/>
            <a:cxnLst/>
            <a:rect l="l" t="t" r="r" b="b"/>
            <a:pathLst>
              <a:path h="7505065">
                <a:moveTo>
                  <a:pt x="0" y="0"/>
                </a:moveTo>
                <a:lnTo>
                  <a:pt x="0" y="7504938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61924" y="8961475"/>
            <a:ext cx="108099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Code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Description: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5715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9"/>
            <a:ext cx="4851841" cy="128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code has two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Person and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manifestation of </a:t>
            </a:r>
            <a:r>
              <a:rPr sz="972" spc="15" dirty="0">
                <a:latin typeface="Book Antiqua"/>
                <a:cs typeface="Book Antiqua"/>
              </a:rPr>
              <a:t>IS-A  </a:t>
            </a:r>
            <a:r>
              <a:rPr sz="972" spc="10" dirty="0">
                <a:latin typeface="Book Antiqua"/>
                <a:cs typeface="Book Antiqua"/>
              </a:rPr>
              <a:t>kind of relationship (public inheritance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c++).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attribute </a:t>
            </a:r>
            <a:r>
              <a:rPr sz="972" spc="15" dirty="0">
                <a:latin typeface="Book Antiqua"/>
                <a:cs typeface="Book Antiqua"/>
              </a:rPr>
              <a:t>name to </a:t>
            </a:r>
            <a:r>
              <a:rPr sz="972" spc="10" dirty="0">
                <a:latin typeface="Book Antiqua"/>
                <a:cs typeface="Book Antiqua"/>
              </a:rPr>
              <a:t>store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any person </a:t>
            </a:r>
            <a:r>
              <a:rPr sz="972" spc="10" dirty="0">
                <a:latin typeface="Book Antiqua"/>
                <a:cs typeface="Book Antiqua"/>
              </a:rPr>
              <a:t>as all persons </a:t>
            </a:r>
            <a:r>
              <a:rPr sz="972" spc="15" dirty="0">
                <a:latin typeface="Book Antiqua"/>
                <a:cs typeface="Book Antiqua"/>
              </a:rPr>
              <a:t>have  </a:t>
            </a:r>
            <a:r>
              <a:rPr sz="972" spc="10" dirty="0">
                <a:latin typeface="Book Antiqua"/>
                <a:cs typeface="Book Antiqua"/>
              </a:rPr>
              <a:t>specific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Student class has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attribute </a:t>
            </a: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spc="10" dirty="0">
                <a:latin typeface="Book Antiqua"/>
                <a:cs typeface="Book Antiqua"/>
              </a:rPr>
              <a:t>to store the major of the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spc="15" dirty="0">
                <a:latin typeface="Book Antiqua"/>
                <a:cs typeface="Book Antiqua"/>
              </a:rPr>
              <a:t>has the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5" dirty="0">
                <a:latin typeface="Book Antiqua"/>
                <a:cs typeface="Book Antiqua"/>
              </a:rPr>
              <a:t>in its </a:t>
            </a: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interface: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767785"/>
            <a:ext cx="710583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Constructor  GetName()  </a:t>
            </a:r>
            <a:r>
              <a:rPr sz="972" spc="19" dirty="0">
                <a:latin typeface="Book Antiqua"/>
                <a:cs typeface="Book Antiqua"/>
              </a:rPr>
              <a:t>D</a:t>
            </a:r>
            <a:r>
              <a:rPr sz="972" spc="5" dirty="0">
                <a:latin typeface="Book Antiqua"/>
                <a:cs typeface="Book Antiqua"/>
              </a:rPr>
              <a:t>e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tructor()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6139" y="2778453"/>
            <a:ext cx="2892954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91"/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one </a:t>
            </a:r>
            <a:r>
              <a:rPr sz="972" spc="15" dirty="0">
                <a:latin typeface="Book Antiqua"/>
                <a:cs typeface="Book Antiqua"/>
              </a:rPr>
              <a:t>parameter name with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value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</a:t>
            </a:r>
            <a:endParaRPr sz="972">
              <a:latin typeface="Book Antiqua"/>
              <a:cs typeface="Book Antiqua"/>
            </a:endParaRPr>
          </a:p>
          <a:p>
            <a:pPr marL="51240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getter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used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allocation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731152"/>
            <a:ext cx="272564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Student has the </a:t>
            </a:r>
            <a:r>
              <a:rPr sz="972" spc="15" dirty="0">
                <a:latin typeface="Book Antiqua"/>
                <a:cs typeface="Book Antiqua"/>
              </a:rPr>
              <a:t>following </a:t>
            </a:r>
            <a:r>
              <a:rPr sz="972" spc="10" dirty="0">
                <a:latin typeface="Book Antiqua"/>
                <a:cs typeface="Book Antiqua"/>
              </a:rPr>
              <a:t>in its public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interface: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4038586"/>
            <a:ext cx="701940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Con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truc</a:t>
            </a:r>
            <a:r>
              <a:rPr sz="972" spc="15" dirty="0">
                <a:latin typeface="Book Antiqua"/>
                <a:cs typeface="Book Antiqua"/>
              </a:rPr>
              <a:t>t</a:t>
            </a:r>
            <a:r>
              <a:rPr sz="972" spc="10" dirty="0">
                <a:latin typeface="Book Antiqua"/>
                <a:cs typeface="Book Antiqua"/>
              </a:rPr>
              <a:t>or  </a:t>
            </a:r>
            <a:r>
              <a:rPr sz="972" spc="5" dirty="0">
                <a:latin typeface="Book Antiqua"/>
                <a:cs typeface="Book Antiqua"/>
              </a:rPr>
              <a:t>Print()  </a:t>
            </a:r>
            <a:r>
              <a:rPr sz="972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7774" y="4048958"/>
            <a:ext cx="3257815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23"/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parameter constructor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values </a:t>
            </a:r>
            <a:r>
              <a:rPr sz="972" spc="19" dirty="0">
                <a:latin typeface="Book Antiqua"/>
                <a:cs typeface="Book Antiqua"/>
              </a:rPr>
              <a:t>NULL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// showing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attributes</a:t>
            </a:r>
            <a:endParaRPr sz="972">
              <a:latin typeface="Book Antiqua"/>
              <a:cs typeface="Book Antiqua"/>
            </a:endParaRPr>
          </a:p>
          <a:p>
            <a:pPr marL="24077">
              <a:spcBef>
                <a:spcPts val="83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free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dynamically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allocated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4842353"/>
            <a:ext cx="4851841" cy="4498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constructor’s </a:t>
            </a:r>
            <a:r>
              <a:rPr sz="972" spc="15" dirty="0">
                <a:latin typeface="Book Antiqua"/>
                <a:cs typeface="Book Antiqua"/>
              </a:rPr>
              <a:t>code of student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_name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_name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),</a:t>
            </a:r>
            <a:r>
              <a:rPr sz="972" b="1" spc="8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major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3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_maj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r>
              <a:rPr sz="972" b="1" spc="-6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8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_maj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constructor of student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taking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5" dirty="0">
                <a:latin typeface="Book Antiqua"/>
                <a:cs typeface="Book Antiqua"/>
              </a:rPr>
              <a:t>*’s </a:t>
            </a:r>
            <a:r>
              <a:rPr sz="972" spc="10" dirty="0">
                <a:latin typeface="Book Antiqua"/>
                <a:cs typeface="Book Antiqua"/>
              </a:rPr>
              <a:t>as inputs,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 student </a:t>
            </a:r>
            <a:r>
              <a:rPr sz="972" spc="15" dirty="0">
                <a:latin typeface="Book Antiqua"/>
                <a:cs typeface="Book Antiqua"/>
              </a:rPr>
              <a:t>and second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major subject </a:t>
            </a:r>
            <a:r>
              <a:rPr sz="972" spc="10" dirty="0">
                <a:latin typeface="Book Antiqua"/>
                <a:cs typeface="Book Antiqua"/>
              </a:rPr>
              <a:t>of that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student.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initialization list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initializing </a:t>
            </a:r>
            <a:r>
              <a:rPr sz="972" spc="15" dirty="0">
                <a:latin typeface="Book Antiqua"/>
                <a:cs typeface="Book Antiqua"/>
              </a:rPr>
              <a:t>major with </a:t>
            </a:r>
            <a:r>
              <a:rPr sz="972" spc="10" dirty="0">
                <a:latin typeface="Book Antiqua"/>
                <a:cs typeface="Book Antiqua"/>
              </a:rPr>
              <a:t>null </a:t>
            </a:r>
            <a:r>
              <a:rPr sz="972" spc="15" dirty="0">
                <a:latin typeface="Book Antiqua"/>
                <a:cs typeface="Book Antiqua"/>
              </a:rPr>
              <a:t>value 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also calling 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discussed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today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part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first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derived class part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created.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there 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of student constructor 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are checking </a:t>
            </a:r>
            <a:r>
              <a:rPr sz="972" spc="15" dirty="0">
                <a:latin typeface="Book Antiqua"/>
                <a:cs typeface="Book Antiqua"/>
              </a:rPr>
              <a:t>maj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NULL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0" dirty="0">
                <a:latin typeface="Book Antiqua"/>
                <a:cs typeface="Book Antiqua"/>
              </a:rPr>
              <a:t>is  not </a:t>
            </a:r>
            <a:r>
              <a:rPr sz="972" spc="15" dirty="0">
                <a:latin typeface="Book Antiqua"/>
                <a:cs typeface="Book Antiqua"/>
              </a:rPr>
              <a:t>(some value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passed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maj </a:t>
            </a:r>
            <a:r>
              <a:rPr sz="972" spc="10" dirty="0">
                <a:latin typeface="Book Antiqua"/>
                <a:cs typeface="Book Antiqua"/>
              </a:rPr>
              <a:t>subject)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creating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equal to </a:t>
            </a:r>
            <a:r>
              <a:rPr sz="972" spc="15" dirty="0">
                <a:latin typeface="Book Antiqua"/>
                <a:cs typeface="Book Antiqua"/>
              </a:rPr>
              <a:t>passed  value and </a:t>
            </a:r>
            <a:r>
              <a:rPr sz="972" spc="10" dirty="0">
                <a:latin typeface="Book Antiqua"/>
                <a:cs typeface="Book Antiqua"/>
              </a:rPr>
              <a:t>assigning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to char *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major.</a:t>
            </a:r>
            <a:endParaRPr sz="972">
              <a:latin typeface="Book Antiqua"/>
              <a:cs typeface="Book Antiqua"/>
            </a:endParaRPr>
          </a:p>
          <a:p>
            <a:pPr marL="12347" marR="1718077">
              <a:lnSpc>
                <a:spcPct val="214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print function </a:t>
            </a:r>
            <a:r>
              <a:rPr sz="972" spc="15" dirty="0">
                <a:latin typeface="Book Antiqua"/>
                <a:cs typeface="Book Antiqua"/>
              </a:rPr>
              <a:t>code of student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 below, 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spc="-5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72240" marR="2388516">
              <a:lnSpc>
                <a:spcPct val="106500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"Name: 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8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"Major: "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major 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54"/>
              </a:lnSpc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In print </a:t>
            </a:r>
            <a:r>
              <a:rPr sz="972" spc="15" dirty="0">
                <a:latin typeface="Book Antiqua"/>
                <a:cs typeface="Book Antiqua"/>
              </a:rPr>
              <a:t>method we </a:t>
            </a:r>
            <a:r>
              <a:rPr sz="972" spc="10" dirty="0">
                <a:latin typeface="Book Antiqua"/>
                <a:cs typeface="Book Antiqua"/>
              </a:rPr>
              <a:t>are doing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things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printing student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using  </a:t>
            </a:r>
            <a:r>
              <a:rPr sz="972" spc="15" dirty="0">
                <a:latin typeface="Book Antiqua"/>
                <a:cs typeface="Book Antiqua"/>
              </a:rPr>
              <a:t>person GetName method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then we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showing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major.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51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507948"/>
            <a:ext cx="2775656" cy="95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The main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4939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 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"Computer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Student 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6083" y="2460661"/>
            <a:ext cx="14007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//Student </a:t>
            </a:r>
            <a:r>
              <a:rPr sz="972" spc="136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sobj2(sobj1);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3920" y="2460661"/>
            <a:ext cx="253858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Similar   to 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above  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statement   to   call</a:t>
            </a:r>
            <a:r>
              <a:rPr sz="972" spc="34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1313" y="8170756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25248" y="8170756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36500" y="8170756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5"/>
                </a:moveTo>
                <a:lnTo>
                  <a:pt x="4899660" y="158495"/>
                </a:lnTo>
                <a:lnTo>
                  <a:pt x="4899660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560935" y="8157791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86124" y="8171127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11313" y="8351519"/>
            <a:ext cx="0" cy="625387"/>
          </a:xfrm>
          <a:custGeom>
            <a:avLst/>
            <a:gdLst/>
            <a:ahLst/>
            <a:cxnLst/>
            <a:rect l="l" t="t" r="r" b="b"/>
            <a:pathLst>
              <a:path h="643254">
                <a:moveTo>
                  <a:pt x="0" y="0"/>
                </a:moveTo>
                <a:lnTo>
                  <a:pt x="0" y="643128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25248" y="8351519"/>
            <a:ext cx="0" cy="625387"/>
          </a:xfrm>
          <a:custGeom>
            <a:avLst/>
            <a:gdLst/>
            <a:ahLst/>
            <a:cxnLst/>
            <a:rect l="l" t="t" r="r" b="b"/>
            <a:pathLst>
              <a:path h="643254">
                <a:moveTo>
                  <a:pt x="0" y="0"/>
                </a:moveTo>
                <a:lnTo>
                  <a:pt x="0" y="643128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36500" y="8351519"/>
            <a:ext cx="4763558" cy="158044"/>
          </a:xfrm>
          <a:custGeom>
            <a:avLst/>
            <a:gdLst/>
            <a:ahLst/>
            <a:cxnLst/>
            <a:rect l="l" t="t" r="r" b="b"/>
            <a:pathLst>
              <a:path w="4899659" h="162559">
                <a:moveTo>
                  <a:pt x="0" y="162305"/>
                </a:moveTo>
                <a:lnTo>
                  <a:pt x="4899660" y="162305"/>
                </a:lnTo>
                <a:lnTo>
                  <a:pt x="4899660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636500" y="8509318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636500" y="8663410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5"/>
                </a:moveTo>
                <a:lnTo>
                  <a:pt x="4899660" y="158495"/>
                </a:lnTo>
                <a:lnTo>
                  <a:pt x="4899660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36500" y="8817503"/>
            <a:ext cx="4763558" cy="159279"/>
          </a:xfrm>
          <a:custGeom>
            <a:avLst/>
            <a:gdLst/>
            <a:ahLst/>
            <a:cxnLst/>
            <a:rect l="l" t="t" r="r" b="b"/>
            <a:pathLst>
              <a:path w="4899659" h="163829">
                <a:moveTo>
                  <a:pt x="0" y="163829"/>
                </a:moveTo>
                <a:lnTo>
                  <a:pt x="4899660" y="163829"/>
                </a:lnTo>
                <a:lnTo>
                  <a:pt x="4899660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86124" y="8337815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586124" y="8351150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573530" y="8144827"/>
            <a:ext cx="0" cy="858132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39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560935" y="8989747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6462289" y="8144827"/>
            <a:ext cx="0" cy="858132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39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561911" y="2619198"/>
            <a:ext cx="4851224" cy="6786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29673" marR="3384913" indent="-34571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  </a:t>
            </a:r>
            <a:r>
              <a:rPr sz="972" spc="10" dirty="0">
                <a:latin typeface="Book Antiqua"/>
                <a:cs typeface="Book Antiqua"/>
              </a:rPr>
              <a:t>sy</a:t>
            </a:r>
            <a:r>
              <a:rPr sz="972" spc="15" dirty="0">
                <a:latin typeface="Book Antiqua"/>
                <a:cs typeface="Book Antiqua"/>
              </a:rPr>
              <a:t>s</a:t>
            </a:r>
            <a:r>
              <a:rPr sz="972" spc="5" dirty="0">
                <a:latin typeface="Book Antiqua"/>
                <a:cs typeface="Book Antiqua"/>
              </a:rPr>
              <a:t>te</a:t>
            </a:r>
            <a:r>
              <a:rPr sz="972" spc="24" dirty="0">
                <a:latin typeface="Book Antiqua"/>
                <a:cs typeface="Book Antiqua"/>
              </a:rPr>
              <a:t>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</a:t>
            </a:r>
            <a:r>
              <a:rPr sz="972" spc="19" dirty="0">
                <a:solidFill>
                  <a:srgbClr val="7F7F7F"/>
                </a:solidFill>
                <a:latin typeface="Book Antiqua"/>
                <a:cs typeface="Book Antiqua"/>
              </a:rPr>
              <a:t>U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SE"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In main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creating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of Student class with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i="1" spc="10" dirty="0">
                <a:latin typeface="Book Antiqua"/>
                <a:cs typeface="Book Antiqua"/>
              </a:rPr>
              <a:t>sobj1 </a:t>
            </a:r>
            <a:r>
              <a:rPr sz="972" spc="10" dirty="0">
                <a:latin typeface="Book Antiqua"/>
                <a:cs typeface="Book Antiqua"/>
              </a:rPr>
              <a:t>with values  “Ali” </a:t>
            </a:r>
            <a:r>
              <a:rPr sz="972" spc="15" dirty="0">
                <a:latin typeface="Book Antiqua"/>
                <a:cs typeface="Book Antiqua"/>
              </a:rPr>
              <a:t>and “Study Program”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major,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b="1" spc="10" dirty="0">
                <a:solidFill>
                  <a:srgbClr val="7F7F7F"/>
                </a:solidFill>
                <a:latin typeface="Book Antiqua"/>
                <a:cs typeface="Book Antiqua"/>
              </a:rPr>
              <a:t>"Computer</a:t>
            </a:r>
            <a:r>
              <a:rPr sz="972" b="1" spc="73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7F7F7F"/>
                </a:solidFill>
                <a:latin typeface="Book Antiqua"/>
                <a:cs typeface="Book Antiqua"/>
              </a:rPr>
              <a:t>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assigning </a:t>
            </a:r>
            <a:r>
              <a:rPr sz="972" b="1" i="1" spc="10" dirty="0">
                <a:latin typeface="Book Antiqua"/>
                <a:cs typeface="Book Antiqua"/>
              </a:rPr>
              <a:t>sobj1 </a:t>
            </a:r>
            <a:r>
              <a:rPr sz="972" spc="15" dirty="0">
                <a:latin typeface="Book Antiqua"/>
                <a:cs typeface="Book Antiqua"/>
              </a:rPr>
              <a:t>to a new </a:t>
            </a:r>
            <a:r>
              <a:rPr sz="972" spc="10" dirty="0">
                <a:latin typeface="Book Antiqua"/>
                <a:cs typeface="Book Antiqua"/>
              </a:rPr>
              <a:t>student object </a:t>
            </a:r>
            <a:r>
              <a:rPr sz="972" b="1" i="1" spc="10" dirty="0">
                <a:latin typeface="Book Antiqua"/>
                <a:cs typeface="Book Antiqua"/>
              </a:rPr>
              <a:t>sobj2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the line given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sobj2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sobj1;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line will </a:t>
            </a:r>
            <a:r>
              <a:rPr sz="972" spc="15" dirty="0">
                <a:latin typeface="Book Antiqua"/>
                <a:cs typeface="Book Antiqua"/>
              </a:rPr>
              <a:t>invoke copy </a:t>
            </a:r>
            <a:r>
              <a:rPr sz="972" spc="10" dirty="0">
                <a:latin typeface="Book Antiqua"/>
                <a:cs typeface="Book Antiqua"/>
              </a:rPr>
              <a:t>constructor of Student class 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creating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in terms of another object that </a:t>
            </a:r>
            <a:r>
              <a:rPr sz="972" spc="15" dirty="0">
                <a:latin typeface="Book Antiqua"/>
                <a:cs typeface="Book Antiqua"/>
              </a:rPr>
              <a:t>already </a:t>
            </a:r>
            <a:r>
              <a:rPr sz="972" spc="10" dirty="0">
                <a:latin typeface="Book Antiqua"/>
                <a:cs typeface="Book Antiqua"/>
              </a:rPr>
              <a:t>exist for student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This line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exactly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commented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line,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//Student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sobj2(sobj1);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9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sobj1 </a:t>
            </a:r>
            <a:r>
              <a:rPr sz="972" spc="15" dirty="0">
                <a:latin typeface="Book Antiqua"/>
                <a:cs typeface="Book Antiqua"/>
              </a:rPr>
              <a:t>values have </a:t>
            </a:r>
            <a:r>
              <a:rPr sz="972" spc="10" dirty="0">
                <a:latin typeface="Book Antiqua"/>
                <a:cs typeface="Book Antiqua"/>
              </a:rPr>
              <a:t>been </a:t>
            </a:r>
            <a:r>
              <a:rPr sz="972" spc="15" dirty="0">
                <a:latin typeface="Book Antiqua"/>
                <a:cs typeface="Book Antiqua"/>
              </a:rPr>
              <a:t>assigned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 </a:t>
            </a:r>
            <a:r>
              <a:rPr sz="972" spc="15" dirty="0">
                <a:latin typeface="Book Antiqua"/>
                <a:cs typeface="Book Antiqua"/>
              </a:rPr>
              <a:t>using  </a:t>
            </a:r>
            <a:r>
              <a:rPr sz="972" b="1" spc="10" dirty="0">
                <a:latin typeface="Book Antiqua"/>
                <a:cs typeface="Book Antiqua"/>
              </a:rPr>
              <a:t>default </a:t>
            </a:r>
            <a:r>
              <a:rPr sz="972" b="1" spc="15" dirty="0">
                <a:latin typeface="Book Antiqua"/>
                <a:cs typeface="Book Antiqua"/>
              </a:rPr>
              <a:t>compiler </a:t>
            </a:r>
            <a:r>
              <a:rPr sz="972" b="1" spc="10" dirty="0">
                <a:latin typeface="Book Antiqua"/>
                <a:cs typeface="Book Antiqua"/>
              </a:rPr>
              <a:t>generated </a:t>
            </a:r>
            <a:r>
              <a:rPr sz="972" b="1" spc="15" dirty="0">
                <a:latin typeface="Book Antiqua"/>
                <a:cs typeface="Book Antiqua"/>
              </a:rPr>
              <a:t>copy </a:t>
            </a:r>
            <a:r>
              <a:rPr sz="972" b="1" spc="10" dirty="0">
                <a:latin typeface="Book Antiqua"/>
                <a:cs typeface="Book Antiqua"/>
              </a:rPr>
              <a:t>constructo</a:t>
            </a:r>
            <a:r>
              <a:rPr sz="972" spc="10" dirty="0">
                <a:latin typeface="Book Antiqua"/>
                <a:cs typeface="Book Antiqua"/>
              </a:rPr>
              <a:t>r,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by  compiler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as compiler generates default constructor in case </a:t>
            </a:r>
            <a:r>
              <a:rPr sz="972" spc="15" dirty="0">
                <a:latin typeface="Book Antiqua"/>
                <a:cs typeface="Book Antiqua"/>
              </a:rPr>
              <a:t>user has  </a:t>
            </a:r>
            <a:r>
              <a:rPr sz="972" spc="10" dirty="0">
                <a:latin typeface="Book Antiqua"/>
                <a:cs typeface="Book Antiqua"/>
              </a:rPr>
              <a:t>not defined default constructor for that</a:t>
            </a:r>
            <a:r>
              <a:rPr sz="972" spc="5" dirty="0">
                <a:latin typeface="Book Antiqua"/>
                <a:cs typeface="Book Antiqua"/>
              </a:rPr>
              <a:t> 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calling print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of student class to ensure 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values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been  assigned to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object as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well,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b="1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output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will be as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follows:</a:t>
            </a:r>
            <a:endParaRPr sz="972">
              <a:latin typeface="Book Antiqua"/>
              <a:cs typeface="Book Antiqua"/>
            </a:endParaRPr>
          </a:p>
          <a:p>
            <a:pPr marL="74082" marR="3999173">
              <a:lnSpc>
                <a:spcPct val="228500"/>
              </a:lnSpc>
              <a:spcBef>
                <a:spcPts val="24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C++ Out</a:t>
            </a:r>
            <a:r>
              <a:rPr sz="972" b="1" spc="-7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Put:  Name:</a:t>
            </a:r>
            <a:r>
              <a:rPr sz="972" b="1" spc="-78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Ali</a:t>
            </a:r>
            <a:endParaRPr sz="972">
              <a:latin typeface="Book Antiqua"/>
              <a:cs typeface="Book Antiqua"/>
            </a:endParaRPr>
          </a:p>
          <a:p>
            <a:pPr marL="74082">
              <a:spcBef>
                <a:spcPts val="44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Major: Computer</a:t>
            </a:r>
            <a:r>
              <a:rPr sz="972" b="1" spc="-5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know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generate copy </a:t>
            </a:r>
            <a:r>
              <a:rPr sz="972" spc="10" dirty="0">
                <a:latin typeface="Book Antiqua"/>
                <a:cs typeface="Book Antiqua"/>
              </a:rPr>
              <a:t>constructor for any class,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needed.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 </a:t>
            </a:r>
            <a:r>
              <a:rPr sz="972" spc="15" dirty="0">
                <a:latin typeface="Book Antiqua"/>
                <a:cs typeface="Book Antiqua"/>
              </a:rPr>
              <a:t>case  </a:t>
            </a:r>
            <a:r>
              <a:rPr sz="972" spc="19" dirty="0">
                <a:latin typeface="Book Antiqua"/>
                <a:cs typeface="Book Antiqua"/>
              </a:rPr>
              <a:t>when  we  </a:t>
            </a:r>
            <a:r>
              <a:rPr sz="972" spc="15" dirty="0">
                <a:latin typeface="Book Antiqua"/>
                <a:cs typeface="Book Antiqua"/>
              </a:rPr>
              <a:t>are  </a:t>
            </a:r>
            <a:r>
              <a:rPr sz="972" spc="10" dirty="0">
                <a:latin typeface="Book Antiqua"/>
                <a:cs typeface="Book Antiqua"/>
              </a:rPr>
              <a:t>assigning  </a:t>
            </a:r>
            <a:r>
              <a:rPr sz="972" spc="15" dirty="0">
                <a:latin typeface="Book Antiqua"/>
                <a:cs typeface="Book Antiqua"/>
              </a:rPr>
              <a:t>derived  </a:t>
            </a:r>
            <a:r>
              <a:rPr sz="972" spc="10" dirty="0">
                <a:latin typeface="Book Antiqua"/>
                <a:cs typeface="Book Antiqua"/>
              </a:rPr>
              <a:t>class  object  </a:t>
            </a:r>
            <a:r>
              <a:rPr sz="972" b="1" spc="15" dirty="0">
                <a:latin typeface="Book Antiqua"/>
                <a:cs typeface="Book Antiqua"/>
              </a:rPr>
              <a:t>sobj1  </a:t>
            </a:r>
            <a:r>
              <a:rPr sz="972" spc="10" dirty="0">
                <a:latin typeface="Book Antiqua"/>
                <a:cs typeface="Book Antiqua"/>
              </a:rPr>
              <a:t>to  another  newly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8467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8"/>
            <a:ext cx="4851224" cy="1437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sobj2</a:t>
            </a:r>
            <a:r>
              <a:rPr sz="972" spc="10" dirty="0">
                <a:latin typeface="Book Antiqua"/>
                <a:cs typeface="Book Antiqua"/>
              </a:rPr>
              <a:t>, derived class object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will be </a:t>
            </a:r>
            <a:r>
              <a:rPr sz="972" spc="15" dirty="0">
                <a:latin typeface="Book Antiqua"/>
                <a:cs typeface="Book Antiqua"/>
              </a:rPr>
              <a:t>invoked which </a:t>
            </a:r>
            <a:r>
              <a:rPr sz="972" spc="10" dirty="0">
                <a:latin typeface="Book Antiqua"/>
                <a:cs typeface="Book Antiqua"/>
              </a:rPr>
              <a:t>in turn will  call the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 as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anonymous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 first </a:t>
            </a:r>
            <a:r>
              <a:rPr sz="972" spc="15" dirty="0">
                <a:latin typeface="Book Antiqua"/>
                <a:cs typeface="Book Antiqua"/>
              </a:rPr>
              <a:t>and then derived </a:t>
            </a:r>
            <a:r>
              <a:rPr sz="972" spc="10" dirty="0">
                <a:latin typeface="Book Antiqua"/>
                <a:cs typeface="Book Antiqua"/>
              </a:rPr>
              <a:t>part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Shallow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Compiler by </a:t>
            </a:r>
            <a:r>
              <a:rPr sz="972" spc="10" dirty="0">
                <a:latin typeface="Book Antiqua"/>
                <a:cs typeface="Book Antiqua"/>
              </a:rPr>
              <a:t>default </a:t>
            </a:r>
            <a:r>
              <a:rPr sz="972" spc="15" dirty="0">
                <a:latin typeface="Book Antiqua"/>
                <a:cs typeface="Book Antiqua"/>
              </a:rPr>
              <a:t>uses shallow copy so compiler generated </a:t>
            </a:r>
            <a:r>
              <a:rPr sz="972" b="1" spc="10" dirty="0">
                <a:latin typeface="Book Antiqua"/>
                <a:cs typeface="Book Antiqua"/>
              </a:rPr>
              <a:t>default </a:t>
            </a:r>
            <a:r>
              <a:rPr sz="972" b="1" spc="15" dirty="0">
                <a:latin typeface="Book Antiqua"/>
                <a:cs typeface="Book Antiqua"/>
              </a:rPr>
              <a:t>copy  </a:t>
            </a:r>
            <a:r>
              <a:rPr sz="972" b="1" spc="10" dirty="0">
                <a:latin typeface="Book Antiqua"/>
                <a:cs typeface="Book Antiqua"/>
              </a:rPr>
              <a:t>constructor </a:t>
            </a:r>
            <a:r>
              <a:rPr sz="972" spc="10" dirty="0">
                <a:latin typeface="Book Antiqua"/>
                <a:cs typeface="Book Antiqua"/>
              </a:rPr>
              <a:t>will also </a:t>
            </a:r>
            <a:r>
              <a:rPr sz="972" spc="15" dirty="0">
                <a:latin typeface="Book Antiqua"/>
                <a:cs typeface="Book Antiqua"/>
              </a:rPr>
              <a:t>use shallow copy which simply copies </a:t>
            </a:r>
            <a:r>
              <a:rPr sz="972" spc="10" dirty="0">
                <a:latin typeface="Book Antiqua"/>
                <a:cs typeface="Book Antiqua"/>
              </a:rPr>
              <a:t>all values of </a:t>
            </a:r>
            <a:r>
              <a:rPr sz="972" spc="15" dirty="0">
                <a:latin typeface="Book Antiqua"/>
                <a:cs typeface="Book Antiqua"/>
              </a:rPr>
              <a:t>already  </a:t>
            </a:r>
            <a:r>
              <a:rPr sz="972" spc="10" dirty="0">
                <a:latin typeface="Book Antiqua"/>
                <a:cs typeface="Book Antiqua"/>
              </a:rPr>
              <a:t>existing object to newly created object 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diagram</a:t>
            </a:r>
            <a:r>
              <a:rPr sz="972" spc="10" dirty="0">
                <a:latin typeface="Book Antiqua"/>
                <a:cs typeface="Book Antiqua"/>
              </a:rPr>
              <a:t> 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5338" y="5069628"/>
            <a:ext cx="4809860" cy="3833195"/>
          </a:xfrm>
          <a:custGeom>
            <a:avLst/>
            <a:gdLst/>
            <a:ahLst/>
            <a:cxnLst/>
            <a:rect l="l" t="t" r="r" b="b"/>
            <a:pathLst>
              <a:path w="4947285" h="3942715">
                <a:moveTo>
                  <a:pt x="4946904" y="0"/>
                </a:moveTo>
                <a:lnTo>
                  <a:pt x="0" y="0"/>
                </a:lnTo>
                <a:lnTo>
                  <a:pt x="0" y="3942588"/>
                </a:lnTo>
                <a:lnTo>
                  <a:pt x="4946904" y="3942588"/>
                </a:lnTo>
                <a:lnTo>
                  <a:pt x="49469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25338" y="2908617"/>
            <a:ext cx="4809860" cy="2161381"/>
          </a:xfrm>
          <a:custGeom>
            <a:avLst/>
            <a:gdLst/>
            <a:ahLst/>
            <a:cxnLst/>
            <a:rect l="l" t="t" r="r" b="b"/>
            <a:pathLst>
              <a:path w="4947285" h="2223135">
                <a:moveTo>
                  <a:pt x="4946904" y="0"/>
                </a:moveTo>
                <a:lnTo>
                  <a:pt x="0" y="0"/>
                </a:lnTo>
                <a:lnTo>
                  <a:pt x="0" y="2222754"/>
                </a:lnTo>
                <a:lnTo>
                  <a:pt x="4946904" y="2222754"/>
                </a:lnTo>
                <a:lnTo>
                  <a:pt x="494690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643908" y="3466466"/>
            <a:ext cx="1324240" cy="836524"/>
          </a:xfrm>
          <a:custGeom>
            <a:avLst/>
            <a:gdLst/>
            <a:ahLst/>
            <a:cxnLst/>
            <a:rect l="l" t="t" r="r" b="b"/>
            <a:pathLst>
              <a:path w="1362075" h="860425">
                <a:moveTo>
                  <a:pt x="1361694" y="0"/>
                </a:moveTo>
                <a:lnTo>
                  <a:pt x="0" y="0"/>
                </a:lnTo>
                <a:lnTo>
                  <a:pt x="0" y="860298"/>
                </a:lnTo>
                <a:lnTo>
                  <a:pt x="1361694" y="860298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643908" y="3187912"/>
            <a:ext cx="1324240" cy="279047"/>
          </a:xfrm>
          <a:custGeom>
            <a:avLst/>
            <a:gdLst/>
            <a:ahLst/>
            <a:cxnLst/>
            <a:rect l="l" t="t" r="r" b="b"/>
            <a:pathLst>
              <a:path w="1362075" h="287019">
                <a:moveTo>
                  <a:pt x="1361694" y="0"/>
                </a:moveTo>
                <a:lnTo>
                  <a:pt x="0" y="0"/>
                </a:lnTo>
                <a:lnTo>
                  <a:pt x="0" y="286511"/>
                </a:lnTo>
                <a:lnTo>
                  <a:pt x="1361694" y="286511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150885" y="3232114"/>
            <a:ext cx="30744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5" dirty="0">
                <a:latin typeface="Times New Roman"/>
                <a:cs typeface="Times New Roman"/>
              </a:rPr>
              <a:t>S</a:t>
            </a:r>
            <a:r>
              <a:rPr sz="924" b="1" spc="-5" dirty="0">
                <a:latin typeface="Times New Roman"/>
                <a:cs typeface="Times New Roman"/>
              </a:rPr>
              <a:t>o</a:t>
            </a:r>
            <a:r>
              <a:rPr sz="924" b="1" spc="-10" dirty="0">
                <a:latin typeface="Times New Roman"/>
                <a:cs typeface="Times New Roman"/>
              </a:rPr>
              <a:t>b</a:t>
            </a:r>
            <a:r>
              <a:rPr sz="924" b="1" spc="-15" dirty="0">
                <a:latin typeface="Times New Roman"/>
                <a:cs typeface="Times New Roman"/>
              </a:rPr>
              <a:t>j</a:t>
            </a:r>
            <a:r>
              <a:rPr sz="924" b="1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3185" y="3536103"/>
            <a:ext cx="976048" cy="175258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83342">
              <a:spcBef>
                <a:spcPts val="258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97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name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3185" y="3928004"/>
            <a:ext cx="976048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major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22009" y="3327189"/>
            <a:ext cx="1324857" cy="1184716"/>
          </a:xfrm>
          <a:custGeom>
            <a:avLst/>
            <a:gdLst/>
            <a:ahLst/>
            <a:cxnLst/>
            <a:rect l="l" t="t" r="r" b="b"/>
            <a:pathLst>
              <a:path w="1362710" h="1218564">
                <a:moveTo>
                  <a:pt x="1362455" y="0"/>
                </a:moveTo>
                <a:lnTo>
                  <a:pt x="0" y="0"/>
                </a:lnTo>
                <a:lnTo>
                  <a:pt x="0" y="1218438"/>
                </a:lnTo>
                <a:lnTo>
                  <a:pt x="1362455" y="1218438"/>
                </a:lnTo>
                <a:lnTo>
                  <a:pt x="1362455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362026" y="3466465"/>
            <a:ext cx="1045810" cy="175258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83342">
              <a:spcBef>
                <a:spcPts val="258"/>
              </a:spcBef>
            </a:pPr>
            <a:r>
              <a:rPr sz="924" spc="-5" dirty="0">
                <a:latin typeface="Times New Roman"/>
                <a:cs typeface="Times New Roman"/>
              </a:rPr>
              <a:t>Ali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2026" y="3858365"/>
            <a:ext cx="1045810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Computer</a:t>
            </a:r>
            <a:r>
              <a:rPr sz="924" spc="-8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Science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2009" y="4511781"/>
            <a:ext cx="1324857" cy="279047"/>
          </a:xfrm>
          <a:custGeom>
            <a:avLst/>
            <a:gdLst/>
            <a:ahLst/>
            <a:cxnLst/>
            <a:rect l="l" t="t" r="r" b="b"/>
            <a:pathLst>
              <a:path w="1362710" h="287020">
                <a:moveTo>
                  <a:pt x="1362455" y="0"/>
                </a:moveTo>
                <a:lnTo>
                  <a:pt x="0" y="0"/>
                </a:lnTo>
                <a:lnTo>
                  <a:pt x="0" y="286512"/>
                </a:lnTo>
                <a:lnTo>
                  <a:pt x="1362455" y="286512"/>
                </a:lnTo>
                <a:lnTo>
                  <a:pt x="13624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24057" y="3571664"/>
            <a:ext cx="1538464" cy="69762"/>
          </a:xfrm>
          <a:custGeom>
            <a:avLst/>
            <a:gdLst/>
            <a:ahLst/>
            <a:cxnLst/>
            <a:rect l="l" t="t" r="r" b="b"/>
            <a:pathLst>
              <a:path w="1582420" h="71754">
                <a:moveTo>
                  <a:pt x="31242" y="30479"/>
                </a:moveTo>
                <a:lnTo>
                  <a:pt x="4572" y="30479"/>
                </a:lnTo>
                <a:lnTo>
                  <a:pt x="1524" y="32003"/>
                </a:lnTo>
                <a:lnTo>
                  <a:pt x="0" y="35051"/>
                </a:lnTo>
                <a:lnTo>
                  <a:pt x="1524" y="38100"/>
                </a:lnTo>
                <a:lnTo>
                  <a:pt x="4572" y="39624"/>
                </a:lnTo>
                <a:lnTo>
                  <a:pt x="31242" y="39624"/>
                </a:lnTo>
                <a:lnTo>
                  <a:pt x="34289" y="38100"/>
                </a:lnTo>
                <a:lnTo>
                  <a:pt x="35813" y="35051"/>
                </a:lnTo>
                <a:lnTo>
                  <a:pt x="34289" y="32003"/>
                </a:lnTo>
                <a:lnTo>
                  <a:pt x="31242" y="30479"/>
                </a:lnTo>
                <a:close/>
              </a:path>
              <a:path w="1582420" h="71754">
                <a:moveTo>
                  <a:pt x="93725" y="30479"/>
                </a:moveTo>
                <a:lnTo>
                  <a:pt x="67056" y="30479"/>
                </a:lnTo>
                <a:lnTo>
                  <a:pt x="64007" y="32003"/>
                </a:lnTo>
                <a:lnTo>
                  <a:pt x="62483" y="35051"/>
                </a:lnTo>
                <a:lnTo>
                  <a:pt x="64007" y="38100"/>
                </a:lnTo>
                <a:lnTo>
                  <a:pt x="67056" y="39624"/>
                </a:lnTo>
                <a:lnTo>
                  <a:pt x="93725" y="39624"/>
                </a:lnTo>
                <a:lnTo>
                  <a:pt x="97536" y="38100"/>
                </a:lnTo>
                <a:lnTo>
                  <a:pt x="98298" y="35051"/>
                </a:lnTo>
                <a:lnTo>
                  <a:pt x="97536" y="32003"/>
                </a:lnTo>
                <a:lnTo>
                  <a:pt x="93725" y="30479"/>
                </a:lnTo>
                <a:close/>
              </a:path>
              <a:path w="1582420" h="71754">
                <a:moveTo>
                  <a:pt x="156972" y="30479"/>
                </a:moveTo>
                <a:lnTo>
                  <a:pt x="130301" y="30479"/>
                </a:lnTo>
                <a:lnTo>
                  <a:pt x="126492" y="32003"/>
                </a:lnTo>
                <a:lnTo>
                  <a:pt x="125730" y="35051"/>
                </a:lnTo>
                <a:lnTo>
                  <a:pt x="126492" y="38100"/>
                </a:lnTo>
                <a:lnTo>
                  <a:pt x="130301" y="39624"/>
                </a:lnTo>
                <a:lnTo>
                  <a:pt x="156972" y="39624"/>
                </a:lnTo>
                <a:lnTo>
                  <a:pt x="160019" y="38100"/>
                </a:lnTo>
                <a:lnTo>
                  <a:pt x="161544" y="35051"/>
                </a:lnTo>
                <a:lnTo>
                  <a:pt x="160019" y="32003"/>
                </a:lnTo>
                <a:lnTo>
                  <a:pt x="156972" y="30479"/>
                </a:lnTo>
                <a:close/>
              </a:path>
              <a:path w="1582420" h="71754">
                <a:moveTo>
                  <a:pt x="219456" y="30479"/>
                </a:moveTo>
                <a:lnTo>
                  <a:pt x="192786" y="30479"/>
                </a:lnTo>
                <a:lnTo>
                  <a:pt x="189737" y="32003"/>
                </a:lnTo>
                <a:lnTo>
                  <a:pt x="188213" y="35051"/>
                </a:lnTo>
                <a:lnTo>
                  <a:pt x="189737" y="38100"/>
                </a:lnTo>
                <a:lnTo>
                  <a:pt x="192786" y="39624"/>
                </a:lnTo>
                <a:lnTo>
                  <a:pt x="219456" y="39624"/>
                </a:lnTo>
                <a:lnTo>
                  <a:pt x="222504" y="38100"/>
                </a:lnTo>
                <a:lnTo>
                  <a:pt x="224028" y="35051"/>
                </a:lnTo>
                <a:lnTo>
                  <a:pt x="222504" y="32003"/>
                </a:lnTo>
                <a:lnTo>
                  <a:pt x="219456" y="30479"/>
                </a:lnTo>
                <a:close/>
              </a:path>
              <a:path w="1582420" h="71754">
                <a:moveTo>
                  <a:pt x="281939" y="30479"/>
                </a:moveTo>
                <a:lnTo>
                  <a:pt x="255269" y="30479"/>
                </a:lnTo>
                <a:lnTo>
                  <a:pt x="252222" y="32003"/>
                </a:lnTo>
                <a:lnTo>
                  <a:pt x="250698" y="35051"/>
                </a:lnTo>
                <a:lnTo>
                  <a:pt x="252222" y="38100"/>
                </a:lnTo>
                <a:lnTo>
                  <a:pt x="255269" y="39624"/>
                </a:lnTo>
                <a:lnTo>
                  <a:pt x="281939" y="39624"/>
                </a:lnTo>
                <a:lnTo>
                  <a:pt x="285750" y="38100"/>
                </a:lnTo>
                <a:lnTo>
                  <a:pt x="286512" y="35051"/>
                </a:lnTo>
                <a:lnTo>
                  <a:pt x="285750" y="32003"/>
                </a:lnTo>
                <a:lnTo>
                  <a:pt x="281939" y="30479"/>
                </a:lnTo>
                <a:close/>
              </a:path>
              <a:path w="1582420" h="71754">
                <a:moveTo>
                  <a:pt x="345186" y="30479"/>
                </a:moveTo>
                <a:lnTo>
                  <a:pt x="317754" y="30479"/>
                </a:lnTo>
                <a:lnTo>
                  <a:pt x="314706" y="32003"/>
                </a:lnTo>
                <a:lnTo>
                  <a:pt x="313944" y="35051"/>
                </a:lnTo>
                <a:lnTo>
                  <a:pt x="314706" y="38100"/>
                </a:lnTo>
                <a:lnTo>
                  <a:pt x="317754" y="39624"/>
                </a:lnTo>
                <a:lnTo>
                  <a:pt x="345186" y="39624"/>
                </a:lnTo>
                <a:lnTo>
                  <a:pt x="348233" y="38100"/>
                </a:lnTo>
                <a:lnTo>
                  <a:pt x="349757" y="35051"/>
                </a:lnTo>
                <a:lnTo>
                  <a:pt x="348233" y="32003"/>
                </a:lnTo>
                <a:lnTo>
                  <a:pt x="345186" y="30479"/>
                </a:lnTo>
                <a:close/>
              </a:path>
              <a:path w="1582420" h="71754">
                <a:moveTo>
                  <a:pt x="407669" y="30479"/>
                </a:moveTo>
                <a:lnTo>
                  <a:pt x="381000" y="30479"/>
                </a:lnTo>
                <a:lnTo>
                  <a:pt x="377952" y="32003"/>
                </a:lnTo>
                <a:lnTo>
                  <a:pt x="376428" y="35051"/>
                </a:lnTo>
                <a:lnTo>
                  <a:pt x="377952" y="38100"/>
                </a:lnTo>
                <a:lnTo>
                  <a:pt x="381000" y="39624"/>
                </a:lnTo>
                <a:lnTo>
                  <a:pt x="407669" y="39624"/>
                </a:lnTo>
                <a:lnTo>
                  <a:pt x="410718" y="38100"/>
                </a:lnTo>
                <a:lnTo>
                  <a:pt x="412242" y="35051"/>
                </a:lnTo>
                <a:lnTo>
                  <a:pt x="410718" y="32003"/>
                </a:lnTo>
                <a:lnTo>
                  <a:pt x="407669" y="30479"/>
                </a:lnTo>
                <a:close/>
              </a:path>
              <a:path w="1582420" h="71754">
                <a:moveTo>
                  <a:pt x="470154" y="30479"/>
                </a:moveTo>
                <a:lnTo>
                  <a:pt x="443483" y="30479"/>
                </a:lnTo>
                <a:lnTo>
                  <a:pt x="440435" y="32003"/>
                </a:lnTo>
                <a:lnTo>
                  <a:pt x="438911" y="35051"/>
                </a:lnTo>
                <a:lnTo>
                  <a:pt x="440435" y="38100"/>
                </a:lnTo>
                <a:lnTo>
                  <a:pt x="443483" y="39624"/>
                </a:lnTo>
                <a:lnTo>
                  <a:pt x="470154" y="39624"/>
                </a:lnTo>
                <a:lnTo>
                  <a:pt x="473964" y="38100"/>
                </a:lnTo>
                <a:lnTo>
                  <a:pt x="474726" y="35051"/>
                </a:lnTo>
                <a:lnTo>
                  <a:pt x="473964" y="32003"/>
                </a:lnTo>
                <a:lnTo>
                  <a:pt x="470154" y="30479"/>
                </a:lnTo>
                <a:close/>
              </a:path>
              <a:path w="1582420" h="71754">
                <a:moveTo>
                  <a:pt x="533400" y="30479"/>
                </a:moveTo>
                <a:lnTo>
                  <a:pt x="505968" y="30479"/>
                </a:lnTo>
                <a:lnTo>
                  <a:pt x="502919" y="32003"/>
                </a:lnTo>
                <a:lnTo>
                  <a:pt x="502157" y="35051"/>
                </a:lnTo>
                <a:lnTo>
                  <a:pt x="502919" y="38100"/>
                </a:lnTo>
                <a:lnTo>
                  <a:pt x="505968" y="39624"/>
                </a:lnTo>
                <a:lnTo>
                  <a:pt x="533400" y="39624"/>
                </a:lnTo>
                <a:lnTo>
                  <a:pt x="536447" y="38100"/>
                </a:lnTo>
                <a:lnTo>
                  <a:pt x="537971" y="35051"/>
                </a:lnTo>
                <a:lnTo>
                  <a:pt x="536447" y="32003"/>
                </a:lnTo>
                <a:lnTo>
                  <a:pt x="533400" y="30479"/>
                </a:lnTo>
                <a:close/>
              </a:path>
              <a:path w="1582420" h="71754">
                <a:moveTo>
                  <a:pt x="595883" y="30479"/>
                </a:moveTo>
                <a:lnTo>
                  <a:pt x="569214" y="30479"/>
                </a:lnTo>
                <a:lnTo>
                  <a:pt x="566166" y="32003"/>
                </a:lnTo>
                <a:lnTo>
                  <a:pt x="564642" y="35051"/>
                </a:lnTo>
                <a:lnTo>
                  <a:pt x="566166" y="38100"/>
                </a:lnTo>
                <a:lnTo>
                  <a:pt x="569214" y="39624"/>
                </a:lnTo>
                <a:lnTo>
                  <a:pt x="595883" y="39624"/>
                </a:lnTo>
                <a:lnTo>
                  <a:pt x="598932" y="38100"/>
                </a:lnTo>
                <a:lnTo>
                  <a:pt x="600456" y="35051"/>
                </a:lnTo>
                <a:lnTo>
                  <a:pt x="598932" y="32003"/>
                </a:lnTo>
                <a:lnTo>
                  <a:pt x="595883" y="30479"/>
                </a:lnTo>
                <a:close/>
              </a:path>
              <a:path w="1582420" h="71754">
                <a:moveTo>
                  <a:pt x="631697" y="30479"/>
                </a:moveTo>
                <a:lnTo>
                  <a:pt x="628650" y="32003"/>
                </a:lnTo>
                <a:lnTo>
                  <a:pt x="627126" y="35051"/>
                </a:lnTo>
                <a:lnTo>
                  <a:pt x="628650" y="38861"/>
                </a:lnTo>
                <a:lnTo>
                  <a:pt x="631697" y="39624"/>
                </a:lnTo>
                <a:lnTo>
                  <a:pt x="658368" y="39624"/>
                </a:lnTo>
                <a:lnTo>
                  <a:pt x="661416" y="38861"/>
                </a:lnTo>
                <a:lnTo>
                  <a:pt x="662940" y="35051"/>
                </a:lnTo>
                <a:lnTo>
                  <a:pt x="661416" y="32003"/>
                </a:lnTo>
                <a:lnTo>
                  <a:pt x="658368" y="31242"/>
                </a:lnTo>
                <a:lnTo>
                  <a:pt x="631697" y="30479"/>
                </a:lnTo>
                <a:close/>
              </a:path>
              <a:path w="1582420" h="71754">
                <a:moveTo>
                  <a:pt x="721614" y="31242"/>
                </a:moveTo>
                <a:lnTo>
                  <a:pt x="694182" y="31242"/>
                </a:lnTo>
                <a:lnTo>
                  <a:pt x="691133" y="32003"/>
                </a:lnTo>
                <a:lnTo>
                  <a:pt x="690371" y="35051"/>
                </a:lnTo>
                <a:lnTo>
                  <a:pt x="691133" y="38861"/>
                </a:lnTo>
                <a:lnTo>
                  <a:pt x="694182" y="39624"/>
                </a:lnTo>
                <a:lnTo>
                  <a:pt x="721614" y="39624"/>
                </a:lnTo>
                <a:lnTo>
                  <a:pt x="724661" y="38861"/>
                </a:lnTo>
                <a:lnTo>
                  <a:pt x="726185" y="35051"/>
                </a:lnTo>
                <a:lnTo>
                  <a:pt x="724661" y="32003"/>
                </a:lnTo>
                <a:lnTo>
                  <a:pt x="721614" y="31242"/>
                </a:lnTo>
                <a:close/>
              </a:path>
              <a:path w="1582420" h="71754">
                <a:moveTo>
                  <a:pt x="784097" y="31242"/>
                </a:moveTo>
                <a:lnTo>
                  <a:pt x="757428" y="31242"/>
                </a:lnTo>
                <a:lnTo>
                  <a:pt x="754380" y="32003"/>
                </a:lnTo>
                <a:lnTo>
                  <a:pt x="752856" y="35051"/>
                </a:lnTo>
                <a:lnTo>
                  <a:pt x="754380" y="38861"/>
                </a:lnTo>
                <a:lnTo>
                  <a:pt x="757428" y="39624"/>
                </a:lnTo>
                <a:lnTo>
                  <a:pt x="784097" y="39624"/>
                </a:lnTo>
                <a:lnTo>
                  <a:pt x="787145" y="38861"/>
                </a:lnTo>
                <a:lnTo>
                  <a:pt x="788669" y="35051"/>
                </a:lnTo>
                <a:lnTo>
                  <a:pt x="787145" y="32003"/>
                </a:lnTo>
                <a:lnTo>
                  <a:pt x="784097" y="31242"/>
                </a:lnTo>
                <a:close/>
              </a:path>
              <a:path w="1582420" h="71754">
                <a:moveTo>
                  <a:pt x="846582" y="31242"/>
                </a:moveTo>
                <a:lnTo>
                  <a:pt x="819911" y="31242"/>
                </a:lnTo>
                <a:lnTo>
                  <a:pt x="816864" y="32003"/>
                </a:lnTo>
                <a:lnTo>
                  <a:pt x="815340" y="35051"/>
                </a:lnTo>
                <a:lnTo>
                  <a:pt x="816864" y="38861"/>
                </a:lnTo>
                <a:lnTo>
                  <a:pt x="819911" y="39624"/>
                </a:lnTo>
                <a:lnTo>
                  <a:pt x="846582" y="39624"/>
                </a:lnTo>
                <a:lnTo>
                  <a:pt x="849630" y="38861"/>
                </a:lnTo>
                <a:lnTo>
                  <a:pt x="851154" y="35051"/>
                </a:lnTo>
                <a:lnTo>
                  <a:pt x="849630" y="32003"/>
                </a:lnTo>
                <a:lnTo>
                  <a:pt x="846582" y="31242"/>
                </a:lnTo>
                <a:close/>
              </a:path>
              <a:path w="1582420" h="71754">
                <a:moveTo>
                  <a:pt x="909828" y="31242"/>
                </a:moveTo>
                <a:lnTo>
                  <a:pt x="882395" y="31242"/>
                </a:lnTo>
                <a:lnTo>
                  <a:pt x="879347" y="32003"/>
                </a:lnTo>
                <a:lnTo>
                  <a:pt x="877823" y="35051"/>
                </a:lnTo>
                <a:lnTo>
                  <a:pt x="879347" y="38861"/>
                </a:lnTo>
                <a:lnTo>
                  <a:pt x="882395" y="39624"/>
                </a:lnTo>
                <a:lnTo>
                  <a:pt x="909828" y="39624"/>
                </a:lnTo>
                <a:lnTo>
                  <a:pt x="912876" y="38861"/>
                </a:lnTo>
                <a:lnTo>
                  <a:pt x="914400" y="35813"/>
                </a:lnTo>
                <a:lnTo>
                  <a:pt x="912876" y="32003"/>
                </a:lnTo>
                <a:lnTo>
                  <a:pt x="909828" y="31242"/>
                </a:lnTo>
                <a:close/>
              </a:path>
              <a:path w="1582420" h="71754">
                <a:moveTo>
                  <a:pt x="972311" y="31242"/>
                </a:moveTo>
                <a:lnTo>
                  <a:pt x="945642" y="31242"/>
                </a:lnTo>
                <a:lnTo>
                  <a:pt x="942594" y="32003"/>
                </a:lnTo>
                <a:lnTo>
                  <a:pt x="941069" y="35813"/>
                </a:lnTo>
                <a:lnTo>
                  <a:pt x="942594" y="38861"/>
                </a:lnTo>
                <a:lnTo>
                  <a:pt x="945642" y="39624"/>
                </a:lnTo>
                <a:lnTo>
                  <a:pt x="972311" y="39624"/>
                </a:lnTo>
                <a:lnTo>
                  <a:pt x="975359" y="38861"/>
                </a:lnTo>
                <a:lnTo>
                  <a:pt x="976883" y="35813"/>
                </a:lnTo>
                <a:lnTo>
                  <a:pt x="975359" y="32003"/>
                </a:lnTo>
                <a:lnTo>
                  <a:pt x="972311" y="31242"/>
                </a:lnTo>
                <a:close/>
              </a:path>
              <a:path w="1582420" h="71754">
                <a:moveTo>
                  <a:pt x="1034795" y="31242"/>
                </a:moveTo>
                <a:lnTo>
                  <a:pt x="1008126" y="31242"/>
                </a:lnTo>
                <a:lnTo>
                  <a:pt x="1005078" y="32003"/>
                </a:lnTo>
                <a:lnTo>
                  <a:pt x="1003554" y="35813"/>
                </a:lnTo>
                <a:lnTo>
                  <a:pt x="1005078" y="38861"/>
                </a:lnTo>
                <a:lnTo>
                  <a:pt x="1008126" y="39624"/>
                </a:lnTo>
                <a:lnTo>
                  <a:pt x="1034795" y="39624"/>
                </a:lnTo>
                <a:lnTo>
                  <a:pt x="1037844" y="38861"/>
                </a:lnTo>
                <a:lnTo>
                  <a:pt x="1039368" y="35813"/>
                </a:lnTo>
                <a:lnTo>
                  <a:pt x="1037844" y="32003"/>
                </a:lnTo>
                <a:lnTo>
                  <a:pt x="1034795" y="31242"/>
                </a:lnTo>
                <a:close/>
              </a:path>
              <a:path w="1582420" h="71754">
                <a:moveTo>
                  <a:pt x="1098042" y="31242"/>
                </a:moveTo>
                <a:lnTo>
                  <a:pt x="1070609" y="31242"/>
                </a:lnTo>
                <a:lnTo>
                  <a:pt x="1067561" y="32003"/>
                </a:lnTo>
                <a:lnTo>
                  <a:pt x="1066038" y="35813"/>
                </a:lnTo>
                <a:lnTo>
                  <a:pt x="1067561" y="38861"/>
                </a:lnTo>
                <a:lnTo>
                  <a:pt x="1070609" y="39624"/>
                </a:lnTo>
                <a:lnTo>
                  <a:pt x="1098042" y="39624"/>
                </a:lnTo>
                <a:lnTo>
                  <a:pt x="1101090" y="38861"/>
                </a:lnTo>
                <a:lnTo>
                  <a:pt x="1101852" y="35813"/>
                </a:lnTo>
                <a:lnTo>
                  <a:pt x="1101090" y="32003"/>
                </a:lnTo>
                <a:lnTo>
                  <a:pt x="1098042" y="31242"/>
                </a:lnTo>
                <a:close/>
              </a:path>
              <a:path w="1582420" h="71754">
                <a:moveTo>
                  <a:pt x="1160526" y="31242"/>
                </a:moveTo>
                <a:lnTo>
                  <a:pt x="1133856" y="31242"/>
                </a:lnTo>
                <a:lnTo>
                  <a:pt x="1130808" y="32003"/>
                </a:lnTo>
                <a:lnTo>
                  <a:pt x="1129283" y="35813"/>
                </a:lnTo>
                <a:lnTo>
                  <a:pt x="1130808" y="38861"/>
                </a:lnTo>
                <a:lnTo>
                  <a:pt x="1133856" y="40385"/>
                </a:lnTo>
                <a:lnTo>
                  <a:pt x="1160526" y="40385"/>
                </a:lnTo>
                <a:lnTo>
                  <a:pt x="1163573" y="38861"/>
                </a:lnTo>
                <a:lnTo>
                  <a:pt x="1165097" y="35813"/>
                </a:lnTo>
                <a:lnTo>
                  <a:pt x="1163573" y="32766"/>
                </a:lnTo>
                <a:lnTo>
                  <a:pt x="1160526" y="31242"/>
                </a:lnTo>
                <a:close/>
              </a:path>
              <a:path w="1582420" h="71754">
                <a:moveTo>
                  <a:pt x="1223009" y="31242"/>
                </a:moveTo>
                <a:lnTo>
                  <a:pt x="1196340" y="31242"/>
                </a:lnTo>
                <a:lnTo>
                  <a:pt x="1193292" y="32766"/>
                </a:lnTo>
                <a:lnTo>
                  <a:pt x="1191768" y="35813"/>
                </a:lnTo>
                <a:lnTo>
                  <a:pt x="1193292" y="38861"/>
                </a:lnTo>
                <a:lnTo>
                  <a:pt x="1196340" y="40385"/>
                </a:lnTo>
                <a:lnTo>
                  <a:pt x="1223009" y="40385"/>
                </a:lnTo>
                <a:lnTo>
                  <a:pt x="1226058" y="38861"/>
                </a:lnTo>
                <a:lnTo>
                  <a:pt x="1227582" y="35813"/>
                </a:lnTo>
                <a:lnTo>
                  <a:pt x="1226058" y="32766"/>
                </a:lnTo>
                <a:lnTo>
                  <a:pt x="1223009" y="31242"/>
                </a:lnTo>
                <a:close/>
              </a:path>
              <a:path w="1582420" h="71754">
                <a:moveTo>
                  <a:pt x="1286256" y="31242"/>
                </a:moveTo>
                <a:lnTo>
                  <a:pt x="1258823" y="31242"/>
                </a:lnTo>
                <a:lnTo>
                  <a:pt x="1255776" y="32766"/>
                </a:lnTo>
                <a:lnTo>
                  <a:pt x="1254252" y="35813"/>
                </a:lnTo>
                <a:lnTo>
                  <a:pt x="1255776" y="38861"/>
                </a:lnTo>
                <a:lnTo>
                  <a:pt x="1258823" y="40385"/>
                </a:lnTo>
                <a:lnTo>
                  <a:pt x="1286256" y="40385"/>
                </a:lnTo>
                <a:lnTo>
                  <a:pt x="1289304" y="38861"/>
                </a:lnTo>
                <a:lnTo>
                  <a:pt x="1290066" y="35813"/>
                </a:lnTo>
                <a:lnTo>
                  <a:pt x="1289304" y="32766"/>
                </a:lnTo>
                <a:lnTo>
                  <a:pt x="1286256" y="31242"/>
                </a:lnTo>
                <a:close/>
              </a:path>
              <a:path w="1582420" h="71754">
                <a:moveTo>
                  <a:pt x="1348740" y="31242"/>
                </a:moveTo>
                <a:lnTo>
                  <a:pt x="1322070" y="31242"/>
                </a:lnTo>
                <a:lnTo>
                  <a:pt x="1318259" y="32766"/>
                </a:lnTo>
                <a:lnTo>
                  <a:pt x="1317497" y="35813"/>
                </a:lnTo>
                <a:lnTo>
                  <a:pt x="1318259" y="38861"/>
                </a:lnTo>
                <a:lnTo>
                  <a:pt x="1322070" y="40385"/>
                </a:lnTo>
                <a:lnTo>
                  <a:pt x="1348740" y="40385"/>
                </a:lnTo>
                <a:lnTo>
                  <a:pt x="1351788" y="38861"/>
                </a:lnTo>
                <a:lnTo>
                  <a:pt x="1353311" y="35813"/>
                </a:lnTo>
                <a:lnTo>
                  <a:pt x="1351788" y="32766"/>
                </a:lnTo>
                <a:lnTo>
                  <a:pt x="1348740" y="31242"/>
                </a:lnTo>
                <a:close/>
              </a:path>
              <a:path w="1582420" h="71754">
                <a:moveTo>
                  <a:pt x="1411223" y="31242"/>
                </a:moveTo>
                <a:lnTo>
                  <a:pt x="1384554" y="31242"/>
                </a:lnTo>
                <a:lnTo>
                  <a:pt x="1381506" y="32766"/>
                </a:lnTo>
                <a:lnTo>
                  <a:pt x="1379982" y="35813"/>
                </a:lnTo>
                <a:lnTo>
                  <a:pt x="1381506" y="38861"/>
                </a:lnTo>
                <a:lnTo>
                  <a:pt x="1384554" y="40385"/>
                </a:lnTo>
                <a:lnTo>
                  <a:pt x="1411223" y="40385"/>
                </a:lnTo>
                <a:lnTo>
                  <a:pt x="1414271" y="38861"/>
                </a:lnTo>
                <a:lnTo>
                  <a:pt x="1415795" y="35813"/>
                </a:lnTo>
                <a:lnTo>
                  <a:pt x="1414271" y="32766"/>
                </a:lnTo>
                <a:lnTo>
                  <a:pt x="1411223" y="31242"/>
                </a:lnTo>
                <a:close/>
              </a:path>
              <a:path w="1582420" h="71754">
                <a:moveTo>
                  <a:pt x="1474470" y="31242"/>
                </a:moveTo>
                <a:lnTo>
                  <a:pt x="1447038" y="31242"/>
                </a:lnTo>
                <a:lnTo>
                  <a:pt x="1443990" y="32766"/>
                </a:lnTo>
                <a:lnTo>
                  <a:pt x="1442466" y="35813"/>
                </a:lnTo>
                <a:lnTo>
                  <a:pt x="1443990" y="38861"/>
                </a:lnTo>
                <a:lnTo>
                  <a:pt x="1447038" y="40385"/>
                </a:lnTo>
                <a:lnTo>
                  <a:pt x="1474470" y="40385"/>
                </a:lnTo>
                <a:lnTo>
                  <a:pt x="1477518" y="38861"/>
                </a:lnTo>
                <a:lnTo>
                  <a:pt x="1478280" y="35813"/>
                </a:lnTo>
                <a:lnTo>
                  <a:pt x="1477518" y="32766"/>
                </a:lnTo>
                <a:lnTo>
                  <a:pt x="1474470" y="31242"/>
                </a:lnTo>
                <a:close/>
              </a:path>
              <a:path w="1582420" h="71754">
                <a:moveTo>
                  <a:pt x="1510283" y="0"/>
                </a:moveTo>
                <a:lnTo>
                  <a:pt x="1510283" y="71627"/>
                </a:lnTo>
                <a:lnTo>
                  <a:pt x="1572767" y="40385"/>
                </a:lnTo>
                <a:lnTo>
                  <a:pt x="1521714" y="40385"/>
                </a:lnTo>
                <a:lnTo>
                  <a:pt x="1524761" y="38861"/>
                </a:lnTo>
                <a:lnTo>
                  <a:pt x="1526285" y="35813"/>
                </a:lnTo>
                <a:lnTo>
                  <a:pt x="1524761" y="32766"/>
                </a:lnTo>
                <a:lnTo>
                  <a:pt x="1521714" y="31242"/>
                </a:lnTo>
                <a:lnTo>
                  <a:pt x="1572768" y="31242"/>
                </a:lnTo>
                <a:lnTo>
                  <a:pt x="1510283" y="0"/>
                </a:lnTo>
                <a:close/>
              </a:path>
              <a:path w="1582420" h="71754">
                <a:moveTo>
                  <a:pt x="1510283" y="31242"/>
                </a:moveTo>
                <a:lnTo>
                  <a:pt x="1506473" y="32766"/>
                </a:lnTo>
                <a:lnTo>
                  <a:pt x="1505711" y="35813"/>
                </a:lnTo>
                <a:lnTo>
                  <a:pt x="1506473" y="38861"/>
                </a:lnTo>
                <a:lnTo>
                  <a:pt x="1510283" y="40385"/>
                </a:lnTo>
                <a:lnTo>
                  <a:pt x="1510283" y="31242"/>
                </a:lnTo>
                <a:close/>
              </a:path>
              <a:path w="1582420" h="71754">
                <a:moveTo>
                  <a:pt x="1572768" y="31242"/>
                </a:moveTo>
                <a:lnTo>
                  <a:pt x="1521714" y="31242"/>
                </a:lnTo>
                <a:lnTo>
                  <a:pt x="1524761" y="32766"/>
                </a:lnTo>
                <a:lnTo>
                  <a:pt x="1526285" y="35813"/>
                </a:lnTo>
                <a:lnTo>
                  <a:pt x="1524761" y="38861"/>
                </a:lnTo>
                <a:lnTo>
                  <a:pt x="1521714" y="40385"/>
                </a:lnTo>
                <a:lnTo>
                  <a:pt x="1572767" y="40385"/>
                </a:lnTo>
                <a:lnTo>
                  <a:pt x="1581911" y="35813"/>
                </a:lnTo>
                <a:lnTo>
                  <a:pt x="157276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24057" y="3919855"/>
            <a:ext cx="1538464" cy="69762"/>
          </a:xfrm>
          <a:custGeom>
            <a:avLst/>
            <a:gdLst/>
            <a:ahLst/>
            <a:cxnLst/>
            <a:rect l="l" t="t" r="r" b="b"/>
            <a:pathLst>
              <a:path w="1582420" h="71754">
                <a:moveTo>
                  <a:pt x="31242" y="31241"/>
                </a:moveTo>
                <a:lnTo>
                  <a:pt x="4572" y="31241"/>
                </a:lnTo>
                <a:lnTo>
                  <a:pt x="1524" y="32003"/>
                </a:lnTo>
                <a:lnTo>
                  <a:pt x="0" y="35051"/>
                </a:lnTo>
                <a:lnTo>
                  <a:pt x="1524" y="38862"/>
                </a:lnTo>
                <a:lnTo>
                  <a:pt x="4572" y="39624"/>
                </a:lnTo>
                <a:lnTo>
                  <a:pt x="31242" y="39624"/>
                </a:lnTo>
                <a:lnTo>
                  <a:pt x="34289" y="38862"/>
                </a:lnTo>
                <a:lnTo>
                  <a:pt x="35813" y="35051"/>
                </a:lnTo>
                <a:lnTo>
                  <a:pt x="34289" y="32003"/>
                </a:lnTo>
                <a:lnTo>
                  <a:pt x="31242" y="31241"/>
                </a:lnTo>
                <a:close/>
              </a:path>
              <a:path w="1582420" h="71754">
                <a:moveTo>
                  <a:pt x="93725" y="31241"/>
                </a:moveTo>
                <a:lnTo>
                  <a:pt x="67056" y="31241"/>
                </a:lnTo>
                <a:lnTo>
                  <a:pt x="64007" y="32003"/>
                </a:lnTo>
                <a:lnTo>
                  <a:pt x="62483" y="35051"/>
                </a:lnTo>
                <a:lnTo>
                  <a:pt x="64007" y="38862"/>
                </a:lnTo>
                <a:lnTo>
                  <a:pt x="67056" y="39624"/>
                </a:lnTo>
                <a:lnTo>
                  <a:pt x="93725" y="39624"/>
                </a:lnTo>
                <a:lnTo>
                  <a:pt x="97536" y="38862"/>
                </a:lnTo>
                <a:lnTo>
                  <a:pt x="98298" y="35813"/>
                </a:lnTo>
                <a:lnTo>
                  <a:pt x="97536" y="32003"/>
                </a:lnTo>
                <a:lnTo>
                  <a:pt x="93725" y="31241"/>
                </a:lnTo>
                <a:close/>
              </a:path>
              <a:path w="1582420" h="71754">
                <a:moveTo>
                  <a:pt x="156972" y="31241"/>
                </a:moveTo>
                <a:lnTo>
                  <a:pt x="130301" y="31241"/>
                </a:lnTo>
                <a:lnTo>
                  <a:pt x="126492" y="32003"/>
                </a:lnTo>
                <a:lnTo>
                  <a:pt x="125730" y="35813"/>
                </a:lnTo>
                <a:lnTo>
                  <a:pt x="126492" y="38862"/>
                </a:lnTo>
                <a:lnTo>
                  <a:pt x="130301" y="39624"/>
                </a:lnTo>
                <a:lnTo>
                  <a:pt x="156972" y="39624"/>
                </a:lnTo>
                <a:lnTo>
                  <a:pt x="160019" y="38862"/>
                </a:lnTo>
                <a:lnTo>
                  <a:pt x="161544" y="35813"/>
                </a:lnTo>
                <a:lnTo>
                  <a:pt x="160019" y="32003"/>
                </a:lnTo>
                <a:lnTo>
                  <a:pt x="156972" y="31241"/>
                </a:lnTo>
                <a:close/>
              </a:path>
              <a:path w="1582420" h="71754">
                <a:moveTo>
                  <a:pt x="219456" y="31241"/>
                </a:moveTo>
                <a:lnTo>
                  <a:pt x="192786" y="31241"/>
                </a:lnTo>
                <a:lnTo>
                  <a:pt x="189737" y="32003"/>
                </a:lnTo>
                <a:lnTo>
                  <a:pt x="188213" y="35813"/>
                </a:lnTo>
                <a:lnTo>
                  <a:pt x="189737" y="38862"/>
                </a:lnTo>
                <a:lnTo>
                  <a:pt x="192786" y="39624"/>
                </a:lnTo>
                <a:lnTo>
                  <a:pt x="219456" y="39624"/>
                </a:lnTo>
                <a:lnTo>
                  <a:pt x="222504" y="38862"/>
                </a:lnTo>
                <a:lnTo>
                  <a:pt x="224028" y="35813"/>
                </a:lnTo>
                <a:lnTo>
                  <a:pt x="222504" y="32003"/>
                </a:lnTo>
                <a:lnTo>
                  <a:pt x="219456" y="31241"/>
                </a:lnTo>
                <a:close/>
              </a:path>
              <a:path w="1582420" h="71754">
                <a:moveTo>
                  <a:pt x="281939" y="31241"/>
                </a:moveTo>
                <a:lnTo>
                  <a:pt x="255269" y="31241"/>
                </a:lnTo>
                <a:lnTo>
                  <a:pt x="252222" y="32003"/>
                </a:lnTo>
                <a:lnTo>
                  <a:pt x="250698" y="35813"/>
                </a:lnTo>
                <a:lnTo>
                  <a:pt x="252222" y="38862"/>
                </a:lnTo>
                <a:lnTo>
                  <a:pt x="255269" y="39624"/>
                </a:lnTo>
                <a:lnTo>
                  <a:pt x="281939" y="39624"/>
                </a:lnTo>
                <a:lnTo>
                  <a:pt x="285750" y="38862"/>
                </a:lnTo>
                <a:lnTo>
                  <a:pt x="286512" y="35813"/>
                </a:lnTo>
                <a:lnTo>
                  <a:pt x="285750" y="32003"/>
                </a:lnTo>
                <a:lnTo>
                  <a:pt x="281939" y="31241"/>
                </a:lnTo>
                <a:close/>
              </a:path>
              <a:path w="1582420" h="71754">
                <a:moveTo>
                  <a:pt x="345186" y="31241"/>
                </a:moveTo>
                <a:lnTo>
                  <a:pt x="317754" y="31241"/>
                </a:lnTo>
                <a:lnTo>
                  <a:pt x="314706" y="32003"/>
                </a:lnTo>
                <a:lnTo>
                  <a:pt x="313944" y="35813"/>
                </a:lnTo>
                <a:lnTo>
                  <a:pt x="314706" y="38862"/>
                </a:lnTo>
                <a:lnTo>
                  <a:pt x="317754" y="39624"/>
                </a:lnTo>
                <a:lnTo>
                  <a:pt x="345186" y="40386"/>
                </a:lnTo>
                <a:lnTo>
                  <a:pt x="348233" y="38862"/>
                </a:lnTo>
                <a:lnTo>
                  <a:pt x="349757" y="35813"/>
                </a:lnTo>
                <a:lnTo>
                  <a:pt x="348233" y="32765"/>
                </a:lnTo>
                <a:lnTo>
                  <a:pt x="345186" y="31241"/>
                </a:lnTo>
                <a:close/>
              </a:path>
              <a:path w="1582420" h="71754">
                <a:moveTo>
                  <a:pt x="407669" y="31241"/>
                </a:moveTo>
                <a:lnTo>
                  <a:pt x="381000" y="31241"/>
                </a:lnTo>
                <a:lnTo>
                  <a:pt x="377952" y="32765"/>
                </a:lnTo>
                <a:lnTo>
                  <a:pt x="376428" y="35813"/>
                </a:lnTo>
                <a:lnTo>
                  <a:pt x="377952" y="38862"/>
                </a:lnTo>
                <a:lnTo>
                  <a:pt x="381000" y="40386"/>
                </a:lnTo>
                <a:lnTo>
                  <a:pt x="407669" y="40386"/>
                </a:lnTo>
                <a:lnTo>
                  <a:pt x="410718" y="38862"/>
                </a:lnTo>
                <a:lnTo>
                  <a:pt x="412242" y="35813"/>
                </a:lnTo>
                <a:lnTo>
                  <a:pt x="410718" y="32765"/>
                </a:lnTo>
                <a:lnTo>
                  <a:pt x="407669" y="31241"/>
                </a:lnTo>
                <a:close/>
              </a:path>
              <a:path w="1582420" h="71754">
                <a:moveTo>
                  <a:pt x="470154" y="31241"/>
                </a:moveTo>
                <a:lnTo>
                  <a:pt x="443483" y="31241"/>
                </a:lnTo>
                <a:lnTo>
                  <a:pt x="440435" y="32765"/>
                </a:lnTo>
                <a:lnTo>
                  <a:pt x="438911" y="35813"/>
                </a:lnTo>
                <a:lnTo>
                  <a:pt x="440435" y="38862"/>
                </a:lnTo>
                <a:lnTo>
                  <a:pt x="443483" y="40386"/>
                </a:lnTo>
                <a:lnTo>
                  <a:pt x="470154" y="40386"/>
                </a:lnTo>
                <a:lnTo>
                  <a:pt x="473964" y="38862"/>
                </a:lnTo>
                <a:lnTo>
                  <a:pt x="474726" y="35813"/>
                </a:lnTo>
                <a:lnTo>
                  <a:pt x="473964" y="32765"/>
                </a:lnTo>
                <a:lnTo>
                  <a:pt x="470154" y="31241"/>
                </a:lnTo>
                <a:close/>
              </a:path>
              <a:path w="1582420" h="71754">
                <a:moveTo>
                  <a:pt x="533400" y="31241"/>
                </a:moveTo>
                <a:lnTo>
                  <a:pt x="505968" y="31241"/>
                </a:lnTo>
                <a:lnTo>
                  <a:pt x="502919" y="32765"/>
                </a:lnTo>
                <a:lnTo>
                  <a:pt x="502157" y="35813"/>
                </a:lnTo>
                <a:lnTo>
                  <a:pt x="502919" y="38862"/>
                </a:lnTo>
                <a:lnTo>
                  <a:pt x="505968" y="40386"/>
                </a:lnTo>
                <a:lnTo>
                  <a:pt x="533400" y="40386"/>
                </a:lnTo>
                <a:lnTo>
                  <a:pt x="536447" y="38862"/>
                </a:lnTo>
                <a:lnTo>
                  <a:pt x="537971" y="35813"/>
                </a:lnTo>
                <a:lnTo>
                  <a:pt x="536447" y="32765"/>
                </a:lnTo>
                <a:lnTo>
                  <a:pt x="533400" y="31241"/>
                </a:lnTo>
                <a:close/>
              </a:path>
              <a:path w="1582420" h="71754">
                <a:moveTo>
                  <a:pt x="595883" y="31241"/>
                </a:moveTo>
                <a:lnTo>
                  <a:pt x="569214" y="31241"/>
                </a:lnTo>
                <a:lnTo>
                  <a:pt x="566166" y="32765"/>
                </a:lnTo>
                <a:lnTo>
                  <a:pt x="564642" y="35813"/>
                </a:lnTo>
                <a:lnTo>
                  <a:pt x="566166" y="38862"/>
                </a:lnTo>
                <a:lnTo>
                  <a:pt x="569214" y="40386"/>
                </a:lnTo>
                <a:lnTo>
                  <a:pt x="595883" y="40386"/>
                </a:lnTo>
                <a:lnTo>
                  <a:pt x="598932" y="38862"/>
                </a:lnTo>
                <a:lnTo>
                  <a:pt x="600456" y="35813"/>
                </a:lnTo>
                <a:lnTo>
                  <a:pt x="598932" y="32765"/>
                </a:lnTo>
                <a:lnTo>
                  <a:pt x="595883" y="31241"/>
                </a:lnTo>
                <a:close/>
              </a:path>
              <a:path w="1582420" h="71754">
                <a:moveTo>
                  <a:pt x="658368" y="31241"/>
                </a:moveTo>
                <a:lnTo>
                  <a:pt x="631697" y="31241"/>
                </a:lnTo>
                <a:lnTo>
                  <a:pt x="628650" y="32765"/>
                </a:lnTo>
                <a:lnTo>
                  <a:pt x="627126" y="35813"/>
                </a:lnTo>
                <a:lnTo>
                  <a:pt x="628650" y="38862"/>
                </a:lnTo>
                <a:lnTo>
                  <a:pt x="631697" y="40386"/>
                </a:lnTo>
                <a:lnTo>
                  <a:pt x="658368" y="40386"/>
                </a:lnTo>
                <a:lnTo>
                  <a:pt x="661416" y="38862"/>
                </a:lnTo>
                <a:lnTo>
                  <a:pt x="662940" y="35813"/>
                </a:lnTo>
                <a:lnTo>
                  <a:pt x="661416" y="32765"/>
                </a:lnTo>
                <a:lnTo>
                  <a:pt x="658368" y="31241"/>
                </a:lnTo>
                <a:close/>
              </a:path>
              <a:path w="1582420" h="71754">
                <a:moveTo>
                  <a:pt x="721614" y="31241"/>
                </a:moveTo>
                <a:lnTo>
                  <a:pt x="694182" y="31241"/>
                </a:lnTo>
                <a:lnTo>
                  <a:pt x="691133" y="32765"/>
                </a:lnTo>
                <a:lnTo>
                  <a:pt x="690371" y="35813"/>
                </a:lnTo>
                <a:lnTo>
                  <a:pt x="691133" y="38862"/>
                </a:lnTo>
                <a:lnTo>
                  <a:pt x="694182" y="40386"/>
                </a:lnTo>
                <a:lnTo>
                  <a:pt x="721614" y="40386"/>
                </a:lnTo>
                <a:lnTo>
                  <a:pt x="724661" y="38862"/>
                </a:lnTo>
                <a:lnTo>
                  <a:pt x="726185" y="35813"/>
                </a:lnTo>
                <a:lnTo>
                  <a:pt x="724661" y="32765"/>
                </a:lnTo>
                <a:lnTo>
                  <a:pt x="721614" y="31241"/>
                </a:lnTo>
                <a:close/>
              </a:path>
              <a:path w="1582420" h="71754">
                <a:moveTo>
                  <a:pt x="784097" y="31241"/>
                </a:moveTo>
                <a:lnTo>
                  <a:pt x="757428" y="31241"/>
                </a:lnTo>
                <a:lnTo>
                  <a:pt x="754380" y="32765"/>
                </a:lnTo>
                <a:lnTo>
                  <a:pt x="752856" y="35813"/>
                </a:lnTo>
                <a:lnTo>
                  <a:pt x="754380" y="38862"/>
                </a:lnTo>
                <a:lnTo>
                  <a:pt x="757428" y="40386"/>
                </a:lnTo>
                <a:lnTo>
                  <a:pt x="784097" y="40386"/>
                </a:lnTo>
                <a:lnTo>
                  <a:pt x="787145" y="38862"/>
                </a:lnTo>
                <a:lnTo>
                  <a:pt x="788669" y="35813"/>
                </a:lnTo>
                <a:lnTo>
                  <a:pt x="787145" y="32765"/>
                </a:lnTo>
                <a:lnTo>
                  <a:pt x="784097" y="31241"/>
                </a:lnTo>
                <a:close/>
              </a:path>
              <a:path w="1582420" h="71754">
                <a:moveTo>
                  <a:pt x="846582" y="31241"/>
                </a:moveTo>
                <a:lnTo>
                  <a:pt x="819911" y="31241"/>
                </a:lnTo>
                <a:lnTo>
                  <a:pt x="816864" y="32765"/>
                </a:lnTo>
                <a:lnTo>
                  <a:pt x="815340" y="35813"/>
                </a:lnTo>
                <a:lnTo>
                  <a:pt x="816864" y="38862"/>
                </a:lnTo>
                <a:lnTo>
                  <a:pt x="819911" y="40386"/>
                </a:lnTo>
                <a:lnTo>
                  <a:pt x="846582" y="40386"/>
                </a:lnTo>
                <a:lnTo>
                  <a:pt x="849630" y="38862"/>
                </a:lnTo>
                <a:lnTo>
                  <a:pt x="851154" y="35813"/>
                </a:lnTo>
                <a:lnTo>
                  <a:pt x="849630" y="32765"/>
                </a:lnTo>
                <a:lnTo>
                  <a:pt x="846582" y="31241"/>
                </a:lnTo>
                <a:close/>
              </a:path>
              <a:path w="1582420" h="71754">
                <a:moveTo>
                  <a:pt x="909828" y="31241"/>
                </a:moveTo>
                <a:lnTo>
                  <a:pt x="882395" y="31241"/>
                </a:lnTo>
                <a:lnTo>
                  <a:pt x="879347" y="32765"/>
                </a:lnTo>
                <a:lnTo>
                  <a:pt x="877823" y="35813"/>
                </a:lnTo>
                <a:lnTo>
                  <a:pt x="879347" y="38862"/>
                </a:lnTo>
                <a:lnTo>
                  <a:pt x="882395" y="40386"/>
                </a:lnTo>
                <a:lnTo>
                  <a:pt x="909828" y="40386"/>
                </a:lnTo>
                <a:lnTo>
                  <a:pt x="912876" y="38862"/>
                </a:lnTo>
                <a:lnTo>
                  <a:pt x="914400" y="35813"/>
                </a:lnTo>
                <a:lnTo>
                  <a:pt x="912876" y="32765"/>
                </a:lnTo>
                <a:lnTo>
                  <a:pt x="909828" y="31241"/>
                </a:lnTo>
                <a:close/>
              </a:path>
              <a:path w="1582420" h="71754">
                <a:moveTo>
                  <a:pt x="972311" y="31241"/>
                </a:moveTo>
                <a:lnTo>
                  <a:pt x="945642" y="31241"/>
                </a:lnTo>
                <a:lnTo>
                  <a:pt x="942594" y="32765"/>
                </a:lnTo>
                <a:lnTo>
                  <a:pt x="941069" y="35813"/>
                </a:lnTo>
                <a:lnTo>
                  <a:pt x="942594" y="38862"/>
                </a:lnTo>
                <a:lnTo>
                  <a:pt x="945642" y="40386"/>
                </a:lnTo>
                <a:lnTo>
                  <a:pt x="972311" y="40386"/>
                </a:lnTo>
                <a:lnTo>
                  <a:pt x="975359" y="38862"/>
                </a:lnTo>
                <a:lnTo>
                  <a:pt x="976883" y="35813"/>
                </a:lnTo>
                <a:lnTo>
                  <a:pt x="975359" y="32765"/>
                </a:lnTo>
                <a:lnTo>
                  <a:pt x="972311" y="31241"/>
                </a:lnTo>
                <a:close/>
              </a:path>
              <a:path w="1582420" h="71754">
                <a:moveTo>
                  <a:pt x="1034795" y="31241"/>
                </a:moveTo>
                <a:lnTo>
                  <a:pt x="1008126" y="31241"/>
                </a:lnTo>
                <a:lnTo>
                  <a:pt x="1005078" y="32765"/>
                </a:lnTo>
                <a:lnTo>
                  <a:pt x="1003554" y="35813"/>
                </a:lnTo>
                <a:lnTo>
                  <a:pt x="1005078" y="38862"/>
                </a:lnTo>
                <a:lnTo>
                  <a:pt x="1008126" y="40386"/>
                </a:lnTo>
                <a:lnTo>
                  <a:pt x="1034795" y="40386"/>
                </a:lnTo>
                <a:lnTo>
                  <a:pt x="1037844" y="38862"/>
                </a:lnTo>
                <a:lnTo>
                  <a:pt x="1039368" y="35813"/>
                </a:lnTo>
                <a:lnTo>
                  <a:pt x="1037844" y="32765"/>
                </a:lnTo>
                <a:lnTo>
                  <a:pt x="1034795" y="31241"/>
                </a:lnTo>
                <a:close/>
              </a:path>
              <a:path w="1582420" h="71754">
                <a:moveTo>
                  <a:pt x="1098042" y="31241"/>
                </a:moveTo>
                <a:lnTo>
                  <a:pt x="1070609" y="31241"/>
                </a:lnTo>
                <a:lnTo>
                  <a:pt x="1067561" y="32765"/>
                </a:lnTo>
                <a:lnTo>
                  <a:pt x="1066038" y="35813"/>
                </a:lnTo>
                <a:lnTo>
                  <a:pt x="1067561" y="38862"/>
                </a:lnTo>
                <a:lnTo>
                  <a:pt x="1070609" y="40386"/>
                </a:lnTo>
                <a:lnTo>
                  <a:pt x="1098042" y="40386"/>
                </a:lnTo>
                <a:lnTo>
                  <a:pt x="1101090" y="38862"/>
                </a:lnTo>
                <a:lnTo>
                  <a:pt x="1101852" y="35813"/>
                </a:lnTo>
                <a:lnTo>
                  <a:pt x="1101090" y="32765"/>
                </a:lnTo>
                <a:lnTo>
                  <a:pt x="1098042" y="31241"/>
                </a:lnTo>
                <a:close/>
              </a:path>
              <a:path w="1582420" h="71754">
                <a:moveTo>
                  <a:pt x="1160526" y="31241"/>
                </a:moveTo>
                <a:lnTo>
                  <a:pt x="1133856" y="31241"/>
                </a:lnTo>
                <a:lnTo>
                  <a:pt x="1130808" y="32765"/>
                </a:lnTo>
                <a:lnTo>
                  <a:pt x="1129283" y="35813"/>
                </a:lnTo>
                <a:lnTo>
                  <a:pt x="1130808" y="38862"/>
                </a:lnTo>
                <a:lnTo>
                  <a:pt x="1133856" y="40386"/>
                </a:lnTo>
                <a:lnTo>
                  <a:pt x="1160526" y="40386"/>
                </a:lnTo>
                <a:lnTo>
                  <a:pt x="1163573" y="38862"/>
                </a:lnTo>
                <a:lnTo>
                  <a:pt x="1165097" y="35813"/>
                </a:lnTo>
                <a:lnTo>
                  <a:pt x="1163573" y="32765"/>
                </a:lnTo>
                <a:lnTo>
                  <a:pt x="1160526" y="31241"/>
                </a:lnTo>
                <a:close/>
              </a:path>
              <a:path w="1582420" h="71754">
                <a:moveTo>
                  <a:pt x="1223009" y="31241"/>
                </a:moveTo>
                <a:lnTo>
                  <a:pt x="1196340" y="31241"/>
                </a:lnTo>
                <a:lnTo>
                  <a:pt x="1193292" y="32765"/>
                </a:lnTo>
                <a:lnTo>
                  <a:pt x="1191768" y="35813"/>
                </a:lnTo>
                <a:lnTo>
                  <a:pt x="1193292" y="38862"/>
                </a:lnTo>
                <a:lnTo>
                  <a:pt x="1196340" y="40386"/>
                </a:lnTo>
                <a:lnTo>
                  <a:pt x="1223009" y="40386"/>
                </a:lnTo>
                <a:lnTo>
                  <a:pt x="1226058" y="38862"/>
                </a:lnTo>
                <a:lnTo>
                  <a:pt x="1227582" y="35813"/>
                </a:lnTo>
                <a:lnTo>
                  <a:pt x="1226058" y="32765"/>
                </a:lnTo>
                <a:lnTo>
                  <a:pt x="1223009" y="31241"/>
                </a:lnTo>
                <a:close/>
              </a:path>
              <a:path w="1582420" h="71754">
                <a:moveTo>
                  <a:pt x="1286256" y="31241"/>
                </a:moveTo>
                <a:lnTo>
                  <a:pt x="1258823" y="31241"/>
                </a:lnTo>
                <a:lnTo>
                  <a:pt x="1255776" y="32765"/>
                </a:lnTo>
                <a:lnTo>
                  <a:pt x="1254252" y="35813"/>
                </a:lnTo>
                <a:lnTo>
                  <a:pt x="1255776" y="38862"/>
                </a:lnTo>
                <a:lnTo>
                  <a:pt x="1258823" y="40386"/>
                </a:lnTo>
                <a:lnTo>
                  <a:pt x="1286256" y="40386"/>
                </a:lnTo>
                <a:lnTo>
                  <a:pt x="1289304" y="38862"/>
                </a:lnTo>
                <a:lnTo>
                  <a:pt x="1290066" y="35813"/>
                </a:lnTo>
                <a:lnTo>
                  <a:pt x="1289304" y="32765"/>
                </a:lnTo>
                <a:lnTo>
                  <a:pt x="1286256" y="31241"/>
                </a:lnTo>
                <a:close/>
              </a:path>
              <a:path w="1582420" h="71754">
                <a:moveTo>
                  <a:pt x="1348740" y="31241"/>
                </a:moveTo>
                <a:lnTo>
                  <a:pt x="1322070" y="31241"/>
                </a:lnTo>
                <a:lnTo>
                  <a:pt x="1318259" y="32765"/>
                </a:lnTo>
                <a:lnTo>
                  <a:pt x="1317497" y="35813"/>
                </a:lnTo>
                <a:lnTo>
                  <a:pt x="1318259" y="38862"/>
                </a:lnTo>
                <a:lnTo>
                  <a:pt x="1322070" y="40386"/>
                </a:lnTo>
                <a:lnTo>
                  <a:pt x="1348740" y="40386"/>
                </a:lnTo>
                <a:lnTo>
                  <a:pt x="1351788" y="38862"/>
                </a:lnTo>
                <a:lnTo>
                  <a:pt x="1353311" y="35813"/>
                </a:lnTo>
                <a:lnTo>
                  <a:pt x="1351788" y="32765"/>
                </a:lnTo>
                <a:lnTo>
                  <a:pt x="1348740" y="31241"/>
                </a:lnTo>
                <a:close/>
              </a:path>
              <a:path w="1582420" h="71754">
                <a:moveTo>
                  <a:pt x="1411223" y="31241"/>
                </a:moveTo>
                <a:lnTo>
                  <a:pt x="1384554" y="31241"/>
                </a:lnTo>
                <a:lnTo>
                  <a:pt x="1381506" y="32765"/>
                </a:lnTo>
                <a:lnTo>
                  <a:pt x="1379982" y="35813"/>
                </a:lnTo>
                <a:lnTo>
                  <a:pt x="1381506" y="38862"/>
                </a:lnTo>
                <a:lnTo>
                  <a:pt x="1384554" y="40386"/>
                </a:lnTo>
                <a:lnTo>
                  <a:pt x="1411223" y="40386"/>
                </a:lnTo>
                <a:lnTo>
                  <a:pt x="1414271" y="38862"/>
                </a:lnTo>
                <a:lnTo>
                  <a:pt x="1415795" y="35813"/>
                </a:lnTo>
                <a:lnTo>
                  <a:pt x="1414271" y="32765"/>
                </a:lnTo>
                <a:lnTo>
                  <a:pt x="1411223" y="31241"/>
                </a:lnTo>
                <a:close/>
              </a:path>
              <a:path w="1582420" h="71754">
                <a:moveTo>
                  <a:pt x="1474470" y="31241"/>
                </a:moveTo>
                <a:lnTo>
                  <a:pt x="1447038" y="31241"/>
                </a:lnTo>
                <a:lnTo>
                  <a:pt x="1443990" y="32765"/>
                </a:lnTo>
                <a:lnTo>
                  <a:pt x="1442466" y="35813"/>
                </a:lnTo>
                <a:lnTo>
                  <a:pt x="1443990" y="38862"/>
                </a:lnTo>
                <a:lnTo>
                  <a:pt x="1447038" y="40386"/>
                </a:lnTo>
                <a:lnTo>
                  <a:pt x="1474470" y="40386"/>
                </a:lnTo>
                <a:lnTo>
                  <a:pt x="1477518" y="38862"/>
                </a:lnTo>
                <a:lnTo>
                  <a:pt x="1478280" y="35813"/>
                </a:lnTo>
                <a:lnTo>
                  <a:pt x="1477518" y="32765"/>
                </a:lnTo>
                <a:lnTo>
                  <a:pt x="1474470" y="31241"/>
                </a:lnTo>
                <a:close/>
              </a:path>
              <a:path w="1582420" h="71754">
                <a:moveTo>
                  <a:pt x="1510283" y="0"/>
                </a:moveTo>
                <a:lnTo>
                  <a:pt x="1510283" y="71627"/>
                </a:lnTo>
                <a:lnTo>
                  <a:pt x="1572767" y="40386"/>
                </a:lnTo>
                <a:lnTo>
                  <a:pt x="1521714" y="40386"/>
                </a:lnTo>
                <a:lnTo>
                  <a:pt x="1524761" y="38862"/>
                </a:lnTo>
                <a:lnTo>
                  <a:pt x="1526285" y="35813"/>
                </a:lnTo>
                <a:lnTo>
                  <a:pt x="1524761" y="32765"/>
                </a:lnTo>
                <a:lnTo>
                  <a:pt x="1521714" y="31241"/>
                </a:lnTo>
                <a:lnTo>
                  <a:pt x="1572767" y="31241"/>
                </a:lnTo>
                <a:lnTo>
                  <a:pt x="1510283" y="0"/>
                </a:lnTo>
                <a:close/>
              </a:path>
              <a:path w="1582420" h="71754">
                <a:moveTo>
                  <a:pt x="1510283" y="31241"/>
                </a:moveTo>
                <a:lnTo>
                  <a:pt x="1506473" y="32765"/>
                </a:lnTo>
                <a:lnTo>
                  <a:pt x="1505711" y="35813"/>
                </a:lnTo>
                <a:lnTo>
                  <a:pt x="1506473" y="38862"/>
                </a:lnTo>
                <a:lnTo>
                  <a:pt x="1510283" y="40386"/>
                </a:lnTo>
                <a:lnTo>
                  <a:pt x="1510283" y="31241"/>
                </a:lnTo>
                <a:close/>
              </a:path>
              <a:path w="1582420" h="71754">
                <a:moveTo>
                  <a:pt x="1572767" y="31241"/>
                </a:moveTo>
                <a:lnTo>
                  <a:pt x="1521714" y="31241"/>
                </a:lnTo>
                <a:lnTo>
                  <a:pt x="1524761" y="32765"/>
                </a:lnTo>
                <a:lnTo>
                  <a:pt x="1526285" y="35813"/>
                </a:lnTo>
                <a:lnTo>
                  <a:pt x="1524761" y="38862"/>
                </a:lnTo>
                <a:lnTo>
                  <a:pt x="1521714" y="40386"/>
                </a:lnTo>
                <a:lnTo>
                  <a:pt x="1572767" y="40386"/>
                </a:lnTo>
                <a:lnTo>
                  <a:pt x="1581911" y="35813"/>
                </a:lnTo>
                <a:lnTo>
                  <a:pt x="157276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644897" y="4551539"/>
            <a:ext cx="3649222" cy="4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975"/>
            <a:r>
              <a:rPr sz="924" b="1" spc="-10" dirty="0">
                <a:latin typeface="Arial"/>
                <a:cs typeface="Arial"/>
              </a:rPr>
              <a:t>Memory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778">
              <a:latin typeface="Times New Roman"/>
              <a:cs typeface="Times New Roman"/>
            </a:endParaRPr>
          </a:p>
          <a:p>
            <a:pPr marL="12347">
              <a:tabLst>
                <a:tab pos="848235" algn="l"/>
              </a:tabLst>
            </a:pPr>
            <a:r>
              <a:rPr sz="924" spc="-10" dirty="0">
                <a:latin typeface="Courier New"/>
                <a:cs typeface="Courier New"/>
              </a:rPr>
              <a:t>Line</a:t>
            </a:r>
            <a:r>
              <a:rPr sz="924" dirty="0">
                <a:latin typeface="Courier New"/>
                <a:cs typeface="Courier New"/>
              </a:rPr>
              <a:t> </a:t>
            </a:r>
            <a:r>
              <a:rPr sz="924" spc="-10" dirty="0">
                <a:latin typeface="Courier New"/>
                <a:cs typeface="Courier New"/>
              </a:rPr>
              <a:t>No.1:	</a:t>
            </a:r>
            <a:r>
              <a:rPr sz="924" b="1" spc="-10" dirty="0">
                <a:latin typeface="Courier New"/>
                <a:cs typeface="Courier New"/>
              </a:rPr>
              <a:t>Student sobj1("Ali","Computer</a:t>
            </a:r>
            <a:r>
              <a:rPr sz="924" b="1" spc="-58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Science");</a:t>
            </a:r>
            <a:endParaRPr sz="92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6704" y="8296451"/>
            <a:ext cx="4516614" cy="5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>
              <a:tabLst>
                <a:tab pos="1266796" algn="l"/>
              </a:tabLst>
            </a:pPr>
            <a:r>
              <a:rPr sz="924" spc="-10" dirty="0">
                <a:latin typeface="Courier New"/>
                <a:cs typeface="Courier New"/>
              </a:rPr>
              <a:t>Line</a:t>
            </a:r>
            <a:r>
              <a:rPr sz="924" spc="-5" dirty="0">
                <a:latin typeface="Courier New"/>
                <a:cs typeface="Courier New"/>
              </a:rPr>
              <a:t> </a:t>
            </a:r>
            <a:r>
              <a:rPr sz="924" spc="-10" dirty="0">
                <a:latin typeface="Courier New"/>
                <a:cs typeface="Courier New"/>
              </a:rPr>
              <a:t>No.2:	</a:t>
            </a:r>
            <a:r>
              <a:rPr sz="924" b="1" spc="-10" dirty="0">
                <a:latin typeface="Courier New"/>
                <a:cs typeface="Courier New"/>
              </a:rPr>
              <a:t>Student sobj2 </a:t>
            </a:r>
            <a:r>
              <a:rPr sz="924" b="1" spc="-5" dirty="0">
                <a:latin typeface="Courier New"/>
                <a:cs typeface="Courier New"/>
              </a:rPr>
              <a:t>= </a:t>
            </a:r>
            <a:r>
              <a:rPr sz="924" b="1" spc="-10" dirty="0">
                <a:latin typeface="Courier New"/>
                <a:cs typeface="Courier New"/>
              </a:rPr>
              <a:t>sobj1; [Shallow</a:t>
            </a:r>
            <a:r>
              <a:rPr sz="924" b="1" spc="-58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Copy]</a:t>
            </a:r>
            <a:endParaRPr sz="924">
              <a:latin typeface="Courier New"/>
              <a:cs typeface="Courier New"/>
            </a:endParaRPr>
          </a:p>
          <a:p>
            <a:pPr marL="12347" marR="4939">
              <a:lnSpc>
                <a:spcPts val="1060"/>
              </a:lnSpc>
              <a:spcBef>
                <a:spcPts val="695"/>
              </a:spcBef>
            </a:pPr>
            <a:r>
              <a:rPr sz="924" spc="-5" dirty="0">
                <a:latin typeface="Times New Roman"/>
                <a:cs typeface="Times New Roman"/>
              </a:rPr>
              <a:t>Fig 24.1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shallow copy both char * </a:t>
            </a:r>
            <a:r>
              <a:rPr sz="924" spc="-10" dirty="0">
                <a:latin typeface="Times New Roman"/>
                <a:cs typeface="Times New Roman"/>
              </a:rPr>
              <a:t>name </a:t>
            </a:r>
            <a:r>
              <a:rPr sz="924" spc="-5" dirty="0">
                <a:latin typeface="Times New Roman"/>
                <a:cs typeface="Times New Roman"/>
              </a:rPr>
              <a:t>and char * </a:t>
            </a:r>
            <a:r>
              <a:rPr sz="924" spc="-10" dirty="0">
                <a:latin typeface="Times New Roman"/>
                <a:cs typeface="Times New Roman"/>
              </a:rPr>
              <a:t>major </a:t>
            </a:r>
            <a:r>
              <a:rPr sz="924" spc="-5" dirty="0">
                <a:latin typeface="Times New Roman"/>
                <a:cs typeface="Times New Roman"/>
              </a:rPr>
              <a:t>of both </a:t>
            </a:r>
            <a:r>
              <a:rPr sz="924" spc="-10" dirty="0">
                <a:latin typeface="Times New Roman"/>
                <a:cs typeface="Times New Roman"/>
              </a:rPr>
              <a:t>objects </a:t>
            </a:r>
            <a:r>
              <a:rPr sz="924" spc="-5" dirty="0">
                <a:latin typeface="Times New Roman"/>
                <a:cs typeface="Times New Roman"/>
              </a:rPr>
              <a:t>sobj1 </a:t>
            </a:r>
            <a:r>
              <a:rPr sz="924" spc="-10" dirty="0">
                <a:latin typeface="Times New Roman"/>
                <a:cs typeface="Times New Roman"/>
              </a:rPr>
              <a:t>and sobj2 will  </a:t>
            </a:r>
            <a:r>
              <a:rPr sz="924" spc="-5" dirty="0">
                <a:latin typeface="Times New Roman"/>
                <a:cs typeface="Times New Roman"/>
              </a:rPr>
              <a:t>start </a:t>
            </a:r>
            <a:r>
              <a:rPr sz="924" spc="-10" dirty="0">
                <a:latin typeface="Times New Roman"/>
                <a:cs typeface="Times New Roman"/>
              </a:rPr>
              <a:t>pointing </a:t>
            </a:r>
            <a:r>
              <a:rPr sz="924" spc="-5" dirty="0">
                <a:latin typeface="Times New Roman"/>
                <a:cs typeface="Times New Roman"/>
              </a:rPr>
              <a:t>to the same </a:t>
            </a:r>
            <a:r>
              <a:rPr sz="924" spc="-10" dirty="0">
                <a:latin typeface="Times New Roman"/>
                <a:cs typeface="Times New Roman"/>
              </a:rPr>
              <a:t>memory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location.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43908" y="7369175"/>
            <a:ext cx="1324240" cy="836524"/>
          </a:xfrm>
          <a:custGeom>
            <a:avLst/>
            <a:gdLst/>
            <a:ahLst/>
            <a:cxnLst/>
            <a:rect l="l" t="t" r="r" b="b"/>
            <a:pathLst>
              <a:path w="1362075" h="860425">
                <a:moveTo>
                  <a:pt x="1361694" y="0"/>
                </a:moveTo>
                <a:lnTo>
                  <a:pt x="0" y="0"/>
                </a:lnTo>
                <a:lnTo>
                  <a:pt x="0" y="860298"/>
                </a:lnTo>
                <a:lnTo>
                  <a:pt x="1361694" y="860298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643908" y="7090621"/>
            <a:ext cx="1324240" cy="279047"/>
          </a:xfrm>
          <a:custGeom>
            <a:avLst/>
            <a:gdLst/>
            <a:ahLst/>
            <a:cxnLst/>
            <a:rect l="l" t="t" r="r" b="b"/>
            <a:pathLst>
              <a:path w="1362075" h="287020">
                <a:moveTo>
                  <a:pt x="1361694" y="0"/>
                </a:moveTo>
                <a:lnTo>
                  <a:pt x="0" y="0"/>
                </a:lnTo>
                <a:lnTo>
                  <a:pt x="0" y="286512"/>
                </a:lnTo>
                <a:lnTo>
                  <a:pt x="1361694" y="286512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150885" y="7134824"/>
            <a:ext cx="30744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5" dirty="0">
                <a:latin typeface="Times New Roman"/>
                <a:cs typeface="Times New Roman"/>
              </a:rPr>
              <a:t>S</a:t>
            </a:r>
            <a:r>
              <a:rPr sz="924" b="1" spc="-5" dirty="0">
                <a:latin typeface="Times New Roman"/>
                <a:cs typeface="Times New Roman"/>
              </a:rPr>
              <a:t>o</a:t>
            </a:r>
            <a:r>
              <a:rPr sz="924" b="1" spc="-10" dirty="0">
                <a:latin typeface="Times New Roman"/>
                <a:cs typeface="Times New Roman"/>
              </a:rPr>
              <a:t>b</a:t>
            </a:r>
            <a:r>
              <a:rPr sz="924" b="1" spc="-15" dirty="0">
                <a:latin typeface="Times New Roman"/>
                <a:cs typeface="Times New Roman"/>
              </a:rPr>
              <a:t>j</a:t>
            </a:r>
            <a:r>
              <a:rPr sz="924" b="1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3185" y="7438813"/>
            <a:ext cx="976048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97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name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83185" y="7831454"/>
            <a:ext cx="976048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major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43908" y="5557097"/>
            <a:ext cx="1324240" cy="836524"/>
          </a:xfrm>
          <a:custGeom>
            <a:avLst/>
            <a:gdLst/>
            <a:ahLst/>
            <a:cxnLst/>
            <a:rect l="l" t="t" r="r" b="b"/>
            <a:pathLst>
              <a:path w="1362075" h="860425">
                <a:moveTo>
                  <a:pt x="1361694" y="0"/>
                </a:moveTo>
                <a:lnTo>
                  <a:pt x="0" y="0"/>
                </a:lnTo>
                <a:lnTo>
                  <a:pt x="0" y="860298"/>
                </a:lnTo>
                <a:lnTo>
                  <a:pt x="1361694" y="860298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643908" y="5278543"/>
            <a:ext cx="1324240" cy="279047"/>
          </a:xfrm>
          <a:custGeom>
            <a:avLst/>
            <a:gdLst/>
            <a:ahLst/>
            <a:cxnLst/>
            <a:rect l="l" t="t" r="r" b="b"/>
            <a:pathLst>
              <a:path w="1362075" h="287020">
                <a:moveTo>
                  <a:pt x="1361694" y="0"/>
                </a:moveTo>
                <a:lnTo>
                  <a:pt x="0" y="0"/>
                </a:lnTo>
                <a:lnTo>
                  <a:pt x="0" y="286512"/>
                </a:lnTo>
                <a:lnTo>
                  <a:pt x="1361694" y="286512"/>
                </a:lnTo>
                <a:lnTo>
                  <a:pt x="1361694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150885" y="5322745"/>
            <a:ext cx="30744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5" dirty="0">
                <a:latin typeface="Times New Roman"/>
                <a:cs typeface="Times New Roman"/>
              </a:rPr>
              <a:t>S</a:t>
            </a:r>
            <a:r>
              <a:rPr sz="924" b="1" spc="-5" dirty="0">
                <a:latin typeface="Times New Roman"/>
                <a:cs typeface="Times New Roman"/>
              </a:rPr>
              <a:t>o</a:t>
            </a:r>
            <a:r>
              <a:rPr sz="924" b="1" spc="-10" dirty="0">
                <a:latin typeface="Times New Roman"/>
                <a:cs typeface="Times New Roman"/>
              </a:rPr>
              <a:t>b</a:t>
            </a:r>
            <a:r>
              <a:rPr sz="924" b="1" spc="-15" dirty="0">
                <a:latin typeface="Times New Roman"/>
                <a:cs typeface="Times New Roman"/>
              </a:rPr>
              <a:t>j</a:t>
            </a:r>
            <a:r>
              <a:rPr sz="924" b="1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85" y="5626734"/>
            <a:ext cx="976048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97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name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3185" y="6019377"/>
            <a:ext cx="976048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Char *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major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92389" y="6254221"/>
            <a:ext cx="1324240" cy="1045810"/>
          </a:xfrm>
          <a:custGeom>
            <a:avLst/>
            <a:gdLst/>
            <a:ahLst/>
            <a:cxnLst/>
            <a:rect l="l" t="t" r="r" b="b"/>
            <a:pathLst>
              <a:path w="1362075" h="1075690">
                <a:moveTo>
                  <a:pt x="1361694" y="0"/>
                </a:moveTo>
                <a:lnTo>
                  <a:pt x="0" y="0"/>
                </a:lnTo>
                <a:lnTo>
                  <a:pt x="0" y="1075182"/>
                </a:lnTo>
                <a:lnTo>
                  <a:pt x="1361694" y="1075182"/>
                </a:lnTo>
                <a:lnTo>
                  <a:pt x="13616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431665" y="6393496"/>
            <a:ext cx="1045810" cy="176505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3955" rIns="0" bIns="0" rtlCol="0">
            <a:spAutoFit/>
          </a:bodyPr>
          <a:lstStyle/>
          <a:p>
            <a:pPr marL="83342">
              <a:spcBef>
                <a:spcPts val="267"/>
              </a:spcBef>
            </a:pPr>
            <a:r>
              <a:rPr sz="924" spc="-5" dirty="0">
                <a:latin typeface="Times New Roman"/>
                <a:cs typeface="Times New Roman"/>
              </a:rPr>
              <a:t>Ali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1665" y="6785398"/>
            <a:ext cx="1045810" cy="177128"/>
          </a:xfrm>
          <a:prstGeom prst="rect">
            <a:avLst/>
          </a:prstGeom>
          <a:solidFill>
            <a:srgbClr val="33CCCC"/>
          </a:solidFill>
          <a:ln w="8966">
            <a:solidFill>
              <a:srgbClr val="0000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342">
              <a:spcBef>
                <a:spcPts val="272"/>
              </a:spcBef>
            </a:pPr>
            <a:r>
              <a:rPr sz="924" spc="-5" dirty="0">
                <a:latin typeface="Times New Roman"/>
                <a:cs typeface="Times New Roman"/>
              </a:rPr>
              <a:t>Computer</a:t>
            </a:r>
            <a:r>
              <a:rPr sz="924" spc="-78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Science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92389" y="7299536"/>
            <a:ext cx="1324240" cy="279665"/>
          </a:xfrm>
          <a:custGeom>
            <a:avLst/>
            <a:gdLst/>
            <a:ahLst/>
            <a:cxnLst/>
            <a:rect l="l" t="t" r="r" b="b"/>
            <a:pathLst>
              <a:path w="1362075" h="287654">
                <a:moveTo>
                  <a:pt x="1361694" y="0"/>
                </a:moveTo>
                <a:lnTo>
                  <a:pt x="0" y="0"/>
                </a:lnTo>
                <a:lnTo>
                  <a:pt x="0" y="287274"/>
                </a:lnTo>
                <a:lnTo>
                  <a:pt x="1361694" y="287274"/>
                </a:lnTo>
                <a:lnTo>
                  <a:pt x="13616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4719356" y="7340035"/>
            <a:ext cx="47104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Memory</a:t>
            </a:r>
            <a:endParaRPr sz="92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31377" y="6393497"/>
            <a:ext cx="279047" cy="697618"/>
          </a:xfrm>
          <a:custGeom>
            <a:avLst/>
            <a:gdLst/>
            <a:ahLst/>
            <a:cxnLst/>
            <a:rect l="l" t="t" r="r" b="b"/>
            <a:pathLst>
              <a:path w="287019" h="717550">
                <a:moveTo>
                  <a:pt x="0" y="537972"/>
                </a:moveTo>
                <a:lnTo>
                  <a:pt x="71627" y="537972"/>
                </a:lnTo>
                <a:lnTo>
                  <a:pt x="71627" y="0"/>
                </a:lnTo>
                <a:lnTo>
                  <a:pt x="214883" y="0"/>
                </a:lnTo>
                <a:lnTo>
                  <a:pt x="214883" y="537972"/>
                </a:lnTo>
                <a:lnTo>
                  <a:pt x="286512" y="537972"/>
                </a:lnTo>
                <a:lnTo>
                  <a:pt x="143256" y="717042"/>
                </a:lnTo>
                <a:lnTo>
                  <a:pt x="0" y="537972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713547" y="6533515"/>
            <a:ext cx="1114954" cy="209285"/>
          </a:xfrm>
          <a:custGeom>
            <a:avLst/>
            <a:gdLst/>
            <a:ahLst/>
            <a:cxnLst/>
            <a:rect l="l" t="t" r="r" b="b"/>
            <a:pathLst>
              <a:path w="1146810" h="215264">
                <a:moveTo>
                  <a:pt x="0" y="214884"/>
                </a:moveTo>
                <a:lnTo>
                  <a:pt x="1146809" y="214884"/>
                </a:lnTo>
                <a:lnTo>
                  <a:pt x="1146809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713547" y="6532773"/>
            <a:ext cx="1114954" cy="209903"/>
          </a:xfrm>
          <a:custGeom>
            <a:avLst/>
            <a:gdLst/>
            <a:ahLst/>
            <a:cxnLst/>
            <a:rect l="l" t="t" r="r" b="b"/>
            <a:pathLst>
              <a:path w="1146810" h="215900">
                <a:moveTo>
                  <a:pt x="1146809" y="0"/>
                </a:moveTo>
                <a:lnTo>
                  <a:pt x="0" y="0"/>
                </a:lnTo>
                <a:lnTo>
                  <a:pt x="0" y="215646"/>
                </a:lnTo>
                <a:lnTo>
                  <a:pt x="1146809" y="215646"/>
                </a:lnTo>
                <a:lnTo>
                  <a:pt x="1146809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1790100" y="6559938"/>
            <a:ext cx="86121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solidFill>
                  <a:srgbClr val="000080"/>
                </a:solidFill>
                <a:latin typeface="Courier New"/>
                <a:cs typeface="Courier New"/>
              </a:rPr>
              <a:t>Shallow</a:t>
            </a:r>
            <a:r>
              <a:rPr sz="924" b="1" spc="-92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924" b="1" spc="-10" dirty="0">
                <a:solidFill>
                  <a:srgbClr val="000080"/>
                </a:solidFill>
                <a:latin typeface="Courier New"/>
                <a:cs typeface="Courier New"/>
              </a:rPr>
              <a:t>Copy</a:t>
            </a:r>
            <a:endParaRPr sz="924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66863" y="5737859"/>
            <a:ext cx="216694" cy="1854552"/>
          </a:xfrm>
          <a:custGeom>
            <a:avLst/>
            <a:gdLst/>
            <a:ahLst/>
            <a:cxnLst/>
            <a:rect l="l" t="t" r="r" b="b"/>
            <a:pathLst>
              <a:path w="222885" h="1907540">
                <a:moveTo>
                  <a:pt x="150875" y="1835658"/>
                </a:moveTo>
                <a:lnTo>
                  <a:pt x="150875" y="1907286"/>
                </a:lnTo>
                <a:lnTo>
                  <a:pt x="208787" y="1878330"/>
                </a:lnTo>
                <a:lnTo>
                  <a:pt x="163068" y="1878330"/>
                </a:lnTo>
                <a:lnTo>
                  <a:pt x="163068" y="1863852"/>
                </a:lnTo>
                <a:lnTo>
                  <a:pt x="207263" y="1863852"/>
                </a:lnTo>
                <a:lnTo>
                  <a:pt x="150875" y="1835658"/>
                </a:lnTo>
                <a:close/>
              </a:path>
              <a:path w="222885" h="1907540">
                <a:moveTo>
                  <a:pt x="222503" y="0"/>
                </a:moveTo>
                <a:lnTo>
                  <a:pt x="0" y="0"/>
                </a:lnTo>
                <a:lnTo>
                  <a:pt x="0" y="1878330"/>
                </a:lnTo>
                <a:lnTo>
                  <a:pt x="150875" y="1878330"/>
                </a:lnTo>
                <a:lnTo>
                  <a:pt x="150875" y="1871471"/>
                </a:lnTo>
                <a:lnTo>
                  <a:pt x="14477" y="1871471"/>
                </a:lnTo>
                <a:lnTo>
                  <a:pt x="6857" y="1863852"/>
                </a:lnTo>
                <a:lnTo>
                  <a:pt x="14477" y="1863852"/>
                </a:lnTo>
                <a:lnTo>
                  <a:pt x="14477" y="14477"/>
                </a:lnTo>
                <a:lnTo>
                  <a:pt x="6857" y="14477"/>
                </a:lnTo>
                <a:lnTo>
                  <a:pt x="14477" y="7619"/>
                </a:lnTo>
                <a:lnTo>
                  <a:pt x="222503" y="7619"/>
                </a:lnTo>
                <a:lnTo>
                  <a:pt x="222503" y="0"/>
                </a:lnTo>
                <a:close/>
              </a:path>
              <a:path w="222885" h="1907540">
                <a:moveTo>
                  <a:pt x="207263" y="1863852"/>
                </a:moveTo>
                <a:lnTo>
                  <a:pt x="163068" y="1863852"/>
                </a:lnTo>
                <a:lnTo>
                  <a:pt x="163068" y="1878330"/>
                </a:lnTo>
                <a:lnTo>
                  <a:pt x="208787" y="1878330"/>
                </a:lnTo>
                <a:lnTo>
                  <a:pt x="222503" y="1871471"/>
                </a:lnTo>
                <a:lnTo>
                  <a:pt x="207263" y="1863852"/>
                </a:lnTo>
                <a:close/>
              </a:path>
              <a:path w="222885" h="1907540">
                <a:moveTo>
                  <a:pt x="14477" y="1863852"/>
                </a:moveTo>
                <a:lnTo>
                  <a:pt x="6857" y="1863852"/>
                </a:lnTo>
                <a:lnTo>
                  <a:pt x="14477" y="1871471"/>
                </a:lnTo>
                <a:lnTo>
                  <a:pt x="14477" y="1863852"/>
                </a:lnTo>
                <a:close/>
              </a:path>
              <a:path w="222885" h="1907540">
                <a:moveTo>
                  <a:pt x="150875" y="1863852"/>
                </a:moveTo>
                <a:lnTo>
                  <a:pt x="14477" y="1863852"/>
                </a:lnTo>
                <a:lnTo>
                  <a:pt x="14477" y="1871471"/>
                </a:lnTo>
                <a:lnTo>
                  <a:pt x="150875" y="1871471"/>
                </a:lnTo>
                <a:lnTo>
                  <a:pt x="150875" y="1863852"/>
                </a:lnTo>
                <a:close/>
              </a:path>
              <a:path w="222885" h="1907540">
                <a:moveTo>
                  <a:pt x="14477" y="7619"/>
                </a:moveTo>
                <a:lnTo>
                  <a:pt x="6857" y="14477"/>
                </a:lnTo>
                <a:lnTo>
                  <a:pt x="14477" y="14477"/>
                </a:lnTo>
                <a:lnTo>
                  <a:pt x="14477" y="7619"/>
                </a:lnTo>
                <a:close/>
              </a:path>
              <a:path w="222885" h="1907540">
                <a:moveTo>
                  <a:pt x="222503" y="7619"/>
                </a:moveTo>
                <a:lnTo>
                  <a:pt x="14477" y="7619"/>
                </a:lnTo>
                <a:lnTo>
                  <a:pt x="14477" y="14477"/>
                </a:lnTo>
                <a:lnTo>
                  <a:pt x="222503" y="14477"/>
                </a:lnTo>
                <a:lnTo>
                  <a:pt x="222503" y="761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566863" y="6129761"/>
            <a:ext cx="216694" cy="1854552"/>
          </a:xfrm>
          <a:custGeom>
            <a:avLst/>
            <a:gdLst/>
            <a:ahLst/>
            <a:cxnLst/>
            <a:rect l="l" t="t" r="r" b="b"/>
            <a:pathLst>
              <a:path w="222885" h="1907540">
                <a:moveTo>
                  <a:pt x="150875" y="1835658"/>
                </a:moveTo>
                <a:lnTo>
                  <a:pt x="150875" y="1907285"/>
                </a:lnTo>
                <a:lnTo>
                  <a:pt x="207263" y="1879091"/>
                </a:lnTo>
                <a:lnTo>
                  <a:pt x="163068" y="1879091"/>
                </a:lnTo>
                <a:lnTo>
                  <a:pt x="163068" y="1863852"/>
                </a:lnTo>
                <a:lnTo>
                  <a:pt x="207263" y="1863852"/>
                </a:lnTo>
                <a:lnTo>
                  <a:pt x="150875" y="1835658"/>
                </a:lnTo>
                <a:close/>
              </a:path>
              <a:path w="222885" h="1907540">
                <a:moveTo>
                  <a:pt x="222503" y="0"/>
                </a:moveTo>
                <a:lnTo>
                  <a:pt x="0" y="0"/>
                </a:lnTo>
                <a:lnTo>
                  <a:pt x="0" y="1879091"/>
                </a:lnTo>
                <a:lnTo>
                  <a:pt x="150875" y="1879091"/>
                </a:lnTo>
                <a:lnTo>
                  <a:pt x="150875" y="1871471"/>
                </a:lnTo>
                <a:lnTo>
                  <a:pt x="14477" y="1871471"/>
                </a:lnTo>
                <a:lnTo>
                  <a:pt x="6857" y="1863852"/>
                </a:lnTo>
                <a:lnTo>
                  <a:pt x="14477" y="1863852"/>
                </a:lnTo>
                <a:lnTo>
                  <a:pt x="14477" y="14477"/>
                </a:lnTo>
                <a:lnTo>
                  <a:pt x="6857" y="14477"/>
                </a:lnTo>
                <a:lnTo>
                  <a:pt x="14477" y="7619"/>
                </a:lnTo>
                <a:lnTo>
                  <a:pt x="222503" y="7619"/>
                </a:lnTo>
                <a:lnTo>
                  <a:pt x="222503" y="0"/>
                </a:lnTo>
                <a:close/>
              </a:path>
              <a:path w="222885" h="1907540">
                <a:moveTo>
                  <a:pt x="207263" y="1863852"/>
                </a:moveTo>
                <a:lnTo>
                  <a:pt x="163068" y="1863852"/>
                </a:lnTo>
                <a:lnTo>
                  <a:pt x="163068" y="1879091"/>
                </a:lnTo>
                <a:lnTo>
                  <a:pt x="207263" y="1879091"/>
                </a:lnTo>
                <a:lnTo>
                  <a:pt x="222503" y="1871471"/>
                </a:lnTo>
                <a:lnTo>
                  <a:pt x="207263" y="1863852"/>
                </a:lnTo>
                <a:close/>
              </a:path>
              <a:path w="222885" h="1907540">
                <a:moveTo>
                  <a:pt x="14477" y="1863852"/>
                </a:moveTo>
                <a:lnTo>
                  <a:pt x="6857" y="1863852"/>
                </a:lnTo>
                <a:lnTo>
                  <a:pt x="14477" y="1871471"/>
                </a:lnTo>
                <a:lnTo>
                  <a:pt x="14477" y="1863852"/>
                </a:lnTo>
                <a:close/>
              </a:path>
              <a:path w="222885" h="1907540">
                <a:moveTo>
                  <a:pt x="150875" y="1863852"/>
                </a:moveTo>
                <a:lnTo>
                  <a:pt x="14477" y="1863852"/>
                </a:lnTo>
                <a:lnTo>
                  <a:pt x="14477" y="1871471"/>
                </a:lnTo>
                <a:lnTo>
                  <a:pt x="150875" y="1871471"/>
                </a:lnTo>
                <a:lnTo>
                  <a:pt x="150875" y="1863852"/>
                </a:lnTo>
                <a:close/>
              </a:path>
              <a:path w="222885" h="1907540">
                <a:moveTo>
                  <a:pt x="14477" y="7619"/>
                </a:moveTo>
                <a:lnTo>
                  <a:pt x="6857" y="14477"/>
                </a:lnTo>
                <a:lnTo>
                  <a:pt x="14477" y="14477"/>
                </a:lnTo>
                <a:lnTo>
                  <a:pt x="14477" y="7619"/>
                </a:lnTo>
                <a:close/>
              </a:path>
              <a:path w="222885" h="1907540">
                <a:moveTo>
                  <a:pt x="222503" y="7619"/>
                </a:moveTo>
                <a:lnTo>
                  <a:pt x="14477" y="7619"/>
                </a:lnTo>
                <a:lnTo>
                  <a:pt x="14477" y="14477"/>
                </a:lnTo>
                <a:lnTo>
                  <a:pt x="222503" y="14477"/>
                </a:lnTo>
                <a:lnTo>
                  <a:pt x="222503" y="761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756640" y="5739340"/>
            <a:ext cx="1675517" cy="775406"/>
          </a:xfrm>
          <a:custGeom>
            <a:avLst/>
            <a:gdLst/>
            <a:ahLst/>
            <a:cxnLst/>
            <a:rect l="l" t="t" r="r" b="b"/>
            <a:pathLst>
              <a:path w="1723389" h="797560">
                <a:moveTo>
                  <a:pt x="1655102" y="770081"/>
                </a:moveTo>
                <a:lnTo>
                  <a:pt x="1642872" y="797051"/>
                </a:lnTo>
                <a:lnTo>
                  <a:pt x="1722882" y="794003"/>
                </a:lnTo>
                <a:lnTo>
                  <a:pt x="1707549" y="774953"/>
                </a:lnTo>
                <a:lnTo>
                  <a:pt x="1665732" y="774953"/>
                </a:lnTo>
                <a:lnTo>
                  <a:pt x="1655102" y="770081"/>
                </a:lnTo>
                <a:close/>
              </a:path>
              <a:path w="1723389" h="797560">
                <a:moveTo>
                  <a:pt x="1660026" y="759223"/>
                </a:moveTo>
                <a:lnTo>
                  <a:pt x="1655102" y="770081"/>
                </a:lnTo>
                <a:lnTo>
                  <a:pt x="1665732" y="774953"/>
                </a:lnTo>
                <a:lnTo>
                  <a:pt x="1671065" y="764286"/>
                </a:lnTo>
                <a:lnTo>
                  <a:pt x="1660026" y="759223"/>
                </a:lnTo>
                <a:close/>
              </a:path>
              <a:path w="1723389" h="797560">
                <a:moveTo>
                  <a:pt x="1672589" y="731519"/>
                </a:moveTo>
                <a:lnTo>
                  <a:pt x="1660026" y="759223"/>
                </a:lnTo>
                <a:lnTo>
                  <a:pt x="1671065" y="764286"/>
                </a:lnTo>
                <a:lnTo>
                  <a:pt x="1665732" y="774953"/>
                </a:lnTo>
                <a:lnTo>
                  <a:pt x="1707549" y="774953"/>
                </a:lnTo>
                <a:lnTo>
                  <a:pt x="1672589" y="731519"/>
                </a:lnTo>
                <a:close/>
              </a:path>
              <a:path w="1723389" h="797560">
                <a:moveTo>
                  <a:pt x="4572" y="0"/>
                </a:moveTo>
                <a:lnTo>
                  <a:pt x="0" y="11429"/>
                </a:lnTo>
                <a:lnTo>
                  <a:pt x="1655102" y="770081"/>
                </a:lnTo>
                <a:lnTo>
                  <a:pt x="1660026" y="759223"/>
                </a:lnTo>
                <a:lnTo>
                  <a:pt x="45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754419" y="6132725"/>
            <a:ext cx="1677370" cy="773553"/>
          </a:xfrm>
          <a:custGeom>
            <a:avLst/>
            <a:gdLst/>
            <a:ahLst/>
            <a:cxnLst/>
            <a:rect l="l" t="t" r="r" b="b"/>
            <a:pathLst>
              <a:path w="1725295" h="795654">
                <a:moveTo>
                  <a:pt x="1658216" y="767066"/>
                </a:moveTo>
                <a:lnTo>
                  <a:pt x="1645158" y="795527"/>
                </a:lnTo>
                <a:lnTo>
                  <a:pt x="1725168" y="793241"/>
                </a:lnTo>
                <a:lnTo>
                  <a:pt x="1707995" y="771905"/>
                </a:lnTo>
                <a:lnTo>
                  <a:pt x="1668780" y="771905"/>
                </a:lnTo>
                <a:lnTo>
                  <a:pt x="1658216" y="767066"/>
                </a:lnTo>
                <a:close/>
              </a:path>
              <a:path w="1725295" h="795654">
                <a:moveTo>
                  <a:pt x="1661769" y="759323"/>
                </a:moveTo>
                <a:lnTo>
                  <a:pt x="1658216" y="767066"/>
                </a:lnTo>
                <a:lnTo>
                  <a:pt x="1668780" y="771905"/>
                </a:lnTo>
                <a:lnTo>
                  <a:pt x="1671828" y="771905"/>
                </a:lnTo>
                <a:lnTo>
                  <a:pt x="1674875" y="769619"/>
                </a:lnTo>
                <a:lnTo>
                  <a:pt x="1674875" y="766571"/>
                </a:lnTo>
                <a:lnTo>
                  <a:pt x="1672589" y="764285"/>
                </a:lnTo>
                <a:lnTo>
                  <a:pt x="1661769" y="759323"/>
                </a:lnTo>
                <a:close/>
              </a:path>
              <a:path w="1725295" h="795654">
                <a:moveTo>
                  <a:pt x="1674875" y="730757"/>
                </a:moveTo>
                <a:lnTo>
                  <a:pt x="1661769" y="759323"/>
                </a:lnTo>
                <a:lnTo>
                  <a:pt x="1672589" y="764285"/>
                </a:lnTo>
                <a:lnTo>
                  <a:pt x="1674875" y="766571"/>
                </a:lnTo>
                <a:lnTo>
                  <a:pt x="1674875" y="769619"/>
                </a:lnTo>
                <a:lnTo>
                  <a:pt x="1671828" y="771905"/>
                </a:lnTo>
                <a:lnTo>
                  <a:pt x="1707995" y="771905"/>
                </a:lnTo>
                <a:lnTo>
                  <a:pt x="1674875" y="730757"/>
                </a:lnTo>
                <a:close/>
              </a:path>
              <a:path w="1725295" h="795654">
                <a:moveTo>
                  <a:pt x="6095" y="0"/>
                </a:moveTo>
                <a:lnTo>
                  <a:pt x="3047" y="0"/>
                </a:lnTo>
                <a:lnTo>
                  <a:pt x="0" y="2285"/>
                </a:lnTo>
                <a:lnTo>
                  <a:pt x="0" y="6095"/>
                </a:lnTo>
                <a:lnTo>
                  <a:pt x="2285" y="8381"/>
                </a:lnTo>
                <a:lnTo>
                  <a:pt x="1658216" y="767066"/>
                </a:lnTo>
                <a:lnTo>
                  <a:pt x="1661769" y="759323"/>
                </a:lnTo>
                <a:lnTo>
                  <a:pt x="609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755900" y="6511290"/>
            <a:ext cx="1676135" cy="1050749"/>
          </a:xfrm>
          <a:custGeom>
            <a:avLst/>
            <a:gdLst/>
            <a:ahLst/>
            <a:cxnLst/>
            <a:rect l="l" t="t" r="r" b="b"/>
            <a:pathLst>
              <a:path w="1724025" h="1080770">
                <a:moveTo>
                  <a:pt x="1659474" y="32964"/>
                </a:moveTo>
                <a:lnTo>
                  <a:pt x="0" y="1070610"/>
                </a:lnTo>
                <a:lnTo>
                  <a:pt x="6096" y="1080516"/>
                </a:lnTo>
                <a:lnTo>
                  <a:pt x="1665979" y="43372"/>
                </a:lnTo>
                <a:lnTo>
                  <a:pt x="1659474" y="32964"/>
                </a:lnTo>
                <a:close/>
              </a:path>
              <a:path w="1724025" h="1080770">
                <a:moveTo>
                  <a:pt x="1707345" y="26670"/>
                </a:moveTo>
                <a:lnTo>
                  <a:pt x="1669542" y="26670"/>
                </a:lnTo>
                <a:lnTo>
                  <a:pt x="1675638" y="37337"/>
                </a:lnTo>
                <a:lnTo>
                  <a:pt x="1665979" y="43372"/>
                </a:lnTo>
                <a:lnTo>
                  <a:pt x="1681734" y="68580"/>
                </a:lnTo>
                <a:lnTo>
                  <a:pt x="1707345" y="26670"/>
                </a:lnTo>
                <a:close/>
              </a:path>
              <a:path w="1724025" h="1080770">
                <a:moveTo>
                  <a:pt x="1669542" y="26670"/>
                </a:moveTo>
                <a:lnTo>
                  <a:pt x="1659474" y="32964"/>
                </a:lnTo>
                <a:lnTo>
                  <a:pt x="1665979" y="43372"/>
                </a:lnTo>
                <a:lnTo>
                  <a:pt x="1675638" y="37337"/>
                </a:lnTo>
                <a:lnTo>
                  <a:pt x="1669542" y="26670"/>
                </a:lnTo>
                <a:close/>
              </a:path>
              <a:path w="1724025" h="1080770">
                <a:moveTo>
                  <a:pt x="1723644" y="0"/>
                </a:moveTo>
                <a:lnTo>
                  <a:pt x="1643634" y="7620"/>
                </a:lnTo>
                <a:lnTo>
                  <a:pt x="1659474" y="32964"/>
                </a:lnTo>
                <a:lnTo>
                  <a:pt x="1669542" y="26670"/>
                </a:lnTo>
                <a:lnTo>
                  <a:pt x="1707345" y="26670"/>
                </a:lnTo>
                <a:lnTo>
                  <a:pt x="172364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754419" y="6903931"/>
            <a:ext cx="1677370" cy="1049514"/>
          </a:xfrm>
          <a:custGeom>
            <a:avLst/>
            <a:gdLst/>
            <a:ahLst/>
            <a:cxnLst/>
            <a:rect l="l" t="t" r="r" b="b"/>
            <a:pathLst>
              <a:path w="1725295" h="1079500">
                <a:moveTo>
                  <a:pt x="1661703" y="33762"/>
                </a:moveTo>
                <a:lnTo>
                  <a:pt x="2285" y="1071371"/>
                </a:lnTo>
                <a:lnTo>
                  <a:pt x="0" y="1074420"/>
                </a:lnTo>
                <a:lnTo>
                  <a:pt x="761" y="1077468"/>
                </a:lnTo>
                <a:lnTo>
                  <a:pt x="3809" y="1078992"/>
                </a:lnTo>
                <a:lnTo>
                  <a:pt x="6857" y="1078992"/>
                </a:lnTo>
                <a:lnTo>
                  <a:pt x="1666455" y="41270"/>
                </a:lnTo>
                <a:lnTo>
                  <a:pt x="1661703" y="33762"/>
                </a:lnTo>
                <a:close/>
              </a:path>
              <a:path w="1725295" h="1079500">
                <a:moveTo>
                  <a:pt x="1708686" y="26670"/>
                </a:moveTo>
                <a:lnTo>
                  <a:pt x="1675637" y="26670"/>
                </a:lnTo>
                <a:lnTo>
                  <a:pt x="1677923" y="28955"/>
                </a:lnTo>
                <a:lnTo>
                  <a:pt x="1678685" y="32765"/>
                </a:lnTo>
                <a:lnTo>
                  <a:pt x="1676399" y="35051"/>
                </a:lnTo>
                <a:lnTo>
                  <a:pt x="1666455" y="41270"/>
                </a:lnTo>
                <a:lnTo>
                  <a:pt x="1683258" y="67817"/>
                </a:lnTo>
                <a:lnTo>
                  <a:pt x="1708686" y="26670"/>
                </a:lnTo>
                <a:close/>
              </a:path>
              <a:path w="1725295" h="1079500">
                <a:moveTo>
                  <a:pt x="1675637" y="26670"/>
                </a:moveTo>
                <a:lnTo>
                  <a:pt x="1671828" y="27431"/>
                </a:lnTo>
                <a:lnTo>
                  <a:pt x="1661703" y="33762"/>
                </a:lnTo>
                <a:lnTo>
                  <a:pt x="1666455" y="41270"/>
                </a:lnTo>
                <a:lnTo>
                  <a:pt x="1676399" y="35051"/>
                </a:lnTo>
                <a:lnTo>
                  <a:pt x="1678685" y="32765"/>
                </a:lnTo>
                <a:lnTo>
                  <a:pt x="1677923" y="28955"/>
                </a:lnTo>
                <a:lnTo>
                  <a:pt x="1675637" y="26670"/>
                </a:lnTo>
                <a:close/>
              </a:path>
              <a:path w="1725295" h="1079500">
                <a:moveTo>
                  <a:pt x="1725168" y="0"/>
                </a:moveTo>
                <a:lnTo>
                  <a:pt x="1645158" y="7620"/>
                </a:lnTo>
                <a:lnTo>
                  <a:pt x="1661703" y="33762"/>
                </a:lnTo>
                <a:lnTo>
                  <a:pt x="1671828" y="27431"/>
                </a:lnTo>
                <a:lnTo>
                  <a:pt x="1675637" y="26670"/>
                </a:lnTo>
                <a:lnTo>
                  <a:pt x="1708686" y="26670"/>
                </a:lnTo>
                <a:lnTo>
                  <a:pt x="172516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24336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341261"/>
            <a:ext cx="4850606" cy="5346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marR="387817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5" dirty="0">
                <a:latin typeface="Book Antiqua"/>
                <a:cs typeface="Book Antiqua"/>
              </a:rPr>
              <a:t>+=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++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(const</a:t>
            </a:r>
            <a:endParaRPr sz="972">
              <a:latin typeface="Book Antiqua"/>
              <a:cs typeface="Book Antiqua"/>
            </a:endParaRPr>
          </a:p>
          <a:p>
            <a:pPr marL="126679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h,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int){</a:t>
            </a:r>
            <a:endParaRPr sz="972">
              <a:latin typeface="Book Antiqua"/>
              <a:cs typeface="Book Antiqua"/>
            </a:endParaRPr>
          </a:p>
          <a:p>
            <a:pPr marL="430908" marR="3596664">
              <a:lnSpc>
                <a:spcPct val="103699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t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h;  h.real </a:t>
            </a:r>
            <a:r>
              <a:rPr sz="972" b="1" spc="19" dirty="0">
                <a:latin typeface="Book Antiqua"/>
                <a:cs typeface="Book Antiqua"/>
              </a:rPr>
              <a:t>+= </a:t>
            </a:r>
            <a:r>
              <a:rPr sz="972" b="1" spc="10" dirty="0">
                <a:latin typeface="Book Antiqua"/>
                <a:cs typeface="Book Antiqua"/>
              </a:rPr>
              <a:t>1;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Book Antiqua"/>
                <a:cs typeface="Book Antiqua"/>
              </a:rPr>
              <a:t>How </a:t>
            </a:r>
            <a:r>
              <a:rPr sz="972" b="1" spc="15" dirty="0">
                <a:latin typeface="Book Antiqua"/>
                <a:cs typeface="Book Antiqua"/>
              </a:rPr>
              <a:t>does a </a:t>
            </a:r>
            <a:r>
              <a:rPr sz="972" b="1" spc="10" dirty="0">
                <a:latin typeface="Book Antiqua"/>
                <a:cs typeface="Book Antiqua"/>
              </a:rPr>
              <a:t>compiler </a:t>
            </a:r>
            <a:r>
              <a:rPr sz="972" b="1" spc="19" dirty="0">
                <a:latin typeface="Book Antiqua"/>
                <a:cs typeface="Book Antiqua"/>
              </a:rPr>
              <a:t>know </a:t>
            </a:r>
            <a:r>
              <a:rPr sz="972" b="1" spc="15" dirty="0">
                <a:latin typeface="Book Antiqua"/>
                <a:cs typeface="Book Antiqua"/>
              </a:rPr>
              <a:t>whether </a:t>
            </a:r>
            <a:r>
              <a:rPr sz="972" b="1" spc="5" dirty="0">
                <a:latin typeface="Book Antiqua"/>
                <a:cs typeface="Book Antiqua"/>
              </a:rPr>
              <a:t>it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a pre-increment </a:t>
            </a:r>
            <a:r>
              <a:rPr sz="972" b="1" spc="10" dirty="0">
                <a:latin typeface="Book Antiqua"/>
                <a:cs typeface="Book Antiqua"/>
              </a:rPr>
              <a:t>or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post-increment?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24" dirty="0">
                <a:latin typeface="Book Antiqua"/>
                <a:cs typeface="Book Antiqua"/>
              </a:rPr>
              <a:t>dummy </a:t>
            </a:r>
            <a:r>
              <a:rPr sz="972" spc="10" dirty="0">
                <a:latin typeface="Book Antiqua"/>
                <a:cs typeface="Book Antiqua"/>
              </a:rPr>
              <a:t>parameter in the operator function tells compiler that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post-  </a:t>
            </a:r>
            <a:r>
              <a:rPr sz="972" spc="15" dirty="0">
                <a:latin typeface="Book Antiqua"/>
                <a:cs typeface="Book Antiqua"/>
              </a:rPr>
              <a:t>increment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marR="3688031">
              <a:lnSpc>
                <a:spcPct val="104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Complex h1, </a:t>
            </a:r>
            <a:r>
              <a:rPr sz="972" b="1" spc="10" dirty="0">
                <a:latin typeface="Book Antiqua"/>
                <a:cs typeface="Book Antiqua"/>
              </a:rPr>
              <a:t>h2,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h3;  </a:t>
            </a:r>
            <a:r>
              <a:rPr sz="972" b="1" spc="15" dirty="0">
                <a:latin typeface="Book Antiqua"/>
                <a:cs typeface="Book Antiqua"/>
              </a:rPr>
              <a:t>h1++;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h3++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h2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h3++; </a:t>
            </a: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Error…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i="1" spc="10" dirty="0">
                <a:latin typeface="Book Antiqua"/>
                <a:cs typeface="Book Antiqua"/>
              </a:rPr>
              <a:t>pre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i="1" spc="10" dirty="0">
                <a:latin typeface="Book Antiqua"/>
                <a:cs typeface="Book Antiqua"/>
              </a:rPr>
              <a:t>post </a:t>
            </a:r>
            <a:r>
              <a:rPr sz="972" spc="15" dirty="0">
                <a:latin typeface="Book Antiqua"/>
                <a:cs typeface="Book Antiqua"/>
              </a:rPr>
              <a:t>decrement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b="1" spc="10" dirty="0">
                <a:latin typeface="Book Antiqua"/>
                <a:cs typeface="Book Antiqua"/>
              </a:rPr>
              <a:t>--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implemented in </a:t>
            </a:r>
            <a:r>
              <a:rPr sz="972" spc="10" dirty="0">
                <a:latin typeface="Book Antiqua"/>
                <a:cs typeface="Book Antiqua"/>
              </a:rPr>
              <a:t>exactly the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r>
              <a:rPr sz="972" spc="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21.3.</a:t>
            </a:r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 marL="12347" marR="700071">
              <a:lnSpc>
                <a:spcPts val="125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The compiler </a:t>
            </a:r>
            <a:r>
              <a:rPr sz="972" spc="10" dirty="0">
                <a:latin typeface="Book Antiqua"/>
                <a:cs typeface="Book Antiqua"/>
              </a:rPr>
              <a:t>automatically performs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type coercion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compatible types  </a:t>
            </a:r>
            <a:r>
              <a:rPr sz="972" spc="5" dirty="0">
                <a:latin typeface="Book Antiqua"/>
                <a:cs typeface="Book Antiqua"/>
              </a:rPr>
              <a:t>e.g:</a:t>
            </a:r>
            <a:endParaRPr sz="972">
              <a:latin typeface="Book Antiqua"/>
              <a:cs typeface="Book Antiqua"/>
            </a:endParaRPr>
          </a:p>
          <a:p>
            <a:pPr marL="12347" marR="4015225">
              <a:lnSpc>
                <a:spcPts val="1215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 f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0.021;  </a:t>
            </a:r>
            <a:r>
              <a:rPr sz="972" b="1" spc="15" dirty="0">
                <a:latin typeface="Book Antiqua"/>
                <a:cs typeface="Book Antiqua"/>
              </a:rPr>
              <a:t>double g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34;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57"/>
              </a:lnSpc>
            </a:pPr>
            <a:r>
              <a:rPr sz="972" i="1" spc="5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i="1" spc="10" dirty="0">
                <a:latin typeface="Book Antiqua"/>
                <a:cs typeface="Book Antiqua"/>
              </a:rPr>
              <a:t>is automatically converted into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i="1" spc="10" dirty="0">
                <a:latin typeface="Book Antiqua"/>
                <a:cs typeface="Book Antiqua"/>
              </a:rPr>
              <a:t>. </a:t>
            </a:r>
            <a:r>
              <a:rPr sz="972" i="1" spc="15" dirty="0">
                <a:latin typeface="Book Antiqua"/>
                <a:cs typeface="Book Antiqua"/>
              </a:rPr>
              <a:t>Compiler only </a:t>
            </a:r>
            <a:r>
              <a:rPr sz="972" i="1" spc="10" dirty="0">
                <a:latin typeface="Book Antiqua"/>
                <a:cs typeface="Book Antiqua"/>
              </a:rPr>
              <a:t>issues a</a:t>
            </a:r>
            <a:r>
              <a:rPr sz="972" i="1" spc="15" dirty="0">
                <a:latin typeface="Book Antiqua"/>
                <a:cs typeface="Book Antiqua"/>
              </a:rPr>
              <a:t> warning…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The user can </a:t>
            </a:r>
            <a:r>
              <a:rPr sz="972" spc="10" dirty="0">
                <a:latin typeface="Book Antiqua"/>
                <a:cs typeface="Book Antiqua"/>
              </a:rPr>
              <a:t>also explicitly convert </a:t>
            </a:r>
            <a:r>
              <a:rPr sz="972" spc="15" dirty="0">
                <a:latin typeface="Book Antiqua"/>
                <a:cs typeface="Book Antiqua"/>
              </a:rPr>
              <a:t>between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51146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(int)0.0210; 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9" dirty="0">
                <a:latin typeface="Book Antiqua"/>
                <a:cs typeface="Book Antiqua"/>
              </a:rPr>
              <a:t>h 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double(35);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3450" y="6778212"/>
            <a:ext cx="19471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i="1" spc="10" dirty="0">
                <a:latin typeface="Book Antiqua"/>
                <a:cs typeface="Book Antiqua"/>
              </a:rPr>
              <a:t>(casted) into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i="1" spc="10" dirty="0">
                <a:latin typeface="Book Antiqua"/>
                <a:cs typeface="Book Antiqua"/>
              </a:rPr>
              <a:t>. </a:t>
            </a:r>
            <a:r>
              <a:rPr sz="972" i="1" spc="15" dirty="0">
                <a:latin typeface="Book Antiqua"/>
                <a:cs typeface="Book Antiqua"/>
              </a:rPr>
              <a:t>Not </a:t>
            </a:r>
            <a:r>
              <a:rPr sz="972" i="1" spc="10" dirty="0">
                <a:latin typeface="Book Antiqua"/>
                <a:cs typeface="Book Antiqua"/>
              </a:rPr>
              <a:t>even a</a:t>
            </a:r>
            <a:r>
              <a:rPr sz="972" i="1" spc="-49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warning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778212"/>
            <a:ext cx="1813190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i="1" spc="5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i="1" spc="10" dirty="0">
                <a:latin typeface="Book Antiqua"/>
                <a:cs typeface="Book Antiqua"/>
              </a:rPr>
              <a:t>is explicitly</a:t>
            </a:r>
            <a:r>
              <a:rPr sz="972" i="1" spc="-5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converted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i="1" spc="5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is issued</a:t>
            </a:r>
            <a:r>
              <a:rPr sz="972" i="1" spc="-58" dirty="0">
                <a:latin typeface="Book Antiqua"/>
                <a:cs typeface="Book Antiqua"/>
              </a:rPr>
              <a:t> </a:t>
            </a:r>
            <a:r>
              <a:rPr sz="972" i="1" spc="19" dirty="0">
                <a:latin typeface="Book Antiqua"/>
                <a:cs typeface="Book Antiqua"/>
              </a:rPr>
              <a:t>now…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65" y="7242714"/>
            <a:ext cx="3366469" cy="2054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defined classes, there </a:t>
            </a:r>
            <a:r>
              <a:rPr sz="972" spc="15" dirty="0">
                <a:latin typeface="Book Antiqua"/>
                <a:cs typeface="Book Antiqua"/>
              </a:rPr>
              <a:t>are two </a:t>
            </a:r>
            <a:r>
              <a:rPr sz="972" spc="10" dirty="0">
                <a:latin typeface="Book Antiqua"/>
                <a:cs typeface="Book Antiqua"/>
              </a:rPr>
              <a:t>types of conversions 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any </a:t>
            </a:r>
            <a:r>
              <a:rPr sz="972" spc="15" dirty="0">
                <a:latin typeface="Book Antiqua"/>
                <a:cs typeface="Book Antiqua"/>
              </a:rPr>
              <a:t>other type </a:t>
            </a:r>
            <a:r>
              <a:rPr sz="972" spc="10" dirty="0">
                <a:latin typeface="Book Antiqua"/>
                <a:cs typeface="Book Antiqua"/>
              </a:rPr>
              <a:t>to current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current type to any other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7939">
              <a:lnSpc>
                <a:spcPct val="105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do </a:t>
            </a:r>
            <a:r>
              <a:rPr sz="972" spc="10" dirty="0">
                <a:latin typeface="Book Antiqua"/>
                <a:cs typeface="Book Antiqua"/>
              </a:rPr>
              <a:t>the following type conversion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our </a:t>
            </a:r>
            <a:r>
              <a:rPr sz="972" spc="5" dirty="0">
                <a:latin typeface="Book Antiqua"/>
                <a:cs typeface="Book Antiqua"/>
              </a:rPr>
              <a:t>self,  </a:t>
            </a:r>
            <a:r>
              <a:rPr sz="972" i="1" spc="10" dirty="0">
                <a:latin typeface="Book Antiqua"/>
                <a:cs typeface="Book Antiqua"/>
              </a:rPr>
              <a:t>Conversion </a:t>
            </a:r>
            <a:r>
              <a:rPr sz="972" i="1" spc="15" dirty="0">
                <a:latin typeface="Book Antiqua"/>
                <a:cs typeface="Book Antiqua"/>
              </a:rPr>
              <a:t>from any </a:t>
            </a:r>
            <a:r>
              <a:rPr sz="972" i="1" spc="10" dirty="0">
                <a:latin typeface="Book Antiqua"/>
                <a:cs typeface="Book Antiqua"/>
              </a:rPr>
              <a:t>other </a:t>
            </a:r>
            <a:r>
              <a:rPr sz="972" i="1" spc="15" dirty="0">
                <a:latin typeface="Book Antiqua"/>
                <a:cs typeface="Book Antiqua"/>
              </a:rPr>
              <a:t>type </a:t>
            </a:r>
            <a:r>
              <a:rPr sz="972" i="1" spc="10" dirty="0">
                <a:latin typeface="Book Antiqua"/>
                <a:cs typeface="Book Antiqua"/>
              </a:rPr>
              <a:t>to current type:  </a:t>
            </a:r>
            <a:r>
              <a:rPr sz="972" spc="10" dirty="0">
                <a:latin typeface="Book Antiqua"/>
                <a:cs typeface="Book Antiqua"/>
              </a:rPr>
              <a:t>Requires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with 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String str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135;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72" i="1" spc="10" dirty="0">
                <a:latin typeface="Book Antiqua"/>
                <a:cs typeface="Book Antiqua"/>
              </a:rPr>
              <a:t>Conversion from current type to </a:t>
            </a:r>
            <a:r>
              <a:rPr sz="972" i="1" spc="15" dirty="0">
                <a:latin typeface="Book Antiqua"/>
                <a:cs typeface="Book Antiqua"/>
              </a:rPr>
              <a:t>any </a:t>
            </a:r>
            <a:r>
              <a:rPr sz="972" i="1" spc="10" dirty="0">
                <a:latin typeface="Book Antiqua"/>
                <a:cs typeface="Book Antiqua"/>
              </a:rPr>
              <a:t>other</a:t>
            </a:r>
            <a:r>
              <a:rPr sz="972" i="1" spc="-2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type: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Requires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overloaded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9950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1313" y="8956040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25248" y="8956040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636500" y="8956040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561923" y="1339039"/>
            <a:ext cx="4851224" cy="7893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Compiler generates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for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class, calls </a:t>
            </a:r>
            <a:r>
              <a:rPr sz="972" spc="15" dirty="0">
                <a:latin typeface="Book Antiqua"/>
                <a:cs typeface="Book Antiqua"/>
              </a:rPr>
              <a:t>the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then </a:t>
            </a:r>
            <a:r>
              <a:rPr sz="972" spc="10" dirty="0">
                <a:latin typeface="Book Antiqua"/>
                <a:cs typeface="Book Antiqua"/>
              </a:rPr>
              <a:t>performs the shallow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class’s data  </a:t>
            </a:r>
            <a:r>
              <a:rPr sz="972" spc="15" dirty="0">
                <a:latin typeface="Book Antiqua"/>
                <a:cs typeface="Book Antiqua"/>
              </a:rPr>
              <a:t>members.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 problem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15" dirty="0">
                <a:latin typeface="Book Antiqua"/>
                <a:cs typeface="Book Antiqua"/>
              </a:rPr>
              <a:t>shallow copy remains same </a:t>
            </a:r>
            <a:r>
              <a:rPr sz="972" spc="10" dirty="0">
                <a:latin typeface="Book Antiqua"/>
                <a:cs typeface="Book Antiqua"/>
              </a:rPr>
              <a:t>as was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case of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doesn’t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correctly 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because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only </a:t>
            </a:r>
            <a:r>
              <a:rPr sz="972" spc="10" dirty="0">
                <a:latin typeface="Book Antiqua"/>
                <a:cs typeface="Book Antiqua"/>
              </a:rPr>
              <a:t>storing </a:t>
            </a:r>
            <a:r>
              <a:rPr sz="972" spc="15" dirty="0">
                <a:latin typeface="Book Antiqua"/>
                <a:cs typeface="Book Antiqua"/>
              </a:rPr>
              <a:t>pointer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in class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will  do copy </a:t>
            </a:r>
            <a:r>
              <a:rPr sz="972" spc="10" dirty="0">
                <a:latin typeface="Book Antiqua"/>
                <a:cs typeface="Book Antiqua"/>
              </a:rPr>
              <a:t>only the pointer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will be </a:t>
            </a:r>
            <a:r>
              <a:rPr sz="972" spc="15" dirty="0">
                <a:latin typeface="Book Antiqua"/>
                <a:cs typeface="Book Antiqua"/>
              </a:rPr>
              <a:t>copied and </a:t>
            </a:r>
            <a:r>
              <a:rPr sz="972" spc="10" dirty="0">
                <a:latin typeface="Book Antiqua"/>
                <a:cs typeface="Book Antiqua"/>
              </a:rPr>
              <a:t>pointers of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objects of student  class will start pointing to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location </a:t>
            </a:r>
            <a:r>
              <a:rPr sz="972" spc="15" dirty="0">
                <a:latin typeface="Book Antiqua"/>
                <a:cs typeface="Book Antiqua"/>
              </a:rPr>
              <a:t>as shown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diagram </a:t>
            </a:r>
            <a:r>
              <a:rPr sz="972" spc="19" dirty="0">
                <a:latin typeface="Book Antiqua"/>
                <a:cs typeface="Book Antiqua"/>
              </a:rPr>
              <a:t>now  </a:t>
            </a:r>
            <a:r>
              <a:rPr sz="972" spc="15" dirty="0">
                <a:latin typeface="Book Antiqua"/>
                <a:cs typeface="Book Antiqua"/>
              </a:rPr>
              <a:t>suppose obj1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destroyed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frees </a:t>
            </a:r>
            <a:r>
              <a:rPr sz="972" spc="10" dirty="0">
                <a:latin typeface="Book Antiqua"/>
                <a:cs typeface="Book Antiqua"/>
              </a:rPr>
              <a:t>it’s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allocated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5" dirty="0">
                <a:latin typeface="Book Antiqua"/>
                <a:cs typeface="Book Antiqua"/>
              </a:rPr>
              <a:t>operator using </a:t>
            </a:r>
            <a:r>
              <a:rPr sz="972" spc="10" dirty="0">
                <a:latin typeface="Book Antiqua"/>
                <a:cs typeface="Book Antiqua"/>
              </a:rPr>
              <a:t>its  destructor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result will be that obj2 pointer will also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5" dirty="0">
                <a:latin typeface="Book Antiqua"/>
                <a:cs typeface="Book Antiqua"/>
              </a:rPr>
              <a:t>invalid.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5" dirty="0">
                <a:latin typeface="Book Antiqua"/>
                <a:cs typeface="Book Antiqua"/>
              </a:rPr>
              <a:t>Deep </a:t>
            </a:r>
            <a:r>
              <a:rPr sz="972" spc="19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deep copy we </a:t>
            </a:r>
            <a:r>
              <a:rPr sz="972" spc="10" dirty="0">
                <a:latin typeface="Book Antiqua"/>
                <a:cs typeface="Book Antiqua"/>
              </a:rPr>
              <a:t>will write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code by our </a:t>
            </a:r>
            <a:r>
              <a:rPr sz="972" spc="5" dirty="0">
                <a:latin typeface="Book Antiqua"/>
                <a:cs typeface="Book Antiqua"/>
              </a:rPr>
              <a:t>self </a:t>
            </a:r>
            <a:r>
              <a:rPr sz="972" spc="10" dirty="0">
                <a:latin typeface="Book Antiqua"/>
                <a:cs typeface="Book Antiqua"/>
              </a:rPr>
              <a:t>to ensure  that </a:t>
            </a:r>
            <a:r>
              <a:rPr sz="972" spc="15" dirty="0">
                <a:latin typeface="Book Antiqua"/>
                <a:cs typeface="Book Antiqua"/>
              </a:rPr>
              <a:t>when one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copied from </a:t>
            </a:r>
            <a:r>
              <a:rPr sz="972" spc="10" dirty="0">
                <a:latin typeface="Book Antiqua"/>
                <a:cs typeface="Book Antiqua"/>
              </a:rPr>
              <a:t>other </a:t>
            </a:r>
            <a:r>
              <a:rPr sz="972" spc="15" dirty="0">
                <a:latin typeface="Book Antiqua"/>
                <a:cs typeface="Book Antiqua"/>
              </a:rPr>
              <a:t>object new dynamic memory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allocated  for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as well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doesn’t rely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previous object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memory.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9" dirty="0">
                <a:latin typeface="Book Antiqua"/>
                <a:cs typeface="Book Antiqua"/>
              </a:rPr>
              <a:t>Deep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Let we </a:t>
            </a:r>
            <a:r>
              <a:rPr sz="972" spc="10" dirty="0">
                <a:latin typeface="Book Antiqua"/>
                <a:cs typeface="Book Antiqua"/>
              </a:rPr>
              <a:t>first write </a:t>
            </a:r>
            <a:r>
              <a:rPr sz="972" spc="15" dirty="0">
                <a:latin typeface="Book Antiqua"/>
                <a:cs typeface="Book Antiqua"/>
              </a:rPr>
              <a:t>code for deep copy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base class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Person.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write </a:t>
            </a:r>
            <a:r>
              <a:rPr sz="972" spc="15" dirty="0">
                <a:latin typeface="Book Antiqua"/>
                <a:cs typeface="Book Antiqua"/>
              </a:rPr>
              <a:t>our own copy </a:t>
            </a:r>
            <a:r>
              <a:rPr sz="972" spc="10" dirty="0">
                <a:latin typeface="Book Antiqua"/>
                <a:cs typeface="Book Antiqua"/>
              </a:rPr>
              <a:t>constructor as </a:t>
            </a:r>
            <a:r>
              <a:rPr sz="972" spc="15" dirty="0">
                <a:latin typeface="Book Antiqua"/>
                <a:cs typeface="Book Antiqua"/>
              </a:rPr>
              <a:t>we wrote our own </a:t>
            </a:r>
            <a:r>
              <a:rPr sz="972" spc="10" dirty="0">
                <a:latin typeface="Book Antiqua"/>
                <a:cs typeface="Book Antiqua"/>
              </a:rPr>
              <a:t>default  constructor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):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Code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for deep</a:t>
            </a:r>
            <a:r>
              <a:rPr sz="972" spc="-44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copy*/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8"/>
              </a:spcBef>
            </a:pPr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rhs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7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4204133" algn="ctr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7821" marR="2252082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R="4204133" algn="ctr">
              <a:spcBef>
                <a:spcPts val="1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11379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"Computer 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Student 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40138" marR="14198" indent="417326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//Student sobj2(sobj1); Similar to above statement to call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copy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  </a:t>
            </a:r>
            <a:r>
              <a:rPr sz="972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system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"PAUSE"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run 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the output will again be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same,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74082">
              <a:spcBef>
                <a:spcPts val="5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C++ Out</a:t>
            </a:r>
            <a:r>
              <a:rPr sz="972" b="1" spc="-78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0935" y="8942335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86124" y="8955669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11313" y="9135322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25248" y="9135322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29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36500" y="9135322"/>
            <a:ext cx="4763558" cy="159279"/>
          </a:xfrm>
          <a:custGeom>
            <a:avLst/>
            <a:gdLst/>
            <a:ahLst/>
            <a:cxnLst/>
            <a:rect l="l" t="t" r="r" b="b"/>
            <a:pathLst>
              <a:path w="4899659" h="163829">
                <a:moveTo>
                  <a:pt x="0" y="163829"/>
                </a:moveTo>
                <a:lnTo>
                  <a:pt x="4899660" y="163829"/>
                </a:lnTo>
                <a:lnTo>
                  <a:pt x="4899660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86124" y="9122728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586124" y="9135691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73530" y="8929369"/>
            <a:ext cx="0" cy="390790"/>
          </a:xfrm>
          <a:custGeom>
            <a:avLst/>
            <a:gdLst/>
            <a:ahLst/>
            <a:cxnLst/>
            <a:rect l="l" t="t" r="r" b="b"/>
            <a:pathLst>
              <a:path h="401954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60935" y="9306824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462289" y="8929369"/>
            <a:ext cx="0" cy="390790"/>
          </a:xfrm>
          <a:custGeom>
            <a:avLst/>
            <a:gdLst/>
            <a:ahLst/>
            <a:cxnLst/>
            <a:rect l="l" t="t" r="r" b="b"/>
            <a:pathLst>
              <a:path h="401954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6840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329" y="1362868"/>
            <a:ext cx="4888883" cy="290657"/>
          </a:xfrm>
          <a:prstGeom prst="rect">
            <a:avLst/>
          </a:prstGeom>
          <a:solidFill>
            <a:srgbClr val="999999"/>
          </a:solidFill>
          <a:ln w="26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005">
              <a:lnSpc>
                <a:spcPts val="1147"/>
              </a:lnSpc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Name:</a:t>
            </a:r>
            <a:r>
              <a:rPr sz="972" b="1" spc="-7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Ali</a:t>
            </a:r>
            <a:endParaRPr sz="972">
              <a:latin typeface="Book Antiqua"/>
              <a:cs typeface="Book Antiqua"/>
            </a:endParaRPr>
          </a:p>
          <a:p>
            <a:pPr marL="50005">
              <a:spcBef>
                <a:spcPts val="44"/>
              </a:spcBef>
            </a:pP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Major: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Computer</a:t>
            </a:r>
            <a:r>
              <a:rPr sz="972" b="1" spc="-49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3483" y="7111364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006677" y="7111364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18670" y="7111364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5"/>
                </a:moveTo>
                <a:lnTo>
                  <a:pt x="4898898" y="158495"/>
                </a:lnTo>
                <a:lnTo>
                  <a:pt x="4898898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42364" y="7098399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68295" y="7111735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193483" y="7292127"/>
            <a:ext cx="0" cy="626004"/>
          </a:xfrm>
          <a:custGeom>
            <a:avLst/>
            <a:gdLst/>
            <a:ahLst/>
            <a:cxnLst/>
            <a:rect l="l" t="t" r="r" b="b"/>
            <a:pathLst>
              <a:path h="643890">
                <a:moveTo>
                  <a:pt x="0" y="0"/>
                </a:moveTo>
                <a:lnTo>
                  <a:pt x="0" y="643890"/>
                </a:lnTo>
              </a:path>
            </a:pathLst>
          </a:custGeom>
          <a:ln w="5181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006677" y="7292127"/>
            <a:ext cx="0" cy="626004"/>
          </a:xfrm>
          <a:custGeom>
            <a:avLst/>
            <a:gdLst/>
            <a:ahLst/>
            <a:cxnLst/>
            <a:rect l="l" t="t" r="r" b="b"/>
            <a:pathLst>
              <a:path h="643890">
                <a:moveTo>
                  <a:pt x="0" y="0"/>
                </a:moveTo>
                <a:lnTo>
                  <a:pt x="0" y="643890"/>
                </a:lnTo>
              </a:path>
            </a:pathLst>
          </a:custGeom>
          <a:ln w="5181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218670" y="7292128"/>
            <a:ext cx="4762941" cy="158662"/>
          </a:xfrm>
          <a:custGeom>
            <a:avLst/>
            <a:gdLst/>
            <a:ahLst/>
            <a:cxnLst/>
            <a:rect l="l" t="t" r="r" b="b"/>
            <a:pathLst>
              <a:path w="4899025" h="163195">
                <a:moveTo>
                  <a:pt x="0" y="163068"/>
                </a:moveTo>
                <a:lnTo>
                  <a:pt x="4898898" y="163068"/>
                </a:lnTo>
                <a:lnTo>
                  <a:pt x="4898898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218670" y="7450667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6"/>
                </a:moveTo>
                <a:lnTo>
                  <a:pt x="4898898" y="158496"/>
                </a:lnTo>
                <a:lnTo>
                  <a:pt x="4898898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218670" y="7604760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6"/>
                </a:moveTo>
                <a:lnTo>
                  <a:pt x="4898898" y="158496"/>
                </a:lnTo>
                <a:lnTo>
                  <a:pt x="4898898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143341" y="2175131"/>
            <a:ext cx="4851841" cy="5592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written our </a:t>
            </a:r>
            <a:r>
              <a:rPr sz="972" spc="10" dirty="0">
                <a:latin typeface="Book Antiqua"/>
                <a:cs typeface="Book Antiqua"/>
              </a:rPr>
              <a:t>self </a:t>
            </a:r>
            <a:r>
              <a:rPr sz="972" spc="15" dirty="0">
                <a:latin typeface="Book Antiqua"/>
                <a:cs typeface="Book Antiqua"/>
              </a:rPr>
              <a:t>written copy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so  Compiler </a:t>
            </a:r>
            <a:r>
              <a:rPr sz="972" spc="10" dirty="0">
                <a:latin typeface="Book Antiqua"/>
                <a:cs typeface="Book Antiqua"/>
              </a:rPr>
              <a:t>will generate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for </a:t>
            </a:r>
            <a:r>
              <a:rPr sz="972" spc="15" dirty="0">
                <a:latin typeface="Book Antiqua"/>
                <a:cs typeface="Book Antiqua"/>
              </a:rPr>
              <a:t>only derived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written 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of the base class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it will </a:t>
            </a:r>
            <a:r>
              <a:rPr sz="972" spc="15" dirty="0">
                <a:latin typeface="Book Antiqua"/>
                <a:cs typeface="Book Antiqua"/>
              </a:rPr>
              <a:t>perform the </a:t>
            </a:r>
            <a:r>
              <a:rPr sz="972" b="1" spc="15" dirty="0">
                <a:latin typeface="Book Antiqua"/>
                <a:cs typeface="Book Antiqua"/>
              </a:rPr>
              <a:t>Shallow copy </a:t>
            </a:r>
            <a:r>
              <a:rPr sz="972" spc="10" dirty="0">
                <a:latin typeface="Book Antiqua"/>
                <a:cs typeface="Book Antiqua"/>
              </a:rPr>
              <a:t>for derived  class’s </a:t>
            </a:r>
            <a:r>
              <a:rPr sz="972" spc="15" dirty="0">
                <a:latin typeface="Book Antiqua"/>
                <a:cs typeface="Book Antiqua"/>
              </a:rPr>
              <a:t>data members and </a:t>
            </a:r>
            <a:r>
              <a:rPr sz="972" b="1" spc="15" dirty="0">
                <a:latin typeface="Book Antiqua"/>
                <a:cs typeface="Book Antiqua"/>
              </a:rPr>
              <a:t>Deep copy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as </a:t>
            </a:r>
            <a:r>
              <a:rPr sz="972" spc="15" dirty="0">
                <a:latin typeface="Book Antiqua"/>
                <a:cs typeface="Book Antiqua"/>
              </a:rPr>
              <a:t>our 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has our </a:t>
            </a:r>
            <a:r>
              <a:rPr sz="972" spc="19" dirty="0">
                <a:latin typeface="Book Antiqua"/>
                <a:cs typeface="Book Antiqua"/>
              </a:rPr>
              <a:t>own  </a:t>
            </a:r>
            <a:r>
              <a:rPr sz="972" spc="10" dirty="0">
                <a:latin typeface="Book Antiqua"/>
                <a:cs typeface="Book Antiqua"/>
              </a:rPr>
              <a:t>written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with </a:t>
            </a:r>
            <a:r>
              <a:rPr sz="972" b="1" spc="15" dirty="0">
                <a:latin typeface="Book Antiqua"/>
                <a:cs typeface="Book Antiqua"/>
              </a:rPr>
              <a:t>Deep </a:t>
            </a:r>
            <a:r>
              <a:rPr sz="972" b="1" spc="10" dirty="0">
                <a:latin typeface="Book Antiqua"/>
                <a:cs typeface="Book Antiqua"/>
              </a:rPr>
              <a:t>copy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code.</a:t>
            </a:r>
            <a:endParaRPr sz="972">
              <a:latin typeface="Book Antiqua"/>
              <a:cs typeface="Book Antiqua"/>
            </a:endParaRPr>
          </a:p>
          <a:p>
            <a:pPr marL="12347" marR="36423">
              <a:lnSpc>
                <a:spcPts val="2499"/>
              </a:lnSpc>
              <a:spcBef>
                <a:spcPts val="301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let </a:t>
            </a:r>
            <a:r>
              <a:rPr sz="972" spc="10" dirty="0">
                <a:latin typeface="Book Antiqua"/>
                <a:cs typeface="Book Antiqua"/>
              </a:rPr>
              <a:t>us write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for derived class as well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below,  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rhs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major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lnSpc>
                <a:spcPts val="933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58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r>
              <a:rPr sz="972" b="1" spc="-6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4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211379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"Computer 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140138" marR="12964" indent="417944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//Student sobj2(sobj1); Similar to above statement to call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copy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  </a:t>
            </a:r>
            <a:r>
              <a:rPr sz="972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430908" marR="3386148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system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spc="24" dirty="0">
                <a:solidFill>
                  <a:srgbClr val="7F7F7F"/>
                </a:solidFill>
                <a:latin typeface="Book Antiqua"/>
                <a:cs typeface="Book Antiqua"/>
              </a:rPr>
              <a:t>P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AUSE"</a:t>
            </a:r>
            <a:r>
              <a:rPr sz="972" b="1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6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But now 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executed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the output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75316" marR="3994852">
              <a:lnSpc>
                <a:spcPct val="229000"/>
              </a:lnSpc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C++ Out</a:t>
            </a:r>
            <a:r>
              <a:rPr sz="972" b="1" spc="-68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Put:  Name:</a:t>
            </a:r>
            <a:r>
              <a:rPr sz="972" b="1" spc="-6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FFFF"/>
                </a:solidFill>
                <a:latin typeface="Book Antiqua"/>
                <a:cs typeface="Book Antiqua"/>
              </a:rPr>
              <a:t>NULL</a:t>
            </a:r>
            <a:endParaRPr sz="972">
              <a:latin typeface="Book Antiqua"/>
              <a:cs typeface="Book Antiqua"/>
            </a:endParaRPr>
          </a:p>
          <a:p>
            <a:pPr marL="75316">
              <a:spcBef>
                <a:spcPts val="44"/>
              </a:spcBef>
            </a:pP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Major: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Computer</a:t>
            </a:r>
            <a:r>
              <a:rPr sz="972" b="1" spc="-49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8670" y="7758852"/>
            <a:ext cx="4762941" cy="159279"/>
          </a:xfrm>
          <a:custGeom>
            <a:avLst/>
            <a:gdLst/>
            <a:ahLst/>
            <a:cxnLst/>
            <a:rect l="l" t="t" r="r" b="b"/>
            <a:pathLst>
              <a:path w="4899025" h="163829">
                <a:moveTo>
                  <a:pt x="0" y="163829"/>
                </a:moveTo>
                <a:lnTo>
                  <a:pt x="4898898" y="163829"/>
                </a:lnTo>
                <a:lnTo>
                  <a:pt x="4898898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68295" y="7278423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68295" y="7291758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31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329" y="7085436"/>
            <a:ext cx="0" cy="858132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39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42364" y="7930356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6044089" y="7085436"/>
            <a:ext cx="0" cy="858132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39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143352" y="8250272"/>
            <a:ext cx="4849989" cy="81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sobj2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copied from sobj1 or we can </a:t>
            </a:r>
            <a:r>
              <a:rPr sz="972" spc="10" dirty="0">
                <a:latin typeface="Book Antiqua"/>
                <a:cs typeface="Book Antiqua"/>
              </a:rPr>
              <a:t>say that only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derived class executed </a:t>
            </a:r>
            <a:r>
              <a:rPr sz="972" spc="15" dirty="0">
                <a:latin typeface="Book Antiqua"/>
                <a:cs typeface="Book Antiqua"/>
              </a:rPr>
              <a:t>but 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did </a:t>
            </a:r>
            <a:r>
              <a:rPr sz="972" spc="15" dirty="0">
                <a:latin typeface="Book Antiqua"/>
                <a:cs typeface="Book Antiqua"/>
              </a:rPr>
              <a:t>not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execute.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The reason for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5" dirty="0">
                <a:latin typeface="Book Antiqua"/>
                <a:cs typeface="Book Antiqua"/>
              </a:rPr>
              <a:t>is 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not explicitly called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class. </a:t>
            </a:r>
            <a:r>
              <a:rPr sz="972" spc="15" dirty="0">
                <a:latin typeface="Book Antiqua"/>
                <a:cs typeface="Book Antiqua"/>
              </a:rPr>
              <a:t>And compiler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default constructor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itself  </a:t>
            </a:r>
            <a:r>
              <a:rPr sz="972" spc="10" dirty="0">
                <a:latin typeface="Book Antiqua"/>
                <a:cs typeface="Book Antiqua"/>
              </a:rPr>
              <a:t>to complete the object creation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process.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3229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9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1313" y="6414240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25248" y="6414240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636500" y="6414240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60935" y="6401276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86124" y="6414610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11313" y="6595005"/>
            <a:ext cx="0" cy="616744"/>
          </a:xfrm>
          <a:custGeom>
            <a:avLst/>
            <a:gdLst/>
            <a:ahLst/>
            <a:cxnLst/>
            <a:rect l="l" t="t" r="r" b="b"/>
            <a:pathLst>
              <a:path h="634365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25248" y="6595005"/>
            <a:ext cx="0" cy="616744"/>
          </a:xfrm>
          <a:custGeom>
            <a:avLst/>
            <a:gdLst/>
            <a:ahLst/>
            <a:cxnLst/>
            <a:rect l="l" t="t" r="r" b="b"/>
            <a:pathLst>
              <a:path h="634365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51816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636500" y="6595004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36500" y="6749097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636500" y="6903190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36500" y="7057283"/>
            <a:ext cx="4763558" cy="154340"/>
          </a:xfrm>
          <a:custGeom>
            <a:avLst/>
            <a:gdLst/>
            <a:ahLst/>
            <a:cxnLst/>
            <a:rect l="l" t="t" r="r" b="b"/>
            <a:pathLst>
              <a:path w="4899659" h="158750">
                <a:moveTo>
                  <a:pt x="0" y="158496"/>
                </a:moveTo>
                <a:lnTo>
                  <a:pt x="4899660" y="158496"/>
                </a:lnTo>
                <a:lnTo>
                  <a:pt x="48996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86124" y="6581298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86124" y="6594634"/>
            <a:ext cx="4863571" cy="0"/>
          </a:xfrm>
          <a:custGeom>
            <a:avLst/>
            <a:gdLst/>
            <a:ahLst/>
            <a:cxnLst/>
            <a:rect l="l" t="t" r="r" b="b"/>
            <a:pathLst>
              <a:path w="5002530">
                <a:moveTo>
                  <a:pt x="0" y="0"/>
                </a:moveTo>
                <a:lnTo>
                  <a:pt x="5002530" y="0"/>
                </a:lnTo>
              </a:path>
            </a:pathLst>
          </a:custGeom>
          <a:ln w="31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573530" y="6388311"/>
            <a:ext cx="0" cy="848254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60935" y="7223971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6462289" y="6388311"/>
            <a:ext cx="0" cy="848254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61924" y="1339039"/>
            <a:ext cx="4849989" cy="646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check whether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default constructor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called or </a:t>
            </a:r>
            <a:r>
              <a:rPr sz="972" spc="15" dirty="0">
                <a:latin typeface="Book Antiqua"/>
                <a:cs typeface="Book Antiqua"/>
              </a:rPr>
              <a:t>not by </a:t>
            </a:r>
            <a:r>
              <a:rPr sz="972" spc="10" dirty="0">
                <a:latin typeface="Book Antiqua"/>
                <a:cs typeface="Book Antiqua"/>
              </a:rPr>
              <a:t>adding </a:t>
            </a:r>
            <a:r>
              <a:rPr sz="972" spc="15" dirty="0">
                <a:latin typeface="Book Antiqua"/>
                <a:cs typeface="Book Antiqua"/>
              </a:rPr>
              <a:t>a  cout </a:t>
            </a:r>
            <a:r>
              <a:rPr sz="972" spc="10" dirty="0">
                <a:latin typeface="Book Antiqua"/>
                <a:cs typeface="Book Antiqua"/>
              </a:rPr>
              <a:t>statement in </a:t>
            </a:r>
            <a:r>
              <a:rPr sz="972" spc="15" dirty="0">
                <a:latin typeface="Book Antiqua"/>
                <a:cs typeface="Book Antiqua"/>
              </a:rPr>
              <a:t>our base </a:t>
            </a:r>
            <a:r>
              <a:rPr sz="972" spc="10" dirty="0">
                <a:latin typeface="Book Antiqua"/>
                <a:cs typeface="Book Antiqua"/>
              </a:rPr>
              <a:t>class default constructor as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24.1.</a:t>
            </a:r>
            <a:r>
              <a:rPr sz="972" b="1" spc="15" dirty="0">
                <a:latin typeface="Book Antiqua"/>
                <a:cs typeface="Book Antiqua"/>
              </a:rPr>
              <a:t>Modified </a:t>
            </a:r>
            <a:r>
              <a:rPr sz="972" b="1" spc="10" dirty="0">
                <a:latin typeface="Book Antiqua"/>
                <a:cs typeface="Book Antiqua"/>
              </a:rPr>
              <a:t>Default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nm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):</a:t>
            </a:r>
            <a:r>
              <a:rPr sz="972" b="1" spc="-34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nm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5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4202898" algn="ctr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7821" marR="2586067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nm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R="4202898" algn="ctr">
              <a:spcBef>
                <a:spcPts val="10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R="4262781" algn="ctr">
              <a:spcBef>
                <a:spcPts val="44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else</a:t>
            </a:r>
            <a:r>
              <a:rPr sz="972" b="1" spc="-8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59306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cout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"In Person default</a:t>
            </a:r>
            <a:r>
              <a:rPr sz="972" spc="-10" dirty="0">
                <a:solidFill>
                  <a:srgbClr val="7F7F7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constructor..\n"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R="4202898" algn="ctr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40138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5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112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"Computer 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latin typeface="Book Antiqua"/>
                <a:cs typeface="Book Antiqua"/>
              </a:rPr>
              <a:t>Student 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29673" marR="12964" indent="127791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//Student sobj2(sobj1); Similar 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above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statement to call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copy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constructor  </a:t>
            </a:r>
            <a:r>
              <a:rPr sz="972" spc="10" dirty="0">
                <a:latin typeface="Book Antiqua"/>
                <a:cs typeface="Book Antiqua"/>
              </a:rPr>
              <a:t>sobj2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system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"PAUSE"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5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executed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code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74082"/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C++ Out</a:t>
            </a:r>
            <a:r>
              <a:rPr sz="972" b="1" spc="-78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Put:</a:t>
            </a:r>
            <a:endParaRPr sz="972">
              <a:latin typeface="Book Antiqua"/>
              <a:cs typeface="Book Antiqua"/>
            </a:endParaRPr>
          </a:p>
          <a:p>
            <a:pPr marL="74082" marR="3011419">
              <a:lnSpc>
                <a:spcPct val="104000"/>
              </a:lnSpc>
              <a:spcBef>
                <a:spcPts val="209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In Person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default constructor.. 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Name:</a:t>
            </a:r>
            <a:r>
              <a:rPr sz="972" b="1" spc="-68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FFFF"/>
                </a:solidFill>
                <a:latin typeface="Book Antiqua"/>
                <a:cs typeface="Book Antiqua"/>
              </a:rPr>
              <a:t>NULL</a:t>
            </a:r>
            <a:endParaRPr sz="972">
              <a:latin typeface="Book Antiqua"/>
              <a:cs typeface="Book Antiqua"/>
            </a:endParaRPr>
          </a:p>
          <a:p>
            <a:pPr marL="74082">
              <a:spcBef>
                <a:spcPts val="44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Major: Computer</a:t>
            </a:r>
            <a:r>
              <a:rPr sz="972" b="1" spc="-5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modify </a:t>
            </a:r>
            <a:r>
              <a:rPr sz="972" spc="10" dirty="0">
                <a:latin typeface="Book Antiqua"/>
                <a:cs typeface="Book Antiqua"/>
              </a:rPr>
              <a:t>our derived class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code such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explicitly </a:t>
            </a:r>
            <a:r>
              <a:rPr sz="972" spc="5" dirty="0">
                <a:latin typeface="Book Antiqua"/>
                <a:cs typeface="Book Antiqua"/>
              </a:rPr>
              <a:t>call 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from </a:t>
            </a:r>
            <a:r>
              <a:rPr sz="972" spc="5" dirty="0">
                <a:latin typeface="Book Antiqua"/>
                <a:cs typeface="Book Antiqua"/>
              </a:rPr>
              <a:t>its initialization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list,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1924" y="8174695"/>
            <a:ext cx="2875051" cy="109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40138" marR="4939" indent="-128408">
              <a:lnSpc>
                <a:spcPts val="2499"/>
              </a:lnSpc>
              <a:spcBef>
                <a:spcPts val="247"/>
              </a:spcBef>
            </a:pP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):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  </a:t>
            </a:r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rhs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7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2228005" algn="ctr">
              <a:lnSpc>
                <a:spcPts val="933"/>
              </a:lnSpc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7821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</a:t>
            </a:r>
            <a:r>
              <a:rPr sz="972" b="1" spc="-24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74064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3483" y="3725016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006677" y="3725016"/>
            <a:ext cx="0" cy="15434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5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18670" y="3725016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6"/>
                </a:moveTo>
                <a:lnTo>
                  <a:pt x="4898898" y="158496"/>
                </a:lnTo>
                <a:lnTo>
                  <a:pt x="4898898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42364" y="3712050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68295" y="3725386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93483" y="3905038"/>
            <a:ext cx="0" cy="625387"/>
          </a:xfrm>
          <a:custGeom>
            <a:avLst/>
            <a:gdLst/>
            <a:ahLst/>
            <a:cxnLst/>
            <a:rect l="l" t="t" r="r" b="b"/>
            <a:pathLst>
              <a:path h="643254">
                <a:moveTo>
                  <a:pt x="0" y="0"/>
                </a:moveTo>
                <a:lnTo>
                  <a:pt x="0" y="643127"/>
                </a:lnTo>
              </a:path>
            </a:pathLst>
          </a:custGeom>
          <a:ln w="5181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006677" y="3905038"/>
            <a:ext cx="0" cy="625387"/>
          </a:xfrm>
          <a:custGeom>
            <a:avLst/>
            <a:gdLst/>
            <a:ahLst/>
            <a:cxnLst/>
            <a:rect l="l" t="t" r="r" b="b"/>
            <a:pathLst>
              <a:path h="643254">
                <a:moveTo>
                  <a:pt x="0" y="0"/>
                </a:moveTo>
                <a:lnTo>
                  <a:pt x="0" y="643127"/>
                </a:lnTo>
              </a:path>
            </a:pathLst>
          </a:custGeom>
          <a:ln w="5181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218670" y="3905038"/>
            <a:ext cx="4762941" cy="158662"/>
          </a:xfrm>
          <a:custGeom>
            <a:avLst/>
            <a:gdLst/>
            <a:ahLst/>
            <a:cxnLst/>
            <a:rect l="l" t="t" r="r" b="b"/>
            <a:pathLst>
              <a:path w="4899025" h="163195">
                <a:moveTo>
                  <a:pt x="0" y="163067"/>
                </a:moveTo>
                <a:lnTo>
                  <a:pt x="4898898" y="163067"/>
                </a:lnTo>
                <a:lnTo>
                  <a:pt x="4898898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218670" y="4063576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6"/>
                </a:moveTo>
                <a:lnTo>
                  <a:pt x="4898898" y="158496"/>
                </a:lnTo>
                <a:lnTo>
                  <a:pt x="4898898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218670" y="4217669"/>
            <a:ext cx="4762941" cy="154340"/>
          </a:xfrm>
          <a:custGeom>
            <a:avLst/>
            <a:gdLst/>
            <a:ahLst/>
            <a:cxnLst/>
            <a:rect l="l" t="t" r="r" b="b"/>
            <a:pathLst>
              <a:path w="4899025" h="158750">
                <a:moveTo>
                  <a:pt x="0" y="158496"/>
                </a:moveTo>
                <a:lnTo>
                  <a:pt x="4898898" y="158496"/>
                </a:lnTo>
                <a:lnTo>
                  <a:pt x="4898898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143353" y="1349410"/>
            <a:ext cx="3929503" cy="30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439"/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300031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rhs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),</a:t>
            </a:r>
            <a:r>
              <a:rPr sz="972" b="1" spc="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major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3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r>
              <a:rPr sz="972" b="1" spc="-63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spc="-68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our main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previously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give </a:t>
            </a:r>
            <a:r>
              <a:rPr sz="972" spc="10" dirty="0">
                <a:latin typeface="Book Antiqua"/>
                <a:cs typeface="Book Antiqua"/>
              </a:rPr>
              <a:t>following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 marL="75316" marR="3078092">
              <a:lnSpc>
                <a:spcPct val="229000"/>
              </a:lnSpc>
              <a:spcBef>
                <a:spcPts val="15"/>
              </a:spcBef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C++ Out</a:t>
            </a:r>
            <a:r>
              <a:rPr sz="972" b="1" spc="-7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Put:  Name:</a:t>
            </a:r>
            <a:r>
              <a:rPr sz="972" b="1" spc="-73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Ali</a:t>
            </a:r>
            <a:endParaRPr sz="972">
              <a:latin typeface="Book Antiqua"/>
              <a:cs typeface="Book Antiqua"/>
            </a:endParaRPr>
          </a:p>
          <a:p>
            <a:pPr marL="75316">
              <a:spcBef>
                <a:spcPts val="44"/>
              </a:spcBef>
            </a:pP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Major: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Computer</a:t>
            </a:r>
            <a:r>
              <a:rPr sz="972" b="1" spc="-49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8670" y="4371764"/>
            <a:ext cx="4762941" cy="158662"/>
          </a:xfrm>
          <a:custGeom>
            <a:avLst/>
            <a:gdLst/>
            <a:ahLst/>
            <a:cxnLst/>
            <a:rect l="l" t="t" r="r" b="b"/>
            <a:pathLst>
              <a:path w="4899025" h="163195">
                <a:moveTo>
                  <a:pt x="0" y="163067"/>
                </a:moveTo>
                <a:lnTo>
                  <a:pt x="4898898" y="163067"/>
                </a:lnTo>
                <a:lnTo>
                  <a:pt x="4898898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68295" y="3891703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68295" y="3904667"/>
            <a:ext cx="4862953" cy="0"/>
          </a:xfrm>
          <a:custGeom>
            <a:avLst/>
            <a:gdLst/>
            <a:ahLst/>
            <a:cxnLst/>
            <a:rect l="l" t="t" r="r" b="b"/>
            <a:pathLst>
              <a:path w="5001895">
                <a:moveTo>
                  <a:pt x="0" y="0"/>
                </a:moveTo>
                <a:lnTo>
                  <a:pt x="5001768" y="0"/>
                </a:lnTo>
              </a:path>
            </a:pathLst>
          </a:custGeom>
          <a:ln w="3175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329" y="3699086"/>
            <a:ext cx="0" cy="8575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1633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42364" y="4543265"/>
            <a:ext cx="4888883" cy="0"/>
          </a:xfrm>
          <a:custGeom>
            <a:avLst/>
            <a:gdLst/>
            <a:ahLst/>
            <a:cxnLst/>
            <a:rect l="l" t="t" r="r" b="b"/>
            <a:pathLst>
              <a:path w="5028565">
                <a:moveTo>
                  <a:pt x="0" y="0"/>
                </a:moveTo>
                <a:lnTo>
                  <a:pt x="5028438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6044089" y="3699086"/>
            <a:ext cx="0" cy="8575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1634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143352" y="4862725"/>
            <a:ext cx="4851224" cy="2383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output again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correct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so 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our final </a:t>
            </a:r>
            <a:r>
              <a:rPr sz="972" spc="15" dirty="0">
                <a:latin typeface="Book Antiqua"/>
                <a:cs typeface="Book Antiqua"/>
              </a:rPr>
              <a:t>code with </a:t>
            </a:r>
            <a:r>
              <a:rPr sz="972" spc="10" dirty="0">
                <a:latin typeface="Book Antiqua"/>
                <a:cs typeface="Book Antiqua"/>
              </a:rPr>
              <a:t>user </a:t>
            </a:r>
            <a:r>
              <a:rPr sz="972" spc="15" dirty="0">
                <a:latin typeface="Book Antiqua"/>
                <a:cs typeface="Book Antiqua"/>
              </a:rPr>
              <a:t>defined copy  </a:t>
            </a:r>
            <a:r>
              <a:rPr sz="972" spc="10" dirty="0">
                <a:latin typeface="Book Antiqua"/>
                <a:cs typeface="Book Antiqua"/>
              </a:rPr>
              <a:t>constructors for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base </a:t>
            </a:r>
            <a:r>
              <a:rPr sz="972" spc="15" dirty="0">
                <a:latin typeface="Book Antiqua"/>
                <a:cs typeface="Book Antiqua"/>
              </a:rPr>
              <a:t>and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 </a:t>
            </a:r>
            <a:r>
              <a:rPr sz="972" i="1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6500"/>
              </a:lnSpc>
            </a:pPr>
            <a:r>
              <a:rPr sz="972" spc="10" dirty="0">
                <a:latin typeface="Book Antiqua"/>
                <a:cs typeface="Book Antiqua"/>
              </a:rPr>
              <a:t>In table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shown </a:t>
            </a:r>
            <a:r>
              <a:rPr sz="972" spc="10" dirty="0">
                <a:latin typeface="Book Antiqua"/>
                <a:cs typeface="Book Antiqua"/>
              </a:rPr>
              <a:t>the steps </a:t>
            </a:r>
            <a:r>
              <a:rPr sz="972" spc="15" dirty="0">
                <a:latin typeface="Book Antiqua"/>
                <a:cs typeface="Book Antiqua"/>
              </a:rPr>
              <a:t>number </a:t>
            </a:r>
            <a:r>
              <a:rPr sz="972" spc="10" dirty="0">
                <a:latin typeface="Book Antiqua"/>
                <a:cs typeface="Book Antiqua"/>
              </a:rPr>
              <a:t>wise involved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creation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an 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using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executed following lines in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5" dirty="0">
                <a:solidFill>
                  <a:srgbClr val="8000FF"/>
                </a:solidFill>
                <a:latin typeface="Book Antiqua"/>
                <a:cs typeface="Book Antiqua"/>
              </a:rPr>
              <a:t>int</a:t>
            </a:r>
            <a:r>
              <a:rPr sz="972" spc="-49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112561">
              <a:lnSpc>
                <a:spcPct val="105500"/>
              </a:lnSpc>
            </a:pPr>
            <a:r>
              <a:rPr sz="972" spc="10" dirty="0">
                <a:latin typeface="Book Antiqua"/>
                <a:cs typeface="Book Antiqua"/>
              </a:rPr>
              <a:t>Student 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"Ali"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"Computer Science"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sobj2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sobj1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0908" marR="1693383" indent="-418561">
              <a:lnSpc>
                <a:spcPts val="1235"/>
              </a:lnSpc>
              <a:spcBef>
                <a:spcPts val="29"/>
              </a:spcBef>
            </a:pP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//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Here copy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constructor of student class will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be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called  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return</a:t>
            </a:r>
            <a:r>
              <a:rPr sz="972" b="1" spc="-63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FF8000"/>
                </a:solidFill>
                <a:latin typeface="Book Antiqua"/>
                <a:cs typeface="Book Antiqua"/>
              </a:rPr>
              <a:t>0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715" y="7549939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7"/>
                </a:lnTo>
                <a:lnTo>
                  <a:pt x="64769" y="163067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26230" y="7549939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7"/>
                </a:lnTo>
                <a:lnTo>
                  <a:pt x="64769" y="163067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227685" y="7549939"/>
            <a:ext cx="198790" cy="158662"/>
          </a:xfrm>
          <a:custGeom>
            <a:avLst/>
            <a:gdLst/>
            <a:ahLst/>
            <a:cxnLst/>
            <a:rect l="l" t="t" r="r" b="b"/>
            <a:pathLst>
              <a:path w="204469" h="163195">
                <a:moveTo>
                  <a:pt x="0" y="163067"/>
                </a:moveTo>
                <a:lnTo>
                  <a:pt x="204216" y="163067"/>
                </a:lnTo>
                <a:lnTo>
                  <a:pt x="204216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89201" y="7549939"/>
            <a:ext cx="62353" cy="158662"/>
          </a:xfrm>
          <a:custGeom>
            <a:avLst/>
            <a:gdLst/>
            <a:ahLst/>
            <a:cxnLst/>
            <a:rect l="l" t="t" r="r" b="b"/>
            <a:pathLst>
              <a:path w="64135" h="163195">
                <a:moveTo>
                  <a:pt x="64007" y="0"/>
                </a:moveTo>
                <a:lnTo>
                  <a:pt x="0" y="0"/>
                </a:lnTo>
                <a:lnTo>
                  <a:pt x="0" y="163067"/>
                </a:lnTo>
                <a:lnTo>
                  <a:pt x="64007" y="163067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987290" y="7549939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70" h="163195">
                <a:moveTo>
                  <a:pt x="64770" y="0"/>
                </a:moveTo>
                <a:lnTo>
                  <a:pt x="0" y="0"/>
                </a:lnTo>
                <a:lnTo>
                  <a:pt x="0" y="163067"/>
                </a:lnTo>
                <a:lnTo>
                  <a:pt x="64770" y="163067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51429" y="7549939"/>
            <a:ext cx="2436107" cy="158662"/>
          </a:xfrm>
          <a:custGeom>
            <a:avLst/>
            <a:gdLst/>
            <a:ahLst/>
            <a:cxnLst/>
            <a:rect l="l" t="t" r="r" b="b"/>
            <a:pathLst>
              <a:path w="2505710" h="163195">
                <a:moveTo>
                  <a:pt x="0" y="163067"/>
                </a:moveTo>
                <a:lnTo>
                  <a:pt x="2505455" y="163067"/>
                </a:lnTo>
                <a:lnTo>
                  <a:pt x="25054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164715" y="7708477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30"/>
                </a:lnTo>
                <a:lnTo>
                  <a:pt x="64769" y="163830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26230" y="7708477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30"/>
                </a:lnTo>
                <a:lnTo>
                  <a:pt x="64769" y="163830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227685" y="7708477"/>
            <a:ext cx="198790" cy="159279"/>
          </a:xfrm>
          <a:custGeom>
            <a:avLst/>
            <a:gdLst/>
            <a:ahLst/>
            <a:cxnLst/>
            <a:rect l="l" t="t" r="r" b="b"/>
            <a:pathLst>
              <a:path w="204469" h="163829">
                <a:moveTo>
                  <a:pt x="0" y="163830"/>
                </a:moveTo>
                <a:lnTo>
                  <a:pt x="204216" y="163830"/>
                </a:lnTo>
                <a:lnTo>
                  <a:pt x="204216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89201" y="7708477"/>
            <a:ext cx="62353" cy="159279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64007" y="0"/>
                </a:moveTo>
                <a:lnTo>
                  <a:pt x="0" y="0"/>
                </a:lnTo>
                <a:lnTo>
                  <a:pt x="0" y="163830"/>
                </a:lnTo>
                <a:lnTo>
                  <a:pt x="64007" y="163830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987290" y="7708477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70" h="163829">
                <a:moveTo>
                  <a:pt x="64770" y="0"/>
                </a:moveTo>
                <a:lnTo>
                  <a:pt x="0" y="0"/>
                </a:lnTo>
                <a:lnTo>
                  <a:pt x="0" y="163830"/>
                </a:lnTo>
                <a:lnTo>
                  <a:pt x="64770" y="163830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551429" y="7708477"/>
            <a:ext cx="2436107" cy="159279"/>
          </a:xfrm>
          <a:custGeom>
            <a:avLst/>
            <a:gdLst/>
            <a:ahLst/>
            <a:cxnLst/>
            <a:rect l="l" t="t" r="r" b="b"/>
            <a:pathLst>
              <a:path w="2505710" h="163829">
                <a:moveTo>
                  <a:pt x="0" y="163830"/>
                </a:moveTo>
                <a:lnTo>
                  <a:pt x="2505455" y="163830"/>
                </a:lnTo>
                <a:lnTo>
                  <a:pt x="2505455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164715" y="7867755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7"/>
                </a:lnTo>
                <a:lnTo>
                  <a:pt x="64769" y="163067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26230" y="7867755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7"/>
                </a:lnTo>
                <a:lnTo>
                  <a:pt x="64769" y="163067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227685" y="7867755"/>
            <a:ext cx="198790" cy="158662"/>
          </a:xfrm>
          <a:custGeom>
            <a:avLst/>
            <a:gdLst/>
            <a:ahLst/>
            <a:cxnLst/>
            <a:rect l="l" t="t" r="r" b="b"/>
            <a:pathLst>
              <a:path w="204469" h="163195">
                <a:moveTo>
                  <a:pt x="0" y="163067"/>
                </a:moveTo>
                <a:lnTo>
                  <a:pt x="204216" y="163067"/>
                </a:lnTo>
                <a:lnTo>
                  <a:pt x="204216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215338" y="7549445"/>
            <a:ext cx="88900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3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4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5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89201" y="7867755"/>
            <a:ext cx="62353" cy="158662"/>
          </a:xfrm>
          <a:custGeom>
            <a:avLst/>
            <a:gdLst/>
            <a:ahLst/>
            <a:cxnLst/>
            <a:rect l="l" t="t" r="r" b="b"/>
            <a:pathLst>
              <a:path w="64135" h="163195">
                <a:moveTo>
                  <a:pt x="64007" y="0"/>
                </a:moveTo>
                <a:lnTo>
                  <a:pt x="0" y="0"/>
                </a:lnTo>
                <a:lnTo>
                  <a:pt x="0" y="163067"/>
                </a:lnTo>
                <a:lnTo>
                  <a:pt x="64007" y="163067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987290" y="7867755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70" h="163195">
                <a:moveTo>
                  <a:pt x="64770" y="0"/>
                </a:moveTo>
                <a:lnTo>
                  <a:pt x="0" y="0"/>
                </a:lnTo>
                <a:lnTo>
                  <a:pt x="0" y="163067"/>
                </a:lnTo>
                <a:lnTo>
                  <a:pt x="64770" y="163067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551429" y="7867755"/>
            <a:ext cx="2436107" cy="158662"/>
          </a:xfrm>
          <a:custGeom>
            <a:avLst/>
            <a:gdLst/>
            <a:ahLst/>
            <a:cxnLst/>
            <a:rect l="l" t="t" r="r" b="b"/>
            <a:pathLst>
              <a:path w="2505710" h="163195">
                <a:moveTo>
                  <a:pt x="0" y="163067"/>
                </a:moveTo>
                <a:lnTo>
                  <a:pt x="2505455" y="163067"/>
                </a:lnTo>
                <a:lnTo>
                  <a:pt x="25054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164715" y="8026294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30"/>
                </a:lnTo>
                <a:lnTo>
                  <a:pt x="64769" y="163830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26230" y="8026294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30"/>
                </a:lnTo>
                <a:lnTo>
                  <a:pt x="64769" y="163830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227685" y="8026294"/>
            <a:ext cx="198790" cy="159279"/>
          </a:xfrm>
          <a:custGeom>
            <a:avLst/>
            <a:gdLst/>
            <a:ahLst/>
            <a:cxnLst/>
            <a:rect l="l" t="t" r="r" b="b"/>
            <a:pathLst>
              <a:path w="204469" h="163829">
                <a:moveTo>
                  <a:pt x="0" y="163830"/>
                </a:moveTo>
                <a:lnTo>
                  <a:pt x="204216" y="163830"/>
                </a:lnTo>
                <a:lnTo>
                  <a:pt x="204216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89201" y="8026294"/>
            <a:ext cx="62353" cy="159279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64007" y="0"/>
                </a:moveTo>
                <a:lnTo>
                  <a:pt x="0" y="0"/>
                </a:lnTo>
                <a:lnTo>
                  <a:pt x="0" y="163830"/>
                </a:lnTo>
                <a:lnTo>
                  <a:pt x="64007" y="163830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987290" y="8026294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70" h="163829">
                <a:moveTo>
                  <a:pt x="64770" y="0"/>
                </a:moveTo>
                <a:lnTo>
                  <a:pt x="0" y="0"/>
                </a:lnTo>
                <a:lnTo>
                  <a:pt x="0" y="163830"/>
                </a:lnTo>
                <a:lnTo>
                  <a:pt x="64770" y="163830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551429" y="8026294"/>
            <a:ext cx="2436107" cy="159279"/>
          </a:xfrm>
          <a:custGeom>
            <a:avLst/>
            <a:gdLst/>
            <a:ahLst/>
            <a:cxnLst/>
            <a:rect l="l" t="t" r="r" b="b"/>
            <a:pathLst>
              <a:path w="2505710" h="163829">
                <a:moveTo>
                  <a:pt x="0" y="163830"/>
                </a:moveTo>
                <a:lnTo>
                  <a:pt x="2505455" y="163830"/>
                </a:lnTo>
                <a:lnTo>
                  <a:pt x="2505455" y="0"/>
                </a:lnTo>
                <a:lnTo>
                  <a:pt x="0" y="0"/>
                </a:lnTo>
                <a:lnTo>
                  <a:pt x="0" y="1638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164715" y="8185573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426230" y="8185573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227685" y="8185573"/>
            <a:ext cx="198790" cy="158662"/>
          </a:xfrm>
          <a:custGeom>
            <a:avLst/>
            <a:gdLst/>
            <a:ahLst/>
            <a:cxnLst/>
            <a:rect l="l" t="t" r="r" b="b"/>
            <a:pathLst>
              <a:path w="204469" h="163195">
                <a:moveTo>
                  <a:pt x="0" y="163068"/>
                </a:moveTo>
                <a:lnTo>
                  <a:pt x="204216" y="163068"/>
                </a:lnTo>
                <a:lnTo>
                  <a:pt x="204216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89201" y="8185573"/>
            <a:ext cx="62353" cy="158662"/>
          </a:xfrm>
          <a:custGeom>
            <a:avLst/>
            <a:gdLst/>
            <a:ahLst/>
            <a:cxnLst/>
            <a:rect l="l" t="t" r="r" b="b"/>
            <a:pathLst>
              <a:path w="64135" h="163195">
                <a:moveTo>
                  <a:pt x="64007" y="0"/>
                </a:moveTo>
                <a:lnTo>
                  <a:pt x="0" y="0"/>
                </a:lnTo>
                <a:lnTo>
                  <a:pt x="0" y="163068"/>
                </a:lnTo>
                <a:lnTo>
                  <a:pt x="64007" y="163068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987290" y="8185573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70" h="163195">
                <a:moveTo>
                  <a:pt x="64770" y="0"/>
                </a:moveTo>
                <a:lnTo>
                  <a:pt x="0" y="0"/>
                </a:lnTo>
                <a:lnTo>
                  <a:pt x="0" y="163068"/>
                </a:lnTo>
                <a:lnTo>
                  <a:pt x="64770" y="163068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551429" y="8185573"/>
            <a:ext cx="2436107" cy="158662"/>
          </a:xfrm>
          <a:custGeom>
            <a:avLst/>
            <a:gdLst/>
            <a:ahLst/>
            <a:cxnLst/>
            <a:rect l="l" t="t" r="r" b="b"/>
            <a:pathLst>
              <a:path w="2505710" h="163195">
                <a:moveTo>
                  <a:pt x="0" y="163068"/>
                </a:moveTo>
                <a:lnTo>
                  <a:pt x="2505455" y="163068"/>
                </a:lnTo>
                <a:lnTo>
                  <a:pt x="250545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164715" y="8344112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426230" y="8344112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227685" y="8344112"/>
            <a:ext cx="198790" cy="158662"/>
          </a:xfrm>
          <a:custGeom>
            <a:avLst/>
            <a:gdLst/>
            <a:ahLst/>
            <a:cxnLst/>
            <a:rect l="l" t="t" r="r" b="b"/>
            <a:pathLst>
              <a:path w="204469" h="163195">
                <a:moveTo>
                  <a:pt x="0" y="163068"/>
                </a:moveTo>
                <a:lnTo>
                  <a:pt x="204216" y="163068"/>
                </a:lnTo>
                <a:lnTo>
                  <a:pt x="204216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89201" y="8344112"/>
            <a:ext cx="62353" cy="158662"/>
          </a:xfrm>
          <a:custGeom>
            <a:avLst/>
            <a:gdLst/>
            <a:ahLst/>
            <a:cxnLst/>
            <a:rect l="l" t="t" r="r" b="b"/>
            <a:pathLst>
              <a:path w="64135" h="163195">
                <a:moveTo>
                  <a:pt x="64007" y="0"/>
                </a:moveTo>
                <a:lnTo>
                  <a:pt x="0" y="0"/>
                </a:lnTo>
                <a:lnTo>
                  <a:pt x="0" y="163068"/>
                </a:lnTo>
                <a:lnTo>
                  <a:pt x="64007" y="163068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987290" y="8344112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70" h="163195">
                <a:moveTo>
                  <a:pt x="64770" y="0"/>
                </a:moveTo>
                <a:lnTo>
                  <a:pt x="0" y="0"/>
                </a:lnTo>
                <a:lnTo>
                  <a:pt x="0" y="163068"/>
                </a:lnTo>
                <a:lnTo>
                  <a:pt x="64770" y="163068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551429" y="8344112"/>
            <a:ext cx="2436107" cy="158662"/>
          </a:xfrm>
          <a:custGeom>
            <a:avLst/>
            <a:gdLst/>
            <a:ahLst/>
            <a:cxnLst/>
            <a:rect l="l" t="t" r="r" b="b"/>
            <a:pathLst>
              <a:path w="2505710" h="163195">
                <a:moveTo>
                  <a:pt x="0" y="163068"/>
                </a:moveTo>
                <a:lnTo>
                  <a:pt x="2505455" y="163068"/>
                </a:lnTo>
                <a:lnTo>
                  <a:pt x="250545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164715" y="8502649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29"/>
                </a:lnTo>
                <a:lnTo>
                  <a:pt x="64769" y="163829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426230" y="8502649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29"/>
                </a:lnTo>
                <a:lnTo>
                  <a:pt x="64769" y="163829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227685" y="8502649"/>
            <a:ext cx="198790" cy="159279"/>
          </a:xfrm>
          <a:custGeom>
            <a:avLst/>
            <a:gdLst/>
            <a:ahLst/>
            <a:cxnLst/>
            <a:rect l="l" t="t" r="r" b="b"/>
            <a:pathLst>
              <a:path w="204469" h="163829">
                <a:moveTo>
                  <a:pt x="0" y="163829"/>
                </a:moveTo>
                <a:lnTo>
                  <a:pt x="204216" y="163829"/>
                </a:lnTo>
                <a:lnTo>
                  <a:pt x="204216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489201" y="8502649"/>
            <a:ext cx="62353" cy="159279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64007" y="0"/>
                </a:moveTo>
                <a:lnTo>
                  <a:pt x="0" y="0"/>
                </a:lnTo>
                <a:lnTo>
                  <a:pt x="0" y="163829"/>
                </a:lnTo>
                <a:lnTo>
                  <a:pt x="64007" y="163829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987290" y="8502649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70" h="163829">
                <a:moveTo>
                  <a:pt x="64770" y="0"/>
                </a:moveTo>
                <a:lnTo>
                  <a:pt x="0" y="0"/>
                </a:lnTo>
                <a:lnTo>
                  <a:pt x="0" y="163829"/>
                </a:lnTo>
                <a:lnTo>
                  <a:pt x="64770" y="163829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551429" y="8502649"/>
            <a:ext cx="2436107" cy="159279"/>
          </a:xfrm>
          <a:custGeom>
            <a:avLst/>
            <a:gdLst/>
            <a:ahLst/>
            <a:cxnLst/>
            <a:rect l="l" t="t" r="r" b="b"/>
            <a:pathLst>
              <a:path w="2505710" h="163829">
                <a:moveTo>
                  <a:pt x="0" y="163829"/>
                </a:moveTo>
                <a:lnTo>
                  <a:pt x="2505455" y="163829"/>
                </a:lnTo>
                <a:lnTo>
                  <a:pt x="250545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164715" y="8661930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26230" y="8661930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69" h="163195">
                <a:moveTo>
                  <a:pt x="64769" y="0"/>
                </a:moveTo>
                <a:lnTo>
                  <a:pt x="0" y="0"/>
                </a:lnTo>
                <a:lnTo>
                  <a:pt x="0" y="163068"/>
                </a:lnTo>
                <a:lnTo>
                  <a:pt x="64769" y="163068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227685" y="8661930"/>
            <a:ext cx="198790" cy="158662"/>
          </a:xfrm>
          <a:custGeom>
            <a:avLst/>
            <a:gdLst/>
            <a:ahLst/>
            <a:cxnLst/>
            <a:rect l="l" t="t" r="r" b="b"/>
            <a:pathLst>
              <a:path w="204469" h="163195">
                <a:moveTo>
                  <a:pt x="0" y="163068"/>
                </a:moveTo>
                <a:lnTo>
                  <a:pt x="204216" y="163068"/>
                </a:lnTo>
                <a:lnTo>
                  <a:pt x="204216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2215338" y="8185080"/>
            <a:ext cx="88900" cy="641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1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6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7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89201" y="8661930"/>
            <a:ext cx="62353" cy="158662"/>
          </a:xfrm>
          <a:custGeom>
            <a:avLst/>
            <a:gdLst/>
            <a:ahLst/>
            <a:cxnLst/>
            <a:rect l="l" t="t" r="r" b="b"/>
            <a:pathLst>
              <a:path w="64135" h="163195">
                <a:moveTo>
                  <a:pt x="64007" y="0"/>
                </a:moveTo>
                <a:lnTo>
                  <a:pt x="0" y="0"/>
                </a:lnTo>
                <a:lnTo>
                  <a:pt x="0" y="163068"/>
                </a:lnTo>
                <a:lnTo>
                  <a:pt x="64007" y="163068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987290" y="8661930"/>
            <a:ext cx="62970" cy="158662"/>
          </a:xfrm>
          <a:custGeom>
            <a:avLst/>
            <a:gdLst/>
            <a:ahLst/>
            <a:cxnLst/>
            <a:rect l="l" t="t" r="r" b="b"/>
            <a:pathLst>
              <a:path w="64770" h="163195">
                <a:moveTo>
                  <a:pt x="64770" y="0"/>
                </a:moveTo>
                <a:lnTo>
                  <a:pt x="0" y="0"/>
                </a:lnTo>
                <a:lnTo>
                  <a:pt x="0" y="163068"/>
                </a:lnTo>
                <a:lnTo>
                  <a:pt x="64770" y="163068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551429" y="8661930"/>
            <a:ext cx="2436107" cy="158662"/>
          </a:xfrm>
          <a:custGeom>
            <a:avLst/>
            <a:gdLst/>
            <a:ahLst/>
            <a:cxnLst/>
            <a:rect l="l" t="t" r="r" b="b"/>
            <a:pathLst>
              <a:path w="2505710" h="163195">
                <a:moveTo>
                  <a:pt x="0" y="163068"/>
                </a:moveTo>
                <a:lnTo>
                  <a:pt x="2505455" y="163068"/>
                </a:lnTo>
                <a:lnTo>
                  <a:pt x="2505455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164715" y="8820468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29"/>
                </a:lnTo>
                <a:lnTo>
                  <a:pt x="64769" y="163829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426230" y="8820468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69" h="163829">
                <a:moveTo>
                  <a:pt x="64769" y="0"/>
                </a:moveTo>
                <a:lnTo>
                  <a:pt x="0" y="0"/>
                </a:lnTo>
                <a:lnTo>
                  <a:pt x="0" y="163829"/>
                </a:lnTo>
                <a:lnTo>
                  <a:pt x="64769" y="163829"/>
                </a:lnTo>
                <a:lnTo>
                  <a:pt x="6476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227685" y="8820468"/>
            <a:ext cx="198790" cy="159279"/>
          </a:xfrm>
          <a:custGeom>
            <a:avLst/>
            <a:gdLst/>
            <a:ahLst/>
            <a:cxnLst/>
            <a:rect l="l" t="t" r="r" b="b"/>
            <a:pathLst>
              <a:path w="204469" h="163829">
                <a:moveTo>
                  <a:pt x="0" y="163829"/>
                </a:moveTo>
                <a:lnTo>
                  <a:pt x="204216" y="163829"/>
                </a:lnTo>
                <a:lnTo>
                  <a:pt x="204216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489201" y="8820468"/>
            <a:ext cx="62353" cy="159279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64007" y="0"/>
                </a:moveTo>
                <a:lnTo>
                  <a:pt x="0" y="0"/>
                </a:lnTo>
                <a:lnTo>
                  <a:pt x="0" y="163829"/>
                </a:lnTo>
                <a:lnTo>
                  <a:pt x="64007" y="163829"/>
                </a:lnTo>
                <a:lnTo>
                  <a:pt x="6400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987290" y="8820468"/>
            <a:ext cx="62970" cy="159279"/>
          </a:xfrm>
          <a:custGeom>
            <a:avLst/>
            <a:gdLst/>
            <a:ahLst/>
            <a:cxnLst/>
            <a:rect l="l" t="t" r="r" b="b"/>
            <a:pathLst>
              <a:path w="64770" h="163829">
                <a:moveTo>
                  <a:pt x="64770" y="0"/>
                </a:moveTo>
                <a:lnTo>
                  <a:pt x="0" y="0"/>
                </a:lnTo>
                <a:lnTo>
                  <a:pt x="0" y="163829"/>
                </a:lnTo>
                <a:lnTo>
                  <a:pt x="64770" y="163829"/>
                </a:lnTo>
                <a:lnTo>
                  <a:pt x="6477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551429" y="8820468"/>
            <a:ext cx="2436107" cy="159279"/>
          </a:xfrm>
          <a:custGeom>
            <a:avLst/>
            <a:gdLst/>
            <a:ahLst/>
            <a:cxnLst/>
            <a:rect l="l" t="t" r="r" b="b"/>
            <a:pathLst>
              <a:path w="2505710" h="163829">
                <a:moveTo>
                  <a:pt x="0" y="163829"/>
                </a:moveTo>
                <a:lnTo>
                  <a:pt x="2505455" y="163829"/>
                </a:lnTo>
                <a:lnTo>
                  <a:pt x="2505455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2539082" y="7539072"/>
            <a:ext cx="2232378" cy="144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199402" indent="-417944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Person::Person(const </a:t>
            </a:r>
            <a:r>
              <a:rPr sz="972" spc="15" dirty="0">
                <a:latin typeface="Book Antiqua"/>
                <a:cs typeface="Book Antiqua"/>
              </a:rPr>
              <a:t>Person &amp;rhs) </a:t>
            </a:r>
            <a:r>
              <a:rPr sz="972" spc="5" dirty="0">
                <a:latin typeface="Book Antiqua"/>
                <a:cs typeface="Book Antiqua"/>
              </a:rPr>
              <a:t>:  </a:t>
            </a:r>
            <a:r>
              <a:rPr sz="972" spc="15" dirty="0">
                <a:latin typeface="Book Antiqua"/>
                <a:cs typeface="Book Antiqua"/>
              </a:rPr>
              <a:t>name(NULL)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//code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deep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 marR="4939" indent="-417944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Student::Student(const Student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rhs) </a:t>
            </a:r>
            <a:r>
              <a:rPr sz="972" spc="5" dirty="0">
                <a:latin typeface="Book Antiqua"/>
                <a:cs typeface="Book Antiqua"/>
              </a:rPr>
              <a:t>:  </a:t>
            </a:r>
            <a:r>
              <a:rPr sz="972" spc="15" dirty="0">
                <a:latin typeface="Book Antiqua"/>
                <a:cs typeface="Book Antiqua"/>
              </a:rPr>
              <a:t>major(NULL),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Person(rhs){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//code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deep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34713" y="8978505"/>
            <a:ext cx="59081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Table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24.1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0753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12" y="1506466"/>
            <a:ext cx="4850606" cy="7879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Assignment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also generates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i="1" spc="10" dirty="0">
                <a:latin typeface="Book Antiqua"/>
                <a:cs typeface="Book Antiqua"/>
              </a:rPr>
              <a:t>assignment operator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needed. In the case  </a:t>
            </a:r>
            <a:r>
              <a:rPr sz="972" spc="10" dirty="0">
                <a:latin typeface="Book Antiqua"/>
                <a:cs typeface="Book Antiqua"/>
              </a:rPr>
              <a:t>of inheritance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assign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derive class object to another </a:t>
            </a:r>
            <a:r>
              <a:rPr sz="972" spc="15" dirty="0">
                <a:latin typeface="Book Antiqua"/>
                <a:cs typeface="Book Antiqua"/>
              </a:rPr>
              <a:t>derive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object 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15" dirty="0">
                <a:latin typeface="Book Antiqua"/>
                <a:cs typeface="Book Antiqua"/>
              </a:rPr>
              <a:t>uses assignment </a:t>
            </a:r>
            <a:r>
              <a:rPr sz="972" spc="10" dirty="0">
                <a:latin typeface="Book Antiqua"/>
                <a:cs typeface="Book Antiqua"/>
              </a:rPr>
              <a:t>operator. Derived class </a:t>
            </a:r>
            <a:r>
              <a:rPr sz="972" spc="15" dirty="0">
                <a:latin typeface="Book Antiqua"/>
                <a:cs typeface="Book Antiqua"/>
              </a:rPr>
              <a:t>copy assignment </a:t>
            </a:r>
            <a:r>
              <a:rPr sz="972" spc="10" dirty="0">
                <a:latin typeface="Book Antiqua"/>
                <a:cs typeface="Book Antiqua"/>
              </a:rPr>
              <a:t>operator is  </a:t>
            </a:r>
            <a:r>
              <a:rPr sz="972" spc="15" dirty="0">
                <a:latin typeface="Book Antiqua"/>
                <a:cs typeface="Book Antiqua"/>
              </a:rPr>
              <a:t>invoked </a:t>
            </a:r>
            <a:r>
              <a:rPr sz="972" i="1" spc="15" dirty="0">
                <a:latin typeface="Book Antiqua"/>
                <a:cs typeface="Book Antiqua"/>
              </a:rPr>
              <a:t>which </a:t>
            </a:r>
            <a:r>
              <a:rPr sz="972" i="1" spc="10" dirty="0">
                <a:latin typeface="Book Antiqua"/>
                <a:cs typeface="Book Antiqua"/>
              </a:rPr>
              <a:t>in turn calls </a:t>
            </a:r>
            <a:r>
              <a:rPr sz="972" spc="10" dirty="0">
                <a:latin typeface="Book Antiqua"/>
                <a:cs typeface="Book Antiqua"/>
              </a:rPr>
              <a:t>the assignment operator of the base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There are lot of similarities </a:t>
            </a:r>
            <a:r>
              <a:rPr sz="972" spc="15" dirty="0">
                <a:latin typeface="Book Antiqua"/>
                <a:cs typeface="Book Antiqua"/>
              </a:rPr>
              <a:t>between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assignment operator </a:t>
            </a:r>
            <a:r>
              <a:rPr sz="972" spc="15" dirty="0">
                <a:latin typeface="Book Antiqua"/>
                <a:cs typeface="Book Antiqua"/>
              </a:rPr>
              <a:t>these  </a:t>
            </a:r>
            <a:r>
              <a:rPr sz="972" spc="10" dirty="0">
                <a:latin typeface="Book Antiqua"/>
                <a:cs typeface="Book Antiqua"/>
              </a:rPr>
              <a:t>are,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class involves </a:t>
            </a:r>
            <a:r>
              <a:rPr sz="972" spc="15" dirty="0">
                <a:latin typeface="Book Antiqua"/>
                <a:cs typeface="Book Antiqua"/>
              </a:rPr>
              <a:t>dynamic memory </a:t>
            </a:r>
            <a:r>
              <a:rPr sz="972" spc="10" dirty="0">
                <a:latin typeface="Book Antiqua"/>
                <a:cs typeface="Book Antiqua"/>
              </a:rPr>
              <a:t>allocation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assignment  </a:t>
            </a:r>
            <a:r>
              <a:rPr sz="972" spc="10" dirty="0">
                <a:latin typeface="Book Antiqua"/>
                <a:cs typeface="Book Antiqua"/>
              </a:rPr>
              <a:t>operator  </a:t>
            </a:r>
            <a:r>
              <a:rPr sz="972" spc="15" dirty="0">
                <a:latin typeface="Book Antiqua"/>
                <a:cs typeface="Book Antiqua"/>
              </a:rPr>
              <a:t>code  by  our  </a:t>
            </a:r>
            <a:r>
              <a:rPr sz="972" spc="10" dirty="0">
                <a:latin typeface="Book Antiqua"/>
                <a:cs typeface="Book Antiqua"/>
              </a:rPr>
              <a:t>self  </a:t>
            </a:r>
            <a:r>
              <a:rPr sz="972" spc="15" dirty="0">
                <a:latin typeface="Book Antiqua"/>
                <a:cs typeface="Book Antiqua"/>
              </a:rPr>
              <a:t>as 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had  to  write  </a:t>
            </a:r>
            <a:r>
              <a:rPr sz="972" spc="15" dirty="0">
                <a:latin typeface="Book Antiqua"/>
                <a:cs typeface="Book Antiqua"/>
              </a:rPr>
              <a:t>the  user  </a:t>
            </a:r>
            <a:r>
              <a:rPr sz="972" spc="10" dirty="0">
                <a:latin typeface="Book Antiqua"/>
                <a:cs typeface="Book Antiqua"/>
              </a:rPr>
              <a:t>defined 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for    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Similarly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assignment </a:t>
            </a:r>
            <a:r>
              <a:rPr sz="972" spc="10" dirty="0">
                <a:latin typeface="Book Antiqua"/>
                <a:cs typeface="Book Antiqua"/>
              </a:rPr>
              <a:t>operator has to 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assignment  operator to complete the assignment process as derived class also contains </a:t>
            </a:r>
            <a:r>
              <a:rPr sz="972" spc="5" dirty="0">
                <a:latin typeface="Book Antiqua"/>
                <a:cs typeface="Book Antiqua"/>
              </a:rPr>
              <a:t>implicit 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part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15" dirty="0">
                <a:latin typeface="Book Antiqua"/>
                <a:cs typeface="Book Antiqua"/>
              </a:rPr>
              <a:t>generated </a:t>
            </a:r>
            <a:r>
              <a:rPr sz="972" spc="10" dirty="0">
                <a:latin typeface="Book Antiqua"/>
                <a:cs typeface="Book Antiqua"/>
              </a:rPr>
              <a:t>assignment operator </a:t>
            </a:r>
            <a:r>
              <a:rPr sz="972" spc="15" dirty="0">
                <a:latin typeface="Book Antiqua"/>
                <a:cs typeface="Book Antiqua"/>
              </a:rPr>
              <a:t>compiler does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5" dirty="0">
                <a:latin typeface="Book Antiqua"/>
                <a:cs typeface="Book Antiqua"/>
              </a:rPr>
              <a:t>itself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we programmer </a:t>
            </a:r>
            <a:r>
              <a:rPr sz="972" spc="10" dirty="0">
                <a:latin typeface="Book Antiqua"/>
                <a:cs typeface="Book Antiqua"/>
              </a:rPr>
              <a:t>has to call assignment operator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explicitly in case of </a:t>
            </a:r>
            <a:r>
              <a:rPr sz="972" spc="15" dirty="0">
                <a:latin typeface="Book Antiqua"/>
                <a:cs typeface="Book Antiqua"/>
              </a:rPr>
              <a:t>user defined </a:t>
            </a:r>
            <a:r>
              <a:rPr sz="972" spc="10" dirty="0">
                <a:latin typeface="Book Antiqua"/>
                <a:cs typeface="Book Antiqua"/>
              </a:rPr>
              <a:t>assignment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 example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explain this concept in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detail,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10350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Person{  public:</a:t>
            </a:r>
            <a:endParaRPr sz="972">
              <a:latin typeface="Book Antiqua"/>
              <a:cs typeface="Book Antiqua"/>
            </a:endParaRPr>
          </a:p>
          <a:p>
            <a:pPr marL="461776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=</a:t>
            </a:r>
            <a:endParaRPr sz="972">
              <a:latin typeface="Book Antiqua"/>
              <a:cs typeface="Book Antiqua"/>
            </a:endParaRPr>
          </a:p>
          <a:p>
            <a:pPr marL="848235" marR="1971805" indent="83588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Person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rhs){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“Person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Assignment”;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// Code </a:t>
            </a:r>
            <a:r>
              <a:rPr sz="972" spc="10" dirty="0">
                <a:latin typeface="Book Antiqua"/>
                <a:cs typeface="Book Antiqua"/>
              </a:rPr>
              <a:t>for deep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assignment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marR="3209587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 Student: Public Person{  public:</a:t>
            </a:r>
            <a:endParaRPr sz="972">
              <a:latin typeface="Book Antiqua"/>
              <a:cs typeface="Book Antiqua"/>
            </a:endParaRPr>
          </a:p>
          <a:p>
            <a:pPr marL="848235" marR="1912541" indent="-387077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(const Student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rhs){  cout&lt;&lt; “Student Assignment”;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// Code </a:t>
            </a:r>
            <a:r>
              <a:rPr sz="972" spc="10" dirty="0">
                <a:latin typeface="Book Antiqua"/>
                <a:cs typeface="Book Antiqua"/>
              </a:rPr>
              <a:t>for deep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assignment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 marR="253174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 sobj1, sboj2(“Ali”, “CS”);  </a:t>
            </a:r>
            <a:r>
              <a:rPr sz="972" spc="15" dirty="0">
                <a:latin typeface="Book Antiqua"/>
                <a:cs typeface="Book Antiqua"/>
              </a:rPr>
              <a:t>sobj1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sobj2;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Assignment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47147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8"/>
            <a:ext cx="4851841" cy="205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assignment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Calling </a:t>
            </a:r>
            <a:r>
              <a:rPr sz="972" b="1" spc="15" dirty="0">
                <a:latin typeface="Book Antiqua"/>
                <a:cs typeface="Book Antiqua"/>
              </a:rPr>
              <a:t>Base Class </a:t>
            </a:r>
            <a:r>
              <a:rPr sz="972" b="1" spc="19" dirty="0">
                <a:latin typeface="Book Antiqua"/>
                <a:cs typeface="Book Antiqua"/>
              </a:rPr>
              <a:t>member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functions: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assignment operator from derived class using initialization  </a:t>
            </a:r>
            <a:r>
              <a:rPr sz="972" spc="5" dirty="0">
                <a:latin typeface="Book Antiqua"/>
                <a:cs typeface="Book Antiqua"/>
              </a:rPr>
              <a:t>list.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There are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5" dirty="0">
                <a:latin typeface="Book Antiqua"/>
                <a:cs typeface="Book Antiqua"/>
              </a:rPr>
              <a:t>ways of </a:t>
            </a: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function from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is calling 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function explicitly (mentioning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name) and </a:t>
            </a:r>
            <a:r>
              <a:rPr sz="972" spc="10" dirty="0">
                <a:latin typeface="Book Antiqua"/>
                <a:cs typeface="Book Antiqua"/>
              </a:rPr>
              <a:t>the other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calling  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function implicitly </a:t>
            </a:r>
            <a:r>
              <a:rPr sz="972" spc="15" dirty="0">
                <a:latin typeface="Book Antiqua"/>
                <a:cs typeface="Book Antiqua"/>
              </a:rPr>
              <a:t>(without </a:t>
            </a:r>
            <a:r>
              <a:rPr sz="972" spc="10" dirty="0">
                <a:latin typeface="Book Antiqua"/>
                <a:cs typeface="Book Antiqua"/>
              </a:rPr>
              <a:t>mentioning base class name).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Explicit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Way: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code below we are </a:t>
            </a:r>
            <a:r>
              <a:rPr sz="972" spc="10" dirty="0">
                <a:latin typeface="Book Antiqua"/>
                <a:cs typeface="Book Antiqua"/>
              </a:rPr>
              <a:t>calling base class </a:t>
            </a:r>
            <a:r>
              <a:rPr sz="972" b="1" spc="10" dirty="0">
                <a:latin typeface="Book Antiqua"/>
                <a:cs typeface="Book Antiqua"/>
              </a:rPr>
              <a:t>const char *GetName() </a:t>
            </a:r>
            <a:r>
              <a:rPr sz="972" spc="15" dirty="0">
                <a:latin typeface="Book Antiqua"/>
                <a:cs typeface="Book Antiqua"/>
              </a:rPr>
              <a:t>method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explicitly,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40" y="4029744"/>
            <a:ext cx="4851224" cy="5150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spc="-87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</a:t>
            </a:r>
            <a:r>
              <a:rPr sz="972" b="1" spc="-2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72240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//cout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&lt;&lt; "Name: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"&lt;&lt;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GetName() &lt;&lt;</a:t>
            </a:r>
            <a:r>
              <a:rPr sz="972" spc="-4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b="1" spc="15" dirty="0">
                <a:solidFill>
                  <a:srgbClr val="7F7F7F"/>
                </a:solidFill>
                <a:latin typeface="Book Antiqua"/>
                <a:cs typeface="Book Antiqua"/>
              </a:rPr>
              <a:t>"Name: "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b="1" spc="10" dirty="0">
                <a:latin typeface="Book Antiqua"/>
                <a:cs typeface="Book Antiqua"/>
              </a:rPr>
              <a:t>GetName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/*explicit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GetName method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(if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even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do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not write base class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name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even then call will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work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as derived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can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call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its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base class public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methods*/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72240"/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"Major: "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major 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6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Implicit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Way: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call the </a:t>
            </a:r>
            <a:r>
              <a:rPr sz="972" spc="15" dirty="0">
                <a:latin typeface="Book Antiqua"/>
                <a:cs typeface="Book Antiqua"/>
              </a:rPr>
              <a:t>same method </a:t>
            </a:r>
            <a:r>
              <a:rPr sz="972" spc="10" dirty="0">
                <a:latin typeface="Book Antiqua"/>
                <a:cs typeface="Book Antiqua"/>
              </a:rPr>
              <a:t>implicitly as well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char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Person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spc="-87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spc="10" dirty="0">
                <a:latin typeface="Book Antiqua"/>
                <a:cs typeface="Book Antiqua"/>
              </a:rPr>
              <a:t>Print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() </a:t>
            </a:r>
            <a:r>
              <a:rPr sz="972" spc="15" dirty="0">
                <a:solidFill>
                  <a:srgbClr val="8000FF"/>
                </a:solidFill>
                <a:latin typeface="Book Antiqua"/>
                <a:cs typeface="Book Antiqua"/>
              </a:rPr>
              <a:t>const</a:t>
            </a:r>
            <a:r>
              <a:rPr sz="972" spc="-53" dirty="0">
                <a:solidFill>
                  <a:srgbClr val="8000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74718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7948"/>
            <a:ext cx="4785166" cy="8040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32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Implicit call 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GetName method using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this</a:t>
            </a:r>
            <a:r>
              <a:rPr sz="972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pointer*/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spc="15" dirty="0">
                <a:solidFill>
                  <a:srgbClr val="7F7F7F"/>
                </a:solidFill>
                <a:latin typeface="Book Antiqua"/>
                <a:cs typeface="Book Antiqua"/>
              </a:rPr>
              <a:t>"Name: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static_cast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const </a:t>
            </a:r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&amp;&gt;(*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this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).</a:t>
            </a:r>
            <a:r>
              <a:rPr sz="972" spc="15" dirty="0">
                <a:latin typeface="Book Antiqua"/>
                <a:cs typeface="Book Antiqua"/>
              </a:rPr>
              <a:t>GetName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()&lt;&lt;</a:t>
            </a:r>
            <a:r>
              <a:rPr sz="972" spc="15" dirty="0">
                <a:latin typeface="Book Antiqua"/>
                <a:cs typeface="Book Antiqua"/>
              </a:rPr>
              <a:t>endl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solidFill>
                  <a:srgbClr val="7F7F7F"/>
                </a:solidFill>
                <a:latin typeface="Book Antiqua"/>
                <a:cs typeface="Book Antiqua"/>
              </a:rPr>
              <a:t>"Major: "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major 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&lt;&lt;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Assignment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same way we can </a:t>
            </a:r>
            <a:r>
              <a:rPr sz="972" spc="10" dirty="0">
                <a:latin typeface="Book Antiqua"/>
                <a:cs typeface="Book Antiqua"/>
              </a:rPr>
              <a:t>also call assignment operator in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in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5" dirty="0">
                <a:latin typeface="Book Antiqua"/>
                <a:cs typeface="Book Antiqua"/>
              </a:rPr>
              <a:t>ways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also,</a:t>
            </a:r>
            <a:endParaRPr sz="972">
              <a:latin typeface="Book Antiqua"/>
              <a:cs typeface="Book Antiqua"/>
            </a:endParaRPr>
          </a:p>
          <a:p>
            <a:pPr marL="12347" marR="1798332">
              <a:lnSpc>
                <a:spcPct val="104000"/>
              </a:lnSpc>
              <a:spcBef>
                <a:spcPts val="10"/>
              </a:spcBef>
            </a:pPr>
            <a:r>
              <a:rPr sz="972" b="1" i="1" spc="10" dirty="0">
                <a:latin typeface="Book Antiqua"/>
                <a:cs typeface="Book Antiqua"/>
              </a:rPr>
              <a:t>Calling </a:t>
            </a:r>
            <a:r>
              <a:rPr sz="972" b="1" i="1" spc="15" dirty="0">
                <a:latin typeface="Book Antiqua"/>
                <a:cs typeface="Book Antiqua"/>
              </a:rPr>
              <a:t>assignment operator </a:t>
            </a:r>
            <a:r>
              <a:rPr sz="972" b="1" i="1" spc="10" dirty="0">
                <a:latin typeface="Book Antiqua"/>
                <a:cs typeface="Book Antiqua"/>
              </a:rPr>
              <a:t>of </a:t>
            </a:r>
            <a:r>
              <a:rPr sz="972" b="1" i="1" spc="15" dirty="0">
                <a:latin typeface="Book Antiqua"/>
                <a:cs typeface="Book Antiqua"/>
              </a:rPr>
              <a:t>base </a:t>
            </a:r>
            <a:r>
              <a:rPr sz="972" b="1" i="1" spc="10" dirty="0">
                <a:latin typeface="Book Antiqua"/>
                <a:cs typeface="Book Antiqua"/>
              </a:rPr>
              <a:t>class explicitly  Calling </a:t>
            </a:r>
            <a:r>
              <a:rPr sz="972" b="1" i="1" spc="15" dirty="0">
                <a:latin typeface="Book Antiqua"/>
                <a:cs typeface="Book Antiqua"/>
              </a:rPr>
              <a:t>assignment operator </a:t>
            </a:r>
            <a:r>
              <a:rPr sz="972" b="1" i="1" spc="10" dirty="0">
                <a:latin typeface="Book Antiqua"/>
                <a:cs typeface="Book Antiqua"/>
              </a:rPr>
              <a:t>of </a:t>
            </a:r>
            <a:r>
              <a:rPr sz="972" b="1" i="1" spc="15" dirty="0">
                <a:latin typeface="Book Antiqua"/>
                <a:cs typeface="Book Antiqua"/>
              </a:rPr>
              <a:t>base </a:t>
            </a:r>
            <a:r>
              <a:rPr sz="972" b="1" i="1" spc="10" dirty="0">
                <a:latin typeface="Book Antiqua"/>
                <a:cs typeface="Book Antiqua"/>
              </a:rPr>
              <a:t>class</a:t>
            </a:r>
            <a:r>
              <a:rPr sz="972" b="1" i="1" dirty="0">
                <a:latin typeface="Book Antiqua"/>
                <a:cs typeface="Book Antiqua"/>
              </a:rPr>
              <a:t> </a:t>
            </a:r>
            <a:r>
              <a:rPr sz="972" b="1" i="1" spc="10" dirty="0">
                <a:latin typeface="Book Antiqua"/>
                <a:cs typeface="Book Antiqua"/>
              </a:rPr>
              <a:t>implicitly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Explicitly Calling operator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operator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=(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</a:t>
            </a:r>
            <a:r>
              <a:rPr sz="972" b="1" spc="-34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latin typeface="Book Antiqua"/>
                <a:cs typeface="Book Antiqua"/>
              </a:rPr>
              <a:t>Person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operator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 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/*Explicit call 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 class*/</a:t>
            </a:r>
            <a:endParaRPr sz="972">
              <a:latin typeface="Book Antiqua"/>
              <a:cs typeface="Book Antiqua"/>
            </a:endParaRPr>
          </a:p>
          <a:p>
            <a:pPr marL="140138" marR="684638" indent="-617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/*Student object rhs will be converted to Person object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in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function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above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as derived 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IS </a:t>
            </a:r>
            <a:r>
              <a:rPr sz="972" spc="24" dirty="0">
                <a:solidFill>
                  <a:srgbClr val="008000"/>
                </a:solidFill>
                <a:latin typeface="Book Antiqua"/>
                <a:cs typeface="Book Antiqua"/>
              </a:rPr>
              <a:t>A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is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kind 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</a:t>
            </a:r>
            <a:r>
              <a:rPr sz="972" spc="-2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/*Implicit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calls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base class</a:t>
            </a:r>
            <a:r>
              <a:rPr sz="972" spc="-10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part*/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3"/>
              </a:spcBef>
            </a:pP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//static_cast&lt;Person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&amp;&gt;(*this)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</a:t>
            </a:r>
            <a:r>
              <a:rPr sz="972" spc="-44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rhs;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//Person(*this)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</a:t>
            </a:r>
            <a:r>
              <a:rPr sz="972" spc="-2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rhs;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3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//(Person)*this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</a:t>
            </a:r>
            <a:r>
              <a:rPr sz="972" spc="-53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rhs;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/*All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the above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three statements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have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the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same</a:t>
            </a:r>
            <a:r>
              <a:rPr sz="972" spc="-63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meaning.*/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b="1" spc="5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5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8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delete </a:t>
            </a:r>
            <a:r>
              <a:rPr sz="972" b="1" spc="5" dirty="0">
                <a:solidFill>
                  <a:srgbClr val="000080"/>
                </a:solidFill>
                <a:latin typeface="Book Antiqua"/>
                <a:cs typeface="Book Antiqua"/>
              </a:rPr>
              <a:t>[] 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//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deleting previous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allocated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memory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for</a:t>
            </a:r>
            <a:r>
              <a:rPr sz="972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major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40138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3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140138" marR="2443459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40138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Implicitly Calling operator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::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operator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=(</a:t>
            </a:r>
            <a:r>
              <a:rPr sz="972" spc="15" dirty="0">
                <a:latin typeface="Book Antiqua"/>
                <a:cs typeface="Book Antiqua"/>
              </a:rPr>
              <a:t>Student </a:t>
            </a:r>
            <a:r>
              <a:rPr sz="972" b="1" spc="24" dirty="0">
                <a:solidFill>
                  <a:srgbClr val="000080"/>
                </a:solidFill>
                <a:latin typeface="Book Antiqua"/>
                <a:cs typeface="Book Antiqua"/>
              </a:rPr>
              <a:t>&amp;</a:t>
            </a:r>
            <a:r>
              <a:rPr sz="972" b="1" spc="-34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//Person::operator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(rhs);  /*Explicit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 marL="140138" marR="68463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/*Student object rhs will be converted to Person object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in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function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above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as derived class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IS </a:t>
            </a:r>
            <a:r>
              <a:rPr sz="972" spc="24" dirty="0">
                <a:solidFill>
                  <a:srgbClr val="008000"/>
                </a:solidFill>
                <a:latin typeface="Book Antiqua"/>
                <a:cs typeface="Book Antiqua"/>
              </a:rPr>
              <a:t>A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is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kind 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Base</a:t>
            </a:r>
            <a:r>
              <a:rPr sz="972" spc="-2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class*/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/*Implicit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calls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to base class</a:t>
            </a:r>
            <a:r>
              <a:rPr sz="972" spc="-10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part*/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3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static_cast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&lt;</a:t>
            </a:r>
            <a:r>
              <a:rPr sz="972" spc="10" dirty="0">
                <a:latin typeface="Book Antiqua"/>
                <a:cs typeface="Book Antiqua"/>
              </a:rPr>
              <a:t>Person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&amp;&gt;(*</a:t>
            </a: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this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rhs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; 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c++ way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type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casting</a:t>
            </a:r>
            <a:r>
              <a:rPr sz="972" spc="-1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8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//Person(*this)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 </a:t>
            </a:r>
            <a:r>
              <a:rPr sz="972" spc="5" dirty="0">
                <a:solidFill>
                  <a:srgbClr val="008000"/>
                </a:solidFill>
                <a:latin typeface="Book Antiqua"/>
                <a:cs typeface="Book Antiqua"/>
              </a:rPr>
              <a:t>rhs;  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 c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way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type casting</a:t>
            </a:r>
            <a:r>
              <a:rPr sz="972" spc="-5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14030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0"/>
            <a:ext cx="4852458" cy="8199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138"/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//(Person)*this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=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rhs;  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/*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way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of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type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casting</a:t>
            </a:r>
            <a:r>
              <a:rPr sz="972" spc="-39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*/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78"/>
              </a:spcBef>
            </a:pP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/*All the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above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three statements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have </a:t>
            </a:r>
            <a:r>
              <a:rPr sz="972" spc="10" dirty="0">
                <a:solidFill>
                  <a:srgbClr val="008000"/>
                </a:solidFill>
                <a:latin typeface="Book Antiqua"/>
                <a:cs typeface="Book Antiqua"/>
              </a:rPr>
              <a:t>the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same</a:t>
            </a:r>
            <a:r>
              <a:rPr sz="972" spc="-34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meaning.*/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 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78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5" dirty="0">
                <a:solidFill>
                  <a:srgbClr val="000080"/>
                </a:solidFill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87"/>
              </a:spcBef>
            </a:pPr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delete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[] 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;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//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deleting previous allocated </a:t>
            </a:r>
            <a:r>
              <a:rPr sz="972" spc="19" dirty="0">
                <a:solidFill>
                  <a:srgbClr val="008000"/>
                </a:solidFill>
                <a:latin typeface="Book Antiqua"/>
                <a:cs typeface="Book Antiqua"/>
              </a:rPr>
              <a:t>memory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for</a:t>
            </a:r>
            <a:r>
              <a:rPr sz="972" spc="-83" dirty="0">
                <a:solidFill>
                  <a:srgbClr val="008000"/>
                </a:solidFill>
                <a:latin typeface="Book Antiqua"/>
                <a:cs typeface="Book Antiqua"/>
              </a:rPr>
              <a:t> </a:t>
            </a:r>
            <a:r>
              <a:rPr sz="972" spc="15" dirty="0">
                <a:solidFill>
                  <a:srgbClr val="008000"/>
                </a:solidFill>
                <a:latin typeface="Book Antiqua"/>
                <a:cs typeface="Book Antiqua"/>
              </a:rPr>
              <a:t>major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40138"/>
            <a:r>
              <a:rPr sz="972" b="1" spc="10" dirty="0">
                <a:solidFill>
                  <a:srgbClr val="0000FF"/>
                </a:solidFill>
                <a:latin typeface="Book Antiqua"/>
                <a:cs typeface="Book Antiqua"/>
              </a:rPr>
              <a:t>if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 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!=</a:t>
            </a:r>
            <a:r>
              <a:rPr sz="972" b="1" spc="-49" dirty="0">
                <a:solidFill>
                  <a:srgbClr val="00008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0000FF"/>
                </a:solidFill>
                <a:latin typeface="Book Antiqua"/>
                <a:cs typeface="Book Antiqua"/>
              </a:rPr>
              <a:t>NULL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140138" marR="2510133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b="1" spc="19" dirty="0">
                <a:solidFill>
                  <a:srgbClr val="000080"/>
                </a:solidFill>
                <a:latin typeface="Book Antiqua"/>
                <a:cs typeface="Book Antiqua"/>
              </a:rPr>
              <a:t>= </a:t>
            </a:r>
            <a:r>
              <a:rPr sz="972" b="1" spc="15" dirty="0">
                <a:solidFill>
                  <a:srgbClr val="0000FF"/>
                </a:solidFill>
                <a:latin typeface="Book Antiqua"/>
                <a:cs typeface="Book Antiqua"/>
              </a:rPr>
              <a:t>new </a:t>
            </a:r>
            <a:r>
              <a:rPr sz="972" spc="10" dirty="0">
                <a:solidFill>
                  <a:srgbClr val="8000FF"/>
                </a:solidFill>
                <a:latin typeface="Book Antiqua"/>
                <a:cs typeface="Book Antiqua"/>
              </a:rPr>
              <a:t>char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[</a:t>
            </a:r>
            <a:r>
              <a:rPr sz="972" spc="10" dirty="0">
                <a:latin typeface="Book Antiqua"/>
                <a:cs typeface="Book Antiqua"/>
              </a:rPr>
              <a:t>strlen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)+</a:t>
            </a:r>
            <a:r>
              <a:rPr sz="972" spc="10" dirty="0">
                <a:solidFill>
                  <a:srgbClr val="FF8000"/>
                </a:solidFill>
                <a:latin typeface="Book Antiqua"/>
                <a:cs typeface="Book Antiqua"/>
              </a:rPr>
              <a:t>1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];  </a:t>
            </a:r>
            <a:r>
              <a:rPr sz="972" spc="10" dirty="0">
                <a:latin typeface="Book Antiqua"/>
                <a:cs typeface="Book Antiqua"/>
              </a:rPr>
              <a:t>strcpy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,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.</a:t>
            </a:r>
            <a:r>
              <a:rPr sz="972" spc="10" dirty="0">
                <a:latin typeface="Book Antiqua"/>
                <a:cs typeface="Book Antiqua"/>
              </a:rPr>
              <a:t>major</a:t>
            </a: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68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solidFill>
                  <a:srgbClr val="000080"/>
                </a:solidFill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Appendix: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conversion: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strongly </a:t>
            </a:r>
            <a:r>
              <a:rPr sz="972" spc="15" dirty="0">
                <a:latin typeface="Book Antiqua"/>
                <a:cs typeface="Book Antiqua"/>
              </a:rPr>
              <a:t>typed </a:t>
            </a:r>
            <a:r>
              <a:rPr sz="972" spc="10" dirty="0">
                <a:latin typeface="Book Antiqua"/>
                <a:cs typeface="Book Antiqua"/>
              </a:rPr>
              <a:t>language </a:t>
            </a:r>
            <a:r>
              <a:rPr sz="972" spc="15" dirty="0">
                <a:latin typeface="Book Antiqua"/>
                <a:cs typeface="Book Antiqua"/>
              </a:rPr>
              <a:t>mean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use one type </a:t>
            </a:r>
            <a:r>
              <a:rPr sz="972" spc="10" dirty="0">
                <a:latin typeface="Book Antiqua"/>
                <a:cs typeface="Book Antiqua"/>
              </a:rPr>
              <a:t>instead of other </a:t>
            </a:r>
            <a:r>
              <a:rPr sz="972" spc="15" dirty="0">
                <a:latin typeface="Book Antiqua"/>
                <a:cs typeface="Book Antiqua"/>
              </a:rPr>
              <a:t>type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convert </a:t>
            </a:r>
            <a:r>
              <a:rPr sz="972" spc="15" dirty="0">
                <a:latin typeface="Book Antiqua"/>
                <a:cs typeface="Book Antiqua"/>
              </a:rPr>
              <a:t>one type </a:t>
            </a:r>
            <a:r>
              <a:rPr sz="972" spc="10" dirty="0">
                <a:latin typeface="Book Antiqua"/>
                <a:cs typeface="Book Antiqua"/>
              </a:rPr>
              <a:t>in other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before using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This conversion from one </a:t>
            </a:r>
            <a:r>
              <a:rPr sz="972" spc="10" dirty="0">
                <a:latin typeface="Book Antiqua"/>
                <a:cs typeface="Book Antiqua"/>
              </a:rPr>
              <a:t>type to </a:t>
            </a:r>
            <a:r>
              <a:rPr sz="972" spc="15" dirty="0">
                <a:latin typeface="Book Antiqua"/>
                <a:cs typeface="Book Antiqua"/>
              </a:rPr>
              <a:t>another </a:t>
            </a:r>
            <a:r>
              <a:rPr sz="972" spc="10" dirty="0">
                <a:latin typeface="Book Antiqua"/>
                <a:cs typeface="Book Antiqua"/>
              </a:rPr>
              <a:t>type is called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casting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Casting:</a:t>
            </a:r>
            <a:endParaRPr sz="972">
              <a:latin typeface="Book Antiqua"/>
              <a:cs typeface="Book Antiqua"/>
            </a:endParaRPr>
          </a:p>
          <a:p>
            <a:pPr marL="12347" marR="2858934">
              <a:lnSpc>
                <a:spcPct val="207500"/>
              </a:lnSpc>
              <a:spcBef>
                <a:spcPts val="10"/>
              </a:spcBef>
            </a:pPr>
            <a:r>
              <a:rPr sz="972" b="1" spc="15" dirty="0">
                <a:latin typeface="Book Antiqua"/>
                <a:cs typeface="Book Antiqua"/>
              </a:rPr>
              <a:t>Casting </a:t>
            </a:r>
            <a:r>
              <a:rPr sz="972" b="1" spc="10" dirty="0">
                <a:latin typeface="Book Antiqua"/>
                <a:cs typeface="Book Antiqua"/>
              </a:rPr>
              <a:t>can </a:t>
            </a:r>
            <a:r>
              <a:rPr sz="972" b="1" spc="15" dirty="0">
                <a:latin typeface="Book Antiqua"/>
                <a:cs typeface="Book Antiqua"/>
              </a:rPr>
              <a:t>be done in two ways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,  </a:t>
            </a:r>
            <a:r>
              <a:rPr sz="972" b="1" spc="10" dirty="0">
                <a:latin typeface="Book Antiqua"/>
                <a:cs typeface="Book Antiqua"/>
              </a:rPr>
              <a:t>Implicit casting conversion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Conversions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compiler can perform </a:t>
            </a:r>
            <a:r>
              <a:rPr sz="972" spc="10" dirty="0">
                <a:latin typeface="Book Antiqua"/>
                <a:cs typeface="Book Antiqua"/>
              </a:rPr>
              <a:t>automatically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build in casting  operations </a:t>
            </a:r>
            <a:r>
              <a:rPr sz="972" spc="15" dirty="0">
                <a:latin typeface="Book Antiqua"/>
                <a:cs typeface="Book Antiqua"/>
              </a:rPr>
              <a:t>without </a:t>
            </a:r>
            <a:r>
              <a:rPr sz="972" spc="10" dirty="0">
                <a:latin typeface="Book Antiqua"/>
                <a:cs typeface="Book Antiqua"/>
              </a:rPr>
              <a:t>casting request from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programmer.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5" dirty="0">
                <a:latin typeface="Book Antiqua"/>
                <a:cs typeface="Book Antiqua"/>
              </a:rPr>
              <a:t>casting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conversion: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8026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Conversion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which programmer requests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to convert one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to  another.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There are </a:t>
            </a:r>
            <a:r>
              <a:rPr sz="972" spc="10" dirty="0">
                <a:latin typeface="Book Antiqua"/>
                <a:cs typeface="Book Antiqua"/>
              </a:rPr>
              <a:t>four types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casting operators that </a:t>
            </a:r>
            <a:r>
              <a:rPr sz="972" spc="15" dirty="0">
                <a:latin typeface="Book Antiqua"/>
                <a:cs typeface="Book Antiqua"/>
              </a:rPr>
              <a:t>programmer can use </a:t>
            </a:r>
            <a:r>
              <a:rPr sz="972" spc="10" dirty="0">
                <a:latin typeface="Book Antiqua"/>
                <a:cs typeface="Book Antiqua"/>
              </a:rPr>
              <a:t>to convert </a:t>
            </a:r>
            <a:r>
              <a:rPr sz="972" spc="15" dirty="0">
                <a:latin typeface="Book Antiqua"/>
                <a:cs typeface="Book Antiqua"/>
              </a:rPr>
              <a:t>one  </a:t>
            </a:r>
            <a:r>
              <a:rPr sz="972" spc="10" dirty="0">
                <a:latin typeface="Book Antiqua"/>
                <a:cs typeface="Book Antiqua"/>
              </a:rPr>
              <a:t>type ot </a:t>
            </a:r>
            <a:r>
              <a:rPr sz="972" spc="15" dirty="0">
                <a:latin typeface="Book Antiqua"/>
                <a:cs typeface="Book Antiqua"/>
              </a:rPr>
              <a:t>another as given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draft standard includes the following </a:t>
            </a:r>
            <a:r>
              <a:rPr sz="972" spc="15" dirty="0">
                <a:latin typeface="Book Antiqua"/>
                <a:cs typeface="Book Antiqua"/>
              </a:rPr>
              <a:t>four </a:t>
            </a:r>
            <a:r>
              <a:rPr sz="972" spc="10" dirty="0">
                <a:latin typeface="Book Antiqua"/>
                <a:cs typeface="Book Antiqua"/>
              </a:rPr>
              <a:t>casting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operators,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21009" indent="-208662">
              <a:buAutoNum type="arabicPeriod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static_cast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78"/>
              </a:spcBef>
              <a:buAutoNum type="arabicPeriod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const_cast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87"/>
              </a:spcBef>
              <a:buAutoNum type="arabicPeriod"/>
              <a:tabLst>
                <a:tab pos="221628" algn="l"/>
              </a:tabLst>
            </a:pPr>
            <a:r>
              <a:rPr sz="972" spc="15" dirty="0">
                <a:latin typeface="Book Antiqua"/>
                <a:cs typeface="Book Antiqua"/>
              </a:rPr>
              <a:t>dynamic_cast</a:t>
            </a:r>
            <a:endParaRPr sz="972">
              <a:latin typeface="Book Antiqua"/>
              <a:cs typeface="Book Antiqua"/>
            </a:endParaRPr>
          </a:p>
          <a:p>
            <a:pPr marL="221009" indent="-208662">
              <a:spcBef>
                <a:spcPts val="83"/>
              </a:spcBef>
              <a:buAutoNum type="arabicPeriod"/>
              <a:tabLst>
                <a:tab pos="221628" algn="l"/>
              </a:tabLst>
            </a:pPr>
            <a:r>
              <a:rPr sz="972" spc="10" dirty="0">
                <a:latin typeface="Book Antiqua"/>
                <a:cs typeface="Book Antiqua"/>
              </a:rPr>
              <a:t>reinterpret_cast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Book Antiqua"/>
              <a:buAutoNum type="arabicPeriod"/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Book Antiqua"/>
              <a:buAutoNum type="arabicPeriod"/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In perspective of inheritance casting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kinds,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221009" lvl="1" indent="-208662">
              <a:buAutoNum type="alphaLcPeriod"/>
              <a:tabLst>
                <a:tab pos="221628" algn="l"/>
              </a:tabLst>
            </a:pPr>
            <a:r>
              <a:rPr sz="972" spc="24" dirty="0">
                <a:latin typeface="Book Antiqua"/>
                <a:cs typeface="Book Antiqua"/>
              </a:rPr>
              <a:t>Up </a:t>
            </a:r>
            <a:r>
              <a:rPr sz="972" spc="10" dirty="0">
                <a:latin typeface="Book Antiqua"/>
                <a:cs typeface="Book Antiqua"/>
              </a:rPr>
              <a:t>casting (casting </a:t>
            </a:r>
            <a:r>
              <a:rPr sz="972" spc="15" dirty="0">
                <a:latin typeface="Book Antiqua"/>
                <a:cs typeface="Book Antiqua"/>
              </a:rPr>
              <a:t>from derived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  <a:p>
            <a:pPr marL="221009" lvl="1" indent="-208662">
              <a:spcBef>
                <a:spcPts val="87"/>
              </a:spcBef>
              <a:buAutoNum type="alphaLcPeriod"/>
              <a:tabLst>
                <a:tab pos="221628" algn="l"/>
              </a:tabLst>
            </a:pPr>
            <a:r>
              <a:rPr sz="972" spc="19" dirty="0">
                <a:latin typeface="Book Antiqua"/>
                <a:cs typeface="Book Antiqua"/>
              </a:rPr>
              <a:t>Down </a:t>
            </a:r>
            <a:r>
              <a:rPr sz="972" spc="10" dirty="0">
                <a:latin typeface="Book Antiqua"/>
                <a:cs typeface="Book Antiqua"/>
              </a:rPr>
              <a:t>casting (casting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base to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52070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1830" y="3326682"/>
            <a:ext cx="33152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Fig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970" y="3326682"/>
            <a:ext cx="33707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Fig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2410" y="1517702"/>
            <a:ext cx="4847519" cy="0"/>
          </a:xfrm>
          <a:custGeom>
            <a:avLst/>
            <a:gdLst/>
            <a:ahLst/>
            <a:cxnLst/>
            <a:rect l="l" t="t" r="r" b="b"/>
            <a:pathLst>
              <a:path w="4986020">
                <a:moveTo>
                  <a:pt x="0" y="0"/>
                </a:moveTo>
                <a:lnTo>
                  <a:pt x="4985766" y="0"/>
                </a:lnTo>
              </a:path>
            </a:pathLst>
          </a:custGeom>
          <a:ln w="17525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10930" y="1509182"/>
            <a:ext cx="0" cy="2023710"/>
          </a:xfrm>
          <a:custGeom>
            <a:avLst/>
            <a:gdLst/>
            <a:ahLst/>
            <a:cxnLst/>
            <a:rect l="l" t="t" r="r" b="b"/>
            <a:pathLst>
              <a:path h="2081530">
                <a:moveTo>
                  <a:pt x="0" y="0"/>
                </a:moveTo>
                <a:lnTo>
                  <a:pt x="0" y="2081021"/>
                </a:lnTo>
              </a:path>
            </a:pathLst>
          </a:custGeom>
          <a:ln w="17525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02410" y="3523509"/>
            <a:ext cx="2386718" cy="0"/>
          </a:xfrm>
          <a:custGeom>
            <a:avLst/>
            <a:gdLst/>
            <a:ahLst/>
            <a:cxnLst/>
            <a:rect l="l" t="t" r="r" b="b"/>
            <a:pathLst>
              <a:path w="2454910">
                <a:moveTo>
                  <a:pt x="0" y="0"/>
                </a:moveTo>
                <a:lnTo>
                  <a:pt x="2454402" y="0"/>
                </a:lnTo>
              </a:path>
            </a:pathLst>
          </a:custGeom>
          <a:ln w="18286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897524" y="1526222"/>
            <a:ext cx="0" cy="2006424"/>
          </a:xfrm>
          <a:custGeom>
            <a:avLst/>
            <a:gdLst/>
            <a:ahLst/>
            <a:cxnLst/>
            <a:rect l="l" t="t" r="r" b="b"/>
            <a:pathLst>
              <a:path h="2063750">
                <a:moveTo>
                  <a:pt x="0" y="0"/>
                </a:moveTo>
                <a:lnTo>
                  <a:pt x="0" y="2063496"/>
                </a:lnTo>
              </a:path>
            </a:pathLst>
          </a:custGeom>
          <a:ln w="18287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906414" y="3523509"/>
            <a:ext cx="2426229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550" y="0"/>
                </a:lnTo>
              </a:path>
            </a:pathLst>
          </a:custGeom>
          <a:ln w="18286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341163" y="1509182"/>
            <a:ext cx="0" cy="2023710"/>
          </a:xfrm>
          <a:custGeom>
            <a:avLst/>
            <a:gdLst/>
            <a:ahLst/>
            <a:cxnLst/>
            <a:rect l="l" t="t" r="r" b="b"/>
            <a:pathLst>
              <a:path h="2081530">
                <a:moveTo>
                  <a:pt x="0" y="0"/>
                </a:moveTo>
                <a:lnTo>
                  <a:pt x="0" y="2081021"/>
                </a:lnTo>
              </a:path>
            </a:pathLst>
          </a:custGeom>
          <a:ln w="17526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561924" y="3849710"/>
            <a:ext cx="3113352" cy="5622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Downcasting: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Example: </a:t>
            </a:r>
            <a:r>
              <a:rPr sz="972" spc="15" dirty="0">
                <a:latin typeface="Book Antiqua"/>
                <a:cs typeface="Book Antiqua"/>
              </a:rPr>
              <a:t>(Base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Derive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Dynamic </a:t>
            </a:r>
            <a:r>
              <a:rPr sz="972" b="1" spc="10" dirty="0">
                <a:latin typeface="Book Antiqua"/>
                <a:cs typeface="Book Antiqua"/>
              </a:rPr>
              <a:t>cast: </a:t>
            </a:r>
            <a:r>
              <a:rPr sz="972" b="1" spc="15" dirty="0">
                <a:latin typeface="Book Antiqua"/>
                <a:cs typeface="Book Antiqua"/>
              </a:rPr>
              <a:t>(polymorphic behavior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#include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&lt;stdlib.h&gt;</a:t>
            </a:r>
            <a:endParaRPr sz="972">
              <a:latin typeface="Book Antiqua"/>
              <a:cs typeface="Book Antiqua"/>
            </a:endParaRPr>
          </a:p>
          <a:p>
            <a:pPr marL="12347" marR="1883526">
              <a:lnSpc>
                <a:spcPts val="2499"/>
              </a:lnSpc>
              <a:spcBef>
                <a:spcPts val="301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  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Base{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42"/>
              </a:lnSpc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virtual </a:t>
            </a: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function() { cout&lt;&lt;"I </a:t>
            </a:r>
            <a:r>
              <a:rPr sz="972" spc="19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in Base"&lt;&lt;endl;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152176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5" dirty="0">
                <a:latin typeface="Book Antiqua"/>
                <a:cs typeface="Book Antiqua"/>
              </a:rPr>
              <a:t>public Base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  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 function() { cout&lt;&lt;"I </a:t>
            </a:r>
            <a:r>
              <a:rPr sz="972" spc="19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in Derived"&lt;&lt;endl; 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marR="148101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Base *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Derived();  base-&gt;function();</a:t>
            </a:r>
            <a:endParaRPr sz="972">
              <a:latin typeface="Book Antiqua"/>
              <a:cs typeface="Book Antiqua"/>
            </a:endParaRPr>
          </a:p>
          <a:p>
            <a:pPr marL="12347" marR="13458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Derived * derived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dynamic_cast&lt;Derived*&gt;(base);  derived-&gt;function();</a:t>
            </a:r>
            <a:endParaRPr sz="972">
              <a:latin typeface="Book Antiqua"/>
              <a:cs typeface="Book Antiqua"/>
            </a:endParaRPr>
          </a:p>
          <a:p>
            <a:pPr marL="12347" marR="2065643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system("PA</a:t>
            </a:r>
            <a:r>
              <a:rPr sz="972" spc="10" dirty="0">
                <a:latin typeface="Book Antiqua"/>
                <a:cs typeface="Book Antiqua"/>
              </a:rPr>
              <a:t>USE");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Reinterpret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cast: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#include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&lt;stdlib.h&gt;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7981" y="1754399"/>
            <a:ext cx="836524" cy="147744"/>
          </a:xfrm>
          <a:prstGeom prst="rect">
            <a:avLst/>
          </a:prstGeom>
          <a:solidFill>
            <a:srgbClr val="00FFFF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729" spc="-5" dirty="0">
                <a:latin typeface="Times New Roman"/>
                <a:cs typeface="Times New Roman"/>
              </a:rPr>
              <a:t>Base</a:t>
            </a:r>
            <a:r>
              <a:rPr sz="729" spc="-68" dirty="0">
                <a:latin typeface="Times New Roman"/>
                <a:cs typeface="Times New Roman"/>
              </a:rPr>
              <a:t> </a:t>
            </a:r>
            <a:r>
              <a:rPr sz="729" spc="-5" dirty="0">
                <a:latin typeface="Times New Roman"/>
                <a:cs typeface="Times New Roman"/>
              </a:rPr>
              <a:t>Class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7981" y="2590800"/>
            <a:ext cx="836524" cy="147744"/>
          </a:xfrm>
          <a:prstGeom prst="rect">
            <a:avLst/>
          </a:prstGeom>
          <a:solidFill>
            <a:srgbClr val="00FFFF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729" spc="-5" dirty="0">
                <a:latin typeface="Times New Roman"/>
                <a:cs typeface="Times New Roman"/>
              </a:rPr>
              <a:t>Derived</a:t>
            </a:r>
            <a:r>
              <a:rPr sz="729" spc="-63" dirty="0">
                <a:latin typeface="Times New Roman"/>
                <a:cs typeface="Times New Roman"/>
              </a:rPr>
              <a:t> </a:t>
            </a:r>
            <a:r>
              <a:rPr sz="729" spc="-5" dirty="0">
                <a:latin typeface="Times New Roman"/>
                <a:cs typeface="Times New Roman"/>
              </a:rPr>
              <a:t>Class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1733" y="2018135"/>
            <a:ext cx="69762" cy="572911"/>
          </a:xfrm>
          <a:custGeom>
            <a:avLst/>
            <a:gdLst/>
            <a:ahLst/>
            <a:cxnLst/>
            <a:rect l="l" t="t" r="r" b="b"/>
            <a:pathLst>
              <a:path w="71754" h="589280">
                <a:moveTo>
                  <a:pt x="44195" y="0"/>
                </a:moveTo>
                <a:lnTo>
                  <a:pt x="25907" y="0"/>
                </a:lnTo>
                <a:lnTo>
                  <a:pt x="25907" y="71627"/>
                </a:lnTo>
                <a:lnTo>
                  <a:pt x="44195" y="71627"/>
                </a:lnTo>
                <a:lnTo>
                  <a:pt x="44195" y="0"/>
                </a:lnTo>
                <a:close/>
              </a:path>
              <a:path w="71754" h="589280">
                <a:moveTo>
                  <a:pt x="44195" y="125730"/>
                </a:moveTo>
                <a:lnTo>
                  <a:pt x="25907" y="125730"/>
                </a:lnTo>
                <a:lnTo>
                  <a:pt x="26669" y="197358"/>
                </a:lnTo>
                <a:lnTo>
                  <a:pt x="44195" y="197358"/>
                </a:lnTo>
                <a:lnTo>
                  <a:pt x="44195" y="125730"/>
                </a:lnTo>
                <a:close/>
              </a:path>
              <a:path w="71754" h="589280">
                <a:moveTo>
                  <a:pt x="44195" y="251460"/>
                </a:moveTo>
                <a:lnTo>
                  <a:pt x="26669" y="251460"/>
                </a:lnTo>
                <a:lnTo>
                  <a:pt x="26669" y="323088"/>
                </a:lnTo>
                <a:lnTo>
                  <a:pt x="44195" y="323088"/>
                </a:lnTo>
                <a:lnTo>
                  <a:pt x="44195" y="251460"/>
                </a:lnTo>
                <a:close/>
              </a:path>
              <a:path w="71754" h="589280">
                <a:moveTo>
                  <a:pt x="44195" y="376427"/>
                </a:moveTo>
                <a:lnTo>
                  <a:pt x="26669" y="376427"/>
                </a:lnTo>
                <a:lnTo>
                  <a:pt x="26669" y="448055"/>
                </a:lnTo>
                <a:lnTo>
                  <a:pt x="44195" y="448055"/>
                </a:lnTo>
                <a:lnTo>
                  <a:pt x="44195" y="376427"/>
                </a:lnTo>
                <a:close/>
              </a:path>
              <a:path w="71754" h="589280">
                <a:moveTo>
                  <a:pt x="26669" y="517114"/>
                </a:moveTo>
                <a:lnTo>
                  <a:pt x="0" y="517398"/>
                </a:lnTo>
                <a:lnTo>
                  <a:pt x="35813" y="589026"/>
                </a:lnTo>
                <a:lnTo>
                  <a:pt x="65596" y="528827"/>
                </a:lnTo>
                <a:lnTo>
                  <a:pt x="26669" y="528827"/>
                </a:lnTo>
                <a:lnTo>
                  <a:pt x="26669" y="517114"/>
                </a:lnTo>
                <a:close/>
              </a:path>
              <a:path w="71754" h="589280">
                <a:moveTo>
                  <a:pt x="44617" y="516923"/>
                </a:moveTo>
                <a:lnTo>
                  <a:pt x="26669" y="517114"/>
                </a:lnTo>
                <a:lnTo>
                  <a:pt x="26669" y="528827"/>
                </a:lnTo>
                <a:lnTo>
                  <a:pt x="44957" y="528827"/>
                </a:lnTo>
                <a:lnTo>
                  <a:pt x="44617" y="516923"/>
                </a:lnTo>
                <a:close/>
              </a:path>
              <a:path w="71754" h="589280">
                <a:moveTo>
                  <a:pt x="71627" y="516636"/>
                </a:moveTo>
                <a:lnTo>
                  <a:pt x="44617" y="516923"/>
                </a:lnTo>
                <a:lnTo>
                  <a:pt x="44957" y="528827"/>
                </a:lnTo>
                <a:lnTo>
                  <a:pt x="65596" y="528827"/>
                </a:lnTo>
                <a:lnTo>
                  <a:pt x="71627" y="516636"/>
                </a:lnTo>
                <a:close/>
              </a:path>
              <a:path w="71754" h="589280">
                <a:moveTo>
                  <a:pt x="44195" y="502158"/>
                </a:moveTo>
                <a:lnTo>
                  <a:pt x="26669" y="502158"/>
                </a:lnTo>
                <a:lnTo>
                  <a:pt x="26669" y="517114"/>
                </a:lnTo>
                <a:lnTo>
                  <a:pt x="44617" y="516923"/>
                </a:lnTo>
                <a:lnTo>
                  <a:pt x="44195" y="50215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5077178" y="2213221"/>
            <a:ext cx="82047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Arial"/>
                <a:cs typeface="Arial"/>
              </a:rPr>
              <a:t>Downcasting</a:t>
            </a:r>
            <a:endParaRPr sz="9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0653" y="1754399"/>
            <a:ext cx="766763" cy="147744"/>
          </a:xfrm>
          <a:prstGeom prst="rect">
            <a:avLst/>
          </a:prstGeom>
          <a:solidFill>
            <a:srgbClr val="00FFFF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959">
              <a:spcBef>
                <a:spcPts val="277"/>
              </a:spcBef>
            </a:pPr>
            <a:r>
              <a:rPr sz="729" spc="-5" dirty="0">
                <a:latin typeface="Times New Roman"/>
                <a:cs typeface="Times New Roman"/>
              </a:rPr>
              <a:t>Base</a:t>
            </a:r>
            <a:r>
              <a:rPr sz="729" spc="-68" dirty="0">
                <a:latin typeface="Times New Roman"/>
                <a:cs typeface="Times New Roman"/>
              </a:rPr>
              <a:t> </a:t>
            </a:r>
            <a:r>
              <a:rPr sz="729" spc="-5" dirty="0">
                <a:latin typeface="Times New Roman"/>
                <a:cs typeface="Times New Roman"/>
              </a:rPr>
              <a:t>Class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0653" y="2521162"/>
            <a:ext cx="766763" cy="147744"/>
          </a:xfrm>
          <a:prstGeom prst="rect">
            <a:avLst/>
          </a:prstGeom>
          <a:solidFill>
            <a:srgbClr val="00FFFF"/>
          </a:solidFill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959">
              <a:spcBef>
                <a:spcPts val="277"/>
              </a:spcBef>
            </a:pPr>
            <a:r>
              <a:rPr sz="729" spc="-5" dirty="0">
                <a:latin typeface="Times New Roman"/>
                <a:cs typeface="Times New Roman"/>
              </a:rPr>
              <a:t>Derived</a:t>
            </a:r>
            <a:r>
              <a:rPr sz="729" spc="-68" dirty="0">
                <a:latin typeface="Times New Roman"/>
                <a:cs typeface="Times New Roman"/>
              </a:rPr>
              <a:t> </a:t>
            </a:r>
            <a:r>
              <a:rPr sz="729" spc="-5" dirty="0">
                <a:latin typeface="Times New Roman"/>
                <a:cs typeface="Times New Roman"/>
              </a:rPr>
              <a:t>Class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4767" y="2032952"/>
            <a:ext cx="69762" cy="488332"/>
          </a:xfrm>
          <a:custGeom>
            <a:avLst/>
            <a:gdLst/>
            <a:ahLst/>
            <a:cxnLst/>
            <a:rect l="l" t="t" r="r" b="b"/>
            <a:pathLst>
              <a:path w="71755" h="502285">
                <a:moveTo>
                  <a:pt x="44195" y="429767"/>
                </a:moveTo>
                <a:lnTo>
                  <a:pt x="26669" y="429767"/>
                </a:lnTo>
                <a:lnTo>
                  <a:pt x="26669" y="502157"/>
                </a:lnTo>
                <a:lnTo>
                  <a:pt x="44195" y="502157"/>
                </a:lnTo>
                <a:lnTo>
                  <a:pt x="44195" y="429767"/>
                </a:lnTo>
                <a:close/>
              </a:path>
              <a:path w="71755" h="502285">
                <a:moveTo>
                  <a:pt x="44957" y="304800"/>
                </a:moveTo>
                <a:lnTo>
                  <a:pt x="26669" y="304800"/>
                </a:lnTo>
                <a:lnTo>
                  <a:pt x="26669" y="376427"/>
                </a:lnTo>
                <a:lnTo>
                  <a:pt x="44957" y="376427"/>
                </a:lnTo>
                <a:lnTo>
                  <a:pt x="44957" y="304800"/>
                </a:lnTo>
                <a:close/>
              </a:path>
              <a:path w="71755" h="502285">
                <a:moveTo>
                  <a:pt x="44957" y="179070"/>
                </a:moveTo>
                <a:lnTo>
                  <a:pt x="26669" y="179070"/>
                </a:lnTo>
                <a:lnTo>
                  <a:pt x="26669" y="250698"/>
                </a:lnTo>
                <a:lnTo>
                  <a:pt x="44957" y="250698"/>
                </a:lnTo>
                <a:lnTo>
                  <a:pt x="44957" y="179070"/>
                </a:lnTo>
                <a:close/>
              </a:path>
              <a:path w="71755" h="502285">
                <a:moveTo>
                  <a:pt x="44957" y="59435"/>
                </a:moveTo>
                <a:lnTo>
                  <a:pt x="27431" y="59435"/>
                </a:lnTo>
                <a:lnTo>
                  <a:pt x="26669" y="125729"/>
                </a:lnTo>
                <a:lnTo>
                  <a:pt x="44957" y="125729"/>
                </a:lnTo>
                <a:lnTo>
                  <a:pt x="44957" y="59435"/>
                </a:lnTo>
                <a:close/>
              </a:path>
              <a:path w="71755" h="502285">
                <a:moveTo>
                  <a:pt x="35813" y="0"/>
                </a:moveTo>
                <a:lnTo>
                  <a:pt x="0" y="71627"/>
                </a:lnTo>
                <a:lnTo>
                  <a:pt x="27291" y="71627"/>
                </a:lnTo>
                <a:lnTo>
                  <a:pt x="27431" y="59435"/>
                </a:lnTo>
                <a:lnTo>
                  <a:pt x="65531" y="59435"/>
                </a:lnTo>
                <a:lnTo>
                  <a:pt x="35813" y="0"/>
                </a:lnTo>
                <a:close/>
              </a:path>
              <a:path w="71755" h="502285">
                <a:moveTo>
                  <a:pt x="65531" y="59435"/>
                </a:moveTo>
                <a:lnTo>
                  <a:pt x="44957" y="59435"/>
                </a:lnTo>
                <a:lnTo>
                  <a:pt x="44957" y="71627"/>
                </a:lnTo>
                <a:lnTo>
                  <a:pt x="71627" y="71627"/>
                </a:lnTo>
                <a:lnTo>
                  <a:pt x="65531" y="5943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690953" y="2213221"/>
            <a:ext cx="6420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Arial"/>
                <a:cs typeface="Arial"/>
              </a:rPr>
              <a:t>Upcast</a:t>
            </a:r>
            <a:r>
              <a:rPr sz="972" b="1" dirty="0">
                <a:latin typeface="Arial"/>
                <a:cs typeface="Arial"/>
              </a:rPr>
              <a:t>i</a:t>
            </a:r>
            <a:r>
              <a:rPr sz="972" b="1" spc="24" dirty="0">
                <a:latin typeface="Arial"/>
                <a:cs typeface="Arial"/>
              </a:rPr>
              <a:t>n</a:t>
            </a:r>
            <a:r>
              <a:rPr sz="972" b="1" spc="19" dirty="0">
                <a:latin typeface="Arial"/>
                <a:cs typeface="Arial"/>
              </a:rPr>
              <a:t>g</a:t>
            </a:r>
            <a:endParaRPr sz="9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8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497576"/>
            <a:ext cx="4851224" cy="5778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23253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function() { cout&lt;&lt;"I </a:t>
            </a:r>
            <a:r>
              <a:rPr sz="972" spc="15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Base"&lt;&lt;endl;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3258356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function() { cout&lt;&lt;"I </a:t>
            </a:r>
            <a:r>
              <a:rPr sz="972" spc="15" dirty="0">
                <a:latin typeface="Book Antiqua"/>
                <a:cs typeface="Book Antiqua"/>
              </a:rPr>
              <a:t>am </a:t>
            </a:r>
            <a:r>
              <a:rPr sz="972" spc="10" dirty="0">
                <a:latin typeface="Book Antiqua"/>
                <a:cs typeface="Book Antiqua"/>
              </a:rPr>
              <a:t>in Derived"&lt;&lt;endl; 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marR="321946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Base *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Derived();  base-&gt;function();</a:t>
            </a:r>
            <a:endParaRPr sz="972">
              <a:latin typeface="Book Antiqua"/>
              <a:cs typeface="Book Antiqua"/>
            </a:endParaRPr>
          </a:p>
          <a:p>
            <a:pPr marL="12347" marR="1760674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reinterpret_cast&lt;Derived*&gt;(base);  derived-&gt;function();</a:t>
            </a:r>
            <a:endParaRPr sz="972">
              <a:latin typeface="Book Antiqua"/>
              <a:cs typeface="Book Antiqua"/>
            </a:endParaRPr>
          </a:p>
          <a:p>
            <a:pPr marL="12347" marR="380224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syste</a:t>
            </a:r>
            <a:r>
              <a:rPr sz="972" spc="15" dirty="0">
                <a:latin typeface="Book Antiqua"/>
                <a:cs typeface="Book Antiqua"/>
              </a:rPr>
              <a:t>m("PAU</a:t>
            </a:r>
            <a:r>
              <a:rPr sz="972" spc="10" dirty="0">
                <a:latin typeface="Book Antiqua"/>
                <a:cs typeface="Book Antiqua"/>
              </a:rPr>
              <a:t>SE");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Note: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0908" marR="4939" indent="-209898" algn="just">
              <a:lnSpc>
                <a:spcPct val="107200"/>
              </a:lnSpc>
              <a:spcBef>
                <a:spcPts val="5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char *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c++ built in 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exactly like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arrays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fact 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arrays are also treated as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in </a:t>
            </a:r>
            <a:r>
              <a:rPr sz="972" spc="15" dirty="0">
                <a:latin typeface="Book Antiqua"/>
                <a:cs typeface="Book Antiqua"/>
              </a:rPr>
              <a:t>c++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char * </a:t>
            </a: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needed </a:t>
            </a:r>
            <a:r>
              <a:rPr sz="972" spc="10" dirty="0">
                <a:latin typeface="Book Antiqua"/>
                <a:cs typeface="Book Antiqua"/>
              </a:rPr>
              <a:t>to use char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array.</a:t>
            </a:r>
            <a:endParaRPr sz="972">
              <a:latin typeface="Book Antiqua"/>
              <a:cs typeface="Book Antiqua"/>
            </a:endParaRPr>
          </a:p>
          <a:p>
            <a:pPr marL="430908" marR="5556" indent="-209898" algn="just">
              <a:lnSpc>
                <a:spcPct val="107000"/>
              </a:lnSpc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In video </a:t>
            </a:r>
            <a:r>
              <a:rPr sz="972" spc="10" dirty="0">
                <a:latin typeface="Book Antiqua"/>
                <a:cs typeface="Book Antiqua"/>
              </a:rPr>
              <a:t>lecture at </a:t>
            </a:r>
            <a:r>
              <a:rPr sz="972" spc="15" dirty="0">
                <a:latin typeface="Book Antiqua"/>
                <a:cs typeface="Book Antiqua"/>
              </a:rPr>
              <a:t>duration 24 </a:t>
            </a:r>
            <a:r>
              <a:rPr sz="972" spc="19" dirty="0">
                <a:latin typeface="Book Antiqua"/>
                <a:cs typeface="Book Antiqua"/>
              </a:rPr>
              <a:t>min </a:t>
            </a:r>
            <a:r>
              <a:rPr sz="972" spc="15" dirty="0">
                <a:latin typeface="Book Antiqua"/>
                <a:cs typeface="Book Antiqua"/>
              </a:rPr>
              <a:t>there should </a:t>
            </a:r>
            <a:r>
              <a:rPr sz="972" spc="10" dirty="0">
                <a:latin typeface="Book Antiqua"/>
                <a:cs typeface="Book Antiqua"/>
              </a:rPr>
              <a:t>only be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location  to store values, Ali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 pointer will </a:t>
            </a:r>
            <a:r>
              <a:rPr sz="972" spc="15" dirty="0">
                <a:latin typeface="Book Antiqua"/>
                <a:cs typeface="Book Antiqua"/>
              </a:rPr>
              <a:t>be NULL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and  will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point to any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location.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References: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4099"/>
              </a:lnSpc>
            </a:pPr>
            <a:r>
              <a:rPr sz="972" b="1" u="sng" spc="15" dirty="0">
                <a:solidFill>
                  <a:srgbClr val="0000FF"/>
                </a:solidFill>
                <a:latin typeface="Book Antiqua"/>
                <a:cs typeface="Book Antiqua"/>
                <a:hlinkClick r:id="rId2"/>
              </a:rPr>
              <a:t>http://www.acm.org/crossroads/xrds3-1/ovp3-1.html </a:t>
            </a:r>
            <a:r>
              <a:rPr sz="972" b="1" spc="10" dirty="0">
                <a:latin typeface="Book Antiqua"/>
                <a:cs typeface="Book Antiqua"/>
              </a:rPr>
              <a:t>(Casting Tutorial see this </a:t>
            </a:r>
            <a:r>
              <a:rPr sz="972" b="1" spc="15" dirty="0">
                <a:latin typeface="Book Antiqua"/>
                <a:cs typeface="Book Antiqua"/>
              </a:rPr>
              <a:t>link  </a:t>
            </a:r>
            <a:r>
              <a:rPr sz="972" b="1" spc="10" dirty="0">
                <a:latin typeface="Book Antiqua"/>
                <a:cs typeface="Book Antiqua"/>
              </a:rPr>
              <a:t>for </a:t>
            </a:r>
            <a:r>
              <a:rPr sz="972" b="1" spc="15" dirty="0">
                <a:latin typeface="Book Antiqua"/>
                <a:cs typeface="Book Antiqua"/>
              </a:rPr>
              <a:t>more details about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casting)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Open Source </a:t>
            </a:r>
            <a:r>
              <a:rPr sz="972" b="1" spc="10" dirty="0">
                <a:latin typeface="Book Antiqua"/>
                <a:cs typeface="Book Antiqua"/>
              </a:rPr>
              <a:t>Editor Note </a:t>
            </a:r>
            <a:r>
              <a:rPr sz="972" b="1" spc="15" dirty="0">
                <a:latin typeface="Book Antiqua"/>
                <a:cs typeface="Book Antiqua"/>
              </a:rPr>
              <a:t>Pad++ has been used </a:t>
            </a:r>
            <a:r>
              <a:rPr sz="972" b="1" spc="10" dirty="0">
                <a:latin typeface="Book Antiqua"/>
                <a:cs typeface="Book Antiqua"/>
              </a:rPr>
              <a:t>in this </a:t>
            </a:r>
            <a:r>
              <a:rPr sz="972" b="1" spc="15" dirty="0">
                <a:latin typeface="Book Antiqua"/>
                <a:cs typeface="Book Antiqua"/>
              </a:rPr>
              <a:t>document </a:t>
            </a:r>
            <a:r>
              <a:rPr sz="972" b="1" spc="10" dirty="0">
                <a:latin typeface="Book Antiqua"/>
                <a:cs typeface="Book Antiqua"/>
              </a:rPr>
              <a:t>for </a:t>
            </a:r>
            <a:r>
              <a:rPr sz="972" b="1" spc="15" dirty="0">
                <a:latin typeface="Book Antiqua"/>
                <a:cs typeface="Book Antiqua"/>
              </a:rPr>
              <a:t>code  highlighting.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963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300" y="6248294"/>
            <a:ext cx="62970" cy="621683"/>
          </a:xfrm>
          <a:custGeom>
            <a:avLst/>
            <a:gdLst/>
            <a:ahLst/>
            <a:cxnLst/>
            <a:rect l="l" t="t" r="r" b="b"/>
            <a:pathLst>
              <a:path w="64769" h="639445">
                <a:moveTo>
                  <a:pt x="64769" y="0"/>
                </a:moveTo>
                <a:lnTo>
                  <a:pt x="0" y="0"/>
                </a:lnTo>
                <a:lnTo>
                  <a:pt x="0" y="639318"/>
                </a:lnTo>
                <a:lnTo>
                  <a:pt x="64769" y="639318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00060" y="6248294"/>
            <a:ext cx="62970" cy="621683"/>
          </a:xfrm>
          <a:custGeom>
            <a:avLst/>
            <a:gdLst/>
            <a:ahLst/>
            <a:cxnLst/>
            <a:rect l="l" t="t" r="r" b="b"/>
            <a:pathLst>
              <a:path w="64770" h="639445">
                <a:moveTo>
                  <a:pt x="64770" y="0"/>
                </a:moveTo>
                <a:lnTo>
                  <a:pt x="0" y="0"/>
                </a:lnTo>
                <a:lnTo>
                  <a:pt x="0" y="639318"/>
                </a:lnTo>
                <a:lnTo>
                  <a:pt x="64770" y="639318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74271" y="6248293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74271" y="6402388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74271" y="6556481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74271" y="6710573"/>
            <a:ext cx="4825912" cy="159279"/>
          </a:xfrm>
          <a:custGeom>
            <a:avLst/>
            <a:gdLst/>
            <a:ahLst/>
            <a:cxnLst/>
            <a:rect l="l" t="t" r="r" b="b"/>
            <a:pathLst>
              <a:path w="4963795" h="163829">
                <a:moveTo>
                  <a:pt x="0" y="163829"/>
                </a:moveTo>
                <a:lnTo>
                  <a:pt x="4963667" y="163829"/>
                </a:lnTo>
                <a:lnTo>
                  <a:pt x="4963667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511301" y="1349411"/>
            <a:ext cx="4951853" cy="816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 algn="just"/>
            <a:r>
              <a:rPr sz="972" spc="15" dirty="0">
                <a:latin typeface="Book Antiqua"/>
                <a:cs typeface="Book Antiqua"/>
              </a:rPr>
              <a:t>For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example,</a:t>
            </a:r>
            <a:endParaRPr sz="972">
              <a:latin typeface="Book Antiqua"/>
              <a:cs typeface="Book Antiqua"/>
            </a:endParaRPr>
          </a:p>
          <a:p>
            <a:pPr marL="94454" algn="just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String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str;</a:t>
            </a:r>
            <a:endParaRPr sz="972">
              <a:latin typeface="Book Antiqua"/>
              <a:cs typeface="Book Antiqua"/>
            </a:endParaRPr>
          </a:p>
          <a:p>
            <a:pPr marL="94454" algn="just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char * 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str;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algn="just"/>
            <a:r>
              <a:rPr sz="972" b="1" spc="15" dirty="0">
                <a:latin typeface="Book Antiqua"/>
                <a:cs typeface="Book Antiqua"/>
              </a:rPr>
              <a:t>Conversion </a:t>
            </a:r>
            <a:r>
              <a:rPr sz="972" b="1" spc="10" dirty="0">
                <a:latin typeface="Book Antiqua"/>
                <a:cs typeface="Book Antiqua"/>
              </a:rPr>
              <a:t>from other </a:t>
            </a: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to current </a:t>
            </a: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(int to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String):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algn="just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String(int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a);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char *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GetStringPtr()const;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String::String(int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a){</a:t>
            </a:r>
            <a:endParaRPr sz="972">
              <a:latin typeface="Book Antiqua"/>
              <a:cs typeface="Book Antiqua"/>
            </a:endParaRPr>
          </a:p>
          <a:p>
            <a:pPr marL="480296" marR="2360735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"String(int) </a:t>
            </a:r>
            <a:r>
              <a:rPr sz="972" spc="5" dirty="0">
                <a:latin typeface="Book Antiqua"/>
                <a:cs typeface="Book Antiqua"/>
              </a:rPr>
              <a:t>called..."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endl;  char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array[15];</a:t>
            </a:r>
            <a:endParaRPr sz="972">
              <a:latin typeface="Book Antiqua"/>
              <a:cs typeface="Book Antiqua"/>
            </a:endParaRPr>
          </a:p>
          <a:p>
            <a:pPr marL="480296" marR="337071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itoa(a, array, </a:t>
            </a:r>
            <a:r>
              <a:rPr sz="972" spc="5" dirty="0">
                <a:latin typeface="Book Antiqua"/>
                <a:cs typeface="Book Antiqua"/>
              </a:rPr>
              <a:t>10);  </a:t>
            </a: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strlen(array);</a:t>
            </a:r>
            <a:endParaRPr sz="972">
              <a:latin typeface="Book Antiqua"/>
              <a:cs typeface="Book Antiqua"/>
            </a:endParaRPr>
          </a:p>
          <a:p>
            <a:pPr marL="480296" marR="271879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bufferPtr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 [size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1];  strcpy(bufferPtr,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array);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80296" marR="2949067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char * String::GetStringPtr() const{  return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bufferPtr;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 s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345;</a:t>
            </a:r>
            <a:endParaRPr sz="972">
              <a:latin typeface="Book Antiqua"/>
              <a:cs typeface="Book Antiqua"/>
            </a:endParaRPr>
          </a:p>
          <a:p>
            <a:pPr marL="480296" marR="261569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s.GetStringPtr()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62352" marR="376334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String(int)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called…  </a:t>
            </a:r>
            <a:r>
              <a:rPr sz="972" b="1" spc="10" dirty="0">
                <a:latin typeface="Book Antiqua"/>
                <a:cs typeface="Book Antiqua"/>
              </a:rPr>
              <a:t>345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62352" marR="53708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Automatic conversion like </a:t>
            </a:r>
            <a:r>
              <a:rPr sz="972" spc="15" dirty="0">
                <a:latin typeface="Book Antiqua"/>
                <a:cs typeface="Book Antiqua"/>
              </a:rPr>
              <a:t>shown above </a:t>
            </a:r>
            <a:r>
              <a:rPr sz="972" spc="10" dirty="0">
                <a:latin typeface="Book Antiqua"/>
                <a:cs typeface="Book Antiqua"/>
              </a:rPr>
              <a:t>using constructor </a:t>
            </a:r>
            <a:r>
              <a:rPr sz="972" spc="15" dirty="0">
                <a:latin typeface="Book Antiqua"/>
                <a:cs typeface="Book Antiqua"/>
              </a:rPr>
              <a:t>has drawbacks </a:t>
            </a:r>
            <a:r>
              <a:rPr sz="972" spc="10" dirty="0">
                <a:latin typeface="Book Antiqua"/>
                <a:cs typeface="Book Antiqua"/>
              </a:rPr>
              <a:t>conversion  takes place transparently even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didn’t </a:t>
            </a:r>
            <a:r>
              <a:rPr sz="972" spc="15" dirty="0">
                <a:latin typeface="Book Antiqua"/>
                <a:cs typeface="Book Antiqua"/>
              </a:rPr>
              <a:t>wanted </a:t>
            </a:r>
            <a:r>
              <a:rPr sz="972" spc="10" dirty="0">
                <a:latin typeface="Book Antiqua"/>
                <a:cs typeface="Book Antiqua"/>
              </a:rPr>
              <a:t>the conversion for </a:t>
            </a: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see </a:t>
            </a:r>
            <a:r>
              <a:rPr sz="972" spc="15" dirty="0">
                <a:latin typeface="Book Antiqua"/>
                <a:cs typeface="Book Antiqua"/>
              </a:rPr>
              <a:t>the code </a:t>
            </a:r>
            <a:r>
              <a:rPr sz="972" spc="10" dirty="0">
                <a:latin typeface="Book Antiqua"/>
                <a:cs typeface="Book Antiqua"/>
              </a:rPr>
              <a:t>below, in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user can </a:t>
            </a:r>
            <a:r>
              <a:rPr sz="972" spc="10" dirty="0">
                <a:latin typeface="Book Antiqua"/>
                <a:cs typeface="Book Antiqua"/>
              </a:rPr>
              <a:t>write the following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to initialize the string with 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 algn="just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80296"/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0" dirty="0">
                <a:latin typeface="Book Antiqua"/>
                <a:cs typeface="Book Antiqua"/>
              </a:rPr>
              <a:t>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‘A’;</a:t>
            </a:r>
            <a:endParaRPr sz="972">
              <a:latin typeface="Book Antiqua"/>
              <a:cs typeface="Book Antiqua"/>
            </a:endParaRPr>
          </a:p>
          <a:p>
            <a:pPr marL="62352" marR="54944">
              <a:lnSpc>
                <a:spcPts val="1254"/>
              </a:lnSpc>
              <a:spcBef>
                <a:spcPts val="34"/>
              </a:spcBef>
            </a:pPr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ASCII value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that is </a:t>
            </a:r>
            <a:r>
              <a:rPr sz="972" spc="15" dirty="0">
                <a:latin typeface="Book Antiqua"/>
                <a:cs typeface="Book Antiqua"/>
              </a:rPr>
              <a:t>65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being taken automatically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what the user </a:t>
            </a:r>
            <a:r>
              <a:rPr sz="972" spc="19" dirty="0">
                <a:latin typeface="Book Antiqua"/>
                <a:cs typeface="Book Antiqua"/>
              </a:rPr>
              <a:t>//  </a:t>
            </a:r>
            <a:r>
              <a:rPr sz="972" spc="10" dirty="0">
                <a:latin typeface="Book Antiqua"/>
                <a:cs typeface="Book Antiqua"/>
              </a:rPr>
              <a:t>wants, perhaps user intent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b="1" spc="10" dirty="0">
                <a:latin typeface="Book Antiqua"/>
                <a:cs typeface="Book Antiqua"/>
              </a:rPr>
              <a:t>String s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“A” </a:t>
            </a:r>
            <a:r>
              <a:rPr sz="972" spc="10" dirty="0">
                <a:latin typeface="Book Antiqua"/>
                <a:cs typeface="Book Antiqua"/>
              </a:rPr>
              <a:t>to store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string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but instead </a:t>
            </a:r>
            <a:r>
              <a:rPr sz="972" spc="15" dirty="0">
                <a:latin typeface="Book Antiqua"/>
                <a:cs typeface="Book Antiqua"/>
              </a:rPr>
              <a:t>65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being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stored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80296" marR="1123572">
              <a:lnSpc>
                <a:spcPct val="104000"/>
              </a:lnSpc>
              <a:tabLst>
                <a:tab pos="898857" algn="l"/>
              </a:tabLst>
            </a:pPr>
            <a:r>
              <a:rPr sz="972" b="1" spc="10" dirty="0">
                <a:latin typeface="Book Antiqua"/>
                <a:cs typeface="Book Antiqua"/>
              </a:rPr>
              <a:t>cout	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s.GetStringPtr()&lt;&lt; </a:t>
            </a:r>
            <a:r>
              <a:rPr sz="972" b="1" spc="15" dirty="0">
                <a:latin typeface="Book Antiqua"/>
                <a:cs typeface="Book Antiqua"/>
              </a:rPr>
              <a:t>endl &lt;&lt; </a:t>
            </a:r>
            <a:r>
              <a:rPr sz="972" b="1" spc="10" dirty="0">
                <a:latin typeface="Book Antiqua"/>
                <a:cs typeface="Book Antiqua"/>
              </a:rPr>
              <a:t>s.GetSize()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10" dirty="0">
                <a:latin typeface="Book Antiqua"/>
                <a:cs typeface="Book Antiqua"/>
              </a:rPr>
              <a:t> endl; 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11051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11" y="1504491"/>
            <a:ext cx="4849989" cy="1447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765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No.25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Overriding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0" dirty="0">
                <a:latin typeface="Book Antiqua"/>
                <a:cs typeface="Book Antiqua"/>
              </a:rPr>
              <a:t>Functions of Base Class in Derived </a:t>
            </a:r>
            <a:r>
              <a:rPr sz="972" b="1" spc="15" dirty="0">
                <a:latin typeface="Book Antiqua"/>
                <a:cs typeface="Book Antiqua"/>
              </a:rPr>
              <a:t>Class (Function  Overriding)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Derived class </a:t>
            </a:r>
            <a:r>
              <a:rPr sz="972" spc="15" dirty="0">
                <a:latin typeface="Book Antiqua"/>
                <a:cs typeface="Book Antiqua"/>
              </a:rPr>
              <a:t>can override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its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class. </a:t>
            </a:r>
            <a:r>
              <a:rPr sz="972" spc="15" dirty="0">
                <a:latin typeface="Book Antiqua"/>
                <a:cs typeface="Book Antiqua"/>
              </a:rPr>
              <a:t>To override a  </a:t>
            </a:r>
            <a:r>
              <a:rPr sz="972" spc="10" dirty="0">
                <a:latin typeface="Book Antiqua"/>
                <a:cs typeface="Book Antiqua"/>
              </a:rPr>
              <a:t>function the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simply </a:t>
            </a:r>
            <a:r>
              <a:rPr sz="972" spc="10" dirty="0">
                <a:latin typeface="Book Antiqua"/>
                <a:cs typeface="Book Antiqua"/>
              </a:rPr>
              <a:t>provides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signature</a:t>
            </a:r>
            <a:r>
              <a:rPr sz="948" spc="15" baseline="21367" dirty="0">
                <a:latin typeface="Book Antiqua"/>
                <a:cs typeface="Book Antiqua"/>
              </a:rPr>
              <a:t>12  </a:t>
            </a:r>
            <a:r>
              <a:rPr sz="972" spc="10" dirty="0">
                <a:latin typeface="Book Antiqua"/>
                <a:cs typeface="Book Antiqua"/>
              </a:rPr>
              <a:t>(prototype) as that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316548"/>
            <a:ext cx="4849372" cy="947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1419"/>
            <a:r>
              <a:rPr sz="972" b="1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25.1.</a:t>
            </a: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0" dirty="0">
                <a:latin typeface="Book Antiqua"/>
                <a:cs typeface="Book Antiqua"/>
              </a:rPr>
              <a:t>vs.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Overriding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Function Overloading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done </a:t>
            </a:r>
            <a:r>
              <a:rPr sz="972" spc="10" dirty="0">
                <a:latin typeface="Book Antiqua"/>
                <a:cs typeface="Book Antiqua"/>
              </a:rPr>
              <a:t>within the </a:t>
            </a:r>
            <a:r>
              <a:rPr sz="972" spc="15" dirty="0">
                <a:latin typeface="Book Antiqua"/>
                <a:cs typeface="Book Antiqua"/>
              </a:rPr>
              <a:t>scope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whereas Function  </a:t>
            </a:r>
            <a:r>
              <a:rPr sz="972" spc="10" dirty="0">
                <a:latin typeface="Book Antiqua"/>
                <a:cs typeface="Book Antiqua"/>
              </a:rPr>
              <a:t>Overriding is </a:t>
            </a:r>
            <a:r>
              <a:rPr sz="972" spc="15" dirty="0">
                <a:latin typeface="Book Antiqua"/>
                <a:cs typeface="Book Antiqua"/>
              </a:rPr>
              <a:t>done in scope </a:t>
            </a:r>
            <a:r>
              <a:rPr sz="972" spc="10" dirty="0">
                <a:latin typeface="Book Antiqua"/>
                <a:cs typeface="Book Antiqua"/>
              </a:rPr>
              <a:t>of parent and child classes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(inheritance).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271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561924" y="9254347"/>
            <a:ext cx="194900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aseline="37037" dirty="0">
                <a:latin typeface="Times New Roman"/>
                <a:cs typeface="Times New Roman"/>
              </a:rPr>
              <a:t>12 </a:t>
            </a:r>
            <a:r>
              <a:rPr sz="924" spc="-5" dirty="0">
                <a:latin typeface="Times New Roman"/>
                <a:cs typeface="Times New Roman"/>
              </a:rPr>
              <a:t>same </a:t>
            </a:r>
            <a:r>
              <a:rPr sz="924" spc="-10" dirty="0">
                <a:latin typeface="Times New Roman"/>
                <a:cs typeface="Times New Roman"/>
              </a:rPr>
              <a:t>name, parameters </a:t>
            </a:r>
            <a:r>
              <a:rPr sz="924" spc="-5" dirty="0">
                <a:latin typeface="Times New Roman"/>
                <a:cs typeface="Times New Roman"/>
              </a:rPr>
              <a:t>and return</a:t>
            </a:r>
            <a:r>
              <a:rPr sz="924" spc="-10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type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83185" y="3069377"/>
          <a:ext cx="1394001" cy="769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Parent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Func1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83185" y="4319905"/>
          <a:ext cx="1394001" cy="769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Child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...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Func1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479569" y="3999124"/>
            <a:ext cx="0" cy="288308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296417"/>
                </a:moveTo>
                <a:lnTo>
                  <a:pt x="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349182" y="3870960"/>
            <a:ext cx="261761" cy="128411"/>
          </a:xfrm>
          <a:custGeom>
            <a:avLst/>
            <a:gdLst/>
            <a:ahLst/>
            <a:cxnLst/>
            <a:rect l="l" t="t" r="r" b="b"/>
            <a:pathLst>
              <a:path w="269239" h="132079">
                <a:moveTo>
                  <a:pt x="128016" y="0"/>
                </a:moveTo>
                <a:lnTo>
                  <a:pt x="0" y="131825"/>
                </a:lnTo>
                <a:lnTo>
                  <a:pt x="268986" y="131825"/>
                </a:lnTo>
                <a:lnTo>
                  <a:pt x="12801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691377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70" y="5489175"/>
            <a:ext cx="4849372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Overriding within the </a:t>
            </a:r>
            <a:r>
              <a:rPr sz="972" spc="15" dirty="0">
                <a:latin typeface="Book Antiqua"/>
                <a:cs typeface="Book Antiqua"/>
              </a:rPr>
              <a:t>scope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single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duplicate declaration (two 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with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prototype)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808" y="6294435"/>
            <a:ext cx="484628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Func1();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Func1();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526" y="6453715"/>
            <a:ext cx="4784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69" y="5966999"/>
            <a:ext cx="766763" cy="81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Parent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 marR="71612">
              <a:lnSpc>
                <a:spcPts val="1254"/>
              </a:lnSpc>
              <a:spcBef>
                <a:spcPts val="49"/>
              </a:spcBef>
            </a:pPr>
            <a:r>
              <a:rPr sz="972" spc="5" dirty="0">
                <a:latin typeface="Book Antiqua"/>
                <a:cs typeface="Book Antiqua"/>
              </a:rPr>
              <a:t>v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dirty="0">
                <a:latin typeface="Book Antiqua"/>
                <a:cs typeface="Book Antiqua"/>
              </a:rPr>
              <a:t>id  v</a:t>
            </a:r>
            <a:r>
              <a:rPr sz="972" spc="19" dirty="0">
                <a:latin typeface="Book Antiqua"/>
                <a:cs typeface="Book Antiqua"/>
              </a:rPr>
              <a:t>o</a:t>
            </a:r>
            <a:r>
              <a:rPr sz="972" spc="-5" dirty="0">
                <a:latin typeface="Book Antiqua"/>
                <a:cs typeface="Book Antiqua"/>
              </a:rPr>
              <a:t>i</a:t>
            </a:r>
            <a:r>
              <a:rPr sz="972" spc="19" dirty="0">
                <a:latin typeface="Book Antiqua"/>
                <a:cs typeface="Book Antiqua"/>
              </a:rPr>
              <a:t>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69" y="7086374"/>
            <a:ext cx="4849989" cy="1885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0" dirty="0">
                <a:latin typeface="Book Antiqua"/>
                <a:cs typeface="Book Antiqua"/>
              </a:rPr>
              <a:t>Overriding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Base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Derive 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override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such that the working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totally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changed.</a:t>
            </a:r>
            <a:endParaRPr sz="972">
              <a:latin typeface="Book Antiqua"/>
              <a:cs typeface="Book Antiqua"/>
            </a:endParaRPr>
          </a:p>
          <a:p>
            <a:pPr marL="12347" marR="4102271">
              <a:lnSpc>
                <a:spcPts val="1244"/>
              </a:lnSpc>
              <a:spcBef>
                <a:spcPts val="10"/>
              </a:spcBef>
            </a:pPr>
            <a:r>
              <a:rPr sz="972" spc="15" dirty="0">
                <a:latin typeface="Book Antiqua"/>
                <a:cs typeface="Book Antiqua"/>
              </a:rPr>
              <a:t>Example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4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void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Walk();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694720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ParalyzedPerson: public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Person{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void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Walk();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3104" y="3379046"/>
            <a:ext cx="1444008" cy="1647736"/>
          </a:xfrm>
          <a:custGeom>
            <a:avLst/>
            <a:gdLst/>
            <a:ahLst/>
            <a:cxnLst/>
            <a:rect l="l" t="t" r="r" b="b"/>
            <a:pathLst>
              <a:path w="1485264" h="1694814">
                <a:moveTo>
                  <a:pt x="1485138" y="0"/>
                </a:moveTo>
                <a:lnTo>
                  <a:pt x="0" y="0"/>
                </a:lnTo>
                <a:lnTo>
                  <a:pt x="0" y="1694688"/>
                </a:lnTo>
                <a:lnTo>
                  <a:pt x="1485138" y="1694688"/>
                </a:lnTo>
                <a:lnTo>
                  <a:pt x="1485138" y="0"/>
                </a:lnTo>
                <a:close/>
              </a:path>
            </a:pathLst>
          </a:custGeom>
          <a:ln w="896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168916" y="3416590"/>
            <a:ext cx="698853" cy="290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2099"/>
              </a:lnSpc>
            </a:pPr>
            <a:r>
              <a:rPr sz="924" spc="-5" dirty="0">
                <a:latin typeface="Book Antiqua"/>
                <a:cs typeface="Book Antiqua"/>
              </a:rPr>
              <a:t>class </a:t>
            </a:r>
            <a:r>
              <a:rPr sz="924" spc="-10" dirty="0">
                <a:latin typeface="Book Antiqua"/>
                <a:cs typeface="Book Antiqua"/>
              </a:rPr>
              <a:t>Parent</a:t>
            </a:r>
            <a:r>
              <a:rPr sz="924" spc="-83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{  public:</a:t>
            </a:r>
            <a:endParaRPr sz="924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5971" y="3704811"/>
            <a:ext cx="843932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2600"/>
              </a:lnSpc>
            </a:pPr>
            <a:r>
              <a:rPr sz="924" spc="-5" dirty="0">
                <a:latin typeface="Book Antiqua"/>
                <a:cs typeface="Book Antiqua"/>
              </a:rPr>
              <a:t>void </a:t>
            </a:r>
            <a:r>
              <a:rPr sz="924" spc="-10" dirty="0">
                <a:latin typeface="Book Antiqua"/>
                <a:cs typeface="Book Antiqua"/>
              </a:rPr>
              <a:t>Func1();  </a:t>
            </a:r>
            <a:r>
              <a:rPr sz="924" spc="-5" dirty="0">
                <a:latin typeface="Book Antiqua"/>
                <a:cs typeface="Book Antiqua"/>
              </a:rPr>
              <a:t>void</a:t>
            </a:r>
            <a:r>
              <a:rPr sz="924" spc="-111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Func1(int);</a:t>
            </a:r>
            <a:endParaRPr sz="924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8916" y="3997383"/>
            <a:ext cx="9260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Book Antiqua"/>
                <a:cs typeface="Book Antiqua"/>
              </a:rPr>
              <a:t>};</a:t>
            </a:r>
            <a:endParaRPr sz="924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8916" y="4281908"/>
            <a:ext cx="966788" cy="71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153" marR="4939" indent="-157423">
              <a:lnSpc>
                <a:spcPct val="102600"/>
              </a:lnSpc>
            </a:pPr>
            <a:r>
              <a:rPr sz="924" spc="-5" dirty="0">
                <a:latin typeface="Book Antiqua"/>
                <a:cs typeface="Book Antiqua"/>
              </a:rPr>
              <a:t>class Child:</a:t>
            </a:r>
            <a:r>
              <a:rPr sz="924" spc="-102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public  Parent</a:t>
            </a:r>
            <a:r>
              <a:rPr sz="924" spc="-102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{</a:t>
            </a:r>
            <a:endParaRPr sz="924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24" spc="-5" dirty="0">
                <a:latin typeface="Book Antiqua"/>
                <a:cs typeface="Book Antiqua"/>
              </a:rPr>
              <a:t>public:</a:t>
            </a:r>
            <a:endParaRPr sz="924">
              <a:latin typeface="Book Antiqua"/>
              <a:cs typeface="Book Antiqua"/>
            </a:endParaRPr>
          </a:p>
          <a:p>
            <a:pPr marL="169153">
              <a:spcBef>
                <a:spcPts val="19"/>
              </a:spcBef>
            </a:pPr>
            <a:r>
              <a:rPr sz="924" spc="-5" dirty="0">
                <a:latin typeface="Book Antiqua"/>
                <a:cs typeface="Book Antiqua"/>
              </a:rPr>
              <a:t>void</a:t>
            </a:r>
            <a:r>
              <a:rPr sz="924" spc="-102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Func1();</a:t>
            </a:r>
            <a:endParaRPr sz="924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24" spc="-10" dirty="0">
                <a:latin typeface="Book Antiqua"/>
                <a:cs typeface="Book Antiqua"/>
              </a:rPr>
              <a:t>};</a:t>
            </a:r>
            <a:endParaRPr sz="924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9504" y="2865648"/>
            <a:ext cx="1672430" cy="811213"/>
          </a:xfrm>
          <a:custGeom>
            <a:avLst/>
            <a:gdLst/>
            <a:ahLst/>
            <a:cxnLst/>
            <a:rect l="l" t="t" r="r" b="b"/>
            <a:pathLst>
              <a:path w="1720215" h="834389">
                <a:moveTo>
                  <a:pt x="1433322" y="0"/>
                </a:moveTo>
                <a:lnTo>
                  <a:pt x="286512" y="0"/>
                </a:lnTo>
                <a:lnTo>
                  <a:pt x="220735" y="3147"/>
                </a:lnTo>
                <a:lnTo>
                  <a:pt x="160397" y="12120"/>
                </a:lnTo>
                <a:lnTo>
                  <a:pt x="107204" y="26212"/>
                </a:lnTo>
                <a:lnTo>
                  <a:pt x="62861" y="44715"/>
                </a:lnTo>
                <a:lnTo>
                  <a:pt x="29075" y="66924"/>
                </a:lnTo>
                <a:lnTo>
                  <a:pt x="0" y="119634"/>
                </a:lnTo>
                <a:lnTo>
                  <a:pt x="0" y="597408"/>
                </a:lnTo>
                <a:lnTo>
                  <a:pt x="29075" y="650117"/>
                </a:lnTo>
                <a:lnTo>
                  <a:pt x="62861" y="672326"/>
                </a:lnTo>
                <a:lnTo>
                  <a:pt x="107204" y="690829"/>
                </a:lnTo>
                <a:lnTo>
                  <a:pt x="160397" y="704921"/>
                </a:lnTo>
                <a:lnTo>
                  <a:pt x="220735" y="713894"/>
                </a:lnTo>
                <a:lnTo>
                  <a:pt x="286512" y="717042"/>
                </a:lnTo>
                <a:lnTo>
                  <a:pt x="121919" y="834390"/>
                </a:lnTo>
                <a:lnTo>
                  <a:pt x="716279" y="717042"/>
                </a:lnTo>
                <a:lnTo>
                  <a:pt x="1433322" y="717042"/>
                </a:lnTo>
                <a:lnTo>
                  <a:pt x="1499098" y="713894"/>
                </a:lnTo>
                <a:lnTo>
                  <a:pt x="1559436" y="704921"/>
                </a:lnTo>
                <a:lnTo>
                  <a:pt x="1612629" y="690829"/>
                </a:lnTo>
                <a:lnTo>
                  <a:pt x="1656972" y="672326"/>
                </a:lnTo>
                <a:lnTo>
                  <a:pt x="1690758" y="650117"/>
                </a:lnTo>
                <a:lnTo>
                  <a:pt x="1719833" y="597408"/>
                </a:lnTo>
                <a:lnTo>
                  <a:pt x="1719833" y="119634"/>
                </a:lnTo>
                <a:lnTo>
                  <a:pt x="1690758" y="66924"/>
                </a:lnTo>
                <a:lnTo>
                  <a:pt x="1656972" y="44715"/>
                </a:lnTo>
                <a:lnTo>
                  <a:pt x="1612629" y="26212"/>
                </a:lnTo>
                <a:lnTo>
                  <a:pt x="1559436" y="12120"/>
                </a:lnTo>
                <a:lnTo>
                  <a:pt x="1499098" y="3147"/>
                </a:lnTo>
                <a:lnTo>
                  <a:pt x="1433322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055693" y="2927861"/>
            <a:ext cx="1386593" cy="540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5100"/>
              </a:lnSpc>
            </a:pPr>
            <a:r>
              <a:rPr sz="924" b="1" spc="-10" dirty="0">
                <a:latin typeface="Times New Roman"/>
                <a:cs typeface="Times New Roman"/>
              </a:rPr>
              <a:t>Function Overloading:  </a:t>
            </a:r>
            <a:r>
              <a:rPr sz="924" spc="-10" dirty="0">
                <a:latin typeface="Times New Roman"/>
                <a:cs typeface="Times New Roman"/>
              </a:rPr>
              <a:t>Two functions </a:t>
            </a:r>
            <a:r>
              <a:rPr sz="924" spc="-5" dirty="0">
                <a:latin typeface="Times New Roman"/>
                <a:cs typeface="Times New Roman"/>
              </a:rPr>
              <a:t>in </a:t>
            </a:r>
            <a:r>
              <a:rPr sz="924" spc="-10" dirty="0">
                <a:latin typeface="Times New Roman"/>
                <a:cs typeface="Times New Roman"/>
              </a:rPr>
              <a:t>same </a:t>
            </a:r>
            <a:r>
              <a:rPr sz="924" spc="-5" dirty="0">
                <a:latin typeface="Times New Roman"/>
                <a:cs typeface="Times New Roman"/>
              </a:rPr>
              <a:t>class  </a:t>
            </a:r>
            <a:r>
              <a:rPr sz="924" spc="-10" dirty="0">
                <a:latin typeface="Times New Roman"/>
                <a:cs typeface="Times New Roman"/>
              </a:rPr>
              <a:t>with same </a:t>
            </a:r>
            <a:r>
              <a:rPr sz="924" spc="-5" dirty="0">
                <a:latin typeface="Times New Roman"/>
                <a:cs typeface="Times New Roman"/>
              </a:rPr>
              <a:t>name but</a:t>
            </a:r>
            <a:r>
              <a:rPr sz="924" spc="-58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different  </a:t>
            </a:r>
            <a:r>
              <a:rPr sz="924" spc="-10" dirty="0">
                <a:latin typeface="Times New Roman"/>
                <a:cs typeface="Times New Roman"/>
              </a:rPr>
              <a:t>parameters </a:t>
            </a:r>
            <a:r>
              <a:rPr sz="924" spc="-5" dirty="0">
                <a:latin typeface="Times New Roman"/>
                <a:cs typeface="Times New Roman"/>
              </a:rPr>
              <a:t>and return</a:t>
            </a:r>
            <a:r>
              <a:rPr sz="924" spc="-5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type.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2019" y="3696123"/>
            <a:ext cx="932215" cy="317324"/>
          </a:xfrm>
          <a:custGeom>
            <a:avLst/>
            <a:gdLst/>
            <a:ahLst/>
            <a:cxnLst/>
            <a:rect l="l" t="t" r="r" b="b"/>
            <a:pathLst>
              <a:path w="958850" h="326389">
                <a:moveTo>
                  <a:pt x="958596" y="0"/>
                </a:moveTo>
                <a:lnTo>
                  <a:pt x="0" y="0"/>
                </a:lnTo>
                <a:lnTo>
                  <a:pt x="0" y="326136"/>
                </a:lnTo>
                <a:lnTo>
                  <a:pt x="958596" y="326136"/>
                </a:lnTo>
                <a:lnTo>
                  <a:pt x="958596" y="0"/>
                </a:lnTo>
                <a:close/>
              </a:path>
            </a:pathLst>
          </a:custGeom>
          <a:ln w="2390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225338" y="3580554"/>
            <a:ext cx="1383506" cy="696383"/>
          </a:xfrm>
          <a:custGeom>
            <a:avLst/>
            <a:gdLst/>
            <a:ahLst/>
            <a:cxnLst/>
            <a:rect l="l" t="t" r="r" b="b"/>
            <a:pathLst>
              <a:path w="1423035" h="716279">
                <a:moveTo>
                  <a:pt x="1083564" y="0"/>
                </a:moveTo>
                <a:lnTo>
                  <a:pt x="216408" y="0"/>
                </a:lnTo>
                <a:lnTo>
                  <a:pt x="158838" y="4254"/>
                </a:lnTo>
                <a:lnTo>
                  <a:pt x="107131" y="16255"/>
                </a:lnTo>
                <a:lnTo>
                  <a:pt x="63341" y="34861"/>
                </a:lnTo>
                <a:lnTo>
                  <a:pt x="29520" y="58927"/>
                </a:lnTo>
                <a:lnTo>
                  <a:pt x="0" y="118872"/>
                </a:lnTo>
                <a:lnTo>
                  <a:pt x="0" y="597407"/>
                </a:lnTo>
                <a:lnTo>
                  <a:pt x="29520" y="657351"/>
                </a:lnTo>
                <a:lnTo>
                  <a:pt x="63341" y="681418"/>
                </a:lnTo>
                <a:lnTo>
                  <a:pt x="107131" y="700023"/>
                </a:lnTo>
                <a:lnTo>
                  <a:pt x="158838" y="712025"/>
                </a:lnTo>
                <a:lnTo>
                  <a:pt x="216408" y="716279"/>
                </a:lnTo>
                <a:lnTo>
                  <a:pt x="1083564" y="716279"/>
                </a:lnTo>
                <a:lnTo>
                  <a:pt x="1141190" y="712025"/>
                </a:lnTo>
                <a:lnTo>
                  <a:pt x="1193038" y="700024"/>
                </a:lnTo>
                <a:lnTo>
                  <a:pt x="1237011" y="681418"/>
                </a:lnTo>
                <a:lnTo>
                  <a:pt x="1271016" y="657352"/>
                </a:lnTo>
                <a:lnTo>
                  <a:pt x="1300734" y="597407"/>
                </a:lnTo>
                <a:lnTo>
                  <a:pt x="1408096" y="597407"/>
                </a:lnTo>
                <a:lnTo>
                  <a:pt x="1300734" y="417575"/>
                </a:lnTo>
                <a:lnTo>
                  <a:pt x="1300734" y="118872"/>
                </a:lnTo>
                <a:lnTo>
                  <a:pt x="1292955" y="87312"/>
                </a:lnTo>
                <a:lnTo>
                  <a:pt x="1271016" y="58927"/>
                </a:lnTo>
                <a:lnTo>
                  <a:pt x="1237011" y="34861"/>
                </a:lnTo>
                <a:lnTo>
                  <a:pt x="1193037" y="16255"/>
                </a:lnTo>
                <a:lnTo>
                  <a:pt x="1141190" y="4254"/>
                </a:lnTo>
                <a:lnTo>
                  <a:pt x="1083564" y="0"/>
                </a:lnTo>
                <a:close/>
              </a:path>
              <a:path w="1423035" h="716279">
                <a:moveTo>
                  <a:pt x="1408096" y="597407"/>
                </a:moveTo>
                <a:lnTo>
                  <a:pt x="1300734" y="597407"/>
                </a:lnTo>
                <a:lnTo>
                  <a:pt x="1422654" y="621791"/>
                </a:lnTo>
                <a:lnTo>
                  <a:pt x="1408096" y="59740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336710" y="3644760"/>
            <a:ext cx="1021115" cy="54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06832">
              <a:lnSpc>
                <a:spcPts val="1060"/>
              </a:lnSpc>
            </a:pPr>
            <a:r>
              <a:rPr sz="924" b="1" spc="-5" dirty="0">
                <a:latin typeface="Times New Roman"/>
                <a:cs typeface="Times New Roman"/>
              </a:rPr>
              <a:t>Function  </a:t>
            </a:r>
            <a:r>
              <a:rPr sz="924" b="1" spc="-15" dirty="0">
                <a:latin typeface="Times New Roman"/>
                <a:cs typeface="Times New Roman"/>
              </a:rPr>
              <a:t>O</a:t>
            </a:r>
            <a:r>
              <a:rPr sz="924" b="1" spc="-5" dirty="0">
                <a:latin typeface="Times New Roman"/>
                <a:cs typeface="Times New Roman"/>
              </a:rPr>
              <a:t>ve</a:t>
            </a:r>
            <a:r>
              <a:rPr sz="924" b="1" spc="-10" dirty="0">
                <a:latin typeface="Times New Roman"/>
                <a:cs typeface="Times New Roman"/>
              </a:rPr>
              <a:t>rr</a:t>
            </a:r>
            <a:r>
              <a:rPr sz="924" b="1" spc="-5" dirty="0">
                <a:latin typeface="Times New Roman"/>
                <a:cs typeface="Times New Roman"/>
              </a:rPr>
              <a:t>i</a:t>
            </a:r>
            <a:r>
              <a:rPr sz="924" b="1" spc="-10" dirty="0">
                <a:latin typeface="Times New Roman"/>
                <a:cs typeface="Times New Roman"/>
              </a:rPr>
              <a:t>d</a:t>
            </a:r>
            <a:r>
              <a:rPr sz="924" b="1" spc="-5" dirty="0">
                <a:latin typeface="Times New Roman"/>
                <a:cs typeface="Times New Roman"/>
              </a:rPr>
              <a:t>i</a:t>
            </a:r>
            <a:r>
              <a:rPr sz="924" b="1" spc="-10" dirty="0">
                <a:latin typeface="Times New Roman"/>
                <a:cs typeface="Times New Roman"/>
              </a:rPr>
              <a:t>n</a:t>
            </a:r>
            <a:r>
              <a:rPr sz="924" b="1" dirty="0">
                <a:latin typeface="Times New Roman"/>
                <a:cs typeface="Times New Roman"/>
              </a:rPr>
              <a:t>g</a:t>
            </a:r>
            <a:r>
              <a:rPr sz="924" b="1" spc="-5" dirty="0">
                <a:latin typeface="Times New Roman"/>
                <a:cs typeface="Times New Roman"/>
              </a:rPr>
              <a:t>:</a:t>
            </a:r>
            <a:endParaRPr sz="924">
              <a:latin typeface="Times New Roman"/>
              <a:cs typeface="Times New Roman"/>
            </a:endParaRPr>
          </a:p>
          <a:p>
            <a:pPr marL="12347" marR="4939">
              <a:lnSpc>
                <a:spcPts val="1040"/>
              </a:lnSpc>
            </a:pPr>
            <a:r>
              <a:rPr sz="924" spc="-10" dirty="0">
                <a:latin typeface="Times New Roman"/>
                <a:cs typeface="Times New Roman"/>
              </a:rPr>
              <a:t>Two functions </a:t>
            </a:r>
            <a:r>
              <a:rPr sz="924" spc="-5" dirty="0">
                <a:latin typeface="Times New Roman"/>
                <a:cs typeface="Times New Roman"/>
              </a:rPr>
              <a:t>in </a:t>
            </a:r>
            <a:r>
              <a:rPr sz="924" spc="-10" dirty="0">
                <a:latin typeface="Times New Roman"/>
                <a:cs typeface="Times New Roman"/>
              </a:rPr>
              <a:t>two  </a:t>
            </a:r>
            <a:r>
              <a:rPr sz="924" spc="-5" dirty="0">
                <a:latin typeface="Times New Roman"/>
                <a:cs typeface="Times New Roman"/>
              </a:rPr>
              <a:t>base 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classes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16858" y="3366539"/>
          <a:ext cx="1275468" cy="1682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963">
                <a:tc gridSpan="2">
                  <a:txBody>
                    <a:bodyPr/>
                    <a:lstStyle/>
                    <a:p>
                      <a:pPr marL="114300" marR="445770">
                        <a:lnSpc>
                          <a:spcPct val="102600"/>
                        </a:lnSpc>
                        <a:spcBef>
                          <a:spcPts val="27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class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Parent</a:t>
                      </a:r>
                      <a:r>
                        <a:rPr sz="9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5" dirty="0">
                          <a:latin typeface="Book Antiqua"/>
                          <a:cs typeface="Book Antiqua"/>
                        </a:rPr>
                        <a:t>{  public: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966">
                      <a:solidFill>
                        <a:srgbClr val="C0C0C0"/>
                      </a:solidFill>
                      <a:prstDash val="solid"/>
                    </a:lnL>
                    <a:lnR w="8966">
                      <a:solidFill>
                        <a:srgbClr val="C0C0C0"/>
                      </a:solidFill>
                      <a:prstDash val="solid"/>
                    </a:lnR>
                    <a:lnT w="8966">
                      <a:solidFill>
                        <a:srgbClr val="C0C0C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8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void</a:t>
                      </a:r>
                      <a:r>
                        <a:rPr sz="900" spc="-10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Func1();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4439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8966">
                      <a:solidFill>
                        <a:srgbClr val="C0C0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400">
                <a:tc gridSpan="2">
                  <a:txBody>
                    <a:bodyPr/>
                    <a:lstStyle/>
                    <a:p>
                      <a:pPr marL="247650">
                        <a:lnSpc>
                          <a:spcPts val="925"/>
                        </a:lnSpc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void</a:t>
                      </a:r>
                      <a:r>
                        <a:rPr sz="9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Func1(int);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};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7650" marR="169545" indent="-161925">
                        <a:lnSpc>
                          <a:spcPct val="102099"/>
                        </a:lnSpc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class Child:</a:t>
                      </a:r>
                      <a:r>
                        <a:rPr sz="900" spc="-9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5" dirty="0">
                          <a:latin typeface="Book Antiqua"/>
                          <a:cs typeface="Book Antiqua"/>
                        </a:rPr>
                        <a:t>public 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Parent</a:t>
                      </a:r>
                      <a:r>
                        <a:rPr sz="900" spc="-9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5" dirty="0">
                          <a:latin typeface="Book Antiqua"/>
                          <a:cs typeface="Book Antiqua"/>
                        </a:rPr>
                        <a:t>{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public: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5201">
                      <a:solidFill>
                        <a:srgbClr val="FF6600"/>
                      </a:solidFill>
                      <a:prstDash val="solid"/>
                    </a:lnL>
                    <a:lnR w="8966">
                      <a:solidFill>
                        <a:srgbClr val="C0C0C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79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void</a:t>
                      </a:r>
                      <a:r>
                        <a:rPr sz="900" spc="-9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Func1();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4439">
                      <a:solidFill>
                        <a:srgbClr val="FF6600"/>
                      </a:solidFill>
                      <a:prstDash val="solid"/>
                    </a:lnL>
                    <a:lnR w="23901">
                      <a:solidFill>
                        <a:srgbClr val="FF660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23901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FF6600"/>
                      </a:solidFill>
                      <a:prstDash val="solid"/>
                    </a:lnL>
                    <a:lnR w="8966">
                      <a:solidFill>
                        <a:srgbClr val="C0C0C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392">
                <a:tc gridSpan="2">
                  <a:txBody>
                    <a:bodyPr/>
                    <a:lstStyle/>
                    <a:p>
                      <a:pPr marL="114300">
                        <a:lnSpc>
                          <a:spcPts val="900"/>
                        </a:lnSpc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};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966">
                      <a:solidFill>
                        <a:srgbClr val="C0C0C0"/>
                      </a:solidFill>
                      <a:prstDash val="solid"/>
                    </a:lnL>
                    <a:lnR w="8966">
                      <a:solidFill>
                        <a:srgbClr val="C0C0C0"/>
                      </a:solidFill>
                      <a:prstDash val="solid"/>
                    </a:lnR>
                    <a:lnT w="23901">
                      <a:solidFill>
                        <a:srgbClr val="FF6600"/>
                      </a:solidFill>
                      <a:prstDash val="solid"/>
                    </a:lnT>
                    <a:lnB w="8966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395980" y="1489181"/>
            <a:ext cx="1207558" cy="1619162"/>
          </a:xfrm>
          <a:prstGeom prst="rect">
            <a:avLst/>
          </a:prstGeom>
          <a:ln w="8966">
            <a:solidFill>
              <a:srgbClr val="C0C0C0"/>
            </a:solidFill>
          </a:ln>
        </p:spPr>
        <p:txBody>
          <a:bodyPr vert="horz" wrap="square" lIns="0" tIns="33338" rIns="0" bIns="0" rtlCol="0">
            <a:spAutoFit/>
          </a:bodyPr>
          <a:lstStyle/>
          <a:p>
            <a:pPr marL="83342" marR="432759">
              <a:lnSpc>
                <a:spcPct val="102600"/>
              </a:lnSpc>
              <a:spcBef>
                <a:spcPts val="262"/>
              </a:spcBef>
            </a:pPr>
            <a:r>
              <a:rPr sz="924" spc="-5" dirty="0">
                <a:latin typeface="Book Antiqua"/>
                <a:cs typeface="Book Antiqua"/>
              </a:rPr>
              <a:t>class Parent</a:t>
            </a:r>
            <a:r>
              <a:rPr sz="924" spc="-92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{  public:</a:t>
            </a:r>
            <a:endParaRPr sz="924">
              <a:latin typeface="Book Antiqua"/>
              <a:cs typeface="Book Antiqua"/>
            </a:endParaRPr>
          </a:p>
          <a:p>
            <a:pPr marL="240765" marR="130260">
              <a:lnSpc>
                <a:spcPts val="1137"/>
              </a:lnSpc>
              <a:spcBef>
                <a:spcPts val="34"/>
              </a:spcBef>
            </a:pPr>
            <a:r>
              <a:rPr sz="924" spc="-5" dirty="0">
                <a:latin typeface="Book Antiqua"/>
                <a:cs typeface="Book Antiqua"/>
              </a:rPr>
              <a:t>void </a:t>
            </a:r>
            <a:r>
              <a:rPr sz="924" spc="-10" dirty="0">
                <a:latin typeface="Book Antiqua"/>
                <a:cs typeface="Book Antiqua"/>
              </a:rPr>
              <a:t>Func1();  </a:t>
            </a:r>
            <a:r>
              <a:rPr sz="924" spc="-5" dirty="0">
                <a:latin typeface="Book Antiqua"/>
                <a:cs typeface="Book Antiqua"/>
              </a:rPr>
              <a:t>void</a:t>
            </a:r>
            <a:r>
              <a:rPr sz="924" spc="-111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Func1(int);</a:t>
            </a:r>
            <a:endParaRPr sz="924">
              <a:latin typeface="Book Antiqua"/>
              <a:cs typeface="Book Antiqua"/>
            </a:endParaRPr>
          </a:p>
          <a:p>
            <a:pPr marL="83342">
              <a:lnSpc>
                <a:spcPts val="1094"/>
              </a:lnSpc>
            </a:pPr>
            <a:r>
              <a:rPr sz="924" spc="-10" dirty="0">
                <a:latin typeface="Book Antiqua"/>
                <a:cs typeface="Book Antiqua"/>
              </a:rPr>
              <a:t>};</a:t>
            </a:r>
            <a:endParaRPr sz="924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972">
              <a:latin typeface="Times New Roman"/>
              <a:cs typeface="Times New Roman"/>
            </a:endParaRPr>
          </a:p>
          <a:p>
            <a:pPr marL="240765" marR="164832" indent="-157423">
              <a:lnSpc>
                <a:spcPct val="102600"/>
              </a:lnSpc>
              <a:spcBef>
                <a:spcPts val="5"/>
              </a:spcBef>
            </a:pPr>
            <a:r>
              <a:rPr sz="924" spc="-5" dirty="0">
                <a:latin typeface="Book Antiqua"/>
                <a:cs typeface="Book Antiqua"/>
              </a:rPr>
              <a:t>class Child: public  </a:t>
            </a:r>
            <a:r>
              <a:rPr sz="924" spc="-10" dirty="0">
                <a:latin typeface="Book Antiqua"/>
                <a:cs typeface="Book Antiqua"/>
              </a:rPr>
              <a:t>Parent</a:t>
            </a:r>
            <a:r>
              <a:rPr sz="924" spc="-92" dirty="0">
                <a:latin typeface="Book Antiqua"/>
                <a:cs typeface="Book Antiqua"/>
              </a:rPr>
              <a:t> </a:t>
            </a:r>
            <a:r>
              <a:rPr sz="924" spc="-5" dirty="0">
                <a:latin typeface="Book Antiqua"/>
                <a:cs typeface="Book Antiqua"/>
              </a:rPr>
              <a:t>{</a:t>
            </a:r>
            <a:endParaRPr sz="924">
              <a:latin typeface="Book Antiqua"/>
              <a:cs typeface="Book Antiqua"/>
            </a:endParaRPr>
          </a:p>
          <a:p>
            <a:pPr marL="83342">
              <a:spcBef>
                <a:spcPts val="29"/>
              </a:spcBef>
            </a:pPr>
            <a:r>
              <a:rPr sz="924" spc="-5" dirty="0">
                <a:latin typeface="Book Antiqua"/>
                <a:cs typeface="Book Antiqua"/>
              </a:rPr>
              <a:t>public:</a:t>
            </a:r>
            <a:endParaRPr sz="924">
              <a:latin typeface="Book Antiqua"/>
              <a:cs typeface="Book Antiqua"/>
            </a:endParaRPr>
          </a:p>
          <a:p>
            <a:pPr marL="240765">
              <a:spcBef>
                <a:spcPts val="34"/>
              </a:spcBef>
            </a:pPr>
            <a:r>
              <a:rPr sz="924" spc="-5" dirty="0">
                <a:latin typeface="Book Antiqua"/>
                <a:cs typeface="Book Antiqua"/>
              </a:rPr>
              <a:t>void</a:t>
            </a:r>
            <a:r>
              <a:rPr sz="924" spc="-68" dirty="0">
                <a:latin typeface="Book Antiqua"/>
                <a:cs typeface="Book Antiqua"/>
              </a:rPr>
              <a:t> </a:t>
            </a:r>
            <a:r>
              <a:rPr sz="924" spc="-10" dirty="0">
                <a:latin typeface="Book Antiqua"/>
                <a:cs typeface="Book Antiqua"/>
              </a:rPr>
              <a:t>Func1();</a:t>
            </a:r>
            <a:endParaRPr sz="924">
              <a:latin typeface="Book Antiqua"/>
              <a:cs typeface="Book Antiqua"/>
            </a:endParaRPr>
          </a:p>
          <a:p>
            <a:pPr marL="83342">
              <a:spcBef>
                <a:spcPts val="19"/>
              </a:spcBef>
            </a:pPr>
            <a:r>
              <a:rPr sz="924" spc="-10" dirty="0">
                <a:latin typeface="Book Antiqua"/>
                <a:cs typeface="Book Antiqua"/>
              </a:rPr>
              <a:t>};</a:t>
            </a:r>
            <a:endParaRPr sz="924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0417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0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318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12531" algn="ctr"/>
            <a:r>
              <a:rPr sz="972" b="1" spc="15" dirty="0">
                <a:latin typeface="Book Antiqua"/>
                <a:cs typeface="Book Antiqua"/>
              </a:rPr>
              <a:t>Overriding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Base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Derive class can override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that the working </a:t>
            </a:r>
            <a:r>
              <a:rPr sz="972" spc="1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similar to </a:t>
            </a:r>
            <a:r>
              <a:rPr sz="972" spc="15" dirty="0">
                <a:latin typeface="Book Antiqua"/>
                <a:cs typeface="Book Antiqua"/>
              </a:rPr>
              <a:t>former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Person{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*name;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Person(char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*=NULL);</a:t>
            </a:r>
            <a:endParaRPr sz="972">
              <a:latin typeface="Book Antiqua"/>
              <a:cs typeface="Book Antiqua"/>
            </a:endParaRPr>
          </a:p>
          <a:p>
            <a:pPr marL="429673" marR="276694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const char *GetName()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const;  void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Print(){</a:t>
            </a:r>
            <a:endParaRPr sz="972">
              <a:latin typeface="Book Antiqua"/>
              <a:cs typeface="Book Antiqua"/>
            </a:endParaRPr>
          </a:p>
          <a:p>
            <a:pPr marR="1614980" algn="ctr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cout &lt;&lt; “Name: ” &lt;&lt;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R="1712520" algn="ctr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29673" marR="3178720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Student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Person{  char *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major;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229776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Student(char * </a:t>
            </a:r>
            <a:r>
              <a:rPr sz="972" spc="19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char* aMajor);  void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Print(){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8323" y="4520065"/>
            <a:ext cx="26978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cout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153" y="4520065"/>
            <a:ext cx="1936662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&lt;&lt;“Name: ”&lt;&lt;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GetName()&lt;&lt;endl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“Major:”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major&lt;&lt;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837883"/>
            <a:ext cx="4852458" cy="4450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1986005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Student a(“Ahmad”, </a:t>
            </a:r>
            <a:r>
              <a:rPr sz="972" spc="15" dirty="0">
                <a:latin typeface="Book Antiqua"/>
                <a:cs typeface="Book Antiqua"/>
              </a:rPr>
              <a:t>“Computer </a:t>
            </a:r>
            <a:r>
              <a:rPr sz="972" spc="10" dirty="0">
                <a:latin typeface="Book Antiqua"/>
                <a:cs typeface="Book Antiqua"/>
              </a:rPr>
              <a:t>Science”);  a.Print();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3999791">
              <a:lnSpc>
                <a:spcPct val="165000"/>
              </a:lnSpc>
              <a:spcBef>
                <a:spcPts val="574"/>
              </a:spcBef>
            </a:pPr>
            <a:r>
              <a:rPr sz="972" spc="10" dirty="0">
                <a:latin typeface="Book Antiqua"/>
                <a:cs typeface="Book Antiqua"/>
              </a:rPr>
              <a:t>Output:  </a:t>
            </a:r>
            <a:r>
              <a:rPr sz="972" spc="15" dirty="0">
                <a:latin typeface="Book Antiqua"/>
                <a:cs typeface="Book Antiqua"/>
              </a:rPr>
              <a:t>Name: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Ahmed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Major: </a:t>
            </a:r>
            <a:r>
              <a:rPr sz="972" spc="15" dirty="0">
                <a:latin typeface="Book Antiqua"/>
                <a:cs typeface="Book Antiqua"/>
              </a:rPr>
              <a:t>Computer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221009"/>
            <a:r>
              <a:rPr sz="972" b="1" spc="15" dirty="0">
                <a:latin typeface="Book Antiqua"/>
                <a:cs typeface="Book Antiqua"/>
              </a:rPr>
              <a:t>Overriding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Base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Derive class can 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from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overridden </a:t>
            </a:r>
            <a:r>
              <a:rPr sz="972" spc="19" dirty="0">
                <a:latin typeface="Book Antiqua"/>
                <a:cs typeface="Book Antiqua"/>
              </a:rPr>
              <a:t>member  </a:t>
            </a:r>
            <a:r>
              <a:rPr sz="972" spc="10" dirty="0">
                <a:latin typeface="Book Antiqua"/>
                <a:cs typeface="Book Antiqua"/>
              </a:rPr>
              <a:t>function to perform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base class part </a:t>
            </a:r>
            <a:r>
              <a:rPr sz="972" spc="15" dirty="0">
                <a:latin typeface="Book Antiqua"/>
                <a:cs typeface="Book Antiqua"/>
              </a:rPr>
              <a:t>and then can perform </a:t>
            </a:r>
            <a:r>
              <a:rPr sz="972" spc="10" dirty="0">
                <a:latin typeface="Book Antiqua"/>
                <a:cs typeface="Book Antiqua"/>
              </a:rPr>
              <a:t>its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tasks for 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student 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person method </a:t>
            </a:r>
            <a:r>
              <a:rPr sz="972" spc="10" dirty="0">
                <a:latin typeface="Book Antiqua"/>
                <a:cs typeface="Book Antiqua"/>
              </a:rPr>
              <a:t>Print to </a:t>
            </a:r>
            <a:r>
              <a:rPr sz="972" spc="15" dirty="0">
                <a:latin typeface="Book Antiqua"/>
                <a:cs typeface="Book Antiqua"/>
              </a:rPr>
              <a:t>show name of 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9" dirty="0">
                <a:latin typeface="Book Antiqua"/>
                <a:cs typeface="Book Antiqua"/>
              </a:rPr>
              <a:t>show </a:t>
            </a:r>
            <a:r>
              <a:rPr sz="972" spc="15" dirty="0">
                <a:latin typeface="Book Antiqua"/>
                <a:cs typeface="Book Antiqua"/>
              </a:rPr>
              <a:t>study </a:t>
            </a:r>
            <a:r>
              <a:rPr sz="972" spc="10" dirty="0">
                <a:latin typeface="Book Antiqua"/>
                <a:cs typeface="Book Antiqua"/>
              </a:rPr>
              <a:t>program of student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itself,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approach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in  accordance </a:t>
            </a:r>
            <a:r>
              <a:rPr sz="972" spc="10" dirty="0">
                <a:latin typeface="Book Antiqua"/>
                <a:cs typeface="Book Antiqua"/>
              </a:rPr>
              <a:t>with the Object Oriented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principles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says that </a:t>
            </a:r>
            <a:r>
              <a:rPr sz="972" spc="15" dirty="0">
                <a:latin typeface="Book Antiqua"/>
                <a:cs typeface="Book Antiqua"/>
              </a:rPr>
              <a:t>each 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perform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tasks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5" dirty="0">
                <a:latin typeface="Book Antiqua"/>
                <a:cs typeface="Book Antiqua"/>
              </a:rPr>
              <a:t>itself, this is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example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429673" marR="3179954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Student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Person{  char *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major;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Student(char * </a:t>
            </a:r>
            <a:r>
              <a:rPr sz="972" spc="15" dirty="0">
                <a:latin typeface="Book Antiqua"/>
                <a:cs typeface="Book Antiqua"/>
              </a:rPr>
              <a:t>aName, </a:t>
            </a:r>
            <a:r>
              <a:rPr sz="972" spc="10" dirty="0">
                <a:latin typeface="Book Antiqua"/>
                <a:cs typeface="Book Antiqua"/>
              </a:rPr>
              <a:t>char*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3510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8"/>
            <a:ext cx="4851224" cy="7107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spc="10" dirty="0">
                <a:latin typeface="Book Antiqua"/>
                <a:cs typeface="Book Antiqua"/>
              </a:rPr>
              <a:t>void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Print(){</a:t>
            </a:r>
            <a:endParaRPr sz="972">
              <a:latin typeface="Book Antiqua"/>
              <a:cs typeface="Book Antiqua"/>
            </a:endParaRPr>
          </a:p>
          <a:p>
            <a:pPr marL="848235" marR="5556">
              <a:lnSpc>
                <a:spcPct val="104000"/>
              </a:lnSpc>
              <a:spcBef>
                <a:spcPts val="15"/>
              </a:spcBef>
              <a:tabLst>
                <a:tab pos="1480398" algn="l"/>
              </a:tabLst>
            </a:pPr>
            <a:r>
              <a:rPr sz="972" b="1" spc="10" dirty="0">
                <a:latin typeface="Book Antiqua"/>
                <a:cs typeface="Book Antiqua"/>
              </a:rPr>
              <a:t>Print();	//Calling </a:t>
            </a:r>
            <a:r>
              <a:rPr sz="972" b="1" spc="15" dirty="0">
                <a:latin typeface="Book Antiqua"/>
                <a:cs typeface="Book Antiqua"/>
              </a:rPr>
              <a:t>Print </a:t>
            </a:r>
            <a:r>
              <a:rPr sz="972" b="1" spc="10" dirty="0">
                <a:latin typeface="Book Antiqua"/>
                <a:cs typeface="Book Antiqua"/>
              </a:rPr>
              <a:t>of Person to </a:t>
            </a:r>
            <a:r>
              <a:rPr sz="972" b="1" spc="15" dirty="0">
                <a:latin typeface="Book Antiqua"/>
                <a:cs typeface="Book Antiqua"/>
              </a:rPr>
              <a:t>print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student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name 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cout&lt;&lt;“Major:” &lt;&lt; major </a:t>
            </a:r>
            <a:r>
              <a:rPr sz="972" b="1" spc="10" dirty="0">
                <a:latin typeface="Book Antiqua"/>
                <a:cs typeface="Book Antiqua"/>
              </a:rPr>
              <a:t>&lt;&lt;endl;   </a:t>
            </a:r>
            <a:r>
              <a:rPr sz="972" b="1" spc="5" dirty="0">
                <a:latin typeface="Book Antiqua"/>
                <a:cs typeface="Book Antiqua"/>
              </a:rPr>
              <a:t>//  </a:t>
            </a:r>
            <a:r>
              <a:rPr sz="972" b="1" spc="10" dirty="0">
                <a:latin typeface="Book Antiqua"/>
                <a:cs typeface="Book Antiqua"/>
              </a:rPr>
              <a:t>Displaying study </a:t>
            </a:r>
            <a:r>
              <a:rPr sz="972" b="1" spc="15" dirty="0">
                <a:latin typeface="Book Antiqua"/>
                <a:cs typeface="Book Antiqua"/>
              </a:rPr>
              <a:t>program   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1986005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a(“Ahmad”, “Computer </a:t>
            </a:r>
            <a:r>
              <a:rPr sz="972" spc="10" dirty="0">
                <a:latin typeface="Book Antiqua"/>
                <a:cs typeface="Book Antiqua"/>
              </a:rPr>
              <a:t>Science”);  </a:t>
            </a:r>
            <a:r>
              <a:rPr sz="972" spc="5" dirty="0">
                <a:latin typeface="Book Antiqua"/>
                <a:cs typeface="Book Antiqua"/>
              </a:rPr>
              <a:t>a.Print();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there will </a:t>
            </a:r>
            <a:r>
              <a:rPr sz="972" spc="15" dirty="0">
                <a:latin typeface="Book Antiqua"/>
                <a:cs typeface="Book Antiqua"/>
              </a:rPr>
              <a:t>be no </a:t>
            </a:r>
            <a:r>
              <a:rPr sz="972" spc="10" dirty="0">
                <a:latin typeface="Book Antiqua"/>
                <a:cs typeface="Book Antiqua"/>
              </a:rPr>
              <a:t>output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screen after executing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minor  </a:t>
            </a:r>
            <a:r>
              <a:rPr sz="972" spc="10" dirty="0">
                <a:latin typeface="Book Antiqua"/>
                <a:cs typeface="Book Antiqua"/>
              </a:rPr>
              <a:t>mistake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the </a:t>
            </a:r>
            <a:r>
              <a:rPr sz="972" spc="15" dirty="0">
                <a:latin typeface="Book Antiqua"/>
                <a:cs typeface="Book Antiqua"/>
              </a:rPr>
              <a:t>reason </a:t>
            </a:r>
            <a:r>
              <a:rPr sz="972" spc="10" dirty="0">
                <a:latin typeface="Book Antiqua"/>
                <a:cs typeface="Book Antiqua"/>
              </a:rPr>
              <a:t>that our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classes Student </a:t>
            </a:r>
            <a:r>
              <a:rPr sz="972" spc="15" dirty="0">
                <a:latin typeface="Book Antiqua"/>
                <a:cs typeface="Book Antiqua"/>
              </a:rPr>
              <a:t>and Person </a:t>
            </a:r>
            <a:r>
              <a:rPr sz="972" spc="10" dirty="0">
                <a:latin typeface="Book Antiqua"/>
                <a:cs typeface="Book Antiqua"/>
              </a:rPr>
              <a:t>have  </a:t>
            </a:r>
            <a:r>
              <a:rPr sz="972" spc="15" dirty="0">
                <a:latin typeface="Book Antiqua"/>
                <a:cs typeface="Book Antiqua"/>
              </a:rPr>
              <a:t>methods with name </a:t>
            </a:r>
            <a:r>
              <a:rPr sz="972" spc="10" dirty="0">
                <a:latin typeface="Book Antiqua"/>
                <a:cs typeface="Book Antiqua"/>
              </a:rPr>
              <a:t>Print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calling Print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Person from </a:t>
            </a:r>
            <a:r>
              <a:rPr sz="972" spc="10" dirty="0">
                <a:latin typeface="Book Antiqua"/>
                <a:cs typeface="Book Antiqua"/>
              </a:rPr>
              <a:t>Student  Print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compiler will call to </a:t>
            </a:r>
            <a:r>
              <a:rPr sz="972" spc="5" dirty="0">
                <a:latin typeface="Book Antiqua"/>
                <a:cs typeface="Book Antiqua"/>
              </a:rPr>
              <a:t>Print </a:t>
            </a:r>
            <a:r>
              <a:rPr sz="972" spc="10" dirty="0">
                <a:latin typeface="Book Antiqua"/>
                <a:cs typeface="Book Antiqua"/>
              </a:rPr>
              <a:t>of Student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again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again recursively  as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calling Print </a:t>
            </a:r>
            <a:r>
              <a:rPr sz="972" spc="15" dirty="0">
                <a:latin typeface="Book Antiqua"/>
                <a:cs typeface="Book Antiqua"/>
              </a:rPr>
              <a:t>method form </a:t>
            </a:r>
            <a:r>
              <a:rPr sz="972" spc="10" dirty="0">
                <a:latin typeface="Book Antiqua"/>
                <a:cs typeface="Book Antiqua"/>
              </a:rPr>
              <a:t>Student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necessary to </a:t>
            </a:r>
            <a:r>
              <a:rPr sz="972" spc="15" dirty="0">
                <a:latin typeface="Book Antiqua"/>
                <a:cs typeface="Book Antiqua"/>
              </a:rPr>
              <a:t>mention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are </a:t>
            </a:r>
            <a:r>
              <a:rPr sz="972" spc="10" dirty="0">
                <a:latin typeface="Book Antiqua"/>
                <a:cs typeface="Book Antiqua"/>
              </a:rPr>
              <a:t>calling base class Print </a:t>
            </a:r>
            <a:r>
              <a:rPr sz="972" spc="15" dirty="0">
                <a:latin typeface="Book Antiqua"/>
                <a:cs typeface="Book Antiqua"/>
              </a:rPr>
              <a:t>method as  shown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3120072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Person{  </a:t>
            </a: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major;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Student(char * </a:t>
            </a:r>
            <a:r>
              <a:rPr sz="972" b="1" spc="15" dirty="0">
                <a:latin typeface="Book Antiqua"/>
                <a:cs typeface="Book Antiqua"/>
              </a:rPr>
              <a:t>aName, </a:t>
            </a:r>
            <a:r>
              <a:rPr sz="972" b="1" spc="10" dirty="0">
                <a:latin typeface="Book Antiqua"/>
                <a:cs typeface="Book Antiqua"/>
              </a:rPr>
              <a:t>char*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Print(){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Person::Print();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cout&lt;&lt;“Major:”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major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&lt;&lt;endl;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192612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Student </a:t>
            </a:r>
            <a:r>
              <a:rPr sz="972" b="1" spc="15" dirty="0">
                <a:latin typeface="Book Antiqua"/>
                <a:cs typeface="Book Antiqua"/>
              </a:rPr>
              <a:t>a(“Ahmad”, </a:t>
            </a:r>
            <a:r>
              <a:rPr sz="972" b="1" spc="10" dirty="0">
                <a:latin typeface="Book Antiqua"/>
                <a:cs typeface="Book Antiqua"/>
              </a:rPr>
              <a:t>“Computer Science”);  a.Print();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848235"/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848235">
              <a:spcBef>
                <a:spcPts val="574"/>
              </a:spcBef>
            </a:pPr>
            <a:r>
              <a:rPr sz="972" spc="15" dirty="0">
                <a:latin typeface="Book Antiqua"/>
                <a:cs typeface="Book Antiqua"/>
              </a:rPr>
              <a:t>Name: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Ahmed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Major: </a:t>
            </a:r>
            <a:r>
              <a:rPr sz="972" spc="15" dirty="0">
                <a:latin typeface="Book Antiqua"/>
                <a:cs typeface="Book Antiqua"/>
              </a:rPr>
              <a:t>Computer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9236241"/>
            <a:ext cx="261205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Overriding </a:t>
            </a:r>
            <a:r>
              <a:rPr sz="972" b="1" spc="15" dirty="0">
                <a:latin typeface="Book Antiqua"/>
                <a:cs typeface="Book Antiqua"/>
              </a:rPr>
              <a:t>Member Functions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Base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75656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497576"/>
            <a:ext cx="4849989" cy="3383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see previously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pointers to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overridden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they are  called according to 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pointer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1924271">
              <a:lnSpc>
                <a:spcPct val="103499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Student a(“Ahmad”, “Computer Science”);  Student </a:t>
            </a:r>
            <a:r>
              <a:rPr sz="972" b="1" spc="10" dirty="0">
                <a:latin typeface="Book Antiqua"/>
                <a:cs typeface="Book Antiqua"/>
              </a:rPr>
              <a:t>*sPtr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&amp;a;</a:t>
            </a:r>
            <a:endParaRPr sz="972">
              <a:latin typeface="Book Antiqua"/>
              <a:cs typeface="Book Antiqua"/>
            </a:endParaRPr>
          </a:p>
          <a:p>
            <a:pPr marL="12347" marR="4939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sPtr-&gt;Print();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of sPtr is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so </a:t>
            </a:r>
            <a:r>
              <a:rPr sz="972" b="1" spc="10" dirty="0">
                <a:latin typeface="Book Antiqua"/>
                <a:cs typeface="Book Antiqua"/>
              </a:rPr>
              <a:t>Student Print </a:t>
            </a:r>
            <a:r>
              <a:rPr sz="972" b="1" spc="15" dirty="0">
                <a:latin typeface="Book Antiqua"/>
                <a:cs typeface="Book Antiqua"/>
              </a:rPr>
              <a:t>method will  be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Person </a:t>
            </a:r>
            <a:r>
              <a:rPr sz="972" b="1" spc="15" dirty="0">
                <a:latin typeface="Book Antiqua"/>
                <a:cs typeface="Book Antiqua"/>
              </a:rPr>
              <a:t>*pPtr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sPtr; // static </a:t>
            </a: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pPtr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Person </a:t>
            </a:r>
            <a:r>
              <a:rPr sz="972" b="1" spc="10" dirty="0">
                <a:latin typeface="Book Antiqua"/>
                <a:cs typeface="Book Antiqua"/>
              </a:rPr>
              <a:t>* so </a:t>
            </a:r>
            <a:r>
              <a:rPr sz="972" b="1" spc="15" dirty="0">
                <a:latin typeface="Book Antiqua"/>
                <a:cs typeface="Book Antiqua"/>
              </a:rPr>
              <a:t>Person </a:t>
            </a:r>
            <a:r>
              <a:rPr sz="972" b="1" spc="10" dirty="0">
                <a:latin typeface="Book Antiqua"/>
                <a:cs typeface="Book Antiqua"/>
              </a:rPr>
              <a:t>Print </a:t>
            </a:r>
            <a:r>
              <a:rPr sz="972" b="1" spc="15" dirty="0">
                <a:latin typeface="Book Antiqua"/>
                <a:cs typeface="Book Antiqua"/>
              </a:rPr>
              <a:t>method  </a:t>
            </a:r>
            <a:r>
              <a:rPr sz="972" b="1" spc="10" dirty="0">
                <a:latin typeface="Book Antiqua"/>
                <a:cs typeface="Book Antiqua"/>
              </a:rPr>
              <a:t>will </a:t>
            </a:r>
            <a:r>
              <a:rPr sz="972" b="1" spc="15" dirty="0">
                <a:latin typeface="Book Antiqua"/>
                <a:cs typeface="Book Antiqua"/>
              </a:rPr>
              <a:t>be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 marL="429673" marR="3634938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P</a:t>
            </a:r>
            <a:r>
              <a:rPr sz="972" b="1" spc="5" dirty="0">
                <a:latin typeface="Book Antiqua"/>
                <a:cs typeface="Book Antiqua"/>
              </a:rPr>
              <a:t>tr-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r>
              <a:rPr sz="972" b="1" spc="5" dirty="0">
                <a:latin typeface="Book Antiqua"/>
                <a:cs typeface="Book Antiqua"/>
              </a:rPr>
              <a:t>Pri</a:t>
            </a:r>
            <a:r>
              <a:rPr sz="972" b="1" spc="19" dirty="0">
                <a:latin typeface="Book Antiqua"/>
                <a:cs typeface="Book Antiqua"/>
              </a:rPr>
              <a:t>n</a:t>
            </a:r>
            <a:r>
              <a:rPr sz="972" b="1" spc="5" dirty="0">
                <a:latin typeface="Book Antiqua"/>
                <a:cs typeface="Book Antiqua"/>
              </a:rPr>
              <a:t>t();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3997322">
              <a:lnSpc>
                <a:spcPct val="179500"/>
              </a:lnSpc>
              <a:spcBef>
                <a:spcPts val="292"/>
              </a:spcBef>
            </a:pPr>
            <a:r>
              <a:rPr sz="972" spc="10" dirty="0">
                <a:latin typeface="Book Antiqua"/>
                <a:cs typeface="Book Antiqua"/>
              </a:rPr>
              <a:t>Output:  </a:t>
            </a:r>
            <a:r>
              <a:rPr sz="972" spc="15" dirty="0">
                <a:latin typeface="Book Antiqua"/>
                <a:cs typeface="Book Antiqua"/>
              </a:rPr>
              <a:t>Name: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Ahmed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Major: </a:t>
            </a:r>
            <a:r>
              <a:rPr sz="972" spc="15" dirty="0">
                <a:latin typeface="Book Antiqua"/>
                <a:cs typeface="Book Antiqua"/>
              </a:rPr>
              <a:t>Computer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Science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Name: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Ahmed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339958"/>
            <a:ext cx="4850606" cy="128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undesirable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avoid </a:t>
            </a:r>
            <a:r>
              <a:rPr sz="972" spc="10" dirty="0">
                <a:latin typeface="Book Antiqua"/>
                <a:cs typeface="Book Antiqua"/>
              </a:rPr>
              <a:t>this situation avoid </a:t>
            </a:r>
            <a:r>
              <a:rPr sz="972" spc="15" dirty="0">
                <a:latin typeface="Book Antiqua"/>
                <a:cs typeface="Book Antiqua"/>
              </a:rPr>
              <a:t>using simple method  </a:t>
            </a:r>
            <a:r>
              <a:rPr sz="972" spc="10" dirty="0">
                <a:latin typeface="Book Antiqua"/>
                <a:cs typeface="Book Antiqua"/>
              </a:rPr>
              <a:t>overriding in this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modified form </a:t>
            </a:r>
            <a:r>
              <a:rPr sz="972" spc="5" dirty="0">
                <a:latin typeface="Book Antiqua"/>
                <a:cs typeface="Book Antiqua"/>
              </a:rPr>
              <a:t>(virtual </a:t>
            </a:r>
            <a:r>
              <a:rPr sz="972" spc="10" dirty="0">
                <a:latin typeface="Book Antiqua"/>
                <a:cs typeface="Book Antiqua"/>
              </a:rPr>
              <a:t>functions will be </a:t>
            </a:r>
            <a:r>
              <a:rPr sz="972" spc="15" dirty="0">
                <a:latin typeface="Book Antiqua"/>
                <a:cs typeface="Book Antiqua"/>
              </a:rPr>
              <a:t>covered </a:t>
            </a:r>
            <a:r>
              <a:rPr sz="972" spc="10" dirty="0">
                <a:latin typeface="Book Antiqua"/>
                <a:cs typeface="Book Antiqua"/>
              </a:rPr>
              <a:t>in coming  lectures).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25.2.</a:t>
            </a:r>
            <a:r>
              <a:rPr sz="972" b="1" spc="15" dirty="0">
                <a:latin typeface="Book Antiqua"/>
                <a:cs typeface="Book Antiqua"/>
              </a:rPr>
              <a:t>Hierarchy of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represent the classes involved in inheritance relation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tree like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37482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4403124"/>
            <a:ext cx="4499328" cy="31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b="1" spc="10" dirty="0">
                <a:latin typeface="Book Antiqua"/>
                <a:cs typeface="Book Antiqua"/>
              </a:rPr>
              <a:t>Direct </a:t>
            </a:r>
            <a:r>
              <a:rPr sz="972" b="1" spc="15" dirty="0">
                <a:latin typeface="Book Antiqua"/>
                <a:cs typeface="Book Antiqua"/>
              </a:rPr>
              <a:t>Base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direct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explicitly listed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derived class's  header </a:t>
            </a:r>
            <a:r>
              <a:rPr sz="972" spc="15" dirty="0">
                <a:latin typeface="Book Antiqua"/>
                <a:cs typeface="Book Antiqua"/>
              </a:rPr>
              <a:t>with a colon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(:)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405" y="4876505"/>
            <a:ext cx="263428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// Here </a:t>
            </a:r>
            <a:r>
              <a:rPr sz="972" spc="10" dirty="0">
                <a:latin typeface="Book Antiqua"/>
                <a:cs typeface="Book Antiqua"/>
              </a:rPr>
              <a:t>Parent1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Direct Base Class of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Child1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4876506"/>
            <a:ext cx="1685396" cy="64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Child1:public Parent1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Indirect Base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5496557"/>
            <a:ext cx="4851224" cy="1616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indirect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explicitly listed </a:t>
            </a: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derived class's </a:t>
            </a:r>
            <a:r>
              <a:rPr sz="972" spc="15" dirty="0">
                <a:latin typeface="Book Antiqua"/>
                <a:cs typeface="Book Antiqua"/>
              </a:rPr>
              <a:t>header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15" dirty="0">
                <a:latin typeface="Book Antiqua"/>
                <a:cs typeface="Book Antiqua"/>
              </a:rPr>
              <a:t>a colon  </a:t>
            </a:r>
            <a:r>
              <a:rPr sz="972" spc="10" dirty="0">
                <a:latin typeface="Book Antiqua"/>
                <a:cs typeface="Book Antiqua"/>
              </a:rPr>
              <a:t>(:)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It is inherited </a:t>
            </a:r>
            <a:r>
              <a:rPr sz="972" spc="15" dirty="0">
                <a:latin typeface="Book Antiqua"/>
                <a:cs typeface="Book Antiqua"/>
              </a:rPr>
              <a:t>from two or more </a:t>
            </a:r>
            <a:r>
              <a:rPr sz="972" spc="10" dirty="0">
                <a:latin typeface="Book Antiqua"/>
                <a:cs typeface="Book Antiqua"/>
              </a:rPr>
              <a:t>levels </a:t>
            </a:r>
            <a:r>
              <a:rPr sz="972" spc="15" dirty="0">
                <a:latin typeface="Book Antiqua"/>
                <a:cs typeface="Book Antiqua"/>
              </a:rPr>
              <a:t>up </a:t>
            </a:r>
            <a:r>
              <a:rPr sz="972" spc="10" dirty="0">
                <a:latin typeface="Book Antiqua"/>
                <a:cs typeface="Book Antiqua"/>
              </a:rPr>
              <a:t>the hierarchy of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GrandParent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Parent1: public GrandParent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8822" y="7094524"/>
            <a:ext cx="282566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Here GrandParent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b="1" spc="10" dirty="0">
                <a:latin typeface="Book Antiqua"/>
                <a:cs typeface="Book Antiqua"/>
              </a:rPr>
              <a:t>InDirect </a:t>
            </a:r>
            <a:r>
              <a:rPr sz="972" b="1" spc="15" dirty="0">
                <a:latin typeface="Book Antiqua"/>
                <a:cs typeface="Book Antiqua"/>
              </a:rPr>
              <a:t>Base </a:t>
            </a:r>
            <a:r>
              <a:rPr sz="972" b="1" spc="10" dirty="0">
                <a:latin typeface="Book Antiqua"/>
                <a:cs typeface="Book Antiqua"/>
              </a:rPr>
              <a:t>Class   </a:t>
            </a:r>
            <a:r>
              <a:rPr sz="972" b="1" spc="23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of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41" y="7083411"/>
            <a:ext cx="1742810" cy="65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b="1" spc="10" dirty="0">
                <a:latin typeface="Book Antiqua"/>
                <a:cs typeface="Book Antiqua"/>
              </a:rPr>
              <a:t>class Child1:public </a:t>
            </a:r>
            <a:r>
              <a:rPr sz="972" b="1" spc="15" dirty="0">
                <a:latin typeface="Book Antiqua"/>
                <a:cs typeface="Book Antiqua"/>
              </a:rPr>
              <a:t>Parent1 </a:t>
            </a:r>
            <a:r>
              <a:rPr sz="972" spc="10" dirty="0">
                <a:latin typeface="Book Antiqua"/>
                <a:cs typeface="Book Antiqua"/>
              </a:rPr>
              <a:t>{  Child1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9212" y="1628458"/>
            <a:ext cx="2012597" cy="215735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0990" rIns="0" bIns="0" rtlCol="0">
            <a:spAutoFit/>
          </a:bodyPr>
          <a:lstStyle/>
          <a:p>
            <a:pPr marL="522276">
              <a:spcBef>
                <a:spcPts val="165"/>
              </a:spcBef>
            </a:pPr>
            <a:r>
              <a:rPr sz="1264" spc="5" dirty="0">
                <a:latin typeface="Arial"/>
                <a:cs typeface="Arial"/>
              </a:rPr>
              <a:t>GrandParent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47193" y="2954907"/>
          <a:ext cx="4512910" cy="713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100">
                <a:tc rowSpan="2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1935">
                      <a:solidFill>
                        <a:srgbClr val="000000"/>
                      </a:solidFill>
                      <a:prstDash val="solid"/>
                    </a:lnR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93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1935">
                      <a:solidFill>
                        <a:srgbClr val="000000"/>
                      </a:solidFill>
                      <a:prstDash val="solid"/>
                    </a:lnR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193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4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Child1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Child2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354367" y="2813792"/>
            <a:ext cx="175331" cy="151253"/>
          </a:xfrm>
          <a:custGeom>
            <a:avLst/>
            <a:gdLst/>
            <a:ahLst/>
            <a:cxnLst/>
            <a:rect l="l" t="t" r="r" b="b"/>
            <a:pathLst>
              <a:path w="180339" h="155575">
                <a:moveTo>
                  <a:pt x="89915" y="0"/>
                </a:moveTo>
                <a:lnTo>
                  <a:pt x="0" y="155448"/>
                </a:lnTo>
                <a:lnTo>
                  <a:pt x="179831" y="155448"/>
                </a:lnTo>
                <a:lnTo>
                  <a:pt x="89915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47193" y="2128520"/>
          <a:ext cx="4512910" cy="66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617">
                <a:tc gridSpan="3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Parent1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Parent2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501918" y="1942571"/>
            <a:ext cx="175331" cy="180269"/>
          </a:xfrm>
          <a:custGeom>
            <a:avLst/>
            <a:gdLst/>
            <a:ahLst/>
            <a:cxnLst/>
            <a:rect l="l" t="t" r="r" b="b"/>
            <a:pathLst>
              <a:path w="180339" h="185419">
                <a:moveTo>
                  <a:pt x="102108" y="0"/>
                </a:moveTo>
                <a:lnTo>
                  <a:pt x="0" y="172212"/>
                </a:lnTo>
                <a:lnTo>
                  <a:pt x="179831" y="185166"/>
                </a:lnTo>
                <a:lnTo>
                  <a:pt x="10210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92890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30" y="2129260"/>
            <a:ext cx="62970" cy="621065"/>
          </a:xfrm>
          <a:custGeom>
            <a:avLst/>
            <a:gdLst/>
            <a:ahLst/>
            <a:cxnLst/>
            <a:rect l="l" t="t" r="r" b="b"/>
            <a:pathLst>
              <a:path w="64769" h="638810">
                <a:moveTo>
                  <a:pt x="64769" y="0"/>
                </a:moveTo>
                <a:lnTo>
                  <a:pt x="0" y="0"/>
                </a:lnTo>
                <a:lnTo>
                  <a:pt x="0" y="638555"/>
                </a:lnTo>
                <a:lnTo>
                  <a:pt x="64769" y="638555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2129260"/>
            <a:ext cx="62970" cy="621065"/>
          </a:xfrm>
          <a:custGeom>
            <a:avLst/>
            <a:gdLst/>
            <a:ahLst/>
            <a:cxnLst/>
            <a:rect l="l" t="t" r="r" b="b"/>
            <a:pathLst>
              <a:path w="64770" h="638810">
                <a:moveTo>
                  <a:pt x="64770" y="0"/>
                </a:moveTo>
                <a:lnTo>
                  <a:pt x="0" y="0"/>
                </a:lnTo>
                <a:lnTo>
                  <a:pt x="0" y="638555"/>
                </a:lnTo>
                <a:lnTo>
                  <a:pt x="64770" y="638555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2129260"/>
            <a:ext cx="4825912" cy="154958"/>
          </a:xfrm>
          <a:custGeom>
            <a:avLst/>
            <a:gdLst/>
            <a:ahLst/>
            <a:cxnLst/>
            <a:rect l="l" t="t" r="r" b="b"/>
            <a:pathLst>
              <a:path w="4963795" h="159385">
                <a:moveTo>
                  <a:pt x="0" y="159257"/>
                </a:moveTo>
                <a:lnTo>
                  <a:pt x="4963667" y="159257"/>
                </a:lnTo>
                <a:lnTo>
                  <a:pt x="4963667" y="0"/>
                </a:lnTo>
                <a:lnTo>
                  <a:pt x="0" y="0"/>
                </a:lnTo>
                <a:lnTo>
                  <a:pt x="0" y="1592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5699" y="2284095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2438188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55699" y="2592281"/>
            <a:ext cx="4825912" cy="158044"/>
          </a:xfrm>
          <a:custGeom>
            <a:avLst/>
            <a:gdLst/>
            <a:ahLst/>
            <a:cxnLst/>
            <a:rect l="l" t="t" r="r" b="b"/>
            <a:pathLst>
              <a:path w="4963795" h="162560">
                <a:moveTo>
                  <a:pt x="0" y="162305"/>
                </a:moveTo>
                <a:lnTo>
                  <a:pt x="4963667" y="162305"/>
                </a:lnTo>
                <a:lnTo>
                  <a:pt x="4963667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2730" y="1506466"/>
            <a:ext cx="4951853" cy="365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 algn="just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algn="just"/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3763347">
              <a:lnSpc>
                <a:spcPct val="104500"/>
              </a:lnSpc>
            </a:pPr>
            <a:r>
              <a:rPr sz="972" b="1" spc="10" dirty="0">
                <a:latin typeface="Book Antiqua"/>
                <a:cs typeface="Book Antiqua"/>
              </a:rPr>
              <a:t>String(int)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called…  </a:t>
            </a:r>
            <a:r>
              <a:rPr sz="972" b="1" spc="10" dirty="0">
                <a:latin typeface="Book Antiqua"/>
                <a:cs typeface="Book Antiqua"/>
              </a:rPr>
              <a:t>65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2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271633"/>
            <a:r>
              <a:rPr sz="972" spc="15" dirty="0">
                <a:latin typeface="Book Antiqua"/>
                <a:cs typeface="Book Antiqua"/>
              </a:rPr>
              <a:t>Keyword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explicit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53708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mechanism 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restrict </a:t>
            </a:r>
            <a:r>
              <a:rPr sz="972" spc="10" dirty="0">
                <a:latin typeface="Book Antiqua"/>
                <a:cs typeface="Book Antiqua"/>
              </a:rPr>
              <a:t>automatic conversions like this using  constructor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keyword </a:t>
            </a: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spc="15" dirty="0">
                <a:latin typeface="Book Antiqua"/>
                <a:cs typeface="Book Antiqua"/>
              </a:rPr>
              <a:t>with such </a:t>
            </a:r>
            <a:r>
              <a:rPr sz="972" spc="10" dirty="0">
                <a:latin typeface="Book Antiqua"/>
                <a:cs typeface="Book Antiqua"/>
              </a:rPr>
              <a:t>constructors 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used 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keyword then </a:t>
            </a:r>
            <a:r>
              <a:rPr sz="972" spc="10" dirty="0">
                <a:latin typeface="Book Antiqua"/>
                <a:cs typeface="Book Antiqua"/>
              </a:rPr>
              <a:t>casting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explicitly </a:t>
            </a:r>
            <a:r>
              <a:rPr sz="972" spc="15" dirty="0">
                <a:latin typeface="Book Antiqua"/>
                <a:cs typeface="Book Antiqua"/>
              </a:rPr>
              <a:t>performed by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user.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spc="10" dirty="0">
                <a:latin typeface="Book Antiqua"/>
                <a:cs typeface="Book Antiqua"/>
              </a:rPr>
              <a:t>only works with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 marR="4197960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Example:  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80913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80913">
              <a:spcBef>
                <a:spcPts val="63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8091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explicit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String(int);</a:t>
            </a:r>
            <a:endParaRPr sz="972">
              <a:latin typeface="Book Antiqua"/>
              <a:cs typeface="Book Antiqua"/>
            </a:endParaRPr>
          </a:p>
          <a:p>
            <a:pPr marL="62352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8717" y="5586902"/>
            <a:ext cx="55686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Error…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40" y="5271320"/>
            <a:ext cx="924189" cy="796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‘A’;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5937" y="6535156"/>
            <a:ext cx="149833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valid, explicit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casting…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41" y="6218821"/>
            <a:ext cx="1374863" cy="112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 s1,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s2;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String(101);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//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s2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(String)204;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41" y="7473780"/>
            <a:ext cx="4851841" cy="193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228294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another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conversion:  </a:t>
            </a:r>
            <a:r>
              <a:rPr sz="972" spc="15" dirty="0">
                <a:latin typeface="Book Antiqua"/>
                <a:cs typeface="Book Antiqua"/>
              </a:rPr>
              <a:t>“Operator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overloading”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converting from current type (user defined)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any other basic </a:t>
            </a:r>
            <a:r>
              <a:rPr sz="972" spc="15" dirty="0">
                <a:latin typeface="Book Antiqua"/>
                <a:cs typeface="Book Antiqua"/>
              </a:rPr>
              <a:t>type or  user defined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General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Syntax: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152"/>
              </a:lnSpc>
            </a:pPr>
            <a:r>
              <a:rPr sz="1458" b="1" spc="15" baseline="5555" dirty="0">
                <a:latin typeface="Book Antiqua"/>
                <a:cs typeface="Book Antiqua"/>
              </a:rPr>
              <a:t>TYPE</a:t>
            </a:r>
            <a:r>
              <a:rPr sz="632" b="1" spc="10" dirty="0">
                <a:latin typeface="Book Antiqua"/>
                <a:cs typeface="Book Antiqua"/>
              </a:rPr>
              <a:t>1</a:t>
            </a:r>
            <a:r>
              <a:rPr sz="1458" b="1" spc="15" baseline="5555" dirty="0">
                <a:latin typeface="Book Antiqua"/>
                <a:cs typeface="Book Antiqua"/>
              </a:rPr>
              <a:t>::operator</a:t>
            </a:r>
            <a:r>
              <a:rPr sz="1458" b="1" spc="-51" baseline="5555" dirty="0">
                <a:latin typeface="Book Antiqua"/>
                <a:cs typeface="Book Antiqua"/>
              </a:rPr>
              <a:t> </a:t>
            </a:r>
            <a:r>
              <a:rPr sz="1458" b="1" spc="21" baseline="5555" dirty="0">
                <a:latin typeface="Book Antiqua"/>
                <a:cs typeface="Book Antiqua"/>
              </a:rPr>
              <a:t>TYPE</a:t>
            </a:r>
            <a:r>
              <a:rPr sz="632" b="1" spc="15" dirty="0">
                <a:latin typeface="Book Antiqua"/>
                <a:cs typeface="Book Antiqua"/>
              </a:rPr>
              <a:t>2</a:t>
            </a:r>
            <a:r>
              <a:rPr sz="1458" b="1" spc="21" baseline="5555" dirty="0">
                <a:latin typeface="Book Antiqua"/>
                <a:cs typeface="Book Antiqua"/>
              </a:rPr>
              <a:t>();</a:t>
            </a:r>
            <a:endParaRPr sz="1458" baseline="5555">
              <a:latin typeface="Book Antiqua"/>
              <a:cs typeface="Book Antiqua"/>
            </a:endParaRPr>
          </a:p>
          <a:p>
            <a:pPr marL="12347">
              <a:lnSpc>
                <a:spcPts val="1152"/>
              </a:lnSpc>
            </a:pPr>
            <a:r>
              <a:rPr sz="972" spc="5" dirty="0">
                <a:latin typeface="Book Antiqua"/>
                <a:cs typeface="Book Antiqua"/>
              </a:rPr>
              <a:t>Like,</a:t>
            </a:r>
            <a:endParaRPr sz="972">
              <a:latin typeface="Book Antiqua"/>
              <a:cs typeface="Book Antiqua"/>
            </a:endParaRPr>
          </a:p>
          <a:p>
            <a:pPr marL="17224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String::operator char * </a:t>
            </a:r>
            <a:r>
              <a:rPr sz="972" spc="5" dirty="0">
                <a:latin typeface="Book Antiqua"/>
                <a:cs typeface="Book Antiqua"/>
              </a:rPr>
              <a:t>(); 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TYPE1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5" dirty="0">
                <a:latin typeface="Book Antiqua"/>
                <a:cs typeface="Book Antiqua"/>
              </a:rPr>
              <a:t>TYPE2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170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3546122" cy="8093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It will </a:t>
            </a:r>
            <a:r>
              <a:rPr sz="972" spc="15" dirty="0">
                <a:latin typeface="Book Antiqua"/>
                <a:cs typeface="Book Antiqua"/>
              </a:rPr>
              <a:t>convert our </a:t>
            </a:r>
            <a:r>
              <a:rPr sz="972" spc="10" dirty="0">
                <a:latin typeface="Book Antiqua"/>
                <a:cs typeface="Book Antiqua"/>
              </a:rPr>
              <a:t>string object to </a:t>
            </a:r>
            <a:r>
              <a:rPr sz="972" spc="15" dirty="0">
                <a:latin typeface="Book Antiqua"/>
                <a:cs typeface="Book Antiqua"/>
              </a:rPr>
              <a:t>char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14230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functions as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of the class.  </a:t>
            </a:r>
            <a:r>
              <a:rPr sz="972" spc="19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return </a:t>
            </a:r>
            <a:r>
              <a:rPr sz="972" spc="15" dirty="0">
                <a:latin typeface="Book Antiqua"/>
                <a:cs typeface="Book Antiqua"/>
              </a:rPr>
              <a:t>type and </a:t>
            </a:r>
            <a:r>
              <a:rPr sz="972" spc="10" dirty="0">
                <a:latin typeface="Book Antiqua"/>
                <a:cs typeface="Book Antiqua"/>
              </a:rPr>
              <a:t>arguments are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specified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Return type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implicitly taken to be </a:t>
            </a:r>
            <a:r>
              <a:rPr sz="972" spc="15" dirty="0">
                <a:latin typeface="Book Antiqua"/>
                <a:cs typeface="Book Antiqua"/>
              </a:rPr>
              <a:t>TYPE2 by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compiler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Conversion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1745857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Overloading </a:t>
            </a:r>
            <a:r>
              <a:rPr sz="972" spc="10" dirty="0">
                <a:latin typeface="Book Antiqua"/>
                <a:cs typeface="Book Antiqua"/>
              </a:rPr>
              <a:t>pre-defined types:  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 marR="2131699">
              <a:lnSpc>
                <a:spcPct val="104000"/>
              </a:lnSpc>
              <a:spcBef>
                <a:spcPts val="24"/>
              </a:spcBef>
            </a:pPr>
            <a:r>
              <a:rPr sz="972" b="1" spc="10" dirty="0">
                <a:latin typeface="Book Antiqua"/>
                <a:cs typeface="Book Antiqua"/>
              </a:rPr>
              <a:t>operator int();  operator </a:t>
            </a:r>
            <a:r>
              <a:rPr sz="972" b="1" spc="15" dirty="0">
                <a:latin typeface="Book Antiqua"/>
                <a:cs typeface="Book Antiqua"/>
              </a:rPr>
              <a:t>char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String::operator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int(){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if(size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0)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atoi(bufferPtr);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-1;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115648" indent="-417944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String::operator </a:t>
            </a: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0" dirty="0">
                <a:latin typeface="Book Antiqua"/>
                <a:cs typeface="Book Antiqua"/>
              </a:rPr>
              <a:t>*(){  return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bufferPtr;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s("2324");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(int)s </a:t>
            </a:r>
            <a:r>
              <a:rPr sz="972" b="1" spc="15" dirty="0">
                <a:latin typeface="Book Antiqua"/>
                <a:cs typeface="Book Antiqua"/>
              </a:rPr>
              <a:t>&lt;&lt; endl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(char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*)s;</a:t>
            </a:r>
            <a:endParaRPr sz="972">
              <a:latin typeface="Book Antiqua"/>
              <a:cs typeface="Book Antiqua"/>
            </a:endParaRPr>
          </a:p>
          <a:p>
            <a:pPr marR="2228623" algn="ctr">
              <a:spcBef>
                <a:spcPts val="58"/>
              </a:spcBef>
              <a:tabLst>
                <a:tab pos="314230" algn="l"/>
              </a:tabLst>
            </a:pPr>
            <a:r>
              <a:rPr sz="972" spc="19" dirty="0">
                <a:latin typeface="Book Antiqua"/>
                <a:cs typeface="Book Antiqua"/>
              </a:rPr>
              <a:t>//	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(int)s;</a:t>
            </a:r>
            <a:endParaRPr sz="972">
              <a:latin typeface="Book Antiqua"/>
              <a:cs typeface="Book Antiqua"/>
            </a:endParaRPr>
          </a:p>
          <a:p>
            <a:pPr marL="140138" marR="2337893" algn="ctr">
              <a:lnSpc>
                <a:spcPct val="107000"/>
              </a:lnSpc>
              <a:spcBef>
                <a:spcPts val="5"/>
              </a:spcBef>
              <a:tabLst>
                <a:tab pos="454985" algn="l"/>
              </a:tabLst>
            </a:pPr>
            <a:r>
              <a:rPr sz="972" spc="19" dirty="0">
                <a:latin typeface="Book Antiqua"/>
                <a:cs typeface="Book Antiqua"/>
              </a:rPr>
              <a:t>//	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(s); 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2324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2324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21.4.</a:t>
            </a:r>
            <a:r>
              <a:rPr sz="972" b="1" spc="15" dirty="0">
                <a:latin typeface="Book Antiqua"/>
                <a:cs typeface="Book Antiqua"/>
              </a:rPr>
              <a:t>User Defined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User-defined types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overloaded in </a:t>
            </a:r>
            <a:r>
              <a:rPr sz="972" spc="10" dirty="0">
                <a:latin typeface="Book Antiqua"/>
                <a:cs typeface="Book Antiqua"/>
              </a:rPr>
              <a:t>exactly the </a:t>
            </a:r>
            <a:r>
              <a:rPr sz="972" spc="15" dirty="0">
                <a:latin typeface="Book Antiqua"/>
                <a:cs typeface="Book Antiqua"/>
              </a:rPr>
              <a:t>same way  </a:t>
            </a:r>
            <a:r>
              <a:rPr sz="972" spc="10" dirty="0">
                <a:latin typeface="Book Antiqua"/>
                <a:cs typeface="Book Antiqua"/>
              </a:rPr>
              <a:t>Only prototype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 marR="1915628" algn="just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Complex(); 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HugeInt();  operator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IntVector();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941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1224" cy="736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2131699">
              <a:lnSpc>
                <a:spcPct val="208000"/>
              </a:lnSpc>
              <a:spcBef>
                <a:spcPts val="34"/>
              </a:spcBef>
            </a:pPr>
            <a:r>
              <a:rPr sz="972" b="1" spc="15" dirty="0">
                <a:latin typeface="Times New Roman"/>
                <a:cs typeface="Times New Roman"/>
              </a:rPr>
              <a:t>21.5.</a:t>
            </a:r>
            <a:r>
              <a:rPr sz="972" b="1" spc="15" dirty="0">
                <a:latin typeface="Book Antiqua"/>
                <a:cs typeface="Book Antiqua"/>
              </a:rPr>
              <a:t>Drawbacks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Type Conversion </a:t>
            </a:r>
            <a:r>
              <a:rPr sz="972" b="1" spc="10" dirty="0">
                <a:latin typeface="Book Antiqua"/>
                <a:cs typeface="Book Antiqua"/>
              </a:rPr>
              <a:t>Operator:  class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291" marR="359666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String(char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*);  </a:t>
            </a:r>
            <a:r>
              <a:rPr sz="972" b="1" spc="10" dirty="0">
                <a:latin typeface="Book Antiqua"/>
                <a:cs typeface="Book Antiqua"/>
              </a:rPr>
              <a:t>operator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String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s(“Fakhir");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9" dirty="0">
                <a:latin typeface="Book Antiqua"/>
                <a:cs typeface="Book Antiqua"/>
              </a:rPr>
              <a:t>NOT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overloaded</a:t>
            </a:r>
            <a:endParaRPr sz="972">
              <a:latin typeface="Book Antiqua"/>
              <a:cs typeface="Book Antiqua"/>
            </a:endParaRPr>
          </a:p>
          <a:p>
            <a:pPr marL="430291" marR="1153822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s; // </a:t>
            </a:r>
            <a:r>
              <a:rPr sz="972" b="1" spc="10" dirty="0">
                <a:latin typeface="Book Antiqua"/>
                <a:cs typeface="Book Antiqua"/>
              </a:rPr>
              <a:t>compiler is automatically converting s to int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Junk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Returned…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avoid this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24" dirty="0">
                <a:latin typeface="Book Antiqua"/>
                <a:cs typeface="Book Antiqua"/>
              </a:rPr>
              <a:t>DO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i="1" spc="10" dirty="0">
                <a:latin typeface="Book Antiqua"/>
                <a:cs typeface="Book Antiqua"/>
              </a:rPr>
              <a:t>type conversion operators </a:t>
            </a:r>
            <a:r>
              <a:rPr sz="972" spc="10" dirty="0">
                <a:latin typeface="Book Antiqua"/>
                <a:cs typeface="Book Antiqua"/>
              </a:rPr>
              <a:t>instead use separate 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for </a:t>
            </a:r>
            <a:r>
              <a:rPr sz="972" spc="15" dirty="0">
                <a:latin typeface="Book Antiqua"/>
                <a:cs typeface="Book Antiqua"/>
              </a:rPr>
              <a:t>such type conversion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Modifying String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 marR="3626296">
              <a:lnSpc>
                <a:spcPct val="106200"/>
              </a:lnSpc>
              <a:spcBef>
                <a:spcPts val="15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10" dirty="0">
                <a:latin typeface="Book Antiqua"/>
                <a:cs typeface="Book Antiqua"/>
              </a:rPr>
              <a:t>String(char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*);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AsInt();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String::AsInt(){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if(size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0)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atoi(bufferPtr);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-1;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s(“434");</a:t>
            </a:r>
            <a:endParaRPr sz="972">
              <a:latin typeface="Book Antiqua"/>
              <a:cs typeface="Book Antiqua"/>
            </a:endParaRPr>
          </a:p>
          <a:p>
            <a:pPr marL="430291" marR="2957092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// &lt;&lt;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overloaded  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s;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s.AsInt();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8836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1"/>
            <a:ext cx="4850606" cy="5324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No.22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Practical </a:t>
            </a:r>
            <a:r>
              <a:rPr sz="972" b="1" spc="15" dirty="0">
                <a:latin typeface="Book Antiqua"/>
                <a:cs typeface="Book Antiqua"/>
              </a:rPr>
              <a:t>implementation of Inheritance in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Topics to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discussed </a:t>
            </a:r>
            <a:r>
              <a:rPr sz="972" spc="5" dirty="0">
                <a:latin typeface="Book Antiqua"/>
                <a:cs typeface="Book Antiqua"/>
              </a:rPr>
              <a:t>in this </a:t>
            </a:r>
            <a:r>
              <a:rPr sz="972" spc="10" dirty="0">
                <a:latin typeface="Book Antiqua"/>
                <a:cs typeface="Book Antiqua"/>
              </a:rPr>
              <a:t>lecture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lvl="2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Inheritance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UML </a:t>
            </a:r>
            <a:r>
              <a:rPr sz="972" spc="10" dirty="0">
                <a:latin typeface="Book Antiqua"/>
                <a:cs typeface="Book Antiqua"/>
              </a:rPr>
              <a:t>Notation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Types </a:t>
            </a:r>
            <a:r>
              <a:rPr sz="972" spc="10" dirty="0">
                <a:latin typeface="Book Antiqua"/>
                <a:cs typeface="Book Antiqua"/>
              </a:rPr>
              <a:t>of Inheritance in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24" dirty="0">
                <a:latin typeface="Book Antiqua"/>
                <a:cs typeface="Book Antiqua"/>
              </a:rPr>
              <a:t>A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Accessing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Allocation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Constructors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initializers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Initializing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Order of execution </a:t>
            </a:r>
            <a:r>
              <a:rPr sz="972" spc="10" dirty="0">
                <a:latin typeface="Book Antiqua"/>
                <a:cs typeface="Book Antiqua"/>
              </a:rPr>
              <a:t>constructors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Examples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implementation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Inheritance in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2"/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5" dirty="0">
                <a:latin typeface="Book Antiqua"/>
                <a:cs typeface="Book Antiqua"/>
              </a:rPr>
              <a:t>inherits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A, then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10" dirty="0">
                <a:latin typeface="Book Antiqua"/>
                <a:cs typeface="Book Antiqua"/>
              </a:rPr>
              <a:t>contains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the characteristics (information  structure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behavior) of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A.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whose behavior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being </a:t>
            </a:r>
            <a:r>
              <a:rPr sz="972" spc="10" dirty="0">
                <a:latin typeface="Book Antiqua"/>
                <a:cs typeface="Book Antiqua"/>
              </a:rPr>
              <a:t>inherited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the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who  </a:t>
            </a:r>
            <a:r>
              <a:rPr sz="972" spc="10" dirty="0">
                <a:latin typeface="Book Antiqua"/>
                <a:cs typeface="Book Antiqua"/>
              </a:rPr>
              <a:t>inherits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behavior </a:t>
            </a:r>
            <a:r>
              <a:rPr sz="972" spc="15" dirty="0">
                <a:latin typeface="Book Antiqua"/>
                <a:cs typeface="Book Antiqua"/>
              </a:rPr>
              <a:t>of 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derived class. Base </a:t>
            </a:r>
            <a:r>
              <a:rPr sz="972" spc="5" dirty="0">
                <a:latin typeface="Book Antiqua"/>
                <a:cs typeface="Book Antiqua"/>
              </a:rPr>
              <a:t>class is </a:t>
            </a:r>
            <a:r>
              <a:rPr sz="972" spc="10" dirty="0">
                <a:latin typeface="Book Antiqua"/>
                <a:cs typeface="Book Antiqua"/>
              </a:rPr>
              <a:t>also called  parent 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child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also derived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Besides inherited characteristics,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its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unique  </a:t>
            </a:r>
            <a:r>
              <a:rPr sz="972" spc="10" dirty="0">
                <a:latin typeface="Book Antiqua"/>
                <a:cs typeface="Book Antiqua"/>
              </a:rPr>
              <a:t>characteristics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spcBef>
                <a:spcPts val="5"/>
              </a:spcBef>
              <a:buFont typeface="Times New Roman"/>
              <a:buAutoNum type="arabicPeriod" startAt="3"/>
              <a:tabLst>
                <a:tab pos="273485" algn="l"/>
              </a:tabLst>
            </a:pPr>
            <a:r>
              <a:rPr sz="972" b="1" spc="24" dirty="0">
                <a:latin typeface="Book Antiqua"/>
                <a:cs typeface="Book Antiqua"/>
              </a:rPr>
              <a:t>UML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Notation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6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 arrow from </a:t>
            </a:r>
            <a:r>
              <a:rPr sz="972" spc="10" dirty="0">
                <a:latin typeface="Book Antiqua"/>
                <a:cs typeface="Book Antiqua"/>
              </a:rPr>
              <a:t>derived class to the </a:t>
            </a:r>
            <a:r>
              <a:rPr sz="972" spc="15" dirty="0">
                <a:latin typeface="Book Antiqua"/>
                <a:cs typeface="Book Antiqua"/>
              </a:rPr>
              <a:t>parent </a:t>
            </a:r>
            <a:r>
              <a:rPr sz="972" spc="10" dirty="0">
                <a:latin typeface="Book Antiqua"/>
                <a:cs typeface="Book Antiqua"/>
              </a:rPr>
              <a:t>class to </a:t>
            </a:r>
            <a:r>
              <a:rPr sz="972" spc="19" dirty="0">
                <a:latin typeface="Book Antiqua"/>
                <a:cs typeface="Book Antiqua"/>
              </a:rPr>
              <a:t>show </a:t>
            </a:r>
            <a:r>
              <a:rPr sz="972" spc="10" dirty="0">
                <a:latin typeface="Book Antiqua"/>
                <a:cs typeface="Book Antiqua"/>
              </a:rPr>
              <a:t>inheritance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shown 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9456" y="6980237"/>
            <a:ext cx="1161627" cy="84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948517" y="6980237"/>
            <a:ext cx="1161626" cy="846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561924" y="8145074"/>
            <a:ext cx="3510933" cy="95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4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Inheritance </a:t>
            </a:r>
            <a:r>
              <a:rPr sz="972" b="1" spc="10" dirty="0">
                <a:latin typeface="Book Antiqua"/>
                <a:cs typeface="Book Antiqua"/>
              </a:rPr>
              <a:t>in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 startAt="4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 we can </a:t>
            </a:r>
            <a:r>
              <a:rPr sz="972" spc="10" dirty="0">
                <a:latin typeface="Book Antiqua"/>
                <a:cs typeface="Book Antiqua"/>
              </a:rPr>
              <a:t>inherit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from another class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three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Public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Private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Protected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44004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2458" cy="4524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22.5.</a:t>
            </a:r>
            <a:r>
              <a:rPr sz="972" b="1" spc="15" dirty="0">
                <a:latin typeface="Book Antiqua"/>
                <a:cs typeface="Book Antiqua"/>
              </a:rPr>
              <a:t>“IS </a:t>
            </a:r>
            <a:r>
              <a:rPr sz="972" b="1" spc="19" dirty="0">
                <a:latin typeface="Book Antiqua"/>
                <a:cs typeface="Book Antiqua"/>
              </a:rPr>
              <a:t>A”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52505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Inheritance represents </a:t>
            </a:r>
            <a:r>
              <a:rPr sz="972" spc="15" dirty="0">
                <a:latin typeface="Book Antiqua"/>
                <a:cs typeface="Book Antiqua"/>
              </a:rPr>
              <a:t>“IS A” </a:t>
            </a:r>
            <a:r>
              <a:rPr sz="972" spc="10" dirty="0">
                <a:latin typeface="Book Antiqua"/>
                <a:cs typeface="Book Antiqua"/>
              </a:rPr>
              <a:t>relationship for example “a student 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person”.  In general </a:t>
            </a:r>
            <a:r>
              <a:rPr sz="972" spc="15" dirty="0">
                <a:latin typeface="Book Antiqua"/>
                <a:cs typeface="Book Antiqua"/>
              </a:rPr>
              <a:t>words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say that inheritance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represents,</a:t>
            </a:r>
            <a:endParaRPr sz="972">
              <a:latin typeface="Book Antiqua"/>
              <a:cs typeface="Book Antiqua"/>
            </a:endParaRPr>
          </a:p>
          <a:p>
            <a:pPr marL="1266796">
              <a:spcBef>
                <a:spcPts val="53"/>
              </a:spcBef>
            </a:pPr>
            <a:r>
              <a:rPr sz="972" i="1" spc="10" dirty="0">
                <a:latin typeface="Book Antiqua"/>
                <a:cs typeface="Book Antiqua"/>
              </a:rPr>
              <a:t>“Derived class IS </a:t>
            </a:r>
            <a:r>
              <a:rPr sz="972" i="1" spc="19" dirty="0">
                <a:latin typeface="Book Antiqua"/>
                <a:cs typeface="Book Antiqua"/>
              </a:rPr>
              <a:t>A </a:t>
            </a:r>
            <a:r>
              <a:rPr sz="972" i="1" spc="10" dirty="0">
                <a:latin typeface="Book Antiqua"/>
                <a:cs typeface="Book Antiqua"/>
              </a:rPr>
              <a:t>kind </a:t>
            </a:r>
            <a:r>
              <a:rPr sz="972" i="1" spc="5" dirty="0">
                <a:latin typeface="Book Antiqua"/>
                <a:cs typeface="Book Antiqua"/>
              </a:rPr>
              <a:t>of </a:t>
            </a:r>
            <a:r>
              <a:rPr sz="972" i="1" spc="10" dirty="0">
                <a:latin typeface="Book Antiqua"/>
                <a:cs typeface="Book Antiqua"/>
              </a:rPr>
              <a:t>Parent</a:t>
            </a:r>
            <a:r>
              <a:rPr sz="972" i="1" spc="-3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class”</a:t>
            </a:r>
            <a:endParaRPr sz="972">
              <a:latin typeface="Book Antiqua"/>
              <a:cs typeface="Book Antiqua"/>
            </a:endParaRPr>
          </a:p>
          <a:p>
            <a:pPr marL="430291" marR="3304041" indent="-418561">
              <a:lnSpc>
                <a:spcPct val="211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C++ Syntax </a:t>
            </a:r>
            <a:r>
              <a:rPr sz="972" b="1" spc="10" dirty="0">
                <a:latin typeface="Book Antiqua"/>
                <a:cs typeface="Book Antiqua"/>
              </a:rPr>
              <a:t>of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ChildClass</a:t>
            </a:r>
            <a:endParaRPr sz="972">
              <a:latin typeface="Book Antiqua"/>
              <a:cs typeface="Book Antiqua"/>
            </a:endParaRPr>
          </a:p>
          <a:p>
            <a:pPr marL="1266796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BaseClass{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4086220">
              <a:lnSpc>
                <a:spcPct val="208000"/>
              </a:lnSpc>
            </a:pPr>
            <a:r>
              <a:rPr sz="972" b="1" spc="15" dirty="0">
                <a:latin typeface="Book Antiqua"/>
                <a:cs typeface="Book Antiqua"/>
              </a:rPr>
              <a:t>Example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Person{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Student: public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Person{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Accessing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Members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of derived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Private 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are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accessible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outside of base class, </a:t>
            </a:r>
            <a:r>
              <a:rPr sz="972" spc="15" dirty="0">
                <a:latin typeface="Book Antiqua"/>
                <a:cs typeface="Book Antiqua"/>
              </a:rPr>
              <a:t>even in  </a:t>
            </a:r>
            <a:r>
              <a:rPr sz="972" spc="10" dirty="0">
                <a:latin typeface="Book Antiqua"/>
                <a:cs typeface="Book Antiqua"/>
              </a:rPr>
              <a:t>the 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(Information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Hiding)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marR="6791">
              <a:lnSpc>
                <a:spcPts val="1244"/>
              </a:lnSpc>
              <a:spcBef>
                <a:spcPts val="39"/>
              </a:spcBef>
            </a:pP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Student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Teacher classes </a:t>
            </a:r>
            <a:r>
              <a:rPr sz="972" spc="15" dirty="0">
                <a:latin typeface="Book Antiqua"/>
                <a:cs typeface="Book Antiqua"/>
              </a:rPr>
              <a:t>has been derived from single  Person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252" y="6023081"/>
            <a:ext cx="688358" cy="20006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2724">
              <a:spcBef>
                <a:spcPts val="277"/>
              </a:spcBef>
            </a:pPr>
            <a:r>
              <a:rPr sz="1069" spc="10" dirty="0">
                <a:latin typeface="Times New Roman"/>
                <a:cs typeface="Times New Roman"/>
              </a:rPr>
              <a:t>Person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1752" y="6775026"/>
            <a:ext cx="688975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9274" y="6775026"/>
            <a:ext cx="688975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Teacher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3670" y="6274223"/>
            <a:ext cx="292012" cy="516731"/>
          </a:xfrm>
          <a:custGeom>
            <a:avLst/>
            <a:gdLst/>
            <a:ahLst/>
            <a:cxnLst/>
            <a:rect l="l" t="t" r="r" b="b"/>
            <a:pathLst>
              <a:path w="300355" h="531495">
                <a:moveTo>
                  <a:pt x="259842" y="259079"/>
                </a:moveTo>
                <a:lnTo>
                  <a:pt x="3810" y="259079"/>
                </a:lnTo>
                <a:lnTo>
                  <a:pt x="762" y="259841"/>
                </a:lnTo>
                <a:lnTo>
                  <a:pt x="0" y="262889"/>
                </a:lnTo>
                <a:lnTo>
                  <a:pt x="0" y="526541"/>
                </a:lnTo>
                <a:lnTo>
                  <a:pt x="762" y="529589"/>
                </a:lnTo>
                <a:lnTo>
                  <a:pt x="3810" y="531113"/>
                </a:lnTo>
                <a:lnTo>
                  <a:pt x="7619" y="529589"/>
                </a:lnTo>
                <a:lnTo>
                  <a:pt x="8381" y="526541"/>
                </a:lnTo>
                <a:lnTo>
                  <a:pt x="8381" y="267462"/>
                </a:lnTo>
                <a:lnTo>
                  <a:pt x="3810" y="267462"/>
                </a:lnTo>
                <a:lnTo>
                  <a:pt x="8381" y="262889"/>
                </a:lnTo>
                <a:lnTo>
                  <a:pt x="259842" y="262889"/>
                </a:lnTo>
                <a:lnTo>
                  <a:pt x="259842" y="259079"/>
                </a:lnTo>
                <a:close/>
              </a:path>
              <a:path w="300355" h="531495">
                <a:moveTo>
                  <a:pt x="8381" y="262889"/>
                </a:moveTo>
                <a:lnTo>
                  <a:pt x="3810" y="267462"/>
                </a:lnTo>
                <a:lnTo>
                  <a:pt x="8381" y="267462"/>
                </a:lnTo>
                <a:lnTo>
                  <a:pt x="8381" y="262889"/>
                </a:lnTo>
                <a:close/>
              </a:path>
              <a:path w="300355" h="531495">
                <a:moveTo>
                  <a:pt x="268224" y="259079"/>
                </a:moveTo>
                <a:lnTo>
                  <a:pt x="264413" y="259079"/>
                </a:lnTo>
                <a:lnTo>
                  <a:pt x="259842" y="262889"/>
                </a:lnTo>
                <a:lnTo>
                  <a:pt x="8381" y="262889"/>
                </a:lnTo>
                <a:lnTo>
                  <a:pt x="8381" y="267462"/>
                </a:lnTo>
                <a:lnTo>
                  <a:pt x="264413" y="267462"/>
                </a:lnTo>
                <a:lnTo>
                  <a:pt x="267462" y="266700"/>
                </a:lnTo>
                <a:lnTo>
                  <a:pt x="268224" y="262889"/>
                </a:lnTo>
                <a:lnTo>
                  <a:pt x="268224" y="259079"/>
                </a:lnTo>
                <a:close/>
              </a:path>
              <a:path w="300355" h="531495">
                <a:moveTo>
                  <a:pt x="264413" y="54863"/>
                </a:moveTo>
                <a:lnTo>
                  <a:pt x="260604" y="56387"/>
                </a:lnTo>
                <a:lnTo>
                  <a:pt x="259842" y="59436"/>
                </a:lnTo>
                <a:lnTo>
                  <a:pt x="259842" y="262889"/>
                </a:lnTo>
                <a:lnTo>
                  <a:pt x="264413" y="259079"/>
                </a:lnTo>
                <a:lnTo>
                  <a:pt x="268224" y="259079"/>
                </a:lnTo>
                <a:lnTo>
                  <a:pt x="268224" y="59436"/>
                </a:lnTo>
                <a:lnTo>
                  <a:pt x="267462" y="56387"/>
                </a:lnTo>
                <a:lnTo>
                  <a:pt x="264413" y="54863"/>
                </a:lnTo>
                <a:close/>
              </a:path>
              <a:path w="300355" h="531495">
                <a:moveTo>
                  <a:pt x="264413" y="0"/>
                </a:moveTo>
                <a:lnTo>
                  <a:pt x="227837" y="71627"/>
                </a:lnTo>
                <a:lnTo>
                  <a:pt x="259842" y="71627"/>
                </a:lnTo>
                <a:lnTo>
                  <a:pt x="259842" y="59436"/>
                </a:lnTo>
                <a:lnTo>
                  <a:pt x="260604" y="56387"/>
                </a:lnTo>
                <a:lnTo>
                  <a:pt x="264413" y="54863"/>
                </a:lnTo>
                <a:lnTo>
                  <a:pt x="291846" y="54863"/>
                </a:lnTo>
                <a:lnTo>
                  <a:pt x="264413" y="0"/>
                </a:lnTo>
                <a:close/>
              </a:path>
              <a:path w="300355" h="531495">
                <a:moveTo>
                  <a:pt x="291846" y="54863"/>
                </a:moveTo>
                <a:lnTo>
                  <a:pt x="264413" y="54863"/>
                </a:lnTo>
                <a:lnTo>
                  <a:pt x="267462" y="56387"/>
                </a:lnTo>
                <a:lnTo>
                  <a:pt x="268224" y="59436"/>
                </a:lnTo>
                <a:lnTo>
                  <a:pt x="268224" y="71627"/>
                </a:lnTo>
                <a:lnTo>
                  <a:pt x="300228" y="71627"/>
                </a:lnTo>
                <a:lnTo>
                  <a:pt x="29184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15179" y="6274223"/>
            <a:ext cx="301272" cy="516731"/>
          </a:xfrm>
          <a:custGeom>
            <a:avLst/>
            <a:gdLst/>
            <a:ahLst/>
            <a:cxnLst/>
            <a:rect l="l" t="t" r="r" b="b"/>
            <a:pathLst>
              <a:path w="309879" h="531495">
                <a:moveTo>
                  <a:pt x="300228" y="262889"/>
                </a:moveTo>
                <a:lnTo>
                  <a:pt x="300228" y="526541"/>
                </a:lnTo>
                <a:lnTo>
                  <a:pt x="301752" y="529589"/>
                </a:lnTo>
                <a:lnTo>
                  <a:pt x="304800" y="531113"/>
                </a:lnTo>
                <a:lnTo>
                  <a:pt x="307847" y="529589"/>
                </a:lnTo>
                <a:lnTo>
                  <a:pt x="309371" y="526541"/>
                </a:lnTo>
                <a:lnTo>
                  <a:pt x="309371" y="267462"/>
                </a:lnTo>
                <a:lnTo>
                  <a:pt x="304800" y="267462"/>
                </a:lnTo>
                <a:lnTo>
                  <a:pt x="300228" y="262889"/>
                </a:lnTo>
                <a:close/>
              </a:path>
              <a:path w="309879" h="531495">
                <a:moveTo>
                  <a:pt x="36575" y="54863"/>
                </a:moveTo>
                <a:lnTo>
                  <a:pt x="32766" y="56387"/>
                </a:lnTo>
                <a:lnTo>
                  <a:pt x="32004" y="59436"/>
                </a:lnTo>
                <a:lnTo>
                  <a:pt x="32004" y="262889"/>
                </a:lnTo>
                <a:lnTo>
                  <a:pt x="32766" y="266700"/>
                </a:lnTo>
                <a:lnTo>
                  <a:pt x="36575" y="267462"/>
                </a:lnTo>
                <a:lnTo>
                  <a:pt x="300228" y="267462"/>
                </a:lnTo>
                <a:lnTo>
                  <a:pt x="300228" y="262889"/>
                </a:lnTo>
                <a:lnTo>
                  <a:pt x="40386" y="262889"/>
                </a:lnTo>
                <a:lnTo>
                  <a:pt x="36575" y="259079"/>
                </a:lnTo>
                <a:lnTo>
                  <a:pt x="40386" y="259079"/>
                </a:lnTo>
                <a:lnTo>
                  <a:pt x="40386" y="59436"/>
                </a:lnTo>
                <a:lnTo>
                  <a:pt x="39624" y="56387"/>
                </a:lnTo>
                <a:lnTo>
                  <a:pt x="36575" y="54863"/>
                </a:lnTo>
                <a:close/>
              </a:path>
              <a:path w="309879" h="531495">
                <a:moveTo>
                  <a:pt x="304800" y="259079"/>
                </a:moveTo>
                <a:lnTo>
                  <a:pt x="40386" y="259079"/>
                </a:lnTo>
                <a:lnTo>
                  <a:pt x="40386" y="262889"/>
                </a:lnTo>
                <a:lnTo>
                  <a:pt x="300228" y="262889"/>
                </a:lnTo>
                <a:lnTo>
                  <a:pt x="304800" y="267462"/>
                </a:lnTo>
                <a:lnTo>
                  <a:pt x="309371" y="267462"/>
                </a:lnTo>
                <a:lnTo>
                  <a:pt x="309371" y="262889"/>
                </a:lnTo>
                <a:lnTo>
                  <a:pt x="307847" y="259841"/>
                </a:lnTo>
                <a:lnTo>
                  <a:pt x="304800" y="259079"/>
                </a:lnTo>
                <a:close/>
              </a:path>
              <a:path w="309879" h="531495">
                <a:moveTo>
                  <a:pt x="40386" y="259079"/>
                </a:moveTo>
                <a:lnTo>
                  <a:pt x="36575" y="259079"/>
                </a:lnTo>
                <a:lnTo>
                  <a:pt x="40386" y="262889"/>
                </a:lnTo>
                <a:lnTo>
                  <a:pt x="40386" y="259079"/>
                </a:lnTo>
                <a:close/>
              </a:path>
              <a:path w="309879" h="531495">
                <a:moveTo>
                  <a:pt x="36575" y="0"/>
                </a:moveTo>
                <a:lnTo>
                  <a:pt x="0" y="71627"/>
                </a:lnTo>
                <a:lnTo>
                  <a:pt x="32004" y="71627"/>
                </a:lnTo>
                <a:lnTo>
                  <a:pt x="32004" y="59436"/>
                </a:lnTo>
                <a:lnTo>
                  <a:pt x="32766" y="56387"/>
                </a:lnTo>
                <a:lnTo>
                  <a:pt x="36575" y="54863"/>
                </a:lnTo>
                <a:lnTo>
                  <a:pt x="64008" y="54863"/>
                </a:lnTo>
                <a:lnTo>
                  <a:pt x="36575" y="0"/>
                </a:lnTo>
                <a:close/>
              </a:path>
              <a:path w="309879" h="531495">
                <a:moveTo>
                  <a:pt x="64008" y="54863"/>
                </a:moveTo>
                <a:lnTo>
                  <a:pt x="36575" y="54863"/>
                </a:lnTo>
                <a:lnTo>
                  <a:pt x="39624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2390" y="71627"/>
                </a:lnTo>
                <a:lnTo>
                  <a:pt x="6400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275098" y="7317316"/>
            <a:ext cx="2500313" cy="122247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239530" marR="1477311" indent="-156806" algn="just">
              <a:lnSpc>
                <a:spcPct val="93400"/>
              </a:lnSpc>
              <a:spcBef>
                <a:spcPts val="238"/>
              </a:spcBef>
            </a:pPr>
            <a:r>
              <a:rPr sz="924" b="1" spc="-10" dirty="0">
                <a:latin typeface="Courier New"/>
                <a:cs typeface="Courier New"/>
              </a:rPr>
              <a:t>class Person{  char *name;  int</a:t>
            </a:r>
            <a:r>
              <a:rPr sz="924" b="1" spc="-97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age;</a:t>
            </a:r>
            <a:endParaRPr sz="924">
              <a:latin typeface="Courier New"/>
              <a:cs typeface="Courier New"/>
            </a:endParaRPr>
          </a:p>
          <a:p>
            <a:pPr marL="239530">
              <a:lnSpc>
                <a:spcPts val="1001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R="1828582" algn="ctr">
              <a:lnSpc>
                <a:spcPts val="1035"/>
              </a:lnSpc>
            </a:pPr>
            <a:r>
              <a:rPr sz="924" b="1" spc="-10" dirty="0">
                <a:latin typeface="Courier New"/>
                <a:cs typeface="Courier New"/>
              </a:rPr>
              <a:t>public:</a:t>
            </a:r>
            <a:endParaRPr sz="924">
              <a:latin typeface="Courier New"/>
              <a:cs typeface="Courier New"/>
            </a:endParaRPr>
          </a:p>
          <a:p>
            <a:pPr marL="239530" marR="292622">
              <a:lnSpc>
                <a:spcPts val="1040"/>
              </a:lnSpc>
              <a:spcBef>
                <a:spcPts val="53"/>
              </a:spcBef>
            </a:pPr>
            <a:r>
              <a:rPr sz="924" b="1" spc="-10" dirty="0">
                <a:latin typeface="Courier New"/>
                <a:cs typeface="Courier New"/>
              </a:rPr>
              <a:t>const char *GetName() const;  int GetAge()</a:t>
            </a:r>
            <a:r>
              <a:rPr sz="924" b="1" spc="-83" dirty="0">
                <a:latin typeface="Courier New"/>
                <a:cs typeface="Courier New"/>
              </a:rPr>
              <a:t> </a:t>
            </a:r>
            <a:r>
              <a:rPr sz="924" b="1" spc="-10" dirty="0">
                <a:latin typeface="Courier New"/>
                <a:cs typeface="Courier New"/>
              </a:rPr>
              <a:t>const;</a:t>
            </a:r>
            <a:endParaRPr sz="924">
              <a:latin typeface="Courier New"/>
              <a:cs typeface="Courier New"/>
            </a:endParaRPr>
          </a:p>
          <a:p>
            <a:pPr marL="239530">
              <a:lnSpc>
                <a:spcPts val="972"/>
              </a:lnSpc>
            </a:pPr>
            <a:r>
              <a:rPr sz="924" b="1" spc="-10" dirty="0">
                <a:latin typeface="Courier New"/>
                <a:cs typeface="Courier New"/>
              </a:rPr>
              <a:t>...</a:t>
            </a:r>
            <a:endParaRPr sz="924">
              <a:latin typeface="Courier New"/>
              <a:cs typeface="Courier New"/>
            </a:endParaRPr>
          </a:p>
          <a:p>
            <a:pPr marL="83342">
              <a:lnSpc>
                <a:spcPts val="1074"/>
              </a:lnSpc>
            </a:pPr>
            <a:r>
              <a:rPr sz="924" b="1" spc="-10" dirty="0">
                <a:latin typeface="Courier New"/>
                <a:cs typeface="Courier New"/>
              </a:rPr>
              <a:t>};</a:t>
            </a:r>
            <a:endParaRPr sz="92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975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9230</Words>
  <Application>Microsoft Office PowerPoint</Application>
  <PresentationFormat>Custom</PresentationFormat>
  <Paragraphs>1712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Book Antiqua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