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6" id="{9C9C24C0-1B42-4FC7-8A60-032651F683F1}">
          <p14:sldIdLst>
            <p14:sldId id="256"/>
            <p14:sldId id="257"/>
            <p14:sldId id="258"/>
            <p14:sldId id="259"/>
            <p14:sldId id="260"/>
          </p14:sldIdLst>
        </p14:section>
        <p14:section name="27" id="{B6348BDF-3847-41DC-A9B3-AAB424041F77}">
          <p14:sldIdLst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28" id="{7544498F-6DA2-4841-B129-C9B23C0B05FF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29" id="{646F51DF-12EB-4C86-9CA7-444DDCB9155B}">
          <p14:sldIdLst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30" id="{F4396592-4BC7-4FC3-98BD-E14BE46109EC}">
          <p14:sldIdLst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1</a:t>
            </a:r>
            <a:r>
              <a:rPr sz="924" spc="-5" dirty="0">
                <a:latin typeface="Times New Roman"/>
                <a:cs typeface="Times New Roman"/>
              </a:rPr>
              <a:t>3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504492"/>
            <a:ext cx="4849989" cy="2571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147"/>
            <a:r>
              <a:rPr sz="1069" b="1" spc="10" dirty="0">
                <a:latin typeface="Book Antiqua"/>
                <a:cs typeface="Book Antiqua"/>
              </a:rPr>
              <a:t>Lecture</a:t>
            </a:r>
            <a:r>
              <a:rPr sz="1069" b="1" spc="-78" dirty="0">
                <a:latin typeface="Book Antiqua"/>
                <a:cs typeface="Book Antiqua"/>
              </a:rPr>
              <a:t> </a:t>
            </a:r>
            <a:r>
              <a:rPr sz="1069" b="1" spc="10" dirty="0">
                <a:latin typeface="Book Antiqua"/>
                <a:cs typeface="Book Antiqua"/>
              </a:rPr>
              <a:t>No.26</a:t>
            </a:r>
            <a:endParaRPr sz="1069">
              <a:latin typeface="Book Antiqua"/>
              <a:cs typeface="Book Antiqua"/>
            </a:endParaRPr>
          </a:p>
          <a:p>
            <a:pPr marL="272867" lvl="1" indent="-260520" algn="just">
              <a:spcBef>
                <a:spcPts val="53"/>
              </a:spcBef>
              <a:buFont typeface="Times New Roman"/>
              <a:buAutoNum type="arabicPeriod"/>
              <a:tabLst>
                <a:tab pos="273485" algn="l"/>
              </a:tabLst>
            </a:pPr>
            <a:r>
              <a:rPr sz="972" spc="15" dirty="0">
                <a:latin typeface="Book Antiqua"/>
                <a:cs typeface="Book Antiqua"/>
              </a:rPr>
              <a:t>Base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Initialization</a:t>
            </a:r>
            <a:endParaRPr sz="972">
              <a:latin typeface="Book Antiqua"/>
              <a:cs typeface="Book Antiqua"/>
            </a:endParaRPr>
          </a:p>
          <a:p>
            <a:pPr lvl="1">
              <a:spcBef>
                <a:spcPts val="39"/>
              </a:spcBef>
              <a:buFont typeface="Times New Roman"/>
              <a:buAutoNum type="arabicPeriod"/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200"/>
              </a:lnSpc>
              <a:spcBef>
                <a:spcPts val="5"/>
              </a:spcBef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saw in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5" dirty="0">
                <a:latin typeface="Book Antiqua"/>
                <a:cs typeface="Book Antiqua"/>
              </a:rPr>
              <a:t>previous </a:t>
            </a:r>
            <a:r>
              <a:rPr sz="972" spc="10" dirty="0">
                <a:latin typeface="Book Antiqua"/>
                <a:cs typeface="Book Antiqua"/>
              </a:rPr>
              <a:t>lectures, that in the </a:t>
            </a:r>
            <a:r>
              <a:rPr sz="972" spc="15" dirty="0">
                <a:latin typeface="Book Antiqua"/>
                <a:cs typeface="Book Antiqua"/>
              </a:rPr>
              <a:t>case </a:t>
            </a:r>
            <a:r>
              <a:rPr sz="972" spc="10" dirty="0">
                <a:latin typeface="Book Antiqua"/>
                <a:cs typeface="Book Antiqua"/>
              </a:rPr>
              <a:t>of copy constructor </a:t>
            </a:r>
            <a:r>
              <a:rPr sz="972" spc="15" dirty="0">
                <a:latin typeface="Book Antiqua"/>
                <a:cs typeface="Book Antiqua"/>
              </a:rPr>
              <a:t>we have </a:t>
            </a:r>
            <a:r>
              <a:rPr sz="972" spc="10" dirty="0">
                <a:latin typeface="Book Antiqua"/>
                <a:cs typeface="Book Antiqua"/>
              </a:rPr>
              <a:t>to call  base class constructor from the initialization </a:t>
            </a:r>
            <a:r>
              <a:rPr sz="972" spc="5" dirty="0">
                <a:latin typeface="Book Antiqua"/>
                <a:cs typeface="Book Antiqua"/>
              </a:rPr>
              <a:t>list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5" dirty="0">
                <a:latin typeface="Book Antiqua"/>
                <a:cs typeface="Book Antiqua"/>
              </a:rPr>
              <a:t>child </a:t>
            </a:r>
            <a:r>
              <a:rPr sz="972" spc="10" dirty="0">
                <a:latin typeface="Book Antiqua"/>
                <a:cs typeface="Book Antiqua"/>
              </a:rPr>
              <a:t>class because </a:t>
            </a:r>
            <a:r>
              <a:rPr sz="972" spc="5" dirty="0">
                <a:latin typeface="Book Antiqua"/>
                <a:cs typeface="Book Antiqua"/>
              </a:rPr>
              <a:t>implicit </a:t>
            </a:r>
            <a:r>
              <a:rPr sz="972" spc="10" dirty="0">
                <a:latin typeface="Book Antiqua"/>
                <a:cs typeface="Book Antiqua"/>
              </a:rPr>
              <a:t>base  class object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created </a:t>
            </a:r>
            <a:r>
              <a:rPr sz="972" spc="5" dirty="0">
                <a:latin typeface="Book Antiqua"/>
                <a:cs typeface="Book Antiqua"/>
              </a:rPr>
              <a:t>first </a:t>
            </a:r>
            <a:r>
              <a:rPr sz="972" spc="15" dirty="0">
                <a:latin typeface="Book Antiqua"/>
                <a:cs typeface="Book Antiqua"/>
              </a:rPr>
              <a:t>and then derived </a:t>
            </a:r>
            <a:r>
              <a:rPr sz="972" spc="10" dirty="0">
                <a:latin typeface="Book Antiqua"/>
                <a:cs typeface="Book Antiqua"/>
              </a:rPr>
              <a:t>class object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created. </a:t>
            </a:r>
            <a:r>
              <a:rPr sz="972" spc="19" dirty="0">
                <a:latin typeface="Book Antiqua"/>
                <a:cs typeface="Book Antiqua"/>
              </a:rPr>
              <a:t>Now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see this  concept in detail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the perspective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hierarchy,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0"/>
              </a:spcBef>
            </a:pPr>
            <a:endParaRPr sz="1215">
              <a:latin typeface="Times New Roman"/>
              <a:cs typeface="Times New Roman"/>
            </a:endParaRPr>
          </a:p>
          <a:p>
            <a:pPr marL="429673" marR="5556" lvl="2" indent="-208662">
              <a:lnSpc>
                <a:spcPct val="107000"/>
              </a:lnSpc>
              <a:spcBef>
                <a:spcPts val="5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child can </a:t>
            </a:r>
            <a:r>
              <a:rPr sz="972" spc="15" dirty="0">
                <a:latin typeface="Book Antiqua"/>
                <a:cs typeface="Book Antiqua"/>
              </a:rPr>
              <a:t>only </a:t>
            </a:r>
            <a:r>
              <a:rPr sz="972" spc="5" dirty="0">
                <a:latin typeface="Book Antiqua"/>
                <a:cs typeface="Book Antiqua"/>
              </a:rPr>
              <a:t>call </a:t>
            </a:r>
            <a:r>
              <a:rPr sz="972" spc="10" dirty="0">
                <a:latin typeface="Book Antiqua"/>
                <a:cs typeface="Book Antiqua"/>
              </a:rPr>
              <a:t>constructor of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0" dirty="0">
                <a:latin typeface="Book Antiqua"/>
                <a:cs typeface="Book Antiqua"/>
              </a:rPr>
              <a:t>direct base class to perform </a:t>
            </a:r>
            <a:r>
              <a:rPr sz="972" spc="5" dirty="0">
                <a:latin typeface="Book Antiqua"/>
                <a:cs typeface="Book Antiqua"/>
              </a:rPr>
              <a:t>its  </a:t>
            </a:r>
            <a:r>
              <a:rPr sz="972" spc="10" dirty="0">
                <a:latin typeface="Book Antiqua"/>
                <a:cs typeface="Book Antiqua"/>
              </a:rPr>
              <a:t>initialization using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0" dirty="0">
                <a:latin typeface="Book Antiqua"/>
                <a:cs typeface="Book Antiqua"/>
              </a:rPr>
              <a:t>constructor </a:t>
            </a:r>
            <a:r>
              <a:rPr sz="972" i="1" spc="10" dirty="0">
                <a:latin typeface="Book Antiqua"/>
                <a:cs typeface="Book Antiqua"/>
              </a:rPr>
              <a:t>initialization</a:t>
            </a:r>
            <a:r>
              <a:rPr sz="972" i="1" spc="15" dirty="0">
                <a:latin typeface="Book Antiqua"/>
                <a:cs typeface="Book Antiqua"/>
              </a:rPr>
              <a:t> </a:t>
            </a:r>
            <a:r>
              <a:rPr sz="972" i="1" spc="10" dirty="0">
                <a:latin typeface="Book Antiqua"/>
                <a:cs typeface="Book Antiqua"/>
              </a:rPr>
              <a:t>list.</a:t>
            </a:r>
            <a:endParaRPr sz="972">
              <a:latin typeface="Book Antiqua"/>
              <a:cs typeface="Book Antiqua"/>
            </a:endParaRPr>
          </a:p>
          <a:p>
            <a:pPr marL="429673" marR="4939" lvl="2" indent="-208662">
              <a:lnSpc>
                <a:spcPct val="107000"/>
              </a:lnSpc>
              <a:spcBef>
                <a:spcPts val="49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child cannot </a:t>
            </a:r>
            <a:r>
              <a:rPr sz="972" spc="5" dirty="0">
                <a:latin typeface="Book Antiqua"/>
                <a:cs typeface="Book Antiqua"/>
              </a:rPr>
              <a:t>call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constructor of any of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0" dirty="0">
                <a:latin typeface="Book Antiqua"/>
                <a:cs typeface="Book Antiqua"/>
              </a:rPr>
              <a:t>indirect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classes to  perform their initialization </a:t>
            </a:r>
            <a:r>
              <a:rPr sz="972" spc="15" dirty="0">
                <a:latin typeface="Book Antiqua"/>
                <a:cs typeface="Book Antiqua"/>
              </a:rPr>
              <a:t>using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0" dirty="0">
                <a:latin typeface="Book Antiqua"/>
                <a:cs typeface="Book Antiqua"/>
              </a:rPr>
              <a:t>constructor </a:t>
            </a:r>
            <a:r>
              <a:rPr sz="972" i="1" spc="10" dirty="0">
                <a:latin typeface="Book Antiqua"/>
                <a:cs typeface="Book Antiqua"/>
              </a:rPr>
              <a:t>initialization</a:t>
            </a:r>
            <a:r>
              <a:rPr sz="972" i="1" spc="24" dirty="0">
                <a:latin typeface="Book Antiqua"/>
                <a:cs typeface="Book Antiqua"/>
              </a:rPr>
              <a:t> </a:t>
            </a:r>
            <a:r>
              <a:rPr sz="972" i="1" spc="5" dirty="0">
                <a:latin typeface="Book Antiqua"/>
                <a:cs typeface="Book Antiqua"/>
              </a:rPr>
              <a:t>list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i="1" spc="5" dirty="0">
                <a:latin typeface="Book Antiqua"/>
                <a:cs typeface="Book Antiqua"/>
              </a:rPr>
              <a:t>It </a:t>
            </a:r>
            <a:r>
              <a:rPr sz="972" i="1" spc="10" dirty="0">
                <a:latin typeface="Book Antiqua"/>
                <a:cs typeface="Book Antiqua"/>
              </a:rPr>
              <a:t>is explained in example code given</a:t>
            </a:r>
            <a:r>
              <a:rPr sz="972" i="1" spc="5" dirty="0">
                <a:latin typeface="Book Antiqua"/>
                <a:cs typeface="Book Antiqua"/>
              </a:rPr>
              <a:t> </a:t>
            </a:r>
            <a:r>
              <a:rPr sz="972" i="1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92101" y="4245451"/>
            <a:ext cx="4470929" cy="3212867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162"/>
              </a:lnSpc>
            </a:pPr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GrandParent{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78"/>
              </a:spcBef>
            </a:pPr>
            <a:r>
              <a:rPr sz="972" spc="5" dirty="0">
                <a:latin typeface="Book Antiqua"/>
                <a:cs typeface="Book Antiqua"/>
              </a:rPr>
              <a:t>int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gpData;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GrandParent() </a:t>
            </a:r>
            <a:r>
              <a:rPr sz="972" spc="5" dirty="0">
                <a:latin typeface="Book Antiqua"/>
                <a:cs typeface="Book Antiqua"/>
              </a:rPr>
              <a:t>: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gpData(0){...}</a:t>
            </a:r>
            <a:endParaRPr sz="972">
              <a:latin typeface="Book Antiqua"/>
              <a:cs typeface="Book Antiqua"/>
            </a:endParaRPr>
          </a:p>
          <a:p>
            <a:pPr marL="477827" marR="2123674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GrandParent(int </a:t>
            </a:r>
            <a:r>
              <a:rPr sz="972" spc="5" dirty="0">
                <a:latin typeface="Book Antiqua"/>
                <a:cs typeface="Book Antiqua"/>
              </a:rPr>
              <a:t>i) : gpData(i){...}  </a:t>
            </a:r>
            <a:r>
              <a:rPr sz="972" spc="10" dirty="0">
                <a:latin typeface="Book Antiqua"/>
                <a:cs typeface="Book Antiqua"/>
              </a:rPr>
              <a:t>void Print()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const;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78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477827" marR="2439755" indent="-417944">
              <a:lnSpc>
                <a:spcPts val="1254"/>
              </a:lnSpc>
              <a:spcBef>
                <a:spcPts val="49"/>
              </a:spcBef>
            </a:pPr>
            <a:r>
              <a:rPr sz="972" spc="10" dirty="0">
                <a:latin typeface="Book Antiqua"/>
                <a:cs typeface="Book Antiqua"/>
              </a:rPr>
              <a:t>class Parent1: public </a:t>
            </a:r>
            <a:r>
              <a:rPr sz="972" spc="15" dirty="0">
                <a:latin typeface="Book Antiqua"/>
                <a:cs typeface="Book Antiqua"/>
              </a:rPr>
              <a:t>GrandParent{  </a:t>
            </a:r>
            <a:r>
              <a:rPr sz="972" spc="5" dirty="0">
                <a:latin typeface="Book Antiqua"/>
                <a:cs typeface="Book Antiqua"/>
              </a:rPr>
              <a:t>int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pData;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24"/>
              </a:spcBef>
            </a:pPr>
            <a:r>
              <a:rPr sz="972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Parent1() </a:t>
            </a:r>
            <a:r>
              <a:rPr sz="972" spc="5" dirty="0">
                <a:latin typeface="Book Antiqua"/>
                <a:cs typeface="Book Antiqua"/>
              </a:rPr>
              <a:t>: </a:t>
            </a:r>
            <a:r>
              <a:rPr sz="972" spc="15" dirty="0">
                <a:latin typeface="Book Antiqua"/>
                <a:cs typeface="Book Antiqua"/>
              </a:rPr>
              <a:t>GrandParent(), </a:t>
            </a:r>
            <a:r>
              <a:rPr sz="972" spc="10" dirty="0">
                <a:latin typeface="Book Antiqua"/>
                <a:cs typeface="Book Antiqua"/>
              </a:rPr>
              <a:t>pData(0)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{…}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78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59882" marR="2728056">
              <a:lnSpc>
                <a:spcPts val="1254"/>
              </a:lnSpc>
              <a:spcBef>
                <a:spcPts val="49"/>
              </a:spcBef>
            </a:pP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Child1 </a:t>
            </a:r>
            <a:r>
              <a:rPr sz="972" spc="5" dirty="0">
                <a:latin typeface="Book Antiqua"/>
                <a:cs typeface="Book Antiqua"/>
              </a:rPr>
              <a:t>: </a:t>
            </a:r>
            <a:r>
              <a:rPr sz="972" spc="10" dirty="0">
                <a:latin typeface="Book Antiqua"/>
                <a:cs typeface="Book Antiqua"/>
              </a:rPr>
              <a:t>public Parent1 {  public: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24"/>
              </a:spcBef>
              <a:tabLst>
                <a:tab pos="1732893" algn="l"/>
              </a:tabLst>
            </a:pPr>
            <a:r>
              <a:rPr sz="972" spc="15" dirty="0">
                <a:latin typeface="Book Antiqua"/>
                <a:cs typeface="Book Antiqua"/>
              </a:rPr>
              <a:t>Child1()</a:t>
            </a:r>
            <a:r>
              <a:rPr sz="972" spc="10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:</a:t>
            </a:r>
            <a:r>
              <a:rPr sz="972" spc="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Parent1()	</a:t>
            </a:r>
            <a:r>
              <a:rPr sz="972" spc="5" dirty="0">
                <a:latin typeface="Book Antiqua"/>
                <a:cs typeface="Book Antiqua"/>
              </a:rPr>
              <a:t>{...}</a:t>
            </a:r>
            <a:endParaRPr sz="972">
              <a:latin typeface="Book Antiqua"/>
              <a:cs typeface="Book Antiqua"/>
            </a:endParaRPr>
          </a:p>
          <a:p>
            <a:pPr marL="59882" marR="51857" indent="417326" algn="just">
              <a:lnSpc>
                <a:spcPct val="104000"/>
              </a:lnSpc>
              <a:spcBef>
                <a:spcPts val="24"/>
              </a:spcBef>
            </a:pPr>
            <a:r>
              <a:rPr sz="972" b="1" spc="10" dirty="0">
                <a:latin typeface="Book Antiqua"/>
                <a:cs typeface="Book Antiqua"/>
              </a:rPr>
              <a:t>Child1(int i) </a:t>
            </a:r>
            <a:r>
              <a:rPr sz="972" b="1" spc="5" dirty="0">
                <a:latin typeface="Book Antiqua"/>
                <a:cs typeface="Book Antiqua"/>
              </a:rPr>
              <a:t>: </a:t>
            </a:r>
            <a:r>
              <a:rPr sz="972" b="1" spc="10" dirty="0">
                <a:latin typeface="Book Antiqua"/>
                <a:cs typeface="Book Antiqua"/>
              </a:rPr>
              <a:t>GrandParent </a:t>
            </a:r>
            <a:r>
              <a:rPr sz="972" b="1" spc="5" dirty="0">
                <a:latin typeface="Book Antiqua"/>
                <a:cs typeface="Book Antiqua"/>
              </a:rPr>
              <a:t>(i) </a:t>
            </a:r>
            <a:r>
              <a:rPr sz="972" b="1" spc="10" dirty="0">
                <a:latin typeface="Book Antiqua"/>
                <a:cs typeface="Book Antiqua"/>
              </a:rPr>
              <a:t>//Error: </a:t>
            </a:r>
            <a:r>
              <a:rPr sz="972" b="1" spc="15" dirty="0">
                <a:latin typeface="Book Antiqua"/>
                <a:cs typeface="Book Antiqua"/>
              </a:rPr>
              <a:t>Child1 </a:t>
            </a:r>
            <a:r>
              <a:rPr sz="972" b="1" spc="10" dirty="0">
                <a:latin typeface="Book Antiqua"/>
                <a:cs typeface="Book Antiqua"/>
              </a:rPr>
              <a:t>can not </a:t>
            </a:r>
            <a:r>
              <a:rPr sz="972" b="1" spc="5" dirty="0">
                <a:latin typeface="Book Antiqua"/>
                <a:cs typeface="Book Antiqua"/>
              </a:rPr>
              <a:t>call </a:t>
            </a:r>
            <a:r>
              <a:rPr sz="972" b="1" spc="10" dirty="0">
                <a:latin typeface="Book Antiqua"/>
                <a:cs typeface="Book Antiqua"/>
              </a:rPr>
              <a:t>its  indirect </a:t>
            </a:r>
            <a:r>
              <a:rPr sz="972" b="1" spc="15" dirty="0">
                <a:latin typeface="Book Antiqua"/>
                <a:cs typeface="Book Antiqua"/>
              </a:rPr>
              <a:t>base </a:t>
            </a:r>
            <a:r>
              <a:rPr sz="972" b="1" spc="10" dirty="0">
                <a:latin typeface="Book Antiqua"/>
                <a:cs typeface="Book Antiqua"/>
              </a:rPr>
              <a:t>class </a:t>
            </a:r>
            <a:r>
              <a:rPr sz="972" b="1" spc="15" dirty="0">
                <a:latin typeface="Book Antiqua"/>
                <a:cs typeface="Book Antiqua"/>
              </a:rPr>
              <a:t>GrandParent </a:t>
            </a:r>
            <a:r>
              <a:rPr sz="972" b="1" spc="10" dirty="0">
                <a:latin typeface="Book Antiqua"/>
                <a:cs typeface="Book Antiqua"/>
              </a:rPr>
              <a:t>Constructor from its constructor  initialization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list.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58"/>
              </a:spcBef>
            </a:pPr>
            <a:r>
              <a:rPr sz="972" spc="5" dirty="0">
                <a:latin typeface="Book Antiqua"/>
                <a:cs typeface="Book Antiqua"/>
              </a:rPr>
              <a:t>{...}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void Print()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const;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73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1923" y="7918380"/>
            <a:ext cx="4851224" cy="79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972" b="1" spc="15" dirty="0">
                <a:latin typeface="Book Antiqua"/>
                <a:cs typeface="Book Antiqua"/>
              </a:rPr>
              <a:t>Overriding in </a:t>
            </a:r>
            <a:r>
              <a:rPr sz="972" b="1" spc="10" dirty="0">
                <a:latin typeface="Book Antiqua"/>
                <a:cs typeface="Book Antiqua"/>
              </a:rPr>
              <a:t>case </a:t>
            </a:r>
            <a:r>
              <a:rPr sz="972" b="1" spc="15" dirty="0">
                <a:latin typeface="Book Antiqua"/>
                <a:cs typeface="Book Antiqua"/>
              </a:rPr>
              <a:t>of </a:t>
            </a:r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hierarchy: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0" dirty="0">
                <a:latin typeface="Book Antiqua"/>
                <a:cs typeface="Book Antiqua"/>
              </a:rPr>
              <a:t>In class hierarchy Child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override the </a:t>
            </a:r>
            <a:r>
              <a:rPr sz="972" spc="15" dirty="0">
                <a:latin typeface="Book Antiqua"/>
                <a:cs typeface="Book Antiqua"/>
              </a:rPr>
              <a:t>function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any </a:t>
            </a:r>
            <a:r>
              <a:rPr sz="972" spc="10" dirty="0">
                <a:latin typeface="Book Antiqua"/>
                <a:cs typeface="Book Antiqua"/>
              </a:rPr>
              <a:t>of its Parent class   (direct or indirect) as </a:t>
            </a:r>
            <a:r>
              <a:rPr sz="972" spc="15" dirty="0">
                <a:latin typeface="Book Antiqua"/>
                <a:cs typeface="Book Antiqua"/>
              </a:rPr>
              <a:t>shown </a:t>
            </a:r>
            <a:r>
              <a:rPr sz="972" spc="10" dirty="0">
                <a:latin typeface="Book Antiqua"/>
                <a:cs typeface="Book Antiqua"/>
              </a:rPr>
              <a:t>in the diagram </a:t>
            </a:r>
            <a:r>
              <a:rPr sz="972" spc="15" dirty="0">
                <a:latin typeface="Book Antiqua"/>
                <a:cs typeface="Book Antiqua"/>
              </a:rPr>
              <a:t>below (we see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concept in detail </a:t>
            </a:r>
            <a:r>
              <a:rPr sz="972" spc="15" dirty="0">
                <a:latin typeface="Book Antiqua"/>
                <a:cs typeface="Book Antiqua"/>
              </a:rPr>
              <a:t>in  </a:t>
            </a:r>
            <a:r>
              <a:rPr sz="972" spc="10" dirty="0">
                <a:latin typeface="Book Antiqua"/>
                <a:cs typeface="Book Antiqua"/>
              </a:rPr>
              <a:t>types of inheritance </a:t>
            </a:r>
            <a:r>
              <a:rPr sz="972" spc="15" dirty="0">
                <a:latin typeface="Book Antiqua"/>
                <a:cs typeface="Book Antiqua"/>
              </a:rPr>
              <a:t>given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below),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937716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2</a:t>
            </a:r>
            <a:r>
              <a:rPr sz="924" spc="-5" dirty="0">
                <a:latin typeface="Times New Roman"/>
                <a:cs typeface="Times New Roman"/>
              </a:rPr>
              <a:t>2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2267" y="1338891"/>
            <a:ext cx="4641938" cy="9698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628" marR="4939" indent="-209898" algn="just">
              <a:lnSpc>
                <a:spcPct val="107100"/>
              </a:lnSpc>
            </a:pPr>
            <a:r>
              <a:rPr sz="972" spc="5" dirty="0">
                <a:latin typeface="Book Antiqua"/>
                <a:cs typeface="Book Antiqua"/>
              </a:rPr>
              <a:t>5. </a:t>
            </a:r>
            <a:r>
              <a:rPr sz="972" spc="10" dirty="0">
                <a:latin typeface="Book Antiqua"/>
                <a:cs typeface="Book Antiqua"/>
              </a:rPr>
              <a:t>In private inheritance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derived class that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more than one </a:t>
            </a:r>
            <a:r>
              <a:rPr sz="972" spc="10" dirty="0">
                <a:latin typeface="Book Antiqua"/>
                <a:cs typeface="Book Antiqua"/>
              </a:rPr>
              <a:t>level </a:t>
            </a:r>
            <a:r>
              <a:rPr sz="972" spc="19" dirty="0">
                <a:latin typeface="Book Antiqua"/>
                <a:cs typeface="Book Antiqua"/>
              </a:rPr>
              <a:t>down </a:t>
            </a:r>
            <a:r>
              <a:rPr sz="972" spc="10" dirty="0">
                <a:latin typeface="Book Antiqua"/>
                <a:cs typeface="Book Antiqua"/>
              </a:rPr>
              <a:t>the  hierarchy cannot convert the pointer or reference to that </a:t>
            </a:r>
            <a:r>
              <a:rPr sz="972" spc="15" dirty="0">
                <a:latin typeface="Book Antiqua"/>
                <a:cs typeface="Book Antiqua"/>
              </a:rPr>
              <a:t>of GrandParent </a:t>
            </a:r>
            <a:r>
              <a:rPr sz="972" spc="5" dirty="0">
                <a:latin typeface="Book Antiqua"/>
                <a:cs typeface="Book Antiqua"/>
              </a:rPr>
              <a:t>, </a:t>
            </a:r>
            <a:r>
              <a:rPr sz="972" spc="10" dirty="0">
                <a:latin typeface="Book Antiqua"/>
                <a:cs typeface="Book Antiqua"/>
              </a:rPr>
              <a:t>for  </a:t>
            </a:r>
            <a:r>
              <a:rPr sz="972" spc="15" dirty="0">
                <a:latin typeface="Book Antiqua"/>
                <a:cs typeface="Book Antiqua"/>
              </a:rPr>
              <a:t>example in code given below Child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can not convert </a:t>
            </a:r>
            <a:r>
              <a:rPr sz="972" spc="10" dirty="0">
                <a:latin typeface="Book Antiqua"/>
                <a:cs typeface="Book Antiqua"/>
              </a:rPr>
              <a:t>its reference to its  </a:t>
            </a:r>
            <a:r>
              <a:rPr sz="972" spc="15" dirty="0">
                <a:latin typeface="Book Antiqua"/>
                <a:cs typeface="Book Antiqua"/>
              </a:rPr>
              <a:t>GrandParent </a:t>
            </a:r>
            <a:r>
              <a:rPr sz="972" spc="10" dirty="0">
                <a:latin typeface="Book Antiqua"/>
                <a:cs typeface="Book Antiqua"/>
              </a:rPr>
              <a:t>reference.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reason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same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private inheritance </a:t>
            </a:r>
            <a:r>
              <a:rPr sz="972" spc="19" dirty="0">
                <a:latin typeface="Book Antiqua"/>
                <a:cs typeface="Book Antiqua"/>
              </a:rPr>
              <a:t>we  </a:t>
            </a:r>
            <a:r>
              <a:rPr sz="972" spc="15" dirty="0">
                <a:latin typeface="Book Antiqua"/>
                <a:cs typeface="Book Antiqua"/>
              </a:rPr>
              <a:t>implement </a:t>
            </a:r>
            <a:r>
              <a:rPr sz="972" spc="10" dirty="0">
                <a:latin typeface="Book Antiqua"/>
                <a:cs typeface="Book Antiqua"/>
              </a:rPr>
              <a:t>specialization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restrict all features of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to privately  derived class only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0" dirty="0">
                <a:latin typeface="Book Antiqua"/>
                <a:cs typeface="Book Antiqua"/>
              </a:rPr>
              <a:t>friend classes </a:t>
            </a:r>
            <a:r>
              <a:rPr sz="972" spc="15" dirty="0">
                <a:latin typeface="Book Antiqua"/>
                <a:cs typeface="Book Antiqua"/>
              </a:rPr>
              <a:t>or</a:t>
            </a:r>
            <a:r>
              <a:rPr sz="972" spc="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functions.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83458" y="4369751"/>
            <a:ext cx="372886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972" b="1" dirty="0">
                <a:latin typeface="Book Antiqua"/>
                <a:cs typeface="Book Antiqua"/>
              </a:rPr>
              <a:t>//</a:t>
            </a:r>
            <a:r>
              <a:rPr sz="972" b="1" spc="24" dirty="0">
                <a:latin typeface="Book Antiqua"/>
                <a:cs typeface="Book Antiqua"/>
              </a:rPr>
              <a:t>E</a:t>
            </a:r>
            <a:r>
              <a:rPr sz="972" b="1" dirty="0">
                <a:latin typeface="Book Antiqua"/>
                <a:cs typeface="Book Antiqua"/>
              </a:rPr>
              <a:t>r</a:t>
            </a:r>
            <a:r>
              <a:rPr sz="972" b="1" spc="5" dirty="0">
                <a:latin typeface="Book Antiqua"/>
                <a:cs typeface="Book Antiqua"/>
              </a:rPr>
              <a:t>ror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74271" y="2613976"/>
            <a:ext cx="2141626" cy="2263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17296">
              <a:lnSpc>
                <a:spcPct val="107500"/>
              </a:lnSpc>
            </a:pPr>
            <a:r>
              <a:rPr sz="972" spc="10" dirty="0">
                <a:latin typeface="Book Antiqua"/>
                <a:cs typeface="Book Antiqua"/>
              </a:rPr>
              <a:t>void </a:t>
            </a:r>
            <a:r>
              <a:rPr sz="972" spc="15" dirty="0">
                <a:latin typeface="Book Antiqua"/>
                <a:cs typeface="Book Antiqua"/>
              </a:rPr>
              <a:t>DoSomething(GrandParent&amp;);  </a:t>
            </a:r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GrandParent{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78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R="193847">
              <a:lnSpc>
                <a:spcPts val="1254"/>
              </a:lnSpc>
              <a:spcBef>
                <a:spcPts val="49"/>
              </a:spcBef>
            </a:pPr>
            <a:r>
              <a:rPr sz="972" spc="10" dirty="0">
                <a:latin typeface="Book Antiqua"/>
                <a:cs typeface="Book Antiqua"/>
              </a:rPr>
              <a:t>class Parent: private GrandParent{  public:</a:t>
            </a:r>
            <a:endParaRPr sz="972">
              <a:latin typeface="Book Antiqua"/>
              <a:cs typeface="Book Antiqua"/>
            </a:endParaRPr>
          </a:p>
          <a:p>
            <a:pPr marL="417326">
              <a:spcBef>
                <a:spcPts val="24"/>
              </a:spcBef>
            </a:pPr>
            <a:r>
              <a:rPr sz="972" spc="10" dirty="0">
                <a:latin typeface="Book Antiqua"/>
                <a:cs typeface="Book Antiqua"/>
              </a:rPr>
              <a:t>Parent()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{DoSomething(*this);}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87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R="575985">
              <a:lnSpc>
                <a:spcPts val="1254"/>
              </a:lnSpc>
              <a:spcBef>
                <a:spcPts val="44"/>
              </a:spcBef>
            </a:pPr>
            <a:r>
              <a:rPr sz="972" spc="10" dirty="0">
                <a:latin typeface="Book Antiqua"/>
                <a:cs typeface="Book Antiqua"/>
              </a:rPr>
              <a:t>class Child: private Parent {  public:</a:t>
            </a:r>
            <a:endParaRPr sz="972">
              <a:latin typeface="Book Antiqua"/>
              <a:cs typeface="Book Antiqua"/>
            </a:endParaRPr>
          </a:p>
          <a:p>
            <a:pPr marL="417326">
              <a:spcBef>
                <a:spcPts val="24"/>
              </a:spcBef>
            </a:pPr>
            <a:r>
              <a:rPr sz="972" spc="10" dirty="0">
                <a:latin typeface="Book Antiqua"/>
                <a:cs typeface="Book Antiqua"/>
              </a:rPr>
              <a:t>Child()</a:t>
            </a:r>
            <a:endParaRPr sz="972">
              <a:latin typeface="Book Antiqua"/>
              <a:cs typeface="Book Antiqua"/>
            </a:endParaRPr>
          </a:p>
          <a:p>
            <a:pPr marL="417326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835888">
              <a:spcBef>
                <a:spcPts val="63"/>
              </a:spcBef>
            </a:pPr>
            <a:r>
              <a:rPr sz="972" b="1" spc="10" dirty="0">
                <a:latin typeface="Book Antiqua"/>
                <a:cs typeface="Book Antiqua"/>
              </a:rPr>
              <a:t>DoSomething(*this);</a:t>
            </a:r>
            <a:endParaRPr sz="972">
              <a:latin typeface="Book Antiqua"/>
              <a:cs typeface="Book Antiqua"/>
            </a:endParaRPr>
          </a:p>
          <a:p>
            <a:pPr marL="417326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87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08337" y="2622656"/>
            <a:ext cx="5150026" cy="0"/>
          </a:xfrm>
          <a:custGeom>
            <a:avLst/>
            <a:gdLst/>
            <a:ahLst/>
            <a:cxnLst/>
            <a:rect l="l" t="t" r="r" b="b"/>
            <a:pathLst>
              <a:path w="5297170">
                <a:moveTo>
                  <a:pt x="0" y="0"/>
                </a:moveTo>
                <a:lnTo>
                  <a:pt x="529666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511300" y="2619693"/>
            <a:ext cx="0" cy="2390422"/>
          </a:xfrm>
          <a:custGeom>
            <a:avLst/>
            <a:gdLst/>
            <a:ahLst/>
            <a:cxnLst/>
            <a:rect l="l" t="t" r="r" b="b"/>
            <a:pathLst>
              <a:path h="2458720">
                <a:moveTo>
                  <a:pt x="0" y="0"/>
                </a:moveTo>
                <a:lnTo>
                  <a:pt x="0" y="245821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508337" y="5006657"/>
            <a:ext cx="5143853" cy="0"/>
          </a:xfrm>
          <a:custGeom>
            <a:avLst/>
            <a:gdLst/>
            <a:ahLst/>
            <a:cxnLst/>
            <a:rect l="l" t="t" r="r" b="b"/>
            <a:pathLst>
              <a:path w="5290820">
                <a:moveTo>
                  <a:pt x="0" y="0"/>
                </a:moveTo>
                <a:lnTo>
                  <a:pt x="529056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6654906" y="2619693"/>
            <a:ext cx="0" cy="2390422"/>
          </a:xfrm>
          <a:custGeom>
            <a:avLst/>
            <a:gdLst/>
            <a:ahLst/>
            <a:cxnLst/>
            <a:rect l="l" t="t" r="r" b="b"/>
            <a:pathLst>
              <a:path h="2458720">
                <a:moveTo>
                  <a:pt x="0" y="0"/>
                </a:moveTo>
                <a:lnTo>
                  <a:pt x="0" y="245821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1143352" y="5164702"/>
            <a:ext cx="4852458" cy="2064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Times New Roman"/>
                <a:cs typeface="Times New Roman"/>
              </a:rPr>
              <a:t>27.2.</a:t>
            </a:r>
            <a:r>
              <a:rPr sz="972" b="1" spc="10" dirty="0">
                <a:latin typeface="Book Antiqua"/>
                <a:cs typeface="Book Antiqua"/>
              </a:rPr>
              <a:t>Protected Inheritance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972">
              <a:latin typeface="Times New Roman"/>
              <a:cs typeface="Times New Roman"/>
            </a:endParaRPr>
          </a:p>
          <a:p>
            <a:pPr marL="12347" marR="4939">
              <a:lnSpc>
                <a:spcPct val="107100"/>
              </a:lnSpc>
            </a:pPr>
            <a:r>
              <a:rPr sz="972" spc="10" dirty="0">
                <a:latin typeface="Book Antiqua"/>
                <a:cs typeface="Book Antiqua"/>
              </a:rPr>
              <a:t>If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24" dirty="0">
                <a:latin typeface="Book Antiqua"/>
                <a:cs typeface="Book Antiqua"/>
              </a:rPr>
              <a:t>D </a:t>
            </a:r>
            <a:r>
              <a:rPr sz="972" spc="10" dirty="0">
                <a:latin typeface="Book Antiqua"/>
                <a:cs typeface="Book Antiqua"/>
              </a:rPr>
              <a:t>has </a:t>
            </a:r>
            <a:r>
              <a:rPr sz="972" spc="15" dirty="0">
                <a:latin typeface="Book Antiqua"/>
                <a:cs typeface="Book Antiqua"/>
              </a:rPr>
              <a:t>been </a:t>
            </a:r>
            <a:r>
              <a:rPr sz="972" spc="10" dirty="0">
                <a:latin typeface="Book Antiqua"/>
                <a:cs typeface="Book Antiqua"/>
              </a:rPr>
              <a:t>derived using protected inheritance </a:t>
            </a:r>
            <a:r>
              <a:rPr sz="972" spc="15" dirty="0">
                <a:latin typeface="Book Antiqua"/>
                <a:cs typeface="Book Antiqua"/>
              </a:rPr>
              <a:t>from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9" dirty="0">
                <a:latin typeface="Book Antiqua"/>
                <a:cs typeface="Book Antiqua"/>
              </a:rPr>
              <a:t>B </a:t>
            </a:r>
            <a:r>
              <a:rPr sz="972" spc="10" dirty="0">
                <a:latin typeface="Book Antiqua"/>
                <a:cs typeface="Book Antiqua"/>
              </a:rPr>
              <a:t>(If </a:t>
            </a:r>
            <a:r>
              <a:rPr sz="972" spc="19" dirty="0">
                <a:latin typeface="Book Antiqua"/>
                <a:cs typeface="Book Antiqua"/>
              </a:rPr>
              <a:t>B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a  </a:t>
            </a:r>
            <a:r>
              <a:rPr sz="972" spc="10" dirty="0">
                <a:latin typeface="Book Antiqua"/>
                <a:cs typeface="Book Antiqua"/>
              </a:rPr>
              <a:t>protected </a:t>
            </a:r>
            <a:r>
              <a:rPr sz="972" spc="15" dirty="0">
                <a:latin typeface="Book Antiqua"/>
                <a:cs typeface="Book Antiqua"/>
              </a:rPr>
              <a:t>base and </a:t>
            </a:r>
            <a:r>
              <a:rPr sz="972" spc="24" dirty="0">
                <a:latin typeface="Book Antiqua"/>
                <a:cs typeface="Book Antiqua"/>
              </a:rPr>
              <a:t>D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derived class) then public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protected </a:t>
            </a:r>
            <a:r>
              <a:rPr sz="972" spc="15" dirty="0">
                <a:latin typeface="Book Antiqua"/>
                <a:cs typeface="Book Antiqua"/>
              </a:rPr>
              <a:t>members of </a:t>
            </a:r>
            <a:r>
              <a:rPr sz="972" spc="19" dirty="0">
                <a:latin typeface="Book Antiqua"/>
                <a:cs typeface="Book Antiqua"/>
              </a:rPr>
              <a:t>B </a:t>
            </a:r>
            <a:r>
              <a:rPr sz="972" spc="15" dirty="0">
                <a:latin typeface="Book Antiqua"/>
                <a:cs typeface="Book Antiqua"/>
              </a:rPr>
              <a:t>can be  </a:t>
            </a:r>
            <a:r>
              <a:rPr sz="972" spc="10" dirty="0">
                <a:latin typeface="Book Antiqua"/>
                <a:cs typeface="Book Antiqua"/>
              </a:rPr>
              <a:t>accessed </a:t>
            </a: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19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functions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friends of class </a:t>
            </a:r>
            <a:r>
              <a:rPr sz="972" spc="24" dirty="0">
                <a:latin typeface="Book Antiqua"/>
                <a:cs typeface="Book Antiqua"/>
              </a:rPr>
              <a:t>D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classes derived from D.  Protected inheritance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used </a:t>
            </a:r>
            <a:r>
              <a:rPr sz="972" spc="10" dirty="0">
                <a:latin typeface="Book Antiqua"/>
                <a:cs typeface="Book Antiqua"/>
              </a:rPr>
              <a:t>to build class hierarchy using </a:t>
            </a:r>
            <a:r>
              <a:rPr sz="972" b="1" spc="15" dirty="0">
                <a:latin typeface="Book Antiqua"/>
                <a:cs typeface="Book Antiqua"/>
              </a:rPr>
              <a:t>“Implemented </a:t>
            </a:r>
            <a:r>
              <a:rPr sz="972" b="1" spc="10" dirty="0">
                <a:latin typeface="Book Antiqua"/>
                <a:cs typeface="Book Antiqua"/>
              </a:rPr>
              <a:t>in </a:t>
            </a:r>
            <a:r>
              <a:rPr sz="972" b="1" spc="15" dirty="0">
                <a:latin typeface="Book Antiqua"/>
                <a:cs typeface="Book Antiqua"/>
              </a:rPr>
              <a:t>terms  of”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relationship.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107100"/>
              </a:lnSpc>
            </a:pPr>
            <a:r>
              <a:rPr sz="972" spc="10" dirty="0">
                <a:latin typeface="Book Antiqua"/>
                <a:cs typeface="Book Antiqua"/>
              </a:rPr>
              <a:t>If </a:t>
            </a:r>
            <a:r>
              <a:rPr sz="972" spc="19" dirty="0">
                <a:latin typeface="Book Antiqua"/>
                <a:cs typeface="Book Antiqua"/>
              </a:rPr>
              <a:t>B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protected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and </a:t>
            </a:r>
            <a:r>
              <a:rPr sz="972" spc="24" dirty="0">
                <a:latin typeface="Book Antiqua"/>
                <a:cs typeface="Book Antiqua"/>
              </a:rPr>
              <a:t>D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derived class then </a:t>
            </a:r>
            <a:r>
              <a:rPr sz="972" spc="19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functions and friends of  class </a:t>
            </a:r>
            <a:r>
              <a:rPr sz="972" spc="24" dirty="0">
                <a:latin typeface="Book Antiqua"/>
                <a:cs typeface="Book Antiqua"/>
              </a:rPr>
              <a:t>D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classes derived </a:t>
            </a:r>
            <a:r>
              <a:rPr sz="972" spc="15" dirty="0">
                <a:latin typeface="Book Antiqua"/>
                <a:cs typeface="Book Antiqua"/>
              </a:rPr>
              <a:t>from </a:t>
            </a:r>
            <a:r>
              <a:rPr sz="972" spc="24" dirty="0">
                <a:latin typeface="Book Antiqua"/>
                <a:cs typeface="Book Antiqua"/>
              </a:rPr>
              <a:t>D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access </a:t>
            </a:r>
            <a:r>
              <a:rPr sz="972" spc="19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functions of class B, (note </a:t>
            </a:r>
            <a:r>
              <a:rPr sz="972" spc="15" dirty="0">
                <a:latin typeface="Book Antiqua"/>
                <a:cs typeface="Book Antiqua"/>
              </a:rPr>
              <a:t>that  </a:t>
            </a:r>
            <a:r>
              <a:rPr sz="972" spc="10" dirty="0">
                <a:latin typeface="Book Antiqua"/>
                <a:cs typeface="Book Antiqua"/>
              </a:rPr>
              <a:t>in private inheritance only </a:t>
            </a:r>
            <a:r>
              <a:rPr sz="972" spc="15" dirty="0">
                <a:latin typeface="Book Antiqua"/>
                <a:cs typeface="Book Antiqua"/>
              </a:rPr>
              <a:t>derived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access the </a:t>
            </a:r>
            <a:r>
              <a:rPr sz="972" spc="15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functions of </a:t>
            </a:r>
            <a:r>
              <a:rPr sz="972" spc="15" dirty="0">
                <a:latin typeface="Book Antiqua"/>
                <a:cs typeface="Book Antiqua"/>
              </a:rPr>
              <a:t>base  </a:t>
            </a:r>
            <a:r>
              <a:rPr sz="972" spc="5" dirty="0">
                <a:latin typeface="Book Antiqua"/>
                <a:cs typeface="Book Antiqua"/>
              </a:rPr>
              <a:t>class). </a:t>
            </a:r>
            <a:r>
              <a:rPr sz="972" spc="15" dirty="0">
                <a:latin typeface="Book Antiqua"/>
                <a:cs typeface="Book Antiqua"/>
              </a:rPr>
              <a:t>So we can </a:t>
            </a:r>
            <a:r>
              <a:rPr sz="972" spc="10" dirty="0">
                <a:latin typeface="Book Antiqua"/>
                <a:cs typeface="Book Antiqua"/>
              </a:rPr>
              <a:t>say that protected inheritance lies between public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private  inheritance.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70499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2</a:t>
            </a:r>
            <a:r>
              <a:rPr sz="924" spc="-5" dirty="0">
                <a:latin typeface="Times New Roman"/>
                <a:cs typeface="Times New Roman"/>
              </a:rPr>
              <a:t>3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4787605"/>
            <a:ext cx="4851841" cy="779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972" b="1" spc="15" dirty="0">
                <a:latin typeface="Times New Roman"/>
                <a:cs typeface="Times New Roman"/>
              </a:rPr>
              <a:t>27.3.</a:t>
            </a:r>
            <a:r>
              <a:rPr sz="972" b="1" spc="15" dirty="0">
                <a:latin typeface="Book Antiqua"/>
                <a:cs typeface="Book Antiqua"/>
              </a:rPr>
              <a:t>Properties of </a:t>
            </a:r>
            <a:r>
              <a:rPr sz="972" b="1" spc="10" dirty="0">
                <a:latin typeface="Book Antiqua"/>
                <a:cs typeface="Book Antiqua"/>
              </a:rPr>
              <a:t>Protected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Inheritance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972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300"/>
              </a:lnSpc>
            </a:pPr>
            <a:r>
              <a:rPr sz="972" spc="10" dirty="0">
                <a:latin typeface="Book Antiqua"/>
                <a:cs typeface="Book Antiqua"/>
              </a:rPr>
              <a:t>If </a:t>
            </a:r>
            <a:r>
              <a:rPr sz="972" spc="19" dirty="0">
                <a:latin typeface="Book Antiqua"/>
                <a:cs typeface="Book Antiqua"/>
              </a:rPr>
              <a:t>B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protected base and </a:t>
            </a:r>
            <a:r>
              <a:rPr sz="972" spc="24" dirty="0">
                <a:latin typeface="Book Antiqua"/>
                <a:cs typeface="Book Antiqua"/>
              </a:rPr>
              <a:t>D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derived class then only friends and </a:t>
            </a:r>
            <a:r>
              <a:rPr sz="972" spc="15" dirty="0">
                <a:latin typeface="Book Antiqua"/>
                <a:cs typeface="Book Antiqua"/>
              </a:rPr>
              <a:t>members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24" dirty="0">
                <a:latin typeface="Book Antiqua"/>
                <a:cs typeface="Book Antiqua"/>
              </a:rPr>
              <a:t>D  </a:t>
            </a:r>
            <a:r>
              <a:rPr sz="972" spc="10" dirty="0">
                <a:latin typeface="Book Antiqua"/>
                <a:cs typeface="Book Antiqua"/>
              </a:rPr>
              <a:t>and friends and </a:t>
            </a:r>
            <a:r>
              <a:rPr sz="972" spc="15" dirty="0">
                <a:latin typeface="Book Antiqua"/>
                <a:cs typeface="Book Antiqua"/>
              </a:rPr>
              <a:t>members </a:t>
            </a:r>
            <a:r>
              <a:rPr sz="972" spc="10" dirty="0">
                <a:latin typeface="Book Antiqua"/>
                <a:cs typeface="Book Antiqua"/>
              </a:rPr>
              <a:t>of class derived from </a:t>
            </a:r>
            <a:r>
              <a:rPr sz="972" spc="24" dirty="0">
                <a:latin typeface="Book Antiqua"/>
                <a:cs typeface="Book Antiqua"/>
              </a:rPr>
              <a:t>D </a:t>
            </a:r>
            <a:r>
              <a:rPr sz="972" spc="10" dirty="0">
                <a:latin typeface="Book Antiqua"/>
                <a:cs typeface="Book Antiqua"/>
              </a:rPr>
              <a:t>can convert </a:t>
            </a:r>
            <a:r>
              <a:rPr sz="972" spc="15" dirty="0">
                <a:latin typeface="Book Antiqua"/>
                <a:cs typeface="Book Antiqua"/>
              </a:rPr>
              <a:t>D*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B* or </a:t>
            </a:r>
            <a:r>
              <a:rPr sz="972" spc="24" dirty="0">
                <a:latin typeface="Book Antiqua"/>
                <a:cs typeface="Book Antiqua"/>
              </a:rPr>
              <a:t>D&amp;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24" dirty="0">
                <a:latin typeface="Book Antiqua"/>
                <a:cs typeface="Book Antiqua"/>
              </a:rPr>
              <a:t>B&amp;  </a:t>
            </a:r>
            <a:r>
              <a:rPr sz="972" spc="10" dirty="0">
                <a:latin typeface="Book Antiqua"/>
                <a:cs typeface="Book Antiqua"/>
              </a:rPr>
              <a:t>(in private inheritance only derived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or its friends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convert pointer to </a:t>
            </a:r>
            <a:r>
              <a:rPr sz="972" spc="15" dirty="0">
                <a:latin typeface="Book Antiqua"/>
                <a:cs typeface="Book Antiqua"/>
              </a:rPr>
              <a:t>base  </a:t>
            </a:r>
            <a:r>
              <a:rPr sz="972" spc="10" dirty="0">
                <a:latin typeface="Book Antiqua"/>
                <a:cs typeface="Book Antiqua"/>
              </a:rPr>
              <a:t>class)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29500" y="5888249"/>
            <a:ext cx="5143853" cy="2254143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167"/>
              </a:lnSpc>
            </a:pPr>
            <a:r>
              <a:rPr sz="972" spc="15" dirty="0">
                <a:latin typeface="Book Antiqua"/>
                <a:cs typeface="Book Antiqua"/>
              </a:rPr>
              <a:t>void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DoSomething(GrandParent&amp;);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59882"/>
            <a:r>
              <a:rPr sz="972" spc="5" dirty="0">
                <a:latin typeface="Book Antiqua"/>
                <a:cs typeface="Book Antiqua"/>
              </a:rPr>
              <a:t>class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GrandParent{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87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59882"/>
            <a:r>
              <a:rPr sz="972" spc="10" dirty="0">
                <a:latin typeface="Book Antiqua"/>
                <a:cs typeface="Book Antiqua"/>
              </a:rPr>
              <a:t>class Parent: protected</a:t>
            </a:r>
            <a:r>
              <a:rPr sz="972" spc="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GrandParent{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78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59882" marR="3378123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class Child: protected Parent {  </a:t>
            </a:r>
            <a:r>
              <a:rPr sz="972" spc="5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78444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Child()</a:t>
            </a:r>
            <a:endParaRPr sz="972">
              <a:latin typeface="Book Antiqua"/>
              <a:cs typeface="Book Antiqua"/>
            </a:endParaRPr>
          </a:p>
          <a:p>
            <a:pPr marL="478444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895770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DoSomething(*this);</a:t>
            </a:r>
            <a:endParaRPr sz="972">
              <a:latin typeface="Book Antiqua"/>
              <a:cs typeface="Book Antiqua"/>
            </a:endParaRPr>
          </a:p>
          <a:p>
            <a:pPr marL="478444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78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1924" y="8588834"/>
            <a:ext cx="4851841" cy="799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972" b="1" spc="15" dirty="0">
                <a:latin typeface="Book Antiqua"/>
                <a:cs typeface="Book Antiqua"/>
              </a:rPr>
              <a:t>Importance </a:t>
            </a:r>
            <a:r>
              <a:rPr sz="972" b="1" spc="10" dirty="0">
                <a:latin typeface="Book Antiqua"/>
                <a:cs typeface="Book Antiqua"/>
              </a:rPr>
              <a:t>of Private </a:t>
            </a:r>
            <a:r>
              <a:rPr sz="972" b="1" spc="15" dirty="0">
                <a:latin typeface="Book Antiqua"/>
                <a:cs typeface="Book Antiqua"/>
              </a:rPr>
              <a:t>and </a:t>
            </a:r>
            <a:r>
              <a:rPr sz="972" b="1" spc="10" dirty="0">
                <a:latin typeface="Book Antiqua"/>
                <a:cs typeface="Book Antiqua"/>
              </a:rPr>
              <a:t>Protected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inheritance: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63"/>
              </a:spcBef>
            </a:pPr>
            <a:r>
              <a:rPr sz="972" spc="15" dirty="0">
                <a:latin typeface="Book Antiqua"/>
                <a:cs typeface="Book Antiqua"/>
              </a:rPr>
              <a:t>As   we   have   seen   </a:t>
            </a:r>
            <a:r>
              <a:rPr sz="972" spc="10" dirty="0">
                <a:latin typeface="Book Antiqua"/>
                <a:cs typeface="Book Antiqua"/>
              </a:rPr>
              <a:t>that   private   </a:t>
            </a:r>
            <a:r>
              <a:rPr sz="972" spc="15" dirty="0">
                <a:latin typeface="Book Antiqua"/>
                <a:cs typeface="Book Antiqua"/>
              </a:rPr>
              <a:t>and   </a:t>
            </a:r>
            <a:r>
              <a:rPr sz="972" spc="10" dirty="0">
                <a:latin typeface="Book Antiqua"/>
                <a:cs typeface="Book Antiqua"/>
              </a:rPr>
              <a:t>protected   inheritance   </a:t>
            </a:r>
            <a:r>
              <a:rPr sz="972" spc="5" dirty="0">
                <a:latin typeface="Book Antiqua"/>
                <a:cs typeface="Book Antiqua"/>
              </a:rPr>
              <a:t>is   </a:t>
            </a:r>
            <a:r>
              <a:rPr sz="972" spc="15" dirty="0">
                <a:latin typeface="Book Antiqua"/>
                <a:cs typeface="Book Antiqua"/>
              </a:rPr>
              <a:t>being   used </a:t>
            </a:r>
            <a:r>
              <a:rPr sz="972" spc="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for</a:t>
            </a:r>
            <a:endParaRPr sz="972">
              <a:latin typeface="Book Antiqua"/>
              <a:cs typeface="Book Antiqua"/>
            </a:endParaRPr>
          </a:p>
          <a:p>
            <a:pPr marL="12347" marR="4939" indent="-617" algn="just">
              <a:lnSpc>
                <a:spcPct val="107300"/>
              </a:lnSpc>
            </a:pPr>
            <a:r>
              <a:rPr sz="972" spc="15" dirty="0">
                <a:latin typeface="Book Antiqua"/>
                <a:cs typeface="Book Antiqua"/>
              </a:rPr>
              <a:t>implementing </a:t>
            </a:r>
            <a:r>
              <a:rPr sz="972" b="1" spc="15" dirty="0">
                <a:latin typeface="Book Antiqua"/>
                <a:cs typeface="Book Antiqua"/>
              </a:rPr>
              <a:t>“Implemented in terms </a:t>
            </a:r>
            <a:r>
              <a:rPr sz="972" b="1" spc="10" dirty="0">
                <a:latin typeface="Book Antiqua"/>
                <a:cs typeface="Book Antiqua"/>
              </a:rPr>
              <a:t>of” </a:t>
            </a:r>
            <a:r>
              <a:rPr sz="972" spc="10" dirty="0">
                <a:latin typeface="Book Antiqua"/>
                <a:cs typeface="Book Antiqua"/>
              </a:rPr>
              <a:t>relationship </a:t>
            </a:r>
            <a:r>
              <a:rPr sz="972" spc="15" dirty="0">
                <a:latin typeface="Book Antiqua"/>
                <a:cs typeface="Book Antiqua"/>
              </a:rPr>
              <a:t>so </a:t>
            </a:r>
            <a:r>
              <a:rPr sz="972" spc="5" dirty="0">
                <a:latin typeface="Book Antiqua"/>
                <a:cs typeface="Book Antiqua"/>
              </a:rPr>
              <a:t>it is </a:t>
            </a:r>
            <a:r>
              <a:rPr sz="972" spc="10" dirty="0">
                <a:latin typeface="Book Antiqua"/>
                <a:cs typeface="Book Antiqua"/>
              </a:rPr>
              <a:t>important that </a:t>
            </a:r>
            <a:r>
              <a:rPr sz="972" spc="19" dirty="0">
                <a:latin typeface="Book Antiqua"/>
                <a:cs typeface="Book Antiqua"/>
              </a:rPr>
              <a:t>we  </a:t>
            </a:r>
            <a:r>
              <a:rPr sz="972" spc="10" dirty="0">
                <a:latin typeface="Book Antiqua"/>
                <a:cs typeface="Book Antiqua"/>
              </a:rPr>
              <a:t>limit different features of base class in child classes that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what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achieve </a:t>
            </a:r>
            <a:r>
              <a:rPr sz="972" spc="15" dirty="0">
                <a:latin typeface="Book Antiqua"/>
                <a:cs typeface="Book Antiqua"/>
              </a:rPr>
              <a:t>using  </a:t>
            </a:r>
            <a:r>
              <a:rPr sz="972" spc="10" dirty="0">
                <a:latin typeface="Book Antiqua"/>
                <a:cs typeface="Book Antiqua"/>
              </a:rPr>
              <a:t>either private </a:t>
            </a:r>
            <a:r>
              <a:rPr sz="972" spc="15" dirty="0">
                <a:latin typeface="Book Antiqua"/>
                <a:cs typeface="Book Antiqua"/>
              </a:rPr>
              <a:t>or </a:t>
            </a:r>
            <a:r>
              <a:rPr sz="972" spc="10" dirty="0">
                <a:latin typeface="Book Antiqua"/>
                <a:cs typeface="Book Antiqua"/>
              </a:rPr>
              <a:t>protected inheritance according to </a:t>
            </a:r>
            <a:r>
              <a:rPr sz="972" spc="15" dirty="0">
                <a:latin typeface="Book Antiqua"/>
                <a:cs typeface="Book Antiqua"/>
              </a:rPr>
              <a:t>our</a:t>
            </a:r>
            <a:r>
              <a:rPr sz="972" spc="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requirement.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29501" y="1451768"/>
            <a:ext cx="4881474" cy="2908040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/>
            <a:r>
              <a:rPr sz="972" spc="5" dirty="0">
                <a:latin typeface="Book Antiqua"/>
                <a:cs typeface="Book Antiqua"/>
              </a:rPr>
              <a:t>class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GrandParent{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73"/>
              </a:spcBef>
            </a:pPr>
            <a:r>
              <a:rPr sz="972" spc="10" dirty="0">
                <a:latin typeface="Book Antiqua"/>
                <a:cs typeface="Book Antiqua"/>
              </a:rPr>
              <a:t>public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: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void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DoSomething();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78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477827" marR="2732378" indent="-418561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class Parent: protected GrandParent{  void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SomeFunction(){</a:t>
            </a:r>
            <a:endParaRPr sz="972">
              <a:latin typeface="Book Antiqua"/>
              <a:cs typeface="Book Antiqua"/>
            </a:endParaRPr>
          </a:p>
          <a:p>
            <a:pPr marL="895770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DoSomething();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87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63"/>
              </a:spcBef>
            </a:pPr>
            <a:r>
              <a:rPr sz="972" b="1" spc="10" dirty="0">
                <a:latin typeface="Book Antiqua"/>
                <a:cs typeface="Book Antiqua"/>
              </a:rPr>
              <a:t>class </a:t>
            </a:r>
            <a:r>
              <a:rPr sz="972" b="1" spc="15" dirty="0">
                <a:latin typeface="Book Antiqua"/>
                <a:cs typeface="Book Antiqua"/>
              </a:rPr>
              <a:t>Child: </a:t>
            </a:r>
            <a:r>
              <a:rPr sz="972" b="1" spc="10" dirty="0">
                <a:latin typeface="Book Antiqua"/>
                <a:cs typeface="Book Antiqua"/>
              </a:rPr>
              <a:t>protected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Parent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87"/>
              </a:spcBef>
            </a:pPr>
            <a:r>
              <a:rPr sz="972" spc="5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Child()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895770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DoSomething();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78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427924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2</a:t>
            </a:r>
            <a:r>
              <a:rPr sz="924" spc="-5" dirty="0">
                <a:latin typeface="Times New Roman"/>
                <a:cs typeface="Times New Roman"/>
              </a:rPr>
              <a:t>4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2729" y="2417939"/>
            <a:ext cx="1816276" cy="123472"/>
          </a:xfrm>
          <a:custGeom>
            <a:avLst/>
            <a:gdLst/>
            <a:ahLst/>
            <a:cxnLst/>
            <a:rect l="l" t="t" r="r" b="b"/>
            <a:pathLst>
              <a:path w="1868170" h="127000">
                <a:moveTo>
                  <a:pt x="0" y="127000"/>
                </a:moveTo>
                <a:lnTo>
                  <a:pt x="1867662" y="127000"/>
                </a:lnTo>
                <a:lnTo>
                  <a:pt x="1867662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092730" y="2263599"/>
            <a:ext cx="62970" cy="154340"/>
          </a:xfrm>
          <a:custGeom>
            <a:avLst/>
            <a:gdLst/>
            <a:ahLst/>
            <a:cxnLst/>
            <a:rect l="l" t="t" r="r" b="b"/>
            <a:pathLst>
              <a:path w="64769" h="158750">
                <a:moveTo>
                  <a:pt x="0" y="158750"/>
                </a:moveTo>
                <a:lnTo>
                  <a:pt x="64770" y="158750"/>
                </a:lnTo>
                <a:lnTo>
                  <a:pt x="64770" y="0"/>
                </a:lnTo>
                <a:lnTo>
                  <a:pt x="0" y="0"/>
                </a:lnTo>
                <a:lnTo>
                  <a:pt x="0" y="15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092729" y="2138891"/>
            <a:ext cx="1816276" cy="124707"/>
          </a:xfrm>
          <a:custGeom>
            <a:avLst/>
            <a:gdLst/>
            <a:ahLst/>
            <a:cxnLst/>
            <a:rect l="l" t="t" r="r" b="b"/>
            <a:pathLst>
              <a:path w="1868170" h="128269">
                <a:moveTo>
                  <a:pt x="0" y="128270"/>
                </a:moveTo>
                <a:lnTo>
                  <a:pt x="1867662" y="128270"/>
                </a:lnTo>
                <a:lnTo>
                  <a:pt x="1867662" y="0"/>
                </a:lnTo>
                <a:lnTo>
                  <a:pt x="0" y="0"/>
                </a:lnTo>
                <a:lnTo>
                  <a:pt x="0" y="12827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2846282" y="2263351"/>
            <a:ext cx="62353" cy="154340"/>
          </a:xfrm>
          <a:custGeom>
            <a:avLst/>
            <a:gdLst/>
            <a:ahLst/>
            <a:cxnLst/>
            <a:rect l="l" t="t" r="r" b="b"/>
            <a:pathLst>
              <a:path w="64135" h="158750">
                <a:moveTo>
                  <a:pt x="64007" y="0"/>
                </a:moveTo>
                <a:lnTo>
                  <a:pt x="0" y="0"/>
                </a:lnTo>
                <a:lnTo>
                  <a:pt x="0" y="158496"/>
                </a:lnTo>
                <a:lnTo>
                  <a:pt x="64008" y="158496"/>
                </a:lnTo>
                <a:lnTo>
                  <a:pt x="6400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155699" y="2263351"/>
            <a:ext cx="1690951" cy="154340"/>
          </a:xfrm>
          <a:custGeom>
            <a:avLst/>
            <a:gdLst/>
            <a:ahLst/>
            <a:cxnLst/>
            <a:rect l="l" t="t" r="r" b="b"/>
            <a:pathLst>
              <a:path w="1739264" h="158750">
                <a:moveTo>
                  <a:pt x="0" y="158496"/>
                </a:moveTo>
                <a:lnTo>
                  <a:pt x="1738883" y="158496"/>
                </a:lnTo>
                <a:lnTo>
                  <a:pt x="1738883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2908511" y="2417939"/>
            <a:ext cx="1816276" cy="123472"/>
          </a:xfrm>
          <a:custGeom>
            <a:avLst/>
            <a:gdLst/>
            <a:ahLst/>
            <a:cxnLst/>
            <a:rect l="l" t="t" r="r" b="b"/>
            <a:pathLst>
              <a:path w="1868170" h="127000">
                <a:moveTo>
                  <a:pt x="0" y="127000"/>
                </a:moveTo>
                <a:lnTo>
                  <a:pt x="1867662" y="127000"/>
                </a:lnTo>
                <a:lnTo>
                  <a:pt x="1867662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908511" y="2263599"/>
            <a:ext cx="62970" cy="154340"/>
          </a:xfrm>
          <a:custGeom>
            <a:avLst/>
            <a:gdLst/>
            <a:ahLst/>
            <a:cxnLst/>
            <a:rect l="l" t="t" r="r" b="b"/>
            <a:pathLst>
              <a:path w="64769" h="158750">
                <a:moveTo>
                  <a:pt x="0" y="158750"/>
                </a:moveTo>
                <a:lnTo>
                  <a:pt x="64769" y="158750"/>
                </a:lnTo>
                <a:lnTo>
                  <a:pt x="64769" y="0"/>
                </a:lnTo>
                <a:lnTo>
                  <a:pt x="0" y="0"/>
                </a:lnTo>
                <a:lnTo>
                  <a:pt x="0" y="15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908511" y="2138891"/>
            <a:ext cx="1816276" cy="124707"/>
          </a:xfrm>
          <a:custGeom>
            <a:avLst/>
            <a:gdLst/>
            <a:ahLst/>
            <a:cxnLst/>
            <a:rect l="l" t="t" r="r" b="b"/>
            <a:pathLst>
              <a:path w="1868170" h="128269">
                <a:moveTo>
                  <a:pt x="0" y="128270"/>
                </a:moveTo>
                <a:lnTo>
                  <a:pt x="1867662" y="128270"/>
                </a:lnTo>
                <a:lnTo>
                  <a:pt x="1867662" y="0"/>
                </a:lnTo>
                <a:lnTo>
                  <a:pt x="0" y="0"/>
                </a:lnTo>
                <a:lnTo>
                  <a:pt x="0" y="12827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4661323" y="2263351"/>
            <a:ext cx="62970" cy="154340"/>
          </a:xfrm>
          <a:custGeom>
            <a:avLst/>
            <a:gdLst/>
            <a:ahLst/>
            <a:cxnLst/>
            <a:rect l="l" t="t" r="r" b="b"/>
            <a:pathLst>
              <a:path w="64770" h="158750">
                <a:moveTo>
                  <a:pt x="64770" y="0"/>
                </a:moveTo>
                <a:lnTo>
                  <a:pt x="0" y="0"/>
                </a:lnTo>
                <a:lnTo>
                  <a:pt x="0" y="158496"/>
                </a:lnTo>
                <a:lnTo>
                  <a:pt x="64770" y="158496"/>
                </a:lnTo>
                <a:lnTo>
                  <a:pt x="6477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971482" y="2263351"/>
            <a:ext cx="1690335" cy="154340"/>
          </a:xfrm>
          <a:custGeom>
            <a:avLst/>
            <a:gdLst/>
            <a:ahLst/>
            <a:cxnLst/>
            <a:rect l="l" t="t" r="r" b="b"/>
            <a:pathLst>
              <a:path w="1738629" h="158750">
                <a:moveTo>
                  <a:pt x="0" y="158496"/>
                </a:moveTo>
                <a:lnTo>
                  <a:pt x="1738121" y="158496"/>
                </a:lnTo>
                <a:lnTo>
                  <a:pt x="1738121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4724293" y="2417939"/>
            <a:ext cx="1816276" cy="123472"/>
          </a:xfrm>
          <a:custGeom>
            <a:avLst/>
            <a:gdLst/>
            <a:ahLst/>
            <a:cxnLst/>
            <a:rect l="l" t="t" r="r" b="b"/>
            <a:pathLst>
              <a:path w="1868170" h="127000">
                <a:moveTo>
                  <a:pt x="0" y="127000"/>
                </a:moveTo>
                <a:lnTo>
                  <a:pt x="1867661" y="127000"/>
                </a:lnTo>
                <a:lnTo>
                  <a:pt x="1867661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4724294" y="2263599"/>
            <a:ext cx="62970" cy="154340"/>
          </a:xfrm>
          <a:custGeom>
            <a:avLst/>
            <a:gdLst/>
            <a:ahLst/>
            <a:cxnLst/>
            <a:rect l="l" t="t" r="r" b="b"/>
            <a:pathLst>
              <a:path w="64770" h="158750">
                <a:moveTo>
                  <a:pt x="0" y="158750"/>
                </a:moveTo>
                <a:lnTo>
                  <a:pt x="64770" y="158750"/>
                </a:lnTo>
                <a:lnTo>
                  <a:pt x="64770" y="0"/>
                </a:lnTo>
                <a:lnTo>
                  <a:pt x="0" y="0"/>
                </a:lnTo>
                <a:lnTo>
                  <a:pt x="0" y="15875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4724293" y="2138891"/>
            <a:ext cx="1816276" cy="124707"/>
          </a:xfrm>
          <a:custGeom>
            <a:avLst/>
            <a:gdLst/>
            <a:ahLst/>
            <a:cxnLst/>
            <a:rect l="l" t="t" r="r" b="b"/>
            <a:pathLst>
              <a:path w="1868170" h="128269">
                <a:moveTo>
                  <a:pt x="0" y="128270"/>
                </a:moveTo>
                <a:lnTo>
                  <a:pt x="1867662" y="128270"/>
                </a:lnTo>
                <a:lnTo>
                  <a:pt x="1867662" y="0"/>
                </a:lnTo>
                <a:lnTo>
                  <a:pt x="0" y="0"/>
                </a:lnTo>
                <a:lnTo>
                  <a:pt x="0" y="12827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6477106" y="2263351"/>
            <a:ext cx="62970" cy="154340"/>
          </a:xfrm>
          <a:custGeom>
            <a:avLst/>
            <a:gdLst/>
            <a:ahLst/>
            <a:cxnLst/>
            <a:rect l="l" t="t" r="r" b="b"/>
            <a:pathLst>
              <a:path w="64770" h="158750">
                <a:moveTo>
                  <a:pt x="64770" y="0"/>
                </a:moveTo>
                <a:lnTo>
                  <a:pt x="0" y="0"/>
                </a:lnTo>
                <a:lnTo>
                  <a:pt x="0" y="158496"/>
                </a:lnTo>
                <a:lnTo>
                  <a:pt x="64770" y="158496"/>
                </a:lnTo>
                <a:lnTo>
                  <a:pt x="6477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4787265" y="2263351"/>
            <a:ext cx="1690335" cy="154340"/>
          </a:xfrm>
          <a:custGeom>
            <a:avLst/>
            <a:gdLst/>
            <a:ahLst/>
            <a:cxnLst/>
            <a:rect l="l" t="t" r="r" b="b"/>
            <a:pathLst>
              <a:path w="1738629" h="158750">
                <a:moveTo>
                  <a:pt x="0" y="158496"/>
                </a:moveTo>
                <a:lnTo>
                  <a:pt x="1738122" y="158496"/>
                </a:lnTo>
                <a:lnTo>
                  <a:pt x="1738122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1092729" y="1347188"/>
            <a:ext cx="5447594" cy="1090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352"/>
            <a:r>
              <a:rPr sz="972" b="1" spc="15" dirty="0">
                <a:latin typeface="Book Antiqua"/>
                <a:cs typeface="Book Antiqua"/>
              </a:rPr>
              <a:t>Comparison </a:t>
            </a:r>
            <a:r>
              <a:rPr sz="972" b="1" spc="10" dirty="0">
                <a:latin typeface="Book Antiqua"/>
                <a:cs typeface="Book Antiqua"/>
              </a:rPr>
              <a:t>of public, protected </a:t>
            </a:r>
            <a:r>
              <a:rPr sz="972" b="1" spc="19" dirty="0">
                <a:latin typeface="Book Antiqua"/>
                <a:cs typeface="Book Antiqua"/>
              </a:rPr>
              <a:t>and </a:t>
            </a:r>
            <a:r>
              <a:rPr sz="972" b="1" spc="15" dirty="0">
                <a:latin typeface="Book Antiqua"/>
                <a:cs typeface="Book Antiqua"/>
              </a:rPr>
              <a:t>private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inheritance: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62352" marR="550056">
              <a:lnSpc>
                <a:spcPct val="107000"/>
              </a:lnSpc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show </a:t>
            </a:r>
            <a:r>
              <a:rPr sz="972" spc="10" dirty="0">
                <a:latin typeface="Book Antiqua"/>
                <a:cs typeface="Book Antiqua"/>
              </a:rPr>
              <a:t>accessibility of public </a:t>
            </a:r>
            <a:r>
              <a:rPr sz="972" spc="15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functions of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in derived classes  in these three different types of inheritance as follows,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21">
              <a:latin typeface="Times New Roman"/>
              <a:cs typeface="Times New Roman"/>
            </a:endParaRPr>
          </a:p>
          <a:p>
            <a:pPr marL="62352">
              <a:tabLst>
                <a:tab pos="1878587" algn="l"/>
                <a:tab pos="3694204" algn="l"/>
              </a:tabLst>
            </a:pPr>
            <a:r>
              <a:rPr sz="972" b="1" spc="15" dirty="0">
                <a:solidFill>
                  <a:srgbClr val="FFFFFF"/>
                </a:solidFill>
                <a:latin typeface="Book Antiqua"/>
                <a:cs typeface="Book Antiqua"/>
              </a:rPr>
              <a:t>Public </a:t>
            </a:r>
            <a:r>
              <a:rPr sz="972" b="1" spc="10" dirty="0">
                <a:solidFill>
                  <a:srgbClr val="FFFFFF"/>
                </a:solidFill>
                <a:latin typeface="Book Antiqua"/>
                <a:cs typeface="Book Antiqua"/>
              </a:rPr>
              <a:t>Inheritance	Protected</a:t>
            </a:r>
            <a:r>
              <a:rPr sz="972" b="1" spc="19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FFFFFF"/>
                </a:solidFill>
                <a:latin typeface="Book Antiqua"/>
                <a:cs typeface="Book Antiqua"/>
              </a:rPr>
              <a:t>Inheritance	</a:t>
            </a:r>
            <a:r>
              <a:rPr sz="972" b="1" spc="15" dirty="0">
                <a:solidFill>
                  <a:srgbClr val="FFFFFF"/>
                </a:solidFill>
                <a:latin typeface="Book Antiqua"/>
                <a:cs typeface="Book Antiqua"/>
              </a:rPr>
              <a:t>Private</a:t>
            </a:r>
            <a:r>
              <a:rPr sz="972" b="1" spc="-87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972" b="1" spc="15" dirty="0">
                <a:solidFill>
                  <a:srgbClr val="FFFFFF"/>
                </a:solidFill>
                <a:latin typeface="Book Antiqua"/>
                <a:cs typeface="Book Antiqua"/>
              </a:rPr>
              <a:t>Inheritance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43352" y="6533762"/>
            <a:ext cx="4853076" cy="1579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Private data </a:t>
            </a:r>
            <a:r>
              <a:rPr sz="972" spc="15" dirty="0">
                <a:latin typeface="Book Antiqua"/>
                <a:cs typeface="Book Antiqua"/>
              </a:rPr>
              <a:t>members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9" dirty="0">
                <a:latin typeface="Book Antiqua"/>
                <a:cs typeface="Book Antiqua"/>
              </a:rPr>
              <a:t>NOT </a:t>
            </a:r>
            <a:r>
              <a:rPr sz="972" spc="15" dirty="0">
                <a:latin typeface="Book Antiqua"/>
                <a:cs typeface="Book Antiqua"/>
              </a:rPr>
              <a:t>be </a:t>
            </a:r>
            <a:r>
              <a:rPr sz="972" spc="10" dirty="0">
                <a:latin typeface="Book Antiqua"/>
                <a:cs typeface="Book Antiqua"/>
              </a:rPr>
              <a:t>accessible in any derived class </a:t>
            </a:r>
            <a:r>
              <a:rPr sz="972" spc="15" dirty="0">
                <a:latin typeface="Book Antiqua"/>
                <a:cs typeface="Book Antiqua"/>
              </a:rPr>
              <a:t>or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main  </a:t>
            </a:r>
            <a:r>
              <a:rPr sz="972" spc="10" dirty="0">
                <a:latin typeface="Book Antiqua"/>
                <a:cs typeface="Book Antiqua"/>
              </a:rPr>
              <a:t>function.</a:t>
            </a:r>
            <a:endParaRPr sz="972">
              <a:latin typeface="Book Antiqua"/>
              <a:cs typeface="Book Antiqua"/>
            </a:endParaRPr>
          </a:p>
          <a:p>
            <a:pPr marL="12347" marR="6791" algn="just">
              <a:lnSpc>
                <a:spcPct val="107300"/>
              </a:lnSpc>
            </a:pPr>
            <a:r>
              <a:rPr sz="972" spc="15" dirty="0">
                <a:latin typeface="Book Antiqua"/>
                <a:cs typeface="Book Antiqua"/>
              </a:rPr>
              <a:t>Protected data members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5" dirty="0">
                <a:latin typeface="Book Antiqua"/>
                <a:cs typeface="Book Antiqua"/>
              </a:rPr>
              <a:t>become private </a:t>
            </a:r>
            <a:r>
              <a:rPr sz="972" spc="10" dirty="0">
                <a:latin typeface="Book Antiqua"/>
                <a:cs typeface="Book Antiqua"/>
              </a:rPr>
              <a:t>data </a:t>
            </a:r>
            <a:r>
              <a:rPr sz="972" spc="15" dirty="0">
                <a:latin typeface="Book Antiqua"/>
                <a:cs typeface="Book Antiqua"/>
              </a:rPr>
              <a:t>members </a:t>
            </a:r>
            <a:r>
              <a:rPr sz="972" spc="10" dirty="0">
                <a:latin typeface="Book Antiqua"/>
                <a:cs typeface="Book Antiqua"/>
              </a:rPr>
              <a:t>in case of private  </a:t>
            </a:r>
            <a:r>
              <a:rPr sz="972" spc="15" dirty="0">
                <a:latin typeface="Book Antiqua"/>
                <a:cs typeface="Book Antiqua"/>
              </a:rPr>
              <a:t>inheritance </a:t>
            </a:r>
            <a:r>
              <a:rPr sz="972" spc="10" dirty="0">
                <a:latin typeface="Book Antiqua"/>
                <a:cs typeface="Book Antiqua"/>
              </a:rPr>
              <a:t>and protected </a:t>
            </a:r>
            <a:r>
              <a:rPr sz="972" spc="15" dirty="0">
                <a:latin typeface="Book Antiqua"/>
                <a:cs typeface="Book Antiqua"/>
              </a:rPr>
              <a:t>data members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derived class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case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protected  </a:t>
            </a:r>
            <a:r>
              <a:rPr sz="972" spc="10" dirty="0">
                <a:latin typeface="Book Antiqua"/>
                <a:cs typeface="Book Antiqua"/>
              </a:rPr>
              <a:t>inheritance.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24" dirty="0">
                <a:latin typeface="Book Antiqua"/>
                <a:cs typeface="Book Antiqua"/>
              </a:rPr>
              <a:t>A </a:t>
            </a:r>
            <a:r>
              <a:rPr sz="972" b="1" spc="19" dirty="0">
                <a:latin typeface="Book Antiqua"/>
                <a:cs typeface="Book Antiqua"/>
              </a:rPr>
              <a:t>Good </a:t>
            </a:r>
            <a:r>
              <a:rPr sz="972" b="1" spc="15" dirty="0">
                <a:latin typeface="Book Antiqua"/>
                <a:cs typeface="Book Antiqua"/>
              </a:rPr>
              <a:t>Programming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Exercise:</a:t>
            </a:r>
            <a:endParaRPr sz="972">
              <a:latin typeface="Book Antiqua"/>
              <a:cs typeface="Book Antiqua"/>
            </a:endParaRPr>
          </a:p>
          <a:p>
            <a:pPr marL="12347" marR="6791" algn="just">
              <a:lnSpc>
                <a:spcPts val="1244"/>
              </a:lnSpc>
              <a:spcBef>
                <a:spcPts val="39"/>
              </a:spcBef>
            </a:pPr>
            <a:r>
              <a:rPr sz="972" spc="24" dirty="0">
                <a:latin typeface="Book Antiqua"/>
                <a:cs typeface="Book Antiqua"/>
              </a:rPr>
              <a:t>A </a:t>
            </a:r>
            <a:r>
              <a:rPr sz="972" spc="15" dirty="0">
                <a:latin typeface="Book Antiqua"/>
                <a:cs typeface="Book Antiqua"/>
              </a:rPr>
              <a:t>good programming </a:t>
            </a:r>
            <a:r>
              <a:rPr sz="972" spc="10" dirty="0">
                <a:latin typeface="Book Antiqua"/>
                <a:cs typeface="Book Antiqua"/>
              </a:rPr>
              <a:t>exercise </a:t>
            </a:r>
            <a:r>
              <a:rPr sz="972" spc="15" dirty="0">
                <a:latin typeface="Book Antiqua"/>
                <a:cs typeface="Book Antiqua"/>
              </a:rPr>
              <a:t>would be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5" dirty="0">
                <a:latin typeface="Book Antiqua"/>
                <a:cs typeface="Book Antiqua"/>
              </a:rPr>
              <a:t>you write a program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5" dirty="0">
                <a:latin typeface="Book Antiqua"/>
                <a:cs typeface="Book Antiqua"/>
              </a:rPr>
              <a:t>shows  </a:t>
            </a:r>
            <a:r>
              <a:rPr sz="972" spc="5" dirty="0">
                <a:latin typeface="Book Antiqua"/>
                <a:cs typeface="Book Antiqua"/>
              </a:rPr>
              <a:t>accessibility</a:t>
            </a:r>
            <a:r>
              <a:rPr sz="972" spc="8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of</a:t>
            </a:r>
            <a:r>
              <a:rPr sz="972" spc="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all</a:t>
            </a:r>
            <a:r>
              <a:rPr sz="972" spc="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types</a:t>
            </a:r>
            <a:r>
              <a:rPr sz="972" spc="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of</a:t>
            </a:r>
            <a:r>
              <a:rPr sz="972" spc="78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members</a:t>
            </a:r>
            <a:r>
              <a:rPr sz="972" spc="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functions</a:t>
            </a:r>
            <a:r>
              <a:rPr sz="972" spc="7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for</a:t>
            </a:r>
            <a:r>
              <a:rPr sz="972" spc="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all</a:t>
            </a:r>
            <a:r>
              <a:rPr sz="972" spc="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types</a:t>
            </a:r>
            <a:r>
              <a:rPr sz="972" spc="8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of</a:t>
            </a:r>
            <a:r>
              <a:rPr sz="972" spc="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inheritance</a:t>
            </a:r>
            <a:r>
              <a:rPr sz="972" spc="87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in</a:t>
            </a:r>
            <a:r>
              <a:rPr sz="972" spc="8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derived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34"/>
              </a:spcBef>
            </a:pPr>
            <a:r>
              <a:rPr sz="972" spc="10" dirty="0">
                <a:latin typeface="Book Antiqua"/>
                <a:cs typeface="Book Antiqua"/>
              </a:rPr>
              <a:t>class/es.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35457" y="2680440"/>
            <a:ext cx="976048" cy="177128"/>
          </a:xfrm>
          <a:prstGeom prst="rect">
            <a:avLst/>
          </a:prstGeom>
          <a:ln w="23901">
            <a:solidFill>
              <a:srgbClr val="FF6600"/>
            </a:solidFill>
          </a:ln>
        </p:spPr>
        <p:txBody>
          <a:bodyPr vert="horz" wrap="square" lIns="0" tIns="34572" rIns="0" bIns="0" rtlCol="0">
            <a:spAutoFit/>
          </a:bodyPr>
          <a:lstStyle/>
          <a:p>
            <a:pPr marL="212985">
              <a:spcBef>
                <a:spcPts val="272"/>
              </a:spcBef>
            </a:pPr>
            <a:r>
              <a:rPr sz="924" b="1" spc="-5" dirty="0">
                <a:latin typeface="Times New Roman"/>
                <a:cs typeface="Times New Roman"/>
              </a:rPr>
              <a:t>Base</a:t>
            </a:r>
            <a:r>
              <a:rPr sz="924" b="1" spc="-97" dirty="0">
                <a:latin typeface="Times New Roman"/>
                <a:cs typeface="Times New Roman"/>
              </a:rPr>
              <a:t> </a:t>
            </a:r>
            <a:r>
              <a:rPr sz="924" b="1" spc="-5" dirty="0">
                <a:latin typeface="Times New Roman"/>
                <a:cs typeface="Times New Roman"/>
              </a:rPr>
              <a:t>Class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19674" y="2680440"/>
            <a:ext cx="976048" cy="177128"/>
          </a:xfrm>
          <a:prstGeom prst="rect">
            <a:avLst/>
          </a:prstGeom>
          <a:ln w="23901">
            <a:solidFill>
              <a:srgbClr val="FF6600"/>
            </a:solidFill>
          </a:ln>
        </p:spPr>
        <p:txBody>
          <a:bodyPr vert="horz" wrap="square" lIns="0" tIns="34572" rIns="0" bIns="0" rtlCol="0">
            <a:spAutoFit/>
          </a:bodyPr>
          <a:lstStyle/>
          <a:p>
            <a:pPr marL="212985">
              <a:spcBef>
                <a:spcPts val="272"/>
              </a:spcBef>
            </a:pPr>
            <a:r>
              <a:rPr sz="924" b="1" spc="-10" dirty="0">
                <a:latin typeface="Times New Roman"/>
                <a:cs typeface="Times New Roman"/>
              </a:rPr>
              <a:t>Base</a:t>
            </a:r>
            <a:r>
              <a:rPr sz="924" b="1" spc="-87" dirty="0">
                <a:latin typeface="Times New Roman"/>
                <a:cs typeface="Times New Roman"/>
              </a:rPr>
              <a:t> </a:t>
            </a:r>
            <a:r>
              <a:rPr sz="924" b="1" spc="-10" dirty="0">
                <a:latin typeface="Times New Roman"/>
                <a:cs typeface="Times New Roman"/>
              </a:rPr>
              <a:t>Class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03892" y="2680440"/>
            <a:ext cx="976048" cy="177128"/>
          </a:xfrm>
          <a:prstGeom prst="rect">
            <a:avLst/>
          </a:prstGeom>
          <a:ln w="23901">
            <a:solidFill>
              <a:srgbClr val="FF6600"/>
            </a:solidFill>
          </a:ln>
        </p:spPr>
        <p:txBody>
          <a:bodyPr vert="horz" wrap="square" lIns="0" tIns="34572" rIns="0" bIns="0" rtlCol="0">
            <a:spAutoFit/>
          </a:bodyPr>
          <a:lstStyle/>
          <a:p>
            <a:pPr marL="212985">
              <a:spcBef>
                <a:spcPts val="272"/>
              </a:spcBef>
            </a:pPr>
            <a:r>
              <a:rPr sz="924" b="1" spc="-5" dirty="0">
                <a:latin typeface="Times New Roman"/>
                <a:cs typeface="Times New Roman"/>
              </a:rPr>
              <a:t>Base</a:t>
            </a:r>
            <a:r>
              <a:rPr sz="924" b="1" spc="-97" dirty="0">
                <a:latin typeface="Times New Roman"/>
                <a:cs typeface="Times New Roman"/>
              </a:rPr>
              <a:t> </a:t>
            </a:r>
            <a:r>
              <a:rPr sz="924" b="1" spc="-5" dirty="0">
                <a:latin typeface="Times New Roman"/>
                <a:cs typeface="Times New Roman"/>
              </a:rPr>
              <a:t>Class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26542" y="3876886"/>
            <a:ext cx="696383" cy="174635"/>
          </a:xfrm>
          <a:prstGeom prst="rect">
            <a:avLst/>
          </a:prstGeom>
          <a:ln w="23901">
            <a:solidFill>
              <a:srgbClr val="FF0000"/>
            </a:solidFill>
          </a:ln>
        </p:spPr>
        <p:txBody>
          <a:bodyPr vert="horz" wrap="square" lIns="0" tIns="32103" rIns="0" bIns="0" rtlCol="0">
            <a:spAutoFit/>
          </a:bodyPr>
          <a:lstStyle/>
          <a:p>
            <a:pPr marL="105566">
              <a:spcBef>
                <a:spcPts val="253"/>
              </a:spcBef>
            </a:pPr>
            <a:r>
              <a:rPr sz="924" spc="-5" dirty="0">
                <a:latin typeface="Times New Roman"/>
                <a:cs typeface="Times New Roman"/>
              </a:rPr>
              <a:t>Derived</a:t>
            </a:r>
            <a:r>
              <a:rPr sz="924" spc="-102" dirty="0">
                <a:latin typeface="Times New Roman"/>
                <a:cs typeface="Times New Roman"/>
              </a:rPr>
              <a:t> </a:t>
            </a:r>
            <a:r>
              <a:rPr sz="924" spc="-5" dirty="0">
                <a:latin typeface="Times New Roman"/>
                <a:cs typeface="Times New Roman"/>
              </a:rPr>
              <a:t>1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26542" y="4643649"/>
            <a:ext cx="696383" cy="454362"/>
          </a:xfrm>
          <a:prstGeom prst="rect">
            <a:avLst/>
          </a:prstGeom>
          <a:ln w="23901">
            <a:solidFill>
              <a:srgbClr val="FF0000"/>
            </a:solidFill>
          </a:ln>
        </p:spPr>
        <p:txBody>
          <a:bodyPr vert="horz" wrap="square" lIns="0" tIns="30868" rIns="0" bIns="0" rtlCol="0">
            <a:spAutoFit/>
          </a:bodyPr>
          <a:lstStyle/>
          <a:p>
            <a:pPr marL="105566">
              <a:lnSpc>
                <a:spcPts val="1084"/>
              </a:lnSpc>
              <a:spcBef>
                <a:spcPts val="243"/>
              </a:spcBef>
            </a:pPr>
            <a:r>
              <a:rPr sz="924" spc="-5" dirty="0">
                <a:latin typeface="Times New Roman"/>
                <a:cs typeface="Times New Roman"/>
              </a:rPr>
              <a:t>Derived</a:t>
            </a:r>
            <a:r>
              <a:rPr sz="924" spc="-102" dirty="0">
                <a:latin typeface="Times New Roman"/>
                <a:cs typeface="Times New Roman"/>
              </a:rPr>
              <a:t> </a:t>
            </a:r>
            <a:r>
              <a:rPr sz="924" spc="-5" dirty="0">
                <a:latin typeface="Times New Roman"/>
                <a:cs typeface="Times New Roman"/>
              </a:rPr>
              <a:t>2</a:t>
            </a:r>
            <a:endParaRPr sz="924">
              <a:latin typeface="Times New Roman"/>
              <a:cs typeface="Times New Roman"/>
            </a:endParaRPr>
          </a:p>
          <a:p>
            <a:pPr marL="105566">
              <a:lnSpc>
                <a:spcPts val="1060"/>
              </a:lnSpc>
            </a:pPr>
            <a:r>
              <a:rPr sz="924" spc="-5" dirty="0">
                <a:latin typeface="Times New Roman"/>
                <a:cs typeface="Times New Roman"/>
              </a:rPr>
              <a:t>Derived</a:t>
            </a:r>
            <a:r>
              <a:rPr sz="924" spc="-102" dirty="0">
                <a:latin typeface="Times New Roman"/>
                <a:cs typeface="Times New Roman"/>
              </a:rPr>
              <a:t> </a:t>
            </a:r>
            <a:r>
              <a:rPr sz="924" spc="-5" dirty="0">
                <a:latin typeface="Times New Roman"/>
                <a:cs typeface="Times New Roman"/>
              </a:rPr>
              <a:t>3</a:t>
            </a:r>
            <a:endParaRPr sz="924">
              <a:latin typeface="Times New Roman"/>
              <a:cs typeface="Times New Roman"/>
            </a:endParaRPr>
          </a:p>
          <a:p>
            <a:pPr marL="104331">
              <a:lnSpc>
                <a:spcPts val="1089"/>
              </a:lnSpc>
            </a:pPr>
            <a:r>
              <a:rPr sz="924" spc="-15" dirty="0">
                <a:latin typeface="Times New Roman"/>
                <a:cs typeface="Times New Roman"/>
              </a:rPr>
              <a:t>…………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26542" y="5480049"/>
            <a:ext cx="696383" cy="446939"/>
          </a:xfrm>
          <a:prstGeom prst="rect">
            <a:avLst/>
          </a:prstGeom>
          <a:ln w="23901">
            <a:solidFill>
              <a:srgbClr val="FF0000"/>
            </a:solidFill>
          </a:ln>
        </p:spPr>
        <p:txBody>
          <a:bodyPr vert="horz" wrap="square" lIns="0" tIns="37042" rIns="0" bIns="0" rtlCol="0">
            <a:spAutoFit/>
          </a:bodyPr>
          <a:lstStyle/>
          <a:p>
            <a:pPr marL="136434" marR="127791" algn="ctr">
              <a:lnSpc>
                <a:spcPct val="95800"/>
              </a:lnSpc>
              <a:spcBef>
                <a:spcPts val="292"/>
              </a:spcBef>
            </a:pPr>
            <a:r>
              <a:rPr sz="924" spc="-10" dirty="0">
                <a:latin typeface="Times New Roman"/>
                <a:cs typeface="Times New Roman"/>
              </a:rPr>
              <a:t>Main  </a:t>
            </a:r>
            <a:r>
              <a:rPr sz="924" spc="-5" dirty="0">
                <a:latin typeface="Times New Roman"/>
                <a:cs typeface="Times New Roman"/>
              </a:rPr>
              <a:t>(</a:t>
            </a:r>
            <a:r>
              <a:rPr sz="924" spc="-15" dirty="0">
                <a:latin typeface="Times New Roman"/>
                <a:cs typeface="Times New Roman"/>
              </a:rPr>
              <a:t>O</a:t>
            </a:r>
            <a:r>
              <a:rPr sz="924" spc="-5" dirty="0">
                <a:latin typeface="Times New Roman"/>
                <a:cs typeface="Times New Roman"/>
              </a:rPr>
              <a:t>utside  world)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32582" y="3876886"/>
            <a:ext cx="417953" cy="342686"/>
          </a:xfrm>
          <a:prstGeom prst="rect">
            <a:avLst/>
          </a:prstGeom>
          <a:ln w="23901">
            <a:solidFill>
              <a:srgbClr val="808080"/>
            </a:solidFill>
          </a:ln>
        </p:spPr>
        <p:txBody>
          <a:bodyPr vert="horz" wrap="square" lIns="0" tIns="34572" rIns="0" bIns="0" rtlCol="0">
            <a:spAutoFit/>
          </a:bodyPr>
          <a:lstStyle/>
          <a:p>
            <a:pPr marR="1852" algn="ctr">
              <a:lnSpc>
                <a:spcPts val="1230"/>
              </a:lnSpc>
              <a:spcBef>
                <a:spcPts val="272"/>
              </a:spcBef>
            </a:pPr>
            <a:r>
              <a:rPr sz="1069" spc="10" dirty="0">
                <a:latin typeface="Times New Roman"/>
                <a:cs typeface="Times New Roman"/>
              </a:rPr>
              <a:t>Yes</a:t>
            </a:r>
            <a:endParaRPr sz="1069">
              <a:latin typeface="Times New Roman"/>
              <a:cs typeface="Times New Roman"/>
            </a:endParaRPr>
          </a:p>
          <a:p>
            <a:pPr marL="19138" algn="ctr">
              <a:lnSpc>
                <a:spcPts val="1230"/>
              </a:lnSpc>
            </a:pPr>
            <a:r>
              <a:rPr sz="1069" spc="-233" dirty="0">
                <a:latin typeface="MS UI Gothic"/>
                <a:cs typeface="MS UI Gothic"/>
              </a:rPr>
              <a:t>✓</a:t>
            </a:r>
            <a:endParaRPr sz="1069">
              <a:latin typeface="MS UI Gothic"/>
              <a:cs typeface="MS UI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32582" y="4643648"/>
            <a:ext cx="417953" cy="342686"/>
          </a:xfrm>
          <a:prstGeom prst="rect">
            <a:avLst/>
          </a:prstGeom>
          <a:ln w="23901">
            <a:solidFill>
              <a:srgbClr val="808080"/>
            </a:solidFill>
          </a:ln>
        </p:spPr>
        <p:txBody>
          <a:bodyPr vert="horz" wrap="square" lIns="0" tIns="34572" rIns="0" bIns="0" rtlCol="0">
            <a:spAutoFit/>
          </a:bodyPr>
          <a:lstStyle/>
          <a:p>
            <a:pPr marL="83342">
              <a:lnSpc>
                <a:spcPts val="1230"/>
              </a:lnSpc>
              <a:spcBef>
                <a:spcPts val="272"/>
              </a:spcBef>
            </a:pPr>
            <a:r>
              <a:rPr sz="1069" spc="15" dirty="0">
                <a:latin typeface="Times New Roman"/>
                <a:cs typeface="Times New Roman"/>
              </a:rPr>
              <a:t>No</a:t>
            </a:r>
            <a:endParaRPr sz="1069">
              <a:latin typeface="Times New Roman"/>
              <a:cs typeface="Times New Roman"/>
            </a:endParaRPr>
          </a:p>
          <a:p>
            <a:pPr marL="118531">
              <a:lnSpc>
                <a:spcPts val="1230"/>
              </a:lnSpc>
            </a:pPr>
            <a:r>
              <a:rPr sz="1069" spc="452" dirty="0">
                <a:latin typeface="MS UI Gothic"/>
                <a:cs typeface="MS UI Gothic"/>
              </a:rPr>
              <a:t>²</a:t>
            </a:r>
            <a:endParaRPr sz="1069">
              <a:latin typeface="MS UI Gothic"/>
              <a:cs typeface="MS UI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32582" y="5480049"/>
            <a:ext cx="417953" cy="342686"/>
          </a:xfrm>
          <a:prstGeom prst="rect">
            <a:avLst/>
          </a:prstGeom>
          <a:ln w="23901">
            <a:solidFill>
              <a:srgbClr val="808080"/>
            </a:solidFill>
          </a:ln>
        </p:spPr>
        <p:txBody>
          <a:bodyPr vert="horz" wrap="square" lIns="0" tIns="34572" rIns="0" bIns="0" rtlCol="0">
            <a:spAutoFit/>
          </a:bodyPr>
          <a:lstStyle/>
          <a:p>
            <a:pPr marL="83342">
              <a:lnSpc>
                <a:spcPts val="1230"/>
              </a:lnSpc>
              <a:spcBef>
                <a:spcPts val="272"/>
              </a:spcBef>
            </a:pPr>
            <a:r>
              <a:rPr sz="1069" spc="15" dirty="0">
                <a:latin typeface="Times New Roman"/>
                <a:cs typeface="Times New Roman"/>
              </a:rPr>
              <a:t>No</a:t>
            </a:r>
            <a:endParaRPr sz="1069">
              <a:latin typeface="Times New Roman"/>
              <a:cs typeface="Times New Roman"/>
            </a:endParaRPr>
          </a:p>
          <a:p>
            <a:pPr marL="118531">
              <a:lnSpc>
                <a:spcPts val="1230"/>
              </a:lnSpc>
            </a:pPr>
            <a:r>
              <a:rPr sz="1069" spc="452" dirty="0">
                <a:latin typeface="MS UI Gothic"/>
                <a:cs typeface="MS UI Gothic"/>
              </a:rPr>
              <a:t>²</a:t>
            </a:r>
            <a:endParaRPr sz="1069">
              <a:latin typeface="MS UI Gothic"/>
              <a:cs typeface="MS UI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61361" y="3459056"/>
            <a:ext cx="1324240" cy="174635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32103" rIns="0" bIns="0" rtlCol="0">
            <a:spAutoFit/>
          </a:bodyPr>
          <a:lstStyle/>
          <a:p>
            <a:pPr marL="347566">
              <a:spcBef>
                <a:spcPts val="253"/>
              </a:spcBef>
            </a:pPr>
            <a:r>
              <a:rPr sz="924" spc="-10" dirty="0">
                <a:latin typeface="Times New Roman"/>
                <a:cs typeface="Times New Roman"/>
              </a:rPr>
              <a:t>Accessibility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110759" y="3876886"/>
            <a:ext cx="697618" cy="174635"/>
          </a:xfrm>
          <a:prstGeom prst="rect">
            <a:avLst/>
          </a:prstGeom>
          <a:ln w="23901">
            <a:solidFill>
              <a:srgbClr val="FF0000"/>
            </a:solidFill>
          </a:ln>
        </p:spPr>
        <p:txBody>
          <a:bodyPr vert="horz" wrap="square" lIns="0" tIns="32103" rIns="0" bIns="0" rtlCol="0">
            <a:spAutoFit/>
          </a:bodyPr>
          <a:lstStyle/>
          <a:p>
            <a:pPr marL="105566">
              <a:spcBef>
                <a:spcPts val="253"/>
              </a:spcBef>
            </a:pPr>
            <a:r>
              <a:rPr sz="924" spc="-10" dirty="0">
                <a:latin typeface="Times New Roman"/>
                <a:cs typeface="Times New Roman"/>
              </a:rPr>
              <a:t>Derived</a:t>
            </a:r>
            <a:r>
              <a:rPr sz="924" spc="-73" dirty="0">
                <a:latin typeface="Times New Roman"/>
                <a:cs typeface="Times New Roman"/>
              </a:rPr>
              <a:t> </a:t>
            </a:r>
            <a:r>
              <a:rPr sz="924" spc="-5" dirty="0">
                <a:latin typeface="Times New Roman"/>
                <a:cs typeface="Times New Roman"/>
              </a:rPr>
              <a:t>1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10759" y="4643649"/>
            <a:ext cx="697618" cy="454362"/>
          </a:xfrm>
          <a:prstGeom prst="rect">
            <a:avLst/>
          </a:prstGeom>
          <a:ln w="23901">
            <a:solidFill>
              <a:srgbClr val="FF0000"/>
            </a:solidFill>
          </a:ln>
        </p:spPr>
        <p:txBody>
          <a:bodyPr vert="horz" wrap="square" lIns="0" tIns="30868" rIns="0" bIns="0" rtlCol="0">
            <a:spAutoFit/>
          </a:bodyPr>
          <a:lstStyle/>
          <a:p>
            <a:pPr marL="105566">
              <a:lnSpc>
                <a:spcPts val="1084"/>
              </a:lnSpc>
              <a:spcBef>
                <a:spcPts val="243"/>
              </a:spcBef>
            </a:pPr>
            <a:r>
              <a:rPr sz="924" spc="-10" dirty="0">
                <a:latin typeface="Times New Roman"/>
                <a:cs typeface="Times New Roman"/>
              </a:rPr>
              <a:t>Derived</a:t>
            </a:r>
            <a:r>
              <a:rPr sz="924" spc="-73" dirty="0">
                <a:latin typeface="Times New Roman"/>
                <a:cs typeface="Times New Roman"/>
              </a:rPr>
              <a:t> </a:t>
            </a:r>
            <a:r>
              <a:rPr sz="924" spc="-5" dirty="0">
                <a:latin typeface="Times New Roman"/>
                <a:cs typeface="Times New Roman"/>
              </a:rPr>
              <a:t>2</a:t>
            </a:r>
            <a:endParaRPr sz="924">
              <a:latin typeface="Times New Roman"/>
              <a:cs typeface="Times New Roman"/>
            </a:endParaRPr>
          </a:p>
          <a:p>
            <a:pPr marL="105566">
              <a:lnSpc>
                <a:spcPts val="1060"/>
              </a:lnSpc>
            </a:pPr>
            <a:r>
              <a:rPr sz="924" spc="-10" dirty="0">
                <a:latin typeface="Times New Roman"/>
                <a:cs typeface="Times New Roman"/>
              </a:rPr>
              <a:t>Derived</a:t>
            </a:r>
            <a:r>
              <a:rPr sz="924" spc="-73" dirty="0">
                <a:latin typeface="Times New Roman"/>
                <a:cs typeface="Times New Roman"/>
              </a:rPr>
              <a:t> </a:t>
            </a:r>
            <a:r>
              <a:rPr sz="924" spc="-5" dirty="0">
                <a:latin typeface="Times New Roman"/>
                <a:cs typeface="Times New Roman"/>
              </a:rPr>
              <a:t>3</a:t>
            </a:r>
            <a:endParaRPr sz="924">
              <a:latin typeface="Times New Roman"/>
              <a:cs typeface="Times New Roman"/>
            </a:endParaRPr>
          </a:p>
          <a:p>
            <a:pPr marL="104331">
              <a:lnSpc>
                <a:spcPts val="1089"/>
              </a:lnSpc>
            </a:pPr>
            <a:r>
              <a:rPr sz="924" spc="-10" dirty="0">
                <a:latin typeface="Times New Roman"/>
                <a:cs typeface="Times New Roman"/>
              </a:rPr>
              <a:t>…………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10759" y="5480049"/>
            <a:ext cx="697618" cy="446939"/>
          </a:xfrm>
          <a:prstGeom prst="rect">
            <a:avLst/>
          </a:prstGeom>
          <a:ln w="23901">
            <a:solidFill>
              <a:srgbClr val="FF0000"/>
            </a:solidFill>
          </a:ln>
        </p:spPr>
        <p:txBody>
          <a:bodyPr vert="horz" wrap="square" lIns="0" tIns="37042" rIns="0" bIns="0" rtlCol="0">
            <a:spAutoFit/>
          </a:bodyPr>
          <a:lstStyle/>
          <a:p>
            <a:pPr marL="136434" marR="127791" indent="-617" algn="ctr">
              <a:lnSpc>
                <a:spcPct val="95800"/>
              </a:lnSpc>
              <a:spcBef>
                <a:spcPts val="292"/>
              </a:spcBef>
            </a:pPr>
            <a:r>
              <a:rPr sz="924" spc="-10" dirty="0">
                <a:latin typeface="Times New Roman"/>
                <a:cs typeface="Times New Roman"/>
              </a:rPr>
              <a:t>Main  </a:t>
            </a:r>
            <a:r>
              <a:rPr sz="924" spc="-5" dirty="0">
                <a:latin typeface="Times New Roman"/>
                <a:cs typeface="Times New Roman"/>
              </a:rPr>
              <a:t>(</a:t>
            </a:r>
            <a:r>
              <a:rPr sz="924" spc="-15" dirty="0">
                <a:latin typeface="Times New Roman"/>
                <a:cs typeface="Times New Roman"/>
              </a:rPr>
              <a:t>O</a:t>
            </a:r>
            <a:r>
              <a:rPr sz="924" spc="-5" dirty="0">
                <a:latin typeface="Times New Roman"/>
                <a:cs typeface="Times New Roman"/>
              </a:rPr>
              <a:t>uts</a:t>
            </a:r>
            <a:r>
              <a:rPr sz="924" spc="-10" dirty="0">
                <a:latin typeface="Times New Roman"/>
                <a:cs typeface="Times New Roman"/>
              </a:rPr>
              <a:t>i</a:t>
            </a:r>
            <a:r>
              <a:rPr sz="924" spc="-5" dirty="0">
                <a:latin typeface="Times New Roman"/>
                <a:cs typeface="Times New Roman"/>
              </a:rPr>
              <a:t>de  world)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016799" y="3876886"/>
            <a:ext cx="417953" cy="342686"/>
          </a:xfrm>
          <a:prstGeom prst="rect">
            <a:avLst/>
          </a:prstGeom>
          <a:ln w="23901">
            <a:solidFill>
              <a:srgbClr val="808080"/>
            </a:solidFill>
          </a:ln>
        </p:spPr>
        <p:txBody>
          <a:bodyPr vert="horz" wrap="square" lIns="0" tIns="34572" rIns="0" bIns="0" rtlCol="0">
            <a:spAutoFit/>
          </a:bodyPr>
          <a:lstStyle/>
          <a:p>
            <a:pPr marR="1852" algn="ctr">
              <a:lnSpc>
                <a:spcPts val="1230"/>
              </a:lnSpc>
              <a:spcBef>
                <a:spcPts val="272"/>
              </a:spcBef>
            </a:pPr>
            <a:r>
              <a:rPr sz="1069" spc="10" dirty="0">
                <a:latin typeface="Times New Roman"/>
                <a:cs typeface="Times New Roman"/>
              </a:rPr>
              <a:t>Yes</a:t>
            </a:r>
            <a:endParaRPr sz="1069">
              <a:latin typeface="Times New Roman"/>
              <a:cs typeface="Times New Roman"/>
            </a:endParaRPr>
          </a:p>
          <a:p>
            <a:pPr marL="19138" algn="ctr">
              <a:lnSpc>
                <a:spcPts val="1230"/>
              </a:lnSpc>
            </a:pPr>
            <a:r>
              <a:rPr sz="1069" spc="-233" dirty="0">
                <a:latin typeface="MS UI Gothic"/>
                <a:cs typeface="MS UI Gothic"/>
              </a:rPr>
              <a:t>✓</a:t>
            </a:r>
            <a:endParaRPr sz="1069">
              <a:latin typeface="MS UI Gothic"/>
              <a:cs typeface="MS UI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16799" y="4643648"/>
            <a:ext cx="417953" cy="342686"/>
          </a:xfrm>
          <a:prstGeom prst="rect">
            <a:avLst/>
          </a:prstGeom>
          <a:ln w="23901">
            <a:solidFill>
              <a:srgbClr val="808080"/>
            </a:solidFill>
          </a:ln>
        </p:spPr>
        <p:txBody>
          <a:bodyPr vert="horz" wrap="square" lIns="0" tIns="34572" rIns="0" bIns="0" rtlCol="0">
            <a:spAutoFit/>
          </a:bodyPr>
          <a:lstStyle/>
          <a:p>
            <a:pPr marR="1852" algn="ctr">
              <a:lnSpc>
                <a:spcPts val="1230"/>
              </a:lnSpc>
              <a:spcBef>
                <a:spcPts val="272"/>
              </a:spcBef>
            </a:pPr>
            <a:r>
              <a:rPr sz="1069" spc="10" dirty="0">
                <a:latin typeface="Times New Roman"/>
                <a:cs typeface="Times New Roman"/>
              </a:rPr>
              <a:t>Yes</a:t>
            </a:r>
            <a:endParaRPr sz="1069">
              <a:latin typeface="Times New Roman"/>
              <a:cs typeface="Times New Roman"/>
            </a:endParaRPr>
          </a:p>
          <a:p>
            <a:pPr marL="19138" algn="ctr">
              <a:lnSpc>
                <a:spcPts val="1230"/>
              </a:lnSpc>
            </a:pPr>
            <a:r>
              <a:rPr sz="1069" spc="-233" dirty="0">
                <a:latin typeface="MS UI Gothic"/>
                <a:cs typeface="MS UI Gothic"/>
              </a:rPr>
              <a:t>✓</a:t>
            </a:r>
            <a:endParaRPr sz="1069">
              <a:latin typeface="MS UI Gothic"/>
              <a:cs typeface="MS UI Gothi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016799" y="5480049"/>
            <a:ext cx="417953" cy="342686"/>
          </a:xfrm>
          <a:prstGeom prst="rect">
            <a:avLst/>
          </a:prstGeom>
          <a:ln w="23901">
            <a:solidFill>
              <a:srgbClr val="808080"/>
            </a:solidFill>
          </a:ln>
        </p:spPr>
        <p:txBody>
          <a:bodyPr vert="horz" wrap="square" lIns="0" tIns="34572" rIns="0" bIns="0" rtlCol="0">
            <a:spAutoFit/>
          </a:bodyPr>
          <a:lstStyle/>
          <a:p>
            <a:pPr marL="83342">
              <a:lnSpc>
                <a:spcPts val="1230"/>
              </a:lnSpc>
              <a:spcBef>
                <a:spcPts val="272"/>
              </a:spcBef>
            </a:pPr>
            <a:r>
              <a:rPr sz="1069" spc="15" dirty="0">
                <a:latin typeface="Times New Roman"/>
                <a:cs typeface="Times New Roman"/>
              </a:rPr>
              <a:t>No</a:t>
            </a:r>
            <a:endParaRPr sz="1069">
              <a:latin typeface="Times New Roman"/>
              <a:cs typeface="Times New Roman"/>
            </a:endParaRPr>
          </a:p>
          <a:p>
            <a:pPr marL="118531">
              <a:lnSpc>
                <a:spcPts val="1230"/>
              </a:lnSpc>
            </a:pPr>
            <a:r>
              <a:rPr sz="1069" spc="452" dirty="0">
                <a:latin typeface="MS UI Gothic"/>
                <a:cs typeface="MS UI Gothic"/>
              </a:rPr>
              <a:t>²</a:t>
            </a:r>
            <a:endParaRPr sz="1069">
              <a:latin typeface="MS UI Gothic"/>
              <a:cs typeface="MS UI Gothi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45578" y="3459056"/>
            <a:ext cx="1324240" cy="174635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32103" rIns="0" bIns="0" rtlCol="0">
            <a:spAutoFit/>
          </a:bodyPr>
          <a:lstStyle/>
          <a:p>
            <a:pPr marL="347566">
              <a:spcBef>
                <a:spcPts val="253"/>
              </a:spcBef>
            </a:pPr>
            <a:r>
              <a:rPr sz="924" spc="-10" dirty="0">
                <a:latin typeface="Times New Roman"/>
                <a:cs typeface="Times New Roman"/>
              </a:rPr>
              <a:t>Accessibility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94976" y="3876886"/>
            <a:ext cx="697618" cy="174635"/>
          </a:xfrm>
          <a:prstGeom prst="rect">
            <a:avLst/>
          </a:prstGeom>
          <a:ln w="23901">
            <a:solidFill>
              <a:srgbClr val="FF0000"/>
            </a:solidFill>
          </a:ln>
        </p:spPr>
        <p:txBody>
          <a:bodyPr vert="horz" wrap="square" lIns="0" tIns="32103" rIns="0" bIns="0" rtlCol="0">
            <a:spAutoFit/>
          </a:bodyPr>
          <a:lstStyle/>
          <a:p>
            <a:pPr marL="105566">
              <a:spcBef>
                <a:spcPts val="253"/>
              </a:spcBef>
            </a:pPr>
            <a:r>
              <a:rPr sz="924" spc="-10" dirty="0">
                <a:latin typeface="Times New Roman"/>
                <a:cs typeface="Times New Roman"/>
              </a:rPr>
              <a:t>Derived</a:t>
            </a:r>
            <a:r>
              <a:rPr sz="924" spc="-73" dirty="0">
                <a:latin typeface="Times New Roman"/>
                <a:cs typeface="Times New Roman"/>
              </a:rPr>
              <a:t> </a:t>
            </a:r>
            <a:r>
              <a:rPr sz="924" spc="-5" dirty="0">
                <a:latin typeface="Times New Roman"/>
                <a:cs typeface="Times New Roman"/>
              </a:rPr>
              <a:t>1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94976" y="4643649"/>
            <a:ext cx="697618" cy="454362"/>
          </a:xfrm>
          <a:prstGeom prst="rect">
            <a:avLst/>
          </a:prstGeom>
          <a:ln w="23901">
            <a:solidFill>
              <a:srgbClr val="FF0000"/>
            </a:solidFill>
          </a:ln>
        </p:spPr>
        <p:txBody>
          <a:bodyPr vert="horz" wrap="square" lIns="0" tIns="30868" rIns="0" bIns="0" rtlCol="0">
            <a:spAutoFit/>
          </a:bodyPr>
          <a:lstStyle/>
          <a:p>
            <a:pPr marL="105566">
              <a:lnSpc>
                <a:spcPts val="1084"/>
              </a:lnSpc>
              <a:spcBef>
                <a:spcPts val="243"/>
              </a:spcBef>
            </a:pPr>
            <a:r>
              <a:rPr sz="924" spc="-10" dirty="0">
                <a:latin typeface="Times New Roman"/>
                <a:cs typeface="Times New Roman"/>
              </a:rPr>
              <a:t>Derived</a:t>
            </a:r>
            <a:r>
              <a:rPr sz="924" spc="-73" dirty="0">
                <a:latin typeface="Times New Roman"/>
                <a:cs typeface="Times New Roman"/>
              </a:rPr>
              <a:t> </a:t>
            </a:r>
            <a:r>
              <a:rPr sz="924" spc="-5" dirty="0">
                <a:latin typeface="Times New Roman"/>
                <a:cs typeface="Times New Roman"/>
              </a:rPr>
              <a:t>2</a:t>
            </a:r>
            <a:endParaRPr sz="924">
              <a:latin typeface="Times New Roman"/>
              <a:cs typeface="Times New Roman"/>
            </a:endParaRPr>
          </a:p>
          <a:p>
            <a:pPr marL="105566">
              <a:lnSpc>
                <a:spcPts val="1060"/>
              </a:lnSpc>
            </a:pPr>
            <a:r>
              <a:rPr sz="924" spc="-10" dirty="0">
                <a:latin typeface="Times New Roman"/>
                <a:cs typeface="Times New Roman"/>
              </a:rPr>
              <a:t>Derived</a:t>
            </a:r>
            <a:r>
              <a:rPr sz="924" spc="-73" dirty="0">
                <a:latin typeface="Times New Roman"/>
                <a:cs typeface="Times New Roman"/>
              </a:rPr>
              <a:t> </a:t>
            </a:r>
            <a:r>
              <a:rPr sz="924" spc="-5" dirty="0">
                <a:latin typeface="Times New Roman"/>
                <a:cs typeface="Times New Roman"/>
              </a:rPr>
              <a:t>3</a:t>
            </a:r>
            <a:endParaRPr sz="924">
              <a:latin typeface="Times New Roman"/>
              <a:cs typeface="Times New Roman"/>
            </a:endParaRPr>
          </a:p>
          <a:p>
            <a:pPr marL="104331">
              <a:lnSpc>
                <a:spcPts val="1089"/>
              </a:lnSpc>
            </a:pPr>
            <a:r>
              <a:rPr sz="924" spc="-10" dirty="0">
                <a:latin typeface="Times New Roman"/>
                <a:cs typeface="Times New Roman"/>
              </a:rPr>
              <a:t>…………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294976" y="5480049"/>
            <a:ext cx="697618" cy="446939"/>
          </a:xfrm>
          <a:prstGeom prst="rect">
            <a:avLst/>
          </a:prstGeom>
          <a:ln w="23901">
            <a:solidFill>
              <a:srgbClr val="FF0000"/>
            </a:solidFill>
          </a:ln>
        </p:spPr>
        <p:txBody>
          <a:bodyPr vert="horz" wrap="square" lIns="0" tIns="37042" rIns="0" bIns="0" rtlCol="0">
            <a:spAutoFit/>
          </a:bodyPr>
          <a:lstStyle/>
          <a:p>
            <a:pPr marL="137051" marR="127791" indent="-1235" algn="ctr">
              <a:lnSpc>
                <a:spcPct val="95800"/>
              </a:lnSpc>
              <a:spcBef>
                <a:spcPts val="292"/>
              </a:spcBef>
            </a:pPr>
            <a:r>
              <a:rPr sz="924" spc="-10" dirty="0">
                <a:latin typeface="Times New Roman"/>
                <a:cs typeface="Times New Roman"/>
              </a:rPr>
              <a:t>Main  (Outside  </a:t>
            </a:r>
            <a:r>
              <a:rPr sz="924" spc="-5" dirty="0">
                <a:latin typeface="Times New Roman"/>
                <a:cs typeface="Times New Roman"/>
              </a:rPr>
              <a:t>world)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294976" y="3459056"/>
            <a:ext cx="1324857" cy="174635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32103" rIns="0" bIns="0" rtlCol="0">
            <a:spAutoFit/>
          </a:bodyPr>
          <a:lstStyle/>
          <a:p>
            <a:pPr marL="347566">
              <a:spcBef>
                <a:spcPts val="253"/>
              </a:spcBef>
            </a:pPr>
            <a:r>
              <a:rPr sz="924" spc="-10" dirty="0">
                <a:latin typeface="Times New Roman"/>
                <a:cs typeface="Times New Roman"/>
              </a:rPr>
              <a:t>Accessibility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01015" y="3876886"/>
            <a:ext cx="418571" cy="342686"/>
          </a:xfrm>
          <a:prstGeom prst="rect">
            <a:avLst/>
          </a:prstGeom>
          <a:ln w="23901">
            <a:solidFill>
              <a:srgbClr val="808080"/>
            </a:solidFill>
          </a:ln>
        </p:spPr>
        <p:txBody>
          <a:bodyPr vert="horz" wrap="square" lIns="0" tIns="34572" rIns="0" bIns="0" rtlCol="0">
            <a:spAutoFit/>
          </a:bodyPr>
          <a:lstStyle/>
          <a:p>
            <a:pPr marR="4321" algn="ctr">
              <a:lnSpc>
                <a:spcPts val="1230"/>
              </a:lnSpc>
              <a:spcBef>
                <a:spcPts val="272"/>
              </a:spcBef>
            </a:pPr>
            <a:r>
              <a:rPr sz="1069" spc="10" dirty="0">
                <a:latin typeface="Times New Roman"/>
                <a:cs typeface="Times New Roman"/>
              </a:rPr>
              <a:t>Yes</a:t>
            </a:r>
            <a:endParaRPr sz="1069">
              <a:latin typeface="Times New Roman"/>
              <a:cs typeface="Times New Roman"/>
            </a:endParaRPr>
          </a:p>
          <a:p>
            <a:pPr marL="17903" algn="ctr">
              <a:lnSpc>
                <a:spcPts val="1230"/>
              </a:lnSpc>
            </a:pPr>
            <a:r>
              <a:rPr sz="1069" spc="-233" dirty="0">
                <a:latin typeface="MS UI Gothic"/>
                <a:cs typeface="MS UI Gothic"/>
              </a:rPr>
              <a:t>✓</a:t>
            </a:r>
            <a:endParaRPr sz="1069">
              <a:latin typeface="MS UI Gothic"/>
              <a:cs typeface="MS UI Gothic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201015" y="4643648"/>
            <a:ext cx="418571" cy="342686"/>
          </a:xfrm>
          <a:prstGeom prst="rect">
            <a:avLst/>
          </a:prstGeom>
          <a:ln w="23901">
            <a:solidFill>
              <a:srgbClr val="808080"/>
            </a:solidFill>
          </a:ln>
        </p:spPr>
        <p:txBody>
          <a:bodyPr vert="horz" wrap="square" lIns="0" tIns="34572" rIns="0" bIns="0" rtlCol="0">
            <a:spAutoFit/>
          </a:bodyPr>
          <a:lstStyle/>
          <a:p>
            <a:pPr marR="4321" algn="ctr">
              <a:lnSpc>
                <a:spcPts val="1230"/>
              </a:lnSpc>
              <a:spcBef>
                <a:spcPts val="272"/>
              </a:spcBef>
            </a:pPr>
            <a:r>
              <a:rPr sz="1069" spc="10" dirty="0">
                <a:latin typeface="Times New Roman"/>
                <a:cs typeface="Times New Roman"/>
              </a:rPr>
              <a:t>Yes</a:t>
            </a:r>
            <a:endParaRPr sz="1069">
              <a:latin typeface="Times New Roman"/>
              <a:cs typeface="Times New Roman"/>
            </a:endParaRPr>
          </a:p>
          <a:p>
            <a:pPr marL="17903" algn="ctr">
              <a:lnSpc>
                <a:spcPts val="1230"/>
              </a:lnSpc>
            </a:pPr>
            <a:r>
              <a:rPr sz="1069" spc="-233" dirty="0">
                <a:latin typeface="MS UI Gothic"/>
                <a:cs typeface="MS UI Gothic"/>
              </a:rPr>
              <a:t>✓</a:t>
            </a:r>
            <a:endParaRPr sz="1069">
              <a:latin typeface="MS UI Gothic"/>
              <a:cs typeface="MS UI Gothic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201015" y="5480049"/>
            <a:ext cx="418571" cy="342686"/>
          </a:xfrm>
          <a:prstGeom prst="rect">
            <a:avLst/>
          </a:prstGeom>
          <a:ln w="23901">
            <a:solidFill>
              <a:srgbClr val="808080"/>
            </a:solidFill>
          </a:ln>
        </p:spPr>
        <p:txBody>
          <a:bodyPr vert="horz" wrap="square" lIns="0" tIns="34572" rIns="0" bIns="0" rtlCol="0">
            <a:spAutoFit/>
          </a:bodyPr>
          <a:lstStyle/>
          <a:p>
            <a:pPr marR="4321" algn="ctr">
              <a:lnSpc>
                <a:spcPts val="1230"/>
              </a:lnSpc>
              <a:spcBef>
                <a:spcPts val="272"/>
              </a:spcBef>
            </a:pPr>
            <a:r>
              <a:rPr sz="1069" spc="10" dirty="0">
                <a:latin typeface="Times New Roman"/>
                <a:cs typeface="Times New Roman"/>
              </a:rPr>
              <a:t>Yes</a:t>
            </a:r>
            <a:endParaRPr sz="1069">
              <a:latin typeface="Times New Roman"/>
              <a:cs typeface="Times New Roman"/>
            </a:endParaRPr>
          </a:p>
          <a:p>
            <a:pPr marL="17903" algn="ctr">
              <a:lnSpc>
                <a:spcPts val="1230"/>
              </a:lnSpc>
            </a:pPr>
            <a:r>
              <a:rPr sz="1069" spc="-233" dirty="0">
                <a:latin typeface="MS UI Gothic"/>
                <a:cs typeface="MS UI Gothic"/>
              </a:rPr>
              <a:t>✓</a:t>
            </a:r>
            <a:endParaRPr sz="1069">
              <a:latin typeface="MS UI Gothic"/>
              <a:cs typeface="MS UI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42109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2</a:t>
            </a:r>
            <a:r>
              <a:rPr sz="924" spc="-5" dirty="0">
                <a:latin typeface="Times New Roman"/>
                <a:cs typeface="Times New Roman"/>
              </a:rPr>
              <a:t>5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5802522"/>
            <a:ext cx="4852458" cy="3308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Problem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Description: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429673" marR="7408" indent="-208662" algn="just">
              <a:lnSpc>
                <a:spcPct val="107300"/>
              </a:lnSpc>
              <a:buAutoNum type="alphaLcPeriod"/>
              <a:tabLst>
                <a:tab pos="430291" algn="l"/>
              </a:tabLst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want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implement </a:t>
            </a:r>
            <a:r>
              <a:rPr sz="972" spc="10" dirty="0">
                <a:latin typeface="Book Antiqua"/>
                <a:cs typeface="Book Antiqua"/>
              </a:rPr>
              <a:t>this </a:t>
            </a:r>
            <a:r>
              <a:rPr sz="972" spc="15" dirty="0">
                <a:latin typeface="Book Antiqua"/>
                <a:cs typeface="Book Antiqua"/>
              </a:rPr>
              <a:t>shape </a:t>
            </a:r>
            <a:r>
              <a:rPr sz="972" spc="10" dirty="0">
                <a:latin typeface="Book Antiqua"/>
                <a:cs typeface="Book Antiqua"/>
              </a:rPr>
              <a:t>hierarchy in </a:t>
            </a:r>
            <a:r>
              <a:rPr sz="972" spc="15" dirty="0">
                <a:latin typeface="Book Antiqua"/>
                <a:cs typeface="Book Antiqua"/>
              </a:rPr>
              <a:t>such a manner </a:t>
            </a:r>
            <a:r>
              <a:rPr sz="972" spc="10" dirty="0">
                <a:latin typeface="Book Antiqua"/>
                <a:cs typeface="Book Antiqua"/>
              </a:rPr>
              <a:t>that our  function </a:t>
            </a:r>
            <a:r>
              <a:rPr sz="972" spc="15" dirty="0">
                <a:latin typeface="Book Antiqua"/>
                <a:cs typeface="Book Antiqua"/>
              </a:rPr>
              <a:t>will </a:t>
            </a:r>
            <a:r>
              <a:rPr sz="972" spc="10" dirty="0">
                <a:latin typeface="Book Antiqua"/>
                <a:cs typeface="Book Antiqua"/>
              </a:rPr>
              <a:t>take </a:t>
            </a:r>
            <a:r>
              <a:rPr sz="972" spc="15" dirty="0">
                <a:latin typeface="Book Antiqua"/>
                <a:cs typeface="Book Antiqua"/>
              </a:rPr>
              <a:t>Shape </a:t>
            </a:r>
            <a:r>
              <a:rPr sz="972" spc="10" dirty="0">
                <a:latin typeface="Book Antiqua"/>
                <a:cs typeface="Book Antiqua"/>
              </a:rPr>
              <a:t>pointers array </a:t>
            </a:r>
            <a:r>
              <a:rPr sz="972" spc="15" dirty="0">
                <a:latin typeface="Book Antiqua"/>
                <a:cs typeface="Book Antiqua"/>
              </a:rPr>
              <a:t>(Shape </a:t>
            </a:r>
            <a:r>
              <a:rPr sz="972" spc="10" dirty="0">
                <a:latin typeface="Book Antiqua"/>
                <a:cs typeface="Book Antiqua"/>
              </a:rPr>
              <a:t>* </a:t>
            </a:r>
            <a:r>
              <a:rPr sz="972" spc="5" dirty="0">
                <a:latin typeface="Book Antiqua"/>
                <a:cs typeface="Book Antiqua"/>
              </a:rPr>
              <a:t>[]) </a:t>
            </a:r>
            <a:r>
              <a:rPr sz="972" spc="10" dirty="0">
                <a:latin typeface="Book Antiqua"/>
                <a:cs typeface="Book Antiqua"/>
              </a:rPr>
              <a:t>and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array size as  parameters </a:t>
            </a:r>
            <a:r>
              <a:rPr sz="972" spc="15" dirty="0">
                <a:latin typeface="Book Antiqua"/>
                <a:cs typeface="Book Antiqua"/>
              </a:rPr>
              <a:t>and then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5" dirty="0">
                <a:latin typeface="Book Antiqua"/>
                <a:cs typeface="Book Antiqua"/>
              </a:rPr>
              <a:t>draw the </a:t>
            </a:r>
            <a:r>
              <a:rPr sz="972" spc="10" dirty="0">
                <a:latin typeface="Book Antiqua"/>
                <a:cs typeface="Book Antiqua"/>
              </a:rPr>
              <a:t>appropriate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shape.</a:t>
            </a:r>
            <a:endParaRPr sz="972">
              <a:latin typeface="Book Antiqua"/>
              <a:cs typeface="Book Antiqua"/>
            </a:endParaRPr>
          </a:p>
          <a:p>
            <a:pPr marL="429673" marR="4939" indent="-208662" algn="just">
              <a:lnSpc>
                <a:spcPct val="107000"/>
              </a:lnSpc>
              <a:buAutoNum type="alphaLcPeriod"/>
              <a:tabLst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This Shape </a:t>
            </a:r>
            <a:r>
              <a:rPr sz="972" spc="10" dirty="0">
                <a:latin typeface="Book Antiqua"/>
                <a:cs typeface="Book Antiqua"/>
              </a:rPr>
              <a:t>pointer array (Shape * </a:t>
            </a:r>
            <a:r>
              <a:rPr sz="972" spc="5" dirty="0">
                <a:latin typeface="Book Antiqua"/>
                <a:cs typeface="Book Antiqua"/>
              </a:rPr>
              <a:t>[]) </a:t>
            </a:r>
            <a:r>
              <a:rPr sz="972" spc="19" dirty="0">
                <a:latin typeface="Book Antiqua"/>
                <a:cs typeface="Book Antiqua"/>
              </a:rPr>
              <a:t>may </a:t>
            </a:r>
            <a:r>
              <a:rPr sz="972" spc="10" dirty="0">
                <a:latin typeface="Book Antiqua"/>
                <a:cs typeface="Book Antiqua"/>
              </a:rPr>
              <a:t>store pointers to all </a:t>
            </a:r>
            <a:r>
              <a:rPr sz="972" spc="15" dirty="0">
                <a:latin typeface="Book Antiqua"/>
                <a:cs typeface="Book Antiqua"/>
              </a:rPr>
              <a:t>kinds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Shapes  </a:t>
            </a:r>
            <a:r>
              <a:rPr sz="972" spc="10" dirty="0">
                <a:latin typeface="Book Antiqua"/>
                <a:cs typeface="Book Antiqua"/>
              </a:rPr>
              <a:t>(Line, Circle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Triangle classes) as these classes </a:t>
            </a:r>
            <a:r>
              <a:rPr sz="972" spc="15" dirty="0">
                <a:latin typeface="Book Antiqua"/>
                <a:cs typeface="Book Antiqua"/>
              </a:rPr>
              <a:t>have IS-A </a:t>
            </a:r>
            <a:r>
              <a:rPr sz="972" spc="10" dirty="0">
                <a:latin typeface="Book Antiqua"/>
                <a:cs typeface="Book Antiqua"/>
              </a:rPr>
              <a:t>relationship</a:t>
            </a:r>
            <a:r>
              <a:rPr sz="972" spc="2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with</a:t>
            </a:r>
            <a:endParaRPr sz="972">
              <a:latin typeface="Book Antiqua"/>
              <a:cs typeface="Book Antiqua"/>
            </a:endParaRPr>
          </a:p>
          <a:p>
            <a:pPr marL="429673" marR="6173">
              <a:lnSpc>
                <a:spcPct val="107000"/>
              </a:lnSpc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Shape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9" dirty="0">
                <a:latin typeface="Book Antiqua"/>
                <a:cs typeface="Book Antiqua"/>
              </a:rPr>
              <a:t>(We know </a:t>
            </a:r>
            <a:r>
              <a:rPr sz="972" spc="10" dirty="0">
                <a:latin typeface="Book Antiqua"/>
                <a:cs typeface="Book Antiqua"/>
              </a:rPr>
              <a:t>base class pointer </a:t>
            </a:r>
            <a:r>
              <a:rPr sz="972" spc="19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store pointer of any of </a:t>
            </a:r>
            <a:r>
              <a:rPr sz="972" spc="5" dirty="0">
                <a:latin typeface="Book Antiqua"/>
                <a:cs typeface="Book Antiqua"/>
              </a:rPr>
              <a:t>its  </a:t>
            </a:r>
            <a:r>
              <a:rPr sz="972" spc="10" dirty="0">
                <a:latin typeface="Book Antiqua"/>
                <a:cs typeface="Book Antiqua"/>
              </a:rPr>
              <a:t>derived classes in case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10" dirty="0">
                <a:latin typeface="Book Antiqua"/>
                <a:cs typeface="Book Antiqua"/>
              </a:rPr>
              <a:t>public inheritance </a:t>
            </a:r>
            <a:r>
              <a:rPr sz="972" spc="15" dirty="0">
                <a:latin typeface="Book Antiqua"/>
                <a:cs typeface="Book Antiqua"/>
              </a:rPr>
              <a:t>IS-A</a:t>
            </a:r>
            <a:r>
              <a:rPr sz="972" spc="-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relationship).</a:t>
            </a:r>
            <a:endParaRPr sz="972">
              <a:latin typeface="Book Antiqua"/>
              <a:cs typeface="Book Antiqua"/>
            </a:endParaRPr>
          </a:p>
          <a:p>
            <a:pPr marL="429673" marR="6791" indent="-208662" algn="just">
              <a:lnSpc>
                <a:spcPct val="107000"/>
              </a:lnSpc>
              <a:spcBef>
                <a:spcPts val="5"/>
              </a:spcBef>
              <a:buAutoNum type="alphaLcPeriod" startAt="3"/>
              <a:tabLst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The purpose </a:t>
            </a:r>
            <a:r>
              <a:rPr sz="972" spc="10" dirty="0">
                <a:latin typeface="Book Antiqua"/>
                <a:cs typeface="Book Antiqua"/>
              </a:rPr>
              <a:t>of implementing this hierarchy </a:t>
            </a:r>
            <a:r>
              <a:rPr sz="972" spc="5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such a </a:t>
            </a:r>
            <a:r>
              <a:rPr sz="972" spc="19" dirty="0">
                <a:latin typeface="Book Antiqua"/>
                <a:cs typeface="Book Antiqua"/>
              </a:rPr>
              <a:t>way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 </a:t>
            </a:r>
            <a:r>
              <a:rPr sz="972" spc="10" dirty="0">
                <a:latin typeface="Book Antiqua"/>
                <a:cs typeface="Book Antiqua"/>
              </a:rPr>
              <a:t>avoid </a:t>
            </a:r>
            <a:r>
              <a:rPr sz="972" spc="15" dirty="0">
                <a:latin typeface="Book Antiqua"/>
                <a:cs typeface="Book Antiqua"/>
              </a:rPr>
              <a:t>complex code </a:t>
            </a:r>
            <a:r>
              <a:rPr sz="972" spc="10" dirty="0">
                <a:latin typeface="Book Antiqua"/>
                <a:cs typeface="Book Antiqua"/>
              </a:rPr>
              <a:t>of calling </a:t>
            </a:r>
            <a:r>
              <a:rPr sz="972" spc="15" dirty="0">
                <a:latin typeface="Book Antiqua"/>
                <a:cs typeface="Book Antiqua"/>
              </a:rPr>
              <a:t>draw </a:t>
            </a:r>
            <a:r>
              <a:rPr sz="972" spc="10" dirty="0">
                <a:latin typeface="Book Antiqua"/>
                <a:cs typeface="Book Antiqua"/>
              </a:rPr>
              <a:t>function for each class separately </a:t>
            </a:r>
            <a:r>
              <a:rPr sz="972" spc="5" dirty="0">
                <a:latin typeface="Book Antiqua"/>
                <a:cs typeface="Book Antiqua"/>
              </a:rPr>
              <a:t>after  </a:t>
            </a:r>
            <a:r>
              <a:rPr sz="972" spc="10" dirty="0">
                <a:latin typeface="Book Antiqua"/>
                <a:cs typeface="Book Antiqua"/>
              </a:rPr>
              <a:t>checking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type, instead </a:t>
            </a:r>
            <a:r>
              <a:rPr sz="972" spc="15" dirty="0">
                <a:latin typeface="Book Antiqua"/>
                <a:cs typeface="Book Antiqua"/>
              </a:rPr>
              <a:t>we can use a </a:t>
            </a:r>
            <a:r>
              <a:rPr sz="972" spc="10" dirty="0">
                <a:latin typeface="Book Antiqua"/>
                <a:cs typeface="Book Antiqua"/>
              </a:rPr>
              <a:t>single function </a:t>
            </a:r>
            <a:r>
              <a:rPr sz="972" spc="5" dirty="0">
                <a:latin typeface="Book Antiqua"/>
                <a:cs typeface="Book Antiqua"/>
              </a:rPr>
              <a:t>call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a loop </a:t>
            </a:r>
            <a:r>
              <a:rPr sz="972" spc="10" dirty="0">
                <a:latin typeface="Book Antiqua"/>
                <a:cs typeface="Book Antiqua"/>
              </a:rPr>
              <a:t>to  </a:t>
            </a:r>
            <a:r>
              <a:rPr sz="972" spc="15" dirty="0">
                <a:latin typeface="Book Antiqua"/>
                <a:cs typeface="Book Antiqua"/>
              </a:rPr>
              <a:t>draw </a:t>
            </a:r>
            <a:r>
              <a:rPr sz="972" spc="5" dirty="0">
                <a:latin typeface="Book Antiqua"/>
                <a:cs typeface="Book Antiqua"/>
              </a:rPr>
              <a:t>all </a:t>
            </a:r>
            <a:r>
              <a:rPr sz="972" spc="10" dirty="0">
                <a:latin typeface="Book Antiqua"/>
                <a:cs typeface="Book Antiqua"/>
              </a:rPr>
              <a:t>kinds of Shapes as </a:t>
            </a:r>
            <a:r>
              <a:rPr sz="972" spc="15" dirty="0">
                <a:latin typeface="Book Antiqua"/>
                <a:cs typeface="Book Antiqua"/>
              </a:rPr>
              <a:t>shown</a:t>
            </a:r>
            <a:r>
              <a:rPr sz="972" spc="10" dirty="0">
                <a:latin typeface="Book Antiqua"/>
                <a:cs typeface="Book Antiqua"/>
              </a:rPr>
              <a:t> below,</a:t>
            </a:r>
            <a:endParaRPr sz="972">
              <a:latin typeface="Book Antiqua"/>
              <a:cs typeface="Book Antiqua"/>
            </a:endParaRPr>
          </a:p>
          <a:p>
            <a:pPr marL="848235" marR="1901429" indent="-418561">
              <a:lnSpc>
                <a:spcPct val="208000"/>
              </a:lnSpc>
              <a:spcBef>
                <a:spcPts val="58"/>
              </a:spcBef>
            </a:pPr>
            <a:r>
              <a:rPr sz="972" b="1" spc="15" dirty="0">
                <a:latin typeface="Book Antiqua"/>
                <a:cs typeface="Book Antiqua"/>
              </a:rPr>
              <a:t>void drawShapes(Shapes </a:t>
            </a:r>
            <a:r>
              <a:rPr sz="972" b="1" spc="10" dirty="0">
                <a:latin typeface="Book Antiqua"/>
                <a:cs typeface="Book Antiqua"/>
              </a:rPr>
              <a:t>*array[], int size){  for (int i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5" dirty="0">
                <a:latin typeface="Book Antiqua"/>
                <a:cs typeface="Book Antiqua"/>
              </a:rPr>
              <a:t>0 </a:t>
            </a:r>
            <a:r>
              <a:rPr sz="972" b="1" spc="5" dirty="0">
                <a:latin typeface="Book Antiqua"/>
                <a:cs typeface="Book Antiqua"/>
              </a:rPr>
              <a:t>; </a:t>
            </a:r>
            <a:r>
              <a:rPr sz="972" b="1" spc="10" dirty="0">
                <a:latin typeface="Book Antiqua"/>
                <a:cs typeface="Book Antiqua"/>
              </a:rPr>
              <a:t>i </a:t>
            </a:r>
            <a:r>
              <a:rPr sz="972" b="1" spc="19" dirty="0">
                <a:latin typeface="Book Antiqua"/>
                <a:cs typeface="Book Antiqua"/>
              </a:rPr>
              <a:t>&lt; </a:t>
            </a:r>
            <a:r>
              <a:rPr sz="972" b="1" spc="10" dirty="0">
                <a:latin typeface="Book Antiqua"/>
                <a:cs typeface="Book Antiqua"/>
              </a:rPr>
              <a:t>size </a:t>
            </a:r>
            <a:r>
              <a:rPr sz="972" b="1" spc="5" dirty="0">
                <a:latin typeface="Book Antiqua"/>
                <a:cs typeface="Book Antiqua"/>
              </a:rPr>
              <a:t>; </a:t>
            </a:r>
            <a:r>
              <a:rPr sz="972" b="1" spc="10" dirty="0">
                <a:latin typeface="Book Antiqua"/>
                <a:cs typeface="Book Antiqua"/>
              </a:rPr>
              <a:t>i</a:t>
            </a:r>
            <a:r>
              <a:rPr sz="972" b="1" spc="-92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++)</a:t>
            </a:r>
            <a:endParaRPr sz="972">
              <a:latin typeface="Book Antiqua"/>
              <a:cs typeface="Book Antiqua"/>
            </a:endParaRPr>
          </a:p>
          <a:p>
            <a:pPr marL="1040230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array[i]-&gt;draw();  //  this  function  call  will  </a:t>
            </a:r>
            <a:r>
              <a:rPr sz="972" b="1" spc="15" dirty="0">
                <a:latin typeface="Book Antiqua"/>
                <a:cs typeface="Book Antiqua"/>
              </a:rPr>
              <a:t>work </a:t>
            </a:r>
            <a:r>
              <a:rPr sz="972" b="1" spc="10" dirty="0">
                <a:latin typeface="Book Antiqua"/>
                <a:cs typeface="Book Antiqua"/>
              </a:rPr>
              <a:t>for  all </a:t>
            </a:r>
            <a:r>
              <a:rPr sz="972" b="1" spc="15" dirty="0">
                <a:latin typeface="Book Antiqua"/>
                <a:cs typeface="Book Antiqua"/>
              </a:rPr>
              <a:t>types</a:t>
            </a:r>
            <a:r>
              <a:rPr sz="972" b="1" spc="1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of</a:t>
            </a:r>
            <a:endParaRPr sz="972">
              <a:latin typeface="Book Antiqua"/>
              <a:cs typeface="Book Antiqua"/>
            </a:endParaRPr>
          </a:p>
          <a:p>
            <a:pPr marL="2449016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//Shapes </a:t>
            </a:r>
            <a:r>
              <a:rPr sz="972" b="1" spc="10" dirty="0">
                <a:latin typeface="Book Antiqua"/>
                <a:cs typeface="Book Antiqua"/>
              </a:rPr>
              <a:t>(Line, </a:t>
            </a:r>
            <a:r>
              <a:rPr sz="972" b="1" spc="15" dirty="0">
                <a:latin typeface="Book Antiqua"/>
                <a:cs typeface="Book Antiqua"/>
              </a:rPr>
              <a:t>Circle and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Triangle)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429673"/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29405" y="4158404"/>
            <a:ext cx="116680" cy="342635"/>
          </a:xfrm>
          <a:custGeom>
            <a:avLst/>
            <a:gdLst/>
            <a:ahLst/>
            <a:cxnLst/>
            <a:rect l="l" t="t" r="r" b="b"/>
            <a:pathLst>
              <a:path w="120014" h="352425">
                <a:moveTo>
                  <a:pt x="71627" y="107442"/>
                </a:moveTo>
                <a:lnTo>
                  <a:pt x="48005" y="107442"/>
                </a:lnTo>
                <a:lnTo>
                  <a:pt x="48005" y="352044"/>
                </a:lnTo>
                <a:lnTo>
                  <a:pt x="71627" y="352044"/>
                </a:lnTo>
                <a:lnTo>
                  <a:pt x="71627" y="107442"/>
                </a:lnTo>
                <a:close/>
              </a:path>
              <a:path w="120014" h="352425">
                <a:moveTo>
                  <a:pt x="59436" y="0"/>
                </a:moveTo>
                <a:lnTo>
                  <a:pt x="0" y="118872"/>
                </a:lnTo>
                <a:lnTo>
                  <a:pt x="48005" y="118872"/>
                </a:lnTo>
                <a:lnTo>
                  <a:pt x="48005" y="107442"/>
                </a:lnTo>
                <a:lnTo>
                  <a:pt x="113845" y="107442"/>
                </a:lnTo>
                <a:lnTo>
                  <a:pt x="59436" y="0"/>
                </a:lnTo>
                <a:close/>
              </a:path>
              <a:path w="120014" h="352425">
                <a:moveTo>
                  <a:pt x="113845" y="107442"/>
                </a:moveTo>
                <a:lnTo>
                  <a:pt x="71627" y="107442"/>
                </a:lnTo>
                <a:lnTo>
                  <a:pt x="71627" y="118872"/>
                </a:lnTo>
                <a:lnTo>
                  <a:pt x="119634" y="118872"/>
                </a:lnTo>
                <a:lnTo>
                  <a:pt x="113845" y="107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3650826" y="3536103"/>
            <a:ext cx="1073591" cy="217928"/>
          </a:xfrm>
          <a:custGeom>
            <a:avLst/>
            <a:gdLst/>
            <a:ahLst/>
            <a:cxnLst/>
            <a:rect l="l" t="t" r="r" b="b"/>
            <a:pathLst>
              <a:path w="1104264" h="224154">
                <a:moveTo>
                  <a:pt x="1104138" y="0"/>
                </a:moveTo>
                <a:lnTo>
                  <a:pt x="0" y="0"/>
                </a:lnTo>
                <a:lnTo>
                  <a:pt x="0" y="224027"/>
                </a:lnTo>
                <a:lnTo>
                  <a:pt x="1104138" y="224027"/>
                </a:lnTo>
                <a:lnTo>
                  <a:pt x="1104138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3650826" y="4656242"/>
            <a:ext cx="1073591" cy="217928"/>
          </a:xfrm>
          <a:custGeom>
            <a:avLst/>
            <a:gdLst/>
            <a:ahLst/>
            <a:cxnLst/>
            <a:rect l="l" t="t" r="r" b="b"/>
            <a:pathLst>
              <a:path w="1104264" h="224154">
                <a:moveTo>
                  <a:pt x="1104138" y="0"/>
                </a:moveTo>
                <a:lnTo>
                  <a:pt x="0" y="0"/>
                </a:lnTo>
                <a:lnTo>
                  <a:pt x="0" y="224027"/>
                </a:lnTo>
                <a:lnTo>
                  <a:pt x="1104138" y="224027"/>
                </a:lnTo>
                <a:lnTo>
                  <a:pt x="1104138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4187189" y="4500668"/>
            <a:ext cx="0" cy="155575"/>
          </a:xfrm>
          <a:custGeom>
            <a:avLst/>
            <a:gdLst/>
            <a:ahLst/>
            <a:cxnLst/>
            <a:rect l="l" t="t" r="r" b="b"/>
            <a:pathLst>
              <a:path h="160020">
                <a:moveTo>
                  <a:pt x="0" y="0"/>
                </a:moveTo>
                <a:lnTo>
                  <a:pt x="0" y="160019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3650826" y="3753909"/>
            <a:ext cx="1073591" cy="404988"/>
          </a:xfrm>
          <a:custGeom>
            <a:avLst/>
            <a:gdLst/>
            <a:ahLst/>
            <a:cxnLst/>
            <a:rect l="l" t="t" r="r" b="b"/>
            <a:pathLst>
              <a:path w="1104264" h="416560">
                <a:moveTo>
                  <a:pt x="1104138" y="0"/>
                </a:moveTo>
                <a:lnTo>
                  <a:pt x="0" y="0"/>
                </a:lnTo>
                <a:lnTo>
                  <a:pt x="0" y="416051"/>
                </a:lnTo>
                <a:lnTo>
                  <a:pt x="1104138" y="416051"/>
                </a:lnTo>
                <a:lnTo>
                  <a:pt x="1104138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1561924" y="1504492"/>
            <a:ext cx="4377708" cy="2636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147"/>
            <a:r>
              <a:rPr sz="1069" b="1" spc="10" dirty="0">
                <a:latin typeface="Book Antiqua"/>
                <a:cs typeface="Book Antiqua"/>
              </a:rPr>
              <a:t>Lecture</a:t>
            </a:r>
            <a:r>
              <a:rPr sz="1069" b="1" spc="-78" dirty="0">
                <a:latin typeface="Book Antiqua"/>
                <a:cs typeface="Book Antiqua"/>
              </a:rPr>
              <a:t> </a:t>
            </a:r>
            <a:r>
              <a:rPr sz="1069" b="1" spc="10" dirty="0">
                <a:latin typeface="Book Antiqua"/>
                <a:cs typeface="Book Antiqua"/>
              </a:rPr>
              <a:t>No.28</a:t>
            </a:r>
            <a:endParaRPr sz="1069">
              <a:latin typeface="Book Antiqua"/>
              <a:cs typeface="Book Antiqua"/>
            </a:endParaRPr>
          </a:p>
          <a:p>
            <a:pPr marL="12347">
              <a:spcBef>
                <a:spcPts val="24"/>
              </a:spcBef>
            </a:pPr>
            <a:r>
              <a:rPr sz="972" b="1" spc="15" dirty="0">
                <a:latin typeface="Times New Roman"/>
                <a:cs typeface="Times New Roman"/>
              </a:rPr>
              <a:t>28.1.</a:t>
            </a:r>
            <a:r>
              <a:rPr sz="972" b="1" spc="15" dirty="0">
                <a:latin typeface="Book Antiqua"/>
                <a:cs typeface="Book Antiqua"/>
              </a:rPr>
              <a:t>Virtual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Functions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Problem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Statement: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i="1" spc="10" dirty="0">
                <a:latin typeface="Book Antiqua"/>
                <a:cs typeface="Book Antiqua"/>
              </a:rPr>
              <a:t>Develop a function that </a:t>
            </a:r>
            <a:r>
              <a:rPr sz="972" i="1" spc="15" dirty="0">
                <a:latin typeface="Book Antiqua"/>
                <a:cs typeface="Book Antiqua"/>
              </a:rPr>
              <a:t>can </a:t>
            </a:r>
            <a:r>
              <a:rPr sz="972" i="1" spc="10" dirty="0">
                <a:latin typeface="Book Antiqua"/>
                <a:cs typeface="Book Antiqua"/>
              </a:rPr>
              <a:t>draw different types of </a:t>
            </a:r>
            <a:r>
              <a:rPr sz="972" b="1" i="1" spc="15" dirty="0">
                <a:latin typeface="Book Antiqua"/>
                <a:cs typeface="Book Antiqua"/>
              </a:rPr>
              <a:t>geometric </a:t>
            </a:r>
            <a:r>
              <a:rPr sz="972" b="1" i="1" spc="10" dirty="0">
                <a:latin typeface="Book Antiqua"/>
                <a:cs typeface="Book Antiqua"/>
              </a:rPr>
              <a:t>shapes </a:t>
            </a:r>
            <a:r>
              <a:rPr sz="972" i="1" spc="15" dirty="0">
                <a:latin typeface="Book Antiqua"/>
                <a:cs typeface="Book Antiqua"/>
              </a:rPr>
              <a:t>from </a:t>
            </a:r>
            <a:r>
              <a:rPr sz="972" i="1" spc="10" dirty="0">
                <a:latin typeface="Book Antiqua"/>
                <a:cs typeface="Book Antiqua"/>
              </a:rPr>
              <a:t>an</a:t>
            </a:r>
            <a:r>
              <a:rPr sz="972" i="1" spc="44" dirty="0">
                <a:latin typeface="Book Antiqua"/>
                <a:cs typeface="Book Antiqua"/>
              </a:rPr>
              <a:t> </a:t>
            </a:r>
            <a:r>
              <a:rPr sz="972" i="1" spc="10" dirty="0">
                <a:latin typeface="Book Antiqua"/>
                <a:cs typeface="Book Antiqua"/>
              </a:rPr>
              <a:t>array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Shape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Hierarchy: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implement </a:t>
            </a:r>
            <a:r>
              <a:rPr sz="972" spc="10" dirty="0">
                <a:latin typeface="Book Antiqua"/>
                <a:cs typeface="Book Antiqua"/>
              </a:rPr>
              <a:t>following </a:t>
            </a:r>
            <a:r>
              <a:rPr sz="972" spc="15" dirty="0">
                <a:latin typeface="Book Antiqua"/>
                <a:cs typeface="Book Antiqua"/>
              </a:rPr>
              <a:t>shape </a:t>
            </a:r>
            <a:r>
              <a:rPr sz="972" spc="10" dirty="0">
                <a:latin typeface="Book Antiqua"/>
                <a:cs typeface="Book Antiqua"/>
              </a:rPr>
              <a:t>hierarchy for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this,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361">
              <a:latin typeface="Times New Roman"/>
              <a:cs typeface="Times New Roman"/>
            </a:endParaRPr>
          </a:p>
          <a:p>
            <a:pPr marL="2450868"/>
            <a:r>
              <a:rPr sz="924" b="1" i="1" spc="-10" dirty="0">
                <a:solidFill>
                  <a:srgbClr val="FF6500"/>
                </a:solidFill>
                <a:latin typeface="Arial"/>
                <a:cs typeface="Arial"/>
              </a:rPr>
              <a:t>Shape</a:t>
            </a:r>
            <a:endParaRPr sz="924">
              <a:latin typeface="Arial"/>
              <a:cs typeface="Arial"/>
            </a:endParaRPr>
          </a:p>
          <a:p>
            <a:pPr marL="2160715" marR="1724867">
              <a:lnSpc>
                <a:spcPts val="1089"/>
              </a:lnSpc>
              <a:spcBef>
                <a:spcPts val="656"/>
              </a:spcBef>
            </a:pPr>
            <a:r>
              <a:rPr sz="924" b="1" spc="-10" dirty="0">
                <a:latin typeface="Arial"/>
                <a:cs typeface="Arial"/>
              </a:rPr>
              <a:t>draw  c</a:t>
            </a:r>
            <a:r>
              <a:rPr sz="924" b="1" spc="-15" dirty="0">
                <a:latin typeface="Arial"/>
                <a:cs typeface="Arial"/>
              </a:rPr>
              <a:t>a</a:t>
            </a:r>
            <a:r>
              <a:rPr sz="924" b="1" spc="-10" dirty="0">
                <a:latin typeface="Arial"/>
                <a:cs typeface="Arial"/>
              </a:rPr>
              <a:t>l</a:t>
            </a:r>
            <a:r>
              <a:rPr sz="924" b="1" spc="-5" dirty="0">
                <a:latin typeface="Arial"/>
                <a:cs typeface="Arial"/>
              </a:rPr>
              <a:t>c</a:t>
            </a:r>
            <a:r>
              <a:rPr sz="924" b="1" spc="-10" dirty="0">
                <a:latin typeface="Arial"/>
                <a:cs typeface="Arial"/>
              </a:rPr>
              <a:t>Area</a:t>
            </a:r>
            <a:endParaRPr sz="924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50826" y="4874049"/>
            <a:ext cx="1073591" cy="404988"/>
          </a:xfrm>
          <a:custGeom>
            <a:avLst/>
            <a:gdLst/>
            <a:ahLst/>
            <a:cxnLst/>
            <a:rect l="l" t="t" r="r" b="b"/>
            <a:pathLst>
              <a:path w="1104264" h="416560">
                <a:moveTo>
                  <a:pt x="1104138" y="0"/>
                </a:moveTo>
                <a:lnTo>
                  <a:pt x="0" y="0"/>
                </a:lnTo>
                <a:lnTo>
                  <a:pt x="0" y="416051"/>
                </a:lnTo>
                <a:lnTo>
                  <a:pt x="1104138" y="416051"/>
                </a:lnTo>
                <a:lnTo>
                  <a:pt x="1104138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259036" y="4426820"/>
          <a:ext cx="3869002" cy="863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7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6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7804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3901">
                      <a:solidFill>
                        <a:srgbClr val="000000"/>
                      </a:solidFill>
                      <a:prstDash val="solid"/>
                    </a:lnR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80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b="1" spc="-5" dirty="0">
                          <a:solidFill>
                            <a:srgbClr val="FF6500"/>
                          </a:solidFill>
                          <a:latin typeface="Arial"/>
                          <a:cs typeface="Arial"/>
                        </a:rPr>
                        <a:t>Line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6889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900" b="1" spc="-10" dirty="0">
                          <a:solidFill>
                            <a:srgbClr val="FF6500"/>
                          </a:solidFill>
                          <a:latin typeface="Arial"/>
                          <a:cs typeface="Arial"/>
                        </a:rPr>
                        <a:t>Circle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377190" marR="828040">
                        <a:lnSpc>
                          <a:spcPts val="1110"/>
                        </a:lnSpc>
                        <a:spcBef>
                          <a:spcPts val="685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draw  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Area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3067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b="1" spc="-5" dirty="0">
                          <a:solidFill>
                            <a:srgbClr val="FF6500"/>
                          </a:solidFill>
                          <a:latin typeface="Arial"/>
                          <a:cs typeface="Arial"/>
                        </a:rPr>
                        <a:t>Triangle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94">
                <a:tc gridSpan="2">
                  <a:txBody>
                    <a:bodyPr/>
                    <a:lstStyle/>
                    <a:p>
                      <a:pPr marL="61594" marR="511809">
                        <a:lnSpc>
                          <a:spcPts val="1110"/>
                        </a:lnSpc>
                        <a:spcBef>
                          <a:spcPts val="229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draw  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b="1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cAr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ea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61594" marR="512445">
                        <a:lnSpc>
                          <a:spcPts val="1110"/>
                        </a:lnSpc>
                        <a:spcBef>
                          <a:spcPts val="229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draw  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Area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069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2</a:t>
            </a:r>
            <a:r>
              <a:rPr sz="924" spc="-5" dirty="0">
                <a:latin typeface="Times New Roman"/>
                <a:cs typeface="Times New Roman"/>
              </a:rPr>
              <a:t>6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664251"/>
            <a:ext cx="4852458" cy="1433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972" b="1" spc="10" dirty="0">
                <a:latin typeface="Book Antiqua"/>
                <a:cs typeface="Book Antiqua"/>
              </a:rPr>
              <a:t>Implementation: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500"/>
              </a:lnSpc>
            </a:pPr>
            <a:r>
              <a:rPr sz="972" spc="10" dirty="0">
                <a:latin typeface="Book Antiqua"/>
                <a:cs typeface="Book Antiqua"/>
              </a:rPr>
              <a:t>It </a:t>
            </a:r>
            <a:r>
              <a:rPr sz="972" spc="15" dirty="0">
                <a:latin typeface="Book Antiqua"/>
                <a:cs typeface="Book Antiqua"/>
              </a:rPr>
              <a:t>can be done </a:t>
            </a:r>
            <a:r>
              <a:rPr sz="972" spc="10" dirty="0">
                <a:latin typeface="Book Antiqua"/>
                <a:cs typeface="Book Antiqua"/>
              </a:rPr>
              <a:t>using concept of inheritance as there exists “IS-A” relationship  </a:t>
            </a:r>
            <a:r>
              <a:rPr sz="972" spc="15" dirty="0">
                <a:latin typeface="Book Antiqua"/>
                <a:cs typeface="Book Antiqua"/>
              </a:rPr>
              <a:t>between </a:t>
            </a:r>
            <a:r>
              <a:rPr sz="972" spc="10" dirty="0">
                <a:latin typeface="Book Antiqua"/>
                <a:cs typeface="Book Antiqua"/>
              </a:rPr>
              <a:t>general Shape class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derived Line, Circle and Triangle</a:t>
            </a:r>
            <a:r>
              <a:rPr sz="972" spc="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classes.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So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10" dirty="0">
                <a:latin typeface="Book Antiqua"/>
                <a:cs typeface="Book Antiqua"/>
              </a:rPr>
              <a:t>below, </a:t>
            </a:r>
            <a:r>
              <a:rPr sz="972" spc="15" dirty="0">
                <a:latin typeface="Book Antiqua"/>
                <a:cs typeface="Book Antiqua"/>
              </a:rPr>
              <a:t>we wrote a </a:t>
            </a:r>
            <a:r>
              <a:rPr sz="972" spc="10" dirty="0">
                <a:latin typeface="Book Antiqua"/>
                <a:cs typeface="Book Antiqua"/>
              </a:rPr>
              <a:t>general </a:t>
            </a:r>
            <a:r>
              <a:rPr sz="972" spc="15" dirty="0">
                <a:latin typeface="Book Antiqua"/>
                <a:cs typeface="Book Antiqua"/>
              </a:rPr>
              <a:t>Shape </a:t>
            </a:r>
            <a:r>
              <a:rPr sz="972" spc="10" dirty="0">
                <a:latin typeface="Book Antiqua"/>
                <a:cs typeface="Book Antiqua"/>
              </a:rPr>
              <a:t>class and then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publicly derived Line,  Circle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Triangle classes </a:t>
            </a:r>
            <a:r>
              <a:rPr sz="972" spc="15" dirty="0">
                <a:latin typeface="Book Antiqua"/>
                <a:cs typeface="Book Antiqua"/>
              </a:rPr>
              <a:t>from </a:t>
            </a:r>
            <a:r>
              <a:rPr sz="972" spc="5" dirty="0">
                <a:latin typeface="Book Antiqua"/>
                <a:cs typeface="Book Antiqua"/>
              </a:rPr>
              <a:t>it,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main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create objects of </a:t>
            </a:r>
            <a:r>
              <a:rPr sz="972" spc="15" dirty="0">
                <a:latin typeface="Book Antiqua"/>
                <a:cs typeface="Book Antiqua"/>
              </a:rPr>
              <a:t>those </a:t>
            </a:r>
            <a:r>
              <a:rPr sz="972" spc="10" dirty="0">
                <a:latin typeface="Book Antiqua"/>
                <a:cs typeface="Book Antiqua"/>
              </a:rPr>
              <a:t>Shapes that </a:t>
            </a:r>
            <a:r>
              <a:rPr sz="972" spc="19" dirty="0">
                <a:latin typeface="Book Antiqua"/>
                <a:cs typeface="Book Antiqua"/>
              </a:rPr>
              <a:t>we  </a:t>
            </a:r>
            <a:r>
              <a:rPr sz="972" spc="15" dirty="0">
                <a:latin typeface="Book Antiqua"/>
                <a:cs typeface="Book Antiqua"/>
              </a:rPr>
              <a:t>needed </a:t>
            </a:r>
            <a:r>
              <a:rPr sz="972" spc="5" dirty="0">
                <a:latin typeface="Book Antiqua"/>
                <a:cs typeface="Book Antiqua"/>
              </a:rPr>
              <a:t>like </a:t>
            </a:r>
            <a:r>
              <a:rPr sz="972" spc="10" dirty="0">
                <a:latin typeface="Book Antiqua"/>
                <a:cs typeface="Book Antiqua"/>
              </a:rPr>
              <a:t>Line, Circle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Triangle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stored </a:t>
            </a:r>
            <a:r>
              <a:rPr sz="972" spc="15" dirty="0">
                <a:latin typeface="Book Antiqua"/>
                <a:cs typeface="Book Antiqua"/>
              </a:rPr>
              <a:t>them </a:t>
            </a:r>
            <a:r>
              <a:rPr sz="972" spc="10" dirty="0">
                <a:latin typeface="Book Antiqua"/>
                <a:cs typeface="Book Antiqua"/>
              </a:rPr>
              <a:t>in single </a:t>
            </a:r>
            <a:r>
              <a:rPr sz="972" spc="15" dirty="0">
                <a:latin typeface="Book Antiqua"/>
                <a:cs typeface="Book Antiqua"/>
              </a:rPr>
              <a:t>shape </a:t>
            </a:r>
            <a:r>
              <a:rPr sz="972" spc="10" dirty="0">
                <a:latin typeface="Book Antiqua"/>
                <a:cs typeface="Book Antiqua"/>
              </a:rPr>
              <a:t>array, </a:t>
            </a:r>
            <a:r>
              <a:rPr sz="972" spc="15" dirty="0">
                <a:latin typeface="Book Antiqua"/>
                <a:cs typeface="Book Antiqua"/>
              </a:rPr>
              <a:t>then </a:t>
            </a:r>
            <a:r>
              <a:rPr sz="972" spc="19" dirty="0">
                <a:latin typeface="Book Antiqua"/>
                <a:cs typeface="Book Antiqua"/>
              </a:rPr>
              <a:t>we  </a:t>
            </a:r>
            <a:r>
              <a:rPr sz="972" spc="10" dirty="0">
                <a:latin typeface="Book Antiqua"/>
                <a:cs typeface="Book Antiqua"/>
              </a:rPr>
              <a:t>called </a:t>
            </a:r>
            <a:r>
              <a:rPr sz="972" b="1" spc="15" dirty="0">
                <a:latin typeface="Book Antiqua"/>
                <a:cs typeface="Book Antiqua"/>
              </a:rPr>
              <a:t>drawShapes </a:t>
            </a:r>
            <a:r>
              <a:rPr sz="972" spc="10" dirty="0">
                <a:latin typeface="Book Antiqua"/>
                <a:cs typeface="Book Antiqua"/>
              </a:rPr>
              <a:t>function </a:t>
            </a: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10" dirty="0">
                <a:latin typeface="Book Antiqua"/>
                <a:cs typeface="Book Antiqua"/>
              </a:rPr>
              <a:t>passing this </a:t>
            </a:r>
            <a:r>
              <a:rPr sz="972" spc="15" dirty="0">
                <a:latin typeface="Book Antiqua"/>
                <a:cs typeface="Book Antiqua"/>
              </a:rPr>
              <a:t>array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draw appropriate</a:t>
            </a:r>
            <a:r>
              <a:rPr sz="972" spc="1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shapes.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3099" y="3412384"/>
            <a:ext cx="4951853" cy="5859992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147"/>
              </a:lnSpc>
            </a:pPr>
            <a:r>
              <a:rPr sz="972" b="1" spc="10" dirty="0">
                <a:latin typeface="Book Antiqua"/>
                <a:cs typeface="Book Antiqua"/>
              </a:rPr>
              <a:t>class </a:t>
            </a:r>
            <a:r>
              <a:rPr sz="972" b="1" spc="15" dirty="0">
                <a:latin typeface="Book Antiqua"/>
                <a:cs typeface="Book Antiqua"/>
              </a:rPr>
              <a:t>Shape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59265" marR="4299822" indent="418561">
              <a:lnSpc>
                <a:spcPct val="104000"/>
              </a:lnSpc>
            </a:pPr>
            <a:r>
              <a:rPr sz="972" b="1" spc="29" dirty="0">
                <a:latin typeface="Book Antiqua"/>
                <a:cs typeface="Book Antiqua"/>
              </a:rPr>
              <a:t>…  </a:t>
            </a:r>
            <a:r>
              <a:rPr sz="972" b="1" spc="15" dirty="0">
                <a:latin typeface="Book Antiqua"/>
                <a:cs typeface="Book Antiqua"/>
              </a:rPr>
              <a:t>prot</a:t>
            </a:r>
            <a:r>
              <a:rPr sz="972" b="1" spc="5" dirty="0">
                <a:latin typeface="Book Antiqua"/>
                <a:cs typeface="Book Antiqua"/>
              </a:rPr>
              <a:t>ec</a:t>
            </a:r>
            <a:r>
              <a:rPr sz="972" b="1" spc="19" dirty="0">
                <a:latin typeface="Book Antiqua"/>
                <a:cs typeface="Book Antiqua"/>
              </a:rPr>
              <a:t>t</a:t>
            </a:r>
            <a:r>
              <a:rPr sz="972" b="1" spc="5" dirty="0">
                <a:latin typeface="Book Antiqua"/>
                <a:cs typeface="Book Antiqua"/>
              </a:rPr>
              <a:t>e</a:t>
            </a:r>
            <a:r>
              <a:rPr sz="972" b="1" spc="24" dirty="0">
                <a:latin typeface="Book Antiqua"/>
                <a:cs typeface="Book Antiqua"/>
              </a:rPr>
              <a:t>d</a:t>
            </a:r>
            <a:r>
              <a:rPr sz="972" b="1" spc="5" dirty="0">
                <a:latin typeface="Book Antiqua"/>
                <a:cs typeface="Book Antiqua"/>
              </a:rPr>
              <a:t>: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39"/>
              </a:spcBef>
            </a:pPr>
            <a:r>
              <a:rPr sz="972" b="1" spc="15" dirty="0">
                <a:latin typeface="Book Antiqua"/>
                <a:cs typeface="Book Antiqua"/>
              </a:rPr>
              <a:t>char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_type;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Shape() {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77827" marR="2492230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void </a:t>
            </a:r>
            <a:r>
              <a:rPr sz="972" b="1" spc="10" dirty="0">
                <a:latin typeface="Book Antiqua"/>
                <a:cs typeface="Book Antiqua"/>
              </a:rPr>
              <a:t>draw(){ cout </a:t>
            </a:r>
            <a:r>
              <a:rPr sz="972" b="1" spc="19" dirty="0">
                <a:latin typeface="Book Antiqua"/>
                <a:cs typeface="Book Antiqua"/>
              </a:rPr>
              <a:t>&lt;&lt; </a:t>
            </a:r>
            <a:r>
              <a:rPr sz="972" b="1" spc="15" dirty="0">
                <a:latin typeface="Book Antiqua"/>
                <a:cs typeface="Book Antiqua"/>
              </a:rPr>
              <a:t>“Shape\n”; </a:t>
            </a:r>
            <a:r>
              <a:rPr sz="972" b="1" spc="10" dirty="0">
                <a:latin typeface="Book Antiqua"/>
                <a:cs typeface="Book Antiqua"/>
              </a:rPr>
              <a:t>}  int calcArea() { return </a:t>
            </a:r>
            <a:r>
              <a:rPr sz="972" b="1" spc="5" dirty="0">
                <a:latin typeface="Book Antiqua"/>
                <a:cs typeface="Book Antiqua"/>
              </a:rPr>
              <a:t>0;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char </a:t>
            </a:r>
            <a:r>
              <a:rPr sz="972" b="1" spc="10" dirty="0">
                <a:latin typeface="Book Antiqua"/>
                <a:cs typeface="Book Antiqua"/>
              </a:rPr>
              <a:t>getType() { return _type;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class </a:t>
            </a:r>
            <a:r>
              <a:rPr sz="972" b="1" spc="15" dirty="0">
                <a:latin typeface="Book Antiqua"/>
                <a:cs typeface="Book Antiqua"/>
              </a:rPr>
              <a:t>Line </a:t>
            </a:r>
            <a:r>
              <a:rPr sz="972" b="1" spc="5" dirty="0">
                <a:latin typeface="Book Antiqua"/>
                <a:cs typeface="Book Antiqua"/>
              </a:rPr>
              <a:t>: </a:t>
            </a:r>
            <a:r>
              <a:rPr sz="972" b="1" spc="15" dirty="0">
                <a:latin typeface="Book Antiqua"/>
                <a:cs typeface="Book Antiqua"/>
              </a:rPr>
              <a:t>public Shape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59265"/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Line(Point p1, Point </a:t>
            </a:r>
            <a:r>
              <a:rPr sz="972" b="1" spc="15" dirty="0">
                <a:latin typeface="Book Antiqua"/>
                <a:cs typeface="Book Antiqua"/>
              </a:rPr>
              <a:t>p2)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477827"/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39"/>
              </a:spcBef>
            </a:pPr>
            <a:r>
              <a:rPr sz="972" b="1" spc="15" dirty="0">
                <a:latin typeface="Book Antiqua"/>
                <a:cs typeface="Book Antiqua"/>
              </a:rPr>
              <a:t>void </a:t>
            </a:r>
            <a:r>
              <a:rPr sz="972" b="1" spc="10" dirty="0">
                <a:latin typeface="Book Antiqua"/>
                <a:cs typeface="Book Antiqua"/>
              </a:rPr>
              <a:t>draw(){ cout </a:t>
            </a:r>
            <a:r>
              <a:rPr sz="972" b="1" spc="19" dirty="0">
                <a:latin typeface="Book Antiqua"/>
                <a:cs typeface="Book Antiqua"/>
              </a:rPr>
              <a:t>&lt;&lt; </a:t>
            </a:r>
            <a:r>
              <a:rPr sz="972" b="1" spc="15" dirty="0">
                <a:latin typeface="Book Antiqua"/>
                <a:cs typeface="Book Antiqua"/>
              </a:rPr>
              <a:t>“Line\n”;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59265" marR="3283669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class </a:t>
            </a:r>
            <a:r>
              <a:rPr sz="972" b="1" spc="15" dirty="0">
                <a:latin typeface="Book Antiqua"/>
                <a:cs typeface="Book Antiqua"/>
              </a:rPr>
              <a:t>Circle </a:t>
            </a:r>
            <a:r>
              <a:rPr sz="972" b="1" spc="5" dirty="0">
                <a:latin typeface="Book Antiqua"/>
                <a:cs typeface="Book Antiqua"/>
              </a:rPr>
              <a:t>: </a:t>
            </a:r>
            <a:r>
              <a:rPr sz="972" b="1" spc="15" dirty="0">
                <a:latin typeface="Book Antiqua"/>
                <a:cs typeface="Book Antiqua"/>
              </a:rPr>
              <a:t>public Shape </a:t>
            </a:r>
            <a:r>
              <a:rPr sz="972" b="1" spc="10" dirty="0">
                <a:latin typeface="Book Antiqua"/>
                <a:cs typeface="Book Antiqua"/>
              </a:rPr>
              <a:t>{  public: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Circle(Point center, double radius)</a:t>
            </a:r>
            <a:r>
              <a:rPr sz="972" b="1" spc="-10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477827"/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77827" marR="2507664">
              <a:lnSpc>
                <a:spcPts val="1215"/>
              </a:lnSpc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void </a:t>
            </a:r>
            <a:r>
              <a:rPr sz="972" b="1" spc="10" dirty="0">
                <a:latin typeface="Book Antiqua"/>
                <a:cs typeface="Book Antiqua"/>
              </a:rPr>
              <a:t>draw(){ cout </a:t>
            </a:r>
            <a:r>
              <a:rPr sz="972" b="1" spc="19" dirty="0">
                <a:latin typeface="Book Antiqua"/>
                <a:cs typeface="Book Antiqua"/>
              </a:rPr>
              <a:t>&lt;&lt; </a:t>
            </a:r>
            <a:r>
              <a:rPr sz="972" b="1" spc="10" dirty="0">
                <a:latin typeface="Book Antiqua"/>
                <a:cs typeface="Book Antiqua"/>
              </a:rPr>
              <a:t>“Circle\n”; }  int calcArea() { </a:t>
            </a:r>
            <a:r>
              <a:rPr sz="972" b="1" spc="29" dirty="0">
                <a:latin typeface="Book Antiqua"/>
                <a:cs typeface="Book Antiqua"/>
              </a:rPr>
              <a:t>…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59265">
              <a:lnSpc>
                <a:spcPts val="1167"/>
              </a:lnSpc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class Triangle </a:t>
            </a:r>
            <a:r>
              <a:rPr sz="972" b="1" spc="5" dirty="0">
                <a:latin typeface="Book Antiqua"/>
                <a:cs typeface="Book Antiqua"/>
              </a:rPr>
              <a:t>: </a:t>
            </a:r>
            <a:r>
              <a:rPr sz="972" b="1" spc="10" dirty="0">
                <a:latin typeface="Book Antiqua"/>
                <a:cs typeface="Book Antiqua"/>
              </a:rPr>
              <a:t>public </a:t>
            </a:r>
            <a:r>
              <a:rPr sz="972" b="1" spc="15" dirty="0">
                <a:latin typeface="Book Antiqua"/>
                <a:cs typeface="Book Antiqua"/>
              </a:rPr>
              <a:t>Shape</a:t>
            </a:r>
            <a:r>
              <a:rPr sz="972" b="1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59265"/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39"/>
              </a:spcBef>
            </a:pPr>
            <a:r>
              <a:rPr sz="972" b="1" spc="10" dirty="0">
                <a:latin typeface="Book Antiqua"/>
                <a:cs typeface="Book Antiqua"/>
              </a:rPr>
              <a:t>Triangle(Line </a:t>
            </a:r>
            <a:r>
              <a:rPr sz="972" b="1" spc="5" dirty="0">
                <a:latin typeface="Book Antiqua"/>
                <a:cs typeface="Book Antiqua"/>
              </a:rPr>
              <a:t>l1, </a:t>
            </a:r>
            <a:r>
              <a:rPr sz="972" b="1" spc="15" dirty="0">
                <a:latin typeface="Book Antiqua"/>
                <a:cs typeface="Book Antiqua"/>
              </a:rPr>
              <a:t>Line </a:t>
            </a:r>
            <a:r>
              <a:rPr sz="972" b="1" spc="5" dirty="0">
                <a:latin typeface="Book Antiqua"/>
                <a:cs typeface="Book Antiqua"/>
              </a:rPr>
              <a:t>l2, </a:t>
            </a:r>
            <a:r>
              <a:rPr sz="972" b="1" spc="15" dirty="0">
                <a:latin typeface="Book Antiqua"/>
                <a:cs typeface="Book Antiqua"/>
              </a:rPr>
              <a:t>double</a:t>
            </a:r>
            <a:r>
              <a:rPr sz="972" b="1" spc="1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angle)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77827" marR="2358266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void </a:t>
            </a:r>
            <a:r>
              <a:rPr sz="972" b="1" spc="10" dirty="0">
                <a:latin typeface="Book Antiqua"/>
                <a:cs typeface="Book Antiqua"/>
              </a:rPr>
              <a:t>draw(){ cout </a:t>
            </a:r>
            <a:r>
              <a:rPr sz="972" b="1" spc="19" dirty="0">
                <a:latin typeface="Book Antiqua"/>
                <a:cs typeface="Book Antiqua"/>
              </a:rPr>
              <a:t>&lt;&lt; </a:t>
            </a:r>
            <a:r>
              <a:rPr sz="972" b="1" spc="10" dirty="0">
                <a:latin typeface="Book Antiqua"/>
                <a:cs typeface="Book Antiqua"/>
              </a:rPr>
              <a:t>“Triangle\n”; }  int calcArea() { </a:t>
            </a:r>
            <a:r>
              <a:rPr sz="972" b="1" spc="29" dirty="0">
                <a:latin typeface="Book Antiqua"/>
                <a:cs typeface="Book Antiqua"/>
              </a:rPr>
              <a:t>…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59265"/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int main()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Shape* _shape[ </a:t>
            </a:r>
            <a:r>
              <a:rPr sz="972" b="1" spc="10" dirty="0">
                <a:latin typeface="Book Antiqua"/>
                <a:cs typeface="Book Antiqua"/>
              </a:rPr>
              <a:t>10</a:t>
            </a:r>
            <a:r>
              <a:rPr sz="972" b="1" spc="-87" dirty="0">
                <a:latin typeface="Book Antiqua"/>
                <a:cs typeface="Book Antiqua"/>
              </a:rPr>
              <a:t> </a:t>
            </a:r>
            <a:r>
              <a:rPr sz="972" b="1" dirty="0">
                <a:latin typeface="Book Antiqua"/>
                <a:cs typeface="Book Antiqua"/>
              </a:rPr>
              <a:t>];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73136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2</a:t>
            </a:r>
            <a:r>
              <a:rPr sz="924" spc="-5" dirty="0">
                <a:latin typeface="Times New Roman"/>
                <a:cs typeface="Times New Roman"/>
              </a:rPr>
              <a:t>7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1301" y="1352866"/>
            <a:ext cx="4951853" cy="2156552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7827">
              <a:lnSpc>
                <a:spcPts val="1147"/>
              </a:lnSpc>
            </a:pPr>
            <a:r>
              <a:rPr sz="972" b="1" spc="15" dirty="0">
                <a:latin typeface="Book Antiqua"/>
                <a:cs typeface="Book Antiqua"/>
              </a:rPr>
              <a:t>Point </a:t>
            </a:r>
            <a:r>
              <a:rPr sz="972" b="1" spc="10" dirty="0">
                <a:latin typeface="Book Antiqua"/>
                <a:cs typeface="Book Antiqua"/>
              </a:rPr>
              <a:t>p1(0, 0), p2(10,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10);</a:t>
            </a:r>
            <a:endParaRPr sz="972">
              <a:latin typeface="Book Antiqua"/>
              <a:cs typeface="Book Antiqua"/>
            </a:endParaRPr>
          </a:p>
          <a:p>
            <a:pPr marL="477827" marR="2736082">
              <a:lnSpc>
                <a:spcPts val="1215"/>
              </a:lnSpc>
              <a:spcBef>
                <a:spcPts val="39"/>
              </a:spcBef>
            </a:pPr>
            <a:r>
              <a:rPr sz="972" b="1" spc="15" dirty="0">
                <a:latin typeface="Book Antiqua"/>
                <a:cs typeface="Book Antiqua"/>
              </a:rPr>
              <a:t>shape[1]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5" dirty="0">
                <a:latin typeface="Book Antiqua"/>
                <a:cs typeface="Book Antiqua"/>
              </a:rPr>
              <a:t>new </a:t>
            </a:r>
            <a:r>
              <a:rPr sz="972" b="1" spc="10" dirty="0">
                <a:latin typeface="Book Antiqua"/>
                <a:cs typeface="Book Antiqua"/>
              </a:rPr>
              <a:t>Line(p1, p2);  </a:t>
            </a:r>
            <a:r>
              <a:rPr sz="972" b="1" spc="15" dirty="0">
                <a:latin typeface="Book Antiqua"/>
                <a:cs typeface="Book Antiqua"/>
              </a:rPr>
              <a:t>shape[2]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5" dirty="0">
                <a:latin typeface="Book Antiqua"/>
                <a:cs typeface="Book Antiqua"/>
              </a:rPr>
              <a:t>new </a:t>
            </a:r>
            <a:r>
              <a:rPr sz="972" b="1" spc="10" dirty="0">
                <a:latin typeface="Book Antiqua"/>
                <a:cs typeface="Book Antiqua"/>
              </a:rPr>
              <a:t>Circle(p1, 15);  void drawShapes( </a:t>
            </a:r>
            <a:r>
              <a:rPr sz="972" b="1" spc="15" dirty="0">
                <a:latin typeface="Book Antiqua"/>
                <a:cs typeface="Book Antiqua"/>
              </a:rPr>
              <a:t>shape, </a:t>
            </a:r>
            <a:r>
              <a:rPr sz="972" b="1" spc="10" dirty="0">
                <a:latin typeface="Book Antiqua"/>
                <a:cs typeface="Book Antiqua"/>
              </a:rPr>
              <a:t>10 </a:t>
            </a:r>
            <a:r>
              <a:rPr sz="972" b="1" dirty="0">
                <a:latin typeface="Book Antiqua"/>
                <a:cs typeface="Book Antiqua"/>
              </a:rPr>
              <a:t>);  </a:t>
            </a: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59882">
              <a:lnSpc>
                <a:spcPts val="1167"/>
              </a:lnSpc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59882"/>
            <a:r>
              <a:rPr sz="972" spc="10" dirty="0">
                <a:latin typeface="Book Antiqua"/>
                <a:cs typeface="Book Antiqua"/>
              </a:rPr>
              <a:t>/*Function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drawShapes()*/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477827" marR="2219362" indent="-417944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void </a:t>
            </a:r>
            <a:r>
              <a:rPr sz="972" b="1" spc="15" dirty="0">
                <a:latin typeface="Book Antiqua"/>
                <a:cs typeface="Book Antiqua"/>
              </a:rPr>
              <a:t>drawShapes(Shape* </a:t>
            </a:r>
            <a:r>
              <a:rPr sz="972" b="1" spc="10" dirty="0">
                <a:latin typeface="Book Antiqua"/>
                <a:cs typeface="Book Antiqua"/>
              </a:rPr>
              <a:t>_shape[], int size) {  for (int i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0; i </a:t>
            </a:r>
            <a:r>
              <a:rPr sz="972" b="1" spc="19" dirty="0">
                <a:latin typeface="Book Antiqua"/>
                <a:cs typeface="Book Antiqua"/>
              </a:rPr>
              <a:t>&lt; </a:t>
            </a:r>
            <a:r>
              <a:rPr sz="972" b="1" spc="5" dirty="0">
                <a:latin typeface="Book Antiqua"/>
                <a:cs typeface="Book Antiqua"/>
              </a:rPr>
              <a:t>size; </a:t>
            </a:r>
            <a:r>
              <a:rPr sz="972" b="1" spc="15" dirty="0">
                <a:latin typeface="Book Antiqua"/>
                <a:cs typeface="Book Antiqua"/>
              </a:rPr>
              <a:t>i++)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89638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_shape[i]-&gt;draw();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1924" y="3859354"/>
            <a:ext cx="3354740" cy="471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After compiling this </a:t>
            </a:r>
            <a:r>
              <a:rPr sz="972" spc="15" dirty="0">
                <a:latin typeface="Book Antiqua"/>
                <a:cs typeface="Book Antiqua"/>
              </a:rPr>
              <a:t>code we </a:t>
            </a:r>
            <a:r>
              <a:rPr sz="972" spc="10" dirty="0">
                <a:latin typeface="Book Antiqua"/>
                <a:cs typeface="Book Antiqua"/>
              </a:rPr>
              <a:t>will see the following</a:t>
            </a:r>
            <a:r>
              <a:rPr sz="972" spc="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output,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Sample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Output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1301" y="4338796"/>
            <a:ext cx="4951853" cy="770147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 algn="just">
              <a:lnSpc>
                <a:spcPts val="1152"/>
              </a:lnSpc>
            </a:pPr>
            <a:r>
              <a:rPr sz="972" b="1" spc="10" dirty="0">
                <a:latin typeface="Book Antiqua"/>
                <a:cs typeface="Book Antiqua"/>
              </a:rPr>
              <a:t>Shape</a:t>
            </a:r>
            <a:endParaRPr sz="972">
              <a:latin typeface="Book Antiqua"/>
              <a:cs typeface="Book Antiqua"/>
            </a:endParaRPr>
          </a:p>
          <a:p>
            <a:pPr marL="59882" marR="4517128" algn="just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Shape  Shape  Shape</a:t>
            </a:r>
            <a:endParaRPr sz="972">
              <a:latin typeface="Book Antiqua"/>
              <a:cs typeface="Book Antiqua"/>
            </a:endParaRPr>
          </a:p>
          <a:p>
            <a:pPr marL="59882" algn="just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1924" y="5592446"/>
            <a:ext cx="4851841" cy="3528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algn="just">
              <a:lnSpc>
                <a:spcPct val="107300"/>
              </a:lnSpc>
            </a:pPr>
            <a:r>
              <a:rPr sz="972" spc="15" dirty="0">
                <a:latin typeface="Book Antiqua"/>
                <a:cs typeface="Book Antiqua"/>
              </a:rPr>
              <a:t>As you </a:t>
            </a:r>
            <a:r>
              <a:rPr sz="972" spc="10" dirty="0">
                <a:latin typeface="Book Antiqua"/>
                <a:cs typeface="Book Antiqua"/>
              </a:rPr>
              <a:t>have </a:t>
            </a:r>
            <a:r>
              <a:rPr sz="972" spc="15" dirty="0">
                <a:latin typeface="Book Antiqua"/>
                <a:cs typeface="Book Antiqua"/>
              </a:rPr>
              <a:t>seen </a:t>
            </a:r>
            <a:r>
              <a:rPr sz="972" spc="10" dirty="0">
                <a:latin typeface="Book Antiqua"/>
                <a:cs typeface="Book Antiqua"/>
              </a:rPr>
              <a:t>this </a:t>
            </a: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not </a:t>
            </a:r>
            <a:r>
              <a:rPr sz="972" spc="15" dirty="0">
                <a:latin typeface="Book Antiqua"/>
                <a:cs typeface="Book Antiqua"/>
              </a:rPr>
              <a:t>showing </a:t>
            </a:r>
            <a:r>
              <a:rPr sz="972" spc="10" dirty="0">
                <a:latin typeface="Book Antiqua"/>
                <a:cs typeface="Book Antiqua"/>
              </a:rPr>
              <a:t>correct output, </a:t>
            </a:r>
            <a:r>
              <a:rPr sz="972" spc="5" dirty="0">
                <a:latin typeface="Book Antiqua"/>
                <a:cs typeface="Book Antiqua"/>
              </a:rPr>
              <a:t>it is </a:t>
            </a:r>
            <a:r>
              <a:rPr sz="972" spc="15" dirty="0">
                <a:latin typeface="Book Antiqua"/>
                <a:cs typeface="Book Antiqua"/>
              </a:rPr>
              <a:t>showing </a:t>
            </a:r>
            <a:r>
              <a:rPr sz="972" spc="10" dirty="0">
                <a:latin typeface="Book Antiqua"/>
                <a:cs typeface="Book Antiqua"/>
              </a:rPr>
              <a:t>text </a:t>
            </a:r>
            <a:r>
              <a:rPr sz="972" spc="15" dirty="0">
                <a:latin typeface="Book Antiqua"/>
                <a:cs typeface="Book Antiqua"/>
              </a:rPr>
              <a:t>Shape  </a:t>
            </a:r>
            <a:r>
              <a:rPr sz="972" spc="10" dirty="0">
                <a:latin typeface="Book Antiqua"/>
                <a:cs typeface="Book Antiqua"/>
              </a:rPr>
              <a:t>again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again instead of </a:t>
            </a:r>
            <a:r>
              <a:rPr sz="972" spc="15" dirty="0">
                <a:latin typeface="Book Antiqua"/>
                <a:cs typeface="Book Antiqua"/>
              </a:rPr>
              <a:t>showing </a:t>
            </a:r>
            <a:r>
              <a:rPr sz="972" spc="10" dirty="0">
                <a:latin typeface="Book Antiqua"/>
                <a:cs typeface="Book Antiqua"/>
              </a:rPr>
              <a:t>appropriate class </a:t>
            </a:r>
            <a:r>
              <a:rPr sz="972" spc="15" dirty="0">
                <a:latin typeface="Book Antiqua"/>
                <a:cs typeface="Book Antiqua"/>
              </a:rPr>
              <a:t>name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5" dirty="0">
                <a:latin typeface="Book Antiqua"/>
                <a:cs typeface="Book Antiqua"/>
              </a:rPr>
              <a:t>was </a:t>
            </a:r>
            <a:r>
              <a:rPr sz="972" spc="10" dirty="0">
                <a:latin typeface="Book Antiqua"/>
                <a:cs typeface="Book Antiqua"/>
              </a:rPr>
              <a:t>stored </a:t>
            </a:r>
            <a:r>
              <a:rPr sz="972" spc="5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Shape  </a:t>
            </a:r>
            <a:r>
              <a:rPr sz="972" spc="10" dirty="0">
                <a:latin typeface="Book Antiqua"/>
                <a:cs typeface="Book Antiqua"/>
              </a:rPr>
              <a:t>array like Line, Circle </a:t>
            </a:r>
            <a:r>
              <a:rPr sz="972" spc="15" dirty="0">
                <a:latin typeface="Book Antiqua"/>
                <a:cs typeface="Book Antiqua"/>
              </a:rPr>
              <a:t>or </a:t>
            </a:r>
            <a:r>
              <a:rPr sz="972" spc="10" dirty="0">
                <a:latin typeface="Book Antiqua"/>
                <a:cs typeface="Book Antiqua"/>
              </a:rPr>
              <a:t>Triangle </a:t>
            </a:r>
            <a:r>
              <a:rPr sz="972" spc="15" dirty="0">
                <a:latin typeface="Book Antiqua"/>
                <a:cs typeface="Book Antiqua"/>
              </a:rPr>
              <a:t>so </a:t>
            </a:r>
            <a:r>
              <a:rPr sz="972" spc="10" dirty="0">
                <a:latin typeface="Book Antiqua"/>
                <a:cs typeface="Book Antiqua"/>
              </a:rPr>
              <a:t>there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some </a:t>
            </a:r>
            <a:r>
              <a:rPr sz="972" spc="10" dirty="0">
                <a:latin typeface="Book Antiqua"/>
                <a:cs typeface="Book Antiqua"/>
              </a:rPr>
              <a:t>logical error </a:t>
            </a:r>
            <a:r>
              <a:rPr sz="972" spc="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this</a:t>
            </a:r>
            <a:r>
              <a:rPr sz="972" spc="3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code.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Where </a:t>
            </a:r>
            <a:r>
              <a:rPr sz="972" spc="5" dirty="0">
                <a:latin typeface="Book Antiqua"/>
                <a:cs typeface="Book Antiqua"/>
              </a:rPr>
              <a:t>is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problem?</a:t>
            </a:r>
            <a:endParaRPr sz="972">
              <a:latin typeface="Book Antiqua"/>
              <a:cs typeface="Book Antiqua"/>
            </a:endParaRPr>
          </a:p>
          <a:p>
            <a:pPr marL="12347" marR="5556" algn="just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Problem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that as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stored </a:t>
            </a:r>
            <a:r>
              <a:rPr sz="972" spc="15" dirty="0">
                <a:latin typeface="Book Antiqua"/>
                <a:cs typeface="Book Antiqua"/>
              </a:rPr>
              <a:t>our </a:t>
            </a:r>
            <a:r>
              <a:rPr sz="972" spc="10" dirty="0">
                <a:latin typeface="Book Antiqua"/>
                <a:cs typeface="Book Antiqua"/>
              </a:rPr>
              <a:t>derived classes </a:t>
            </a:r>
            <a:r>
              <a:rPr sz="972" spc="5" dirty="0">
                <a:latin typeface="Book Antiqua"/>
                <a:cs typeface="Book Antiqua"/>
              </a:rPr>
              <a:t>(Line, </a:t>
            </a:r>
            <a:r>
              <a:rPr sz="972" spc="10" dirty="0">
                <a:latin typeface="Book Antiqua"/>
                <a:cs typeface="Book Antiqua"/>
              </a:rPr>
              <a:t>Circle and Triangles) Objects  in </a:t>
            </a:r>
            <a:r>
              <a:rPr sz="972" spc="15" dirty="0">
                <a:latin typeface="Book Antiqua"/>
                <a:cs typeface="Book Antiqua"/>
              </a:rPr>
              <a:t>Shape </a:t>
            </a:r>
            <a:r>
              <a:rPr sz="972" spc="10" dirty="0">
                <a:latin typeface="Book Antiqua"/>
                <a:cs typeface="Book Antiqua"/>
              </a:rPr>
              <a:t>pointer array </a:t>
            </a:r>
            <a:r>
              <a:rPr sz="972" spc="15" dirty="0">
                <a:latin typeface="Book Antiqua"/>
                <a:cs typeface="Book Antiqua"/>
              </a:rPr>
              <a:t>and then </a:t>
            </a:r>
            <a:r>
              <a:rPr sz="972" spc="10" dirty="0">
                <a:latin typeface="Book Antiqua"/>
                <a:cs typeface="Book Antiqua"/>
              </a:rPr>
              <a:t>called </a:t>
            </a:r>
            <a:r>
              <a:rPr sz="972" spc="15" dirty="0">
                <a:latin typeface="Book Antiqua"/>
                <a:cs typeface="Book Antiqua"/>
              </a:rPr>
              <a:t>draw </a:t>
            </a:r>
            <a:r>
              <a:rPr sz="972" spc="10" dirty="0">
                <a:latin typeface="Book Antiqua"/>
                <a:cs typeface="Book Antiqua"/>
              </a:rPr>
              <a:t>method; every </a:t>
            </a:r>
            <a:r>
              <a:rPr sz="972" spc="15" dirty="0">
                <a:latin typeface="Book Antiqua"/>
                <a:cs typeface="Book Antiqua"/>
              </a:rPr>
              <a:t>time draw method of  Shape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was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called.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Why?</a:t>
            </a:r>
            <a:endParaRPr sz="972">
              <a:latin typeface="Book Antiqua"/>
              <a:cs typeface="Book Antiqua"/>
            </a:endParaRPr>
          </a:p>
          <a:p>
            <a:pPr marL="12347" marR="4939" algn="just">
              <a:lnSpc>
                <a:spcPct val="107300"/>
              </a:lnSpc>
            </a:pPr>
            <a:r>
              <a:rPr sz="972" spc="15" dirty="0">
                <a:latin typeface="Book Antiqua"/>
                <a:cs typeface="Book Antiqua"/>
              </a:rPr>
              <a:t>Due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reason that static </a:t>
            </a:r>
            <a:r>
              <a:rPr sz="972" spc="15" dirty="0">
                <a:latin typeface="Book Antiqua"/>
                <a:cs typeface="Book Antiqua"/>
              </a:rPr>
              <a:t>type of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array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Shape </a:t>
            </a:r>
            <a:r>
              <a:rPr sz="972" spc="10" dirty="0">
                <a:latin typeface="Book Antiqua"/>
                <a:cs typeface="Book Antiqua"/>
              </a:rPr>
              <a:t>* so </a:t>
            </a:r>
            <a:r>
              <a:rPr sz="972" spc="15" dirty="0">
                <a:latin typeface="Book Antiqua"/>
                <a:cs typeface="Book Antiqua"/>
              </a:rPr>
              <a:t>draw method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Shape  </a:t>
            </a:r>
            <a:r>
              <a:rPr sz="972" spc="10" dirty="0">
                <a:latin typeface="Book Antiqua"/>
                <a:cs typeface="Book Antiqua"/>
              </a:rPr>
              <a:t>class will </a:t>
            </a:r>
            <a:r>
              <a:rPr sz="972" spc="15" dirty="0">
                <a:latin typeface="Book Antiqua"/>
                <a:cs typeface="Book Antiqua"/>
              </a:rPr>
              <a:t>always </a:t>
            </a:r>
            <a:r>
              <a:rPr sz="972" spc="10" dirty="0">
                <a:latin typeface="Book Antiqua"/>
                <a:cs typeface="Book Antiqua"/>
              </a:rPr>
              <a:t>be called </a:t>
            </a:r>
            <a:r>
              <a:rPr sz="972" spc="15" dirty="0">
                <a:latin typeface="Book Antiqua"/>
                <a:cs typeface="Book Antiqua"/>
              </a:rPr>
              <a:t>whether </a:t>
            </a:r>
            <a:r>
              <a:rPr sz="972" spc="10" dirty="0">
                <a:latin typeface="Book Antiqua"/>
                <a:cs typeface="Book Antiqua"/>
              </a:rPr>
              <a:t>pointer stored in </a:t>
            </a:r>
            <a:r>
              <a:rPr sz="972" spc="5" dirty="0">
                <a:latin typeface="Book Antiqua"/>
                <a:cs typeface="Book Antiqua"/>
              </a:rPr>
              <a:t>it is </a:t>
            </a:r>
            <a:r>
              <a:rPr sz="972" spc="10" dirty="0">
                <a:latin typeface="Book Antiqua"/>
                <a:cs typeface="Book Antiqua"/>
              </a:rPr>
              <a:t>Line, Circle </a:t>
            </a:r>
            <a:r>
              <a:rPr sz="972" spc="15" dirty="0">
                <a:latin typeface="Book Antiqua"/>
                <a:cs typeface="Book Antiqua"/>
              </a:rPr>
              <a:t>or </a:t>
            </a:r>
            <a:r>
              <a:rPr sz="972" spc="10" dirty="0">
                <a:latin typeface="Book Antiqua"/>
                <a:cs typeface="Book Antiqua"/>
              </a:rPr>
              <a:t>Triangle   pointer </a:t>
            </a:r>
            <a:r>
              <a:rPr sz="972" spc="15" dirty="0">
                <a:latin typeface="Book Antiqua"/>
                <a:cs typeface="Book Antiqua"/>
              </a:rPr>
              <a:t>or Shape </a:t>
            </a:r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pointer.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5" dirty="0">
                <a:latin typeface="Book Antiqua"/>
                <a:cs typeface="Book Antiqua"/>
              </a:rPr>
              <a:t>So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0" dirty="0">
                <a:latin typeface="Book Antiqua"/>
                <a:cs typeface="Book Antiqua"/>
              </a:rPr>
              <a:t>to think about </a:t>
            </a:r>
            <a:r>
              <a:rPr sz="972" spc="15" dirty="0">
                <a:latin typeface="Book Antiqua"/>
                <a:cs typeface="Book Antiqua"/>
              </a:rPr>
              <a:t>some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modification,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algn="just"/>
            <a:r>
              <a:rPr sz="1069" b="1" spc="10" dirty="0">
                <a:latin typeface="Book Antiqua"/>
                <a:cs typeface="Book Antiqua"/>
              </a:rPr>
              <a:t>Solution</a:t>
            </a:r>
            <a:r>
              <a:rPr sz="1069" b="1" spc="-63" dirty="0">
                <a:latin typeface="Book Antiqua"/>
                <a:cs typeface="Book Antiqua"/>
              </a:rPr>
              <a:t> </a:t>
            </a:r>
            <a:r>
              <a:rPr sz="1069" b="1" spc="5" dirty="0">
                <a:latin typeface="Book Antiqua"/>
                <a:cs typeface="Book Antiqua"/>
              </a:rPr>
              <a:t>1:</a:t>
            </a:r>
            <a:endParaRPr sz="1069">
              <a:latin typeface="Book Antiqua"/>
              <a:cs typeface="Book Antiqua"/>
            </a:endParaRPr>
          </a:p>
          <a:p>
            <a:pPr marL="12347" algn="just">
              <a:spcBef>
                <a:spcPts val="63"/>
              </a:spcBef>
            </a:pPr>
            <a:r>
              <a:rPr sz="972" spc="15" dirty="0">
                <a:latin typeface="Book Antiqua"/>
                <a:cs typeface="Book Antiqua"/>
              </a:rPr>
              <a:t>One </a:t>
            </a:r>
            <a:r>
              <a:rPr sz="972" spc="10" dirty="0">
                <a:latin typeface="Book Antiqua"/>
                <a:cs typeface="Book Antiqua"/>
              </a:rPr>
              <a:t>solution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5" dirty="0">
                <a:latin typeface="Book Antiqua"/>
                <a:cs typeface="Book Antiqua"/>
              </a:rPr>
              <a:t>we can </a:t>
            </a:r>
            <a:r>
              <a:rPr sz="972" spc="10" dirty="0">
                <a:latin typeface="Book Antiqua"/>
                <a:cs typeface="Book Antiqua"/>
              </a:rPr>
              <a:t>modify </a:t>
            </a:r>
            <a:r>
              <a:rPr sz="972" spc="15" dirty="0">
                <a:latin typeface="Book Antiqua"/>
                <a:cs typeface="Book Antiqua"/>
              </a:rPr>
              <a:t>our </a:t>
            </a:r>
            <a:r>
              <a:rPr sz="972" b="1" spc="15" dirty="0">
                <a:latin typeface="Book Antiqua"/>
                <a:cs typeface="Book Antiqua"/>
              </a:rPr>
              <a:t>drawShapes </a:t>
            </a:r>
            <a:r>
              <a:rPr sz="972" spc="10" dirty="0">
                <a:latin typeface="Book Antiqua"/>
                <a:cs typeface="Book Antiqua"/>
              </a:rPr>
              <a:t>function as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follows,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67">
              <a:latin typeface="Times New Roman"/>
              <a:cs typeface="Times New Roman"/>
            </a:endParaRPr>
          </a:p>
          <a:p>
            <a:pPr marL="429673" marR="2205163" indent="-417944">
              <a:lnSpc>
                <a:spcPct val="103499"/>
              </a:lnSpc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void </a:t>
            </a:r>
            <a:r>
              <a:rPr sz="972" b="1" spc="15" dirty="0">
                <a:latin typeface="Book Antiqua"/>
                <a:cs typeface="Book Antiqua"/>
              </a:rPr>
              <a:t>drawShapes( Shape* </a:t>
            </a:r>
            <a:r>
              <a:rPr sz="972" b="1" spc="10" dirty="0">
                <a:latin typeface="Book Antiqua"/>
                <a:cs typeface="Book Antiqua"/>
              </a:rPr>
              <a:t>_shape[], int size) {  for (int i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0; i </a:t>
            </a:r>
            <a:r>
              <a:rPr sz="972" b="1" spc="19" dirty="0">
                <a:latin typeface="Book Antiqua"/>
                <a:cs typeface="Book Antiqua"/>
              </a:rPr>
              <a:t>&lt; </a:t>
            </a:r>
            <a:r>
              <a:rPr sz="972" b="1" spc="5" dirty="0">
                <a:latin typeface="Book Antiqua"/>
                <a:cs typeface="Book Antiqua"/>
              </a:rPr>
              <a:t>size; </a:t>
            </a:r>
            <a:r>
              <a:rPr sz="972" b="1" spc="15" dirty="0">
                <a:latin typeface="Book Antiqua"/>
                <a:cs typeface="Book Antiqua"/>
              </a:rPr>
              <a:t>i++)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848235"/>
            <a:r>
              <a:rPr sz="972" b="1" spc="5" dirty="0">
                <a:latin typeface="Book Antiqua"/>
                <a:cs typeface="Book Antiqua"/>
              </a:rPr>
              <a:t>//  </a:t>
            </a:r>
            <a:r>
              <a:rPr sz="972" b="1" spc="15" dirty="0">
                <a:latin typeface="Book Antiqua"/>
                <a:cs typeface="Book Antiqua"/>
              </a:rPr>
              <a:t>Determine  </a:t>
            </a:r>
            <a:r>
              <a:rPr sz="972" b="1" spc="10" dirty="0">
                <a:latin typeface="Book Antiqua"/>
                <a:cs typeface="Book Antiqua"/>
              </a:rPr>
              <a:t>object  </a:t>
            </a:r>
            <a:r>
              <a:rPr sz="972" b="1" spc="15" dirty="0">
                <a:latin typeface="Book Antiqua"/>
                <a:cs typeface="Book Antiqua"/>
              </a:rPr>
              <a:t>type  with  </a:t>
            </a:r>
            <a:r>
              <a:rPr sz="972" b="1" spc="10" dirty="0">
                <a:latin typeface="Book Antiqua"/>
                <a:cs typeface="Book Antiqua"/>
              </a:rPr>
              <a:t>switch  </a:t>
            </a:r>
            <a:r>
              <a:rPr sz="972" b="1" spc="24" dirty="0">
                <a:latin typeface="Book Antiqua"/>
                <a:cs typeface="Book Antiqua"/>
              </a:rPr>
              <a:t>&amp;  </a:t>
            </a:r>
            <a:r>
              <a:rPr sz="972" b="1" spc="10" dirty="0">
                <a:latin typeface="Book Antiqua"/>
                <a:cs typeface="Book Antiqua"/>
              </a:rPr>
              <a:t>accordingly  call   </a:t>
            </a:r>
            <a:r>
              <a:rPr sz="972" b="1" spc="3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draw()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method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19734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2</a:t>
            </a:r>
            <a:r>
              <a:rPr sz="924" spc="-5" dirty="0">
                <a:latin typeface="Times New Roman"/>
                <a:cs typeface="Times New Roman"/>
              </a:rPr>
              <a:t>8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347188"/>
            <a:ext cx="4025194" cy="3901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0291"/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required Switch Logic for this kind of functionality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given</a:t>
            </a:r>
            <a:r>
              <a:rPr sz="972" spc="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switch ( _shape[i]-&gt;getType() )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case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‘L’:</a:t>
            </a:r>
            <a:endParaRPr sz="972">
              <a:latin typeface="Book Antiqua"/>
              <a:cs typeface="Book Antiqua"/>
            </a:endParaRPr>
          </a:p>
          <a:p>
            <a:pPr marL="848235" marR="951948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static_cast&lt;Line*&gt;(_shape[i])-&gt;draw();  break;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case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‘C’:</a:t>
            </a:r>
            <a:endParaRPr sz="972">
              <a:latin typeface="Book Antiqua"/>
              <a:cs typeface="Book Antiqua"/>
            </a:endParaRPr>
          </a:p>
          <a:p>
            <a:pPr marL="848235" marR="867373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static_cast&lt;Circle*&gt;(_shape[i])-&gt;draw();  break;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Equivalent If Logic is </a:t>
            </a:r>
            <a:r>
              <a:rPr sz="972" spc="15" dirty="0">
                <a:latin typeface="Book Antiqua"/>
                <a:cs typeface="Book Antiqua"/>
              </a:rPr>
              <a:t>given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430291" marR="1371128" indent="-418561">
              <a:lnSpc>
                <a:spcPct val="104000"/>
              </a:lnSpc>
            </a:pPr>
            <a:r>
              <a:rPr sz="972" b="1" spc="5" dirty="0">
                <a:latin typeface="Book Antiqua"/>
                <a:cs typeface="Book Antiqua"/>
              </a:rPr>
              <a:t>if </a:t>
            </a:r>
            <a:r>
              <a:rPr sz="972" b="1" spc="10" dirty="0">
                <a:latin typeface="Book Antiqua"/>
                <a:cs typeface="Book Antiqua"/>
              </a:rPr>
              <a:t>( </a:t>
            </a:r>
            <a:r>
              <a:rPr sz="972" b="1" spc="15" dirty="0">
                <a:latin typeface="Book Antiqua"/>
                <a:cs typeface="Book Antiqua"/>
              </a:rPr>
              <a:t>_shape[i]-&gt;getType() </a:t>
            </a:r>
            <a:r>
              <a:rPr sz="972" b="1" spc="19" dirty="0">
                <a:latin typeface="Book Antiqua"/>
                <a:cs typeface="Book Antiqua"/>
              </a:rPr>
              <a:t>== </a:t>
            </a:r>
            <a:r>
              <a:rPr sz="972" b="1" spc="10" dirty="0">
                <a:latin typeface="Book Antiqua"/>
                <a:cs typeface="Book Antiqua"/>
              </a:rPr>
              <a:t>‘L’ )  static_cast&lt;Line*&gt;(_shape[i])-&gt;draw();</a:t>
            </a:r>
            <a:endParaRPr sz="972">
              <a:latin typeface="Book Antiqua"/>
              <a:cs typeface="Book Antiqua"/>
            </a:endParaRPr>
          </a:p>
          <a:p>
            <a:pPr marL="204959" marR="1512500" indent="-193230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else </a:t>
            </a:r>
            <a:r>
              <a:rPr sz="972" b="1" spc="5" dirty="0">
                <a:latin typeface="Book Antiqua"/>
                <a:cs typeface="Book Antiqua"/>
              </a:rPr>
              <a:t>if </a:t>
            </a:r>
            <a:r>
              <a:rPr sz="972" b="1" spc="10" dirty="0">
                <a:latin typeface="Book Antiqua"/>
                <a:cs typeface="Book Antiqua"/>
              </a:rPr>
              <a:t>( _shape[i]-&gt;getType() </a:t>
            </a:r>
            <a:r>
              <a:rPr sz="972" b="1" spc="15" dirty="0">
                <a:latin typeface="Book Antiqua"/>
                <a:cs typeface="Book Antiqua"/>
              </a:rPr>
              <a:t>== </a:t>
            </a:r>
            <a:r>
              <a:rPr sz="972" b="1" spc="10" dirty="0">
                <a:latin typeface="Book Antiqua"/>
                <a:cs typeface="Book Antiqua"/>
              </a:rPr>
              <a:t>‘C’ )  static_cast&lt;Circle*&gt;(_shape[i])-&gt;draw();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Sample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Output: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3099" y="5396335"/>
            <a:ext cx="4951853" cy="757323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137"/>
              </a:lnSpc>
            </a:pPr>
            <a:r>
              <a:rPr sz="972" b="1" spc="15" dirty="0">
                <a:latin typeface="Book Antiqua"/>
                <a:cs typeface="Book Antiqua"/>
              </a:rPr>
              <a:t>Line</a:t>
            </a:r>
            <a:endParaRPr sz="972">
              <a:latin typeface="Book Antiqua"/>
              <a:cs typeface="Book Antiqua"/>
            </a:endParaRPr>
          </a:p>
          <a:p>
            <a:pPr marL="59265" marR="4380694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Circle  Triangle  Circle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352" y="6521167"/>
            <a:ext cx="4852458" cy="1291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Book Antiqua"/>
                <a:cs typeface="Book Antiqua"/>
              </a:rPr>
              <a:t>You </a:t>
            </a:r>
            <a:r>
              <a:rPr sz="972" spc="10" dirty="0">
                <a:latin typeface="Book Antiqua"/>
                <a:cs typeface="Book Antiqua"/>
              </a:rPr>
              <a:t>can </a:t>
            </a:r>
            <a:r>
              <a:rPr sz="972" spc="15" dirty="0">
                <a:latin typeface="Book Antiqua"/>
                <a:cs typeface="Book Antiqua"/>
              </a:rPr>
              <a:t>see </a:t>
            </a:r>
            <a:r>
              <a:rPr sz="972" spc="5" dirty="0">
                <a:latin typeface="Book Antiqua"/>
                <a:cs typeface="Book Antiqua"/>
              </a:rPr>
              <a:t>that </a:t>
            </a:r>
            <a:r>
              <a:rPr sz="972" spc="10" dirty="0">
                <a:latin typeface="Book Antiqua"/>
                <a:cs typeface="Book Antiqua"/>
              </a:rPr>
              <a:t>this </a:t>
            </a: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very </a:t>
            </a:r>
            <a:r>
              <a:rPr sz="972" spc="15" dirty="0">
                <a:latin typeface="Book Antiqua"/>
                <a:cs typeface="Book Antiqua"/>
              </a:rPr>
              <a:t>complex </a:t>
            </a:r>
            <a:r>
              <a:rPr sz="972" spc="10" dirty="0">
                <a:latin typeface="Book Antiqua"/>
                <a:cs typeface="Book Antiqua"/>
              </a:rPr>
              <a:t>for both </a:t>
            </a:r>
            <a:r>
              <a:rPr sz="972" spc="15" dirty="0">
                <a:latin typeface="Book Antiqua"/>
                <a:cs typeface="Book Antiqua"/>
              </a:rPr>
              <a:t>switch or </a:t>
            </a: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0" dirty="0">
                <a:latin typeface="Book Antiqua"/>
                <a:cs typeface="Book Antiqua"/>
              </a:rPr>
              <a:t>else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conditions.</a:t>
            </a:r>
            <a:endParaRPr sz="972">
              <a:latin typeface="Book Antiqua"/>
              <a:cs typeface="Book Antiqua"/>
            </a:endParaRPr>
          </a:p>
          <a:p>
            <a:pPr marL="12347" marR="803168">
              <a:lnSpc>
                <a:spcPts val="2615"/>
              </a:lnSpc>
              <a:spcBef>
                <a:spcPts val="214"/>
              </a:spcBef>
            </a:pPr>
            <a:r>
              <a:rPr sz="972" spc="15" dirty="0">
                <a:latin typeface="Book Antiqua"/>
                <a:cs typeface="Book Antiqua"/>
              </a:rPr>
              <a:t>But </a:t>
            </a:r>
            <a:r>
              <a:rPr sz="972" spc="10" dirty="0">
                <a:latin typeface="Book Antiqua"/>
                <a:cs typeface="Book Antiqua"/>
              </a:rPr>
              <a:t>there </a:t>
            </a:r>
            <a:r>
              <a:rPr sz="972" spc="15" dirty="0">
                <a:latin typeface="Book Antiqua"/>
                <a:cs typeface="Book Antiqua"/>
              </a:rPr>
              <a:t>are many Problems </a:t>
            </a:r>
            <a:r>
              <a:rPr sz="972" spc="10" dirty="0">
                <a:latin typeface="Book Antiqua"/>
                <a:cs typeface="Book Antiqua"/>
              </a:rPr>
              <a:t>with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5" dirty="0">
                <a:latin typeface="Book Antiqua"/>
                <a:cs typeface="Book Antiqua"/>
              </a:rPr>
              <a:t>approach </a:t>
            </a:r>
            <a:r>
              <a:rPr sz="972" spc="10" dirty="0">
                <a:latin typeface="Book Antiqua"/>
                <a:cs typeface="Book Antiqua"/>
              </a:rPr>
              <a:t>these are given below:  Delocalized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Code</a:t>
            </a:r>
            <a:endParaRPr sz="972">
              <a:latin typeface="Book Antiqua"/>
              <a:cs typeface="Book Antiqua"/>
            </a:endParaRPr>
          </a:p>
          <a:p>
            <a:pPr marL="12347">
              <a:lnSpc>
                <a:spcPts val="918"/>
              </a:lnSpc>
            </a:pPr>
            <a:r>
              <a:rPr sz="972" spc="15" dirty="0">
                <a:latin typeface="Book Antiqua"/>
                <a:cs typeface="Book Antiqua"/>
              </a:rPr>
              <a:t>Suppose</a:t>
            </a:r>
            <a:r>
              <a:rPr sz="972" spc="141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we</a:t>
            </a:r>
            <a:r>
              <a:rPr sz="972" spc="141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have</a:t>
            </a:r>
            <a:r>
              <a:rPr sz="972" spc="136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to</a:t>
            </a:r>
            <a:r>
              <a:rPr sz="972" spc="146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write</a:t>
            </a:r>
            <a:r>
              <a:rPr sz="972" spc="141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another</a:t>
            </a:r>
            <a:r>
              <a:rPr sz="972" spc="141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</a:t>
            </a:r>
            <a:r>
              <a:rPr sz="972" spc="131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that</a:t>
            </a:r>
            <a:r>
              <a:rPr sz="972" spc="136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prints</a:t>
            </a:r>
            <a:r>
              <a:rPr sz="972" spc="146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area</a:t>
            </a:r>
            <a:r>
              <a:rPr sz="972" spc="136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of</a:t>
            </a:r>
            <a:r>
              <a:rPr sz="972" spc="146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each</a:t>
            </a:r>
            <a:r>
              <a:rPr sz="972" spc="141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shape</a:t>
            </a:r>
            <a:r>
              <a:rPr sz="972" spc="136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from</a:t>
            </a:r>
            <a:r>
              <a:rPr sz="972" spc="146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an</a:t>
            </a:r>
            <a:endParaRPr sz="972">
              <a:latin typeface="Book Antiqua"/>
              <a:cs typeface="Book Antiqua"/>
            </a:endParaRPr>
          </a:p>
          <a:p>
            <a:pPr marL="12347" marR="6173">
              <a:lnSpc>
                <a:spcPct val="106500"/>
              </a:lnSpc>
              <a:spcBef>
                <a:spcPts val="10"/>
              </a:spcBef>
            </a:pPr>
            <a:r>
              <a:rPr sz="972" spc="10" dirty="0">
                <a:latin typeface="Book Antiqua"/>
                <a:cs typeface="Book Antiqua"/>
              </a:rPr>
              <a:t>input array.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have to write </a:t>
            </a:r>
            <a:r>
              <a:rPr sz="972" spc="15" dirty="0">
                <a:latin typeface="Book Antiqua"/>
                <a:cs typeface="Book Antiqua"/>
              </a:rPr>
              <a:t>same switch or </a:t>
            </a: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0" dirty="0">
                <a:latin typeface="Book Antiqua"/>
                <a:cs typeface="Book Antiqua"/>
              </a:rPr>
              <a:t>else logic in </a:t>
            </a:r>
            <a:r>
              <a:rPr sz="972" spc="5" dirty="0">
                <a:latin typeface="Book Antiqua"/>
                <a:cs typeface="Book Antiqua"/>
              </a:rPr>
              <a:t>that </a:t>
            </a:r>
            <a:r>
              <a:rPr sz="972" spc="15" dirty="0">
                <a:latin typeface="Book Antiqua"/>
                <a:cs typeface="Book Antiqua"/>
              </a:rPr>
              <a:t>function  </a:t>
            </a:r>
            <a:r>
              <a:rPr sz="972" spc="10" dirty="0">
                <a:latin typeface="Book Antiqua"/>
                <a:cs typeface="Book Antiqua"/>
              </a:rPr>
              <a:t>implementation also to </a:t>
            </a:r>
            <a:r>
              <a:rPr sz="972" spc="15" dirty="0">
                <a:latin typeface="Book Antiqua"/>
                <a:cs typeface="Book Antiqua"/>
              </a:rPr>
              <a:t>work </a:t>
            </a:r>
            <a:r>
              <a:rPr sz="972" spc="5" dirty="0">
                <a:latin typeface="Book Antiqua"/>
                <a:cs typeface="Book Antiqua"/>
              </a:rPr>
              <a:t>it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correctly.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3099" y="7809230"/>
            <a:ext cx="4951853" cy="1188210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147"/>
              </a:lnSpc>
            </a:pPr>
            <a:r>
              <a:rPr sz="972" b="1" spc="10" dirty="0">
                <a:latin typeface="Book Antiqua"/>
                <a:cs typeface="Book Antiqua"/>
              </a:rPr>
              <a:t>void printArea( </a:t>
            </a:r>
            <a:r>
              <a:rPr sz="972" b="1" spc="15" dirty="0">
                <a:latin typeface="Book Antiqua"/>
                <a:cs typeface="Book Antiqua"/>
              </a:rPr>
              <a:t>Shape* _shape[], int </a:t>
            </a:r>
            <a:r>
              <a:rPr sz="972" b="1" spc="10" dirty="0">
                <a:latin typeface="Book Antiqua"/>
                <a:cs typeface="Book Antiqua"/>
              </a:rPr>
              <a:t>size)</a:t>
            </a:r>
            <a:r>
              <a:rPr sz="972" b="1" spc="-1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for (int i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0; i </a:t>
            </a:r>
            <a:r>
              <a:rPr sz="972" b="1" spc="19" dirty="0">
                <a:latin typeface="Book Antiqua"/>
                <a:cs typeface="Book Antiqua"/>
              </a:rPr>
              <a:t>&lt; </a:t>
            </a:r>
            <a:r>
              <a:rPr sz="972" b="1" spc="5" dirty="0">
                <a:latin typeface="Book Antiqua"/>
                <a:cs typeface="Book Antiqua"/>
              </a:rPr>
              <a:t>size; </a:t>
            </a:r>
            <a:r>
              <a:rPr sz="972" b="1" spc="15" dirty="0">
                <a:latin typeface="Book Antiqua"/>
                <a:cs typeface="Book Antiqua"/>
              </a:rPr>
              <a:t>i++)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895770">
              <a:spcBef>
                <a:spcPts val="44"/>
              </a:spcBef>
            </a:pPr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10" dirty="0">
                <a:latin typeface="Book Antiqua"/>
                <a:cs typeface="Book Antiqua"/>
              </a:rPr>
              <a:t>Print </a:t>
            </a:r>
            <a:r>
              <a:rPr sz="972" b="1" spc="15" dirty="0">
                <a:latin typeface="Book Antiqua"/>
                <a:cs typeface="Book Antiqua"/>
              </a:rPr>
              <a:t>shape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name.</a:t>
            </a:r>
            <a:endParaRPr sz="972">
              <a:latin typeface="Book Antiqua"/>
              <a:cs typeface="Book Antiqua"/>
            </a:endParaRPr>
          </a:p>
          <a:p>
            <a:pPr marL="895770">
              <a:spcBef>
                <a:spcPts val="44"/>
              </a:spcBef>
            </a:pPr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15" dirty="0">
                <a:latin typeface="Book Antiqua"/>
                <a:cs typeface="Book Antiqua"/>
              </a:rPr>
              <a:t>Determine </a:t>
            </a:r>
            <a:r>
              <a:rPr sz="972" b="1" spc="10" dirty="0">
                <a:latin typeface="Book Antiqua"/>
                <a:cs typeface="Book Antiqua"/>
              </a:rPr>
              <a:t>object </a:t>
            </a:r>
            <a:r>
              <a:rPr sz="972" b="1" spc="15" dirty="0">
                <a:latin typeface="Book Antiqua"/>
                <a:cs typeface="Book Antiqua"/>
              </a:rPr>
              <a:t>type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with</a:t>
            </a:r>
            <a:endParaRPr sz="972">
              <a:latin typeface="Book Antiqua"/>
              <a:cs typeface="Book Antiqua"/>
            </a:endParaRPr>
          </a:p>
          <a:p>
            <a:pPr marL="895770">
              <a:spcBef>
                <a:spcPts val="44"/>
              </a:spcBef>
            </a:pPr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10" dirty="0">
                <a:latin typeface="Book Antiqua"/>
                <a:cs typeface="Book Antiqua"/>
              </a:rPr>
              <a:t>switch </a:t>
            </a:r>
            <a:r>
              <a:rPr sz="972" b="1" spc="24" dirty="0">
                <a:latin typeface="Book Antiqua"/>
                <a:cs typeface="Book Antiqua"/>
              </a:rPr>
              <a:t>&amp; </a:t>
            </a:r>
            <a:r>
              <a:rPr sz="972" b="1" spc="10" dirty="0">
                <a:latin typeface="Book Antiqua"/>
                <a:cs typeface="Book Antiqua"/>
              </a:rPr>
              <a:t>accordingly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call</a:t>
            </a:r>
            <a:endParaRPr sz="972">
              <a:latin typeface="Book Antiqua"/>
              <a:cs typeface="Book Antiqua"/>
            </a:endParaRPr>
          </a:p>
          <a:p>
            <a:pPr marL="895770">
              <a:spcBef>
                <a:spcPts val="44"/>
              </a:spcBef>
            </a:pPr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10" dirty="0">
                <a:latin typeface="Book Antiqua"/>
                <a:cs typeface="Book Antiqua"/>
              </a:rPr>
              <a:t>calcArea()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method.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016614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2</a:t>
            </a:r>
            <a:r>
              <a:rPr sz="924" spc="-5" dirty="0">
                <a:latin typeface="Times New Roman"/>
                <a:cs typeface="Times New Roman"/>
              </a:rPr>
              <a:t>9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347188"/>
            <a:ext cx="4851841" cy="757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972" b="1" spc="15" dirty="0">
                <a:latin typeface="Book Antiqua"/>
                <a:cs typeface="Book Antiqua"/>
              </a:rPr>
              <a:t>Required Switch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Logic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switch ( _shape[i]-&gt;getType() )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case</a:t>
            </a:r>
            <a:r>
              <a:rPr sz="972" b="1" spc="-87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‘L’:</a:t>
            </a:r>
            <a:endParaRPr sz="972">
              <a:latin typeface="Book Antiqua"/>
              <a:cs typeface="Book Antiqua"/>
            </a:endParaRPr>
          </a:p>
          <a:p>
            <a:pPr marL="429673" marR="1182837" indent="418561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static_cast&lt;Line*&gt;(_shape[i])-&gt;calcArea(); </a:t>
            </a:r>
            <a:r>
              <a:rPr sz="972" b="1" spc="15" dirty="0">
                <a:latin typeface="Book Antiqua"/>
                <a:cs typeface="Book Antiqua"/>
              </a:rPr>
              <a:t>break;  case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‘C’:</a:t>
            </a:r>
            <a:endParaRPr sz="972">
              <a:latin typeface="Book Antiqua"/>
              <a:cs typeface="Book Antiqua"/>
            </a:endParaRPr>
          </a:p>
          <a:p>
            <a:pPr marL="459306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static_cast&lt;Circle*&gt;(_shape[i])-&gt;calcArea();</a:t>
            </a:r>
            <a:r>
              <a:rPr sz="972" b="1" spc="3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break;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6173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The above switch </a:t>
            </a:r>
            <a:r>
              <a:rPr sz="972" spc="10" dirty="0">
                <a:latin typeface="Book Antiqua"/>
                <a:cs typeface="Book Antiqua"/>
              </a:rPr>
              <a:t>logic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same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15" dirty="0">
                <a:latin typeface="Book Antiqua"/>
                <a:cs typeface="Book Antiqua"/>
              </a:rPr>
              <a:t>was in </a:t>
            </a:r>
            <a:r>
              <a:rPr sz="972" spc="10" dirty="0">
                <a:latin typeface="Book Antiqua"/>
                <a:cs typeface="Book Antiqua"/>
              </a:rPr>
              <a:t>function drawArray() with difference </a:t>
            </a:r>
            <a:r>
              <a:rPr sz="972" spc="15" dirty="0">
                <a:latin typeface="Book Antiqua"/>
                <a:cs typeface="Book Antiqua"/>
              </a:rPr>
              <a:t>of  name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function </a:t>
            </a:r>
            <a:r>
              <a:rPr sz="972" spc="10" dirty="0">
                <a:latin typeface="Book Antiqua"/>
                <a:cs typeface="Book Antiqua"/>
              </a:rPr>
              <a:t>being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called.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So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approach will result in delocalized </a:t>
            </a: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10" dirty="0">
                <a:latin typeface="Book Antiqua"/>
                <a:cs typeface="Book Antiqua"/>
              </a:rPr>
              <a:t>(same </a:t>
            </a: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10" dirty="0">
                <a:latin typeface="Book Antiqua"/>
                <a:cs typeface="Book Antiqua"/>
              </a:rPr>
              <a:t>in different places) with  following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consequences,</a:t>
            </a:r>
            <a:endParaRPr sz="972">
              <a:latin typeface="Book Antiqua"/>
              <a:cs typeface="Book Antiqua"/>
            </a:endParaRPr>
          </a:p>
          <a:p>
            <a:pPr marL="12347" marR="6173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Writing </a:t>
            </a:r>
            <a:r>
              <a:rPr sz="972" spc="19" dirty="0">
                <a:latin typeface="Book Antiqua"/>
                <a:cs typeface="Book Antiqua"/>
              </a:rPr>
              <a:t>same </a:t>
            </a:r>
            <a:r>
              <a:rPr sz="972" spc="15" dirty="0">
                <a:latin typeface="Book Antiqua"/>
                <a:cs typeface="Book Antiqua"/>
              </a:rPr>
              <a:t>code again and again </a:t>
            </a:r>
            <a:r>
              <a:rPr sz="972" spc="10" dirty="0">
                <a:latin typeface="Book Antiqua"/>
                <a:cs typeface="Book Antiqua"/>
              </a:rPr>
              <a:t>at different places </a:t>
            </a:r>
            <a:r>
              <a:rPr sz="972" spc="15" dirty="0">
                <a:latin typeface="Book Antiqua"/>
                <a:cs typeface="Book Antiqua"/>
              </a:rPr>
              <a:t>may produce </a:t>
            </a:r>
            <a:r>
              <a:rPr sz="972" spc="10" dirty="0">
                <a:latin typeface="Book Antiqua"/>
                <a:cs typeface="Book Antiqua"/>
              </a:rPr>
              <a:t>errors as  </a:t>
            </a:r>
            <a:r>
              <a:rPr sz="972" spc="15" dirty="0">
                <a:latin typeface="Book Antiqua"/>
                <a:cs typeface="Book Antiqua"/>
              </a:rPr>
              <a:t>programmer </a:t>
            </a:r>
            <a:r>
              <a:rPr sz="972" spc="19" dirty="0">
                <a:latin typeface="Book Antiqua"/>
                <a:cs typeface="Book Antiqua"/>
              </a:rPr>
              <a:t>may </a:t>
            </a:r>
            <a:r>
              <a:rPr sz="972" spc="15" dirty="0">
                <a:latin typeface="Book Antiqua"/>
                <a:cs typeface="Book Antiqua"/>
              </a:rPr>
              <a:t>forget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write switch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cases.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Suppose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have added one </a:t>
            </a:r>
            <a:r>
              <a:rPr sz="972" spc="19" dirty="0">
                <a:latin typeface="Book Antiqua"/>
                <a:cs typeface="Book Antiqua"/>
              </a:rPr>
              <a:t>more </a:t>
            </a:r>
            <a:r>
              <a:rPr sz="972" spc="15" dirty="0">
                <a:latin typeface="Book Antiqua"/>
                <a:cs typeface="Book Antiqua"/>
              </a:rPr>
              <a:t>Shape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9" dirty="0">
                <a:latin typeface="Book Antiqua"/>
                <a:cs typeface="Book Antiqua"/>
              </a:rPr>
              <a:t>our </a:t>
            </a:r>
            <a:r>
              <a:rPr sz="972" spc="15" dirty="0">
                <a:latin typeface="Book Antiqua"/>
                <a:cs typeface="Book Antiqua"/>
              </a:rPr>
              <a:t>program then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add  </a:t>
            </a:r>
            <a:r>
              <a:rPr sz="972" spc="10" dirty="0">
                <a:latin typeface="Book Antiqua"/>
                <a:cs typeface="Book Antiqua"/>
              </a:rPr>
              <a:t>one</a:t>
            </a:r>
            <a:r>
              <a:rPr sz="972" spc="136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more</a:t>
            </a:r>
            <a:r>
              <a:rPr sz="972" spc="136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switch</a:t>
            </a:r>
            <a:r>
              <a:rPr sz="972" spc="136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case</a:t>
            </a:r>
            <a:r>
              <a:rPr sz="972" spc="136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or</a:t>
            </a:r>
            <a:r>
              <a:rPr sz="972" spc="136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if</a:t>
            </a:r>
            <a:r>
              <a:rPr sz="972" spc="136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else</a:t>
            </a:r>
            <a:r>
              <a:rPr sz="972" spc="136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condition</a:t>
            </a:r>
            <a:r>
              <a:rPr sz="972" spc="131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in</a:t>
            </a:r>
            <a:r>
              <a:rPr sz="972" spc="136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all</a:t>
            </a:r>
            <a:r>
              <a:rPr sz="972" spc="136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functions</a:t>
            </a:r>
            <a:r>
              <a:rPr sz="972" spc="136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where</a:t>
            </a:r>
            <a:r>
              <a:rPr sz="972" spc="136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we</a:t>
            </a:r>
            <a:r>
              <a:rPr sz="972" spc="136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have</a:t>
            </a:r>
            <a:r>
              <a:rPr sz="972" spc="136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used</a:t>
            </a:r>
            <a:r>
              <a:rPr sz="972" spc="146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this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logic if </a:t>
            </a:r>
            <a:r>
              <a:rPr sz="972" spc="15" dirty="0">
                <a:latin typeface="Book Antiqua"/>
                <a:cs typeface="Book Antiqua"/>
              </a:rPr>
              <a:t>programmer by mistake </a:t>
            </a:r>
            <a:r>
              <a:rPr sz="972" spc="10" dirty="0">
                <a:latin typeface="Book Antiqua"/>
                <a:cs typeface="Book Antiqua"/>
              </a:rPr>
              <a:t>forgets to </a:t>
            </a:r>
            <a:r>
              <a:rPr sz="972" spc="19" dirty="0">
                <a:latin typeface="Book Antiqua"/>
                <a:cs typeface="Book Antiqua"/>
              </a:rPr>
              <a:t>add </a:t>
            </a:r>
            <a:r>
              <a:rPr sz="972" spc="10" dirty="0">
                <a:latin typeface="Book Antiqua"/>
                <a:cs typeface="Book Antiqua"/>
              </a:rPr>
              <a:t>it in </a:t>
            </a:r>
            <a:r>
              <a:rPr sz="972" spc="15" dirty="0">
                <a:latin typeface="Book Antiqua"/>
                <a:cs typeface="Book Antiqua"/>
              </a:rPr>
              <a:t>any </a:t>
            </a:r>
            <a:r>
              <a:rPr sz="972" spc="10" dirty="0">
                <a:latin typeface="Book Antiqua"/>
                <a:cs typeface="Book Antiqua"/>
              </a:rPr>
              <a:t>single </a:t>
            </a:r>
            <a:r>
              <a:rPr sz="972" spc="15" dirty="0">
                <a:latin typeface="Book Antiqua"/>
                <a:cs typeface="Book Antiqua"/>
              </a:rPr>
              <a:t>function whole  </a:t>
            </a:r>
            <a:r>
              <a:rPr sz="972" spc="10" dirty="0">
                <a:latin typeface="Book Antiqua"/>
                <a:cs typeface="Book Antiqua"/>
              </a:rPr>
              <a:t>program will </a:t>
            </a:r>
            <a:r>
              <a:rPr sz="972" spc="15" dirty="0">
                <a:latin typeface="Book Antiqua"/>
                <a:cs typeface="Book Antiqua"/>
              </a:rPr>
              <a:t>show </a:t>
            </a:r>
            <a:r>
              <a:rPr sz="972" spc="10" dirty="0">
                <a:latin typeface="Book Antiqua"/>
                <a:cs typeface="Book Antiqua"/>
              </a:rPr>
              <a:t>incorrect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output.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So </a:t>
            </a:r>
            <a:r>
              <a:rPr sz="972" spc="19" dirty="0">
                <a:latin typeface="Book Antiqua"/>
                <a:cs typeface="Book Antiqua"/>
              </a:rPr>
              <a:t>due </a:t>
            </a:r>
            <a:r>
              <a:rPr sz="972" spc="10" dirty="0">
                <a:latin typeface="Book Antiqua"/>
                <a:cs typeface="Book Antiqua"/>
              </a:rPr>
              <a:t>to above </a:t>
            </a:r>
            <a:r>
              <a:rPr sz="972" spc="15" dirty="0">
                <a:latin typeface="Book Antiqua"/>
                <a:cs typeface="Book Antiqua"/>
              </a:rPr>
              <a:t>mentioned </a:t>
            </a:r>
            <a:r>
              <a:rPr sz="972" spc="10" dirty="0">
                <a:latin typeface="Book Antiqua"/>
                <a:cs typeface="Book Antiqua"/>
              </a:rPr>
              <a:t>reasons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sort of </a:t>
            </a: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very hard to</a:t>
            </a:r>
            <a:r>
              <a:rPr sz="972" spc="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maintain.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latin typeface="Book Antiqua"/>
                <a:cs typeface="Book Antiqua"/>
              </a:rPr>
              <a:t>Solution?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>
              <a:lnSpc>
                <a:spcPct val="107500"/>
              </a:lnSpc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To </a:t>
            </a:r>
            <a:r>
              <a:rPr sz="972" spc="10" dirty="0">
                <a:latin typeface="Book Antiqua"/>
                <a:cs typeface="Book Antiqua"/>
              </a:rPr>
              <a:t>avoid switch, </a:t>
            </a:r>
            <a:r>
              <a:rPr sz="972" spc="15" dirty="0">
                <a:latin typeface="Book Antiqua"/>
                <a:cs typeface="Book Antiqua"/>
              </a:rPr>
              <a:t>we need a mechanism </a:t>
            </a:r>
            <a:r>
              <a:rPr sz="972" spc="10" dirty="0">
                <a:latin typeface="Book Antiqua"/>
                <a:cs typeface="Book Antiqua"/>
              </a:rPr>
              <a:t>that can select </a:t>
            </a:r>
            <a:r>
              <a:rPr sz="972" spc="15" dirty="0">
                <a:latin typeface="Book Antiqua"/>
                <a:cs typeface="Book Antiqua"/>
              </a:rPr>
              <a:t>the message </a:t>
            </a:r>
            <a:r>
              <a:rPr sz="972" spc="10" dirty="0">
                <a:latin typeface="Book Antiqua"/>
                <a:cs typeface="Book Antiqua"/>
              </a:rPr>
              <a:t>target (class)  automatically!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Polymorphism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Revisited: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5556" algn="just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9" dirty="0">
                <a:latin typeface="Book Antiqua"/>
                <a:cs typeface="Book Antiqua"/>
              </a:rPr>
              <a:t>OO </a:t>
            </a:r>
            <a:r>
              <a:rPr sz="972" spc="15" dirty="0">
                <a:latin typeface="Book Antiqua"/>
                <a:cs typeface="Book Antiqua"/>
              </a:rPr>
              <a:t>model, polymorphism means </a:t>
            </a:r>
            <a:r>
              <a:rPr sz="972" spc="10" dirty="0">
                <a:latin typeface="Book Antiqua"/>
                <a:cs typeface="Book Antiqua"/>
              </a:rPr>
              <a:t>that different objects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behave in different  </a:t>
            </a:r>
            <a:r>
              <a:rPr sz="972" spc="15" dirty="0">
                <a:latin typeface="Book Antiqua"/>
                <a:cs typeface="Book Antiqua"/>
              </a:rPr>
              <a:t>ways </a:t>
            </a: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9" dirty="0">
                <a:latin typeface="Book Antiqua"/>
                <a:cs typeface="Book Antiqua"/>
              </a:rPr>
              <a:t>same </a:t>
            </a:r>
            <a:r>
              <a:rPr sz="972" spc="15" dirty="0">
                <a:latin typeface="Book Antiqua"/>
                <a:cs typeface="Book Antiqua"/>
              </a:rPr>
              <a:t>message (stimulus) consequently, sender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a message does </a:t>
            </a:r>
            <a:r>
              <a:rPr sz="972" spc="10" dirty="0">
                <a:latin typeface="Book Antiqua"/>
                <a:cs typeface="Book Antiqua"/>
              </a:rPr>
              <a:t>not  need to </a:t>
            </a:r>
            <a:r>
              <a:rPr sz="972" spc="19" dirty="0">
                <a:latin typeface="Book Antiqua"/>
                <a:cs typeface="Book Antiqua"/>
              </a:rPr>
              <a:t>know </a:t>
            </a:r>
            <a:r>
              <a:rPr sz="972" spc="10" dirty="0">
                <a:latin typeface="Book Antiqua"/>
                <a:cs typeface="Book Antiqua"/>
              </a:rPr>
              <a:t>the exact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of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receiver.</a:t>
            </a:r>
            <a:endParaRPr sz="972">
              <a:latin typeface="Book Antiqua"/>
              <a:cs typeface="Book Antiqua"/>
            </a:endParaRPr>
          </a:p>
          <a:p>
            <a:pPr marL="12347" marR="5556" algn="just">
              <a:lnSpc>
                <a:spcPct val="107100"/>
              </a:lnSpc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In other words </a:t>
            </a:r>
            <a:r>
              <a:rPr sz="972" spc="19" dirty="0">
                <a:latin typeface="Book Antiqua"/>
                <a:cs typeface="Book Antiqua"/>
              </a:rPr>
              <a:t>when we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0" dirty="0">
                <a:latin typeface="Book Antiqua"/>
                <a:cs typeface="Book Antiqua"/>
              </a:rPr>
              <a:t>inheritance relationship </a:t>
            </a:r>
            <a:r>
              <a:rPr sz="972" spc="15" dirty="0">
                <a:latin typeface="Book Antiqua"/>
                <a:cs typeface="Book Antiqua"/>
              </a:rPr>
              <a:t>and we </a:t>
            </a:r>
            <a:r>
              <a:rPr sz="972" spc="10" dirty="0">
                <a:latin typeface="Book Antiqua"/>
                <a:cs typeface="Book Antiqua"/>
              </a:rPr>
              <a:t>have written basic  structure of </a:t>
            </a:r>
            <a:r>
              <a:rPr sz="972" spc="15" dirty="0">
                <a:latin typeface="Book Antiqua"/>
                <a:cs typeface="Book Antiqua"/>
              </a:rPr>
              <a:t>our program </a:t>
            </a:r>
            <a:r>
              <a:rPr sz="972" spc="10" dirty="0">
                <a:latin typeface="Book Antiqua"/>
                <a:cs typeface="Book Antiqua"/>
              </a:rPr>
              <a:t>correctly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need not to worry about the no. of classes </a:t>
            </a:r>
            <a:r>
              <a:rPr sz="972" spc="15" dirty="0">
                <a:latin typeface="Book Antiqua"/>
                <a:cs typeface="Book Antiqua"/>
              </a:rPr>
              <a:t>in  </a:t>
            </a:r>
            <a:r>
              <a:rPr sz="972" spc="10" dirty="0">
                <a:latin typeface="Book Antiqua"/>
                <a:cs typeface="Book Antiqua"/>
              </a:rPr>
              <a:t>our </a:t>
            </a:r>
            <a:r>
              <a:rPr sz="972" spc="15" dirty="0">
                <a:latin typeface="Book Antiqua"/>
                <a:cs typeface="Book Antiqua"/>
              </a:rPr>
              <a:t>program. </a:t>
            </a: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15" dirty="0">
                <a:latin typeface="Book Antiqua"/>
                <a:cs typeface="Book Antiqua"/>
              </a:rPr>
              <a:t>example in case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shapes </a:t>
            </a:r>
            <a:r>
              <a:rPr sz="972" spc="10" dirty="0">
                <a:latin typeface="Book Antiqua"/>
                <a:cs typeface="Book Antiqua"/>
              </a:rPr>
              <a:t>hierarchy (Line, Circle, Triangle </a:t>
            </a:r>
            <a:r>
              <a:rPr sz="972" spc="19" dirty="0">
                <a:latin typeface="Book Antiqua"/>
                <a:cs typeface="Book Antiqua"/>
              </a:rPr>
              <a:t>and </a:t>
            </a:r>
            <a:r>
              <a:rPr sz="972" spc="15" dirty="0">
                <a:latin typeface="Book Antiqua"/>
                <a:cs typeface="Book Antiqua"/>
              </a:rPr>
              <a:t>so  on…) our </a:t>
            </a:r>
            <a:r>
              <a:rPr sz="972" spc="10" dirty="0">
                <a:latin typeface="Book Antiqua"/>
                <a:cs typeface="Book Antiqua"/>
              </a:rPr>
              <a:t>program will keep </a:t>
            </a:r>
            <a:r>
              <a:rPr sz="972" spc="15" dirty="0">
                <a:latin typeface="Book Antiqua"/>
                <a:cs typeface="Book Antiqua"/>
              </a:rPr>
              <a:t>working </a:t>
            </a:r>
            <a:r>
              <a:rPr sz="972" spc="10" dirty="0">
                <a:latin typeface="Book Antiqua"/>
                <a:cs typeface="Book Antiqua"/>
              </a:rPr>
              <a:t>correctly </a:t>
            </a: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5" dirty="0">
                <a:latin typeface="Book Antiqua"/>
                <a:cs typeface="Book Antiqua"/>
              </a:rPr>
              <a:t>we add more </a:t>
            </a:r>
            <a:r>
              <a:rPr sz="972" spc="10" dirty="0">
                <a:latin typeface="Book Antiqua"/>
                <a:cs typeface="Book Antiqua"/>
              </a:rPr>
              <a:t>shapes, </a:t>
            </a:r>
            <a:r>
              <a:rPr sz="972" spc="15" dirty="0">
                <a:latin typeface="Book Antiqua"/>
                <a:cs typeface="Book Antiqua"/>
              </a:rPr>
              <a:t>draw method  </a:t>
            </a:r>
            <a:r>
              <a:rPr sz="972" spc="10" dirty="0">
                <a:latin typeface="Book Antiqua"/>
                <a:cs typeface="Book Antiqua"/>
              </a:rPr>
              <a:t>of appropriate shape class </a:t>
            </a:r>
            <a:r>
              <a:rPr sz="972" spc="15" dirty="0">
                <a:latin typeface="Book Antiqua"/>
                <a:cs typeface="Book Antiqua"/>
              </a:rPr>
              <a:t>should </a:t>
            </a:r>
            <a:r>
              <a:rPr sz="972" spc="10" dirty="0">
                <a:latin typeface="Book Antiqua"/>
                <a:cs typeface="Book Antiqua"/>
              </a:rPr>
              <a:t>automatically be called, that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the benefit of Object  Oriented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Programming,</a:t>
            </a:r>
            <a:endParaRPr sz="972">
              <a:latin typeface="Book Antiqua"/>
              <a:cs typeface="Book Antiqua"/>
            </a:endParaRPr>
          </a:p>
          <a:p>
            <a:pPr marL="848235" marR="1900194" indent="-418561">
              <a:lnSpc>
                <a:spcPct val="208000"/>
              </a:lnSpc>
              <a:spcBef>
                <a:spcPts val="175"/>
              </a:spcBef>
            </a:pPr>
            <a:r>
              <a:rPr sz="972" b="1" spc="15" dirty="0">
                <a:latin typeface="Book Antiqua"/>
                <a:cs typeface="Book Antiqua"/>
              </a:rPr>
              <a:t>void drawShapes(Shapes </a:t>
            </a:r>
            <a:r>
              <a:rPr sz="972" b="1" spc="10" dirty="0">
                <a:latin typeface="Book Antiqua"/>
                <a:cs typeface="Book Antiqua"/>
              </a:rPr>
              <a:t>*array[], int size){  for (int i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5" dirty="0">
                <a:latin typeface="Book Antiqua"/>
                <a:cs typeface="Book Antiqua"/>
              </a:rPr>
              <a:t>0 </a:t>
            </a:r>
            <a:r>
              <a:rPr sz="972" b="1" spc="5" dirty="0">
                <a:latin typeface="Book Antiqua"/>
                <a:cs typeface="Book Antiqua"/>
              </a:rPr>
              <a:t>; </a:t>
            </a:r>
            <a:r>
              <a:rPr sz="972" b="1" spc="10" dirty="0">
                <a:latin typeface="Book Antiqua"/>
                <a:cs typeface="Book Antiqua"/>
              </a:rPr>
              <a:t>i </a:t>
            </a:r>
            <a:r>
              <a:rPr sz="972" b="1" spc="19" dirty="0">
                <a:latin typeface="Book Antiqua"/>
                <a:cs typeface="Book Antiqua"/>
              </a:rPr>
              <a:t>&lt; </a:t>
            </a:r>
            <a:r>
              <a:rPr sz="972" b="1" spc="10" dirty="0">
                <a:latin typeface="Book Antiqua"/>
                <a:cs typeface="Book Antiqua"/>
              </a:rPr>
              <a:t>size </a:t>
            </a:r>
            <a:r>
              <a:rPr sz="972" b="1" spc="5" dirty="0">
                <a:latin typeface="Book Antiqua"/>
                <a:cs typeface="Book Antiqua"/>
              </a:rPr>
              <a:t>; </a:t>
            </a:r>
            <a:r>
              <a:rPr sz="972" b="1" spc="10" dirty="0">
                <a:latin typeface="Book Antiqua"/>
                <a:cs typeface="Book Antiqua"/>
              </a:rPr>
              <a:t>i</a:t>
            </a:r>
            <a:r>
              <a:rPr sz="972" b="1" spc="-92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++)</a:t>
            </a:r>
            <a:endParaRPr sz="972">
              <a:latin typeface="Book Antiqua"/>
              <a:cs typeface="Book Antiqua"/>
            </a:endParaRPr>
          </a:p>
          <a:p>
            <a:pPr marL="1040230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array[i]-&gt;draw();  //  this  function  call  will  </a:t>
            </a:r>
            <a:r>
              <a:rPr sz="972" b="1" spc="15" dirty="0">
                <a:latin typeface="Book Antiqua"/>
                <a:cs typeface="Book Antiqua"/>
              </a:rPr>
              <a:t>work </a:t>
            </a:r>
            <a:r>
              <a:rPr sz="972" b="1" spc="10" dirty="0">
                <a:latin typeface="Book Antiqua"/>
                <a:cs typeface="Book Antiqua"/>
              </a:rPr>
              <a:t>for  all </a:t>
            </a:r>
            <a:r>
              <a:rPr sz="972" b="1" spc="15" dirty="0">
                <a:latin typeface="Book Antiqua"/>
                <a:cs typeface="Book Antiqua"/>
              </a:rPr>
              <a:t>types</a:t>
            </a:r>
            <a:r>
              <a:rPr sz="972" b="1" spc="1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of</a:t>
            </a:r>
            <a:endParaRPr sz="972">
              <a:latin typeface="Book Antiqua"/>
              <a:cs typeface="Book Antiqua"/>
            </a:endParaRPr>
          </a:p>
          <a:p>
            <a:pPr marL="2449016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//Shapes </a:t>
            </a:r>
            <a:r>
              <a:rPr sz="972" b="1" spc="10" dirty="0">
                <a:latin typeface="Book Antiqua"/>
                <a:cs typeface="Book Antiqua"/>
              </a:rPr>
              <a:t>(Line, </a:t>
            </a:r>
            <a:r>
              <a:rPr sz="972" b="1" spc="15" dirty="0">
                <a:latin typeface="Book Antiqua"/>
                <a:cs typeface="Book Antiqua"/>
              </a:rPr>
              <a:t>Circle and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Triangle)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429673"/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530842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3</a:t>
            </a:r>
            <a:r>
              <a:rPr sz="924" spc="-5" dirty="0">
                <a:latin typeface="Times New Roman"/>
                <a:cs typeface="Times New Roman"/>
              </a:rPr>
              <a:t>0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6318167"/>
            <a:ext cx="4851224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7500"/>
              </a:lnSpc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9" dirty="0">
                <a:latin typeface="Book Antiqua"/>
                <a:cs typeface="Book Antiqua"/>
              </a:rPr>
              <a:t>make </a:t>
            </a:r>
            <a:r>
              <a:rPr sz="972" spc="15" dirty="0">
                <a:latin typeface="Book Antiqua"/>
                <a:cs typeface="Book Antiqua"/>
              </a:rPr>
              <a:t>those </a:t>
            </a:r>
            <a:r>
              <a:rPr sz="972" spc="10" dirty="0">
                <a:latin typeface="Book Antiqua"/>
                <a:cs typeface="Book Antiqua"/>
              </a:rPr>
              <a:t>functions virtual in </a:t>
            </a:r>
            <a:r>
              <a:rPr sz="972" spc="15" dirty="0">
                <a:latin typeface="Book Antiqua"/>
                <a:cs typeface="Book Antiqua"/>
              </a:rPr>
              <a:t>shape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5" dirty="0">
                <a:latin typeface="Book Antiqua"/>
                <a:cs typeface="Book Antiqua"/>
              </a:rPr>
              <a:t>need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be </a:t>
            </a:r>
            <a:r>
              <a:rPr sz="972" spc="10" dirty="0">
                <a:latin typeface="Book Antiqua"/>
                <a:cs typeface="Book Antiqua"/>
              </a:rPr>
              <a:t>overridden </a:t>
            </a: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10" dirty="0">
                <a:latin typeface="Book Antiqua"/>
                <a:cs typeface="Book Antiqua"/>
              </a:rPr>
              <a:t>derived  classes like </a:t>
            </a:r>
            <a:r>
              <a:rPr sz="972" spc="19" dirty="0">
                <a:latin typeface="Book Antiqua"/>
                <a:cs typeface="Book Antiqua"/>
              </a:rPr>
              <a:t>Draw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method,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3099" y="6823550"/>
            <a:ext cx="4951853" cy="641138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162"/>
              </a:lnSpc>
            </a:pP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Shape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895770">
              <a:spcBef>
                <a:spcPts val="78"/>
              </a:spcBef>
            </a:pPr>
            <a:r>
              <a:rPr sz="972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895770">
              <a:spcBef>
                <a:spcPts val="68"/>
              </a:spcBef>
            </a:pPr>
            <a:r>
              <a:rPr sz="972" b="1" spc="10" dirty="0">
                <a:latin typeface="Book Antiqua"/>
                <a:cs typeface="Book Antiqua"/>
              </a:rPr>
              <a:t>virtual </a:t>
            </a:r>
            <a:r>
              <a:rPr sz="972" b="1" spc="15" dirty="0">
                <a:latin typeface="Book Antiqua"/>
                <a:cs typeface="Book Antiqua"/>
              </a:rPr>
              <a:t>void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draw();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63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3099" y="7811824"/>
            <a:ext cx="4951853" cy="1499321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147"/>
              </a:lnSpc>
            </a:pPr>
            <a:r>
              <a:rPr sz="972" b="1" spc="10" dirty="0">
                <a:latin typeface="Book Antiqua"/>
                <a:cs typeface="Book Antiqua"/>
              </a:rPr>
              <a:t>class </a:t>
            </a:r>
            <a:r>
              <a:rPr sz="972" b="1" spc="15" dirty="0">
                <a:latin typeface="Book Antiqua"/>
                <a:cs typeface="Book Antiqua"/>
              </a:rPr>
              <a:t>Shape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477827" marR="3229342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virtual void draw();  virtual int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calcArea();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class </a:t>
            </a:r>
            <a:r>
              <a:rPr sz="972" b="1" spc="15" dirty="0">
                <a:latin typeface="Book Antiqua"/>
                <a:cs typeface="Book Antiqua"/>
              </a:rPr>
              <a:t>Line </a:t>
            </a:r>
            <a:r>
              <a:rPr sz="972" b="1" spc="5" dirty="0">
                <a:latin typeface="Book Antiqua"/>
                <a:cs typeface="Book Antiqua"/>
              </a:rPr>
              <a:t>: </a:t>
            </a:r>
            <a:r>
              <a:rPr sz="972" b="1" spc="15" dirty="0">
                <a:latin typeface="Book Antiqua"/>
                <a:cs typeface="Book Antiqua"/>
              </a:rPr>
              <a:t>public Shape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virtual void </a:t>
            </a:r>
            <a:r>
              <a:rPr sz="972" b="1" spc="15" dirty="0">
                <a:latin typeface="Book Antiqua"/>
                <a:cs typeface="Book Antiqua"/>
              </a:rPr>
              <a:t>draw()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cout&lt;&lt;”Line…\n”;</a:t>
            </a:r>
            <a:endParaRPr sz="972">
              <a:latin typeface="Book Antiqua"/>
              <a:cs typeface="Book Antiqua"/>
            </a:endParaRPr>
          </a:p>
          <a:p>
            <a:pPr marL="1081592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39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93004" y="4682913"/>
            <a:ext cx="116680" cy="342635"/>
          </a:xfrm>
          <a:custGeom>
            <a:avLst/>
            <a:gdLst/>
            <a:ahLst/>
            <a:cxnLst/>
            <a:rect l="l" t="t" r="r" b="b"/>
            <a:pathLst>
              <a:path w="120014" h="352425">
                <a:moveTo>
                  <a:pt x="71627" y="107441"/>
                </a:moveTo>
                <a:lnTo>
                  <a:pt x="48005" y="107441"/>
                </a:lnTo>
                <a:lnTo>
                  <a:pt x="48005" y="352043"/>
                </a:lnTo>
                <a:lnTo>
                  <a:pt x="71627" y="352043"/>
                </a:lnTo>
                <a:lnTo>
                  <a:pt x="71627" y="107441"/>
                </a:lnTo>
                <a:close/>
              </a:path>
              <a:path w="120014" h="352425">
                <a:moveTo>
                  <a:pt x="59436" y="0"/>
                </a:moveTo>
                <a:lnTo>
                  <a:pt x="0" y="118872"/>
                </a:lnTo>
                <a:lnTo>
                  <a:pt x="48005" y="118872"/>
                </a:lnTo>
                <a:lnTo>
                  <a:pt x="48005" y="107441"/>
                </a:lnTo>
                <a:lnTo>
                  <a:pt x="113845" y="107441"/>
                </a:lnTo>
                <a:lnTo>
                  <a:pt x="59436" y="0"/>
                </a:lnTo>
                <a:close/>
              </a:path>
              <a:path w="120014" h="352425">
                <a:moveTo>
                  <a:pt x="113845" y="107441"/>
                </a:moveTo>
                <a:lnTo>
                  <a:pt x="71627" y="107441"/>
                </a:lnTo>
                <a:lnTo>
                  <a:pt x="71627" y="118872"/>
                </a:lnTo>
                <a:lnTo>
                  <a:pt x="119634" y="118872"/>
                </a:lnTo>
                <a:lnTo>
                  <a:pt x="113845" y="10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2814426" y="4060612"/>
            <a:ext cx="1073591" cy="217928"/>
          </a:xfrm>
          <a:custGeom>
            <a:avLst/>
            <a:gdLst/>
            <a:ahLst/>
            <a:cxnLst/>
            <a:rect l="l" t="t" r="r" b="b"/>
            <a:pathLst>
              <a:path w="1104264" h="224154">
                <a:moveTo>
                  <a:pt x="1104138" y="0"/>
                </a:moveTo>
                <a:lnTo>
                  <a:pt x="0" y="0"/>
                </a:lnTo>
                <a:lnTo>
                  <a:pt x="0" y="224027"/>
                </a:lnTo>
                <a:lnTo>
                  <a:pt x="1104138" y="224027"/>
                </a:lnTo>
                <a:lnTo>
                  <a:pt x="1104138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2814426" y="5180752"/>
            <a:ext cx="1073591" cy="217928"/>
          </a:xfrm>
          <a:custGeom>
            <a:avLst/>
            <a:gdLst/>
            <a:ahLst/>
            <a:cxnLst/>
            <a:rect l="l" t="t" r="r" b="b"/>
            <a:pathLst>
              <a:path w="1104264" h="224154">
                <a:moveTo>
                  <a:pt x="1104138" y="0"/>
                </a:moveTo>
                <a:lnTo>
                  <a:pt x="0" y="0"/>
                </a:lnTo>
                <a:lnTo>
                  <a:pt x="0" y="224027"/>
                </a:lnTo>
                <a:lnTo>
                  <a:pt x="1104138" y="224027"/>
                </a:lnTo>
                <a:lnTo>
                  <a:pt x="1104138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3350789" y="5025177"/>
            <a:ext cx="0" cy="155575"/>
          </a:xfrm>
          <a:custGeom>
            <a:avLst/>
            <a:gdLst/>
            <a:ahLst/>
            <a:cxnLst/>
            <a:rect l="l" t="t" r="r" b="b"/>
            <a:pathLst>
              <a:path h="160020">
                <a:moveTo>
                  <a:pt x="0" y="0"/>
                </a:moveTo>
                <a:lnTo>
                  <a:pt x="0" y="160020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814426" y="4278419"/>
            <a:ext cx="1073591" cy="404988"/>
          </a:xfrm>
          <a:custGeom>
            <a:avLst/>
            <a:gdLst/>
            <a:ahLst/>
            <a:cxnLst/>
            <a:rect l="l" t="t" r="r" b="b"/>
            <a:pathLst>
              <a:path w="1104264" h="416560">
                <a:moveTo>
                  <a:pt x="1104138" y="0"/>
                </a:moveTo>
                <a:lnTo>
                  <a:pt x="0" y="0"/>
                </a:lnTo>
                <a:lnTo>
                  <a:pt x="0" y="416051"/>
                </a:lnTo>
                <a:lnTo>
                  <a:pt x="1104138" y="416051"/>
                </a:lnTo>
                <a:lnTo>
                  <a:pt x="1104138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1143340" y="1339039"/>
            <a:ext cx="4853076" cy="3325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7408" algn="just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But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kind of functionality </a:t>
            </a:r>
            <a:r>
              <a:rPr sz="972" spc="15" dirty="0">
                <a:latin typeface="Book Antiqua"/>
                <a:cs typeface="Book Antiqua"/>
              </a:rPr>
              <a:t>was not </a:t>
            </a:r>
            <a:r>
              <a:rPr sz="972" spc="10" dirty="0">
                <a:latin typeface="Book Antiqua"/>
                <a:cs typeface="Book Antiqua"/>
              </a:rPr>
              <a:t>being achieved in </a:t>
            </a:r>
            <a:r>
              <a:rPr sz="972" spc="15" dirty="0">
                <a:latin typeface="Book Antiqua"/>
                <a:cs typeface="Book Antiqua"/>
              </a:rPr>
              <a:t>above approach </a:t>
            </a:r>
            <a:r>
              <a:rPr sz="972" spc="5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which </a:t>
            </a:r>
            <a:r>
              <a:rPr sz="972" spc="19" dirty="0">
                <a:latin typeface="Book Antiqua"/>
                <a:cs typeface="Book Antiqua"/>
              </a:rPr>
              <a:t>we  </a:t>
            </a:r>
            <a:r>
              <a:rPr sz="972" spc="15" dirty="0">
                <a:latin typeface="Book Antiqua"/>
                <a:cs typeface="Book Antiqua"/>
              </a:rPr>
              <a:t>had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write one separate case for each </a:t>
            </a:r>
            <a:r>
              <a:rPr sz="972" spc="10" dirty="0">
                <a:latin typeface="Book Antiqua"/>
                <a:cs typeface="Book Antiqua"/>
              </a:rPr>
              <a:t>type of </a:t>
            </a:r>
            <a:r>
              <a:rPr sz="972" spc="15" dirty="0">
                <a:latin typeface="Book Antiqua"/>
                <a:cs typeface="Book Antiqua"/>
              </a:rPr>
              <a:t>shape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5" dirty="0">
                <a:latin typeface="Book Antiqua"/>
                <a:cs typeface="Book Antiqua"/>
              </a:rPr>
              <a:t>To </a:t>
            </a:r>
            <a:r>
              <a:rPr sz="972" spc="10" dirty="0">
                <a:latin typeface="Book Antiqua"/>
                <a:cs typeface="Book Antiqua"/>
              </a:rPr>
              <a:t>achieve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kind of functionality </a:t>
            </a:r>
            <a:r>
              <a:rPr sz="972" spc="15" dirty="0">
                <a:latin typeface="Book Antiqua"/>
                <a:cs typeface="Book Antiqua"/>
              </a:rPr>
              <a:t>we have </a:t>
            </a:r>
            <a:r>
              <a:rPr sz="972" spc="10" dirty="0">
                <a:latin typeface="Book Antiqua"/>
                <a:cs typeface="Book Antiqua"/>
              </a:rPr>
              <a:t>the concept of </a:t>
            </a:r>
            <a:r>
              <a:rPr sz="972" b="1" spc="10" dirty="0">
                <a:latin typeface="Book Antiqua"/>
                <a:cs typeface="Book Antiqua"/>
              </a:rPr>
              <a:t>virtual </a:t>
            </a:r>
            <a:r>
              <a:rPr sz="972" b="1" spc="15" dirty="0">
                <a:latin typeface="Book Antiqua"/>
                <a:cs typeface="Book Antiqua"/>
              </a:rPr>
              <a:t>functions </a:t>
            </a:r>
            <a:r>
              <a:rPr sz="972" spc="24" dirty="0">
                <a:latin typeface="Book Antiqua"/>
                <a:cs typeface="Book Antiqua"/>
              </a:rPr>
              <a:t>we  </a:t>
            </a:r>
            <a:r>
              <a:rPr sz="972" spc="15" dirty="0">
                <a:latin typeface="Book Antiqua"/>
                <a:cs typeface="Book Antiqua"/>
              </a:rPr>
              <a:t>make </a:t>
            </a:r>
            <a:r>
              <a:rPr sz="972" spc="10" dirty="0">
                <a:latin typeface="Book Antiqua"/>
                <a:cs typeface="Book Antiqua"/>
              </a:rPr>
              <a:t>those functions virtual in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which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5" dirty="0">
                <a:latin typeface="Book Antiqua"/>
                <a:cs typeface="Book Antiqua"/>
              </a:rPr>
              <a:t>be implemented by derived  </a:t>
            </a:r>
            <a:r>
              <a:rPr sz="972" spc="10" dirty="0">
                <a:latin typeface="Book Antiqua"/>
                <a:cs typeface="Book Antiqua"/>
              </a:rPr>
              <a:t>classes according to their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requirements.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215">
              <a:latin typeface="Times New Roman"/>
              <a:cs typeface="Times New Roman"/>
            </a:endParaRPr>
          </a:p>
          <a:p>
            <a:pPr marL="273485" lvl="1" indent="-261138" algn="just">
              <a:buFont typeface="Times New Roman"/>
              <a:buAutoNum type="arabicPeriod" startAt="2"/>
              <a:tabLst>
                <a:tab pos="274102" algn="l"/>
              </a:tabLst>
            </a:pPr>
            <a:r>
              <a:rPr sz="972" b="1" spc="10" dirty="0">
                <a:latin typeface="Book Antiqua"/>
                <a:cs typeface="Book Antiqua"/>
              </a:rPr>
              <a:t>Virtual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Functions:</a:t>
            </a:r>
            <a:endParaRPr sz="972">
              <a:latin typeface="Book Antiqua"/>
              <a:cs typeface="Book Antiqua"/>
            </a:endParaRPr>
          </a:p>
          <a:p>
            <a:pPr lvl="1">
              <a:lnSpc>
                <a:spcPct val="100000"/>
              </a:lnSpc>
              <a:buFont typeface="Times New Roman"/>
              <a:buAutoNum type="arabicPeriod" startAt="2"/>
            </a:pPr>
            <a:endParaRPr sz="1167">
              <a:latin typeface="Times New Roman"/>
              <a:cs typeface="Times New Roman"/>
            </a:endParaRPr>
          </a:p>
          <a:p>
            <a:pPr marL="12347" marR="6791" algn="just">
              <a:lnSpc>
                <a:spcPct val="107500"/>
              </a:lnSpc>
            </a:pPr>
            <a:r>
              <a:rPr sz="972" spc="10" dirty="0">
                <a:latin typeface="Book Antiqua"/>
                <a:cs typeface="Book Antiqua"/>
              </a:rPr>
              <a:t>Virtual functions achieve exactly </a:t>
            </a:r>
            <a:r>
              <a:rPr sz="972" spc="19" dirty="0">
                <a:latin typeface="Book Antiqua"/>
                <a:cs typeface="Book Antiqua"/>
              </a:rPr>
              <a:t>same </a:t>
            </a:r>
            <a:r>
              <a:rPr sz="972" spc="10" dirty="0">
                <a:latin typeface="Book Antiqua"/>
                <a:cs typeface="Book Antiqua"/>
              </a:rPr>
              <a:t>kind of functionality that </a:t>
            </a:r>
            <a:r>
              <a:rPr sz="972" spc="15" dirty="0">
                <a:latin typeface="Book Antiqua"/>
                <a:cs typeface="Book Antiqua"/>
              </a:rPr>
              <a:t>was </a:t>
            </a:r>
            <a:r>
              <a:rPr sz="972" spc="10" dirty="0">
                <a:latin typeface="Book Antiqua"/>
                <a:cs typeface="Book Antiqua"/>
              </a:rPr>
              <a:t>achieved </a:t>
            </a:r>
            <a:r>
              <a:rPr sz="972" spc="15" dirty="0">
                <a:latin typeface="Book Antiqua"/>
                <a:cs typeface="Book Antiqua"/>
              </a:rPr>
              <a:t>in  above code with complex code </a:t>
            </a:r>
            <a:r>
              <a:rPr sz="972" spc="10" dirty="0">
                <a:latin typeface="Book Antiqua"/>
                <a:cs typeface="Book Antiqua"/>
              </a:rPr>
              <a:t>of switch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statement.</a:t>
            </a:r>
            <a:endParaRPr sz="972">
              <a:latin typeface="Book Antiqua"/>
              <a:cs typeface="Book Antiqua"/>
            </a:endParaRPr>
          </a:p>
          <a:p>
            <a:pPr marL="430908" lvl="2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Target class </a:t>
            </a:r>
            <a:r>
              <a:rPr sz="972" spc="15" dirty="0">
                <a:latin typeface="Book Antiqua"/>
                <a:cs typeface="Book Antiqua"/>
              </a:rPr>
              <a:t>of a </a:t>
            </a:r>
            <a:r>
              <a:rPr sz="972" spc="10" dirty="0">
                <a:latin typeface="Book Antiqua"/>
                <a:cs typeface="Book Antiqua"/>
              </a:rPr>
              <a:t>virtual function call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determined at run-time</a:t>
            </a:r>
            <a:r>
              <a:rPr sz="972" spc="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automatically</a:t>
            </a:r>
            <a:r>
              <a:rPr sz="972" spc="10" dirty="0">
                <a:latin typeface="Book Antiqua"/>
                <a:cs typeface="Book Antiqua"/>
              </a:rPr>
              <a:t>.</a:t>
            </a:r>
            <a:endParaRPr sz="972">
              <a:latin typeface="Book Antiqua"/>
              <a:cs typeface="Book Antiqua"/>
            </a:endParaRPr>
          </a:p>
          <a:p>
            <a:pPr marL="430908" marR="8026" lvl="2" indent="-209898">
              <a:lnSpc>
                <a:spcPct val="107000"/>
              </a:lnSpc>
              <a:spcBef>
                <a:spcPts val="53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C++,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declare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function virtual </a:t>
            </a: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10" dirty="0">
                <a:latin typeface="Book Antiqua"/>
                <a:cs typeface="Book Antiqua"/>
              </a:rPr>
              <a:t>preceding the function </a:t>
            </a:r>
            <a:r>
              <a:rPr sz="972" spc="15" dirty="0">
                <a:latin typeface="Book Antiqua"/>
                <a:cs typeface="Book Antiqua"/>
              </a:rPr>
              <a:t>header with  keyword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“virtual”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73"/>
              </a:spcBef>
            </a:pPr>
            <a:r>
              <a:rPr sz="972" spc="19" dirty="0">
                <a:latin typeface="Book Antiqua"/>
                <a:cs typeface="Book Antiqua"/>
              </a:rPr>
              <a:t>Now we </a:t>
            </a:r>
            <a:r>
              <a:rPr sz="972" spc="15" dirty="0">
                <a:latin typeface="Book Antiqua"/>
                <a:cs typeface="Book Antiqua"/>
              </a:rPr>
              <a:t>see </a:t>
            </a:r>
            <a:r>
              <a:rPr sz="972" spc="19" dirty="0">
                <a:latin typeface="Book Antiqua"/>
                <a:cs typeface="Book Antiqua"/>
              </a:rPr>
              <a:t>how we </a:t>
            </a:r>
            <a:r>
              <a:rPr sz="972" spc="15" dirty="0">
                <a:latin typeface="Book Antiqua"/>
                <a:cs typeface="Book Antiqua"/>
              </a:rPr>
              <a:t>can use </a:t>
            </a:r>
            <a:r>
              <a:rPr sz="972" spc="5" dirty="0">
                <a:latin typeface="Book Antiqua"/>
                <a:cs typeface="Book Antiqua"/>
              </a:rPr>
              <a:t>virtual </a:t>
            </a:r>
            <a:r>
              <a:rPr sz="972" spc="10" dirty="0">
                <a:latin typeface="Book Antiqua"/>
                <a:cs typeface="Book Antiqua"/>
              </a:rPr>
              <a:t>functions in case of </a:t>
            </a:r>
            <a:r>
              <a:rPr sz="972" spc="15" dirty="0">
                <a:latin typeface="Book Antiqua"/>
                <a:cs typeface="Book Antiqua"/>
              </a:rPr>
              <a:t>our shape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hierarchy,</a:t>
            </a:r>
            <a:endParaRPr sz="972">
              <a:latin typeface="Book Antiqua"/>
              <a:cs typeface="Book Antiqua"/>
            </a:endParaRPr>
          </a:p>
          <a:p>
            <a:pPr marL="273485" lvl="1" indent="-261138" algn="just">
              <a:spcBef>
                <a:spcPts val="68"/>
              </a:spcBef>
              <a:buFont typeface="Times New Roman"/>
              <a:buAutoNum type="arabicPeriod" startAt="3"/>
              <a:tabLst>
                <a:tab pos="274102" algn="l"/>
              </a:tabLst>
            </a:pPr>
            <a:r>
              <a:rPr sz="972" b="1" spc="15" dirty="0">
                <a:latin typeface="Book Antiqua"/>
                <a:cs typeface="Book Antiqua"/>
              </a:rPr>
              <a:t>Shape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Hierarchy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215">
              <a:latin typeface="Times New Roman"/>
              <a:cs typeface="Times New Roman"/>
            </a:endParaRPr>
          </a:p>
          <a:p>
            <a:pPr marL="2032924"/>
            <a:r>
              <a:rPr sz="924" b="1" i="1" spc="-10" dirty="0">
                <a:solidFill>
                  <a:srgbClr val="FF6500"/>
                </a:solidFill>
                <a:latin typeface="Arial"/>
                <a:cs typeface="Arial"/>
              </a:rPr>
              <a:t>Shape</a:t>
            </a:r>
            <a:endParaRPr sz="924">
              <a:latin typeface="Arial"/>
              <a:cs typeface="Arial"/>
            </a:endParaRPr>
          </a:p>
          <a:p>
            <a:pPr marL="1742771" marR="2618169">
              <a:lnSpc>
                <a:spcPts val="1069"/>
              </a:lnSpc>
              <a:spcBef>
                <a:spcPts val="676"/>
              </a:spcBef>
            </a:pPr>
            <a:r>
              <a:rPr sz="924" b="1" spc="-10" dirty="0">
                <a:latin typeface="Arial"/>
                <a:cs typeface="Arial"/>
              </a:rPr>
              <a:t>draw  c</a:t>
            </a:r>
            <a:r>
              <a:rPr sz="924" b="1" spc="-15" dirty="0">
                <a:latin typeface="Arial"/>
                <a:cs typeface="Arial"/>
              </a:rPr>
              <a:t>a</a:t>
            </a:r>
            <a:r>
              <a:rPr sz="924" b="1" spc="-10" dirty="0">
                <a:latin typeface="Arial"/>
                <a:cs typeface="Arial"/>
              </a:rPr>
              <a:t>l</a:t>
            </a:r>
            <a:r>
              <a:rPr sz="924" b="1" spc="-5" dirty="0">
                <a:latin typeface="Arial"/>
                <a:cs typeface="Arial"/>
              </a:rPr>
              <a:t>c</a:t>
            </a:r>
            <a:r>
              <a:rPr sz="924" b="1" spc="-10" dirty="0">
                <a:latin typeface="Arial"/>
                <a:cs typeface="Arial"/>
              </a:rPr>
              <a:t>Area</a:t>
            </a:r>
            <a:endParaRPr sz="924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14426" y="5398559"/>
            <a:ext cx="1073591" cy="404988"/>
          </a:xfrm>
          <a:custGeom>
            <a:avLst/>
            <a:gdLst/>
            <a:ahLst/>
            <a:cxnLst/>
            <a:rect l="l" t="t" r="r" b="b"/>
            <a:pathLst>
              <a:path w="1104264" h="416560">
                <a:moveTo>
                  <a:pt x="1104138" y="0"/>
                </a:moveTo>
                <a:lnTo>
                  <a:pt x="0" y="0"/>
                </a:lnTo>
                <a:lnTo>
                  <a:pt x="0" y="416051"/>
                </a:lnTo>
                <a:lnTo>
                  <a:pt x="1104138" y="416051"/>
                </a:lnTo>
                <a:lnTo>
                  <a:pt x="1104138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422635" y="4950588"/>
          <a:ext cx="3869002" cy="8643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7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6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5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8545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3901">
                      <a:solidFill>
                        <a:srgbClr val="000000"/>
                      </a:solidFill>
                      <a:prstDash val="solid"/>
                    </a:lnR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804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b="1" spc="-5" dirty="0">
                          <a:solidFill>
                            <a:srgbClr val="FF6500"/>
                          </a:solidFill>
                          <a:latin typeface="Arial"/>
                          <a:cs typeface="Arial"/>
                        </a:rPr>
                        <a:t>Line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6889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900" b="1" spc="-10" dirty="0">
                          <a:solidFill>
                            <a:srgbClr val="FF6500"/>
                          </a:solidFill>
                          <a:latin typeface="Arial"/>
                          <a:cs typeface="Arial"/>
                        </a:rPr>
                        <a:t>Circle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377190" marR="828040">
                        <a:lnSpc>
                          <a:spcPts val="1120"/>
                        </a:lnSpc>
                        <a:spcBef>
                          <a:spcPts val="675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draw  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Area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3067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b="1" spc="-5" dirty="0">
                          <a:solidFill>
                            <a:srgbClr val="FF6500"/>
                          </a:solidFill>
                          <a:latin typeface="Arial"/>
                          <a:cs typeface="Arial"/>
                        </a:rPr>
                        <a:t>Triangle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94">
                <a:tc gridSpan="2">
                  <a:txBody>
                    <a:bodyPr/>
                    <a:lstStyle/>
                    <a:p>
                      <a:pPr marL="61594" marR="511809">
                        <a:lnSpc>
                          <a:spcPts val="1120"/>
                        </a:lnSpc>
                        <a:spcBef>
                          <a:spcPts val="22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draw  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b="1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cAr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ea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61594" marR="512445">
                        <a:lnSpc>
                          <a:spcPts val="1120"/>
                        </a:lnSpc>
                        <a:spcBef>
                          <a:spcPts val="22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draw  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Area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175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3</a:t>
            </a:r>
            <a:r>
              <a:rPr sz="924" spc="-5" dirty="0">
                <a:latin typeface="Times New Roman"/>
                <a:cs typeface="Times New Roman"/>
              </a:rPr>
              <a:t>1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1301" y="1352867"/>
            <a:ext cx="4951853" cy="2721514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147"/>
              </a:lnSpc>
            </a:pPr>
            <a:r>
              <a:rPr sz="972" b="1" spc="10" dirty="0">
                <a:latin typeface="Book Antiqua"/>
                <a:cs typeface="Book Antiqua"/>
              </a:rPr>
              <a:t>class Circle </a:t>
            </a:r>
            <a:r>
              <a:rPr sz="972" b="1" spc="5" dirty="0">
                <a:latin typeface="Book Antiqua"/>
                <a:cs typeface="Book Antiqua"/>
              </a:rPr>
              <a:t>: </a:t>
            </a:r>
            <a:r>
              <a:rPr sz="972" b="1" spc="10" dirty="0">
                <a:latin typeface="Book Antiqua"/>
                <a:cs typeface="Book Antiqua"/>
              </a:rPr>
              <a:t>public </a:t>
            </a:r>
            <a:r>
              <a:rPr sz="972" b="1" spc="15" dirty="0">
                <a:latin typeface="Book Antiqua"/>
                <a:cs typeface="Book Antiqua"/>
              </a:rPr>
              <a:t>Shape</a:t>
            </a:r>
            <a:r>
              <a:rPr sz="972" b="1" spc="-1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39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virtual void draw() {</a:t>
            </a:r>
            <a:r>
              <a:rPr sz="972" b="1" spc="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cout&lt;&lt;”Circle….\n”;</a:t>
            </a:r>
            <a:endParaRPr sz="972">
              <a:latin typeface="Book Antiqua"/>
              <a:cs typeface="Book Antiqua"/>
            </a:endParaRPr>
          </a:p>
          <a:p>
            <a:pPr marR="2732995" algn="ctr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virtual int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calcArea();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44"/>
              </a:spcBef>
            </a:pPr>
            <a:r>
              <a:rPr sz="972" b="1" spc="-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class </a:t>
            </a:r>
            <a:r>
              <a:rPr sz="972" b="1" spc="15" dirty="0">
                <a:latin typeface="Book Antiqua"/>
                <a:cs typeface="Book Antiqua"/>
              </a:rPr>
              <a:t>Triangle </a:t>
            </a:r>
            <a:r>
              <a:rPr sz="972" b="1" spc="5" dirty="0">
                <a:latin typeface="Book Antiqua"/>
                <a:cs typeface="Book Antiqua"/>
              </a:rPr>
              <a:t>: </a:t>
            </a:r>
            <a:r>
              <a:rPr sz="972" b="1" spc="15" dirty="0">
                <a:latin typeface="Book Antiqua"/>
                <a:cs typeface="Book Antiqua"/>
              </a:rPr>
              <a:t>public Shape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virtual </a:t>
            </a:r>
            <a:r>
              <a:rPr sz="972" b="1" spc="15" dirty="0">
                <a:latin typeface="Book Antiqua"/>
                <a:cs typeface="Book Antiqua"/>
              </a:rPr>
              <a:t>void </a:t>
            </a:r>
            <a:r>
              <a:rPr sz="972" b="1" spc="10" dirty="0">
                <a:latin typeface="Book Antiqua"/>
                <a:cs typeface="Book Antiqua"/>
              </a:rPr>
              <a:t>draw(){</a:t>
            </a:r>
            <a:r>
              <a:rPr sz="972" b="1" spc="5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cout&lt;&lt;”Triangle…\n”;</a:t>
            </a:r>
            <a:endParaRPr sz="972">
              <a:latin typeface="Book Antiqua"/>
              <a:cs typeface="Book Antiqua"/>
            </a:endParaRPr>
          </a:p>
          <a:p>
            <a:pPr marR="2798434" algn="ctr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0"/>
              </a:spcBef>
            </a:pPr>
            <a:endParaRPr sz="1215">
              <a:latin typeface="Times New Roman"/>
              <a:cs typeface="Times New Roman"/>
            </a:endParaRPr>
          </a:p>
          <a:p>
            <a:pPr marL="477827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virtual int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calcArea();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44"/>
              </a:spcBef>
            </a:pPr>
            <a:r>
              <a:rPr sz="972" b="1" spc="-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void </a:t>
            </a:r>
            <a:r>
              <a:rPr sz="972" b="1" spc="15" dirty="0">
                <a:latin typeface="Book Antiqua"/>
                <a:cs typeface="Book Antiqua"/>
              </a:rPr>
              <a:t>drawShapes(Shape* </a:t>
            </a:r>
            <a:r>
              <a:rPr sz="972" b="1" spc="10" dirty="0">
                <a:latin typeface="Book Antiqua"/>
                <a:cs typeface="Book Antiqua"/>
              </a:rPr>
              <a:t>_shape[], int size)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R="1606954" algn="ctr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for (int i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0; i </a:t>
            </a:r>
            <a:r>
              <a:rPr sz="972" b="1" spc="19" dirty="0">
                <a:latin typeface="Book Antiqua"/>
                <a:cs typeface="Book Antiqua"/>
              </a:rPr>
              <a:t>&lt; </a:t>
            </a:r>
            <a:r>
              <a:rPr sz="972" b="1" spc="5" dirty="0">
                <a:latin typeface="Book Antiqua"/>
                <a:cs typeface="Book Antiqua"/>
              </a:rPr>
              <a:t>size; </a:t>
            </a:r>
            <a:r>
              <a:rPr sz="972" b="1" spc="15" dirty="0">
                <a:latin typeface="Book Antiqua"/>
                <a:cs typeface="Book Antiqua"/>
              </a:rPr>
              <a:t>i++)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1314332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_shape[i]-&gt;draw();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1924" y="4485345"/>
            <a:ext cx="92172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Book Antiqua"/>
                <a:cs typeface="Book Antiqua"/>
              </a:rPr>
              <a:t>Sample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Output: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1301" y="4820338"/>
            <a:ext cx="4951853" cy="757323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147"/>
              </a:lnSpc>
            </a:pPr>
            <a:r>
              <a:rPr sz="972" b="1" spc="15" dirty="0">
                <a:latin typeface="Book Antiqua"/>
                <a:cs typeface="Book Antiqua"/>
              </a:rPr>
              <a:t>Line</a:t>
            </a:r>
            <a:endParaRPr sz="972">
              <a:latin typeface="Book Antiqua"/>
              <a:cs typeface="Book Antiqua"/>
            </a:endParaRPr>
          </a:p>
          <a:p>
            <a:pPr marL="59882" marR="4381312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Circle  </a:t>
            </a:r>
            <a:r>
              <a:rPr sz="972" b="1" spc="10" dirty="0">
                <a:latin typeface="Book Antiqua"/>
                <a:cs typeface="Book Antiqua"/>
              </a:rPr>
              <a:t>Tri</a:t>
            </a:r>
            <a:r>
              <a:rPr sz="972" b="1" spc="5" dirty="0">
                <a:latin typeface="Book Antiqua"/>
                <a:cs typeface="Book Antiqua"/>
              </a:rPr>
              <a:t>a</a:t>
            </a:r>
            <a:r>
              <a:rPr sz="972" b="1" spc="15" dirty="0">
                <a:latin typeface="Book Antiqua"/>
                <a:cs typeface="Book Antiqua"/>
              </a:rPr>
              <a:t>ng</a:t>
            </a:r>
            <a:r>
              <a:rPr sz="972" b="1" spc="19" dirty="0">
                <a:latin typeface="Book Antiqua"/>
                <a:cs typeface="Book Antiqua"/>
              </a:rPr>
              <a:t>l</a:t>
            </a:r>
            <a:r>
              <a:rPr sz="972" b="1" spc="10" dirty="0">
                <a:latin typeface="Book Antiqua"/>
                <a:cs typeface="Book Antiqua"/>
              </a:rPr>
              <a:t>e  </a:t>
            </a:r>
            <a:r>
              <a:rPr sz="972" b="1" spc="15" dirty="0">
                <a:latin typeface="Book Antiqua"/>
                <a:cs typeface="Book Antiqua"/>
              </a:rPr>
              <a:t>Circle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1924" y="5742551"/>
            <a:ext cx="4850606" cy="480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Similarly </a:t>
            </a: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have another function that will calculate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print </a:t>
            </a:r>
            <a:r>
              <a:rPr sz="972" spc="15" dirty="0">
                <a:latin typeface="Book Antiqua"/>
                <a:cs typeface="Book Antiqua"/>
              </a:rPr>
              <a:t>area </a:t>
            </a:r>
            <a:r>
              <a:rPr sz="972" spc="10" dirty="0">
                <a:latin typeface="Book Antiqua"/>
                <a:cs typeface="Book Antiqua"/>
              </a:rPr>
              <a:t>of different  shapes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will also </a:t>
            </a:r>
            <a:r>
              <a:rPr sz="972" spc="15" dirty="0">
                <a:latin typeface="Book Antiqua"/>
                <a:cs typeface="Book Antiqua"/>
              </a:rPr>
              <a:t>be </a:t>
            </a:r>
            <a:r>
              <a:rPr sz="972" spc="10" dirty="0">
                <a:latin typeface="Book Antiqua"/>
                <a:cs typeface="Book Antiqua"/>
              </a:rPr>
              <a:t>written </a:t>
            </a:r>
            <a:r>
              <a:rPr sz="972" spc="15" dirty="0">
                <a:latin typeface="Book Antiqua"/>
                <a:cs typeface="Book Antiqua"/>
              </a:rPr>
              <a:t>in same way, (Now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have no need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add </a:t>
            </a:r>
            <a:r>
              <a:rPr sz="972" spc="10" dirty="0">
                <a:latin typeface="Book Antiqua"/>
                <a:cs typeface="Book Antiqua"/>
              </a:rPr>
              <a:t>switch </a:t>
            </a:r>
            <a:r>
              <a:rPr sz="972" spc="15" dirty="0">
                <a:latin typeface="Book Antiqua"/>
                <a:cs typeface="Book Antiqua"/>
              </a:rPr>
              <a:t>or </a:t>
            </a:r>
            <a:r>
              <a:rPr sz="972" spc="5" dirty="0">
                <a:latin typeface="Book Antiqua"/>
                <a:cs typeface="Book Antiqua"/>
              </a:rPr>
              <a:t>if  </a:t>
            </a:r>
            <a:r>
              <a:rPr sz="972" spc="10" dirty="0">
                <a:latin typeface="Book Antiqua"/>
                <a:cs typeface="Book Antiqua"/>
              </a:rPr>
              <a:t>else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code)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11301" y="6406091"/>
            <a:ext cx="4951853" cy="1050544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147"/>
              </a:lnSpc>
            </a:pPr>
            <a:r>
              <a:rPr sz="972" b="1" spc="15" dirty="0">
                <a:latin typeface="Book Antiqua"/>
                <a:cs typeface="Book Antiqua"/>
              </a:rPr>
              <a:t>void printArea(Shape* </a:t>
            </a:r>
            <a:r>
              <a:rPr sz="972" b="1" spc="10" dirty="0">
                <a:latin typeface="Book Antiqua"/>
                <a:cs typeface="Book Antiqua"/>
              </a:rPr>
              <a:t>_shape[], int size)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896387">
              <a:spcBef>
                <a:spcPts val="39"/>
              </a:spcBef>
            </a:pPr>
            <a:r>
              <a:rPr sz="972" b="1" spc="10" dirty="0">
                <a:latin typeface="Book Antiqua"/>
                <a:cs typeface="Book Antiqua"/>
              </a:rPr>
              <a:t>for (int i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0; i </a:t>
            </a:r>
            <a:r>
              <a:rPr sz="972" b="1" spc="19" dirty="0">
                <a:latin typeface="Book Antiqua"/>
                <a:cs typeface="Book Antiqua"/>
              </a:rPr>
              <a:t>&lt; </a:t>
            </a:r>
            <a:r>
              <a:rPr sz="972" b="1" spc="5" dirty="0">
                <a:latin typeface="Book Antiqua"/>
                <a:cs typeface="Book Antiqua"/>
              </a:rPr>
              <a:t>size; </a:t>
            </a:r>
            <a:r>
              <a:rPr sz="972" b="1" spc="15" dirty="0">
                <a:latin typeface="Book Antiqua"/>
                <a:cs typeface="Book Antiqua"/>
              </a:rPr>
              <a:t>i++)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1314332">
              <a:spcBef>
                <a:spcPts val="44"/>
              </a:spcBef>
            </a:pPr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10" dirty="0">
                <a:latin typeface="Book Antiqua"/>
                <a:cs typeface="Book Antiqua"/>
              </a:rPr>
              <a:t>Print </a:t>
            </a:r>
            <a:r>
              <a:rPr sz="972" b="1" spc="15" dirty="0">
                <a:latin typeface="Book Antiqua"/>
                <a:cs typeface="Book Antiqua"/>
              </a:rPr>
              <a:t>shape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name</a:t>
            </a:r>
            <a:endParaRPr sz="972">
              <a:latin typeface="Book Antiqua"/>
              <a:cs typeface="Book Antiqua"/>
            </a:endParaRPr>
          </a:p>
          <a:p>
            <a:pPr marL="1314332" marR="1923653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cout&lt;&lt; _shape[i]-&gt;calcArea();  </a:t>
            </a:r>
            <a:r>
              <a:rPr sz="972" b="1" spc="15" dirty="0">
                <a:latin typeface="Book Antiqua"/>
                <a:cs typeface="Book Antiqua"/>
              </a:rPr>
              <a:t>cout </a:t>
            </a:r>
            <a:r>
              <a:rPr sz="972" b="1" spc="19" dirty="0">
                <a:latin typeface="Book Antiqua"/>
                <a:cs typeface="Book Antiqua"/>
              </a:rPr>
              <a:t>&lt;&lt;</a:t>
            </a:r>
            <a:r>
              <a:rPr sz="972" b="1" spc="-92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endl;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61924" y="7996167"/>
            <a:ext cx="4819738" cy="12933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2867" lvl="1" indent="-260520">
              <a:buFont typeface="Times New Roman"/>
              <a:buAutoNum type="arabicPeriod" startAt="4"/>
              <a:tabLst>
                <a:tab pos="273485" algn="l"/>
              </a:tabLst>
            </a:pPr>
            <a:r>
              <a:rPr sz="972" b="1" spc="10" dirty="0">
                <a:latin typeface="Book Antiqua"/>
                <a:cs typeface="Book Antiqua"/>
              </a:rPr>
              <a:t>Static vs </a:t>
            </a:r>
            <a:r>
              <a:rPr sz="972" b="1" spc="15" dirty="0">
                <a:latin typeface="Book Antiqua"/>
                <a:cs typeface="Book Antiqua"/>
              </a:rPr>
              <a:t>Dynamic</a:t>
            </a:r>
            <a:r>
              <a:rPr sz="972" b="1" spc="-1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Binding</a:t>
            </a:r>
            <a:endParaRPr sz="972">
              <a:latin typeface="Book Antiqua"/>
              <a:cs typeface="Book Antiqua"/>
            </a:endParaRPr>
          </a:p>
          <a:p>
            <a:pPr lvl="1">
              <a:spcBef>
                <a:spcPts val="10"/>
              </a:spcBef>
              <a:buFont typeface="Times New Roman"/>
              <a:buAutoNum type="arabicPeriod" startAt="4"/>
            </a:pPr>
            <a:endParaRPr sz="1167">
              <a:latin typeface="Times New Roman"/>
              <a:cs typeface="Times New Roman"/>
            </a:endParaRPr>
          </a:p>
          <a:p>
            <a:pPr marL="429673" lvl="2" indent="-208662"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b="1" spc="5" dirty="0">
                <a:latin typeface="Book Antiqua"/>
                <a:cs typeface="Book Antiqua"/>
              </a:rPr>
              <a:t>Static </a:t>
            </a:r>
            <a:r>
              <a:rPr sz="972" b="1" spc="15" dirty="0">
                <a:latin typeface="Book Antiqua"/>
                <a:cs typeface="Book Antiqua"/>
              </a:rPr>
              <a:t>binding </a:t>
            </a:r>
            <a:r>
              <a:rPr sz="972" spc="15" dirty="0">
                <a:latin typeface="Book Antiqua"/>
                <a:cs typeface="Book Antiqua"/>
              </a:rPr>
              <a:t>means </a:t>
            </a:r>
            <a:r>
              <a:rPr sz="972" spc="10" dirty="0">
                <a:latin typeface="Book Antiqua"/>
                <a:cs typeface="Book Antiqua"/>
              </a:rPr>
              <a:t>that target function </a:t>
            </a:r>
            <a:r>
              <a:rPr sz="972" spc="15" dirty="0">
                <a:latin typeface="Book Antiqua"/>
                <a:cs typeface="Book Antiqua"/>
              </a:rPr>
              <a:t>for a </a:t>
            </a:r>
            <a:r>
              <a:rPr sz="972" spc="10" dirty="0">
                <a:latin typeface="Book Antiqua"/>
                <a:cs typeface="Book Antiqua"/>
              </a:rPr>
              <a:t>call is selected </a:t>
            </a:r>
            <a:r>
              <a:rPr sz="972" spc="5" dirty="0">
                <a:latin typeface="Book Antiqua"/>
                <a:cs typeface="Book Antiqua"/>
              </a:rPr>
              <a:t>at </a:t>
            </a:r>
            <a:r>
              <a:rPr sz="972" spc="15" dirty="0">
                <a:latin typeface="Book Antiqua"/>
                <a:cs typeface="Book Antiqua"/>
              </a:rPr>
              <a:t>compile</a:t>
            </a:r>
            <a:r>
              <a:rPr sz="972" spc="5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time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b="1" spc="15" dirty="0">
                <a:latin typeface="Book Antiqua"/>
                <a:cs typeface="Book Antiqua"/>
              </a:rPr>
              <a:t>Dynamic binding </a:t>
            </a:r>
            <a:r>
              <a:rPr sz="972" spc="15" dirty="0">
                <a:latin typeface="Book Antiqua"/>
                <a:cs typeface="Book Antiqua"/>
              </a:rPr>
              <a:t>means </a:t>
            </a:r>
            <a:r>
              <a:rPr sz="972" spc="10" dirty="0">
                <a:latin typeface="Book Antiqua"/>
                <a:cs typeface="Book Antiqua"/>
              </a:rPr>
              <a:t>that target function for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5" dirty="0">
                <a:latin typeface="Book Antiqua"/>
                <a:cs typeface="Book Antiqua"/>
              </a:rPr>
              <a:t>call is </a:t>
            </a:r>
            <a:r>
              <a:rPr sz="972" spc="10" dirty="0">
                <a:latin typeface="Book Antiqua"/>
                <a:cs typeface="Book Antiqua"/>
              </a:rPr>
              <a:t>selected at </a:t>
            </a:r>
            <a:r>
              <a:rPr sz="972" spc="15" dirty="0">
                <a:latin typeface="Book Antiqua"/>
                <a:cs typeface="Book Antiqua"/>
              </a:rPr>
              <a:t>run</a:t>
            </a:r>
            <a:r>
              <a:rPr sz="972" spc="10" dirty="0">
                <a:latin typeface="Book Antiqua"/>
                <a:cs typeface="Book Antiqua"/>
              </a:rPr>
              <a:t> time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64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Line</a:t>
            </a:r>
            <a:r>
              <a:rPr sz="972" b="1" spc="-87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_line;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_line.draw();   </a:t>
            </a:r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15" dirty="0">
                <a:latin typeface="Book Antiqua"/>
                <a:cs typeface="Book Antiqua"/>
              </a:rPr>
              <a:t>Always </a:t>
            </a:r>
            <a:r>
              <a:rPr sz="972" b="1" spc="10" dirty="0">
                <a:latin typeface="Book Antiqua"/>
                <a:cs typeface="Book Antiqua"/>
              </a:rPr>
              <a:t>Line::draw will </a:t>
            </a:r>
            <a:r>
              <a:rPr sz="972" b="1" spc="15" dirty="0">
                <a:latin typeface="Book Antiqua"/>
                <a:cs typeface="Book Antiqua"/>
              </a:rPr>
              <a:t>be</a:t>
            </a:r>
            <a:r>
              <a:rPr sz="972" b="1" spc="3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called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12383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1</a:t>
            </a:r>
            <a:r>
              <a:rPr sz="924" spc="-5" dirty="0">
                <a:latin typeface="Times New Roman"/>
                <a:cs typeface="Times New Roman"/>
              </a:rPr>
              <a:t>4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0587" y="3775021"/>
            <a:ext cx="4314119" cy="2415020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162"/>
              </a:lnSpc>
            </a:pPr>
            <a:r>
              <a:rPr sz="972" spc="10" dirty="0">
                <a:latin typeface="Book Antiqua"/>
                <a:cs typeface="Book Antiqua"/>
              </a:rPr>
              <a:t>void GrandParent::Print()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542031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cout   &lt;&lt;</a:t>
            </a:r>
            <a:r>
              <a:rPr sz="972" spc="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“GrandParent::Print”</a:t>
            </a:r>
            <a:endParaRPr sz="972">
              <a:latin typeface="Book Antiqua"/>
              <a:cs typeface="Book Antiqua"/>
            </a:endParaRPr>
          </a:p>
          <a:p>
            <a:pPr marL="1313714">
              <a:spcBef>
                <a:spcPts val="87"/>
              </a:spcBef>
            </a:pPr>
            <a:r>
              <a:rPr sz="972" spc="19" dirty="0">
                <a:latin typeface="Book Antiqua"/>
                <a:cs typeface="Book Antiqua"/>
              </a:rPr>
              <a:t>&lt;&lt;</a:t>
            </a:r>
            <a:r>
              <a:rPr sz="972" spc="-8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endl;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59882"/>
            <a:r>
              <a:rPr sz="972" spc="15" dirty="0">
                <a:latin typeface="Book Antiqua"/>
                <a:cs typeface="Book Antiqua"/>
              </a:rPr>
              <a:t>void </a:t>
            </a:r>
            <a:r>
              <a:rPr sz="972" spc="10" dirty="0">
                <a:latin typeface="Book Antiqua"/>
                <a:cs typeface="Book Antiqua"/>
              </a:rPr>
              <a:t>Child1::Print()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542031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cout </a:t>
            </a:r>
            <a:r>
              <a:rPr sz="972" spc="15" dirty="0">
                <a:latin typeface="Book Antiqua"/>
                <a:cs typeface="Book Antiqua"/>
              </a:rPr>
              <a:t>&lt;&lt; </a:t>
            </a:r>
            <a:r>
              <a:rPr sz="972" spc="10" dirty="0">
                <a:latin typeface="Book Antiqua"/>
                <a:cs typeface="Book Antiqua"/>
              </a:rPr>
              <a:t>“Child1::Print” </a:t>
            </a:r>
            <a:r>
              <a:rPr sz="972" spc="15" dirty="0">
                <a:latin typeface="Book Antiqua"/>
                <a:cs typeface="Book Antiqua"/>
              </a:rPr>
              <a:t>&lt;&lt;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endl;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87"/>
              </a:spcBef>
            </a:pPr>
            <a:r>
              <a:rPr sz="972" spc="5" dirty="0">
                <a:latin typeface="Book Antiqua"/>
                <a:cs typeface="Book Antiqua"/>
              </a:rPr>
              <a:t>int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73"/>
              </a:spcBef>
            </a:pPr>
            <a:r>
              <a:rPr sz="972" spc="15" dirty="0">
                <a:latin typeface="Book Antiqua"/>
                <a:cs typeface="Book Antiqua"/>
              </a:rPr>
              <a:t>Child1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obj;</a:t>
            </a:r>
            <a:endParaRPr sz="972">
              <a:latin typeface="Book Antiqua"/>
              <a:cs typeface="Book Antiqua"/>
            </a:endParaRPr>
          </a:p>
          <a:p>
            <a:pPr marL="477827" marR="2425556">
              <a:lnSpc>
                <a:spcPct val="107200"/>
              </a:lnSpc>
            </a:pPr>
            <a:r>
              <a:rPr sz="972" spc="10" dirty="0">
                <a:latin typeface="Book Antiqua"/>
                <a:cs typeface="Book Antiqua"/>
              </a:rPr>
              <a:t>obj.Print();  obj.Parent1::Print();  obj.GrandParent::Print();  return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2" y="6511536"/>
            <a:ext cx="439561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9" dirty="0">
                <a:latin typeface="Book Antiqua"/>
                <a:cs typeface="Book Antiqua"/>
              </a:rPr>
              <a:t>Ou</a:t>
            </a:r>
            <a:r>
              <a:rPr sz="972" spc="15" dirty="0">
                <a:latin typeface="Book Antiqua"/>
                <a:cs typeface="Book Antiqua"/>
              </a:rPr>
              <a:t>t</a:t>
            </a:r>
            <a:r>
              <a:rPr sz="972" spc="10" dirty="0">
                <a:latin typeface="Book Antiqua"/>
                <a:cs typeface="Book Antiqua"/>
              </a:rPr>
              <a:t>p</a:t>
            </a:r>
            <a:r>
              <a:rPr sz="972" spc="15" dirty="0">
                <a:latin typeface="Book Antiqua"/>
                <a:cs typeface="Book Antiqua"/>
              </a:rPr>
              <a:t>ut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30587" y="6846517"/>
            <a:ext cx="4314119" cy="469680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/>
            <a:r>
              <a:rPr sz="972" spc="10" dirty="0">
                <a:latin typeface="Book Antiqua"/>
                <a:cs typeface="Book Antiqua"/>
              </a:rPr>
              <a:t>Child1::Print</a:t>
            </a:r>
            <a:endParaRPr sz="972">
              <a:latin typeface="Book Antiqua"/>
              <a:cs typeface="Book Antiqua"/>
            </a:endParaRPr>
          </a:p>
          <a:p>
            <a:pPr marL="59882" marR="3162668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GrandParent::Print  GrandParent::Print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352" y="7805760"/>
            <a:ext cx="4851224" cy="1464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485" lvl="1" indent="-261138">
              <a:buFont typeface="Times New Roman"/>
              <a:buAutoNum type="arabicPeriod" startAt="2"/>
              <a:tabLst>
                <a:tab pos="274102" algn="l"/>
              </a:tabLst>
            </a:pPr>
            <a:r>
              <a:rPr sz="972" b="1" spc="15" dirty="0">
                <a:latin typeface="Book Antiqua"/>
                <a:cs typeface="Book Antiqua"/>
              </a:rPr>
              <a:t>Types of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Inheritance</a:t>
            </a:r>
            <a:endParaRPr sz="972">
              <a:latin typeface="Book Antiqua"/>
              <a:cs typeface="Book Antiqua"/>
            </a:endParaRPr>
          </a:p>
          <a:p>
            <a:pPr lvl="1">
              <a:spcBef>
                <a:spcPts val="24"/>
              </a:spcBef>
              <a:buFont typeface="Times New Roman"/>
              <a:buAutoNum type="arabicPeriod" startAt="2"/>
            </a:pPr>
            <a:endParaRPr sz="1215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There are </a:t>
            </a:r>
            <a:r>
              <a:rPr sz="972" spc="10" dirty="0">
                <a:latin typeface="Book Antiqua"/>
                <a:cs typeface="Book Antiqua"/>
              </a:rPr>
              <a:t>three types of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inheritance</a:t>
            </a:r>
            <a:endParaRPr sz="972">
              <a:latin typeface="Book Antiqua"/>
              <a:cs typeface="Book Antiqua"/>
            </a:endParaRPr>
          </a:p>
          <a:p>
            <a:pPr marL="430908" lvl="2" indent="-209898">
              <a:spcBef>
                <a:spcPts val="131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Public</a:t>
            </a:r>
            <a:endParaRPr sz="972">
              <a:latin typeface="Book Antiqua"/>
              <a:cs typeface="Book Antiqua"/>
            </a:endParaRPr>
          </a:p>
          <a:p>
            <a:pPr marL="430908" lvl="2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Protected</a:t>
            </a:r>
            <a:endParaRPr sz="972">
              <a:latin typeface="Book Antiqua"/>
              <a:cs typeface="Book Antiqua"/>
            </a:endParaRPr>
          </a:p>
          <a:p>
            <a:pPr marL="430908" lvl="2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Private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07000"/>
              </a:lnSpc>
              <a:spcBef>
                <a:spcPts val="5"/>
              </a:spcBef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can </a:t>
            </a:r>
            <a:r>
              <a:rPr sz="972" spc="15" dirty="0">
                <a:latin typeface="Book Antiqua"/>
                <a:cs typeface="Book Antiqua"/>
              </a:rPr>
              <a:t>use </a:t>
            </a:r>
            <a:r>
              <a:rPr sz="972" spc="10" dirty="0">
                <a:latin typeface="Book Antiqua"/>
                <a:cs typeface="Book Antiqua"/>
              </a:rPr>
              <a:t>these </a:t>
            </a:r>
            <a:r>
              <a:rPr sz="972" spc="15" dirty="0">
                <a:latin typeface="Book Antiqua"/>
                <a:cs typeface="Book Antiqua"/>
              </a:rPr>
              <a:t>keywords </a:t>
            </a:r>
            <a:r>
              <a:rPr sz="972" spc="10" dirty="0">
                <a:latin typeface="Book Antiqua"/>
                <a:cs typeface="Book Antiqua"/>
              </a:rPr>
              <a:t>(public, private or protected) to specify the </a:t>
            </a:r>
            <a:r>
              <a:rPr sz="972" spc="15" dirty="0">
                <a:latin typeface="Book Antiqua"/>
                <a:cs typeface="Book Antiqua"/>
              </a:rPr>
              <a:t>type </a:t>
            </a:r>
            <a:r>
              <a:rPr sz="972" spc="5" dirty="0">
                <a:latin typeface="Book Antiqua"/>
                <a:cs typeface="Book Antiqua"/>
              </a:rPr>
              <a:t>of  </a:t>
            </a:r>
            <a:r>
              <a:rPr sz="972" spc="10" dirty="0">
                <a:latin typeface="Book Antiqua"/>
                <a:cs typeface="Book Antiqua"/>
              </a:rPr>
              <a:t>inheritance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43908" y="1489181"/>
            <a:ext cx="1881717" cy="246944"/>
          </a:xfrm>
          <a:custGeom>
            <a:avLst/>
            <a:gdLst/>
            <a:ahLst/>
            <a:cxnLst/>
            <a:rect l="l" t="t" r="r" b="b"/>
            <a:pathLst>
              <a:path w="1935479" h="254000">
                <a:moveTo>
                  <a:pt x="1935480" y="0"/>
                </a:moveTo>
                <a:lnTo>
                  <a:pt x="0" y="0"/>
                </a:lnTo>
                <a:lnTo>
                  <a:pt x="0" y="253746"/>
                </a:lnTo>
                <a:lnTo>
                  <a:pt x="1935480" y="253746"/>
                </a:lnTo>
                <a:lnTo>
                  <a:pt x="1935480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643908" y="1735878"/>
            <a:ext cx="1881717" cy="247562"/>
          </a:xfrm>
          <a:custGeom>
            <a:avLst/>
            <a:gdLst/>
            <a:ahLst/>
            <a:cxnLst/>
            <a:rect l="l" t="t" r="r" b="b"/>
            <a:pathLst>
              <a:path w="1935479" h="254634">
                <a:moveTo>
                  <a:pt x="1935480" y="0"/>
                </a:moveTo>
                <a:lnTo>
                  <a:pt x="0" y="0"/>
                </a:lnTo>
                <a:lnTo>
                  <a:pt x="0" y="254507"/>
                </a:lnTo>
                <a:lnTo>
                  <a:pt x="1935480" y="254507"/>
                </a:lnTo>
                <a:lnTo>
                  <a:pt x="1935480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2220524" y="1538570"/>
            <a:ext cx="728486" cy="389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924" b="1" spc="-10" dirty="0">
                <a:latin typeface="Arial"/>
                <a:cs typeface="Arial"/>
              </a:rPr>
              <a:t>GrandParent</a:t>
            </a:r>
            <a:endParaRPr sz="924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681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924" b="1" spc="-10" dirty="0">
                <a:solidFill>
                  <a:srgbClr val="FF6500"/>
                </a:solidFill>
                <a:latin typeface="Arial"/>
                <a:cs typeface="Arial"/>
              </a:rPr>
              <a:t>Print()</a:t>
            </a:r>
            <a:endParaRPr sz="924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43908" y="2321878"/>
            <a:ext cx="1881717" cy="247562"/>
          </a:xfrm>
          <a:custGeom>
            <a:avLst/>
            <a:gdLst/>
            <a:ahLst/>
            <a:cxnLst/>
            <a:rect l="l" t="t" r="r" b="b"/>
            <a:pathLst>
              <a:path w="1935479" h="254635">
                <a:moveTo>
                  <a:pt x="1935480" y="0"/>
                </a:moveTo>
                <a:lnTo>
                  <a:pt x="0" y="0"/>
                </a:lnTo>
                <a:lnTo>
                  <a:pt x="0" y="254507"/>
                </a:lnTo>
                <a:lnTo>
                  <a:pt x="1935480" y="254507"/>
                </a:lnTo>
                <a:lnTo>
                  <a:pt x="1935480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2359059" y="2372007"/>
            <a:ext cx="451290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10" dirty="0">
                <a:latin typeface="Arial"/>
                <a:cs typeface="Arial"/>
              </a:rPr>
              <a:t>Parent1</a:t>
            </a:r>
            <a:endParaRPr sz="924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43908" y="2894541"/>
            <a:ext cx="1881717" cy="246944"/>
          </a:xfrm>
          <a:custGeom>
            <a:avLst/>
            <a:gdLst/>
            <a:ahLst/>
            <a:cxnLst/>
            <a:rect l="l" t="t" r="r" b="b"/>
            <a:pathLst>
              <a:path w="1935479" h="254000">
                <a:moveTo>
                  <a:pt x="1935480" y="0"/>
                </a:moveTo>
                <a:lnTo>
                  <a:pt x="0" y="0"/>
                </a:lnTo>
                <a:lnTo>
                  <a:pt x="0" y="253746"/>
                </a:lnTo>
                <a:lnTo>
                  <a:pt x="1935480" y="253746"/>
                </a:lnTo>
                <a:lnTo>
                  <a:pt x="1935480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643908" y="3141239"/>
            <a:ext cx="1881717" cy="246944"/>
          </a:xfrm>
          <a:custGeom>
            <a:avLst/>
            <a:gdLst/>
            <a:ahLst/>
            <a:cxnLst/>
            <a:rect l="l" t="t" r="r" b="b"/>
            <a:pathLst>
              <a:path w="1935479" h="254000">
                <a:moveTo>
                  <a:pt x="1935480" y="0"/>
                </a:moveTo>
                <a:lnTo>
                  <a:pt x="0" y="0"/>
                </a:lnTo>
                <a:lnTo>
                  <a:pt x="0" y="253746"/>
                </a:lnTo>
                <a:lnTo>
                  <a:pt x="1935480" y="253746"/>
                </a:lnTo>
                <a:lnTo>
                  <a:pt x="1935480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1143352" y="2943931"/>
            <a:ext cx="1632302" cy="651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939" algn="r"/>
            <a:r>
              <a:rPr sz="924" b="1" spc="-15" dirty="0">
                <a:latin typeface="Arial"/>
                <a:cs typeface="Arial"/>
              </a:rPr>
              <a:t>C</a:t>
            </a:r>
            <a:r>
              <a:rPr sz="924" b="1" spc="-5" dirty="0">
                <a:latin typeface="Arial"/>
                <a:cs typeface="Arial"/>
              </a:rPr>
              <a:t>hild1</a:t>
            </a:r>
            <a:endParaRPr sz="924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681">
              <a:latin typeface="Times New Roman"/>
              <a:cs typeface="Times New Roman"/>
            </a:endParaRPr>
          </a:p>
          <a:p>
            <a:pPr marR="12347" algn="r"/>
            <a:r>
              <a:rPr sz="924" b="1" dirty="0">
                <a:solidFill>
                  <a:srgbClr val="FF6500"/>
                </a:solidFill>
                <a:latin typeface="Arial"/>
                <a:cs typeface="Arial"/>
              </a:rPr>
              <a:t>P</a:t>
            </a:r>
            <a:r>
              <a:rPr sz="924" b="1" spc="-15" dirty="0">
                <a:solidFill>
                  <a:srgbClr val="FF6500"/>
                </a:solidFill>
                <a:latin typeface="Arial"/>
                <a:cs typeface="Arial"/>
              </a:rPr>
              <a:t>r</a:t>
            </a:r>
            <a:r>
              <a:rPr sz="924" b="1" spc="-5" dirty="0">
                <a:solidFill>
                  <a:srgbClr val="FF6500"/>
                </a:solidFill>
                <a:latin typeface="Arial"/>
                <a:cs typeface="Arial"/>
              </a:rPr>
              <a:t>in</a:t>
            </a:r>
            <a:r>
              <a:rPr sz="924" b="1" spc="-10" dirty="0">
                <a:solidFill>
                  <a:srgbClr val="FF6500"/>
                </a:solidFill>
                <a:latin typeface="Arial"/>
                <a:cs typeface="Arial"/>
              </a:rPr>
              <a:t>t()</a:t>
            </a:r>
            <a:endParaRPr sz="924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729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02534" y="2013690"/>
            <a:ext cx="162983" cy="154958"/>
          </a:xfrm>
          <a:custGeom>
            <a:avLst/>
            <a:gdLst/>
            <a:ahLst/>
            <a:cxnLst/>
            <a:rect l="l" t="t" r="r" b="b"/>
            <a:pathLst>
              <a:path w="167639" h="159385">
                <a:moveTo>
                  <a:pt x="83819" y="0"/>
                </a:moveTo>
                <a:lnTo>
                  <a:pt x="0" y="159258"/>
                </a:lnTo>
                <a:lnTo>
                  <a:pt x="167639" y="159258"/>
                </a:lnTo>
                <a:lnTo>
                  <a:pt x="83819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2584767" y="2168525"/>
            <a:ext cx="0" cy="153723"/>
          </a:xfrm>
          <a:custGeom>
            <a:avLst/>
            <a:gdLst/>
            <a:ahLst/>
            <a:cxnLst/>
            <a:rect l="l" t="t" r="r" b="b"/>
            <a:pathLst>
              <a:path h="158114">
                <a:moveTo>
                  <a:pt x="0" y="0"/>
                </a:moveTo>
                <a:lnTo>
                  <a:pt x="0" y="157733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2584767" y="2739708"/>
            <a:ext cx="0" cy="154958"/>
          </a:xfrm>
          <a:custGeom>
            <a:avLst/>
            <a:gdLst/>
            <a:ahLst/>
            <a:cxnLst/>
            <a:rect l="l" t="t" r="r" b="b"/>
            <a:pathLst>
              <a:path h="159385">
                <a:moveTo>
                  <a:pt x="0" y="0"/>
                </a:moveTo>
                <a:lnTo>
                  <a:pt x="0" y="159257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2502534" y="2590800"/>
            <a:ext cx="162983" cy="154340"/>
          </a:xfrm>
          <a:custGeom>
            <a:avLst/>
            <a:gdLst/>
            <a:ahLst/>
            <a:cxnLst/>
            <a:rect l="l" t="t" r="r" b="b"/>
            <a:pathLst>
              <a:path w="167639" h="158750">
                <a:moveTo>
                  <a:pt x="83819" y="0"/>
                </a:moveTo>
                <a:lnTo>
                  <a:pt x="0" y="158496"/>
                </a:lnTo>
                <a:lnTo>
                  <a:pt x="167639" y="158496"/>
                </a:lnTo>
                <a:lnTo>
                  <a:pt x="83819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328475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3</a:t>
            </a:r>
            <a:r>
              <a:rPr sz="924" spc="-5" dirty="0">
                <a:latin typeface="Times New Roman"/>
                <a:cs typeface="Times New Roman"/>
              </a:rPr>
              <a:t>2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501280"/>
            <a:ext cx="4853693" cy="924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Shape* _shape </a:t>
            </a:r>
            <a:r>
              <a:rPr sz="972" b="1" spc="19" dirty="0">
                <a:latin typeface="Book Antiqua"/>
                <a:cs typeface="Book Antiqua"/>
              </a:rPr>
              <a:t>= new</a:t>
            </a:r>
            <a:r>
              <a:rPr sz="972" b="1" spc="-92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Line();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_shape-&gt;draw(); </a:t>
            </a:r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15" dirty="0">
                <a:latin typeface="Book Antiqua"/>
                <a:cs typeface="Book Antiqua"/>
              </a:rPr>
              <a:t>Shape::draw </a:t>
            </a:r>
            <a:r>
              <a:rPr sz="972" b="1" spc="10" dirty="0">
                <a:latin typeface="Book Antiqua"/>
                <a:cs typeface="Book Antiqua"/>
              </a:rPr>
              <a:t>called if draw() is </a:t>
            </a:r>
            <a:r>
              <a:rPr sz="972" b="1" spc="15" dirty="0">
                <a:latin typeface="Book Antiqua"/>
                <a:cs typeface="Book Antiqua"/>
              </a:rPr>
              <a:t>not </a:t>
            </a:r>
            <a:r>
              <a:rPr sz="972" b="1" spc="10" dirty="0">
                <a:latin typeface="Book Antiqua"/>
                <a:cs typeface="Book Antiqua"/>
              </a:rPr>
              <a:t>virtual because </a:t>
            </a:r>
            <a:r>
              <a:rPr sz="972" b="1" spc="15" dirty="0">
                <a:latin typeface="Book Antiqua"/>
                <a:cs typeface="Book Antiqua"/>
              </a:rPr>
              <a:t>of </a:t>
            </a:r>
            <a:r>
              <a:rPr sz="972" b="1" spc="5" dirty="0">
                <a:latin typeface="Book Antiqua"/>
                <a:cs typeface="Book Antiqua"/>
              </a:rPr>
              <a:t>static </a:t>
            </a:r>
            <a:r>
              <a:rPr sz="972" b="1" spc="15" dirty="0">
                <a:latin typeface="Book Antiqua"/>
                <a:cs typeface="Book Antiqua"/>
              </a:rPr>
              <a:t>type  of Shape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*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Shape* _shape </a:t>
            </a:r>
            <a:r>
              <a:rPr sz="972" b="1" spc="19" dirty="0">
                <a:latin typeface="Book Antiqua"/>
                <a:cs typeface="Book Antiqua"/>
              </a:rPr>
              <a:t>= new</a:t>
            </a:r>
            <a:r>
              <a:rPr sz="972" b="1" spc="-92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Line();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_shape-&gt;draw(); </a:t>
            </a:r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10" dirty="0">
                <a:latin typeface="Book Antiqua"/>
                <a:cs typeface="Book Antiqua"/>
              </a:rPr>
              <a:t>Line::draw called as draw() is virtual </a:t>
            </a:r>
            <a:r>
              <a:rPr sz="972" b="1" spc="15" dirty="0">
                <a:latin typeface="Book Antiqua"/>
                <a:cs typeface="Book Antiqua"/>
              </a:rPr>
              <a:t>in </a:t>
            </a:r>
            <a:r>
              <a:rPr sz="972" b="1" spc="10" dirty="0">
                <a:latin typeface="Book Antiqua"/>
                <a:cs typeface="Book Antiqua"/>
              </a:rPr>
              <a:t>base </a:t>
            </a:r>
            <a:r>
              <a:rPr sz="972" b="1" spc="15" dirty="0">
                <a:latin typeface="Book Antiqua"/>
                <a:cs typeface="Book Antiqua"/>
              </a:rPr>
              <a:t>Shape</a:t>
            </a:r>
            <a:r>
              <a:rPr sz="972" b="1" spc="7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class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436637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3</a:t>
            </a:r>
            <a:r>
              <a:rPr sz="924" spc="-5" dirty="0">
                <a:latin typeface="Times New Roman"/>
                <a:cs typeface="Times New Roman"/>
              </a:rPr>
              <a:t>3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74271" y="8933444"/>
            <a:ext cx="1673049" cy="0"/>
          </a:xfrm>
          <a:custGeom>
            <a:avLst/>
            <a:gdLst/>
            <a:ahLst/>
            <a:cxnLst/>
            <a:rect l="l" t="t" r="r" b="b"/>
            <a:pathLst>
              <a:path w="1720850">
                <a:moveTo>
                  <a:pt x="0" y="0"/>
                </a:moveTo>
                <a:lnTo>
                  <a:pt x="1720596" y="0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1561911" y="5196063"/>
            <a:ext cx="4851841" cy="426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algn="just">
              <a:lnSpc>
                <a:spcPct val="107300"/>
              </a:lnSpc>
            </a:pPr>
            <a:r>
              <a:rPr sz="972" spc="15" dirty="0">
                <a:latin typeface="Book Antiqua"/>
                <a:cs typeface="Book Antiqua"/>
              </a:rPr>
              <a:t>The draw and </a:t>
            </a:r>
            <a:r>
              <a:rPr sz="972" spc="10" dirty="0">
                <a:latin typeface="Book Antiqua"/>
                <a:cs typeface="Book Antiqua"/>
              </a:rPr>
              <a:t>calcArea </a:t>
            </a:r>
            <a:r>
              <a:rPr sz="972" spc="15" dirty="0">
                <a:latin typeface="Book Antiqua"/>
                <a:cs typeface="Book Antiqua"/>
              </a:rPr>
              <a:t>methods </a:t>
            </a:r>
            <a:r>
              <a:rPr sz="972" spc="10" dirty="0">
                <a:latin typeface="Book Antiqua"/>
                <a:cs typeface="Book Antiqua"/>
              </a:rPr>
              <a:t>here </a:t>
            </a:r>
            <a:r>
              <a:rPr sz="972" spc="15" dirty="0">
                <a:latin typeface="Book Antiqua"/>
                <a:cs typeface="Book Antiqua"/>
              </a:rPr>
              <a:t>are showing </a:t>
            </a:r>
            <a:r>
              <a:rPr sz="972" spc="10" dirty="0">
                <a:latin typeface="Book Antiqua"/>
                <a:cs typeface="Book Antiqua"/>
              </a:rPr>
              <a:t>polymorphic behavior as they  exist </a:t>
            </a:r>
            <a:r>
              <a:rPr sz="972" spc="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base as well as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derived classes, the </a:t>
            </a:r>
            <a:r>
              <a:rPr sz="972" spc="15" dirty="0">
                <a:latin typeface="Book Antiqua"/>
                <a:cs typeface="Book Antiqua"/>
              </a:rPr>
              <a:t>method </a:t>
            </a:r>
            <a:r>
              <a:rPr sz="972" spc="10" dirty="0">
                <a:latin typeface="Book Antiqua"/>
                <a:cs typeface="Book Antiqua"/>
              </a:rPr>
              <a:t>that will be called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decided </a:t>
            </a:r>
            <a:r>
              <a:rPr sz="972" spc="5" dirty="0">
                <a:latin typeface="Book Antiqua"/>
                <a:cs typeface="Book Antiqua"/>
              </a:rPr>
              <a:t>at  </a:t>
            </a:r>
            <a:r>
              <a:rPr sz="972" spc="10" dirty="0">
                <a:latin typeface="Book Antiqua"/>
                <a:cs typeface="Book Antiqua"/>
              </a:rPr>
              <a:t>runtime according to the nature of the calling object, for </a:t>
            </a:r>
            <a:r>
              <a:rPr sz="972" spc="15" dirty="0">
                <a:latin typeface="Book Antiqua"/>
                <a:cs typeface="Book Antiqua"/>
              </a:rPr>
              <a:t>example in </a:t>
            </a:r>
            <a:r>
              <a:rPr sz="972" spc="10" dirty="0">
                <a:latin typeface="Book Antiqua"/>
                <a:cs typeface="Book Antiqua"/>
              </a:rPr>
              <a:t>the case of </a:t>
            </a:r>
            <a:r>
              <a:rPr sz="972" spc="15" dirty="0">
                <a:latin typeface="Book Antiqua"/>
                <a:cs typeface="Book Antiqua"/>
              </a:rPr>
              <a:t>above  </a:t>
            </a:r>
            <a:r>
              <a:rPr sz="972" spc="10" dirty="0">
                <a:latin typeface="Book Antiqua"/>
                <a:cs typeface="Book Antiqua"/>
              </a:rPr>
              <a:t>class hierarchy </a:t>
            </a: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call </a:t>
            </a:r>
            <a:r>
              <a:rPr sz="972" spc="15" dirty="0">
                <a:latin typeface="Book Antiqua"/>
                <a:cs typeface="Book Antiqua"/>
              </a:rPr>
              <a:t>draw method </a:t>
            </a:r>
            <a:r>
              <a:rPr sz="972" spc="10" dirty="0">
                <a:latin typeface="Book Antiqua"/>
                <a:cs typeface="Book Antiqua"/>
              </a:rPr>
              <a:t>with respect of </a:t>
            </a:r>
            <a:r>
              <a:rPr sz="972" spc="15" dirty="0">
                <a:latin typeface="Book Antiqua"/>
                <a:cs typeface="Book Antiqua"/>
              </a:rPr>
              <a:t>Line </a:t>
            </a:r>
            <a:r>
              <a:rPr sz="972" spc="10" dirty="0">
                <a:latin typeface="Book Antiqua"/>
                <a:cs typeface="Book Antiqua"/>
              </a:rPr>
              <a:t>class object, </a:t>
            </a:r>
            <a:r>
              <a:rPr sz="972" spc="15" dirty="0">
                <a:latin typeface="Book Antiqua"/>
                <a:cs typeface="Book Antiqua"/>
              </a:rPr>
              <a:t>draw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Line  </a:t>
            </a:r>
            <a:r>
              <a:rPr sz="972" spc="10" dirty="0">
                <a:latin typeface="Book Antiqua"/>
                <a:cs typeface="Book Antiqua"/>
              </a:rPr>
              <a:t>class will be called and </a:t>
            </a: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call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with reference of Circle </a:t>
            </a:r>
            <a:r>
              <a:rPr sz="972" spc="15" dirty="0">
                <a:latin typeface="Book Antiqua"/>
                <a:cs typeface="Book Antiqua"/>
              </a:rPr>
              <a:t>or </a:t>
            </a:r>
            <a:r>
              <a:rPr sz="972" spc="10" dirty="0">
                <a:latin typeface="Book Antiqua"/>
                <a:cs typeface="Book Antiqua"/>
              </a:rPr>
              <a:t>Triangle class, </a:t>
            </a:r>
            <a:r>
              <a:rPr sz="972" spc="15" dirty="0">
                <a:latin typeface="Book Antiqua"/>
                <a:cs typeface="Book Antiqua"/>
              </a:rPr>
              <a:t>draw  </a:t>
            </a:r>
            <a:r>
              <a:rPr sz="972" spc="10" dirty="0">
                <a:latin typeface="Book Antiqua"/>
                <a:cs typeface="Book Antiqua"/>
              </a:rPr>
              <a:t>method of Circle </a:t>
            </a:r>
            <a:r>
              <a:rPr sz="972" spc="15" dirty="0">
                <a:latin typeface="Book Antiqua"/>
                <a:cs typeface="Book Antiqua"/>
              </a:rPr>
              <a:t>or </a:t>
            </a:r>
            <a:r>
              <a:rPr sz="972" spc="10" dirty="0">
                <a:latin typeface="Book Antiqua"/>
                <a:cs typeface="Book Antiqua"/>
              </a:rPr>
              <a:t>Triangle class will be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called.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achieve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type of polymorphism</a:t>
            </a:r>
            <a:r>
              <a:rPr sz="948" spc="15" baseline="21367" dirty="0">
                <a:latin typeface="Book Antiqua"/>
                <a:cs typeface="Book Antiqua"/>
              </a:rPr>
              <a:t>13 </a:t>
            </a:r>
            <a:r>
              <a:rPr sz="972" spc="15" dirty="0">
                <a:latin typeface="Book Antiqua"/>
                <a:cs typeface="Book Antiqua"/>
              </a:rPr>
              <a:t>using </a:t>
            </a:r>
            <a:r>
              <a:rPr sz="972" spc="10" dirty="0">
                <a:latin typeface="Book Antiqua"/>
                <a:cs typeface="Book Antiqua"/>
              </a:rPr>
              <a:t>virtual</a:t>
            </a:r>
            <a:r>
              <a:rPr sz="972" spc="-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functions.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83"/>
              </a:spcBef>
            </a:pPr>
            <a:r>
              <a:rPr sz="972" spc="15" dirty="0">
                <a:latin typeface="Book Antiqua"/>
                <a:cs typeface="Book Antiqua"/>
              </a:rPr>
              <a:t>The  </a:t>
            </a:r>
            <a:r>
              <a:rPr sz="972" spc="10" dirty="0">
                <a:latin typeface="Book Antiqua"/>
                <a:cs typeface="Book Antiqua"/>
              </a:rPr>
              <a:t>advantage  of  this  </a:t>
            </a:r>
            <a:r>
              <a:rPr sz="972" spc="15" dirty="0">
                <a:latin typeface="Book Antiqua"/>
                <a:cs typeface="Book Antiqua"/>
              </a:rPr>
              <a:t>approach  </a:t>
            </a:r>
            <a:r>
              <a:rPr sz="972" spc="5" dirty="0">
                <a:latin typeface="Book Antiqua"/>
                <a:cs typeface="Book Antiqua"/>
              </a:rPr>
              <a:t>is   </a:t>
            </a:r>
            <a:r>
              <a:rPr sz="972" spc="10" dirty="0">
                <a:latin typeface="Book Antiqua"/>
                <a:cs typeface="Book Antiqua"/>
              </a:rPr>
              <a:t>that  </a:t>
            </a:r>
            <a:r>
              <a:rPr sz="972" spc="15" dirty="0">
                <a:latin typeface="Book Antiqua"/>
                <a:cs typeface="Book Antiqua"/>
              </a:rPr>
              <a:t>sender  simply  </a:t>
            </a:r>
            <a:r>
              <a:rPr sz="972" spc="10" dirty="0">
                <a:latin typeface="Book Antiqua"/>
                <a:cs typeface="Book Antiqua"/>
              </a:rPr>
              <a:t>pass  </a:t>
            </a:r>
            <a:r>
              <a:rPr sz="972" spc="15" dirty="0">
                <a:latin typeface="Book Antiqua"/>
                <a:cs typeface="Book Antiqua"/>
              </a:rPr>
              <a:t>method  </a:t>
            </a:r>
            <a:r>
              <a:rPr sz="972" spc="10" dirty="0">
                <a:latin typeface="Book Antiqua"/>
                <a:cs typeface="Book Antiqua"/>
              </a:rPr>
              <a:t>call      </a:t>
            </a:r>
            <a:r>
              <a:rPr sz="972" spc="20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and</a:t>
            </a:r>
            <a:endParaRPr sz="972">
              <a:latin typeface="Book Antiqua"/>
              <a:cs typeface="Book Antiqua"/>
            </a:endParaRPr>
          </a:p>
          <a:p>
            <a:pPr marL="12347" marR="6173" algn="just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appropriate </a:t>
            </a:r>
            <a:r>
              <a:rPr sz="972" spc="15" dirty="0">
                <a:latin typeface="Book Antiqua"/>
                <a:cs typeface="Book Antiqua"/>
              </a:rPr>
              <a:t>method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called automatically, as </a:t>
            </a:r>
            <a:r>
              <a:rPr sz="972" spc="15" dirty="0">
                <a:latin typeface="Book Antiqua"/>
                <a:cs typeface="Book Antiqua"/>
              </a:rPr>
              <a:t>we saw in </a:t>
            </a:r>
            <a:r>
              <a:rPr sz="972" spc="10" dirty="0">
                <a:latin typeface="Book Antiqua"/>
                <a:cs typeface="Book Antiqua"/>
              </a:rPr>
              <a:t>previous lecture in which 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simply </a:t>
            </a:r>
            <a:r>
              <a:rPr sz="972" spc="15" dirty="0">
                <a:latin typeface="Book Antiqua"/>
                <a:cs typeface="Book Antiqua"/>
              </a:rPr>
              <a:t>used </a:t>
            </a: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15" dirty="0">
                <a:latin typeface="Book Antiqua"/>
                <a:cs typeface="Book Antiqua"/>
              </a:rPr>
              <a:t>loop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draw </a:t>
            </a:r>
            <a:r>
              <a:rPr sz="972" spc="10" dirty="0">
                <a:latin typeface="Book Antiqua"/>
                <a:cs typeface="Book Antiqua"/>
              </a:rPr>
              <a:t>all kinds of </a:t>
            </a:r>
            <a:r>
              <a:rPr sz="972" spc="15" dirty="0">
                <a:latin typeface="Book Antiqua"/>
                <a:cs typeface="Book Antiqua"/>
              </a:rPr>
              <a:t>shapes </a:t>
            </a:r>
            <a:r>
              <a:rPr sz="972" spc="10" dirty="0">
                <a:latin typeface="Book Antiqua"/>
                <a:cs typeface="Book Antiqua"/>
              </a:rPr>
              <a:t>using </a:t>
            </a:r>
            <a:r>
              <a:rPr sz="972" spc="15" dirty="0">
                <a:latin typeface="Book Antiqua"/>
                <a:cs typeface="Book Antiqua"/>
              </a:rPr>
              <a:t>shape </a:t>
            </a:r>
            <a:r>
              <a:rPr sz="972" spc="10" dirty="0">
                <a:latin typeface="Book Antiqua"/>
                <a:cs typeface="Book Antiqua"/>
              </a:rPr>
              <a:t>pointers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array.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78"/>
              </a:spcBef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also </a:t>
            </a:r>
            <a:r>
              <a:rPr sz="972" spc="19" dirty="0">
                <a:latin typeface="Book Antiqua"/>
                <a:cs typeface="Book Antiqua"/>
              </a:rPr>
              <a:t>saw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5" dirty="0">
                <a:latin typeface="Book Antiqua"/>
                <a:cs typeface="Book Antiqua"/>
              </a:rPr>
              <a:t>drawbacks </a:t>
            </a:r>
            <a:r>
              <a:rPr sz="972" spc="10" dirty="0">
                <a:latin typeface="Book Antiqua"/>
                <a:cs typeface="Book Antiqua"/>
              </a:rPr>
              <a:t>of achieving </a:t>
            </a:r>
            <a:r>
              <a:rPr sz="972" spc="19" dirty="0">
                <a:latin typeface="Book Antiqua"/>
                <a:cs typeface="Book Antiqua"/>
              </a:rPr>
              <a:t>same </a:t>
            </a:r>
            <a:r>
              <a:rPr sz="972" spc="10" dirty="0">
                <a:latin typeface="Book Antiqua"/>
                <a:cs typeface="Book Antiqua"/>
              </a:rPr>
              <a:t>functionality without virtual</a:t>
            </a:r>
            <a:r>
              <a:rPr sz="972" spc="126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functions</a:t>
            </a:r>
            <a:endParaRPr sz="972">
              <a:latin typeface="Book Antiqua"/>
              <a:cs typeface="Book Antiqua"/>
            </a:endParaRPr>
          </a:p>
          <a:p>
            <a:pPr marL="12347" marR="4939" algn="just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using </a:t>
            </a:r>
            <a:r>
              <a:rPr sz="972" spc="15" dirty="0">
                <a:latin typeface="Book Antiqua"/>
                <a:cs typeface="Book Antiqua"/>
              </a:rPr>
              <a:t>switch </a:t>
            </a:r>
            <a:r>
              <a:rPr sz="972" spc="10" dirty="0">
                <a:latin typeface="Book Antiqua"/>
                <a:cs typeface="Book Antiqua"/>
              </a:rPr>
              <a:t>statement that resulted in delocalized </a:t>
            </a:r>
            <a:r>
              <a:rPr sz="972" spc="15" dirty="0">
                <a:latin typeface="Book Antiqua"/>
                <a:cs typeface="Book Antiqua"/>
              </a:rPr>
              <a:t>and complex code. Then </a:t>
            </a:r>
            <a:r>
              <a:rPr sz="972" spc="19" dirty="0">
                <a:latin typeface="Book Antiqua"/>
                <a:cs typeface="Book Antiqua"/>
              </a:rPr>
              <a:t>we saw  </a:t>
            </a:r>
            <a:r>
              <a:rPr sz="972" spc="10" dirty="0">
                <a:latin typeface="Book Antiqua"/>
                <a:cs typeface="Book Antiqua"/>
              </a:rPr>
              <a:t>solution of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problem using virtual</a:t>
            </a:r>
            <a:r>
              <a:rPr sz="972" spc="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Times New Roman"/>
                <a:cs typeface="Times New Roman"/>
              </a:rPr>
              <a:t>29.1.</a:t>
            </a:r>
            <a:r>
              <a:rPr sz="972" b="1" spc="15" dirty="0">
                <a:latin typeface="Book Antiqua"/>
                <a:cs typeface="Book Antiqua"/>
              </a:rPr>
              <a:t>Abstract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Classes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107100"/>
              </a:lnSpc>
            </a:pPr>
            <a:r>
              <a:rPr sz="972" spc="10" dirty="0">
                <a:latin typeface="Book Antiqua"/>
                <a:cs typeface="Book Antiqua"/>
              </a:rPr>
              <a:t>In our </a:t>
            </a:r>
            <a:r>
              <a:rPr sz="972" spc="15" dirty="0">
                <a:latin typeface="Book Antiqua"/>
                <a:cs typeface="Book Antiqua"/>
              </a:rPr>
              <a:t>Shape </a:t>
            </a:r>
            <a:r>
              <a:rPr sz="972" spc="10" dirty="0">
                <a:latin typeface="Book Antiqua"/>
                <a:cs typeface="Book Antiqua"/>
              </a:rPr>
              <a:t>class hierarchy </a:t>
            </a:r>
            <a:r>
              <a:rPr sz="972" spc="15" dirty="0">
                <a:latin typeface="Book Antiqua"/>
                <a:cs typeface="Book Antiqua"/>
              </a:rPr>
              <a:t>Shape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has </a:t>
            </a:r>
            <a:r>
              <a:rPr sz="972" spc="15" dirty="0">
                <a:latin typeface="Book Antiqua"/>
                <a:cs typeface="Book Antiqua"/>
              </a:rPr>
              <a:t>no </a:t>
            </a:r>
            <a:r>
              <a:rPr sz="972" spc="10" dirty="0">
                <a:latin typeface="Book Antiqua"/>
                <a:cs typeface="Book Antiqua"/>
              </a:rPr>
              <a:t>real </a:t>
            </a:r>
            <a:r>
              <a:rPr sz="972" spc="15" dirty="0">
                <a:latin typeface="Book Antiqua"/>
                <a:cs typeface="Book Antiqua"/>
              </a:rPr>
              <a:t>world </a:t>
            </a:r>
            <a:r>
              <a:rPr sz="972" spc="10" dirty="0">
                <a:latin typeface="Book Antiqua"/>
                <a:cs typeface="Book Antiqua"/>
              </a:rPr>
              <a:t>existence, there will </a:t>
            </a:r>
            <a:r>
              <a:rPr sz="972" spc="15" dirty="0">
                <a:latin typeface="Book Antiqua"/>
                <a:cs typeface="Book Antiqua"/>
              </a:rPr>
              <a:t>be </a:t>
            </a:r>
            <a:r>
              <a:rPr sz="972" spc="10" dirty="0">
                <a:latin typeface="Book Antiqua"/>
                <a:cs typeface="Book Antiqua"/>
              </a:rPr>
              <a:t>no  object in </a:t>
            </a:r>
            <a:r>
              <a:rPr sz="972" spc="15" dirty="0">
                <a:latin typeface="Book Antiqua"/>
                <a:cs typeface="Book Antiqua"/>
              </a:rPr>
              <a:t>real world with name </a:t>
            </a:r>
            <a:r>
              <a:rPr sz="972" b="1" spc="15" dirty="0">
                <a:latin typeface="Book Antiqua"/>
                <a:cs typeface="Book Antiqua"/>
              </a:rPr>
              <a:t>Shape </a:t>
            </a:r>
            <a:r>
              <a:rPr sz="972" spc="10" dirty="0">
                <a:latin typeface="Book Antiqua"/>
                <a:cs typeface="Book Antiqua"/>
              </a:rPr>
              <a:t>there will </a:t>
            </a:r>
            <a:r>
              <a:rPr sz="972" spc="15" dirty="0">
                <a:latin typeface="Book Antiqua"/>
                <a:cs typeface="Book Antiqua"/>
              </a:rPr>
              <a:t>always </a:t>
            </a:r>
            <a:r>
              <a:rPr sz="972" spc="10" dirty="0">
                <a:latin typeface="Book Antiqua"/>
                <a:cs typeface="Book Antiqua"/>
              </a:rPr>
              <a:t>be </a:t>
            </a:r>
            <a:r>
              <a:rPr sz="972" spc="19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object of kind of </a:t>
            </a:r>
            <a:r>
              <a:rPr sz="972" spc="15" dirty="0">
                <a:latin typeface="Book Antiqua"/>
                <a:cs typeface="Book Antiqua"/>
              </a:rPr>
              <a:t>shape  </a:t>
            </a:r>
            <a:r>
              <a:rPr sz="972" spc="5" dirty="0">
                <a:latin typeface="Book Antiqua"/>
                <a:cs typeface="Book Antiqua"/>
              </a:rPr>
              <a:t>like </a:t>
            </a:r>
            <a:r>
              <a:rPr sz="972" b="1" spc="10" dirty="0">
                <a:latin typeface="Book Antiqua"/>
                <a:cs typeface="Book Antiqua"/>
              </a:rPr>
              <a:t>Line</a:t>
            </a:r>
            <a:r>
              <a:rPr sz="972" spc="10" dirty="0">
                <a:latin typeface="Book Antiqua"/>
                <a:cs typeface="Book Antiqua"/>
              </a:rPr>
              <a:t>, </a:t>
            </a:r>
            <a:r>
              <a:rPr sz="972" b="1" spc="10" dirty="0">
                <a:latin typeface="Book Antiqua"/>
                <a:cs typeface="Book Antiqua"/>
              </a:rPr>
              <a:t>Circle </a:t>
            </a:r>
            <a:r>
              <a:rPr sz="972" spc="15" dirty="0">
                <a:latin typeface="Book Antiqua"/>
                <a:cs typeface="Book Antiqua"/>
              </a:rPr>
              <a:t>or </a:t>
            </a:r>
            <a:r>
              <a:rPr sz="972" b="1" spc="10" dirty="0">
                <a:latin typeface="Book Antiqua"/>
                <a:cs typeface="Book Antiqua"/>
              </a:rPr>
              <a:t>Triangle</a:t>
            </a:r>
            <a:r>
              <a:rPr sz="972" spc="10" dirty="0">
                <a:latin typeface="Book Antiqua"/>
                <a:cs typeface="Book Antiqua"/>
              </a:rPr>
              <a:t>,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5" dirty="0">
                <a:latin typeface="Book Antiqua"/>
                <a:cs typeface="Book Antiqua"/>
              </a:rPr>
              <a:t>kind </a:t>
            </a:r>
            <a:r>
              <a:rPr sz="972" spc="10" dirty="0">
                <a:latin typeface="Book Antiqua"/>
                <a:cs typeface="Book Antiqua"/>
              </a:rPr>
              <a:t>of class </a:t>
            </a:r>
            <a:r>
              <a:rPr sz="972" spc="15" dirty="0">
                <a:latin typeface="Book Antiqua"/>
                <a:cs typeface="Book Antiqua"/>
              </a:rPr>
              <a:t>with no </a:t>
            </a:r>
            <a:r>
              <a:rPr sz="972" spc="10" dirty="0">
                <a:latin typeface="Book Antiqua"/>
                <a:cs typeface="Book Antiqua"/>
              </a:rPr>
              <a:t>specific real </a:t>
            </a:r>
            <a:r>
              <a:rPr sz="972" spc="15" dirty="0">
                <a:latin typeface="Book Antiqua"/>
                <a:cs typeface="Book Antiqua"/>
              </a:rPr>
              <a:t>world </a:t>
            </a:r>
            <a:r>
              <a:rPr sz="972" spc="10" dirty="0">
                <a:latin typeface="Book Antiqua"/>
                <a:cs typeface="Book Antiqua"/>
              </a:rPr>
              <a:t>existence 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called </a:t>
            </a:r>
            <a:r>
              <a:rPr sz="972" b="1" spc="10" dirty="0">
                <a:latin typeface="Book Antiqua"/>
                <a:cs typeface="Book Antiqua"/>
              </a:rPr>
              <a:t>Abstract Classes</a:t>
            </a:r>
            <a:r>
              <a:rPr sz="972" spc="10" dirty="0">
                <a:latin typeface="Book Antiqua"/>
                <a:cs typeface="Book Antiqua"/>
              </a:rPr>
              <a:t>, as these classes </a:t>
            </a:r>
            <a:r>
              <a:rPr sz="972" spc="15" dirty="0">
                <a:latin typeface="Book Antiqua"/>
                <a:cs typeface="Book Antiqua"/>
              </a:rPr>
              <a:t>are Abstract </a:t>
            </a:r>
            <a:r>
              <a:rPr sz="972" spc="10" dirty="0">
                <a:latin typeface="Book Antiqua"/>
                <a:cs typeface="Book Antiqua"/>
              </a:rPr>
              <a:t>their behavior </a:t>
            </a:r>
            <a:r>
              <a:rPr sz="972" spc="15" dirty="0">
                <a:latin typeface="Book Antiqua"/>
                <a:cs typeface="Book Antiqua"/>
              </a:rPr>
              <a:t>becomes </a:t>
            </a:r>
            <a:r>
              <a:rPr sz="972" spc="10" dirty="0">
                <a:latin typeface="Book Antiqua"/>
                <a:cs typeface="Book Antiqua"/>
              </a:rPr>
              <a:t>also  abstract</a:t>
            </a:r>
            <a:r>
              <a:rPr sz="972" spc="9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like</a:t>
            </a:r>
            <a:r>
              <a:rPr sz="972" spc="9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Draw</a:t>
            </a:r>
            <a:r>
              <a:rPr sz="972" spc="9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and</a:t>
            </a:r>
            <a:r>
              <a:rPr sz="972" spc="10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calcArea</a:t>
            </a:r>
            <a:r>
              <a:rPr sz="972" spc="92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methods</a:t>
            </a:r>
            <a:r>
              <a:rPr sz="972" spc="9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</a:t>
            </a:r>
            <a:r>
              <a:rPr sz="972" spc="9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case</a:t>
            </a:r>
            <a:r>
              <a:rPr sz="972" spc="8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of</a:t>
            </a:r>
            <a:r>
              <a:rPr sz="972" spc="92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Shape</a:t>
            </a:r>
            <a:r>
              <a:rPr sz="972" spc="9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class,</a:t>
            </a:r>
            <a:r>
              <a:rPr sz="972" spc="9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the</a:t>
            </a:r>
            <a:r>
              <a:rPr sz="972" spc="9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actual</a:t>
            </a:r>
            <a:r>
              <a:rPr sz="972" spc="9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concepts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109270">
              <a:lnSpc>
                <a:spcPct val="95000"/>
              </a:lnSpc>
            </a:pPr>
            <a:r>
              <a:rPr sz="875" baseline="41666" dirty="0">
                <a:latin typeface="Times New Roman"/>
                <a:cs typeface="Times New Roman"/>
              </a:rPr>
              <a:t>13 </a:t>
            </a:r>
            <a:r>
              <a:rPr sz="924" spc="-10" dirty="0">
                <a:latin typeface="Times New Roman"/>
                <a:cs typeface="Times New Roman"/>
              </a:rPr>
              <a:t>Polymorphism may </a:t>
            </a:r>
            <a:r>
              <a:rPr sz="924" spc="-5" dirty="0">
                <a:latin typeface="Times New Roman"/>
                <a:cs typeface="Times New Roman"/>
              </a:rPr>
              <a:t>exist </a:t>
            </a:r>
            <a:r>
              <a:rPr sz="924" spc="-10" dirty="0">
                <a:latin typeface="Times New Roman"/>
                <a:cs typeface="Times New Roman"/>
              </a:rPr>
              <a:t>in </a:t>
            </a:r>
            <a:r>
              <a:rPr sz="924" spc="-5" dirty="0">
                <a:latin typeface="Times New Roman"/>
                <a:cs typeface="Times New Roman"/>
              </a:rPr>
              <a:t>same class (function </a:t>
            </a:r>
            <a:r>
              <a:rPr sz="924" spc="-10" dirty="0">
                <a:latin typeface="Times New Roman"/>
                <a:cs typeface="Times New Roman"/>
              </a:rPr>
              <a:t>overloading) </a:t>
            </a:r>
            <a:r>
              <a:rPr sz="924" spc="-5" dirty="0">
                <a:latin typeface="Times New Roman"/>
                <a:cs typeface="Times New Roman"/>
              </a:rPr>
              <a:t>or it </a:t>
            </a:r>
            <a:r>
              <a:rPr sz="924" spc="-10" dirty="0">
                <a:latin typeface="Times New Roman"/>
                <a:cs typeface="Times New Roman"/>
              </a:rPr>
              <a:t>may </a:t>
            </a:r>
            <a:r>
              <a:rPr sz="924" spc="-5" dirty="0">
                <a:latin typeface="Times New Roman"/>
                <a:cs typeface="Times New Roman"/>
              </a:rPr>
              <a:t>exist in </a:t>
            </a:r>
            <a:r>
              <a:rPr sz="924" spc="-10" dirty="0">
                <a:latin typeface="Times New Roman"/>
                <a:cs typeface="Times New Roman"/>
              </a:rPr>
              <a:t>different </a:t>
            </a:r>
            <a:r>
              <a:rPr sz="924" spc="-5" dirty="0">
                <a:latin typeface="Times New Roman"/>
                <a:cs typeface="Times New Roman"/>
              </a:rPr>
              <a:t>classes  </a:t>
            </a:r>
            <a:r>
              <a:rPr sz="924" spc="-10" dirty="0">
                <a:latin typeface="Times New Roman"/>
                <a:cs typeface="Times New Roman"/>
              </a:rPr>
              <a:t>(function </a:t>
            </a:r>
            <a:r>
              <a:rPr sz="924" spc="-5" dirty="0">
                <a:latin typeface="Times New Roman"/>
                <a:cs typeface="Times New Roman"/>
              </a:rPr>
              <a:t>overriding) </a:t>
            </a:r>
            <a:r>
              <a:rPr sz="924" spc="-10" dirty="0">
                <a:latin typeface="Times New Roman"/>
                <a:cs typeface="Times New Roman"/>
              </a:rPr>
              <a:t>here we are </a:t>
            </a:r>
            <a:r>
              <a:rPr sz="924" spc="-5" dirty="0">
                <a:latin typeface="Times New Roman"/>
                <a:cs typeface="Times New Roman"/>
              </a:rPr>
              <a:t>referring to function overriding </a:t>
            </a:r>
            <a:r>
              <a:rPr sz="924" spc="-10" dirty="0">
                <a:latin typeface="Times New Roman"/>
                <a:cs typeface="Times New Roman"/>
              </a:rPr>
              <a:t>(same </a:t>
            </a:r>
            <a:r>
              <a:rPr sz="924" spc="-5" dirty="0">
                <a:latin typeface="Times New Roman"/>
                <a:cs typeface="Times New Roman"/>
              </a:rPr>
              <a:t>functions in base and derived  </a:t>
            </a:r>
            <a:r>
              <a:rPr sz="924" spc="-10" dirty="0">
                <a:latin typeface="Times New Roman"/>
                <a:cs typeface="Times New Roman"/>
              </a:rPr>
              <a:t>classes).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24948" y="3719830"/>
            <a:ext cx="116680" cy="342635"/>
          </a:xfrm>
          <a:custGeom>
            <a:avLst/>
            <a:gdLst/>
            <a:ahLst/>
            <a:cxnLst/>
            <a:rect l="l" t="t" r="r" b="b"/>
            <a:pathLst>
              <a:path w="120014" h="352425">
                <a:moveTo>
                  <a:pt x="71627" y="107441"/>
                </a:moveTo>
                <a:lnTo>
                  <a:pt x="48005" y="107441"/>
                </a:lnTo>
                <a:lnTo>
                  <a:pt x="48005" y="352043"/>
                </a:lnTo>
                <a:lnTo>
                  <a:pt x="71627" y="352043"/>
                </a:lnTo>
                <a:lnTo>
                  <a:pt x="71627" y="107441"/>
                </a:lnTo>
                <a:close/>
              </a:path>
              <a:path w="120014" h="352425">
                <a:moveTo>
                  <a:pt x="59436" y="0"/>
                </a:moveTo>
                <a:lnTo>
                  <a:pt x="0" y="119633"/>
                </a:lnTo>
                <a:lnTo>
                  <a:pt x="48005" y="119633"/>
                </a:lnTo>
                <a:lnTo>
                  <a:pt x="48005" y="107441"/>
                </a:lnTo>
                <a:lnTo>
                  <a:pt x="113499" y="107441"/>
                </a:lnTo>
                <a:lnTo>
                  <a:pt x="59436" y="0"/>
                </a:lnTo>
                <a:close/>
              </a:path>
              <a:path w="120014" h="352425">
                <a:moveTo>
                  <a:pt x="113499" y="107441"/>
                </a:moveTo>
                <a:lnTo>
                  <a:pt x="71627" y="107441"/>
                </a:lnTo>
                <a:lnTo>
                  <a:pt x="71627" y="119633"/>
                </a:lnTo>
                <a:lnTo>
                  <a:pt x="119633" y="119633"/>
                </a:lnTo>
                <a:lnTo>
                  <a:pt x="113499" y="10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3555259" y="3097529"/>
            <a:ext cx="1054453" cy="217928"/>
          </a:xfrm>
          <a:custGeom>
            <a:avLst/>
            <a:gdLst/>
            <a:ahLst/>
            <a:cxnLst/>
            <a:rect l="l" t="t" r="r" b="b"/>
            <a:pathLst>
              <a:path w="1084579" h="224155">
                <a:moveTo>
                  <a:pt x="1084326" y="0"/>
                </a:moveTo>
                <a:lnTo>
                  <a:pt x="0" y="0"/>
                </a:lnTo>
                <a:lnTo>
                  <a:pt x="0" y="224027"/>
                </a:lnTo>
                <a:lnTo>
                  <a:pt x="1084326" y="224027"/>
                </a:lnTo>
                <a:lnTo>
                  <a:pt x="1084326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3555259" y="4217669"/>
            <a:ext cx="1054453" cy="217928"/>
          </a:xfrm>
          <a:custGeom>
            <a:avLst/>
            <a:gdLst/>
            <a:ahLst/>
            <a:cxnLst/>
            <a:rect l="l" t="t" r="r" b="b"/>
            <a:pathLst>
              <a:path w="1084579" h="224154">
                <a:moveTo>
                  <a:pt x="1084326" y="0"/>
                </a:moveTo>
                <a:lnTo>
                  <a:pt x="0" y="0"/>
                </a:lnTo>
                <a:lnTo>
                  <a:pt x="0" y="224027"/>
                </a:lnTo>
                <a:lnTo>
                  <a:pt x="1084326" y="224027"/>
                </a:lnTo>
                <a:lnTo>
                  <a:pt x="1084326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4082733" y="4062094"/>
            <a:ext cx="0" cy="155575"/>
          </a:xfrm>
          <a:custGeom>
            <a:avLst/>
            <a:gdLst/>
            <a:ahLst/>
            <a:cxnLst/>
            <a:rect l="l" t="t" r="r" b="b"/>
            <a:pathLst>
              <a:path h="160020">
                <a:moveTo>
                  <a:pt x="0" y="0"/>
                </a:moveTo>
                <a:lnTo>
                  <a:pt x="0" y="160020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3555259" y="3315334"/>
            <a:ext cx="1054453" cy="404988"/>
          </a:xfrm>
          <a:custGeom>
            <a:avLst/>
            <a:gdLst/>
            <a:ahLst/>
            <a:cxnLst/>
            <a:rect l="l" t="t" r="r" b="b"/>
            <a:pathLst>
              <a:path w="1084579" h="416560">
                <a:moveTo>
                  <a:pt x="1084326" y="0"/>
                </a:moveTo>
                <a:lnTo>
                  <a:pt x="0" y="0"/>
                </a:lnTo>
                <a:lnTo>
                  <a:pt x="0" y="416051"/>
                </a:lnTo>
                <a:lnTo>
                  <a:pt x="1084326" y="416051"/>
                </a:lnTo>
                <a:lnTo>
                  <a:pt x="1084326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1561923" y="1517827"/>
            <a:ext cx="4851224" cy="2138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147"/>
            <a:r>
              <a:rPr sz="1069" b="1" spc="10" dirty="0">
                <a:latin typeface="Book Antiqua"/>
                <a:cs typeface="Book Antiqua"/>
              </a:rPr>
              <a:t>Lecture</a:t>
            </a:r>
            <a:r>
              <a:rPr sz="1069" b="1" spc="-78" dirty="0">
                <a:latin typeface="Book Antiqua"/>
                <a:cs typeface="Book Antiqua"/>
              </a:rPr>
              <a:t> </a:t>
            </a:r>
            <a:r>
              <a:rPr sz="1069" b="1" spc="10" dirty="0">
                <a:latin typeface="Book Antiqua"/>
                <a:cs typeface="Book Antiqua"/>
              </a:rPr>
              <a:t>No.29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Previous </a:t>
            </a:r>
            <a:r>
              <a:rPr sz="972" spc="15" dirty="0">
                <a:latin typeface="Book Antiqua"/>
                <a:cs typeface="Book Antiqua"/>
              </a:rPr>
              <a:t>Lecture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Review: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07000"/>
              </a:lnSpc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The main </a:t>
            </a:r>
            <a:r>
              <a:rPr sz="972" spc="10" dirty="0">
                <a:latin typeface="Book Antiqua"/>
                <a:cs typeface="Book Antiqua"/>
              </a:rPr>
              <a:t>concept of </a:t>
            </a:r>
            <a:r>
              <a:rPr sz="972" spc="15" dirty="0">
                <a:latin typeface="Book Antiqua"/>
                <a:cs typeface="Book Antiqua"/>
              </a:rPr>
              <a:t>Polymorphism </a:t>
            </a:r>
            <a:r>
              <a:rPr sz="972" spc="10" dirty="0">
                <a:latin typeface="Book Antiqua"/>
                <a:cs typeface="Book Antiqua"/>
              </a:rPr>
              <a:t>is that the </a:t>
            </a:r>
            <a:r>
              <a:rPr sz="972" spc="15" dirty="0">
                <a:latin typeface="Book Antiqua"/>
                <a:cs typeface="Book Antiqua"/>
              </a:rPr>
              <a:t>same method </a:t>
            </a:r>
            <a:r>
              <a:rPr sz="972" spc="10" dirty="0">
                <a:latin typeface="Book Antiqua"/>
                <a:cs typeface="Book Antiqua"/>
              </a:rPr>
              <a:t>can behave differently  according to the object with respect of </a:t>
            </a:r>
            <a:r>
              <a:rPr sz="972" spc="15" dirty="0">
                <a:latin typeface="Book Antiqua"/>
                <a:cs typeface="Book Antiqua"/>
              </a:rPr>
              <a:t>which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5" dirty="0">
                <a:latin typeface="Book Antiqua"/>
                <a:cs typeface="Book Antiqua"/>
              </a:rPr>
              <a:t>has </a:t>
            </a:r>
            <a:r>
              <a:rPr sz="972" spc="10" dirty="0">
                <a:latin typeface="Book Antiqua"/>
                <a:cs typeface="Book Antiqua"/>
              </a:rPr>
              <a:t>been</a:t>
            </a:r>
            <a:r>
              <a:rPr sz="972" spc="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called.</a:t>
            </a:r>
            <a:endParaRPr sz="972">
              <a:latin typeface="Book Antiqua"/>
              <a:cs typeface="Book Antiqua"/>
            </a:endParaRPr>
          </a:p>
          <a:p>
            <a:pPr marL="12347" marR="7408">
              <a:lnSpc>
                <a:spcPct val="107000"/>
              </a:lnSpc>
              <a:spcBef>
                <a:spcPts val="5"/>
              </a:spcBef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combine </a:t>
            </a:r>
            <a:r>
              <a:rPr sz="972" spc="5" dirty="0">
                <a:latin typeface="Book Antiqua"/>
                <a:cs typeface="Book Antiqua"/>
              </a:rPr>
              <a:t>all </a:t>
            </a:r>
            <a:r>
              <a:rPr sz="972" spc="10" dirty="0">
                <a:latin typeface="Book Antiqua"/>
                <a:cs typeface="Book Antiqua"/>
              </a:rPr>
              <a:t>related </a:t>
            </a:r>
            <a:r>
              <a:rPr sz="972" spc="5" dirty="0">
                <a:latin typeface="Book Antiqua"/>
                <a:cs typeface="Book Antiqua"/>
              </a:rPr>
              <a:t>classes </a:t>
            </a:r>
            <a:r>
              <a:rPr sz="972" spc="10" dirty="0">
                <a:latin typeface="Book Antiqua"/>
                <a:cs typeface="Book Antiqua"/>
              </a:rPr>
              <a:t>having </a:t>
            </a:r>
            <a:r>
              <a:rPr sz="972" spc="15" dirty="0">
                <a:latin typeface="Book Antiqua"/>
                <a:cs typeface="Book Antiqua"/>
              </a:rPr>
              <a:t>same </a:t>
            </a:r>
            <a:r>
              <a:rPr sz="972" spc="10" dirty="0">
                <a:latin typeface="Book Antiqua"/>
                <a:cs typeface="Book Antiqua"/>
              </a:rPr>
              <a:t>kind of functionality in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class hierarchy  as </a:t>
            </a:r>
            <a:r>
              <a:rPr sz="972" spc="15" dirty="0">
                <a:latin typeface="Book Antiqua"/>
                <a:cs typeface="Book Antiqua"/>
              </a:rPr>
              <a:t>shown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361">
              <a:latin typeface="Times New Roman"/>
              <a:cs typeface="Times New Roman"/>
            </a:endParaRPr>
          </a:p>
          <a:p>
            <a:pPr marL="2346536"/>
            <a:r>
              <a:rPr sz="924" b="1" i="1" spc="-10" dirty="0">
                <a:solidFill>
                  <a:srgbClr val="FF6500"/>
                </a:solidFill>
                <a:latin typeface="Arial"/>
                <a:cs typeface="Arial"/>
              </a:rPr>
              <a:t>Shape</a:t>
            </a:r>
            <a:endParaRPr sz="924">
              <a:latin typeface="Arial"/>
              <a:cs typeface="Arial"/>
            </a:endParaRPr>
          </a:p>
          <a:p>
            <a:pPr marL="2065643" marR="2324929">
              <a:lnSpc>
                <a:spcPts val="1031"/>
              </a:lnSpc>
              <a:spcBef>
                <a:spcPts val="710"/>
              </a:spcBef>
            </a:pPr>
            <a:r>
              <a:rPr sz="924" spc="-10" dirty="0">
                <a:latin typeface="Arial"/>
                <a:cs typeface="Arial"/>
              </a:rPr>
              <a:t>draw  </a:t>
            </a:r>
            <a:r>
              <a:rPr sz="924" spc="-5" dirty="0">
                <a:latin typeface="Arial"/>
                <a:cs typeface="Arial"/>
              </a:rPr>
              <a:t>c</a:t>
            </a:r>
            <a:r>
              <a:rPr sz="924" spc="-10" dirty="0">
                <a:latin typeface="Arial"/>
                <a:cs typeface="Arial"/>
              </a:rPr>
              <a:t>a</a:t>
            </a:r>
            <a:r>
              <a:rPr sz="924" spc="-5" dirty="0">
                <a:latin typeface="Arial"/>
                <a:cs typeface="Arial"/>
              </a:rPr>
              <a:t>lcAr</a:t>
            </a:r>
            <a:r>
              <a:rPr sz="924" spc="-15" dirty="0">
                <a:latin typeface="Arial"/>
                <a:cs typeface="Arial"/>
              </a:rPr>
              <a:t>e</a:t>
            </a:r>
            <a:r>
              <a:rPr sz="924" spc="-5" dirty="0">
                <a:latin typeface="Arial"/>
                <a:cs typeface="Arial"/>
              </a:rPr>
              <a:t>a</a:t>
            </a:r>
            <a:endParaRPr sz="924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55259" y="4435475"/>
            <a:ext cx="1054453" cy="404988"/>
          </a:xfrm>
          <a:custGeom>
            <a:avLst/>
            <a:gdLst/>
            <a:ahLst/>
            <a:cxnLst/>
            <a:rect l="l" t="t" r="r" b="b"/>
            <a:pathLst>
              <a:path w="1084579" h="416560">
                <a:moveTo>
                  <a:pt x="1084326" y="0"/>
                </a:moveTo>
                <a:lnTo>
                  <a:pt x="0" y="0"/>
                </a:lnTo>
                <a:lnTo>
                  <a:pt x="0" y="416051"/>
                </a:lnTo>
                <a:lnTo>
                  <a:pt x="1084326" y="416051"/>
                </a:lnTo>
                <a:lnTo>
                  <a:pt x="1084326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188656" y="3988247"/>
          <a:ext cx="3799240" cy="863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6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7804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3901">
                      <a:solidFill>
                        <a:srgbClr val="000000"/>
                      </a:solidFill>
                      <a:prstDash val="solid"/>
                    </a:lnR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804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b="1" spc="-5" dirty="0">
                          <a:solidFill>
                            <a:srgbClr val="FF6500"/>
                          </a:solidFill>
                          <a:latin typeface="Arial"/>
                          <a:cs typeface="Arial"/>
                        </a:rPr>
                        <a:t>Line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6737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900" b="1" spc="-5" dirty="0">
                          <a:solidFill>
                            <a:srgbClr val="FF6500"/>
                          </a:solidFill>
                          <a:latin typeface="Arial"/>
                          <a:cs typeface="Arial"/>
                        </a:rPr>
                        <a:t>Circle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371475" marR="833755">
                        <a:lnSpc>
                          <a:spcPts val="1070"/>
                        </a:lnSpc>
                        <a:spcBef>
                          <a:spcPts val="72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draw 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lcAr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2984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b="1" spc="-5" dirty="0">
                          <a:solidFill>
                            <a:srgbClr val="FF6500"/>
                          </a:solidFill>
                          <a:latin typeface="Arial"/>
                          <a:cs typeface="Arial"/>
                        </a:rPr>
                        <a:t>Triangle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94">
                <a:tc gridSpan="2">
                  <a:txBody>
                    <a:bodyPr/>
                    <a:lstStyle/>
                    <a:p>
                      <a:pPr marL="61594" marR="525145">
                        <a:lnSpc>
                          <a:spcPts val="1070"/>
                        </a:lnSpc>
                        <a:spcBef>
                          <a:spcPts val="26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draw 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lcAr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62230" marR="524510">
                        <a:lnSpc>
                          <a:spcPts val="1070"/>
                        </a:lnSpc>
                        <a:spcBef>
                          <a:spcPts val="26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draw 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lcAr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956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3</a:t>
            </a:r>
            <a:r>
              <a:rPr sz="924" spc="-5" dirty="0">
                <a:latin typeface="Times New Roman"/>
                <a:cs typeface="Times New Roman"/>
              </a:rPr>
              <a:t>4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40" y="1339039"/>
            <a:ext cx="4853076" cy="5317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791" algn="just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are realized </a:t>
            </a:r>
            <a:r>
              <a:rPr sz="972" spc="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derived classes, like all kinds of shapes will </a:t>
            </a:r>
            <a:r>
              <a:rPr sz="972" spc="15" dirty="0">
                <a:latin typeface="Book Antiqua"/>
                <a:cs typeface="Book Antiqua"/>
              </a:rPr>
              <a:t>have draw and </a:t>
            </a:r>
            <a:r>
              <a:rPr sz="972" spc="10" dirty="0">
                <a:latin typeface="Book Antiqua"/>
                <a:cs typeface="Book Antiqua"/>
              </a:rPr>
              <a:t>calcArea  method, </a:t>
            </a:r>
            <a:r>
              <a:rPr sz="972" spc="15" dirty="0">
                <a:latin typeface="Book Antiqua"/>
                <a:cs typeface="Book Antiqua"/>
              </a:rPr>
              <a:t>so we add </a:t>
            </a:r>
            <a:r>
              <a:rPr sz="972" spc="10" dirty="0">
                <a:latin typeface="Book Antiqua"/>
                <a:cs typeface="Book Antiqua"/>
              </a:rPr>
              <a:t>these </a:t>
            </a:r>
            <a:r>
              <a:rPr sz="972" spc="15" dirty="0">
                <a:latin typeface="Book Antiqua"/>
                <a:cs typeface="Book Antiqua"/>
              </a:rPr>
              <a:t>methods </a:t>
            </a:r>
            <a:r>
              <a:rPr sz="972" spc="10" dirty="0">
                <a:latin typeface="Book Antiqua"/>
                <a:cs typeface="Book Antiqua"/>
              </a:rPr>
              <a:t>in general </a:t>
            </a:r>
            <a:r>
              <a:rPr sz="972" spc="15" dirty="0">
                <a:latin typeface="Book Antiqua"/>
                <a:cs typeface="Book Antiqua"/>
              </a:rPr>
              <a:t>Shape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5" dirty="0">
                <a:latin typeface="Book Antiqua"/>
                <a:cs typeface="Book Antiqua"/>
              </a:rPr>
              <a:t>all </a:t>
            </a:r>
            <a:r>
              <a:rPr sz="972" spc="10" dirty="0">
                <a:latin typeface="Book Antiqua"/>
                <a:cs typeface="Book Antiqua"/>
              </a:rPr>
              <a:t>kinds of Shapes  inheriting for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general </a:t>
            </a:r>
            <a:r>
              <a:rPr sz="972" spc="15" dirty="0">
                <a:latin typeface="Book Antiqua"/>
                <a:cs typeface="Book Antiqua"/>
              </a:rPr>
              <a:t>shape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given their </a:t>
            </a:r>
            <a:r>
              <a:rPr sz="972" spc="19" dirty="0">
                <a:latin typeface="Book Antiqua"/>
                <a:cs typeface="Book Antiqua"/>
              </a:rPr>
              <a:t>own </a:t>
            </a:r>
            <a:r>
              <a:rPr sz="972" spc="10" dirty="0">
                <a:latin typeface="Book Antiqua"/>
                <a:cs typeface="Book Antiqua"/>
              </a:rPr>
              <a:t>implementation of </a:t>
            </a:r>
            <a:r>
              <a:rPr sz="972" spc="15" dirty="0">
                <a:latin typeface="Book Antiqua"/>
                <a:cs typeface="Book Antiqua"/>
              </a:rPr>
              <a:t>these  methods.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0" dirty="0">
                <a:latin typeface="Book Antiqua"/>
                <a:cs typeface="Book Antiqua"/>
              </a:rPr>
              <a:t>Abstract class’s objects cannot be instantiated they are </a:t>
            </a:r>
            <a:r>
              <a:rPr sz="972" spc="15" dirty="0">
                <a:latin typeface="Book Antiqua"/>
                <a:cs typeface="Book Antiqua"/>
              </a:rPr>
              <a:t>used </a:t>
            </a:r>
            <a:r>
              <a:rPr sz="972" spc="10" dirty="0">
                <a:latin typeface="Book Antiqua"/>
                <a:cs typeface="Book Antiqua"/>
              </a:rPr>
              <a:t>for inheriting interface  </a:t>
            </a:r>
            <a:r>
              <a:rPr sz="972" spc="15" dirty="0">
                <a:latin typeface="Book Antiqua"/>
                <a:cs typeface="Book Antiqua"/>
              </a:rPr>
              <a:t>and/or </a:t>
            </a:r>
            <a:r>
              <a:rPr sz="972" spc="10" dirty="0">
                <a:latin typeface="Book Antiqua"/>
                <a:cs typeface="Book Antiqua"/>
              </a:rPr>
              <a:t>implementation, </a:t>
            </a:r>
            <a:r>
              <a:rPr sz="972" spc="15" dirty="0">
                <a:latin typeface="Book Antiqua"/>
                <a:cs typeface="Book Antiqua"/>
              </a:rPr>
              <a:t>so </a:t>
            </a:r>
            <a:r>
              <a:rPr sz="972" spc="5" dirty="0">
                <a:latin typeface="Book Antiqua"/>
                <a:cs typeface="Book Antiqua"/>
              </a:rPr>
              <a:t>that </a:t>
            </a:r>
            <a:r>
              <a:rPr sz="972" spc="10" dirty="0">
                <a:latin typeface="Book Antiqua"/>
                <a:cs typeface="Book Antiqua"/>
              </a:rPr>
              <a:t>derived classes can </a:t>
            </a:r>
            <a:r>
              <a:rPr sz="972" spc="15" dirty="0">
                <a:latin typeface="Book Antiqua"/>
                <a:cs typeface="Book Antiqua"/>
              </a:rPr>
              <a:t>give implementation </a:t>
            </a:r>
            <a:r>
              <a:rPr sz="972" spc="10" dirty="0">
                <a:latin typeface="Book Antiqua"/>
                <a:cs typeface="Book Antiqua"/>
              </a:rPr>
              <a:t>of these  concepts.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273485" lvl="1" indent="-261138" algn="just">
              <a:buFont typeface="Times New Roman"/>
              <a:buAutoNum type="arabicPeriod" startAt="2"/>
              <a:tabLst>
                <a:tab pos="274102" algn="l"/>
              </a:tabLst>
            </a:pPr>
            <a:r>
              <a:rPr sz="972" b="1" spc="15" dirty="0">
                <a:latin typeface="Book Antiqua"/>
                <a:cs typeface="Book Antiqua"/>
              </a:rPr>
              <a:t>Concrete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Classes</a:t>
            </a:r>
            <a:endParaRPr sz="972">
              <a:latin typeface="Book Antiqua"/>
              <a:cs typeface="Book Antiqua"/>
            </a:endParaRPr>
          </a:p>
          <a:p>
            <a:pPr lvl="1">
              <a:spcBef>
                <a:spcPts val="53"/>
              </a:spcBef>
              <a:buFont typeface="Times New Roman"/>
              <a:buAutoNum type="arabicPeriod" startAt="2"/>
            </a:pPr>
            <a:endParaRPr sz="1021">
              <a:latin typeface="Times New Roman"/>
              <a:cs typeface="Times New Roman"/>
            </a:endParaRPr>
          </a:p>
          <a:p>
            <a:pPr marL="12347" marR="6791" algn="just">
              <a:lnSpc>
                <a:spcPct val="107200"/>
              </a:lnSpc>
            </a:pPr>
            <a:r>
              <a:rPr sz="972" spc="10" dirty="0">
                <a:latin typeface="Book Antiqua"/>
                <a:cs typeface="Book Antiqua"/>
              </a:rPr>
              <a:t>Concrete classes </a:t>
            </a:r>
            <a:r>
              <a:rPr sz="972" spc="15" dirty="0">
                <a:latin typeface="Book Antiqua"/>
                <a:cs typeface="Book Antiqua"/>
              </a:rPr>
              <a:t>Implements a </a:t>
            </a:r>
            <a:r>
              <a:rPr sz="972" spc="10" dirty="0">
                <a:latin typeface="Book Antiqua"/>
                <a:cs typeface="Book Antiqua"/>
              </a:rPr>
              <a:t>concrete concept they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be instantiated they </a:t>
            </a:r>
            <a:r>
              <a:rPr sz="972" spc="15" dirty="0">
                <a:latin typeface="Book Antiqua"/>
                <a:cs typeface="Book Antiqua"/>
              </a:rPr>
              <a:t>may  </a:t>
            </a:r>
            <a:r>
              <a:rPr sz="972" spc="10" dirty="0">
                <a:latin typeface="Book Antiqua"/>
                <a:cs typeface="Book Antiqua"/>
              </a:rPr>
              <a:t>inherit from </a:t>
            </a:r>
            <a:r>
              <a:rPr sz="972" spc="15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abstract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or </a:t>
            </a:r>
            <a:r>
              <a:rPr sz="972" spc="15" dirty="0">
                <a:latin typeface="Book Antiqua"/>
                <a:cs typeface="Book Antiqua"/>
              </a:rPr>
              <a:t>another </a:t>
            </a:r>
            <a:r>
              <a:rPr sz="972" spc="10" dirty="0">
                <a:latin typeface="Book Antiqua"/>
                <a:cs typeface="Book Antiqua"/>
              </a:rPr>
              <a:t>concrete class. </a:t>
            </a:r>
            <a:r>
              <a:rPr sz="972" spc="15" dirty="0">
                <a:latin typeface="Book Antiqua"/>
                <a:cs typeface="Book Antiqua"/>
              </a:rPr>
              <a:t>So </a:t>
            </a:r>
            <a:r>
              <a:rPr sz="972" spc="10" dirty="0">
                <a:latin typeface="Book Antiqua"/>
                <a:cs typeface="Book Antiqua"/>
              </a:rPr>
              <a:t>far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classes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studied  were </a:t>
            </a:r>
            <a:r>
              <a:rPr sz="972" spc="10" dirty="0">
                <a:latin typeface="Book Antiqua"/>
                <a:cs typeface="Book Antiqua"/>
              </a:rPr>
              <a:t>concrete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classes.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273485" lvl="1" indent="-261138" algn="just">
              <a:buFont typeface="Times New Roman"/>
              <a:buAutoNum type="arabicPeriod" startAt="3"/>
              <a:tabLst>
                <a:tab pos="274102" algn="l"/>
              </a:tabLst>
            </a:pPr>
            <a:r>
              <a:rPr sz="972" b="1" spc="10" dirty="0">
                <a:latin typeface="Book Antiqua"/>
                <a:cs typeface="Book Antiqua"/>
              </a:rPr>
              <a:t>Abstract Classes </a:t>
            </a:r>
            <a:r>
              <a:rPr sz="972" b="1" spc="15" dirty="0">
                <a:latin typeface="Book Antiqua"/>
                <a:cs typeface="Book Antiqua"/>
              </a:rPr>
              <a:t>in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19" dirty="0">
                <a:latin typeface="Book Antiqua"/>
                <a:cs typeface="Book Antiqua"/>
              </a:rPr>
              <a:t>C++</a:t>
            </a:r>
            <a:endParaRPr sz="972">
              <a:latin typeface="Book Antiqua"/>
              <a:cs typeface="Book Antiqua"/>
            </a:endParaRPr>
          </a:p>
          <a:p>
            <a:pPr lvl="1">
              <a:lnSpc>
                <a:spcPct val="100000"/>
              </a:lnSpc>
              <a:buFont typeface="Times New Roman"/>
              <a:buAutoNum type="arabicPeriod" startAt="3"/>
            </a:pP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ct val="107300"/>
              </a:lnSpc>
            </a:pP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C++, we can </a:t>
            </a:r>
            <a:r>
              <a:rPr sz="972" spc="19" dirty="0">
                <a:latin typeface="Book Antiqua"/>
                <a:cs typeface="Book Antiqua"/>
              </a:rPr>
              <a:t>make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class abstract </a:t>
            </a: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10" dirty="0">
                <a:latin typeface="Book Antiqua"/>
                <a:cs typeface="Book Antiqua"/>
              </a:rPr>
              <a:t>making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0" dirty="0">
                <a:latin typeface="Book Antiqua"/>
                <a:cs typeface="Book Antiqua"/>
              </a:rPr>
              <a:t>function(s) pure </a:t>
            </a:r>
            <a:r>
              <a:rPr sz="972" spc="5" dirty="0">
                <a:latin typeface="Book Antiqua"/>
                <a:cs typeface="Book Antiqua"/>
              </a:rPr>
              <a:t>virtual.  </a:t>
            </a:r>
            <a:r>
              <a:rPr sz="972" spc="10" dirty="0">
                <a:latin typeface="Book Antiqua"/>
                <a:cs typeface="Book Antiqua"/>
              </a:rPr>
              <a:t>Conversely,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class with </a:t>
            </a:r>
            <a:r>
              <a:rPr sz="972" spc="15" dirty="0">
                <a:latin typeface="Book Antiqua"/>
                <a:cs typeface="Book Antiqua"/>
              </a:rPr>
              <a:t>no </a:t>
            </a:r>
            <a:r>
              <a:rPr sz="972" spc="10" dirty="0">
                <a:latin typeface="Book Antiqua"/>
                <a:cs typeface="Book Antiqua"/>
              </a:rPr>
              <a:t>pure virtual function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a concrete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(which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15" dirty="0">
                <a:latin typeface="Book Antiqua"/>
                <a:cs typeface="Book Antiqua"/>
              </a:rPr>
              <a:t>can  </a:t>
            </a:r>
            <a:r>
              <a:rPr sz="972" spc="10" dirty="0">
                <a:latin typeface="Book Antiqua"/>
                <a:cs typeface="Book Antiqua"/>
              </a:rPr>
              <a:t>be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instantiated)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273485" lvl="1" indent="-261138" algn="just">
              <a:buFont typeface="Times New Roman"/>
              <a:buAutoNum type="arabicPeriod" startAt="4"/>
              <a:tabLst>
                <a:tab pos="274102" algn="l"/>
              </a:tabLst>
            </a:pPr>
            <a:r>
              <a:rPr sz="972" b="1" spc="15" dirty="0">
                <a:latin typeface="Book Antiqua"/>
                <a:cs typeface="Book Antiqua"/>
              </a:rPr>
              <a:t>Pure </a:t>
            </a:r>
            <a:r>
              <a:rPr sz="972" b="1" spc="10" dirty="0">
                <a:latin typeface="Book Antiqua"/>
                <a:cs typeface="Book Antiqua"/>
              </a:rPr>
              <a:t>Virtual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Functions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6173" algn="just">
              <a:lnSpc>
                <a:spcPct val="107200"/>
              </a:lnSpc>
            </a:pPr>
            <a:r>
              <a:rPr sz="972" spc="24" dirty="0">
                <a:latin typeface="Book Antiqua"/>
                <a:cs typeface="Book Antiqua"/>
              </a:rPr>
              <a:t>A </a:t>
            </a:r>
            <a:r>
              <a:rPr sz="972" spc="15" dirty="0">
                <a:latin typeface="Book Antiqua"/>
                <a:cs typeface="Book Antiqua"/>
              </a:rPr>
              <a:t>pure </a:t>
            </a:r>
            <a:r>
              <a:rPr sz="972" spc="10" dirty="0">
                <a:latin typeface="Book Antiqua"/>
                <a:cs typeface="Book Antiqua"/>
              </a:rPr>
              <a:t>virtual </a:t>
            </a:r>
            <a:r>
              <a:rPr sz="972" spc="15" dirty="0">
                <a:latin typeface="Book Antiqua"/>
                <a:cs typeface="Book Antiqua"/>
              </a:rPr>
              <a:t>represents an </a:t>
            </a:r>
            <a:r>
              <a:rPr sz="972" spc="10" dirty="0">
                <a:latin typeface="Book Antiqua"/>
                <a:cs typeface="Book Antiqua"/>
              </a:rPr>
              <a:t>abstract behavior </a:t>
            </a:r>
            <a:r>
              <a:rPr sz="972" spc="15" dirty="0">
                <a:latin typeface="Book Antiqua"/>
                <a:cs typeface="Book Antiqua"/>
              </a:rPr>
              <a:t>and may have </a:t>
            </a:r>
            <a:r>
              <a:rPr sz="972" spc="10" dirty="0">
                <a:latin typeface="Book Antiqua"/>
                <a:cs typeface="Book Antiqua"/>
              </a:rPr>
              <a:t>not implementation for  </a:t>
            </a:r>
            <a:r>
              <a:rPr sz="972" spc="15" dirty="0">
                <a:latin typeface="Book Antiqua"/>
                <a:cs typeface="Book Antiqua"/>
              </a:rPr>
              <a:t>example </a:t>
            </a:r>
            <a:r>
              <a:rPr sz="972" spc="19" dirty="0">
                <a:latin typeface="Book Antiqua"/>
                <a:cs typeface="Book Antiqua"/>
              </a:rPr>
              <a:t>draw </a:t>
            </a:r>
            <a:r>
              <a:rPr sz="972" spc="15" dirty="0">
                <a:latin typeface="Book Antiqua"/>
                <a:cs typeface="Book Antiqua"/>
              </a:rPr>
              <a:t>method in </a:t>
            </a:r>
            <a:r>
              <a:rPr sz="972" spc="10" dirty="0">
                <a:latin typeface="Book Antiqua"/>
                <a:cs typeface="Book Antiqua"/>
              </a:rPr>
              <a:t>Shape class represent abstract behavior as </a:t>
            </a:r>
            <a:r>
              <a:rPr sz="972" spc="15" dirty="0">
                <a:latin typeface="Book Antiqua"/>
                <a:cs typeface="Book Antiqua"/>
              </a:rPr>
              <a:t>Shape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5" dirty="0">
                <a:latin typeface="Book Antiqua"/>
                <a:cs typeface="Book Antiqua"/>
              </a:rPr>
              <a:t>itself  </a:t>
            </a:r>
            <a:r>
              <a:rPr sz="972" spc="10" dirty="0">
                <a:latin typeface="Book Antiqua"/>
                <a:cs typeface="Book Antiqua"/>
              </a:rPr>
              <a:t>doesn’t have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0" dirty="0">
                <a:latin typeface="Book Antiqua"/>
                <a:cs typeface="Book Antiqua"/>
              </a:rPr>
              <a:t>existence in real world so there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no </a:t>
            </a:r>
            <a:r>
              <a:rPr sz="972" spc="10" dirty="0">
                <a:latin typeface="Book Antiqua"/>
                <a:cs typeface="Book Antiqua"/>
              </a:rPr>
              <a:t>question of </a:t>
            </a:r>
            <a:r>
              <a:rPr sz="972" spc="15" dirty="0">
                <a:latin typeface="Book Antiqua"/>
                <a:cs typeface="Book Antiqua"/>
              </a:rPr>
              <a:t>drawing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however 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0" dirty="0">
                <a:latin typeface="Book Antiqua"/>
                <a:cs typeface="Book Antiqua"/>
              </a:rPr>
              <a:t>derived concrete </a:t>
            </a:r>
            <a:r>
              <a:rPr sz="972" spc="5" dirty="0">
                <a:latin typeface="Book Antiqua"/>
                <a:cs typeface="Book Antiqua"/>
              </a:rPr>
              <a:t>classes </a:t>
            </a:r>
            <a:r>
              <a:rPr sz="972" spc="10" dirty="0">
                <a:latin typeface="Book Antiqua"/>
                <a:cs typeface="Book Antiqua"/>
              </a:rPr>
              <a:t>like Line, Circle and Triangle </a:t>
            </a:r>
            <a:r>
              <a:rPr sz="972" spc="15" dirty="0">
                <a:latin typeface="Book Antiqua"/>
                <a:cs typeface="Book Antiqua"/>
              </a:rPr>
              <a:t>does have </a:t>
            </a:r>
            <a:r>
              <a:rPr sz="972" spc="10" dirty="0">
                <a:latin typeface="Book Antiqua"/>
                <a:cs typeface="Book Antiqua"/>
              </a:rPr>
              <a:t>physical  existence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overridden </a:t>
            </a:r>
            <a:r>
              <a:rPr sz="972" spc="15" dirty="0">
                <a:latin typeface="Book Antiqua"/>
                <a:cs typeface="Book Antiqua"/>
              </a:rPr>
              <a:t>draw method in </a:t>
            </a:r>
            <a:r>
              <a:rPr sz="972" spc="10" dirty="0">
                <a:latin typeface="Book Antiqua"/>
                <a:cs typeface="Book Antiqua"/>
              </a:rPr>
              <a:t>these </a:t>
            </a:r>
            <a:r>
              <a:rPr sz="972" spc="5" dirty="0">
                <a:latin typeface="Book Antiqua"/>
                <a:cs typeface="Book Antiqua"/>
              </a:rPr>
              <a:t>classes </a:t>
            </a:r>
            <a:r>
              <a:rPr sz="972" spc="10" dirty="0">
                <a:latin typeface="Book Antiqua"/>
                <a:cs typeface="Book Antiqua"/>
              </a:rPr>
              <a:t>will have </a:t>
            </a:r>
            <a:r>
              <a:rPr sz="972" spc="15" dirty="0">
                <a:latin typeface="Book Antiqua"/>
                <a:cs typeface="Book Antiqua"/>
              </a:rPr>
              <a:t>implementation </a:t>
            </a:r>
            <a:r>
              <a:rPr sz="972" spc="5" dirty="0">
                <a:latin typeface="Book Antiqua"/>
                <a:cs typeface="Book Antiqua"/>
              </a:rPr>
              <a:t>. </a:t>
            </a:r>
            <a:r>
              <a:rPr sz="972" spc="24" dirty="0">
                <a:latin typeface="Book Antiqua"/>
                <a:cs typeface="Book Antiqua"/>
              </a:rPr>
              <a:t>A  </a:t>
            </a:r>
            <a:r>
              <a:rPr sz="972" spc="10" dirty="0">
                <a:latin typeface="Book Antiqua"/>
                <a:cs typeface="Book Antiqua"/>
              </a:rPr>
              <a:t>function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declared pure virtual </a:t>
            </a: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10" dirty="0">
                <a:latin typeface="Book Antiqua"/>
                <a:cs typeface="Book Antiqua"/>
              </a:rPr>
              <a:t>following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0" dirty="0">
                <a:latin typeface="Book Antiqua"/>
                <a:cs typeface="Book Antiqua"/>
              </a:rPr>
              <a:t>header </a:t>
            </a:r>
            <a:r>
              <a:rPr sz="972" spc="15" dirty="0">
                <a:latin typeface="Book Antiqua"/>
                <a:cs typeface="Book Antiqua"/>
              </a:rPr>
              <a:t>with “=</a:t>
            </a:r>
            <a:r>
              <a:rPr sz="972" spc="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0”.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430291"/>
            <a:r>
              <a:rPr sz="972" b="1" spc="10" dirty="0">
                <a:latin typeface="Book Antiqua"/>
                <a:cs typeface="Book Antiqua"/>
              </a:rPr>
              <a:t>virtual void </a:t>
            </a:r>
            <a:r>
              <a:rPr sz="972" b="1" spc="15" dirty="0">
                <a:latin typeface="Book Antiqua"/>
                <a:cs typeface="Book Antiqua"/>
              </a:rPr>
              <a:t>draw()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24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class having </a:t>
            </a:r>
            <a:r>
              <a:rPr sz="972" spc="15" dirty="0">
                <a:latin typeface="Book Antiqua"/>
                <a:cs typeface="Book Antiqua"/>
              </a:rPr>
              <a:t>pure </a:t>
            </a:r>
            <a:r>
              <a:rPr sz="972" spc="10" dirty="0">
                <a:latin typeface="Book Antiqua"/>
                <a:cs typeface="Book Antiqua"/>
              </a:rPr>
              <a:t>virtual function(s) </a:t>
            </a:r>
            <a:r>
              <a:rPr sz="972" spc="15" dirty="0">
                <a:latin typeface="Book Antiqua"/>
                <a:cs typeface="Book Antiqua"/>
              </a:rPr>
              <a:t>becomes</a:t>
            </a:r>
            <a:r>
              <a:rPr sz="972" spc="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abstract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3099" y="6727983"/>
            <a:ext cx="4951853" cy="739433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142"/>
              </a:lnSpc>
            </a:pPr>
            <a:r>
              <a:rPr sz="972" b="1" spc="10" dirty="0">
                <a:latin typeface="Book Antiqua"/>
                <a:cs typeface="Book Antiqua"/>
              </a:rPr>
              <a:t>class </a:t>
            </a:r>
            <a:r>
              <a:rPr sz="972" b="1" spc="15" dirty="0">
                <a:latin typeface="Book Antiqua"/>
                <a:cs typeface="Book Antiqua"/>
              </a:rPr>
              <a:t>Shape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virtual void </a:t>
            </a:r>
            <a:r>
              <a:rPr sz="972" b="1" spc="15" dirty="0">
                <a:latin typeface="Book Antiqua"/>
                <a:cs typeface="Book Antiqua"/>
              </a:rPr>
              <a:t>draw()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352" y="7841595"/>
            <a:ext cx="4849989" cy="348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5900"/>
              </a:lnSpc>
            </a:pPr>
            <a:r>
              <a:rPr sz="1069" spc="19" dirty="0">
                <a:latin typeface="Book Antiqua"/>
                <a:cs typeface="Book Antiqua"/>
              </a:rPr>
              <a:t>Now </a:t>
            </a:r>
            <a:r>
              <a:rPr sz="1069" spc="15" dirty="0">
                <a:latin typeface="Book Antiqua"/>
                <a:cs typeface="Book Antiqua"/>
              </a:rPr>
              <a:t>when we </a:t>
            </a:r>
            <a:r>
              <a:rPr sz="1069" spc="10" dirty="0">
                <a:latin typeface="Book Antiqua"/>
                <a:cs typeface="Book Antiqua"/>
              </a:rPr>
              <a:t>will try to created object of our Shape class in </a:t>
            </a:r>
            <a:r>
              <a:rPr sz="1069" spc="15" dirty="0">
                <a:latin typeface="Book Antiqua"/>
                <a:cs typeface="Book Antiqua"/>
              </a:rPr>
              <a:t>our program  </a:t>
            </a:r>
            <a:r>
              <a:rPr sz="1069" spc="10" dirty="0">
                <a:latin typeface="Book Antiqua"/>
                <a:cs typeface="Book Antiqua"/>
              </a:rPr>
              <a:t>compiler will give </a:t>
            </a:r>
            <a:r>
              <a:rPr sz="1069" spc="15" dirty="0">
                <a:latin typeface="Book Antiqua"/>
                <a:cs typeface="Book Antiqua"/>
              </a:rPr>
              <a:t>an </a:t>
            </a:r>
            <a:r>
              <a:rPr sz="1069" spc="10" dirty="0">
                <a:latin typeface="Book Antiqua"/>
                <a:cs typeface="Book Antiqua"/>
              </a:rPr>
              <a:t>error as </a:t>
            </a:r>
            <a:r>
              <a:rPr sz="1069" spc="15" dirty="0">
                <a:latin typeface="Book Antiqua"/>
                <a:cs typeface="Book Antiqua"/>
              </a:rPr>
              <a:t>shown</a:t>
            </a:r>
            <a:r>
              <a:rPr sz="1069" spc="-39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below,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3099" y="8375966"/>
            <a:ext cx="4951853" cy="141064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147"/>
              </a:lnSpc>
              <a:tabLst>
                <a:tab pos="1314332" algn="l"/>
              </a:tabLst>
            </a:pPr>
            <a:r>
              <a:rPr sz="972" b="1" spc="15" dirty="0">
                <a:solidFill>
                  <a:srgbClr val="FF0000"/>
                </a:solidFill>
                <a:latin typeface="Book Antiqua"/>
                <a:cs typeface="Book Antiqua"/>
              </a:rPr>
              <a:t>Shape</a:t>
            </a:r>
            <a:r>
              <a:rPr sz="972" b="1" spc="5" dirty="0">
                <a:solidFill>
                  <a:srgbClr val="FF0000"/>
                </a:solidFill>
                <a:latin typeface="Book Antiqua"/>
                <a:cs typeface="Book Antiqua"/>
              </a:rPr>
              <a:t> s;	</a:t>
            </a:r>
            <a:r>
              <a:rPr sz="972" b="1" dirty="0">
                <a:solidFill>
                  <a:srgbClr val="FF0000"/>
                </a:solidFill>
                <a:latin typeface="Book Antiqua"/>
                <a:cs typeface="Book Antiqua"/>
              </a:rPr>
              <a:t>//</a:t>
            </a:r>
            <a:r>
              <a:rPr sz="972" b="1" spc="-73" dirty="0">
                <a:solidFill>
                  <a:srgbClr val="FF0000"/>
                </a:solidFill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FF0000"/>
                </a:solidFill>
                <a:latin typeface="Book Antiqua"/>
                <a:cs typeface="Book Antiqua"/>
              </a:rPr>
              <a:t>Error!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323123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3</a:t>
            </a:r>
            <a:r>
              <a:rPr sz="924" spc="-5" dirty="0">
                <a:latin typeface="Times New Roman"/>
                <a:cs typeface="Times New Roman"/>
              </a:rPr>
              <a:t>5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50271" y="7984313"/>
            <a:ext cx="2949134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15" dirty="0">
                <a:latin typeface="Book Antiqua"/>
                <a:cs typeface="Book Antiqua"/>
              </a:rPr>
              <a:t>once a </a:t>
            </a:r>
            <a:r>
              <a:rPr sz="972" b="1" spc="10" dirty="0">
                <a:latin typeface="Book Antiqua"/>
                <a:cs typeface="Book Antiqua"/>
              </a:rPr>
              <a:t>function is declared </a:t>
            </a:r>
            <a:r>
              <a:rPr sz="972" b="1" spc="15" dirty="0">
                <a:latin typeface="Book Antiqua"/>
                <a:cs typeface="Book Antiqua"/>
              </a:rPr>
              <a:t>as </a:t>
            </a:r>
            <a:r>
              <a:rPr sz="972" b="1" spc="10" dirty="0">
                <a:latin typeface="Book Antiqua"/>
                <a:cs typeface="Book Antiqua"/>
              </a:rPr>
              <a:t>virtual </a:t>
            </a:r>
            <a:r>
              <a:rPr sz="972" b="1" spc="5" dirty="0">
                <a:latin typeface="Book Antiqua"/>
                <a:cs typeface="Book Antiqua"/>
              </a:rPr>
              <a:t>it   </a:t>
            </a:r>
            <a:r>
              <a:rPr sz="972" b="1" spc="1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remains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74271" y="7978387"/>
            <a:ext cx="1620573" cy="313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417326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virtual </a:t>
            </a:r>
            <a:r>
              <a:rPr sz="972" b="1" spc="15" dirty="0">
                <a:latin typeface="Book Antiqua"/>
                <a:cs typeface="Book Antiqua"/>
              </a:rPr>
              <a:t>void draw() </a:t>
            </a:r>
            <a:r>
              <a:rPr sz="972" b="1" spc="10" dirty="0">
                <a:latin typeface="Book Antiqua"/>
                <a:cs typeface="Book Antiqua"/>
              </a:rPr>
              <a:t>{  virtual in all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hierarchy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10670" y="8291760"/>
            <a:ext cx="1093964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972" b="1" spc="29" dirty="0">
                <a:latin typeface="Book Antiqua"/>
                <a:cs typeface="Book Antiqua"/>
              </a:rPr>
              <a:t>… </a:t>
            </a:r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10" dirty="0">
                <a:latin typeface="Book Antiqua"/>
                <a:cs typeface="Book Antiqua"/>
              </a:rPr>
              <a:t>function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body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74271" y="8445853"/>
            <a:ext cx="687740" cy="6161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7673" algn="ctr"/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r>
              <a:rPr sz="972" b="1" spc="-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4000"/>
              </a:lnSpc>
            </a:pPr>
            <a:r>
              <a:rPr sz="972" b="1" spc="29" dirty="0">
                <a:latin typeface="Book Antiqua"/>
                <a:cs typeface="Book Antiqua"/>
              </a:rPr>
              <a:t>…  </a:t>
            </a:r>
            <a:r>
              <a:rPr sz="972" b="1" spc="10" dirty="0">
                <a:latin typeface="Book Antiqua"/>
                <a:cs typeface="Book Antiqua"/>
              </a:rPr>
              <a:t>Rectangle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r;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7748" y="8908140"/>
            <a:ext cx="31423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972" b="1" spc="5" dirty="0">
                <a:latin typeface="Book Antiqua"/>
                <a:cs typeface="Book Antiqua"/>
              </a:rPr>
              <a:t>//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24" dirty="0">
                <a:latin typeface="Book Antiqua"/>
                <a:cs typeface="Book Antiqua"/>
              </a:rPr>
              <a:t>OK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08337" y="6284964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1511300" y="6282372"/>
            <a:ext cx="0" cy="2947282"/>
          </a:xfrm>
          <a:custGeom>
            <a:avLst/>
            <a:gdLst/>
            <a:ahLst/>
            <a:cxnLst/>
            <a:rect l="l" t="t" r="r" b="b"/>
            <a:pathLst>
              <a:path h="3031490">
                <a:moveTo>
                  <a:pt x="0" y="0"/>
                </a:moveTo>
                <a:lnTo>
                  <a:pt x="0" y="303123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1508337" y="9226815"/>
            <a:ext cx="4951853" cy="0"/>
          </a:xfrm>
          <a:custGeom>
            <a:avLst/>
            <a:gdLst/>
            <a:ahLst/>
            <a:cxnLst/>
            <a:rect l="l" t="t" r="r" b="b"/>
            <a:pathLst>
              <a:path w="5093334">
                <a:moveTo>
                  <a:pt x="0" y="0"/>
                </a:moveTo>
                <a:lnTo>
                  <a:pt x="5093208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6462659" y="6282372"/>
            <a:ext cx="0" cy="2947282"/>
          </a:xfrm>
          <a:custGeom>
            <a:avLst/>
            <a:gdLst/>
            <a:ahLst/>
            <a:cxnLst/>
            <a:rect l="l" t="t" r="r" b="b"/>
            <a:pathLst>
              <a:path h="3031490">
                <a:moveTo>
                  <a:pt x="0" y="0"/>
                </a:moveTo>
                <a:lnTo>
                  <a:pt x="0" y="3031236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3869373" y="2268537"/>
            <a:ext cx="116680" cy="395111"/>
          </a:xfrm>
          <a:custGeom>
            <a:avLst/>
            <a:gdLst/>
            <a:ahLst/>
            <a:cxnLst/>
            <a:rect l="l" t="t" r="r" b="b"/>
            <a:pathLst>
              <a:path w="120014" h="406400">
                <a:moveTo>
                  <a:pt x="71627" y="107441"/>
                </a:moveTo>
                <a:lnTo>
                  <a:pt x="48005" y="107441"/>
                </a:lnTo>
                <a:lnTo>
                  <a:pt x="48005" y="406145"/>
                </a:lnTo>
                <a:lnTo>
                  <a:pt x="71627" y="406145"/>
                </a:lnTo>
                <a:lnTo>
                  <a:pt x="71627" y="107441"/>
                </a:lnTo>
                <a:close/>
              </a:path>
              <a:path w="120014" h="406400">
                <a:moveTo>
                  <a:pt x="59436" y="0"/>
                </a:moveTo>
                <a:lnTo>
                  <a:pt x="0" y="119633"/>
                </a:lnTo>
                <a:lnTo>
                  <a:pt x="48005" y="119633"/>
                </a:lnTo>
                <a:lnTo>
                  <a:pt x="48005" y="107441"/>
                </a:lnTo>
                <a:lnTo>
                  <a:pt x="113499" y="107441"/>
                </a:lnTo>
                <a:lnTo>
                  <a:pt x="59436" y="0"/>
                </a:lnTo>
                <a:close/>
              </a:path>
              <a:path w="120014" h="406400">
                <a:moveTo>
                  <a:pt x="113499" y="107441"/>
                </a:moveTo>
                <a:lnTo>
                  <a:pt x="71627" y="107441"/>
                </a:lnTo>
                <a:lnTo>
                  <a:pt x="71627" y="119633"/>
                </a:lnTo>
                <a:lnTo>
                  <a:pt x="119634" y="119633"/>
                </a:lnTo>
                <a:lnTo>
                  <a:pt x="113499" y="10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3327081" y="1802552"/>
            <a:ext cx="1201385" cy="250649"/>
          </a:xfrm>
          <a:custGeom>
            <a:avLst/>
            <a:gdLst/>
            <a:ahLst/>
            <a:cxnLst/>
            <a:rect l="l" t="t" r="r" b="b"/>
            <a:pathLst>
              <a:path w="1235710" h="257810">
                <a:moveTo>
                  <a:pt x="1235202" y="0"/>
                </a:moveTo>
                <a:lnTo>
                  <a:pt x="0" y="0"/>
                </a:lnTo>
                <a:lnTo>
                  <a:pt x="0" y="257555"/>
                </a:lnTo>
                <a:lnTo>
                  <a:pt x="1235202" y="257555"/>
                </a:lnTo>
                <a:lnTo>
                  <a:pt x="1235202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3327081" y="2843424"/>
            <a:ext cx="1201385" cy="251266"/>
          </a:xfrm>
          <a:custGeom>
            <a:avLst/>
            <a:gdLst/>
            <a:ahLst/>
            <a:cxnLst/>
            <a:rect l="l" t="t" r="r" b="b"/>
            <a:pathLst>
              <a:path w="1235710" h="258444">
                <a:moveTo>
                  <a:pt x="1235202" y="0"/>
                </a:moveTo>
                <a:lnTo>
                  <a:pt x="0" y="0"/>
                </a:lnTo>
                <a:lnTo>
                  <a:pt x="0" y="258318"/>
                </a:lnTo>
                <a:lnTo>
                  <a:pt x="1235202" y="258318"/>
                </a:lnTo>
                <a:lnTo>
                  <a:pt x="1235202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3927157" y="2663401"/>
            <a:ext cx="0" cy="180269"/>
          </a:xfrm>
          <a:custGeom>
            <a:avLst/>
            <a:gdLst/>
            <a:ahLst/>
            <a:cxnLst/>
            <a:rect l="l" t="t" r="r" b="b"/>
            <a:pathLst>
              <a:path h="185419">
                <a:moveTo>
                  <a:pt x="0" y="0"/>
                </a:moveTo>
                <a:lnTo>
                  <a:pt x="0" y="185166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3327081" y="2052955"/>
            <a:ext cx="1201385" cy="216076"/>
          </a:xfrm>
          <a:custGeom>
            <a:avLst/>
            <a:gdLst/>
            <a:ahLst/>
            <a:cxnLst/>
            <a:rect l="l" t="t" r="r" b="b"/>
            <a:pathLst>
              <a:path w="1235710" h="222250">
                <a:moveTo>
                  <a:pt x="1235202" y="0"/>
                </a:moveTo>
                <a:lnTo>
                  <a:pt x="0" y="0"/>
                </a:lnTo>
                <a:lnTo>
                  <a:pt x="0" y="221742"/>
                </a:lnTo>
                <a:lnTo>
                  <a:pt x="1235202" y="221742"/>
                </a:lnTo>
                <a:lnTo>
                  <a:pt x="1235202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1561923" y="1347188"/>
            <a:ext cx="2579335" cy="915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Times New Roman"/>
                <a:cs typeface="Times New Roman"/>
              </a:rPr>
              <a:t>29.5.</a:t>
            </a:r>
            <a:r>
              <a:rPr sz="972" b="1" spc="15" dirty="0">
                <a:latin typeface="Book Antiqua"/>
                <a:cs typeface="Book Antiqua"/>
              </a:rPr>
              <a:t>Shape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Hierarchy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312">
              <a:latin typeface="Times New Roman"/>
              <a:cs typeface="Times New Roman"/>
            </a:endParaRPr>
          </a:p>
          <a:p>
            <a:pPr marR="4939" algn="r"/>
            <a:r>
              <a:rPr sz="1069" i="1" spc="15" dirty="0">
                <a:latin typeface="Arial"/>
                <a:cs typeface="Arial"/>
              </a:rPr>
              <a:t>Sha</a:t>
            </a:r>
            <a:r>
              <a:rPr sz="1069" i="1" spc="10" dirty="0">
                <a:latin typeface="Arial"/>
                <a:cs typeface="Arial"/>
              </a:rPr>
              <a:t>p</a:t>
            </a:r>
            <a:r>
              <a:rPr sz="1069" i="1" spc="15" dirty="0">
                <a:latin typeface="Arial"/>
                <a:cs typeface="Arial"/>
              </a:rPr>
              <a:t>e</a:t>
            </a:r>
            <a:endParaRPr sz="1069">
              <a:latin typeface="Arial"/>
              <a:cs typeface="Arial"/>
            </a:endParaRPr>
          </a:p>
          <a:p>
            <a:pPr marR="199402" algn="r">
              <a:spcBef>
                <a:spcPts val="700"/>
              </a:spcBef>
            </a:pPr>
            <a:r>
              <a:rPr sz="1069" spc="10" dirty="0">
                <a:solidFill>
                  <a:srgbClr val="FF0000"/>
                </a:solidFill>
                <a:latin typeface="Arial"/>
                <a:cs typeface="Arial"/>
              </a:rPr>
              <a:t>draw </a:t>
            </a:r>
            <a:r>
              <a:rPr sz="1069" spc="15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069" spc="-7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69" spc="1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069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327081" y="3094567"/>
            <a:ext cx="1201385" cy="216076"/>
          </a:xfrm>
          <a:custGeom>
            <a:avLst/>
            <a:gdLst/>
            <a:ahLst/>
            <a:cxnLst/>
            <a:rect l="l" t="t" r="r" b="b"/>
            <a:pathLst>
              <a:path w="1235710" h="222250">
                <a:moveTo>
                  <a:pt x="1235202" y="0"/>
                </a:moveTo>
                <a:lnTo>
                  <a:pt x="0" y="0"/>
                </a:lnTo>
                <a:lnTo>
                  <a:pt x="0" y="221742"/>
                </a:lnTo>
                <a:lnTo>
                  <a:pt x="1235202" y="221742"/>
                </a:lnTo>
                <a:lnTo>
                  <a:pt x="1235202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771567" y="2579922"/>
          <a:ext cx="4495624" cy="742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3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8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882"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3901">
                      <a:solidFill>
                        <a:srgbClr val="000000"/>
                      </a:solidFill>
                      <a:prstDash val="solid"/>
                    </a:lnR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143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Line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7747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Circle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41148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draw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i="1" spc="10" dirty="0">
                          <a:latin typeface="Arial"/>
                          <a:cs typeface="Arial"/>
                        </a:rPr>
                        <a:t>Quadrilateral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583">
                <a:tc gridSpan="2"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draw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4913947" y="3705014"/>
            <a:ext cx="1201385" cy="251266"/>
          </a:xfrm>
          <a:custGeom>
            <a:avLst/>
            <a:gdLst/>
            <a:ahLst/>
            <a:cxnLst/>
            <a:rect l="l" t="t" r="r" b="b"/>
            <a:pathLst>
              <a:path w="1235710" h="258445">
                <a:moveTo>
                  <a:pt x="1235202" y="0"/>
                </a:moveTo>
                <a:lnTo>
                  <a:pt x="0" y="0"/>
                </a:lnTo>
                <a:lnTo>
                  <a:pt x="0" y="258317"/>
                </a:lnTo>
                <a:lnTo>
                  <a:pt x="1235202" y="258317"/>
                </a:lnTo>
                <a:lnTo>
                  <a:pt x="1235202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4913947" y="3956156"/>
            <a:ext cx="1201385" cy="216076"/>
          </a:xfrm>
          <a:custGeom>
            <a:avLst/>
            <a:gdLst/>
            <a:ahLst/>
            <a:cxnLst/>
            <a:rect l="l" t="t" r="r" b="b"/>
            <a:pathLst>
              <a:path w="1235710" h="222250">
                <a:moveTo>
                  <a:pt x="1235202" y="0"/>
                </a:moveTo>
                <a:lnTo>
                  <a:pt x="0" y="0"/>
                </a:lnTo>
                <a:lnTo>
                  <a:pt x="0" y="221741"/>
                </a:lnTo>
                <a:lnTo>
                  <a:pt x="1235202" y="221741"/>
                </a:lnTo>
                <a:lnTo>
                  <a:pt x="1235202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1561924" y="3739586"/>
            <a:ext cx="4851841" cy="4255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38643"/>
            <a:r>
              <a:rPr sz="1069" spc="10" dirty="0">
                <a:latin typeface="Arial"/>
                <a:cs typeface="Arial"/>
              </a:rPr>
              <a:t>Rectangle</a:t>
            </a:r>
            <a:endParaRPr sz="1069">
              <a:latin typeface="Arial"/>
              <a:cs typeface="Arial"/>
            </a:endParaRPr>
          </a:p>
          <a:p>
            <a:pPr marR="1119867" algn="r">
              <a:spcBef>
                <a:spcPts val="690"/>
              </a:spcBef>
            </a:pPr>
            <a:r>
              <a:rPr sz="1069" spc="10" dirty="0">
                <a:latin typeface="Arial"/>
                <a:cs typeface="Arial"/>
              </a:rPr>
              <a:t>dra</a:t>
            </a:r>
            <a:r>
              <a:rPr sz="1069" spc="19" dirty="0">
                <a:latin typeface="Arial"/>
                <a:cs typeface="Arial"/>
              </a:rPr>
              <a:t>w</a:t>
            </a:r>
            <a:endParaRPr sz="1069">
              <a:latin typeface="Arial"/>
              <a:cs typeface="Arial"/>
            </a:endParaRPr>
          </a:p>
          <a:p>
            <a:pPr>
              <a:spcBef>
                <a:spcPts val="29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100"/>
              </a:lnSpc>
            </a:pPr>
            <a:r>
              <a:rPr sz="972" spc="24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derived class </a:t>
            </a:r>
            <a:r>
              <a:rPr sz="972" spc="15" dirty="0">
                <a:latin typeface="Book Antiqua"/>
                <a:cs typeface="Book Antiqua"/>
              </a:rPr>
              <a:t>of an </a:t>
            </a:r>
            <a:r>
              <a:rPr sz="972" spc="10" dirty="0">
                <a:latin typeface="Book Antiqua"/>
                <a:cs typeface="Book Antiqua"/>
              </a:rPr>
              <a:t>abstract class remains abstract until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provides implementation  for </a:t>
            </a:r>
            <a:r>
              <a:rPr sz="972" spc="5" dirty="0">
                <a:latin typeface="Book Antiqua"/>
                <a:cs typeface="Book Antiqua"/>
              </a:rPr>
              <a:t>all </a:t>
            </a:r>
            <a:r>
              <a:rPr sz="972" spc="10" dirty="0">
                <a:latin typeface="Book Antiqua"/>
                <a:cs typeface="Book Antiqua"/>
              </a:rPr>
              <a:t>pure virtual functions as </a:t>
            </a:r>
            <a:r>
              <a:rPr sz="972" spc="15" dirty="0">
                <a:latin typeface="Book Antiqua"/>
                <a:cs typeface="Book Antiqua"/>
              </a:rPr>
              <a:t>shown below in </a:t>
            </a:r>
            <a:r>
              <a:rPr sz="972" spc="10" dirty="0">
                <a:latin typeface="Book Antiqua"/>
                <a:cs typeface="Book Antiqua"/>
              </a:rPr>
              <a:t>other </a:t>
            </a:r>
            <a:r>
              <a:rPr sz="972" spc="15" dirty="0">
                <a:latin typeface="Book Antiqua"/>
                <a:cs typeface="Book Antiqua"/>
              </a:rPr>
              <a:t>words we can </a:t>
            </a:r>
            <a:r>
              <a:rPr sz="972" spc="10" dirty="0">
                <a:latin typeface="Book Antiqua"/>
                <a:cs typeface="Book Antiqua"/>
              </a:rPr>
              <a:t>say that at least  </a:t>
            </a:r>
            <a:r>
              <a:rPr sz="972" spc="15" dirty="0">
                <a:latin typeface="Book Antiqua"/>
                <a:cs typeface="Book Antiqua"/>
              </a:rPr>
              <a:t>one </a:t>
            </a:r>
            <a:r>
              <a:rPr sz="972" spc="10" dirty="0">
                <a:latin typeface="Book Antiqua"/>
                <a:cs typeface="Book Antiqua"/>
              </a:rPr>
              <a:t>class in bottom of class </a:t>
            </a:r>
            <a:r>
              <a:rPr sz="972" spc="15" dirty="0">
                <a:latin typeface="Book Antiqua"/>
                <a:cs typeface="Book Antiqua"/>
              </a:rPr>
              <a:t>hierarchy should give implementation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pure </a:t>
            </a:r>
            <a:r>
              <a:rPr sz="972" spc="10" dirty="0">
                <a:latin typeface="Book Antiqua"/>
                <a:cs typeface="Book Antiqua"/>
              </a:rPr>
              <a:t>virtual  </a:t>
            </a:r>
            <a:r>
              <a:rPr sz="972" spc="15" dirty="0">
                <a:latin typeface="Book Antiqua"/>
                <a:cs typeface="Book Antiqua"/>
              </a:rPr>
              <a:t>function </a:t>
            </a:r>
            <a:r>
              <a:rPr sz="972" spc="10" dirty="0">
                <a:latin typeface="Book Antiqua"/>
                <a:cs typeface="Book Antiqua"/>
              </a:rPr>
              <a:t>(Abstract classes </a:t>
            </a:r>
            <a:r>
              <a:rPr sz="972" spc="15" dirty="0">
                <a:latin typeface="Book Antiqua"/>
                <a:cs typeface="Book Antiqua"/>
              </a:rPr>
              <a:t>are present </a:t>
            </a:r>
            <a:r>
              <a:rPr sz="972" spc="5" dirty="0">
                <a:latin typeface="Book Antiqua"/>
                <a:cs typeface="Book Antiqua"/>
              </a:rPr>
              <a:t>at </a:t>
            </a:r>
            <a:r>
              <a:rPr sz="972" spc="15" dirty="0">
                <a:latin typeface="Book Antiqua"/>
                <a:cs typeface="Book Antiqua"/>
              </a:rPr>
              <a:t>root or near root </a:t>
            </a:r>
            <a:r>
              <a:rPr sz="972" spc="10" dirty="0">
                <a:latin typeface="Book Antiqua"/>
                <a:cs typeface="Book Antiqua"/>
              </a:rPr>
              <a:t>of the class hierarchy tree,  </a:t>
            </a:r>
            <a:r>
              <a:rPr sz="972" spc="15" dirty="0">
                <a:latin typeface="Book Antiqua"/>
                <a:cs typeface="Book Antiqua"/>
              </a:rPr>
              <a:t>whereas </a:t>
            </a:r>
            <a:r>
              <a:rPr sz="972" spc="10" dirty="0">
                <a:latin typeface="Book Antiqua"/>
                <a:cs typeface="Book Antiqua"/>
              </a:rPr>
              <a:t>concrete classes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near leaves of class hierarchy tree) see </a:t>
            </a:r>
            <a:r>
              <a:rPr sz="972" spc="15" dirty="0">
                <a:latin typeface="Book Antiqua"/>
                <a:cs typeface="Book Antiqua"/>
              </a:rPr>
              <a:t>the code below </a:t>
            </a:r>
            <a:r>
              <a:rPr sz="972" spc="10" dirty="0">
                <a:latin typeface="Book Antiqua"/>
                <a:cs typeface="Book Antiqua"/>
              </a:rPr>
              <a:t>of  </a:t>
            </a:r>
            <a:r>
              <a:rPr sz="972" spc="15" dirty="0">
                <a:latin typeface="Book Antiqua"/>
                <a:cs typeface="Book Antiqua"/>
              </a:rPr>
              <a:t>above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heirarchi here Quadrilateral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also abstract class as </a:t>
            </a:r>
            <a:r>
              <a:rPr sz="972" spc="5" dirty="0">
                <a:latin typeface="Book Antiqua"/>
                <a:cs typeface="Book Antiqua"/>
              </a:rPr>
              <a:t>it is </a:t>
            </a:r>
            <a:r>
              <a:rPr sz="972" spc="10" dirty="0">
                <a:latin typeface="Book Antiqua"/>
                <a:cs typeface="Book Antiqua"/>
              </a:rPr>
              <a:t>derived from  Shape class </a:t>
            </a:r>
            <a:r>
              <a:rPr sz="972" spc="15" dirty="0">
                <a:latin typeface="Book Antiqua"/>
                <a:cs typeface="Book Antiqua"/>
              </a:rPr>
              <a:t>but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not giving implementation </a:t>
            </a:r>
            <a:r>
              <a:rPr sz="972" spc="15" dirty="0">
                <a:latin typeface="Book Antiqua"/>
                <a:cs typeface="Book Antiqua"/>
              </a:rPr>
              <a:t>of draw method we can </a:t>
            </a:r>
            <a:r>
              <a:rPr sz="972" spc="10" dirty="0">
                <a:latin typeface="Book Antiqua"/>
                <a:cs typeface="Book Antiqua"/>
              </a:rPr>
              <a:t>also not create 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5" dirty="0">
                <a:latin typeface="Book Antiqua"/>
                <a:cs typeface="Book Antiqua"/>
              </a:rPr>
              <a:t>it is </a:t>
            </a:r>
            <a:r>
              <a:rPr sz="972" spc="10" dirty="0">
                <a:latin typeface="Book Antiqua"/>
                <a:cs typeface="Book Antiqua"/>
              </a:rPr>
              <a:t>necessary to </a:t>
            </a:r>
            <a:r>
              <a:rPr sz="972" spc="15" dirty="0">
                <a:latin typeface="Book Antiqua"/>
                <a:cs typeface="Book Antiqua"/>
              </a:rPr>
              <a:t>have one </a:t>
            </a:r>
            <a:r>
              <a:rPr sz="972" spc="19" dirty="0">
                <a:latin typeface="Book Antiqua"/>
                <a:cs typeface="Book Antiqua"/>
              </a:rPr>
              <a:t>more </a:t>
            </a:r>
            <a:r>
              <a:rPr sz="972" spc="15" dirty="0">
                <a:latin typeface="Book Antiqua"/>
                <a:cs typeface="Book Antiqua"/>
              </a:rPr>
              <a:t>derived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from </a:t>
            </a:r>
            <a:r>
              <a:rPr sz="972" spc="10" dirty="0">
                <a:latin typeface="Book Antiqua"/>
                <a:cs typeface="Book Antiqua"/>
              </a:rPr>
              <a:t>quadrilateral that  gives </a:t>
            </a:r>
            <a:r>
              <a:rPr sz="972" spc="15" dirty="0">
                <a:latin typeface="Book Antiqua"/>
                <a:cs typeface="Book Antiqua"/>
              </a:rPr>
              <a:t>implementation of draw method otherwise </a:t>
            </a:r>
            <a:r>
              <a:rPr sz="972" spc="10" dirty="0">
                <a:latin typeface="Book Antiqua"/>
                <a:cs typeface="Book Antiqua"/>
              </a:rPr>
              <a:t>there will </a:t>
            </a:r>
            <a:r>
              <a:rPr sz="972" spc="15" dirty="0">
                <a:latin typeface="Book Antiqua"/>
                <a:cs typeface="Book Antiqua"/>
              </a:rPr>
              <a:t>be compiler error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19" dirty="0">
                <a:latin typeface="Book Antiqua"/>
                <a:cs typeface="Book Antiqua"/>
              </a:rPr>
              <a:t>we  </a:t>
            </a:r>
            <a:r>
              <a:rPr sz="972" spc="10" dirty="0">
                <a:latin typeface="Book Antiqua"/>
                <a:cs typeface="Book Antiqua"/>
              </a:rPr>
              <a:t>can not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5" dirty="0">
                <a:latin typeface="Book Antiqua"/>
                <a:cs typeface="Book Antiqua"/>
              </a:rPr>
              <a:t>all </a:t>
            </a:r>
            <a:r>
              <a:rPr sz="972" spc="10" dirty="0">
                <a:latin typeface="Book Antiqua"/>
                <a:cs typeface="Book Antiqua"/>
              </a:rPr>
              <a:t>abstract classes in heirarchi there should be </a:t>
            </a:r>
            <a:r>
              <a:rPr sz="972" spc="5" dirty="0">
                <a:latin typeface="Book Antiqua"/>
                <a:cs typeface="Book Antiqua"/>
              </a:rPr>
              <a:t>at </a:t>
            </a:r>
            <a:r>
              <a:rPr sz="972" spc="10" dirty="0">
                <a:latin typeface="Book Antiqua"/>
                <a:cs typeface="Book Antiqua"/>
              </a:rPr>
              <a:t>least </a:t>
            </a:r>
            <a:r>
              <a:rPr sz="972" spc="15" dirty="0">
                <a:latin typeface="Book Antiqua"/>
                <a:cs typeface="Book Antiqua"/>
              </a:rPr>
              <a:t>one </a:t>
            </a:r>
            <a:r>
              <a:rPr sz="972" spc="10" dirty="0">
                <a:latin typeface="Book Antiqua"/>
                <a:cs typeface="Book Antiqua"/>
              </a:rPr>
              <a:t>concrete  class at leaf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heirarchi,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class Quadrilateral </a:t>
            </a:r>
            <a:r>
              <a:rPr sz="972" b="1" spc="5" dirty="0">
                <a:latin typeface="Book Antiqua"/>
                <a:cs typeface="Book Antiqua"/>
              </a:rPr>
              <a:t>: </a:t>
            </a:r>
            <a:r>
              <a:rPr sz="972" b="1" spc="10" dirty="0">
                <a:latin typeface="Book Antiqua"/>
                <a:cs typeface="Book Antiqua"/>
              </a:rPr>
              <a:t>public </a:t>
            </a:r>
            <a:r>
              <a:rPr sz="972" b="1" spc="15" dirty="0">
                <a:latin typeface="Book Antiqua"/>
                <a:cs typeface="Book Antiqua"/>
              </a:rPr>
              <a:t>Shape</a:t>
            </a:r>
            <a:r>
              <a:rPr sz="972" b="1" spc="-5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19" dirty="0">
                <a:latin typeface="Book Antiqua"/>
                <a:cs typeface="Book Antiqua"/>
              </a:rPr>
              <a:t>No </a:t>
            </a:r>
            <a:r>
              <a:rPr sz="972" b="1" spc="15" dirty="0">
                <a:latin typeface="Book Antiqua"/>
                <a:cs typeface="Book Antiqua"/>
              </a:rPr>
              <a:t>overriding draw()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method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-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39"/>
              </a:spcBef>
            </a:pPr>
            <a:r>
              <a:rPr sz="972" b="1" spc="15" dirty="0">
                <a:solidFill>
                  <a:srgbClr val="FF0000"/>
                </a:solidFill>
                <a:latin typeface="Book Antiqua"/>
                <a:cs typeface="Book Antiqua"/>
              </a:rPr>
              <a:t>Quadrilateral </a:t>
            </a:r>
            <a:r>
              <a:rPr sz="972" b="1" spc="10" dirty="0">
                <a:solidFill>
                  <a:srgbClr val="FF0000"/>
                </a:solidFill>
                <a:latin typeface="Book Antiqua"/>
                <a:cs typeface="Book Antiqua"/>
              </a:rPr>
              <a:t>q; </a:t>
            </a:r>
            <a:r>
              <a:rPr sz="972" b="1" spc="5" dirty="0">
                <a:solidFill>
                  <a:srgbClr val="FF0000"/>
                </a:solidFill>
                <a:latin typeface="Book Antiqua"/>
                <a:cs typeface="Book Antiqua"/>
              </a:rPr>
              <a:t>//</a:t>
            </a:r>
            <a:r>
              <a:rPr sz="972" b="1" spc="-53" dirty="0">
                <a:solidFill>
                  <a:srgbClr val="FF0000"/>
                </a:solidFill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FF0000"/>
                </a:solidFill>
                <a:latin typeface="Book Antiqua"/>
                <a:cs typeface="Book Antiqua"/>
              </a:rPr>
              <a:t>Error!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class Rectangle:public</a:t>
            </a:r>
            <a:r>
              <a:rPr sz="972" b="1" spc="2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Quadrilateral{</a:t>
            </a:r>
            <a:endParaRPr sz="972">
              <a:latin typeface="Book Antiqua"/>
              <a:cs typeface="Book Antiqua"/>
            </a:endParaRPr>
          </a:p>
          <a:p>
            <a:pPr marL="429673" marR="4005965">
              <a:lnSpc>
                <a:spcPct val="104000"/>
              </a:lnSpc>
            </a:pPr>
            <a:r>
              <a:rPr sz="972" b="1" spc="29" dirty="0">
                <a:latin typeface="Book Antiqua"/>
                <a:cs typeface="Book Antiqua"/>
              </a:rPr>
              <a:t>…  </a:t>
            </a:r>
            <a:r>
              <a:rPr sz="972" b="1" spc="15" dirty="0">
                <a:latin typeface="Book Antiqua"/>
                <a:cs typeface="Book Antiqua"/>
              </a:rPr>
              <a:t>p</a:t>
            </a:r>
            <a:r>
              <a:rPr sz="972" b="1" spc="24" dirty="0">
                <a:latin typeface="Book Antiqua"/>
                <a:cs typeface="Book Antiqua"/>
              </a:rPr>
              <a:t>u</a:t>
            </a:r>
            <a:r>
              <a:rPr sz="972" b="1" spc="5" dirty="0">
                <a:latin typeface="Book Antiqua"/>
                <a:cs typeface="Book Antiqua"/>
              </a:rPr>
              <a:t>blic: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15" dirty="0">
                <a:latin typeface="Book Antiqua"/>
                <a:cs typeface="Book Antiqua"/>
              </a:rPr>
              <a:t>void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draw()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456237" y="3310148"/>
            <a:ext cx="116680" cy="395111"/>
          </a:xfrm>
          <a:custGeom>
            <a:avLst/>
            <a:gdLst/>
            <a:ahLst/>
            <a:cxnLst/>
            <a:rect l="l" t="t" r="r" b="b"/>
            <a:pathLst>
              <a:path w="120014" h="406400">
                <a:moveTo>
                  <a:pt x="72390" y="107442"/>
                </a:moveTo>
                <a:lnTo>
                  <a:pt x="48006" y="107442"/>
                </a:lnTo>
                <a:lnTo>
                  <a:pt x="48006" y="406146"/>
                </a:lnTo>
                <a:lnTo>
                  <a:pt x="72390" y="406146"/>
                </a:lnTo>
                <a:lnTo>
                  <a:pt x="72390" y="107442"/>
                </a:lnTo>
                <a:close/>
              </a:path>
              <a:path w="120014" h="406400">
                <a:moveTo>
                  <a:pt x="60198" y="0"/>
                </a:moveTo>
                <a:lnTo>
                  <a:pt x="0" y="119634"/>
                </a:lnTo>
                <a:lnTo>
                  <a:pt x="48006" y="119634"/>
                </a:lnTo>
                <a:lnTo>
                  <a:pt x="48006" y="107442"/>
                </a:lnTo>
                <a:lnTo>
                  <a:pt x="113576" y="107442"/>
                </a:lnTo>
                <a:lnTo>
                  <a:pt x="60198" y="0"/>
                </a:lnTo>
                <a:close/>
              </a:path>
              <a:path w="120014" h="406400">
                <a:moveTo>
                  <a:pt x="113576" y="107442"/>
                </a:moveTo>
                <a:lnTo>
                  <a:pt x="72390" y="107442"/>
                </a:lnTo>
                <a:lnTo>
                  <a:pt x="72390" y="119634"/>
                </a:lnTo>
                <a:lnTo>
                  <a:pt x="119634" y="119634"/>
                </a:lnTo>
                <a:lnTo>
                  <a:pt x="113576" y="107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2145290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3</a:t>
            </a:r>
            <a:r>
              <a:rPr sz="924" spc="-5" dirty="0">
                <a:latin typeface="Times New Roman"/>
                <a:cs typeface="Times New Roman"/>
              </a:rPr>
              <a:t>6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0506" y="1352867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093099" y="1349903"/>
            <a:ext cx="0" cy="185208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50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090506" y="1532148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6044458" y="1349903"/>
            <a:ext cx="0" cy="185208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50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1143352" y="1531656"/>
            <a:ext cx="4850606" cy="12896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972" b="1" spc="15" dirty="0">
                <a:latin typeface="Times New Roman"/>
                <a:cs typeface="Times New Roman"/>
              </a:rPr>
              <a:t>29.6.</a:t>
            </a:r>
            <a:r>
              <a:rPr sz="972" b="1" spc="15" dirty="0">
                <a:latin typeface="Book Antiqua"/>
                <a:cs typeface="Book Antiqua"/>
              </a:rPr>
              <a:t>Virtual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Destructors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destructor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called according to </a:t>
            </a:r>
            <a:r>
              <a:rPr sz="972" spc="5" dirty="0">
                <a:latin typeface="Book Antiqua"/>
                <a:cs typeface="Book Antiqua"/>
              </a:rPr>
              <a:t>static </a:t>
            </a:r>
            <a:r>
              <a:rPr sz="972" spc="15" dirty="0">
                <a:latin typeface="Book Antiqua"/>
                <a:cs typeface="Book Antiqua"/>
              </a:rPr>
              <a:t>type of </a:t>
            </a:r>
            <a:r>
              <a:rPr sz="972" spc="10" dirty="0">
                <a:latin typeface="Book Antiqua"/>
                <a:cs typeface="Book Antiqua"/>
              </a:rPr>
              <a:t>any class pointer for </a:t>
            </a:r>
            <a:r>
              <a:rPr sz="972" spc="15" dirty="0">
                <a:latin typeface="Book Antiqua"/>
                <a:cs typeface="Book Antiqua"/>
              </a:rPr>
              <a:t>example </a:t>
            </a: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5" dirty="0">
                <a:latin typeface="Book Antiqua"/>
                <a:cs typeface="Book Antiqua"/>
              </a:rPr>
              <a:t>we  have saved </a:t>
            </a:r>
            <a:r>
              <a:rPr sz="972" spc="10" dirty="0">
                <a:latin typeface="Book Antiqua"/>
                <a:cs typeface="Book Antiqua"/>
              </a:rPr>
              <a:t>derived class pointers </a:t>
            </a:r>
            <a:r>
              <a:rPr sz="972" spc="15" dirty="0">
                <a:latin typeface="Book Antiqua"/>
                <a:cs typeface="Book Antiqua"/>
              </a:rPr>
              <a:t>in shape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pointers array as </a:t>
            </a:r>
            <a:r>
              <a:rPr sz="972" spc="15" dirty="0">
                <a:latin typeface="Book Antiqua"/>
                <a:cs typeface="Book Antiqua"/>
              </a:rPr>
              <a:t>we did </a:t>
            </a:r>
            <a:r>
              <a:rPr sz="972" spc="10" dirty="0">
                <a:latin typeface="Book Antiqua"/>
                <a:cs typeface="Book Antiqua"/>
              </a:rPr>
              <a:t>in previous  lecture </a:t>
            </a:r>
            <a:r>
              <a:rPr sz="972" spc="19" dirty="0">
                <a:latin typeface="Book Antiqua"/>
                <a:cs typeface="Book Antiqua"/>
              </a:rPr>
              <a:t>when we </a:t>
            </a:r>
            <a:r>
              <a:rPr sz="972" spc="10" dirty="0">
                <a:latin typeface="Book Antiqua"/>
                <a:cs typeface="Book Antiqua"/>
              </a:rPr>
              <a:t>will call </a:t>
            </a:r>
            <a:r>
              <a:rPr sz="972" spc="15" dirty="0">
                <a:latin typeface="Book Antiqua"/>
                <a:cs typeface="Book Antiqua"/>
              </a:rPr>
              <a:t>destructor using </a:t>
            </a:r>
            <a:r>
              <a:rPr sz="972" spc="10" dirty="0">
                <a:latin typeface="Book Antiqua"/>
                <a:cs typeface="Book Antiqua"/>
              </a:rPr>
              <a:t>delete operator the destructor </a:t>
            </a:r>
            <a:r>
              <a:rPr sz="972" spc="15" dirty="0">
                <a:latin typeface="Book Antiqua"/>
                <a:cs typeface="Book Antiqua"/>
              </a:rPr>
              <a:t>of base </a:t>
            </a:r>
            <a:r>
              <a:rPr sz="972" spc="10" dirty="0">
                <a:latin typeface="Book Antiqua"/>
                <a:cs typeface="Book Antiqua"/>
              </a:rPr>
              <a:t>class  </a:t>
            </a:r>
            <a:r>
              <a:rPr sz="972" spc="15" dirty="0">
                <a:latin typeface="Book Antiqua"/>
                <a:cs typeface="Book Antiqua"/>
              </a:rPr>
              <a:t>Shape </a:t>
            </a:r>
            <a:r>
              <a:rPr sz="972" spc="10" dirty="0">
                <a:latin typeface="Book Antiqua"/>
                <a:cs typeface="Book Antiqua"/>
              </a:rPr>
              <a:t>will be called as </a:t>
            </a:r>
            <a:r>
              <a:rPr sz="972" spc="5" dirty="0">
                <a:latin typeface="Book Antiqua"/>
                <a:cs typeface="Book Antiqua"/>
              </a:rPr>
              <a:t>static </a:t>
            </a:r>
            <a:r>
              <a:rPr sz="972" spc="15" dirty="0">
                <a:latin typeface="Book Antiqua"/>
                <a:cs typeface="Book Antiqua"/>
              </a:rPr>
              <a:t>type of </a:t>
            </a:r>
            <a:r>
              <a:rPr sz="972" spc="10" dirty="0">
                <a:latin typeface="Book Antiqua"/>
                <a:cs typeface="Book Antiqua"/>
              </a:rPr>
              <a:t>array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Shape. This will destroy </a:t>
            </a:r>
            <a:r>
              <a:rPr sz="972" spc="15" dirty="0">
                <a:latin typeface="Book Antiqua"/>
                <a:cs typeface="Book Antiqua"/>
              </a:rPr>
              <a:t>the base </a:t>
            </a:r>
            <a:r>
              <a:rPr sz="972" spc="10" dirty="0">
                <a:latin typeface="Book Antiqua"/>
                <a:cs typeface="Book Antiqua"/>
              </a:rPr>
              <a:t>class  object only derived class object will not be destroyed </a:t>
            </a:r>
            <a:r>
              <a:rPr sz="972" spc="5" dirty="0">
                <a:latin typeface="Book Antiqua"/>
                <a:cs typeface="Book Antiqua"/>
              </a:rPr>
              <a:t>this is </a:t>
            </a:r>
            <a:r>
              <a:rPr sz="972" spc="10" dirty="0">
                <a:latin typeface="Book Antiqua"/>
                <a:cs typeface="Book Antiqua"/>
              </a:rPr>
              <a:t>explained in the </a:t>
            </a:r>
            <a:r>
              <a:rPr sz="972" spc="15" dirty="0">
                <a:latin typeface="Book Antiqua"/>
                <a:cs typeface="Book Antiqua"/>
              </a:rPr>
              <a:t>example  code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3099" y="2817125"/>
            <a:ext cx="4951853" cy="4921732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147"/>
              </a:lnSpc>
            </a:pPr>
            <a:r>
              <a:rPr sz="972" b="1" spc="10" dirty="0">
                <a:latin typeface="Book Antiqua"/>
                <a:cs typeface="Book Antiqua"/>
              </a:rPr>
              <a:t>class </a:t>
            </a:r>
            <a:r>
              <a:rPr sz="972" b="1" spc="15" dirty="0">
                <a:latin typeface="Book Antiqua"/>
                <a:cs typeface="Book Antiqua"/>
              </a:rPr>
              <a:t>Shape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7827" marR="4051647">
              <a:lnSpc>
                <a:spcPct val="104000"/>
              </a:lnSpc>
            </a:pPr>
            <a:r>
              <a:rPr sz="972" b="1" spc="29" dirty="0">
                <a:latin typeface="Book Antiqua"/>
                <a:cs typeface="Book Antiqua"/>
              </a:rPr>
              <a:t>…  </a:t>
            </a:r>
            <a:r>
              <a:rPr sz="972" b="1" spc="15" dirty="0">
                <a:latin typeface="Book Antiqua"/>
                <a:cs typeface="Book Antiqua"/>
              </a:rPr>
              <a:t>pu</a:t>
            </a:r>
            <a:r>
              <a:rPr sz="972" b="1" spc="24" dirty="0">
                <a:latin typeface="Book Antiqua"/>
                <a:cs typeface="Book Antiqua"/>
              </a:rPr>
              <a:t>b</a:t>
            </a:r>
            <a:r>
              <a:rPr sz="972" b="1" spc="5" dirty="0">
                <a:latin typeface="Book Antiqua"/>
                <a:cs typeface="Book Antiqua"/>
              </a:rPr>
              <a:t>lic: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~Shape()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7827" marR="2527419" indent="417326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cout </a:t>
            </a:r>
            <a:r>
              <a:rPr sz="972" b="1" spc="19" dirty="0">
                <a:latin typeface="Book Antiqua"/>
                <a:cs typeface="Book Antiqua"/>
              </a:rPr>
              <a:t>&lt;&lt; </a:t>
            </a:r>
            <a:r>
              <a:rPr sz="972" b="1" spc="15" dirty="0">
                <a:latin typeface="Book Antiqua"/>
                <a:cs typeface="Book Antiqua"/>
              </a:rPr>
              <a:t>“Shape </a:t>
            </a:r>
            <a:r>
              <a:rPr sz="972" b="1" spc="10" dirty="0">
                <a:latin typeface="Book Antiqua"/>
                <a:cs typeface="Book Antiqua"/>
              </a:rPr>
              <a:t>destructor  called\n”;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59265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class Quadrilateral </a:t>
            </a:r>
            <a:r>
              <a:rPr sz="972" b="1" spc="5" dirty="0">
                <a:latin typeface="Book Antiqua"/>
                <a:cs typeface="Book Antiqua"/>
              </a:rPr>
              <a:t>: </a:t>
            </a:r>
            <a:r>
              <a:rPr sz="972" b="1" spc="15" dirty="0">
                <a:latin typeface="Book Antiqua"/>
                <a:cs typeface="Book Antiqua"/>
              </a:rPr>
              <a:t>public Shape</a:t>
            </a:r>
            <a:r>
              <a:rPr sz="972" b="1" spc="-1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7827" marR="4051647">
              <a:lnSpc>
                <a:spcPct val="104000"/>
              </a:lnSpc>
            </a:pPr>
            <a:r>
              <a:rPr sz="972" b="1" spc="29" dirty="0">
                <a:latin typeface="Book Antiqua"/>
                <a:cs typeface="Book Antiqua"/>
              </a:rPr>
              <a:t>…  </a:t>
            </a:r>
            <a:r>
              <a:rPr sz="972" b="1" spc="15" dirty="0">
                <a:latin typeface="Book Antiqua"/>
                <a:cs typeface="Book Antiqua"/>
              </a:rPr>
              <a:t>pu</a:t>
            </a:r>
            <a:r>
              <a:rPr sz="972" b="1" spc="24" dirty="0">
                <a:latin typeface="Book Antiqua"/>
                <a:cs typeface="Book Antiqua"/>
              </a:rPr>
              <a:t>b</a:t>
            </a:r>
            <a:r>
              <a:rPr sz="972" b="1" spc="5" dirty="0">
                <a:latin typeface="Book Antiqua"/>
                <a:cs typeface="Book Antiqua"/>
              </a:rPr>
              <a:t>lic: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~Quadrilateral()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7827" marR="2102684" indent="417326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cout </a:t>
            </a:r>
            <a:r>
              <a:rPr sz="972" b="1" spc="15" dirty="0">
                <a:latin typeface="Book Antiqua"/>
                <a:cs typeface="Book Antiqua"/>
              </a:rPr>
              <a:t>&lt;&lt; </a:t>
            </a:r>
            <a:r>
              <a:rPr sz="972" b="1" spc="10" dirty="0">
                <a:latin typeface="Book Antiqua"/>
                <a:cs typeface="Book Antiqua"/>
              </a:rPr>
              <a:t>“Quadrilateral destructor  called\n”;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59265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class Rectangle </a:t>
            </a:r>
            <a:r>
              <a:rPr sz="972" b="1" spc="5" dirty="0">
                <a:latin typeface="Book Antiqua"/>
                <a:cs typeface="Book Antiqua"/>
              </a:rPr>
              <a:t>: </a:t>
            </a:r>
            <a:r>
              <a:rPr sz="972" b="1" spc="10" dirty="0">
                <a:latin typeface="Book Antiqua"/>
                <a:cs typeface="Book Antiqua"/>
              </a:rPr>
              <a:t>public Quadrilateral</a:t>
            </a:r>
            <a:r>
              <a:rPr sz="972" b="1" spc="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7827" marR="4051647">
              <a:lnSpc>
                <a:spcPct val="104000"/>
              </a:lnSpc>
            </a:pPr>
            <a:r>
              <a:rPr sz="972" b="1" spc="29" dirty="0">
                <a:latin typeface="Book Antiqua"/>
                <a:cs typeface="Book Antiqua"/>
              </a:rPr>
              <a:t>…  </a:t>
            </a:r>
            <a:r>
              <a:rPr sz="972" b="1" spc="15" dirty="0">
                <a:latin typeface="Book Antiqua"/>
                <a:cs typeface="Book Antiqua"/>
              </a:rPr>
              <a:t>pu</a:t>
            </a:r>
            <a:r>
              <a:rPr sz="972" b="1" spc="24" dirty="0">
                <a:latin typeface="Book Antiqua"/>
                <a:cs typeface="Book Antiqua"/>
              </a:rPr>
              <a:t>b</a:t>
            </a:r>
            <a:r>
              <a:rPr sz="972" b="1" spc="5" dirty="0">
                <a:latin typeface="Book Antiqua"/>
                <a:cs typeface="Book Antiqua"/>
              </a:rPr>
              <a:t>lic: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~Rectangle()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895770" marR="2315051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cout </a:t>
            </a:r>
            <a:r>
              <a:rPr sz="972" b="1" spc="19" dirty="0">
                <a:latin typeface="Book Antiqua"/>
                <a:cs typeface="Book Antiqua"/>
              </a:rPr>
              <a:t>&lt;&lt; </a:t>
            </a:r>
            <a:r>
              <a:rPr sz="972" b="1" spc="10" dirty="0">
                <a:latin typeface="Book Antiqua"/>
                <a:cs typeface="Book Antiqua"/>
              </a:rPr>
              <a:t>“Rectangle destructor  called\n”;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39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59265"/>
            <a:r>
              <a:rPr sz="972" b="1" spc="10" dirty="0">
                <a:latin typeface="Book Antiqua"/>
                <a:cs typeface="Book Antiqua"/>
              </a:rPr>
              <a:t>int main()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7827" marR="2457041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Shape* pShape </a:t>
            </a:r>
            <a:r>
              <a:rPr sz="972" b="1" spc="19" dirty="0">
                <a:latin typeface="Book Antiqua"/>
                <a:cs typeface="Book Antiqua"/>
              </a:rPr>
              <a:t>= new </a:t>
            </a:r>
            <a:r>
              <a:rPr sz="972" b="1" spc="10" dirty="0">
                <a:latin typeface="Book Antiqua"/>
                <a:cs typeface="Book Antiqua"/>
              </a:rPr>
              <a:t>Rectangle();  </a:t>
            </a:r>
            <a:r>
              <a:rPr sz="972" b="1" spc="15" dirty="0">
                <a:latin typeface="Book Antiqua"/>
                <a:cs typeface="Book Antiqua"/>
              </a:rPr>
              <a:t>delete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pShape;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3352" y="8556965"/>
            <a:ext cx="4851224" cy="485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7500"/>
              </a:lnSpc>
            </a:pPr>
            <a:r>
              <a:rPr sz="972" spc="19" dirty="0">
                <a:latin typeface="Book Antiqua"/>
                <a:cs typeface="Book Antiqua"/>
              </a:rPr>
              <a:t>When </a:t>
            </a:r>
            <a:r>
              <a:rPr sz="972" spc="10" dirty="0">
                <a:latin typeface="Book Antiqua"/>
                <a:cs typeface="Book Antiqua"/>
              </a:rPr>
              <a:t>delete operator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applied to </a:t>
            </a:r>
            <a:r>
              <a:rPr sz="972" spc="15" dirty="0">
                <a:latin typeface="Book Antiqua"/>
                <a:cs typeface="Book Antiqua"/>
              </a:rPr>
              <a:t>a base </a:t>
            </a:r>
            <a:r>
              <a:rPr sz="972" spc="10" dirty="0">
                <a:latin typeface="Book Antiqua"/>
                <a:cs typeface="Book Antiqua"/>
              </a:rPr>
              <a:t>class pointer,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destructor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called  regardless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10" dirty="0">
                <a:latin typeface="Book Antiqua"/>
                <a:cs typeface="Book Antiqua"/>
              </a:rPr>
              <a:t>the object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type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Output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3099" y="9207181"/>
            <a:ext cx="4951853" cy="141064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147"/>
              </a:lnSpc>
            </a:pPr>
            <a:r>
              <a:rPr sz="972" b="1" spc="15" dirty="0">
                <a:latin typeface="Book Antiqua"/>
                <a:cs typeface="Book Antiqua"/>
              </a:rPr>
              <a:t>Shape </a:t>
            </a:r>
            <a:r>
              <a:rPr sz="972" b="1" spc="10" dirty="0">
                <a:latin typeface="Book Antiqua"/>
                <a:cs typeface="Book Antiqua"/>
              </a:rPr>
              <a:t>destructor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called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722228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3</a:t>
            </a:r>
            <a:r>
              <a:rPr sz="924" spc="-5" dirty="0">
                <a:latin typeface="Times New Roman"/>
                <a:cs typeface="Times New Roman"/>
              </a:rPr>
              <a:t>7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08337" y="1352867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511300" y="1349903"/>
            <a:ext cx="0" cy="185208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50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508337" y="1532148"/>
            <a:ext cx="4951853" cy="0"/>
          </a:xfrm>
          <a:custGeom>
            <a:avLst/>
            <a:gdLst/>
            <a:ahLst/>
            <a:cxnLst/>
            <a:rect l="l" t="t" r="r" b="b"/>
            <a:pathLst>
              <a:path w="5093334">
                <a:moveTo>
                  <a:pt x="0" y="0"/>
                </a:moveTo>
                <a:lnTo>
                  <a:pt x="509320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6462659" y="1349903"/>
            <a:ext cx="0" cy="185208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50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1561923" y="1533878"/>
            <a:ext cx="4851224" cy="673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Result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ts val="1361"/>
              </a:lnSpc>
              <a:spcBef>
                <a:spcPts val="49"/>
              </a:spcBef>
            </a:pPr>
            <a:r>
              <a:rPr sz="1069" spc="10" dirty="0">
                <a:latin typeface="Book Antiqua"/>
                <a:cs typeface="Book Antiqua"/>
              </a:rPr>
              <a:t>You can see by diagram below </a:t>
            </a:r>
            <a:r>
              <a:rPr sz="1069" spc="5" dirty="0">
                <a:latin typeface="Book Antiqua"/>
                <a:cs typeface="Book Antiqua"/>
              </a:rPr>
              <a:t>that </a:t>
            </a:r>
            <a:r>
              <a:rPr sz="1069" spc="10" dirty="0">
                <a:latin typeface="Book Antiqua"/>
                <a:cs typeface="Book Antiqua"/>
              </a:rPr>
              <a:t>only base </a:t>
            </a:r>
            <a:r>
              <a:rPr sz="1069" spc="5" dirty="0">
                <a:latin typeface="Book Antiqua"/>
                <a:cs typeface="Book Antiqua"/>
              </a:rPr>
              <a:t>class part </a:t>
            </a:r>
            <a:r>
              <a:rPr sz="1069" spc="10" dirty="0">
                <a:latin typeface="Book Antiqua"/>
                <a:cs typeface="Book Antiqua"/>
              </a:rPr>
              <a:t>of object </a:t>
            </a:r>
            <a:r>
              <a:rPr sz="1069" spc="5" dirty="0">
                <a:latin typeface="Book Antiqua"/>
                <a:cs typeface="Book Antiqua"/>
              </a:rPr>
              <a:t>will </a:t>
            </a:r>
            <a:r>
              <a:rPr sz="1069" spc="10" dirty="0">
                <a:latin typeface="Book Antiqua"/>
                <a:cs typeface="Book Antiqua"/>
              </a:rPr>
              <a:t>be  deleted other parts will remain as </a:t>
            </a:r>
            <a:r>
              <a:rPr sz="1069" spc="5" dirty="0">
                <a:latin typeface="Book Antiqua"/>
                <a:cs typeface="Book Antiqua"/>
              </a:rPr>
              <a:t>it </a:t>
            </a:r>
            <a:r>
              <a:rPr sz="1069" spc="10" dirty="0">
                <a:latin typeface="Book Antiqua"/>
                <a:cs typeface="Book Antiqua"/>
              </a:rPr>
              <a:t>is this result in </a:t>
            </a:r>
            <a:r>
              <a:rPr sz="1069" spc="15" dirty="0">
                <a:latin typeface="Book Antiqua"/>
                <a:cs typeface="Book Antiqua"/>
              </a:rPr>
              <a:t>memory </a:t>
            </a:r>
            <a:r>
              <a:rPr sz="1069" spc="10" dirty="0">
                <a:latin typeface="Book Antiqua"/>
                <a:cs typeface="Book Antiqua"/>
              </a:rPr>
              <a:t>leak (wastage  </a:t>
            </a:r>
            <a:r>
              <a:rPr sz="1069" spc="282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of</a:t>
            </a:r>
            <a:endParaRPr sz="1069">
              <a:latin typeface="Book Antiqua"/>
              <a:cs typeface="Book Antiqua"/>
            </a:endParaRPr>
          </a:p>
          <a:p>
            <a:pPr marL="12347">
              <a:spcBef>
                <a:spcPts val="24"/>
              </a:spcBef>
            </a:pPr>
            <a:r>
              <a:rPr sz="1069" spc="10" dirty="0">
                <a:latin typeface="Book Antiqua"/>
                <a:cs typeface="Book Antiqua"/>
              </a:rPr>
              <a:t>memory),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61924" y="5337316"/>
            <a:ext cx="4849989" cy="966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7500"/>
              </a:lnSpc>
            </a:pPr>
            <a:r>
              <a:rPr sz="972" spc="10" dirty="0">
                <a:latin typeface="Book Antiqua"/>
                <a:cs typeface="Book Antiqua"/>
              </a:rPr>
              <a:t>This issue will be solved in the </a:t>
            </a:r>
            <a:r>
              <a:rPr sz="972" spc="15" dirty="0">
                <a:latin typeface="Book Antiqua"/>
                <a:cs typeface="Book Antiqua"/>
              </a:rPr>
              <a:t>same way as we solved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5" dirty="0">
                <a:latin typeface="Book Antiqua"/>
                <a:cs typeface="Book Antiqua"/>
              </a:rPr>
              <a:t>problem </a:t>
            </a:r>
            <a:r>
              <a:rPr sz="972" spc="10" dirty="0">
                <a:latin typeface="Book Antiqua"/>
                <a:cs typeface="Book Antiqua"/>
              </a:rPr>
              <a:t>of calling  derived classes </a:t>
            </a:r>
            <a:r>
              <a:rPr sz="972" b="1" spc="15" dirty="0">
                <a:latin typeface="Book Antiqua"/>
                <a:cs typeface="Book Antiqua"/>
              </a:rPr>
              <a:t>Draw methods </a:t>
            </a:r>
            <a:r>
              <a:rPr sz="972" spc="15" dirty="0">
                <a:latin typeface="Book Antiqua"/>
                <a:cs typeface="Book Antiqua"/>
              </a:rPr>
              <a:t>using base </a:t>
            </a:r>
            <a:r>
              <a:rPr sz="972" spc="10" dirty="0">
                <a:latin typeface="Book Antiqua"/>
                <a:cs typeface="Book Antiqua"/>
              </a:rPr>
              <a:t>class pointer </a:t>
            </a: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5" dirty="0">
                <a:latin typeface="Book Antiqua"/>
                <a:cs typeface="Book Antiqua"/>
              </a:rPr>
              <a:t>use </a:t>
            </a:r>
            <a:r>
              <a:rPr sz="972" b="1" spc="10" dirty="0">
                <a:latin typeface="Book Antiqua"/>
                <a:cs typeface="Book Antiqua"/>
              </a:rPr>
              <a:t>Virtual</a:t>
            </a:r>
            <a:r>
              <a:rPr sz="972" b="1" spc="-5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keyword</a:t>
            </a:r>
            <a:r>
              <a:rPr sz="972" spc="15" dirty="0">
                <a:latin typeface="Book Antiqua"/>
                <a:cs typeface="Book Antiqua"/>
              </a:rPr>
              <a:t>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Virtual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Destructors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Make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destructor virtual as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9" dirty="0">
                <a:latin typeface="Book Antiqua"/>
                <a:cs typeface="Book Antiqua"/>
              </a:rPr>
              <a:t>made </a:t>
            </a:r>
            <a:r>
              <a:rPr sz="972" spc="15" dirty="0">
                <a:latin typeface="Book Antiqua"/>
                <a:cs typeface="Book Antiqua"/>
              </a:rPr>
              <a:t>Draw method </a:t>
            </a:r>
            <a:r>
              <a:rPr sz="972" spc="10" dirty="0">
                <a:latin typeface="Book Antiqua"/>
                <a:cs typeface="Book Antiqua"/>
              </a:rPr>
              <a:t>virtual in base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class,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11301" y="6473879"/>
            <a:ext cx="4951853" cy="2901243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162"/>
              </a:lnSpc>
            </a:pP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Shape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7827" marR="4073255">
              <a:lnSpc>
                <a:spcPts val="1254"/>
              </a:lnSpc>
              <a:spcBef>
                <a:spcPts val="49"/>
              </a:spcBef>
            </a:pPr>
            <a:r>
              <a:rPr sz="972" spc="29" dirty="0">
                <a:latin typeface="Book Antiqua"/>
                <a:cs typeface="Book Antiqua"/>
              </a:rPr>
              <a:t>…  </a:t>
            </a:r>
            <a:r>
              <a:rPr sz="972" spc="5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virtual </a:t>
            </a:r>
            <a:r>
              <a:rPr sz="972" b="1" spc="15" dirty="0">
                <a:latin typeface="Book Antiqua"/>
                <a:cs typeface="Book Antiqua"/>
              </a:rPr>
              <a:t>~Shape()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896387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cout </a:t>
            </a:r>
            <a:r>
              <a:rPr sz="972" spc="15" dirty="0">
                <a:latin typeface="Book Antiqua"/>
                <a:cs typeface="Book Antiqua"/>
              </a:rPr>
              <a:t>&lt;&lt; “Shape </a:t>
            </a:r>
            <a:r>
              <a:rPr sz="972" spc="10" dirty="0">
                <a:latin typeface="Book Antiqua"/>
                <a:cs typeface="Book Antiqua"/>
              </a:rPr>
              <a:t>destructor  called\n”;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87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class Quadrilateral </a:t>
            </a:r>
            <a:r>
              <a:rPr sz="972" spc="5" dirty="0">
                <a:latin typeface="Book Antiqua"/>
                <a:cs typeface="Book Antiqua"/>
              </a:rPr>
              <a:t>: </a:t>
            </a:r>
            <a:r>
              <a:rPr sz="972" spc="10" dirty="0">
                <a:latin typeface="Book Antiqua"/>
                <a:cs typeface="Book Antiqua"/>
              </a:rPr>
              <a:t>public </a:t>
            </a:r>
            <a:r>
              <a:rPr sz="972" spc="15" dirty="0">
                <a:latin typeface="Book Antiqua"/>
                <a:cs typeface="Book Antiqua"/>
              </a:rPr>
              <a:t>Shape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7827" marR="4073255">
              <a:lnSpc>
                <a:spcPct val="107000"/>
              </a:lnSpc>
            </a:pPr>
            <a:r>
              <a:rPr sz="972" spc="29" dirty="0">
                <a:latin typeface="Book Antiqua"/>
                <a:cs typeface="Book Antiqua"/>
              </a:rPr>
              <a:t>…  </a:t>
            </a:r>
            <a:r>
              <a:rPr sz="972" spc="5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68"/>
              </a:spcBef>
            </a:pPr>
            <a:r>
              <a:rPr sz="972" b="1" spc="10" dirty="0">
                <a:latin typeface="Book Antiqua"/>
                <a:cs typeface="Book Antiqua"/>
              </a:rPr>
              <a:t>virtual ~Quadrilateral()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896387">
              <a:spcBef>
                <a:spcPts val="63"/>
              </a:spcBef>
            </a:pPr>
            <a:r>
              <a:rPr sz="972" spc="15" dirty="0">
                <a:latin typeface="Book Antiqua"/>
                <a:cs typeface="Book Antiqua"/>
              </a:rPr>
              <a:t>cout </a:t>
            </a:r>
            <a:r>
              <a:rPr sz="972" spc="19" dirty="0">
                <a:latin typeface="Book Antiqua"/>
                <a:cs typeface="Book Antiqua"/>
              </a:rPr>
              <a:t>&lt;&lt; </a:t>
            </a:r>
            <a:r>
              <a:rPr sz="972" spc="10" dirty="0">
                <a:latin typeface="Book Antiqua"/>
                <a:cs typeface="Book Antiqua"/>
              </a:rPr>
              <a:t>“Quadrilateral </a:t>
            </a:r>
            <a:r>
              <a:rPr sz="972" spc="15" dirty="0">
                <a:latin typeface="Book Antiqua"/>
                <a:cs typeface="Book Antiqua"/>
              </a:rPr>
              <a:t>destructor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called\n”;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83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87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class Rectangle </a:t>
            </a:r>
            <a:r>
              <a:rPr sz="972" spc="5" dirty="0">
                <a:latin typeface="Book Antiqua"/>
                <a:cs typeface="Book Antiqua"/>
              </a:rPr>
              <a:t>: </a:t>
            </a:r>
            <a:r>
              <a:rPr sz="972" spc="10" dirty="0">
                <a:latin typeface="Book Antiqua"/>
                <a:cs typeface="Book Antiqua"/>
              </a:rPr>
              <a:t>public Quadrilateral</a:t>
            </a:r>
            <a:r>
              <a:rPr sz="972" spc="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7827" marR="4073255" indent="-617">
              <a:lnSpc>
                <a:spcPct val="107000"/>
              </a:lnSpc>
            </a:pPr>
            <a:r>
              <a:rPr sz="972" spc="29" dirty="0">
                <a:latin typeface="Book Antiqua"/>
                <a:cs typeface="Book Antiqua"/>
              </a:rPr>
              <a:t>…  </a:t>
            </a:r>
            <a:r>
              <a:rPr sz="972" spc="5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68"/>
              </a:spcBef>
            </a:pPr>
            <a:r>
              <a:rPr sz="972" b="1" spc="10" dirty="0">
                <a:latin typeface="Book Antiqua"/>
                <a:cs typeface="Book Antiqua"/>
              </a:rPr>
              <a:t>virtual ~Rectangle()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896387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cout </a:t>
            </a:r>
            <a:r>
              <a:rPr sz="972" spc="15" dirty="0">
                <a:latin typeface="Book Antiqua"/>
                <a:cs typeface="Book Antiqua"/>
              </a:rPr>
              <a:t>&lt;&lt; </a:t>
            </a:r>
            <a:r>
              <a:rPr sz="972" spc="10" dirty="0">
                <a:latin typeface="Book Antiqua"/>
                <a:cs typeface="Book Antiqua"/>
              </a:rPr>
              <a:t>“Rectangle destructor</a:t>
            </a:r>
            <a:r>
              <a:rPr sz="972" spc="-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called\n”;</a:t>
            </a:r>
            <a:endParaRPr sz="972">
              <a:latin typeface="Book Antiqua"/>
              <a:cs typeface="Book Antiqua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841205" y="3568934"/>
          <a:ext cx="1454503" cy="8754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9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4479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Shape</a:t>
                      </a:r>
                      <a:r>
                        <a:rPr sz="1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Part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739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Quad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Part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739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Rect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Part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2453640" y="3012334"/>
            <a:ext cx="116680" cy="521053"/>
          </a:xfrm>
          <a:custGeom>
            <a:avLst/>
            <a:gdLst/>
            <a:ahLst/>
            <a:cxnLst/>
            <a:rect l="l" t="t" r="r" b="b"/>
            <a:pathLst>
              <a:path w="120014" h="535939">
                <a:moveTo>
                  <a:pt x="48006" y="416051"/>
                </a:moveTo>
                <a:lnTo>
                  <a:pt x="0" y="416051"/>
                </a:lnTo>
                <a:lnTo>
                  <a:pt x="60198" y="535685"/>
                </a:lnTo>
                <a:lnTo>
                  <a:pt x="113576" y="428244"/>
                </a:lnTo>
                <a:lnTo>
                  <a:pt x="48006" y="428244"/>
                </a:lnTo>
                <a:lnTo>
                  <a:pt x="48006" y="416051"/>
                </a:lnTo>
                <a:close/>
              </a:path>
              <a:path w="120014" h="535939">
                <a:moveTo>
                  <a:pt x="71628" y="0"/>
                </a:moveTo>
                <a:lnTo>
                  <a:pt x="48006" y="0"/>
                </a:lnTo>
                <a:lnTo>
                  <a:pt x="48006" y="428244"/>
                </a:lnTo>
                <a:lnTo>
                  <a:pt x="71628" y="428244"/>
                </a:lnTo>
                <a:lnTo>
                  <a:pt x="71628" y="0"/>
                </a:lnTo>
                <a:close/>
              </a:path>
              <a:path w="120014" h="535939">
                <a:moveTo>
                  <a:pt x="119633" y="416051"/>
                </a:moveTo>
                <a:lnTo>
                  <a:pt x="71628" y="416051"/>
                </a:lnTo>
                <a:lnTo>
                  <a:pt x="71628" y="428244"/>
                </a:lnTo>
                <a:lnTo>
                  <a:pt x="113576" y="428244"/>
                </a:lnTo>
                <a:lnTo>
                  <a:pt x="119633" y="416051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2055072" y="2681181"/>
            <a:ext cx="913077" cy="193208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28398" rIns="0" bIns="0" rtlCol="0">
            <a:spAutoFit/>
          </a:bodyPr>
          <a:lstStyle/>
          <a:p>
            <a:pPr marL="68526">
              <a:spcBef>
                <a:spcPts val="223"/>
              </a:spcBef>
            </a:pPr>
            <a:r>
              <a:rPr sz="1069" spc="5" dirty="0">
                <a:latin typeface="Times New Roman"/>
                <a:cs typeface="Times New Roman"/>
              </a:rPr>
              <a:t>pShape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93944" y="3816880"/>
            <a:ext cx="1419931" cy="284603"/>
          </a:xfrm>
          <a:custGeom>
            <a:avLst/>
            <a:gdLst/>
            <a:ahLst/>
            <a:cxnLst/>
            <a:rect l="l" t="t" r="r" b="b"/>
            <a:pathLst>
              <a:path w="1460500" h="292735">
                <a:moveTo>
                  <a:pt x="1459991" y="0"/>
                </a:moveTo>
                <a:lnTo>
                  <a:pt x="0" y="0"/>
                </a:lnTo>
                <a:lnTo>
                  <a:pt x="0" y="292608"/>
                </a:lnTo>
                <a:lnTo>
                  <a:pt x="1459991" y="292608"/>
                </a:lnTo>
                <a:lnTo>
                  <a:pt x="1459991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4893944" y="4101359"/>
            <a:ext cx="1419931" cy="283986"/>
          </a:xfrm>
          <a:custGeom>
            <a:avLst/>
            <a:gdLst/>
            <a:ahLst/>
            <a:cxnLst/>
            <a:rect l="l" t="t" r="r" b="b"/>
            <a:pathLst>
              <a:path w="1460500" h="292100">
                <a:moveTo>
                  <a:pt x="1459991" y="0"/>
                </a:moveTo>
                <a:lnTo>
                  <a:pt x="0" y="0"/>
                </a:lnTo>
                <a:lnTo>
                  <a:pt x="0" y="291846"/>
                </a:lnTo>
                <a:lnTo>
                  <a:pt x="1459991" y="291846"/>
                </a:lnTo>
                <a:lnTo>
                  <a:pt x="1459991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4961608" y="3858120"/>
            <a:ext cx="587110" cy="444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Quad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Part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948"/>
              </a:spcBef>
            </a:pPr>
            <a:r>
              <a:rPr sz="1069" spc="10" dirty="0">
                <a:latin typeface="Times New Roman"/>
                <a:cs typeface="Times New Roman"/>
              </a:rPr>
              <a:t>Rect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Part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27957" y="4558947"/>
            <a:ext cx="41857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solidFill>
                  <a:srgbClr val="FF6500"/>
                </a:solidFill>
                <a:latin typeface="Times New Roman"/>
                <a:cs typeface="Times New Roman"/>
              </a:rPr>
              <a:t>B</a:t>
            </a:r>
            <a:r>
              <a:rPr sz="1069" b="1" dirty="0">
                <a:solidFill>
                  <a:srgbClr val="FF6500"/>
                </a:solidFill>
                <a:latin typeface="Times New Roman"/>
                <a:cs typeface="Times New Roman"/>
              </a:rPr>
              <a:t>ef</a:t>
            </a:r>
            <a:r>
              <a:rPr sz="1069" b="1" spc="19" dirty="0">
                <a:solidFill>
                  <a:srgbClr val="FF6500"/>
                </a:solidFill>
                <a:latin typeface="Times New Roman"/>
                <a:cs typeface="Times New Roman"/>
              </a:rPr>
              <a:t>o</a:t>
            </a:r>
            <a:r>
              <a:rPr sz="1069" b="1" dirty="0">
                <a:solidFill>
                  <a:srgbClr val="FF6500"/>
                </a:solidFill>
                <a:latin typeface="Times New Roman"/>
                <a:cs typeface="Times New Roman"/>
              </a:rPr>
              <a:t>r</a:t>
            </a:r>
            <a:r>
              <a:rPr sz="1069" b="1" spc="10" dirty="0">
                <a:solidFill>
                  <a:srgbClr val="FF6500"/>
                </a:solidFill>
                <a:latin typeface="Times New Roman"/>
                <a:cs typeface="Times New Roman"/>
              </a:rPr>
              <a:t>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57967" y="4512275"/>
            <a:ext cx="34263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solidFill>
                  <a:srgbClr val="FF6500"/>
                </a:solidFill>
                <a:latin typeface="Times New Roman"/>
                <a:cs typeface="Times New Roman"/>
              </a:rPr>
              <a:t>After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133849" y="2491528"/>
            <a:ext cx="0" cy="2509573"/>
          </a:xfrm>
          <a:custGeom>
            <a:avLst/>
            <a:gdLst/>
            <a:ahLst/>
            <a:cxnLst/>
            <a:rect l="l" t="t" r="r" b="b"/>
            <a:pathLst>
              <a:path h="2581275">
                <a:moveTo>
                  <a:pt x="0" y="0"/>
                </a:moveTo>
                <a:lnTo>
                  <a:pt x="0" y="2580894"/>
                </a:lnTo>
              </a:path>
            </a:pathLst>
          </a:custGeom>
          <a:ln w="23901">
            <a:solidFill>
              <a:srgbClr val="FF66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5494760" y="3012334"/>
            <a:ext cx="116680" cy="521053"/>
          </a:xfrm>
          <a:custGeom>
            <a:avLst/>
            <a:gdLst/>
            <a:ahLst/>
            <a:cxnLst/>
            <a:rect l="l" t="t" r="r" b="b"/>
            <a:pathLst>
              <a:path w="120014" h="535939">
                <a:moveTo>
                  <a:pt x="48006" y="416051"/>
                </a:moveTo>
                <a:lnTo>
                  <a:pt x="0" y="416051"/>
                </a:lnTo>
                <a:lnTo>
                  <a:pt x="60198" y="535685"/>
                </a:lnTo>
                <a:lnTo>
                  <a:pt x="113576" y="428244"/>
                </a:lnTo>
                <a:lnTo>
                  <a:pt x="48006" y="428244"/>
                </a:lnTo>
                <a:lnTo>
                  <a:pt x="48006" y="416051"/>
                </a:lnTo>
                <a:close/>
              </a:path>
              <a:path w="120014" h="535939">
                <a:moveTo>
                  <a:pt x="71628" y="0"/>
                </a:moveTo>
                <a:lnTo>
                  <a:pt x="48006" y="0"/>
                </a:lnTo>
                <a:lnTo>
                  <a:pt x="48006" y="428244"/>
                </a:lnTo>
                <a:lnTo>
                  <a:pt x="71628" y="428244"/>
                </a:lnTo>
                <a:lnTo>
                  <a:pt x="71628" y="0"/>
                </a:lnTo>
                <a:close/>
              </a:path>
              <a:path w="120014" h="535939">
                <a:moveTo>
                  <a:pt x="119634" y="416051"/>
                </a:moveTo>
                <a:lnTo>
                  <a:pt x="71628" y="416051"/>
                </a:lnTo>
                <a:lnTo>
                  <a:pt x="71628" y="428244"/>
                </a:lnTo>
                <a:lnTo>
                  <a:pt x="113576" y="428244"/>
                </a:lnTo>
                <a:lnTo>
                  <a:pt x="119634" y="416051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5096192" y="2681181"/>
            <a:ext cx="913077" cy="193208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28398" rIns="0" bIns="0" rtlCol="0">
            <a:spAutoFit/>
          </a:bodyPr>
          <a:lstStyle/>
          <a:p>
            <a:pPr marL="68526">
              <a:spcBef>
                <a:spcPts val="223"/>
              </a:spcBef>
            </a:pPr>
            <a:r>
              <a:rPr sz="1069" spc="5" dirty="0">
                <a:latin typeface="Times New Roman"/>
                <a:cs typeface="Times New Roman"/>
              </a:rPr>
              <a:t>pShape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6958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3</a:t>
            </a:r>
            <a:r>
              <a:rPr sz="924" spc="-5" dirty="0">
                <a:latin typeface="Times New Roman"/>
                <a:cs typeface="Times New Roman"/>
              </a:rPr>
              <a:t>8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0506" y="1352867"/>
            <a:ext cx="5556" cy="0"/>
          </a:xfrm>
          <a:custGeom>
            <a:avLst/>
            <a:gdLst/>
            <a:ahLst/>
            <a:cxnLst/>
            <a:rect l="l" t="t" r="r" b="b"/>
            <a:pathLst>
              <a:path w="5715">
                <a:moveTo>
                  <a:pt x="0" y="0"/>
                </a:moveTo>
                <a:lnTo>
                  <a:pt x="5334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090506" y="1352867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6041495" y="135286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093099" y="1355830"/>
            <a:ext cx="0" cy="323497"/>
          </a:xfrm>
          <a:custGeom>
            <a:avLst/>
            <a:gdLst/>
            <a:ahLst/>
            <a:cxnLst/>
            <a:rect l="l" t="t" r="r" b="b"/>
            <a:pathLst>
              <a:path h="332740">
                <a:moveTo>
                  <a:pt x="0" y="0"/>
                </a:moveTo>
                <a:lnTo>
                  <a:pt x="0" y="332231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090506" y="1676241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6044458" y="1355830"/>
            <a:ext cx="0" cy="323497"/>
          </a:xfrm>
          <a:custGeom>
            <a:avLst/>
            <a:gdLst/>
            <a:ahLst/>
            <a:cxnLst/>
            <a:rect l="l" t="t" r="r" b="b"/>
            <a:pathLst>
              <a:path h="332740">
                <a:moveTo>
                  <a:pt x="0" y="0"/>
                </a:moveTo>
                <a:lnTo>
                  <a:pt x="0" y="33223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1143352" y="1354595"/>
            <a:ext cx="3866532" cy="47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0291"/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126"/>
              </a:spcBef>
            </a:pPr>
            <a:r>
              <a:rPr sz="972" spc="19" dirty="0">
                <a:latin typeface="Book Antiqua"/>
                <a:cs typeface="Book Antiqua"/>
              </a:rPr>
              <a:t>Now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destructor will run after the derived class</a:t>
            </a:r>
            <a:r>
              <a:rPr sz="972" spc="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destructor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3099" y="1994799"/>
            <a:ext cx="4951853" cy="799321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162"/>
              </a:lnSpc>
            </a:pPr>
            <a:r>
              <a:rPr sz="972" spc="10" dirty="0">
                <a:latin typeface="Book Antiqua"/>
                <a:cs typeface="Book Antiqua"/>
              </a:rPr>
              <a:t>int </a:t>
            </a:r>
            <a:r>
              <a:rPr sz="972" spc="15" dirty="0">
                <a:latin typeface="Book Antiqua"/>
                <a:cs typeface="Book Antiqua"/>
              </a:rPr>
              <a:t>main()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7827" marR="2520628">
              <a:lnSpc>
                <a:spcPts val="1254"/>
              </a:lnSpc>
              <a:spcBef>
                <a:spcPts val="49"/>
              </a:spcBef>
            </a:pPr>
            <a:r>
              <a:rPr sz="972" spc="10" dirty="0">
                <a:latin typeface="Book Antiqua"/>
                <a:cs typeface="Book Antiqua"/>
              </a:rPr>
              <a:t>Shape* </a:t>
            </a:r>
            <a:r>
              <a:rPr sz="972" spc="15" dirty="0">
                <a:latin typeface="Book Antiqua"/>
                <a:cs typeface="Book Antiqua"/>
              </a:rPr>
              <a:t>pShape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5" dirty="0">
                <a:latin typeface="Book Antiqua"/>
                <a:cs typeface="Book Antiqua"/>
              </a:rPr>
              <a:t>new </a:t>
            </a:r>
            <a:r>
              <a:rPr sz="972" spc="10" dirty="0">
                <a:latin typeface="Book Antiqua"/>
                <a:cs typeface="Book Antiqua"/>
              </a:rPr>
              <a:t>Recrangle();  delete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pShape;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24"/>
              </a:spcBef>
            </a:pP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3352" y="3282973"/>
            <a:ext cx="4849372" cy="483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Book Antiqua"/>
                <a:cs typeface="Book Antiqua"/>
              </a:rPr>
              <a:t>Output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ts val="1254"/>
              </a:lnSpc>
              <a:spcBef>
                <a:spcPts val="49"/>
              </a:spcBef>
            </a:pPr>
            <a:r>
              <a:rPr sz="972" spc="19" dirty="0">
                <a:latin typeface="Book Antiqua"/>
                <a:cs typeface="Book Antiqua"/>
              </a:rPr>
              <a:t>Now </a:t>
            </a:r>
            <a:r>
              <a:rPr sz="972" spc="15" dirty="0">
                <a:latin typeface="Book Antiqua"/>
                <a:cs typeface="Book Antiqua"/>
              </a:rPr>
              <a:t>you can see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5" dirty="0">
                <a:latin typeface="Book Antiqua"/>
                <a:cs typeface="Book Antiqua"/>
              </a:rPr>
              <a:t>output </a:t>
            </a:r>
            <a:r>
              <a:rPr sz="972" spc="10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correct </a:t>
            </a:r>
            <a:r>
              <a:rPr sz="972" spc="10" dirty="0">
                <a:latin typeface="Book Antiqua"/>
                <a:cs typeface="Book Antiqua"/>
              </a:rPr>
              <a:t>all </a:t>
            </a:r>
            <a:r>
              <a:rPr sz="972" spc="15" dirty="0">
                <a:latin typeface="Book Antiqua"/>
                <a:cs typeface="Book Antiqua"/>
              </a:rPr>
              <a:t>destructors are </a:t>
            </a:r>
            <a:r>
              <a:rPr sz="972" spc="10" dirty="0">
                <a:latin typeface="Book Antiqua"/>
                <a:cs typeface="Book Antiqua"/>
              </a:rPr>
              <a:t>being called in </a:t>
            </a:r>
            <a:r>
              <a:rPr sz="972" spc="15" dirty="0">
                <a:latin typeface="Book Antiqua"/>
                <a:cs typeface="Book Antiqua"/>
              </a:rPr>
              <a:t>correct  </a:t>
            </a:r>
            <a:r>
              <a:rPr sz="972" spc="10" dirty="0">
                <a:latin typeface="Book Antiqua"/>
                <a:cs typeface="Book Antiqua"/>
              </a:rPr>
              <a:t>order,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93099" y="3921336"/>
            <a:ext cx="4951853" cy="47397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162"/>
              </a:lnSpc>
            </a:pPr>
            <a:r>
              <a:rPr sz="972" spc="10" dirty="0">
                <a:latin typeface="Book Antiqua"/>
                <a:cs typeface="Book Antiqua"/>
              </a:rPr>
              <a:t>Rectangle destructor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called</a:t>
            </a:r>
            <a:endParaRPr sz="972">
              <a:latin typeface="Book Antiqua"/>
              <a:cs typeface="Book Antiqua"/>
            </a:endParaRPr>
          </a:p>
          <a:p>
            <a:pPr marL="59265" marR="3137357">
              <a:lnSpc>
                <a:spcPct val="106500"/>
              </a:lnSpc>
              <a:spcBef>
                <a:spcPts val="10"/>
              </a:spcBef>
            </a:pPr>
            <a:r>
              <a:rPr sz="972" spc="10" dirty="0">
                <a:latin typeface="Book Antiqua"/>
                <a:cs typeface="Book Antiqua"/>
              </a:rPr>
              <a:t>Quadrilateral destructor called  </a:t>
            </a:r>
            <a:r>
              <a:rPr sz="972" spc="15" dirty="0">
                <a:latin typeface="Book Antiqua"/>
                <a:cs typeface="Book Antiqua"/>
              </a:rPr>
              <a:t>Shape </a:t>
            </a:r>
            <a:r>
              <a:rPr sz="972" spc="10" dirty="0">
                <a:latin typeface="Book Antiqua"/>
                <a:cs typeface="Book Antiqua"/>
              </a:rPr>
              <a:t>destructor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called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43352" y="4737982"/>
            <a:ext cx="4849989" cy="511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Result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ts val="1361"/>
              </a:lnSpc>
              <a:spcBef>
                <a:spcPts val="49"/>
              </a:spcBef>
            </a:pPr>
            <a:r>
              <a:rPr sz="1069" spc="15" dirty="0">
                <a:latin typeface="Book Antiqua"/>
                <a:cs typeface="Book Antiqua"/>
              </a:rPr>
              <a:t>Now you </a:t>
            </a:r>
            <a:r>
              <a:rPr sz="1069" spc="10" dirty="0">
                <a:latin typeface="Book Antiqua"/>
                <a:cs typeface="Book Antiqua"/>
              </a:rPr>
              <a:t>can see </a:t>
            </a:r>
            <a:r>
              <a:rPr sz="1069" spc="5" dirty="0">
                <a:latin typeface="Book Antiqua"/>
                <a:cs typeface="Book Antiqua"/>
              </a:rPr>
              <a:t>result </a:t>
            </a:r>
            <a:r>
              <a:rPr sz="1069" spc="10" dirty="0">
                <a:latin typeface="Book Antiqua"/>
                <a:cs typeface="Book Antiqua"/>
              </a:rPr>
              <a:t>complete object </a:t>
            </a:r>
            <a:r>
              <a:rPr sz="1069" spc="5" dirty="0">
                <a:latin typeface="Book Antiqua"/>
                <a:cs typeface="Book Antiqua"/>
              </a:rPr>
              <a:t>is </a:t>
            </a:r>
            <a:r>
              <a:rPr sz="1069" spc="10" dirty="0">
                <a:latin typeface="Book Antiqua"/>
                <a:cs typeface="Book Antiqua"/>
              </a:rPr>
              <a:t>being deleted so there </a:t>
            </a:r>
            <a:r>
              <a:rPr sz="1069" spc="5" dirty="0">
                <a:latin typeface="Book Antiqua"/>
                <a:cs typeface="Book Antiqua"/>
              </a:rPr>
              <a:t>is </a:t>
            </a:r>
            <a:r>
              <a:rPr sz="1069" spc="10" dirty="0">
                <a:latin typeface="Book Antiqua"/>
                <a:cs typeface="Book Antiqua"/>
              </a:rPr>
              <a:t>no  memory leak </a:t>
            </a:r>
            <a:r>
              <a:rPr sz="1069" spc="5" dirty="0">
                <a:latin typeface="Book Antiqua"/>
                <a:cs typeface="Book Antiqua"/>
              </a:rPr>
              <a:t>(waste </a:t>
            </a:r>
            <a:r>
              <a:rPr sz="1069" spc="10" dirty="0">
                <a:latin typeface="Book Antiqua"/>
                <a:cs typeface="Book Antiqua"/>
              </a:rPr>
              <a:t>of</a:t>
            </a:r>
            <a:r>
              <a:rPr sz="1069" spc="-29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memory),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43352" y="8345815"/>
            <a:ext cx="2193484" cy="463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Times New Roman"/>
                <a:cs typeface="Times New Roman"/>
              </a:rPr>
              <a:t>29.7.</a:t>
            </a:r>
            <a:r>
              <a:rPr sz="972" b="1" spc="15" dirty="0">
                <a:latin typeface="Book Antiqua"/>
                <a:cs typeface="Book Antiqua"/>
              </a:rPr>
              <a:t>Virtual </a:t>
            </a:r>
            <a:r>
              <a:rPr sz="972" b="1" spc="10" dirty="0">
                <a:latin typeface="Book Antiqua"/>
                <a:cs typeface="Book Antiqua"/>
              </a:rPr>
              <a:t>Functions </a:t>
            </a:r>
            <a:r>
              <a:rPr sz="972" b="1" spc="15" dirty="0">
                <a:latin typeface="Book Antiqua"/>
                <a:cs typeface="Book Antiqua"/>
              </a:rPr>
              <a:t>–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Usage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Virtual function </a:t>
            </a:r>
            <a:r>
              <a:rPr sz="972" spc="15" dirty="0">
                <a:latin typeface="Book Antiqua"/>
                <a:cs typeface="Book Antiqua"/>
              </a:rPr>
              <a:t>are used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two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ways,</a:t>
            </a:r>
            <a:endParaRPr sz="972">
              <a:latin typeface="Book Antiqua"/>
              <a:cs typeface="Book Antiqua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492272" y="6589312"/>
          <a:ext cx="1442156" cy="851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6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33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15" dirty="0">
                          <a:latin typeface="Arial"/>
                          <a:cs typeface="Arial"/>
                        </a:rPr>
                        <a:t>Shape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Part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33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15" dirty="0">
                          <a:latin typeface="Arial"/>
                          <a:cs typeface="Arial"/>
                        </a:rPr>
                        <a:t>Quad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Part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Rect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Part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2099521" y="6049010"/>
            <a:ext cx="116680" cy="505619"/>
          </a:xfrm>
          <a:custGeom>
            <a:avLst/>
            <a:gdLst/>
            <a:ahLst/>
            <a:cxnLst/>
            <a:rect l="l" t="t" r="r" b="b"/>
            <a:pathLst>
              <a:path w="120014" h="520064">
                <a:moveTo>
                  <a:pt x="48006" y="400812"/>
                </a:moveTo>
                <a:lnTo>
                  <a:pt x="0" y="400812"/>
                </a:lnTo>
                <a:lnTo>
                  <a:pt x="59436" y="519684"/>
                </a:lnTo>
                <a:lnTo>
                  <a:pt x="113845" y="412241"/>
                </a:lnTo>
                <a:lnTo>
                  <a:pt x="48006" y="412241"/>
                </a:lnTo>
                <a:lnTo>
                  <a:pt x="48006" y="400812"/>
                </a:lnTo>
                <a:close/>
              </a:path>
              <a:path w="120014" h="520064">
                <a:moveTo>
                  <a:pt x="71628" y="0"/>
                </a:moveTo>
                <a:lnTo>
                  <a:pt x="48006" y="0"/>
                </a:lnTo>
                <a:lnTo>
                  <a:pt x="48006" y="412241"/>
                </a:lnTo>
                <a:lnTo>
                  <a:pt x="71628" y="412241"/>
                </a:lnTo>
                <a:lnTo>
                  <a:pt x="71628" y="0"/>
                </a:lnTo>
                <a:close/>
              </a:path>
              <a:path w="120014" h="520064">
                <a:moveTo>
                  <a:pt x="119634" y="400812"/>
                </a:moveTo>
                <a:lnTo>
                  <a:pt x="71628" y="400812"/>
                </a:lnTo>
                <a:lnTo>
                  <a:pt x="71628" y="412241"/>
                </a:lnTo>
                <a:lnTo>
                  <a:pt x="113845" y="412241"/>
                </a:lnTo>
                <a:lnTo>
                  <a:pt x="119634" y="400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1705397" y="5726007"/>
            <a:ext cx="903817" cy="195079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30251" rIns="0" bIns="0" rtlCol="0">
            <a:spAutoFit/>
          </a:bodyPr>
          <a:lstStyle/>
          <a:p>
            <a:pPr marL="69760">
              <a:spcBef>
                <a:spcPts val="238"/>
              </a:spcBef>
            </a:pPr>
            <a:r>
              <a:rPr sz="1069" spc="15" dirty="0">
                <a:latin typeface="Arial"/>
                <a:cs typeface="Arial"/>
              </a:rPr>
              <a:t>pShape</a:t>
            </a:r>
            <a:endParaRPr sz="1069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50120" y="7553394"/>
            <a:ext cx="46549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solidFill>
                  <a:srgbClr val="FF6500"/>
                </a:solidFill>
                <a:latin typeface="Arial"/>
                <a:cs typeface="Arial"/>
              </a:rPr>
              <a:t>Before</a:t>
            </a:r>
            <a:endParaRPr sz="1069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72721" y="7507464"/>
            <a:ext cx="35127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5" dirty="0">
                <a:solidFill>
                  <a:srgbClr val="FF6500"/>
                </a:solidFill>
                <a:latin typeface="Arial"/>
                <a:cs typeface="Arial"/>
              </a:rPr>
              <a:t>Af</a:t>
            </a:r>
            <a:r>
              <a:rPr sz="1069" b="1" dirty="0">
                <a:solidFill>
                  <a:srgbClr val="FF6500"/>
                </a:solidFill>
                <a:latin typeface="Arial"/>
                <a:cs typeface="Arial"/>
              </a:rPr>
              <a:t>t</a:t>
            </a:r>
            <a:r>
              <a:rPr sz="1069" b="1" spc="15" dirty="0">
                <a:solidFill>
                  <a:srgbClr val="FF6500"/>
                </a:solidFill>
                <a:latin typeface="Arial"/>
                <a:cs typeface="Arial"/>
              </a:rPr>
              <a:t>e</a:t>
            </a:r>
            <a:r>
              <a:rPr sz="1069" b="1" spc="10" dirty="0">
                <a:solidFill>
                  <a:srgbClr val="FF6500"/>
                </a:solidFill>
                <a:latin typeface="Arial"/>
                <a:cs typeface="Arial"/>
              </a:rPr>
              <a:t>r</a:t>
            </a:r>
            <a:endParaRPr sz="1069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64915" y="5542279"/>
            <a:ext cx="0" cy="2439811"/>
          </a:xfrm>
          <a:custGeom>
            <a:avLst/>
            <a:gdLst/>
            <a:ahLst/>
            <a:cxnLst/>
            <a:rect l="l" t="t" r="r" b="b"/>
            <a:pathLst>
              <a:path h="2509520">
                <a:moveTo>
                  <a:pt x="0" y="0"/>
                </a:moveTo>
                <a:lnTo>
                  <a:pt x="0" y="2509266"/>
                </a:lnTo>
              </a:path>
            </a:pathLst>
          </a:custGeom>
          <a:ln w="23901">
            <a:solidFill>
              <a:srgbClr val="FF66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5164349" y="6049010"/>
            <a:ext cx="116680" cy="505619"/>
          </a:xfrm>
          <a:custGeom>
            <a:avLst/>
            <a:gdLst/>
            <a:ahLst/>
            <a:cxnLst/>
            <a:rect l="l" t="t" r="r" b="b"/>
            <a:pathLst>
              <a:path w="120014" h="520064">
                <a:moveTo>
                  <a:pt x="48006" y="400812"/>
                </a:moveTo>
                <a:lnTo>
                  <a:pt x="0" y="400812"/>
                </a:lnTo>
                <a:lnTo>
                  <a:pt x="59436" y="519684"/>
                </a:lnTo>
                <a:lnTo>
                  <a:pt x="113845" y="412241"/>
                </a:lnTo>
                <a:lnTo>
                  <a:pt x="48006" y="412241"/>
                </a:lnTo>
                <a:lnTo>
                  <a:pt x="48006" y="400812"/>
                </a:lnTo>
                <a:close/>
              </a:path>
              <a:path w="120014" h="520064">
                <a:moveTo>
                  <a:pt x="71628" y="0"/>
                </a:moveTo>
                <a:lnTo>
                  <a:pt x="48006" y="0"/>
                </a:lnTo>
                <a:lnTo>
                  <a:pt x="48006" y="412241"/>
                </a:lnTo>
                <a:lnTo>
                  <a:pt x="71628" y="412241"/>
                </a:lnTo>
                <a:lnTo>
                  <a:pt x="71628" y="0"/>
                </a:lnTo>
                <a:close/>
              </a:path>
              <a:path w="120014" h="520064">
                <a:moveTo>
                  <a:pt x="119634" y="400812"/>
                </a:moveTo>
                <a:lnTo>
                  <a:pt x="71628" y="400812"/>
                </a:lnTo>
                <a:lnTo>
                  <a:pt x="71628" y="412241"/>
                </a:lnTo>
                <a:lnTo>
                  <a:pt x="113845" y="412241"/>
                </a:lnTo>
                <a:lnTo>
                  <a:pt x="119634" y="400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4770225" y="5726007"/>
            <a:ext cx="903817" cy="195079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30251" rIns="0" bIns="0" rtlCol="0">
            <a:spAutoFit/>
          </a:bodyPr>
          <a:lstStyle/>
          <a:p>
            <a:pPr marL="69760">
              <a:spcBef>
                <a:spcPts val="238"/>
              </a:spcBef>
            </a:pPr>
            <a:r>
              <a:rPr sz="1069" spc="15" dirty="0">
                <a:latin typeface="Arial"/>
                <a:cs typeface="Arial"/>
              </a:rPr>
              <a:t>pShape</a:t>
            </a:r>
            <a:endParaRPr sz="106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885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3</a:t>
            </a:r>
            <a:r>
              <a:rPr sz="924" spc="-5" dirty="0">
                <a:latin typeface="Times New Roman"/>
                <a:cs typeface="Times New Roman"/>
              </a:rPr>
              <a:t>9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1301" y="6643158"/>
            <a:ext cx="4951853" cy="1266372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162"/>
              </a:lnSpc>
            </a:pP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Shape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87"/>
              </a:spcBef>
            </a:pPr>
            <a:r>
              <a:rPr sz="972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63"/>
              </a:spcBef>
            </a:pPr>
            <a:r>
              <a:rPr sz="972" b="1" spc="10" dirty="0">
                <a:latin typeface="Book Antiqua"/>
                <a:cs typeface="Book Antiqua"/>
              </a:rPr>
              <a:t>virtual void draw()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5" dirty="0">
                <a:latin typeface="Book Antiqua"/>
                <a:cs typeface="Book Antiqua"/>
              </a:rPr>
              <a:t>0;  // </a:t>
            </a:r>
            <a:r>
              <a:rPr sz="972" b="1" spc="15" dirty="0">
                <a:latin typeface="Book Antiqua"/>
                <a:cs typeface="Book Antiqua"/>
              </a:rPr>
              <a:t>pure </a:t>
            </a:r>
            <a:r>
              <a:rPr sz="972" b="1" spc="10" dirty="0">
                <a:latin typeface="Book Antiqua"/>
                <a:cs typeface="Book Antiqua"/>
              </a:rPr>
              <a:t>virtual</a:t>
            </a:r>
            <a:r>
              <a:rPr sz="972" b="1" spc="5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functions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896387" marR="1473607" indent="-418561">
              <a:lnSpc>
                <a:spcPct val="104000"/>
              </a:lnSpc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virtual float calcArea() { </a:t>
            </a:r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15" dirty="0">
                <a:latin typeface="Book Antiqua"/>
                <a:cs typeface="Book Antiqua"/>
              </a:rPr>
              <a:t>simple </a:t>
            </a:r>
            <a:r>
              <a:rPr sz="972" b="1" spc="10" dirty="0">
                <a:latin typeface="Book Antiqua"/>
                <a:cs typeface="Book Antiqua"/>
              </a:rPr>
              <a:t>virtual functions  return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63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1911" y="8358126"/>
            <a:ext cx="4849989" cy="809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07200"/>
              </a:lnSpc>
            </a:pPr>
            <a:r>
              <a:rPr sz="972" spc="15" dirty="0">
                <a:latin typeface="Book Antiqua"/>
                <a:cs typeface="Book Antiqua"/>
              </a:rPr>
              <a:t>So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b="1" spc="10" dirty="0">
                <a:latin typeface="Book Antiqua"/>
                <a:cs typeface="Book Antiqua"/>
              </a:rPr>
              <a:t>calcArea() </a:t>
            </a:r>
            <a:r>
              <a:rPr sz="972" spc="10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simple </a:t>
            </a:r>
            <a:r>
              <a:rPr sz="972" spc="10" dirty="0">
                <a:latin typeface="Book Antiqua"/>
                <a:cs typeface="Book Antiqua"/>
              </a:rPr>
              <a:t>virtual </a:t>
            </a:r>
            <a:r>
              <a:rPr sz="972" spc="15" dirty="0">
                <a:latin typeface="Book Antiqua"/>
                <a:cs typeface="Book Antiqua"/>
              </a:rPr>
              <a:t>function </a:t>
            </a:r>
            <a:r>
              <a:rPr sz="972" spc="10" dirty="0">
                <a:latin typeface="Book Antiqua"/>
                <a:cs typeface="Book Antiqua"/>
              </a:rPr>
              <a:t>so, </a:t>
            </a:r>
            <a:r>
              <a:rPr sz="972" spc="15" dirty="0">
                <a:latin typeface="Book Antiqua"/>
                <a:cs typeface="Book Antiqua"/>
              </a:rPr>
              <a:t>each derived </a:t>
            </a:r>
            <a:r>
              <a:rPr sz="972" spc="10" dirty="0">
                <a:latin typeface="Book Antiqua"/>
                <a:cs typeface="Book Antiqua"/>
              </a:rPr>
              <a:t>class of </a:t>
            </a:r>
            <a:r>
              <a:rPr sz="972" b="1" spc="15" dirty="0">
                <a:latin typeface="Book Antiqua"/>
                <a:cs typeface="Book Antiqua"/>
              </a:rPr>
              <a:t>Shape </a:t>
            </a:r>
            <a:r>
              <a:rPr sz="972" spc="10" dirty="0">
                <a:latin typeface="Book Antiqua"/>
                <a:cs typeface="Book Antiqua"/>
              </a:rPr>
              <a:t>inherits  default </a:t>
            </a:r>
            <a:r>
              <a:rPr sz="972" spc="15" dirty="0">
                <a:latin typeface="Book Antiqua"/>
                <a:cs typeface="Book Antiqua"/>
              </a:rPr>
              <a:t>implementation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b="1" spc="10" dirty="0">
                <a:latin typeface="Book Antiqua"/>
                <a:cs typeface="Book Antiqua"/>
              </a:rPr>
              <a:t>calcArea(), </a:t>
            </a:r>
            <a:r>
              <a:rPr sz="972" b="1" spc="19" dirty="0">
                <a:latin typeface="Book Antiqua"/>
                <a:cs typeface="Book Antiqua"/>
              </a:rPr>
              <a:t>s</a:t>
            </a:r>
            <a:r>
              <a:rPr sz="972" spc="19" dirty="0">
                <a:latin typeface="Book Antiqua"/>
                <a:cs typeface="Book Antiqua"/>
              </a:rPr>
              <a:t>ome </a:t>
            </a:r>
            <a:r>
              <a:rPr sz="972" spc="10" dirty="0">
                <a:latin typeface="Book Antiqua"/>
                <a:cs typeface="Book Antiqua"/>
              </a:rPr>
              <a:t>classes </a:t>
            </a:r>
            <a:r>
              <a:rPr sz="972" spc="19" dirty="0">
                <a:latin typeface="Book Antiqua"/>
                <a:cs typeface="Book Antiqua"/>
              </a:rPr>
              <a:t>may </a:t>
            </a:r>
            <a:r>
              <a:rPr sz="972" spc="10" dirty="0">
                <a:latin typeface="Book Antiqua"/>
                <a:cs typeface="Book Antiqua"/>
              </a:rPr>
              <a:t>override </a:t>
            </a:r>
            <a:r>
              <a:rPr sz="972" spc="5" dirty="0">
                <a:latin typeface="Book Antiqua"/>
                <a:cs typeface="Book Antiqua"/>
              </a:rPr>
              <a:t>this, </a:t>
            </a:r>
            <a:r>
              <a:rPr sz="972" spc="15" dirty="0">
                <a:latin typeface="Book Antiqua"/>
                <a:cs typeface="Book Antiqua"/>
              </a:rPr>
              <a:t>such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b="1" spc="15" dirty="0">
                <a:latin typeface="Book Antiqua"/>
                <a:cs typeface="Book Antiqua"/>
              </a:rPr>
              <a:t>Circle  </a:t>
            </a:r>
            <a:r>
              <a:rPr sz="972" spc="10" dirty="0">
                <a:latin typeface="Book Antiqua"/>
                <a:cs typeface="Book Antiqua"/>
              </a:rPr>
              <a:t>and </a:t>
            </a:r>
            <a:r>
              <a:rPr sz="972" b="1" spc="15" dirty="0">
                <a:latin typeface="Book Antiqua"/>
                <a:cs typeface="Book Antiqua"/>
              </a:rPr>
              <a:t>Triangle </a:t>
            </a:r>
            <a:r>
              <a:rPr sz="972" spc="15" dirty="0">
                <a:latin typeface="Book Antiqua"/>
                <a:cs typeface="Book Antiqua"/>
              </a:rPr>
              <a:t>and Others may </a:t>
            </a:r>
            <a:r>
              <a:rPr sz="972" spc="10" dirty="0">
                <a:latin typeface="Book Antiqua"/>
                <a:cs typeface="Book Antiqua"/>
              </a:rPr>
              <a:t>not, </a:t>
            </a:r>
            <a:r>
              <a:rPr sz="972" spc="15" dirty="0">
                <a:latin typeface="Book Antiqua"/>
                <a:cs typeface="Book Antiqua"/>
              </a:rPr>
              <a:t>such as </a:t>
            </a:r>
            <a:r>
              <a:rPr sz="972" b="1" spc="10" dirty="0">
                <a:latin typeface="Book Antiqua"/>
                <a:cs typeface="Book Antiqua"/>
              </a:rPr>
              <a:t>Point </a:t>
            </a:r>
            <a:r>
              <a:rPr sz="972" spc="15" dirty="0">
                <a:latin typeface="Book Antiqua"/>
                <a:cs typeface="Book Antiqua"/>
              </a:rPr>
              <a:t>and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Line.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Inherit interface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only: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71558" y="5011844"/>
            <a:ext cx="116680" cy="369799"/>
          </a:xfrm>
          <a:custGeom>
            <a:avLst/>
            <a:gdLst/>
            <a:ahLst/>
            <a:cxnLst/>
            <a:rect l="l" t="t" r="r" b="b"/>
            <a:pathLst>
              <a:path w="120014" h="380364">
                <a:moveTo>
                  <a:pt x="71627" y="107441"/>
                </a:moveTo>
                <a:lnTo>
                  <a:pt x="48005" y="107441"/>
                </a:lnTo>
                <a:lnTo>
                  <a:pt x="48005" y="380238"/>
                </a:lnTo>
                <a:lnTo>
                  <a:pt x="71627" y="380238"/>
                </a:lnTo>
                <a:lnTo>
                  <a:pt x="71627" y="107441"/>
                </a:lnTo>
                <a:close/>
              </a:path>
              <a:path w="120014" h="380364">
                <a:moveTo>
                  <a:pt x="60198" y="0"/>
                </a:moveTo>
                <a:lnTo>
                  <a:pt x="0" y="119634"/>
                </a:lnTo>
                <a:lnTo>
                  <a:pt x="48005" y="119634"/>
                </a:lnTo>
                <a:lnTo>
                  <a:pt x="48005" y="107441"/>
                </a:lnTo>
                <a:lnTo>
                  <a:pt x="113576" y="107441"/>
                </a:lnTo>
                <a:lnTo>
                  <a:pt x="60198" y="0"/>
                </a:lnTo>
                <a:close/>
              </a:path>
              <a:path w="120014" h="380364">
                <a:moveTo>
                  <a:pt x="113576" y="107441"/>
                </a:moveTo>
                <a:lnTo>
                  <a:pt x="71627" y="107441"/>
                </a:lnTo>
                <a:lnTo>
                  <a:pt x="71627" y="119634"/>
                </a:lnTo>
                <a:lnTo>
                  <a:pt x="119634" y="119634"/>
                </a:lnTo>
                <a:lnTo>
                  <a:pt x="113576" y="10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3170766" y="4339907"/>
            <a:ext cx="918015" cy="235832"/>
          </a:xfrm>
          <a:custGeom>
            <a:avLst/>
            <a:gdLst/>
            <a:ahLst/>
            <a:cxnLst/>
            <a:rect l="l" t="t" r="r" b="b"/>
            <a:pathLst>
              <a:path w="944245" h="242570">
                <a:moveTo>
                  <a:pt x="944118" y="0"/>
                </a:moveTo>
                <a:lnTo>
                  <a:pt x="0" y="0"/>
                </a:lnTo>
                <a:lnTo>
                  <a:pt x="0" y="242315"/>
                </a:lnTo>
                <a:lnTo>
                  <a:pt x="944118" y="242315"/>
                </a:lnTo>
                <a:lnTo>
                  <a:pt x="944118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3170766" y="4575493"/>
            <a:ext cx="918015" cy="436474"/>
          </a:xfrm>
          <a:custGeom>
            <a:avLst/>
            <a:gdLst/>
            <a:ahLst/>
            <a:cxnLst/>
            <a:rect l="l" t="t" r="r" b="b"/>
            <a:pathLst>
              <a:path w="944245" h="448945">
                <a:moveTo>
                  <a:pt x="944118" y="0"/>
                </a:moveTo>
                <a:lnTo>
                  <a:pt x="0" y="0"/>
                </a:lnTo>
                <a:lnTo>
                  <a:pt x="0" y="448817"/>
                </a:lnTo>
                <a:lnTo>
                  <a:pt x="944118" y="448817"/>
                </a:lnTo>
                <a:lnTo>
                  <a:pt x="944118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1561924" y="1344965"/>
            <a:ext cx="4851841" cy="3651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9673" marR="5556" indent="-208662" algn="just">
              <a:lnSpc>
                <a:spcPct val="107000"/>
              </a:lnSpc>
              <a:buFont typeface="Symbol"/>
              <a:buChar char=""/>
              <a:tabLst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Virtual Functions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be </a:t>
            </a:r>
            <a:r>
              <a:rPr sz="972" spc="15" dirty="0">
                <a:latin typeface="Book Antiqua"/>
                <a:cs typeface="Book Antiqua"/>
              </a:rPr>
              <a:t>used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when we </a:t>
            </a:r>
            <a:r>
              <a:rPr sz="972" spc="10" dirty="0">
                <a:latin typeface="Book Antiqua"/>
                <a:cs typeface="Book Antiqua"/>
              </a:rPr>
              <a:t>want to inherit interface </a:t>
            </a:r>
            <a:r>
              <a:rPr sz="972" spc="15" dirty="0">
                <a:latin typeface="Book Antiqua"/>
                <a:cs typeface="Book Antiqua"/>
              </a:rPr>
              <a:t>and  </a:t>
            </a:r>
            <a:r>
              <a:rPr sz="972" spc="10" dirty="0">
                <a:latin typeface="Book Antiqua"/>
                <a:cs typeface="Book Antiqua"/>
              </a:rPr>
              <a:t>implementation (Simple virtual functions) </a:t>
            </a:r>
            <a:r>
              <a:rPr sz="972" spc="19" dirty="0">
                <a:latin typeface="Book Antiqua"/>
                <a:cs typeface="Book Antiqua"/>
              </a:rPr>
              <a:t>mean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as well as derived 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5" dirty="0">
                <a:latin typeface="Book Antiqua"/>
                <a:cs typeface="Book Antiqua"/>
              </a:rPr>
              <a:t>have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implementation.</a:t>
            </a:r>
            <a:endParaRPr sz="972">
              <a:latin typeface="Book Antiqua"/>
              <a:cs typeface="Book Antiqua"/>
            </a:endParaRPr>
          </a:p>
          <a:p>
            <a:pPr marL="1266179">
              <a:spcBef>
                <a:spcPts val="63"/>
              </a:spcBef>
            </a:pPr>
            <a:r>
              <a:rPr sz="1069" spc="5" dirty="0">
                <a:latin typeface="Book Antiqua"/>
                <a:cs typeface="Book Antiqua"/>
              </a:rPr>
              <a:t>virtual </a:t>
            </a:r>
            <a:r>
              <a:rPr sz="1069" spc="10" dirty="0">
                <a:latin typeface="Book Antiqua"/>
                <a:cs typeface="Book Antiqua"/>
              </a:rPr>
              <a:t>void</a:t>
            </a:r>
            <a:r>
              <a:rPr sz="1069" spc="-58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draw();</a:t>
            </a:r>
            <a:endParaRPr sz="1069">
              <a:latin typeface="Book Antiqua"/>
              <a:cs typeface="Book Antiqua"/>
            </a:endParaRPr>
          </a:p>
          <a:p>
            <a:pPr marL="429673" marR="8026" indent="-208662" algn="just">
              <a:lnSpc>
                <a:spcPct val="106500"/>
              </a:lnSpc>
              <a:spcBef>
                <a:spcPts val="73"/>
              </a:spcBef>
              <a:buFont typeface="Symbol"/>
              <a:buChar char=""/>
              <a:tabLst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Just </a:t>
            </a:r>
            <a:r>
              <a:rPr sz="972" spc="5" dirty="0">
                <a:latin typeface="Book Antiqua"/>
                <a:cs typeface="Book Antiqua"/>
              </a:rPr>
              <a:t>inherit interface </a:t>
            </a:r>
            <a:r>
              <a:rPr sz="972" spc="15" dirty="0">
                <a:latin typeface="Book Antiqua"/>
                <a:cs typeface="Book Antiqua"/>
              </a:rPr>
              <a:t>(Pure </a:t>
            </a:r>
            <a:r>
              <a:rPr sz="972" spc="10" dirty="0">
                <a:latin typeface="Book Antiqua"/>
                <a:cs typeface="Book Antiqua"/>
              </a:rPr>
              <a:t>Virtual functions) </a:t>
            </a:r>
            <a:r>
              <a:rPr sz="972" spc="15" dirty="0">
                <a:latin typeface="Book Antiqua"/>
                <a:cs typeface="Book Antiqua"/>
              </a:rPr>
              <a:t>mean </a:t>
            </a:r>
            <a:r>
              <a:rPr sz="972" spc="10" dirty="0">
                <a:latin typeface="Book Antiqua"/>
                <a:cs typeface="Book Antiqua"/>
              </a:rPr>
              <a:t>only </a:t>
            </a:r>
            <a:r>
              <a:rPr sz="972" spc="15" dirty="0">
                <a:latin typeface="Book Antiqua"/>
                <a:cs typeface="Book Antiqua"/>
              </a:rPr>
              <a:t>derived </a:t>
            </a:r>
            <a:r>
              <a:rPr sz="972" spc="10" dirty="0">
                <a:latin typeface="Book Antiqua"/>
                <a:cs typeface="Book Antiqua"/>
              </a:rPr>
              <a:t>classes will  will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0" dirty="0">
                <a:latin typeface="Book Antiqua"/>
                <a:cs typeface="Book Antiqua"/>
              </a:rPr>
              <a:t>implementation base </a:t>
            </a:r>
            <a:r>
              <a:rPr sz="972" spc="15" dirty="0">
                <a:latin typeface="Book Antiqua"/>
                <a:cs typeface="Book Antiqua"/>
              </a:rPr>
              <a:t>may </a:t>
            </a:r>
            <a:r>
              <a:rPr sz="972" spc="10" dirty="0">
                <a:latin typeface="Book Antiqua"/>
                <a:cs typeface="Book Antiqua"/>
              </a:rPr>
              <a:t>not </a:t>
            </a:r>
            <a:r>
              <a:rPr sz="972" spc="15" dirty="0">
                <a:latin typeface="Book Antiqua"/>
                <a:cs typeface="Book Antiqua"/>
              </a:rPr>
              <a:t>have</a:t>
            </a:r>
            <a:r>
              <a:rPr sz="972" spc="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implementation.</a:t>
            </a:r>
            <a:endParaRPr sz="972">
              <a:latin typeface="Book Antiqua"/>
              <a:cs typeface="Book Antiqua"/>
            </a:endParaRPr>
          </a:p>
          <a:p>
            <a:pPr marL="1266179">
              <a:spcBef>
                <a:spcPts val="68"/>
              </a:spcBef>
            </a:pPr>
            <a:r>
              <a:rPr sz="1069" spc="5" dirty="0">
                <a:latin typeface="Book Antiqua"/>
                <a:cs typeface="Book Antiqua"/>
              </a:rPr>
              <a:t>virtual </a:t>
            </a:r>
            <a:r>
              <a:rPr sz="1069" spc="10" dirty="0">
                <a:latin typeface="Book Antiqua"/>
                <a:cs typeface="Book Antiqua"/>
              </a:rPr>
              <a:t>void draw() </a:t>
            </a:r>
            <a:r>
              <a:rPr sz="1069" spc="15" dirty="0">
                <a:latin typeface="Book Antiqua"/>
                <a:cs typeface="Book Antiqua"/>
              </a:rPr>
              <a:t>=</a:t>
            </a:r>
            <a:r>
              <a:rPr sz="1069" spc="-58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0;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Inherit interface </a:t>
            </a:r>
            <a:r>
              <a:rPr sz="972" b="1" spc="15" dirty="0">
                <a:latin typeface="Book Antiqua"/>
                <a:cs typeface="Book Antiqua"/>
              </a:rPr>
              <a:t>and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implementation: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ct val="106300"/>
              </a:lnSpc>
            </a:pPr>
            <a:r>
              <a:rPr sz="1069" spc="10" dirty="0">
                <a:latin typeface="Book Antiqua"/>
                <a:cs typeface="Book Antiqua"/>
              </a:rPr>
              <a:t>First case of simple </a:t>
            </a:r>
            <a:r>
              <a:rPr sz="1069" spc="5" dirty="0">
                <a:latin typeface="Book Antiqua"/>
                <a:cs typeface="Book Antiqua"/>
              </a:rPr>
              <a:t>virtual </a:t>
            </a:r>
            <a:r>
              <a:rPr sz="1069" spc="10" dirty="0">
                <a:latin typeface="Book Antiqua"/>
                <a:cs typeface="Book Antiqua"/>
              </a:rPr>
              <a:t>functions </a:t>
            </a:r>
            <a:r>
              <a:rPr sz="1069" spc="5" dirty="0">
                <a:latin typeface="Book Antiqua"/>
                <a:cs typeface="Book Antiqua"/>
              </a:rPr>
              <a:t>is </a:t>
            </a:r>
            <a:r>
              <a:rPr sz="1069" spc="10" dirty="0">
                <a:latin typeface="Book Antiqua"/>
                <a:cs typeface="Book Antiqua"/>
              </a:rPr>
              <a:t>useful </a:t>
            </a:r>
            <a:r>
              <a:rPr sz="1069" spc="15" dirty="0">
                <a:latin typeface="Book Antiqua"/>
                <a:cs typeface="Book Antiqua"/>
              </a:rPr>
              <a:t>when we </a:t>
            </a:r>
            <a:r>
              <a:rPr sz="1069" spc="10" dirty="0">
                <a:latin typeface="Book Antiqua"/>
                <a:cs typeface="Book Antiqua"/>
              </a:rPr>
              <a:t>have </a:t>
            </a:r>
            <a:r>
              <a:rPr sz="1069" spc="15" dirty="0">
                <a:latin typeface="Book Antiqua"/>
                <a:cs typeface="Book Antiqua"/>
              </a:rPr>
              <a:t>some </a:t>
            </a:r>
            <a:r>
              <a:rPr sz="1069" spc="10" dirty="0">
                <a:latin typeface="Book Antiqua"/>
                <a:cs typeface="Book Antiqua"/>
              </a:rPr>
              <a:t>derived  classes that will also </a:t>
            </a:r>
            <a:r>
              <a:rPr sz="1069" spc="5" dirty="0">
                <a:latin typeface="Book Antiqua"/>
                <a:cs typeface="Book Antiqua"/>
              </a:rPr>
              <a:t>not </a:t>
            </a:r>
            <a:r>
              <a:rPr sz="1069" spc="15" dirty="0">
                <a:latin typeface="Book Antiqua"/>
                <a:cs typeface="Book Antiqua"/>
              </a:rPr>
              <a:t>have </a:t>
            </a:r>
            <a:r>
              <a:rPr sz="1069" spc="10" dirty="0">
                <a:latin typeface="Book Antiqua"/>
                <a:cs typeface="Book Antiqua"/>
              </a:rPr>
              <a:t>implementation of </a:t>
            </a:r>
            <a:r>
              <a:rPr sz="1069" spc="5" dirty="0">
                <a:latin typeface="Book Antiqua"/>
                <a:cs typeface="Book Antiqua"/>
              </a:rPr>
              <a:t>virtual </a:t>
            </a:r>
            <a:r>
              <a:rPr sz="1069" spc="10" dirty="0">
                <a:latin typeface="Book Antiqua"/>
                <a:cs typeface="Book Antiqua"/>
              </a:rPr>
              <a:t>method for example  Line </a:t>
            </a:r>
            <a:r>
              <a:rPr sz="1069" spc="5" dirty="0">
                <a:latin typeface="Book Antiqua"/>
                <a:cs typeface="Book Antiqua"/>
              </a:rPr>
              <a:t>is also also </a:t>
            </a:r>
            <a:r>
              <a:rPr sz="1069" spc="10" dirty="0">
                <a:latin typeface="Book Antiqua"/>
                <a:cs typeface="Book Antiqua"/>
              </a:rPr>
              <a:t>Shape but </a:t>
            </a:r>
            <a:r>
              <a:rPr sz="1069" spc="5" dirty="0">
                <a:latin typeface="Book Antiqua"/>
                <a:cs typeface="Book Antiqua"/>
              </a:rPr>
              <a:t>it doesn’t </a:t>
            </a:r>
            <a:r>
              <a:rPr sz="1069" spc="15" dirty="0">
                <a:latin typeface="Book Antiqua"/>
                <a:cs typeface="Book Antiqua"/>
              </a:rPr>
              <a:t>have </a:t>
            </a:r>
            <a:r>
              <a:rPr sz="1069" spc="10" dirty="0">
                <a:latin typeface="Book Antiqua"/>
                <a:cs typeface="Book Antiqua"/>
              </a:rPr>
              <a:t>area </a:t>
            </a:r>
            <a:r>
              <a:rPr sz="1069" spc="5" dirty="0">
                <a:latin typeface="Book Antiqua"/>
                <a:cs typeface="Book Antiqua"/>
              </a:rPr>
              <a:t>similarly if </a:t>
            </a:r>
            <a:r>
              <a:rPr sz="1069" spc="15" dirty="0">
                <a:latin typeface="Book Antiqua"/>
                <a:cs typeface="Book Antiqua"/>
              </a:rPr>
              <a:t>we had </a:t>
            </a:r>
            <a:r>
              <a:rPr sz="1069" spc="10" dirty="0">
                <a:latin typeface="Book Antiqua"/>
                <a:cs typeface="Book Antiqua"/>
              </a:rPr>
              <a:t>Point  derived class </a:t>
            </a:r>
            <a:r>
              <a:rPr sz="1069" spc="5" dirty="0">
                <a:latin typeface="Book Antiqua"/>
                <a:cs typeface="Book Antiqua"/>
              </a:rPr>
              <a:t>it </a:t>
            </a:r>
            <a:r>
              <a:rPr sz="1069" spc="10" dirty="0">
                <a:latin typeface="Book Antiqua"/>
                <a:cs typeface="Book Antiqua"/>
              </a:rPr>
              <a:t>also doesn’t </a:t>
            </a:r>
            <a:r>
              <a:rPr sz="1069" spc="15" dirty="0">
                <a:latin typeface="Book Antiqua"/>
                <a:cs typeface="Book Antiqua"/>
              </a:rPr>
              <a:t>have any </a:t>
            </a:r>
            <a:r>
              <a:rPr sz="1069" spc="10" dirty="0">
                <a:latin typeface="Book Antiqua"/>
                <a:cs typeface="Book Antiqua"/>
              </a:rPr>
              <a:t>area in both cases </a:t>
            </a:r>
            <a:r>
              <a:rPr sz="1069" spc="15" dirty="0">
                <a:latin typeface="Book Antiqua"/>
                <a:cs typeface="Book Antiqua"/>
              </a:rPr>
              <a:t>we </a:t>
            </a:r>
            <a:r>
              <a:rPr sz="1069" spc="10" dirty="0">
                <a:latin typeface="Book Antiqua"/>
                <a:cs typeface="Book Antiqua"/>
              </a:rPr>
              <a:t>will simply not </a:t>
            </a:r>
            <a:r>
              <a:rPr sz="1069" spc="287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write </a:t>
            </a:r>
            <a:r>
              <a:rPr sz="1069" spc="10" dirty="0">
                <a:latin typeface="Book Antiqua"/>
                <a:cs typeface="Book Antiqua"/>
              </a:rPr>
              <a:t>implementation of calcArea() method and hence calcArea of base Shape  class will </a:t>
            </a:r>
            <a:r>
              <a:rPr sz="1069" spc="15" dirty="0">
                <a:latin typeface="Book Antiqua"/>
                <a:cs typeface="Book Antiqua"/>
              </a:rPr>
              <a:t>be </a:t>
            </a:r>
            <a:r>
              <a:rPr sz="1069" spc="10" dirty="0">
                <a:latin typeface="Book Antiqua"/>
                <a:cs typeface="Book Antiqua"/>
              </a:rPr>
              <a:t>called </a:t>
            </a:r>
            <a:r>
              <a:rPr sz="1069" spc="15" dirty="0">
                <a:latin typeface="Book Antiqua"/>
                <a:cs typeface="Book Antiqua"/>
              </a:rPr>
              <a:t>which </a:t>
            </a:r>
            <a:r>
              <a:rPr sz="1069" spc="10" dirty="0">
                <a:latin typeface="Book Antiqua"/>
                <a:cs typeface="Book Antiqua"/>
              </a:rPr>
              <a:t>will simply display area as zero this is </a:t>
            </a:r>
            <a:r>
              <a:rPr sz="1069" spc="15" dirty="0">
                <a:latin typeface="Book Antiqua"/>
                <a:cs typeface="Book Antiqua"/>
              </a:rPr>
              <a:t>shown   </a:t>
            </a:r>
            <a:r>
              <a:rPr sz="1069" spc="10" dirty="0">
                <a:latin typeface="Book Antiqua"/>
                <a:cs typeface="Book Antiqua"/>
              </a:rPr>
              <a:t>below,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264">
              <a:latin typeface="Times New Roman"/>
              <a:cs typeface="Times New Roman"/>
            </a:endParaRPr>
          </a:p>
          <a:p>
            <a:pPr marL="1866240"/>
            <a:r>
              <a:rPr sz="1069" i="1" spc="10" dirty="0">
                <a:latin typeface="Arial"/>
                <a:cs typeface="Arial"/>
              </a:rPr>
              <a:t>Shape</a:t>
            </a:r>
            <a:endParaRPr sz="1069">
              <a:latin typeface="Arial"/>
              <a:cs typeface="Arial"/>
            </a:endParaRPr>
          </a:p>
          <a:p>
            <a:pPr marL="1681036" marR="2620021" indent="-4321" algn="ctr">
              <a:lnSpc>
                <a:spcPts val="1264"/>
              </a:lnSpc>
              <a:spcBef>
                <a:spcPts val="617"/>
              </a:spcBef>
            </a:pPr>
            <a:r>
              <a:rPr sz="1069" spc="10" dirty="0">
                <a:latin typeface="Arial"/>
                <a:cs typeface="Arial"/>
              </a:rPr>
              <a:t>draw </a:t>
            </a:r>
            <a:r>
              <a:rPr sz="1069" spc="15" dirty="0">
                <a:latin typeface="Arial"/>
                <a:cs typeface="Arial"/>
              </a:rPr>
              <a:t>=</a:t>
            </a:r>
            <a:r>
              <a:rPr sz="1069" spc="-73" dirty="0">
                <a:latin typeface="Arial"/>
                <a:cs typeface="Arial"/>
              </a:rPr>
              <a:t> </a:t>
            </a:r>
            <a:r>
              <a:rPr sz="1069" spc="15" dirty="0">
                <a:latin typeface="Arial"/>
                <a:cs typeface="Arial"/>
              </a:rPr>
              <a:t>0  </a:t>
            </a:r>
            <a:r>
              <a:rPr sz="1069" spc="10" dirty="0">
                <a:latin typeface="Arial"/>
                <a:cs typeface="Arial"/>
              </a:rPr>
              <a:t>cal</a:t>
            </a:r>
            <a:r>
              <a:rPr sz="1069" spc="5" dirty="0">
                <a:latin typeface="Arial"/>
                <a:cs typeface="Arial"/>
              </a:rPr>
              <a:t>c</a:t>
            </a:r>
            <a:r>
              <a:rPr sz="1069" spc="10" dirty="0">
                <a:latin typeface="Arial"/>
                <a:cs typeface="Arial"/>
              </a:rPr>
              <a:t>Area</a:t>
            </a:r>
            <a:endParaRPr sz="1069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159147" y="5381519"/>
          <a:ext cx="953206" cy="851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9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169"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3901">
                      <a:solidFill>
                        <a:srgbClr val="000000"/>
                      </a:solidFill>
                      <a:prstDash val="solid"/>
                    </a:lnR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584">
                <a:tc gridSpan="2"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Circle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351">
                <a:tc gridSpan="2">
                  <a:txBody>
                    <a:bodyPr/>
                    <a:lstStyle/>
                    <a:p>
                      <a:pPr marL="62230" marR="292100">
                        <a:lnSpc>
                          <a:spcPts val="1300"/>
                        </a:lnSpc>
                        <a:spcBef>
                          <a:spcPts val="250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draw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ca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cArea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980482" y="5303225"/>
          <a:ext cx="3310907" cy="9303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1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4843"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3901">
                      <a:solidFill>
                        <a:srgbClr val="000000"/>
                      </a:solidFill>
                      <a:prstDash val="solid"/>
                    </a:lnR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584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Line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351">
                <a:tc gridSpan="2"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draw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62230" marR="290830">
                        <a:lnSpc>
                          <a:spcPts val="1300"/>
                        </a:lnSpc>
                        <a:spcBef>
                          <a:spcPts val="250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draw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cal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Area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089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4</a:t>
            </a:r>
            <a:r>
              <a:rPr sz="924" spc="-5" dirty="0">
                <a:latin typeface="Times New Roman"/>
                <a:cs typeface="Times New Roman"/>
              </a:rPr>
              <a:t>0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339039"/>
            <a:ext cx="4851841" cy="2287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07000"/>
              </a:lnSpc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have made </a:t>
            </a:r>
            <a:r>
              <a:rPr sz="972" spc="19" dirty="0">
                <a:latin typeface="Book Antiqua"/>
                <a:cs typeface="Book Antiqua"/>
              </a:rPr>
              <a:t>draw </a:t>
            </a:r>
            <a:r>
              <a:rPr sz="972" spc="15" dirty="0">
                <a:latin typeface="Book Antiqua"/>
                <a:cs typeface="Book Antiqua"/>
              </a:rPr>
              <a:t>method </a:t>
            </a:r>
            <a:r>
              <a:rPr sz="972" spc="10" dirty="0">
                <a:latin typeface="Book Antiqua"/>
                <a:cs typeface="Book Antiqua"/>
              </a:rPr>
              <a:t>as pure virtual function </a:t>
            </a:r>
            <a:r>
              <a:rPr sz="972" spc="15" dirty="0">
                <a:latin typeface="Book Antiqua"/>
                <a:cs typeface="Book Antiqua"/>
              </a:rPr>
              <a:t>because </a:t>
            </a:r>
            <a:r>
              <a:rPr sz="972" spc="10" dirty="0">
                <a:latin typeface="Book Antiqua"/>
                <a:cs typeface="Book Antiqua"/>
              </a:rPr>
              <a:t>each </a:t>
            </a:r>
            <a:r>
              <a:rPr sz="972" spc="15" dirty="0">
                <a:latin typeface="Book Antiqua"/>
                <a:cs typeface="Book Antiqua"/>
              </a:rPr>
              <a:t>shape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5" dirty="0">
                <a:latin typeface="Book Antiqua"/>
                <a:cs typeface="Book Antiqua"/>
              </a:rPr>
              <a:t>need 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draw </a:t>
            </a:r>
            <a:r>
              <a:rPr sz="972" spc="10" dirty="0">
                <a:latin typeface="Book Antiqua"/>
                <a:cs typeface="Book Antiqua"/>
              </a:rPr>
              <a:t>whether </a:t>
            </a:r>
            <a:r>
              <a:rPr sz="972" spc="5" dirty="0">
                <a:latin typeface="Book Antiqua"/>
                <a:cs typeface="Book Antiqua"/>
              </a:rPr>
              <a:t>it is </a:t>
            </a:r>
            <a:r>
              <a:rPr sz="972" spc="15" dirty="0">
                <a:latin typeface="Book Antiqua"/>
                <a:cs typeface="Book Antiqua"/>
              </a:rPr>
              <a:t>simple </a:t>
            </a:r>
            <a:r>
              <a:rPr sz="972" spc="10" dirty="0">
                <a:latin typeface="Book Antiqua"/>
                <a:cs typeface="Book Antiqua"/>
              </a:rPr>
              <a:t>point </a:t>
            </a:r>
            <a:r>
              <a:rPr sz="972" spc="15" dirty="0">
                <a:latin typeface="Book Antiqua"/>
                <a:cs typeface="Book Antiqua"/>
              </a:rPr>
              <a:t>or </a:t>
            </a:r>
            <a:r>
              <a:rPr sz="972" spc="10" dirty="0">
                <a:latin typeface="Book Antiqua"/>
                <a:cs typeface="Book Antiqua"/>
              </a:rPr>
              <a:t>line </a:t>
            </a:r>
            <a:r>
              <a:rPr sz="972" spc="15" dirty="0">
                <a:latin typeface="Book Antiqua"/>
                <a:cs typeface="Book Antiqua"/>
              </a:rPr>
              <a:t>or </a:t>
            </a:r>
            <a:r>
              <a:rPr sz="972" spc="10" dirty="0">
                <a:latin typeface="Book Antiqua"/>
                <a:cs typeface="Book Antiqua"/>
              </a:rPr>
              <a:t>any </a:t>
            </a:r>
            <a:r>
              <a:rPr sz="972" spc="15" dirty="0">
                <a:latin typeface="Book Antiqua"/>
                <a:cs typeface="Book Antiqua"/>
              </a:rPr>
              <a:t>other shape so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0" dirty="0">
                <a:latin typeface="Book Antiqua"/>
                <a:cs typeface="Book Antiqua"/>
              </a:rPr>
              <a:t>suitable </a:t>
            </a:r>
            <a:r>
              <a:rPr sz="972" spc="15" dirty="0">
                <a:latin typeface="Book Antiqua"/>
                <a:cs typeface="Book Antiqua"/>
              </a:rPr>
              <a:t>to </a:t>
            </a:r>
            <a:r>
              <a:rPr sz="972" spc="19" dirty="0">
                <a:latin typeface="Book Antiqua"/>
                <a:cs typeface="Book Antiqua"/>
              </a:rPr>
              <a:t>be  </a:t>
            </a:r>
            <a:r>
              <a:rPr sz="972" spc="10" dirty="0">
                <a:latin typeface="Book Antiqua"/>
                <a:cs typeface="Book Antiqua"/>
              </a:rPr>
              <a:t>decalred as </a:t>
            </a:r>
            <a:r>
              <a:rPr sz="972" spc="15" dirty="0">
                <a:latin typeface="Book Antiqua"/>
                <a:cs typeface="Book Antiqua"/>
              </a:rPr>
              <a:t>pure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virtual,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107300"/>
              </a:lnSpc>
            </a:pPr>
            <a:r>
              <a:rPr sz="972" spc="15" dirty="0">
                <a:latin typeface="Book Antiqua"/>
                <a:cs typeface="Book Antiqua"/>
              </a:rPr>
              <a:t>As </a:t>
            </a:r>
            <a:r>
              <a:rPr sz="972" b="1" spc="10" dirty="0">
                <a:latin typeface="Book Antiqua"/>
                <a:cs typeface="Book Antiqua"/>
              </a:rPr>
              <a:t>draw()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Pure Virtual Function </a:t>
            </a:r>
            <a:r>
              <a:rPr sz="972" spc="15" dirty="0">
                <a:latin typeface="Book Antiqua"/>
                <a:cs typeface="Book Antiqua"/>
              </a:rPr>
              <a:t>so, </a:t>
            </a:r>
            <a:r>
              <a:rPr sz="972" spc="10" dirty="0">
                <a:latin typeface="Book Antiqua"/>
                <a:cs typeface="Book Antiqua"/>
              </a:rPr>
              <a:t>each derived class of </a:t>
            </a:r>
            <a:r>
              <a:rPr sz="972" b="1" spc="15" dirty="0">
                <a:latin typeface="Book Antiqua"/>
                <a:cs typeface="Book Antiqua"/>
              </a:rPr>
              <a:t>Shape </a:t>
            </a:r>
            <a:r>
              <a:rPr sz="972" spc="10" dirty="0">
                <a:latin typeface="Book Antiqua"/>
                <a:cs typeface="Book Antiqua"/>
              </a:rPr>
              <a:t>inherits interface  (prototype) of </a:t>
            </a:r>
            <a:r>
              <a:rPr sz="972" b="1" spc="10" dirty="0">
                <a:latin typeface="Book Antiqua"/>
                <a:cs typeface="Book Antiqua"/>
              </a:rPr>
              <a:t>draw(), </a:t>
            </a:r>
            <a:r>
              <a:rPr sz="972" b="1" spc="15" dirty="0">
                <a:latin typeface="Book Antiqua"/>
                <a:cs typeface="Book Antiqua"/>
              </a:rPr>
              <a:t>e</a:t>
            </a:r>
            <a:r>
              <a:rPr sz="972" spc="15" dirty="0">
                <a:latin typeface="Book Antiqua"/>
                <a:cs typeface="Book Antiqua"/>
              </a:rPr>
              <a:t>ach </a:t>
            </a:r>
            <a:r>
              <a:rPr sz="972" spc="10" dirty="0">
                <a:latin typeface="Book Antiqua"/>
                <a:cs typeface="Book Antiqua"/>
              </a:rPr>
              <a:t>concrete derived class has to provide </a:t>
            </a:r>
            <a:r>
              <a:rPr sz="972" spc="15" dirty="0">
                <a:latin typeface="Book Antiqua"/>
                <a:cs typeface="Book Antiqua"/>
              </a:rPr>
              <a:t>body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b="1" spc="10" dirty="0">
                <a:latin typeface="Book Antiqua"/>
                <a:cs typeface="Book Antiqua"/>
              </a:rPr>
              <a:t>draw() </a:t>
            </a:r>
            <a:r>
              <a:rPr sz="972" spc="15" dirty="0">
                <a:latin typeface="Book Antiqua"/>
                <a:cs typeface="Book Antiqua"/>
              </a:rPr>
              <a:t>by  </a:t>
            </a:r>
            <a:r>
              <a:rPr sz="972" spc="10" dirty="0">
                <a:latin typeface="Book Antiqua"/>
                <a:cs typeface="Book Antiqua"/>
              </a:rPr>
              <a:t>overriding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it.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68"/>
              </a:spcBef>
            </a:pPr>
            <a:r>
              <a:rPr sz="972" b="1" spc="19" dirty="0">
                <a:latin typeface="Times New Roman"/>
                <a:cs typeface="Times New Roman"/>
              </a:rPr>
              <a:t>29.8.</a:t>
            </a:r>
            <a:r>
              <a:rPr sz="972" b="1" spc="19" dirty="0">
                <a:latin typeface="Book Antiqua"/>
                <a:cs typeface="Book Antiqua"/>
              </a:rPr>
              <a:t>V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Table</a:t>
            </a:r>
            <a:endParaRPr sz="972">
              <a:latin typeface="Book Antiqua"/>
              <a:cs typeface="Book Antiqua"/>
            </a:endParaRPr>
          </a:p>
          <a:p>
            <a:pPr marL="12347" marR="5556" algn="just">
              <a:lnSpc>
                <a:spcPts val="1361"/>
              </a:lnSpc>
              <a:spcBef>
                <a:spcPts val="24"/>
              </a:spcBef>
            </a:pPr>
            <a:r>
              <a:rPr sz="1069" spc="19" dirty="0">
                <a:latin typeface="Book Antiqua"/>
                <a:cs typeface="Book Antiqua"/>
              </a:rPr>
              <a:t>Now </a:t>
            </a:r>
            <a:r>
              <a:rPr sz="1069" spc="15" dirty="0">
                <a:latin typeface="Book Antiqua"/>
                <a:cs typeface="Book Antiqua"/>
              </a:rPr>
              <a:t>we </a:t>
            </a:r>
            <a:r>
              <a:rPr sz="1069" spc="10" dirty="0">
                <a:latin typeface="Book Antiqua"/>
                <a:cs typeface="Book Antiqua"/>
              </a:rPr>
              <a:t>see compiler keeps track of virtual functions </a:t>
            </a:r>
            <a:r>
              <a:rPr sz="1069" spc="15" dirty="0">
                <a:latin typeface="Book Antiqua"/>
                <a:cs typeface="Book Antiqua"/>
              </a:rPr>
              <a:t>and </a:t>
            </a:r>
            <a:r>
              <a:rPr sz="1069" spc="5" dirty="0">
                <a:latin typeface="Book Antiqua"/>
                <a:cs typeface="Book Antiqua"/>
              </a:rPr>
              <a:t>call </a:t>
            </a:r>
            <a:r>
              <a:rPr sz="1069" spc="15" dirty="0">
                <a:latin typeface="Book Antiqua"/>
                <a:cs typeface="Book Antiqua"/>
              </a:rPr>
              <a:t>them </a:t>
            </a:r>
            <a:r>
              <a:rPr sz="1069" spc="5" dirty="0">
                <a:latin typeface="Book Antiqua"/>
                <a:cs typeface="Book Antiqua"/>
              </a:rPr>
              <a:t>correctly </a:t>
            </a:r>
            <a:r>
              <a:rPr sz="1069" spc="277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occording </a:t>
            </a:r>
            <a:r>
              <a:rPr sz="1069" spc="10" dirty="0">
                <a:latin typeface="Book Antiqua"/>
                <a:cs typeface="Book Antiqua"/>
              </a:rPr>
              <a:t>to </a:t>
            </a:r>
            <a:r>
              <a:rPr sz="1069" spc="5" dirty="0">
                <a:latin typeface="Book Antiqua"/>
                <a:cs typeface="Book Antiqua"/>
              </a:rPr>
              <a:t>nature </a:t>
            </a:r>
            <a:r>
              <a:rPr sz="1069" spc="10" dirty="0">
                <a:latin typeface="Book Antiqua"/>
                <a:cs typeface="Book Antiqua"/>
              </a:rPr>
              <a:t>of the object with </a:t>
            </a:r>
            <a:r>
              <a:rPr sz="1069" spc="5" dirty="0">
                <a:latin typeface="Book Antiqua"/>
                <a:cs typeface="Book Antiqua"/>
              </a:rPr>
              <a:t>respect </a:t>
            </a:r>
            <a:r>
              <a:rPr sz="1069" spc="10" dirty="0">
                <a:latin typeface="Book Antiqua"/>
                <a:cs typeface="Book Antiqua"/>
              </a:rPr>
              <a:t>to which they are being</a:t>
            </a:r>
            <a:r>
              <a:rPr sz="1069" spc="44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called,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ct val="104500"/>
              </a:lnSpc>
            </a:pPr>
            <a:r>
              <a:rPr sz="972" spc="15" dirty="0">
                <a:latin typeface="Book Antiqua"/>
                <a:cs typeface="Book Antiqua"/>
              </a:rPr>
              <a:t>Compiler </a:t>
            </a:r>
            <a:r>
              <a:rPr sz="972" spc="10" dirty="0">
                <a:latin typeface="Book Antiqua"/>
                <a:cs typeface="Book Antiqua"/>
              </a:rPr>
              <a:t>builds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virtual function table (vTable) for </a:t>
            </a:r>
            <a:r>
              <a:rPr sz="972" b="1" i="1" spc="15" dirty="0">
                <a:latin typeface="Book Antiqua"/>
                <a:cs typeface="Book Antiqua"/>
              </a:rPr>
              <a:t>each </a:t>
            </a:r>
            <a:r>
              <a:rPr sz="972" b="1" i="1" spc="10" dirty="0">
                <a:latin typeface="Book Antiqua"/>
                <a:cs typeface="Book Antiqua"/>
              </a:rPr>
              <a:t>class </a:t>
            </a:r>
            <a:r>
              <a:rPr sz="972" b="1" i="1" spc="15" dirty="0">
                <a:latin typeface="Book Antiqua"/>
                <a:cs typeface="Book Antiqua"/>
              </a:rPr>
              <a:t>having virtual  </a:t>
            </a:r>
            <a:r>
              <a:rPr sz="972" b="1" i="1" spc="10" dirty="0">
                <a:latin typeface="Book Antiqua"/>
                <a:cs typeface="Book Antiqua"/>
              </a:rPr>
              <a:t>functions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73"/>
              </a:spcBef>
            </a:pPr>
            <a:r>
              <a:rPr sz="972" spc="24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vTable contains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pointer for each virtual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function,</a:t>
            </a:r>
            <a:endParaRPr sz="972">
              <a:latin typeface="Book Antiqua"/>
              <a:cs typeface="Book Antiqu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230034" y="3924300"/>
          <a:ext cx="679715" cy="14958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8944">
                <a:tc>
                  <a:txBody>
                    <a:bodyPr/>
                    <a:lstStyle/>
                    <a:p>
                      <a:pPr marL="61594">
                        <a:lnSpc>
                          <a:spcPts val="1100"/>
                        </a:lnSpc>
                      </a:pPr>
                      <a:r>
                        <a:rPr sz="900" spc="-10" dirty="0">
                          <a:latin typeface="Book Antiqua"/>
                          <a:cs typeface="Book Antiqua"/>
                        </a:rPr>
                        <a:t>Pointer </a:t>
                      </a:r>
                      <a:r>
                        <a:rPr sz="900" spc="3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latin typeface="Book Antiqua"/>
                          <a:cs typeface="Book Antiqua"/>
                        </a:rPr>
                        <a:t>to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  <a:p>
                      <a:pPr marL="61594" marR="53340">
                        <a:lnSpc>
                          <a:spcPts val="1170"/>
                        </a:lnSpc>
                        <a:spcBef>
                          <a:spcPts val="35"/>
                        </a:spcBef>
                      </a:pPr>
                      <a:r>
                        <a:rPr sz="900" dirty="0">
                          <a:latin typeface="Book Antiqua"/>
                          <a:cs typeface="Book Antiqua"/>
                        </a:rPr>
                        <a:t>1</a:t>
                      </a:r>
                      <a:r>
                        <a:rPr sz="900" baseline="23148" dirty="0">
                          <a:latin typeface="Book Antiqua"/>
                          <a:cs typeface="Book Antiqua"/>
                        </a:rPr>
                        <a:t>st </a:t>
                      </a:r>
                      <a:r>
                        <a:rPr sz="900" spc="-10" dirty="0">
                          <a:latin typeface="Book Antiqua"/>
                          <a:cs typeface="Book Antiqua"/>
                        </a:rPr>
                        <a:t>virtual  function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313">
                <a:tc>
                  <a:txBody>
                    <a:bodyPr/>
                    <a:lstStyle/>
                    <a:p>
                      <a:pPr marL="61594">
                        <a:lnSpc>
                          <a:spcPts val="1095"/>
                        </a:lnSpc>
                      </a:pPr>
                      <a:r>
                        <a:rPr sz="900" spc="-10" dirty="0">
                          <a:latin typeface="Book Antiqua"/>
                          <a:cs typeface="Book Antiqua"/>
                        </a:rPr>
                        <a:t>Pointer </a:t>
                      </a:r>
                      <a:r>
                        <a:rPr sz="900" spc="3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latin typeface="Book Antiqua"/>
                          <a:cs typeface="Book Antiqua"/>
                        </a:rPr>
                        <a:t>to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  <a:p>
                      <a:pPr marL="61594" marR="53340">
                        <a:lnSpc>
                          <a:spcPct val="102600"/>
                        </a:lnSpc>
                      </a:pPr>
                      <a:r>
                        <a:rPr sz="900" dirty="0">
                          <a:latin typeface="Book Antiqua"/>
                          <a:cs typeface="Book Antiqua"/>
                        </a:rPr>
                        <a:t>2</a:t>
                      </a:r>
                      <a:r>
                        <a:rPr sz="900" baseline="23148" dirty="0">
                          <a:latin typeface="Book Antiqua"/>
                          <a:cs typeface="Book Antiqua"/>
                        </a:rPr>
                        <a:t>nd </a:t>
                      </a:r>
                      <a:r>
                        <a:rPr sz="900" spc="-10" dirty="0">
                          <a:latin typeface="Book Antiqua"/>
                          <a:cs typeface="Book Antiqua"/>
                        </a:rPr>
                        <a:t>virtual  function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766">
                <a:tc>
                  <a:txBody>
                    <a:bodyPr/>
                    <a:lstStyle/>
                    <a:p>
                      <a:pPr marL="61594">
                        <a:lnSpc>
                          <a:spcPts val="1090"/>
                        </a:lnSpc>
                      </a:pPr>
                      <a:r>
                        <a:rPr sz="900" spc="-10" dirty="0">
                          <a:latin typeface="Book Antiqua"/>
                          <a:cs typeface="Book Antiqua"/>
                        </a:rPr>
                        <a:t>…....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765">
                <a:tc>
                  <a:txBody>
                    <a:bodyPr/>
                    <a:lstStyle/>
                    <a:p>
                      <a:pPr marL="61594">
                        <a:lnSpc>
                          <a:spcPts val="1090"/>
                        </a:lnSpc>
                      </a:pPr>
                      <a:r>
                        <a:rPr sz="900" spc="-15" dirty="0">
                          <a:latin typeface="Book Antiqua"/>
                          <a:cs typeface="Book Antiqua"/>
                        </a:rPr>
                        <a:t>…….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396">
                <a:tc>
                  <a:txBody>
                    <a:bodyPr/>
                    <a:lstStyle/>
                    <a:p>
                      <a:pPr marL="61594">
                        <a:lnSpc>
                          <a:spcPts val="1095"/>
                        </a:lnSpc>
                      </a:pPr>
                      <a:r>
                        <a:rPr sz="900" spc="-15" dirty="0">
                          <a:latin typeface="Book Antiqua"/>
                          <a:cs typeface="Book Antiqua"/>
                        </a:rPr>
                        <a:t>…….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143352" y="5590927"/>
            <a:ext cx="4851841" cy="302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128" algn="ctr"/>
            <a:r>
              <a:rPr sz="1069" spc="19" dirty="0">
                <a:solidFill>
                  <a:srgbClr val="FF0000"/>
                </a:solidFill>
                <a:latin typeface="Book Antiqua"/>
                <a:cs typeface="Book Antiqua"/>
              </a:rPr>
              <a:t>V</a:t>
            </a:r>
            <a:r>
              <a:rPr sz="1069" spc="-73" dirty="0">
                <a:solidFill>
                  <a:srgbClr val="FF0000"/>
                </a:solidFill>
                <a:latin typeface="Book Antiqua"/>
                <a:cs typeface="Book Antiqua"/>
              </a:rPr>
              <a:t> </a:t>
            </a:r>
            <a:r>
              <a:rPr sz="1069" spc="10" dirty="0">
                <a:solidFill>
                  <a:srgbClr val="FF0000"/>
                </a:solidFill>
                <a:latin typeface="Book Antiqua"/>
                <a:cs typeface="Book Antiqua"/>
              </a:rPr>
              <a:t>Table</a:t>
            </a:r>
            <a:endParaRPr sz="1069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361">
              <a:latin typeface="Times New Roman"/>
              <a:cs typeface="Times New Roman"/>
            </a:endParaRPr>
          </a:p>
          <a:p>
            <a:pPr marL="12347" algn="just"/>
            <a:r>
              <a:rPr sz="972" spc="15" dirty="0">
                <a:latin typeface="Book Antiqua"/>
                <a:cs typeface="Book Antiqua"/>
              </a:rPr>
              <a:t>Consider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5" dirty="0">
                <a:latin typeface="Book Antiqua"/>
                <a:cs typeface="Book Antiqua"/>
              </a:rPr>
              <a:t>code below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see </a:t>
            </a:r>
            <a:r>
              <a:rPr sz="972" spc="19" dirty="0">
                <a:latin typeface="Book Antiqua"/>
                <a:cs typeface="Book Antiqua"/>
              </a:rPr>
              <a:t>how </a:t>
            </a:r>
            <a:r>
              <a:rPr sz="972" spc="10" dirty="0">
                <a:latin typeface="Book Antiqua"/>
                <a:cs typeface="Book Antiqua"/>
              </a:rPr>
              <a:t>virtual tables are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created,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int main()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9"/>
              </a:spcBef>
            </a:pPr>
            <a:r>
              <a:rPr sz="972" b="1" spc="10" dirty="0">
                <a:latin typeface="Book Antiqua"/>
                <a:cs typeface="Book Antiqua"/>
              </a:rPr>
              <a:t>Point p1( 10, 10 </a:t>
            </a:r>
            <a:r>
              <a:rPr sz="972" b="1" spc="5" dirty="0">
                <a:latin typeface="Book Antiqua"/>
                <a:cs typeface="Book Antiqua"/>
              </a:rPr>
              <a:t>), </a:t>
            </a:r>
            <a:r>
              <a:rPr sz="972" b="1" spc="10" dirty="0">
                <a:latin typeface="Book Antiqua"/>
                <a:cs typeface="Book Antiqua"/>
              </a:rPr>
              <a:t>p2( 30, 30</a:t>
            </a:r>
            <a:r>
              <a:rPr sz="972" b="1" spc="-19" dirty="0">
                <a:latin typeface="Book Antiqua"/>
                <a:cs typeface="Book Antiqua"/>
              </a:rPr>
              <a:t> </a:t>
            </a:r>
            <a:r>
              <a:rPr sz="972" b="1" dirty="0"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Shape*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pShape;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021">
              <a:latin typeface="Times New Roman"/>
              <a:cs typeface="Times New Roman"/>
            </a:endParaRPr>
          </a:p>
          <a:p>
            <a:pPr marL="430291" marR="2760158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pShape </a:t>
            </a:r>
            <a:r>
              <a:rPr sz="972" b="1" spc="19" dirty="0">
                <a:latin typeface="Book Antiqua"/>
                <a:cs typeface="Book Antiqua"/>
              </a:rPr>
              <a:t>= new </a:t>
            </a:r>
            <a:r>
              <a:rPr sz="972" b="1" spc="15" dirty="0">
                <a:latin typeface="Book Antiqua"/>
                <a:cs typeface="Book Antiqua"/>
              </a:rPr>
              <a:t>Line( </a:t>
            </a:r>
            <a:r>
              <a:rPr sz="972" b="1" spc="10" dirty="0">
                <a:latin typeface="Book Antiqua"/>
                <a:cs typeface="Book Antiqua"/>
              </a:rPr>
              <a:t>p1, </a:t>
            </a:r>
            <a:r>
              <a:rPr sz="972" b="1" spc="19" dirty="0">
                <a:latin typeface="Book Antiqua"/>
                <a:cs typeface="Book Antiqua"/>
              </a:rPr>
              <a:t>p2</a:t>
            </a:r>
            <a:r>
              <a:rPr sz="972" b="1" spc="-102" dirty="0">
                <a:latin typeface="Book Antiqua"/>
                <a:cs typeface="Book Antiqua"/>
              </a:rPr>
              <a:t> </a:t>
            </a:r>
            <a:r>
              <a:rPr sz="972" b="1" dirty="0">
                <a:latin typeface="Book Antiqua"/>
                <a:cs typeface="Book Antiqua"/>
              </a:rPr>
              <a:t>);  </a:t>
            </a:r>
            <a:r>
              <a:rPr sz="972" b="1" spc="15" dirty="0">
                <a:latin typeface="Book Antiqua"/>
                <a:cs typeface="Book Antiqua"/>
              </a:rPr>
              <a:t>pShape-&gt;draw();</a:t>
            </a:r>
            <a:endParaRPr sz="972">
              <a:latin typeface="Book Antiqua"/>
              <a:cs typeface="Book Antiqua"/>
            </a:endParaRPr>
          </a:p>
          <a:p>
            <a:pPr marL="428439" marR="3239220" indent="1852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pShape-&gt;calcArea();  return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39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creating Line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object here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storing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0" dirty="0">
                <a:latin typeface="Book Antiqua"/>
                <a:cs typeface="Book Antiqua"/>
              </a:rPr>
              <a:t>refernence </a:t>
            </a:r>
            <a:r>
              <a:rPr sz="972" spc="15" dirty="0">
                <a:latin typeface="Book Antiqua"/>
                <a:cs typeface="Book Antiqua"/>
              </a:rPr>
              <a:t>in Shape </a:t>
            </a:r>
            <a:r>
              <a:rPr sz="972" spc="10" dirty="0">
                <a:latin typeface="Book Antiqua"/>
                <a:cs typeface="Book Antiqua"/>
              </a:rPr>
              <a:t>class  pointer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then polymorphically calling </a:t>
            </a:r>
            <a:r>
              <a:rPr sz="972" spc="15" dirty="0">
                <a:latin typeface="Book Antiqua"/>
                <a:cs typeface="Book Antiqua"/>
              </a:rPr>
              <a:t>methods draw </a:t>
            </a:r>
            <a:r>
              <a:rPr sz="972" spc="10" dirty="0">
                <a:latin typeface="Book Antiqua"/>
                <a:cs typeface="Book Antiqua"/>
              </a:rPr>
              <a:t>and </a:t>
            </a:r>
            <a:r>
              <a:rPr sz="972" spc="15" dirty="0">
                <a:latin typeface="Book Antiqua"/>
                <a:cs typeface="Book Antiqua"/>
              </a:rPr>
              <a:t>calcArea </a:t>
            </a:r>
            <a:r>
              <a:rPr sz="972" spc="10" dirty="0">
                <a:latin typeface="Book Antiqua"/>
                <a:cs typeface="Book Antiqua"/>
              </a:rPr>
              <a:t>as Shape  pointer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having </a:t>
            </a:r>
            <a:r>
              <a:rPr sz="972" spc="15" dirty="0">
                <a:latin typeface="Book Antiqua"/>
                <a:cs typeface="Book Antiqua"/>
              </a:rPr>
              <a:t>Line </a:t>
            </a:r>
            <a:r>
              <a:rPr sz="972" spc="10" dirty="0">
                <a:latin typeface="Book Antiqua"/>
                <a:cs typeface="Book Antiqua"/>
              </a:rPr>
              <a:t>class object reference </a:t>
            </a:r>
            <a:r>
              <a:rPr sz="972" spc="15" dirty="0">
                <a:latin typeface="Book Antiqua"/>
                <a:cs typeface="Book Antiqua"/>
              </a:rPr>
              <a:t>so Line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method </a:t>
            </a:r>
            <a:r>
              <a:rPr sz="972" spc="19" dirty="0">
                <a:latin typeface="Book Antiqua"/>
                <a:cs typeface="Book Antiqua"/>
              </a:rPr>
              <a:t>draw </a:t>
            </a:r>
            <a:r>
              <a:rPr sz="972" spc="10" dirty="0">
                <a:latin typeface="Book Antiqua"/>
                <a:cs typeface="Book Antiqua"/>
              </a:rPr>
              <a:t>and </a:t>
            </a:r>
            <a:r>
              <a:rPr sz="972" spc="15" dirty="0">
                <a:latin typeface="Book Antiqua"/>
                <a:cs typeface="Book Antiqua"/>
              </a:rPr>
              <a:t>calcArea  </a:t>
            </a:r>
            <a:r>
              <a:rPr sz="972" spc="10" dirty="0">
                <a:latin typeface="Book Antiqua"/>
                <a:cs typeface="Book Antiqua"/>
              </a:rPr>
              <a:t>will be called </a:t>
            </a:r>
            <a:r>
              <a:rPr sz="972" spc="15" dirty="0">
                <a:latin typeface="Book Antiqua"/>
                <a:cs typeface="Book Antiqua"/>
              </a:rPr>
              <a:t>we see </a:t>
            </a:r>
            <a:r>
              <a:rPr sz="972" spc="19" dirty="0">
                <a:latin typeface="Book Antiqua"/>
                <a:cs typeface="Book Antiqua"/>
              </a:rPr>
              <a:t>how </a:t>
            </a:r>
            <a:r>
              <a:rPr sz="972" spc="10" dirty="0">
                <a:latin typeface="Book Antiqua"/>
                <a:cs typeface="Book Antiqua"/>
              </a:rPr>
              <a:t>this actually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happens,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701664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4</a:t>
            </a:r>
            <a:r>
              <a:rPr sz="924" spc="-5" dirty="0">
                <a:latin typeface="Times New Roman"/>
                <a:cs typeface="Times New Roman"/>
              </a:rPr>
              <a:t>1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40454" y="7523268"/>
            <a:ext cx="1132858" cy="1384124"/>
          </a:xfrm>
          <a:custGeom>
            <a:avLst/>
            <a:gdLst/>
            <a:ahLst/>
            <a:cxnLst/>
            <a:rect l="l" t="t" r="r" b="b"/>
            <a:pathLst>
              <a:path w="1165225" h="1423670">
                <a:moveTo>
                  <a:pt x="1165098" y="0"/>
                </a:moveTo>
                <a:lnTo>
                  <a:pt x="0" y="0"/>
                </a:lnTo>
                <a:lnTo>
                  <a:pt x="0" y="1423416"/>
                </a:lnTo>
                <a:lnTo>
                  <a:pt x="1165098" y="1423416"/>
                </a:lnTo>
                <a:lnTo>
                  <a:pt x="116509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3763432" y="8418195"/>
            <a:ext cx="511175" cy="174096"/>
          </a:xfrm>
          <a:custGeom>
            <a:avLst/>
            <a:gdLst/>
            <a:ahLst/>
            <a:cxnLst/>
            <a:rect l="l" t="t" r="r" b="b"/>
            <a:pathLst>
              <a:path w="525779" h="179070">
                <a:moveTo>
                  <a:pt x="0" y="0"/>
                </a:moveTo>
                <a:lnTo>
                  <a:pt x="0" y="179070"/>
                </a:lnTo>
                <a:lnTo>
                  <a:pt x="460248" y="179070"/>
                </a:lnTo>
                <a:lnTo>
                  <a:pt x="525779" y="156210"/>
                </a:lnTo>
                <a:lnTo>
                  <a:pt x="525779" y="0"/>
                </a:lnTo>
                <a:lnTo>
                  <a:pt x="0" y="0"/>
                </a:lnTo>
                <a:close/>
              </a:path>
            </a:pathLst>
          </a:custGeom>
          <a:ln w="17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4210896" y="8570065"/>
            <a:ext cx="64206" cy="22225"/>
          </a:xfrm>
          <a:custGeom>
            <a:avLst/>
            <a:gdLst/>
            <a:ahLst/>
            <a:cxnLst/>
            <a:rect l="l" t="t" r="r" b="b"/>
            <a:pathLst>
              <a:path w="66039" h="22859">
                <a:moveTo>
                  <a:pt x="0" y="22860"/>
                </a:moveTo>
                <a:lnTo>
                  <a:pt x="16763" y="762"/>
                </a:lnTo>
                <a:lnTo>
                  <a:pt x="23848" y="2893"/>
                </a:lnTo>
                <a:lnTo>
                  <a:pt x="34575" y="3524"/>
                </a:lnTo>
                <a:lnTo>
                  <a:pt x="48589" y="2583"/>
                </a:lnTo>
                <a:lnTo>
                  <a:pt x="65531" y="0"/>
                </a:lnTo>
              </a:path>
            </a:pathLst>
          </a:custGeom>
          <a:ln w="17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3773063" y="8184091"/>
            <a:ext cx="511175" cy="173478"/>
          </a:xfrm>
          <a:custGeom>
            <a:avLst/>
            <a:gdLst/>
            <a:ahLst/>
            <a:cxnLst/>
            <a:rect l="l" t="t" r="r" b="b"/>
            <a:pathLst>
              <a:path w="525779" h="178434">
                <a:moveTo>
                  <a:pt x="0" y="0"/>
                </a:moveTo>
                <a:lnTo>
                  <a:pt x="0" y="178308"/>
                </a:lnTo>
                <a:lnTo>
                  <a:pt x="459486" y="178308"/>
                </a:lnTo>
                <a:lnTo>
                  <a:pt x="525780" y="156210"/>
                </a:lnTo>
                <a:lnTo>
                  <a:pt x="525780" y="0"/>
                </a:lnTo>
                <a:lnTo>
                  <a:pt x="0" y="0"/>
                </a:lnTo>
                <a:close/>
              </a:path>
            </a:pathLst>
          </a:custGeom>
          <a:ln w="17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4219787" y="8335962"/>
            <a:ext cx="64823" cy="21608"/>
          </a:xfrm>
          <a:custGeom>
            <a:avLst/>
            <a:gdLst/>
            <a:ahLst/>
            <a:cxnLst/>
            <a:rect l="l" t="t" r="r" b="b"/>
            <a:pathLst>
              <a:path w="66675" h="22225">
                <a:moveTo>
                  <a:pt x="0" y="22097"/>
                </a:moveTo>
                <a:lnTo>
                  <a:pt x="17525" y="761"/>
                </a:lnTo>
                <a:lnTo>
                  <a:pt x="24181" y="2464"/>
                </a:lnTo>
                <a:lnTo>
                  <a:pt x="34766" y="2952"/>
                </a:lnTo>
                <a:lnTo>
                  <a:pt x="48922" y="2155"/>
                </a:lnTo>
                <a:lnTo>
                  <a:pt x="66294" y="0"/>
                </a:lnTo>
              </a:path>
            </a:pathLst>
          </a:custGeom>
          <a:ln w="17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3962964" y="8137173"/>
            <a:ext cx="150019" cy="374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90"/>
            <a:r>
              <a:rPr sz="924" b="1" spc="-10" dirty="0">
                <a:latin typeface="Arial"/>
                <a:cs typeface="Arial"/>
              </a:rPr>
              <a:t>…</a:t>
            </a:r>
            <a:endParaRPr sz="924">
              <a:latin typeface="Arial"/>
              <a:cs typeface="Arial"/>
            </a:endParaRPr>
          </a:p>
          <a:p>
            <a:pPr marL="12347">
              <a:spcBef>
                <a:spcPts val="734"/>
              </a:spcBef>
            </a:pPr>
            <a:r>
              <a:rPr sz="924" b="1" spc="-10" dirty="0">
                <a:latin typeface="Arial"/>
                <a:cs typeface="Arial"/>
              </a:rPr>
              <a:t>…</a:t>
            </a:r>
            <a:endParaRPr sz="924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73063" y="7939617"/>
            <a:ext cx="511175" cy="174096"/>
          </a:xfrm>
          <a:custGeom>
            <a:avLst/>
            <a:gdLst/>
            <a:ahLst/>
            <a:cxnLst/>
            <a:rect l="l" t="t" r="r" b="b"/>
            <a:pathLst>
              <a:path w="525779" h="179070">
                <a:moveTo>
                  <a:pt x="0" y="0"/>
                </a:moveTo>
                <a:lnTo>
                  <a:pt x="0" y="179069"/>
                </a:lnTo>
                <a:lnTo>
                  <a:pt x="459486" y="179069"/>
                </a:lnTo>
                <a:lnTo>
                  <a:pt x="525780" y="156210"/>
                </a:lnTo>
                <a:lnTo>
                  <a:pt x="525780" y="0"/>
                </a:lnTo>
                <a:lnTo>
                  <a:pt x="0" y="0"/>
                </a:lnTo>
                <a:close/>
              </a:path>
            </a:pathLst>
          </a:custGeom>
          <a:ln w="17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4219787" y="8091487"/>
            <a:ext cx="64823" cy="22225"/>
          </a:xfrm>
          <a:custGeom>
            <a:avLst/>
            <a:gdLst/>
            <a:ahLst/>
            <a:cxnLst/>
            <a:rect l="l" t="t" r="r" b="b"/>
            <a:pathLst>
              <a:path w="66675" h="22859">
                <a:moveTo>
                  <a:pt x="0" y="22860"/>
                </a:moveTo>
                <a:lnTo>
                  <a:pt x="17525" y="762"/>
                </a:lnTo>
                <a:lnTo>
                  <a:pt x="24181" y="2893"/>
                </a:lnTo>
                <a:lnTo>
                  <a:pt x="34766" y="3524"/>
                </a:lnTo>
                <a:lnTo>
                  <a:pt x="48922" y="2583"/>
                </a:lnTo>
                <a:lnTo>
                  <a:pt x="66294" y="0"/>
                </a:lnTo>
              </a:path>
            </a:pathLst>
          </a:custGeom>
          <a:ln w="17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3971854" y="7893438"/>
            <a:ext cx="141376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10" dirty="0">
                <a:latin typeface="Arial"/>
                <a:cs typeface="Arial"/>
              </a:rPr>
              <a:t>…</a:t>
            </a:r>
            <a:endParaRPr sz="92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25872" y="7300030"/>
            <a:ext cx="1478580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10" dirty="0">
                <a:latin typeface="Arial"/>
                <a:cs typeface="Arial"/>
              </a:rPr>
              <a:t>Line class</a:t>
            </a:r>
            <a:r>
              <a:rPr sz="924" b="1" spc="-44" dirty="0">
                <a:latin typeface="Arial"/>
                <a:cs typeface="Arial"/>
              </a:rPr>
              <a:t> </a:t>
            </a:r>
            <a:r>
              <a:rPr sz="924" b="1" spc="-10" dirty="0">
                <a:latin typeface="Arial"/>
                <a:cs typeface="Arial"/>
              </a:rPr>
              <a:t>implementation</a:t>
            </a:r>
            <a:endParaRPr sz="924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46557" y="5866024"/>
            <a:ext cx="893939" cy="175948"/>
          </a:xfrm>
          <a:custGeom>
            <a:avLst/>
            <a:gdLst/>
            <a:ahLst/>
            <a:cxnLst/>
            <a:rect l="l" t="t" r="r" b="b"/>
            <a:pathLst>
              <a:path w="919479" h="180975">
                <a:moveTo>
                  <a:pt x="918972" y="0"/>
                </a:moveTo>
                <a:lnTo>
                  <a:pt x="0" y="0"/>
                </a:lnTo>
                <a:lnTo>
                  <a:pt x="0" y="180594"/>
                </a:lnTo>
                <a:lnTo>
                  <a:pt x="918972" y="180594"/>
                </a:lnTo>
                <a:lnTo>
                  <a:pt x="918972" y="0"/>
                </a:lnTo>
                <a:close/>
              </a:path>
            </a:pathLst>
          </a:custGeom>
          <a:ln w="17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6001737" y="5817586"/>
            <a:ext cx="508706" cy="3981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81" marR="4939" indent="-16051">
              <a:lnSpc>
                <a:spcPct val="139500"/>
              </a:lnSpc>
            </a:pPr>
            <a:r>
              <a:rPr sz="924" b="1" spc="-15" dirty="0">
                <a:latin typeface="Arial"/>
                <a:cs typeface="Arial"/>
              </a:rPr>
              <a:t>c</a:t>
            </a:r>
            <a:r>
              <a:rPr sz="924" b="1" spc="-10" dirty="0">
                <a:latin typeface="Arial"/>
                <a:cs typeface="Arial"/>
              </a:rPr>
              <a:t>a</a:t>
            </a:r>
            <a:r>
              <a:rPr sz="924" b="1" spc="-5" dirty="0">
                <a:latin typeface="Arial"/>
                <a:cs typeface="Arial"/>
              </a:rPr>
              <a:t>l</a:t>
            </a:r>
            <a:r>
              <a:rPr sz="924" b="1" spc="-10" dirty="0">
                <a:latin typeface="Arial"/>
                <a:cs typeface="Arial"/>
              </a:rPr>
              <a:t>cA</a:t>
            </a:r>
            <a:r>
              <a:rPr sz="924" b="1" dirty="0">
                <a:latin typeface="Arial"/>
                <a:cs typeface="Arial"/>
              </a:rPr>
              <a:t>r</a:t>
            </a:r>
            <a:r>
              <a:rPr sz="924" b="1" spc="-10" dirty="0">
                <a:latin typeface="Arial"/>
                <a:cs typeface="Arial"/>
              </a:rPr>
              <a:t>e</a:t>
            </a:r>
            <a:r>
              <a:rPr sz="924" b="1" spc="-5" dirty="0">
                <a:latin typeface="Arial"/>
                <a:cs typeface="Arial"/>
              </a:rPr>
              <a:t>a  </a:t>
            </a:r>
            <a:r>
              <a:rPr sz="924" b="1" spc="-10" dirty="0">
                <a:latin typeface="Arial"/>
                <a:cs typeface="Arial"/>
              </a:rPr>
              <a:t>draw</a:t>
            </a:r>
            <a:endParaRPr sz="924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046557" y="6041601"/>
            <a:ext cx="893939" cy="175948"/>
          </a:xfrm>
          <a:custGeom>
            <a:avLst/>
            <a:gdLst/>
            <a:ahLst/>
            <a:cxnLst/>
            <a:rect l="l" t="t" r="r" b="b"/>
            <a:pathLst>
              <a:path w="919479" h="180975">
                <a:moveTo>
                  <a:pt x="918972" y="0"/>
                </a:moveTo>
                <a:lnTo>
                  <a:pt x="0" y="0"/>
                </a:lnTo>
                <a:lnTo>
                  <a:pt x="0" y="180594"/>
                </a:lnTo>
                <a:lnTo>
                  <a:pt x="918972" y="180594"/>
                </a:lnTo>
                <a:lnTo>
                  <a:pt x="918972" y="0"/>
                </a:lnTo>
                <a:close/>
              </a:path>
            </a:pathLst>
          </a:custGeom>
          <a:ln w="17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5090512" y="5730944"/>
            <a:ext cx="77417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10" dirty="0">
                <a:latin typeface="Arial"/>
                <a:cs typeface="Arial"/>
              </a:rPr>
              <a:t>Shape</a:t>
            </a:r>
            <a:r>
              <a:rPr sz="924" b="1" spc="-63" dirty="0">
                <a:latin typeface="Arial"/>
                <a:cs typeface="Arial"/>
              </a:rPr>
              <a:t> </a:t>
            </a:r>
            <a:r>
              <a:rPr sz="924" b="1" spc="-15" dirty="0">
                <a:latin typeface="Arial"/>
                <a:cs typeface="Arial"/>
              </a:rPr>
              <a:t>vTable</a:t>
            </a:r>
            <a:endParaRPr sz="92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43149" y="6062839"/>
            <a:ext cx="8951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5" dirty="0">
                <a:latin typeface="Arial"/>
                <a:cs typeface="Arial"/>
              </a:rPr>
              <a:t>0</a:t>
            </a:r>
            <a:endParaRPr sz="924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70076" y="5443008"/>
            <a:ext cx="1133475" cy="1383506"/>
          </a:xfrm>
          <a:custGeom>
            <a:avLst/>
            <a:gdLst/>
            <a:ahLst/>
            <a:cxnLst/>
            <a:rect l="l" t="t" r="r" b="b"/>
            <a:pathLst>
              <a:path w="1165860" h="1423034">
                <a:moveTo>
                  <a:pt x="1165860" y="0"/>
                </a:moveTo>
                <a:lnTo>
                  <a:pt x="0" y="0"/>
                </a:lnTo>
                <a:lnTo>
                  <a:pt x="0" y="1422653"/>
                </a:lnTo>
                <a:lnTo>
                  <a:pt x="1165860" y="1422653"/>
                </a:lnTo>
                <a:lnTo>
                  <a:pt x="116586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3693054" y="6337935"/>
            <a:ext cx="511175" cy="173478"/>
          </a:xfrm>
          <a:custGeom>
            <a:avLst/>
            <a:gdLst/>
            <a:ahLst/>
            <a:cxnLst/>
            <a:rect l="l" t="t" r="r" b="b"/>
            <a:pathLst>
              <a:path w="525779" h="178435">
                <a:moveTo>
                  <a:pt x="0" y="0"/>
                </a:moveTo>
                <a:lnTo>
                  <a:pt x="0" y="178308"/>
                </a:lnTo>
                <a:lnTo>
                  <a:pt x="460247" y="178308"/>
                </a:lnTo>
                <a:lnTo>
                  <a:pt x="525779" y="156210"/>
                </a:lnTo>
                <a:lnTo>
                  <a:pt x="525779" y="0"/>
                </a:lnTo>
                <a:lnTo>
                  <a:pt x="0" y="0"/>
                </a:lnTo>
                <a:close/>
              </a:path>
            </a:pathLst>
          </a:custGeom>
          <a:ln w="17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4140516" y="6489805"/>
            <a:ext cx="64206" cy="21608"/>
          </a:xfrm>
          <a:custGeom>
            <a:avLst/>
            <a:gdLst/>
            <a:ahLst/>
            <a:cxnLst/>
            <a:rect l="l" t="t" r="r" b="b"/>
            <a:pathLst>
              <a:path w="66039" h="22225">
                <a:moveTo>
                  <a:pt x="0" y="22098"/>
                </a:moveTo>
                <a:lnTo>
                  <a:pt x="16764" y="762"/>
                </a:lnTo>
                <a:lnTo>
                  <a:pt x="23848" y="2893"/>
                </a:lnTo>
                <a:lnTo>
                  <a:pt x="34575" y="3524"/>
                </a:lnTo>
                <a:lnTo>
                  <a:pt x="48589" y="2583"/>
                </a:lnTo>
                <a:lnTo>
                  <a:pt x="65532" y="0"/>
                </a:lnTo>
              </a:path>
            </a:pathLst>
          </a:custGeom>
          <a:ln w="17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3702685" y="6103091"/>
            <a:ext cx="511175" cy="174096"/>
          </a:xfrm>
          <a:custGeom>
            <a:avLst/>
            <a:gdLst/>
            <a:ahLst/>
            <a:cxnLst/>
            <a:rect l="l" t="t" r="r" b="b"/>
            <a:pathLst>
              <a:path w="525779" h="179070">
                <a:moveTo>
                  <a:pt x="0" y="0"/>
                </a:moveTo>
                <a:lnTo>
                  <a:pt x="0" y="179070"/>
                </a:lnTo>
                <a:lnTo>
                  <a:pt x="459486" y="179070"/>
                </a:lnTo>
                <a:lnTo>
                  <a:pt x="525779" y="156210"/>
                </a:lnTo>
                <a:lnTo>
                  <a:pt x="525779" y="0"/>
                </a:lnTo>
                <a:lnTo>
                  <a:pt x="0" y="0"/>
                </a:lnTo>
                <a:close/>
              </a:path>
            </a:pathLst>
          </a:custGeom>
          <a:ln w="17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4149407" y="6254961"/>
            <a:ext cx="64823" cy="22225"/>
          </a:xfrm>
          <a:custGeom>
            <a:avLst/>
            <a:gdLst/>
            <a:ahLst/>
            <a:cxnLst/>
            <a:rect l="l" t="t" r="r" b="b"/>
            <a:pathLst>
              <a:path w="66675" h="22860">
                <a:moveTo>
                  <a:pt x="0" y="22860"/>
                </a:moveTo>
                <a:lnTo>
                  <a:pt x="17525" y="762"/>
                </a:lnTo>
                <a:lnTo>
                  <a:pt x="24181" y="2893"/>
                </a:lnTo>
                <a:lnTo>
                  <a:pt x="34766" y="3524"/>
                </a:lnTo>
                <a:lnTo>
                  <a:pt x="48922" y="2583"/>
                </a:lnTo>
                <a:lnTo>
                  <a:pt x="66293" y="0"/>
                </a:lnTo>
              </a:path>
            </a:pathLst>
          </a:custGeom>
          <a:ln w="17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3892586" y="6056912"/>
            <a:ext cx="150019" cy="374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90"/>
            <a:r>
              <a:rPr sz="924" b="1" spc="-10" dirty="0">
                <a:latin typeface="Arial"/>
                <a:cs typeface="Arial"/>
              </a:rPr>
              <a:t>…</a:t>
            </a:r>
            <a:endParaRPr sz="924">
              <a:latin typeface="Arial"/>
              <a:cs typeface="Arial"/>
            </a:endParaRPr>
          </a:p>
          <a:p>
            <a:pPr marL="12347">
              <a:spcBef>
                <a:spcPts val="734"/>
              </a:spcBef>
            </a:pPr>
            <a:r>
              <a:rPr sz="924" b="1" spc="-10" dirty="0">
                <a:latin typeface="Arial"/>
                <a:cs typeface="Arial"/>
              </a:rPr>
              <a:t>…</a:t>
            </a:r>
            <a:endParaRPr sz="924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702685" y="5859356"/>
            <a:ext cx="511175" cy="173478"/>
          </a:xfrm>
          <a:custGeom>
            <a:avLst/>
            <a:gdLst/>
            <a:ahLst/>
            <a:cxnLst/>
            <a:rect l="l" t="t" r="r" b="b"/>
            <a:pathLst>
              <a:path w="525779" h="178435">
                <a:moveTo>
                  <a:pt x="0" y="0"/>
                </a:moveTo>
                <a:lnTo>
                  <a:pt x="0" y="178308"/>
                </a:lnTo>
                <a:lnTo>
                  <a:pt x="459486" y="178308"/>
                </a:lnTo>
                <a:lnTo>
                  <a:pt x="525779" y="156210"/>
                </a:lnTo>
                <a:lnTo>
                  <a:pt x="525779" y="0"/>
                </a:lnTo>
                <a:lnTo>
                  <a:pt x="0" y="0"/>
                </a:lnTo>
                <a:close/>
              </a:path>
            </a:pathLst>
          </a:custGeom>
          <a:ln w="17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4149407" y="6011228"/>
            <a:ext cx="64823" cy="21608"/>
          </a:xfrm>
          <a:custGeom>
            <a:avLst/>
            <a:gdLst/>
            <a:ahLst/>
            <a:cxnLst/>
            <a:rect l="l" t="t" r="r" b="b"/>
            <a:pathLst>
              <a:path w="66675" h="22225">
                <a:moveTo>
                  <a:pt x="0" y="22098"/>
                </a:moveTo>
                <a:lnTo>
                  <a:pt x="17525" y="762"/>
                </a:lnTo>
                <a:lnTo>
                  <a:pt x="24181" y="2893"/>
                </a:lnTo>
                <a:lnTo>
                  <a:pt x="34766" y="3524"/>
                </a:lnTo>
                <a:lnTo>
                  <a:pt x="48922" y="2583"/>
                </a:lnTo>
                <a:lnTo>
                  <a:pt x="66293" y="0"/>
                </a:lnTo>
              </a:path>
            </a:pathLst>
          </a:custGeom>
          <a:ln w="17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3901476" y="5812437"/>
            <a:ext cx="141376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10" dirty="0">
                <a:latin typeface="Arial"/>
                <a:cs typeface="Arial"/>
              </a:rPr>
              <a:t>…</a:t>
            </a:r>
            <a:endParaRPr sz="924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332884" y="7777374"/>
            <a:ext cx="893939" cy="175948"/>
          </a:xfrm>
          <a:custGeom>
            <a:avLst/>
            <a:gdLst/>
            <a:ahLst/>
            <a:cxnLst/>
            <a:rect l="l" t="t" r="r" b="b"/>
            <a:pathLst>
              <a:path w="919479" h="180975">
                <a:moveTo>
                  <a:pt x="918972" y="0"/>
                </a:moveTo>
                <a:lnTo>
                  <a:pt x="0" y="0"/>
                </a:lnTo>
                <a:lnTo>
                  <a:pt x="0" y="180594"/>
                </a:lnTo>
                <a:lnTo>
                  <a:pt x="918972" y="180594"/>
                </a:lnTo>
                <a:lnTo>
                  <a:pt x="918972" y="0"/>
                </a:lnTo>
                <a:close/>
              </a:path>
            </a:pathLst>
          </a:custGeom>
          <a:ln w="17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1668616" y="7727455"/>
            <a:ext cx="509323" cy="3981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397" marR="4939" indent="-16668">
              <a:lnSpc>
                <a:spcPct val="139500"/>
              </a:lnSpc>
            </a:pPr>
            <a:r>
              <a:rPr sz="924" b="1" spc="-10" dirty="0">
                <a:latin typeface="Arial"/>
                <a:cs typeface="Arial"/>
              </a:rPr>
              <a:t>calcAr</a:t>
            </a:r>
            <a:r>
              <a:rPr sz="924" b="1" spc="-5" dirty="0">
                <a:latin typeface="Arial"/>
                <a:cs typeface="Arial"/>
              </a:rPr>
              <a:t>ea  </a:t>
            </a:r>
            <a:r>
              <a:rPr sz="924" b="1" spc="-10" dirty="0">
                <a:latin typeface="Arial"/>
                <a:cs typeface="Arial"/>
              </a:rPr>
              <a:t>draw</a:t>
            </a:r>
            <a:endParaRPr sz="924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332884" y="7952952"/>
            <a:ext cx="893939" cy="175948"/>
          </a:xfrm>
          <a:custGeom>
            <a:avLst/>
            <a:gdLst/>
            <a:ahLst/>
            <a:cxnLst/>
            <a:rect l="l" t="t" r="r" b="b"/>
            <a:pathLst>
              <a:path w="919479" h="180975">
                <a:moveTo>
                  <a:pt x="918972" y="0"/>
                </a:moveTo>
                <a:lnTo>
                  <a:pt x="0" y="0"/>
                </a:lnTo>
                <a:lnTo>
                  <a:pt x="0" y="180593"/>
                </a:lnTo>
                <a:lnTo>
                  <a:pt x="918972" y="180593"/>
                </a:lnTo>
                <a:lnTo>
                  <a:pt x="918972" y="0"/>
                </a:lnTo>
                <a:close/>
              </a:path>
            </a:pathLst>
          </a:custGeom>
          <a:ln w="17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 txBox="1"/>
          <p:nvPr/>
        </p:nvSpPr>
        <p:spPr>
          <a:xfrm>
            <a:off x="2376100" y="7643035"/>
            <a:ext cx="665515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5" dirty="0">
                <a:latin typeface="Arial"/>
                <a:cs typeface="Arial"/>
              </a:rPr>
              <a:t>Line</a:t>
            </a:r>
            <a:r>
              <a:rPr sz="924" b="1" spc="-83" dirty="0">
                <a:latin typeface="Arial"/>
                <a:cs typeface="Arial"/>
              </a:rPr>
              <a:t> </a:t>
            </a:r>
            <a:r>
              <a:rPr sz="924" b="1" spc="-10" dirty="0">
                <a:latin typeface="Arial"/>
                <a:cs typeface="Arial"/>
              </a:rPr>
              <a:t>vTable</a:t>
            </a:r>
            <a:endParaRPr sz="924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213859" y="5896397"/>
            <a:ext cx="1327944" cy="117299"/>
          </a:xfrm>
          <a:custGeom>
            <a:avLst/>
            <a:gdLst/>
            <a:ahLst/>
            <a:cxnLst/>
            <a:rect l="l" t="t" r="r" b="b"/>
            <a:pathLst>
              <a:path w="1365885" h="120650">
                <a:moveTo>
                  <a:pt x="1306068" y="762"/>
                </a:moveTo>
                <a:lnTo>
                  <a:pt x="1282517" y="5441"/>
                </a:lnTo>
                <a:lnTo>
                  <a:pt x="1263396" y="18192"/>
                </a:lnTo>
                <a:lnTo>
                  <a:pt x="1250561" y="37087"/>
                </a:lnTo>
                <a:lnTo>
                  <a:pt x="1247578" y="51779"/>
                </a:lnTo>
                <a:lnTo>
                  <a:pt x="1306068" y="51816"/>
                </a:lnTo>
                <a:lnTo>
                  <a:pt x="1306068" y="69342"/>
                </a:lnTo>
                <a:lnTo>
                  <a:pt x="1247686" y="69342"/>
                </a:lnTo>
                <a:lnTo>
                  <a:pt x="1250549" y="83748"/>
                </a:lnTo>
                <a:lnTo>
                  <a:pt x="1263300" y="102870"/>
                </a:lnTo>
                <a:lnTo>
                  <a:pt x="1282195" y="115704"/>
                </a:lnTo>
                <a:lnTo>
                  <a:pt x="1305306" y="120396"/>
                </a:lnTo>
                <a:lnTo>
                  <a:pt x="1328856" y="115704"/>
                </a:lnTo>
                <a:lnTo>
                  <a:pt x="1347978" y="102870"/>
                </a:lnTo>
                <a:lnTo>
                  <a:pt x="1360812" y="83748"/>
                </a:lnTo>
                <a:lnTo>
                  <a:pt x="1363682" y="69342"/>
                </a:lnTo>
                <a:lnTo>
                  <a:pt x="1306068" y="69342"/>
                </a:lnTo>
                <a:lnTo>
                  <a:pt x="1363689" y="69305"/>
                </a:lnTo>
                <a:lnTo>
                  <a:pt x="1365504" y="60198"/>
                </a:lnTo>
                <a:lnTo>
                  <a:pt x="1360824" y="37087"/>
                </a:lnTo>
                <a:lnTo>
                  <a:pt x="1348073" y="18192"/>
                </a:lnTo>
                <a:lnTo>
                  <a:pt x="1329178" y="5441"/>
                </a:lnTo>
                <a:lnTo>
                  <a:pt x="1306068" y="762"/>
                </a:lnTo>
                <a:close/>
              </a:path>
              <a:path w="1365885" h="120650">
                <a:moveTo>
                  <a:pt x="119634" y="0"/>
                </a:moveTo>
                <a:lnTo>
                  <a:pt x="0" y="60198"/>
                </a:lnTo>
                <a:lnTo>
                  <a:pt x="118872" y="119634"/>
                </a:lnTo>
                <a:lnTo>
                  <a:pt x="78293" y="68584"/>
                </a:lnTo>
                <a:lnTo>
                  <a:pt x="71628" y="68580"/>
                </a:lnTo>
                <a:lnTo>
                  <a:pt x="71628" y="51054"/>
                </a:lnTo>
                <a:lnTo>
                  <a:pt x="78920" y="51054"/>
                </a:lnTo>
                <a:lnTo>
                  <a:pt x="119634" y="0"/>
                </a:lnTo>
                <a:close/>
              </a:path>
              <a:path w="1365885" h="120650">
                <a:moveTo>
                  <a:pt x="1247578" y="51779"/>
                </a:moveTo>
                <a:lnTo>
                  <a:pt x="1245870" y="60198"/>
                </a:lnTo>
                <a:lnTo>
                  <a:pt x="1247679" y="69305"/>
                </a:lnTo>
                <a:lnTo>
                  <a:pt x="1306068" y="69342"/>
                </a:lnTo>
                <a:lnTo>
                  <a:pt x="1306068" y="51816"/>
                </a:lnTo>
                <a:lnTo>
                  <a:pt x="1247578" y="51779"/>
                </a:lnTo>
                <a:close/>
              </a:path>
              <a:path w="1365885" h="120650">
                <a:moveTo>
                  <a:pt x="78916" y="51058"/>
                </a:moveTo>
                <a:lnTo>
                  <a:pt x="71628" y="60198"/>
                </a:lnTo>
                <a:lnTo>
                  <a:pt x="78293" y="68584"/>
                </a:lnTo>
                <a:lnTo>
                  <a:pt x="1247679" y="69305"/>
                </a:lnTo>
                <a:lnTo>
                  <a:pt x="1245870" y="60198"/>
                </a:lnTo>
                <a:lnTo>
                  <a:pt x="1247578" y="51779"/>
                </a:lnTo>
                <a:lnTo>
                  <a:pt x="78916" y="51058"/>
                </a:lnTo>
                <a:close/>
              </a:path>
              <a:path w="1365885" h="120650">
                <a:moveTo>
                  <a:pt x="71628" y="60198"/>
                </a:moveTo>
                <a:lnTo>
                  <a:pt x="71628" y="68580"/>
                </a:lnTo>
                <a:lnTo>
                  <a:pt x="78293" y="68584"/>
                </a:lnTo>
                <a:lnTo>
                  <a:pt x="71628" y="60198"/>
                </a:lnTo>
                <a:close/>
              </a:path>
              <a:path w="1365885" h="120650">
                <a:moveTo>
                  <a:pt x="71628" y="51054"/>
                </a:moveTo>
                <a:lnTo>
                  <a:pt x="71628" y="60198"/>
                </a:lnTo>
                <a:lnTo>
                  <a:pt x="78916" y="51058"/>
                </a:lnTo>
                <a:lnTo>
                  <a:pt x="71628" y="51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2742564" y="7989993"/>
            <a:ext cx="1030993" cy="116680"/>
          </a:xfrm>
          <a:custGeom>
            <a:avLst/>
            <a:gdLst/>
            <a:ahLst/>
            <a:cxnLst/>
            <a:rect l="l" t="t" r="r" b="b"/>
            <a:pathLst>
              <a:path w="1060450" h="120015">
                <a:moveTo>
                  <a:pt x="59436" y="0"/>
                </a:moveTo>
                <a:lnTo>
                  <a:pt x="36325" y="4798"/>
                </a:lnTo>
                <a:lnTo>
                  <a:pt x="17430" y="17811"/>
                </a:lnTo>
                <a:lnTo>
                  <a:pt x="4679" y="36968"/>
                </a:lnTo>
                <a:lnTo>
                  <a:pt x="0" y="60197"/>
                </a:lnTo>
                <a:lnTo>
                  <a:pt x="4679" y="83308"/>
                </a:lnTo>
                <a:lnTo>
                  <a:pt x="17430" y="102203"/>
                </a:lnTo>
                <a:lnTo>
                  <a:pt x="36325" y="114954"/>
                </a:lnTo>
                <a:lnTo>
                  <a:pt x="59436" y="119633"/>
                </a:lnTo>
                <a:lnTo>
                  <a:pt x="82986" y="114954"/>
                </a:lnTo>
                <a:lnTo>
                  <a:pt x="102107" y="102203"/>
                </a:lnTo>
                <a:lnTo>
                  <a:pt x="114942" y="83308"/>
                </a:lnTo>
                <a:lnTo>
                  <a:pt x="117777" y="69341"/>
                </a:lnTo>
                <a:lnTo>
                  <a:pt x="59436" y="69341"/>
                </a:lnTo>
                <a:lnTo>
                  <a:pt x="59436" y="51053"/>
                </a:lnTo>
                <a:lnTo>
                  <a:pt x="117761" y="51006"/>
                </a:lnTo>
                <a:lnTo>
                  <a:pt x="114835" y="36647"/>
                </a:lnTo>
                <a:lnTo>
                  <a:pt x="101822" y="17525"/>
                </a:lnTo>
                <a:lnTo>
                  <a:pt x="82665" y="4691"/>
                </a:lnTo>
                <a:lnTo>
                  <a:pt x="59436" y="0"/>
                </a:lnTo>
                <a:close/>
              </a:path>
              <a:path w="1060450" h="120015">
                <a:moveTo>
                  <a:pt x="1041536" y="50291"/>
                </a:moveTo>
                <a:lnTo>
                  <a:pt x="988313" y="50291"/>
                </a:lnTo>
                <a:lnTo>
                  <a:pt x="988313" y="68579"/>
                </a:lnTo>
                <a:lnTo>
                  <a:pt x="981017" y="68585"/>
                </a:lnTo>
                <a:lnTo>
                  <a:pt x="940308" y="119633"/>
                </a:lnTo>
                <a:lnTo>
                  <a:pt x="1059941" y="59435"/>
                </a:lnTo>
                <a:lnTo>
                  <a:pt x="1041536" y="50291"/>
                </a:lnTo>
                <a:close/>
              </a:path>
              <a:path w="1060450" h="120015">
                <a:moveTo>
                  <a:pt x="117761" y="51006"/>
                </a:moveTo>
                <a:lnTo>
                  <a:pt x="59436" y="51053"/>
                </a:lnTo>
                <a:lnTo>
                  <a:pt x="59436" y="69341"/>
                </a:lnTo>
                <a:lnTo>
                  <a:pt x="117787" y="69294"/>
                </a:lnTo>
                <a:lnTo>
                  <a:pt x="119633" y="60197"/>
                </a:lnTo>
                <a:lnTo>
                  <a:pt x="117761" y="51006"/>
                </a:lnTo>
                <a:close/>
              </a:path>
              <a:path w="1060450" h="120015">
                <a:moveTo>
                  <a:pt x="117787" y="69294"/>
                </a:moveTo>
                <a:lnTo>
                  <a:pt x="59436" y="69341"/>
                </a:lnTo>
                <a:lnTo>
                  <a:pt x="117777" y="69341"/>
                </a:lnTo>
                <a:close/>
              </a:path>
              <a:path w="1060450" h="120015">
                <a:moveTo>
                  <a:pt x="980933" y="50298"/>
                </a:moveTo>
                <a:lnTo>
                  <a:pt x="117761" y="51006"/>
                </a:lnTo>
                <a:lnTo>
                  <a:pt x="119633" y="60197"/>
                </a:lnTo>
                <a:lnTo>
                  <a:pt x="117787" y="69294"/>
                </a:lnTo>
                <a:lnTo>
                  <a:pt x="981021" y="68579"/>
                </a:lnTo>
                <a:lnTo>
                  <a:pt x="988313" y="59435"/>
                </a:lnTo>
                <a:lnTo>
                  <a:pt x="980933" y="50298"/>
                </a:lnTo>
                <a:close/>
              </a:path>
              <a:path w="1060450" h="120015">
                <a:moveTo>
                  <a:pt x="988313" y="59435"/>
                </a:moveTo>
                <a:lnTo>
                  <a:pt x="981017" y="68585"/>
                </a:lnTo>
                <a:lnTo>
                  <a:pt x="988313" y="68579"/>
                </a:lnTo>
                <a:lnTo>
                  <a:pt x="988313" y="59435"/>
                </a:lnTo>
                <a:close/>
              </a:path>
              <a:path w="1060450" h="120015">
                <a:moveTo>
                  <a:pt x="988313" y="50291"/>
                </a:moveTo>
                <a:lnTo>
                  <a:pt x="980933" y="50298"/>
                </a:lnTo>
                <a:lnTo>
                  <a:pt x="988313" y="59435"/>
                </a:lnTo>
                <a:lnTo>
                  <a:pt x="988313" y="50291"/>
                </a:lnTo>
                <a:close/>
              </a:path>
              <a:path w="1060450" h="120015">
                <a:moveTo>
                  <a:pt x="940308" y="0"/>
                </a:moveTo>
                <a:lnTo>
                  <a:pt x="980933" y="50298"/>
                </a:lnTo>
                <a:lnTo>
                  <a:pt x="1041536" y="50291"/>
                </a:lnTo>
                <a:lnTo>
                  <a:pt x="9403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2742564" y="5954925"/>
            <a:ext cx="116680" cy="1973703"/>
          </a:xfrm>
          <a:custGeom>
            <a:avLst/>
            <a:gdLst/>
            <a:ahLst/>
            <a:cxnLst/>
            <a:rect l="l" t="t" r="r" b="b"/>
            <a:pathLst>
              <a:path w="120014" h="2030095">
                <a:moveTo>
                  <a:pt x="50314" y="1912942"/>
                </a:moveTo>
                <a:lnTo>
                  <a:pt x="36325" y="1915775"/>
                </a:lnTo>
                <a:lnTo>
                  <a:pt x="17430" y="1928526"/>
                </a:lnTo>
                <a:lnTo>
                  <a:pt x="4679" y="1947421"/>
                </a:lnTo>
                <a:lnTo>
                  <a:pt x="0" y="1970532"/>
                </a:lnTo>
                <a:lnTo>
                  <a:pt x="4679" y="1993642"/>
                </a:lnTo>
                <a:lnTo>
                  <a:pt x="17430" y="2012537"/>
                </a:lnTo>
                <a:lnTo>
                  <a:pt x="36325" y="2025288"/>
                </a:lnTo>
                <a:lnTo>
                  <a:pt x="59436" y="2029968"/>
                </a:lnTo>
                <a:lnTo>
                  <a:pt x="82986" y="2025288"/>
                </a:lnTo>
                <a:lnTo>
                  <a:pt x="102107" y="2012537"/>
                </a:lnTo>
                <a:lnTo>
                  <a:pt x="114942" y="1993642"/>
                </a:lnTo>
                <a:lnTo>
                  <a:pt x="119633" y="1970532"/>
                </a:lnTo>
                <a:lnTo>
                  <a:pt x="50292" y="1970532"/>
                </a:lnTo>
                <a:lnTo>
                  <a:pt x="50314" y="1912942"/>
                </a:lnTo>
                <a:close/>
              </a:path>
              <a:path w="120014" h="2030095">
                <a:moveTo>
                  <a:pt x="59436" y="1911096"/>
                </a:moveTo>
                <a:lnTo>
                  <a:pt x="50314" y="1912942"/>
                </a:lnTo>
                <a:lnTo>
                  <a:pt x="50292" y="1970532"/>
                </a:lnTo>
                <a:lnTo>
                  <a:pt x="68580" y="1970532"/>
                </a:lnTo>
                <a:lnTo>
                  <a:pt x="68602" y="1912917"/>
                </a:lnTo>
                <a:lnTo>
                  <a:pt x="59436" y="1911096"/>
                </a:lnTo>
                <a:close/>
              </a:path>
              <a:path w="120014" h="2030095">
                <a:moveTo>
                  <a:pt x="68602" y="1912917"/>
                </a:moveTo>
                <a:lnTo>
                  <a:pt x="68580" y="1970532"/>
                </a:lnTo>
                <a:lnTo>
                  <a:pt x="119633" y="1970532"/>
                </a:lnTo>
                <a:lnTo>
                  <a:pt x="114942" y="1947421"/>
                </a:lnTo>
                <a:lnTo>
                  <a:pt x="102107" y="1928526"/>
                </a:lnTo>
                <a:lnTo>
                  <a:pt x="82986" y="1915775"/>
                </a:lnTo>
                <a:lnTo>
                  <a:pt x="68602" y="1912917"/>
                </a:lnTo>
                <a:close/>
              </a:path>
              <a:path w="120014" h="2030095">
                <a:moveTo>
                  <a:pt x="69342" y="0"/>
                </a:moveTo>
                <a:lnTo>
                  <a:pt x="51053" y="0"/>
                </a:lnTo>
                <a:lnTo>
                  <a:pt x="50314" y="1912942"/>
                </a:lnTo>
                <a:lnTo>
                  <a:pt x="59436" y="1911096"/>
                </a:lnTo>
                <a:lnTo>
                  <a:pt x="68602" y="1911096"/>
                </a:lnTo>
                <a:lnTo>
                  <a:pt x="69342" y="0"/>
                </a:lnTo>
                <a:close/>
              </a:path>
              <a:path w="120014" h="2030095">
                <a:moveTo>
                  <a:pt x="68602" y="1911096"/>
                </a:moveTo>
                <a:lnTo>
                  <a:pt x="59436" y="1911096"/>
                </a:lnTo>
                <a:lnTo>
                  <a:pt x="68602" y="1912917"/>
                </a:lnTo>
                <a:lnTo>
                  <a:pt x="68602" y="1911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2801091" y="5896398"/>
            <a:ext cx="887147" cy="101865"/>
          </a:xfrm>
          <a:custGeom>
            <a:avLst/>
            <a:gdLst/>
            <a:ahLst/>
            <a:cxnLst/>
            <a:rect l="l" t="t" r="r" b="b"/>
            <a:pathLst>
              <a:path w="912495" h="104775">
                <a:moveTo>
                  <a:pt x="822960" y="0"/>
                </a:moveTo>
                <a:lnTo>
                  <a:pt x="817626" y="1524"/>
                </a:lnTo>
                <a:lnTo>
                  <a:pt x="814577" y="5334"/>
                </a:lnTo>
                <a:lnTo>
                  <a:pt x="812291" y="9906"/>
                </a:lnTo>
                <a:lnTo>
                  <a:pt x="813815" y="15240"/>
                </a:lnTo>
                <a:lnTo>
                  <a:pt x="818388" y="18287"/>
                </a:lnTo>
                <a:lnTo>
                  <a:pt x="862112" y="43406"/>
                </a:lnTo>
                <a:lnTo>
                  <a:pt x="894588" y="43434"/>
                </a:lnTo>
                <a:lnTo>
                  <a:pt x="894588" y="60960"/>
                </a:lnTo>
                <a:lnTo>
                  <a:pt x="861364" y="60960"/>
                </a:lnTo>
                <a:lnTo>
                  <a:pt x="818388" y="86106"/>
                </a:lnTo>
                <a:lnTo>
                  <a:pt x="813815" y="88392"/>
                </a:lnTo>
                <a:lnTo>
                  <a:pt x="812291" y="93725"/>
                </a:lnTo>
                <a:lnTo>
                  <a:pt x="814577" y="98298"/>
                </a:lnTo>
                <a:lnTo>
                  <a:pt x="817626" y="102870"/>
                </a:lnTo>
                <a:lnTo>
                  <a:pt x="822960" y="104394"/>
                </a:lnTo>
                <a:lnTo>
                  <a:pt x="826769" y="101346"/>
                </a:lnTo>
                <a:lnTo>
                  <a:pt x="896358" y="60960"/>
                </a:lnTo>
                <a:lnTo>
                  <a:pt x="894588" y="60960"/>
                </a:lnTo>
                <a:lnTo>
                  <a:pt x="896406" y="60931"/>
                </a:lnTo>
                <a:lnTo>
                  <a:pt x="912113" y="51816"/>
                </a:lnTo>
                <a:lnTo>
                  <a:pt x="827531" y="2286"/>
                </a:lnTo>
                <a:lnTo>
                  <a:pt x="822960" y="0"/>
                </a:lnTo>
                <a:close/>
              </a:path>
              <a:path w="912495" h="104775">
                <a:moveTo>
                  <a:pt x="876873" y="51885"/>
                </a:moveTo>
                <a:lnTo>
                  <a:pt x="861413" y="60931"/>
                </a:lnTo>
                <a:lnTo>
                  <a:pt x="894588" y="60960"/>
                </a:lnTo>
                <a:lnTo>
                  <a:pt x="894588" y="59436"/>
                </a:lnTo>
                <a:lnTo>
                  <a:pt x="890015" y="59436"/>
                </a:lnTo>
                <a:lnTo>
                  <a:pt x="876873" y="51885"/>
                </a:lnTo>
                <a:close/>
              </a:path>
              <a:path w="912495" h="104775">
                <a:moveTo>
                  <a:pt x="0" y="42672"/>
                </a:moveTo>
                <a:lnTo>
                  <a:pt x="0" y="60198"/>
                </a:lnTo>
                <a:lnTo>
                  <a:pt x="861413" y="60931"/>
                </a:lnTo>
                <a:lnTo>
                  <a:pt x="876873" y="51885"/>
                </a:lnTo>
                <a:lnTo>
                  <a:pt x="862112" y="43406"/>
                </a:lnTo>
                <a:lnTo>
                  <a:pt x="0" y="42672"/>
                </a:lnTo>
                <a:close/>
              </a:path>
              <a:path w="912495" h="104775">
                <a:moveTo>
                  <a:pt x="890015" y="44196"/>
                </a:moveTo>
                <a:lnTo>
                  <a:pt x="876873" y="51885"/>
                </a:lnTo>
                <a:lnTo>
                  <a:pt x="890015" y="59436"/>
                </a:lnTo>
                <a:lnTo>
                  <a:pt x="890015" y="44196"/>
                </a:lnTo>
                <a:close/>
              </a:path>
              <a:path w="912495" h="104775">
                <a:moveTo>
                  <a:pt x="894588" y="44196"/>
                </a:moveTo>
                <a:lnTo>
                  <a:pt x="890015" y="44196"/>
                </a:lnTo>
                <a:lnTo>
                  <a:pt x="890015" y="59436"/>
                </a:lnTo>
                <a:lnTo>
                  <a:pt x="894588" y="59436"/>
                </a:lnTo>
                <a:lnTo>
                  <a:pt x="894588" y="44196"/>
                </a:lnTo>
                <a:close/>
              </a:path>
              <a:path w="912495" h="104775">
                <a:moveTo>
                  <a:pt x="862112" y="43406"/>
                </a:moveTo>
                <a:lnTo>
                  <a:pt x="876873" y="51885"/>
                </a:lnTo>
                <a:lnTo>
                  <a:pt x="890015" y="44196"/>
                </a:lnTo>
                <a:lnTo>
                  <a:pt x="894588" y="44196"/>
                </a:lnTo>
                <a:lnTo>
                  <a:pt x="894588" y="43434"/>
                </a:lnTo>
                <a:lnTo>
                  <a:pt x="862112" y="434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2512166" y="1675129"/>
            <a:ext cx="1207558" cy="279047"/>
          </a:xfrm>
          <a:custGeom>
            <a:avLst/>
            <a:gdLst/>
            <a:ahLst/>
            <a:cxnLst/>
            <a:rect l="l" t="t" r="r" b="b"/>
            <a:pathLst>
              <a:path w="1242060" h="287019">
                <a:moveTo>
                  <a:pt x="1242060" y="0"/>
                </a:moveTo>
                <a:lnTo>
                  <a:pt x="0" y="0"/>
                </a:lnTo>
                <a:lnTo>
                  <a:pt x="0" y="286511"/>
                </a:lnTo>
                <a:lnTo>
                  <a:pt x="1242060" y="286511"/>
                </a:lnTo>
                <a:lnTo>
                  <a:pt x="1242060" y="0"/>
                </a:lnTo>
                <a:close/>
              </a:path>
            </a:pathLst>
          </a:custGeom>
          <a:ln w="17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 txBox="1"/>
          <p:nvPr/>
        </p:nvSpPr>
        <p:spPr>
          <a:xfrm>
            <a:off x="3810353" y="1654880"/>
            <a:ext cx="60624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Arial"/>
                <a:cs typeface="Arial"/>
              </a:rPr>
              <a:t>calcArea</a:t>
            </a:r>
            <a:endParaRPr sz="1069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810353" y="1988984"/>
            <a:ext cx="34819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5" dirty="0">
                <a:latin typeface="Arial"/>
                <a:cs typeface="Arial"/>
              </a:rPr>
              <a:t>d</a:t>
            </a:r>
            <a:r>
              <a:rPr sz="1069" b="1" spc="10" dirty="0">
                <a:latin typeface="Arial"/>
                <a:cs typeface="Arial"/>
              </a:rPr>
              <a:t>r</a:t>
            </a:r>
            <a:r>
              <a:rPr sz="1069" b="1" spc="5" dirty="0">
                <a:latin typeface="Arial"/>
                <a:cs typeface="Arial"/>
              </a:rPr>
              <a:t>aw</a:t>
            </a:r>
            <a:endParaRPr sz="1069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512166" y="1953683"/>
            <a:ext cx="1207558" cy="279665"/>
          </a:xfrm>
          <a:custGeom>
            <a:avLst/>
            <a:gdLst/>
            <a:ahLst/>
            <a:cxnLst/>
            <a:rect l="l" t="t" r="r" b="b"/>
            <a:pathLst>
              <a:path w="1242060" h="287655">
                <a:moveTo>
                  <a:pt x="1242060" y="0"/>
                </a:moveTo>
                <a:lnTo>
                  <a:pt x="0" y="0"/>
                </a:lnTo>
                <a:lnTo>
                  <a:pt x="0" y="287274"/>
                </a:lnTo>
                <a:lnTo>
                  <a:pt x="1242060" y="287274"/>
                </a:lnTo>
                <a:lnTo>
                  <a:pt x="1242060" y="0"/>
                </a:lnTo>
                <a:close/>
              </a:path>
            </a:pathLst>
          </a:custGeom>
          <a:ln w="17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1582420" y="1675130"/>
            <a:ext cx="511175" cy="232745"/>
          </a:xfrm>
          <a:custGeom>
            <a:avLst/>
            <a:gdLst/>
            <a:ahLst/>
            <a:cxnLst/>
            <a:rect l="l" t="t" r="r" b="b"/>
            <a:pathLst>
              <a:path w="525780" h="239394">
                <a:moveTo>
                  <a:pt x="0" y="0"/>
                </a:moveTo>
                <a:lnTo>
                  <a:pt x="0" y="239268"/>
                </a:lnTo>
                <a:lnTo>
                  <a:pt x="460248" y="239268"/>
                </a:lnTo>
                <a:lnTo>
                  <a:pt x="525780" y="208788"/>
                </a:lnTo>
                <a:lnTo>
                  <a:pt x="525780" y="0"/>
                </a:lnTo>
                <a:lnTo>
                  <a:pt x="0" y="0"/>
                </a:lnTo>
                <a:close/>
              </a:path>
            </a:pathLst>
          </a:custGeom>
          <a:ln w="17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2029882" y="1878119"/>
            <a:ext cx="64206" cy="29633"/>
          </a:xfrm>
          <a:custGeom>
            <a:avLst/>
            <a:gdLst/>
            <a:ahLst/>
            <a:cxnLst/>
            <a:rect l="l" t="t" r="r" b="b"/>
            <a:pathLst>
              <a:path w="66039" h="30480">
                <a:moveTo>
                  <a:pt x="0" y="30479"/>
                </a:moveTo>
                <a:lnTo>
                  <a:pt x="16763" y="1524"/>
                </a:lnTo>
                <a:lnTo>
                  <a:pt x="23848" y="4071"/>
                </a:lnTo>
                <a:lnTo>
                  <a:pt x="34575" y="4762"/>
                </a:lnTo>
                <a:lnTo>
                  <a:pt x="48589" y="3452"/>
                </a:lnTo>
                <a:lnTo>
                  <a:pt x="65531" y="0"/>
                </a:lnTo>
              </a:path>
            </a:pathLst>
          </a:custGeom>
          <a:ln w="17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 txBox="1"/>
          <p:nvPr/>
        </p:nvSpPr>
        <p:spPr>
          <a:xfrm>
            <a:off x="1765653" y="1607466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24" dirty="0">
                <a:latin typeface="Arial"/>
                <a:cs typeface="Arial"/>
              </a:rPr>
              <a:t>…</a:t>
            </a:r>
            <a:endParaRPr sz="1069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093594" y="1756621"/>
            <a:ext cx="1034697" cy="116680"/>
          </a:xfrm>
          <a:custGeom>
            <a:avLst/>
            <a:gdLst/>
            <a:ahLst/>
            <a:cxnLst/>
            <a:rect l="l" t="t" r="r" b="b"/>
            <a:pathLst>
              <a:path w="1064260" h="120015">
                <a:moveTo>
                  <a:pt x="119633" y="0"/>
                </a:moveTo>
                <a:lnTo>
                  <a:pt x="0" y="59435"/>
                </a:lnTo>
                <a:lnTo>
                  <a:pt x="119633" y="119633"/>
                </a:lnTo>
                <a:lnTo>
                  <a:pt x="78920" y="68579"/>
                </a:lnTo>
                <a:lnTo>
                  <a:pt x="71628" y="68579"/>
                </a:lnTo>
                <a:lnTo>
                  <a:pt x="71628" y="50290"/>
                </a:lnTo>
                <a:lnTo>
                  <a:pt x="79014" y="50290"/>
                </a:lnTo>
                <a:lnTo>
                  <a:pt x="119633" y="0"/>
                </a:lnTo>
                <a:close/>
              </a:path>
              <a:path w="1064260" h="120015">
                <a:moveTo>
                  <a:pt x="1003554" y="0"/>
                </a:moveTo>
                <a:lnTo>
                  <a:pt x="980443" y="4679"/>
                </a:lnTo>
                <a:lnTo>
                  <a:pt x="961548" y="17430"/>
                </a:lnTo>
                <a:lnTo>
                  <a:pt x="948797" y="36325"/>
                </a:lnTo>
                <a:lnTo>
                  <a:pt x="944118" y="59435"/>
                </a:lnTo>
                <a:lnTo>
                  <a:pt x="948797" y="82665"/>
                </a:lnTo>
                <a:lnTo>
                  <a:pt x="961548" y="101822"/>
                </a:lnTo>
                <a:lnTo>
                  <a:pt x="980443" y="114835"/>
                </a:lnTo>
                <a:lnTo>
                  <a:pt x="1003554" y="119633"/>
                </a:lnTo>
                <a:lnTo>
                  <a:pt x="1027104" y="114835"/>
                </a:lnTo>
                <a:lnTo>
                  <a:pt x="1046226" y="101822"/>
                </a:lnTo>
                <a:lnTo>
                  <a:pt x="1059060" y="82665"/>
                </a:lnTo>
                <a:lnTo>
                  <a:pt x="1061905" y="68579"/>
                </a:lnTo>
                <a:lnTo>
                  <a:pt x="1003554" y="68579"/>
                </a:lnTo>
                <a:lnTo>
                  <a:pt x="1003554" y="50290"/>
                </a:lnTo>
                <a:lnTo>
                  <a:pt x="1061895" y="50290"/>
                </a:lnTo>
                <a:lnTo>
                  <a:pt x="1059060" y="36325"/>
                </a:lnTo>
                <a:lnTo>
                  <a:pt x="1046226" y="17430"/>
                </a:lnTo>
                <a:lnTo>
                  <a:pt x="1027104" y="4679"/>
                </a:lnTo>
                <a:lnTo>
                  <a:pt x="1003554" y="0"/>
                </a:lnTo>
                <a:close/>
              </a:path>
              <a:path w="1064260" h="120015">
                <a:moveTo>
                  <a:pt x="71627" y="59435"/>
                </a:moveTo>
                <a:lnTo>
                  <a:pt x="71628" y="68579"/>
                </a:lnTo>
                <a:lnTo>
                  <a:pt x="78920" y="68579"/>
                </a:lnTo>
                <a:lnTo>
                  <a:pt x="71627" y="59435"/>
                </a:lnTo>
                <a:close/>
              </a:path>
              <a:path w="1064260" h="120015">
                <a:moveTo>
                  <a:pt x="945969" y="50290"/>
                </a:moveTo>
                <a:lnTo>
                  <a:pt x="79014" y="50290"/>
                </a:lnTo>
                <a:lnTo>
                  <a:pt x="71627" y="59435"/>
                </a:lnTo>
                <a:lnTo>
                  <a:pt x="78920" y="68579"/>
                </a:lnTo>
                <a:lnTo>
                  <a:pt x="945959" y="68579"/>
                </a:lnTo>
                <a:lnTo>
                  <a:pt x="944118" y="59435"/>
                </a:lnTo>
                <a:lnTo>
                  <a:pt x="945969" y="50290"/>
                </a:lnTo>
                <a:close/>
              </a:path>
              <a:path w="1064260" h="120015">
                <a:moveTo>
                  <a:pt x="1061895" y="50290"/>
                </a:moveTo>
                <a:lnTo>
                  <a:pt x="1003554" y="50290"/>
                </a:lnTo>
                <a:lnTo>
                  <a:pt x="1003554" y="68579"/>
                </a:lnTo>
                <a:lnTo>
                  <a:pt x="1061905" y="68579"/>
                </a:lnTo>
                <a:lnTo>
                  <a:pt x="1063752" y="59435"/>
                </a:lnTo>
                <a:lnTo>
                  <a:pt x="1061895" y="50290"/>
                </a:lnTo>
                <a:close/>
              </a:path>
              <a:path w="1064260" h="120015">
                <a:moveTo>
                  <a:pt x="79014" y="50290"/>
                </a:moveTo>
                <a:lnTo>
                  <a:pt x="71628" y="50290"/>
                </a:lnTo>
                <a:lnTo>
                  <a:pt x="71628" y="59435"/>
                </a:lnTo>
                <a:lnTo>
                  <a:pt x="79014" y="502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 txBox="1"/>
          <p:nvPr/>
        </p:nvSpPr>
        <p:spPr>
          <a:xfrm>
            <a:off x="2346466" y="1376327"/>
            <a:ext cx="92295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5" dirty="0">
                <a:latin typeface="Arial"/>
                <a:cs typeface="Arial"/>
              </a:rPr>
              <a:t>Shape</a:t>
            </a:r>
            <a:r>
              <a:rPr sz="1069" b="1" spc="-73" dirty="0">
                <a:latin typeface="Arial"/>
                <a:cs typeface="Arial"/>
              </a:rPr>
              <a:t> </a:t>
            </a:r>
            <a:r>
              <a:rPr sz="1069" b="1" spc="10" dirty="0">
                <a:latin typeface="Arial"/>
                <a:cs typeface="Arial"/>
              </a:rPr>
              <a:t>vTable</a:t>
            </a:r>
            <a:endParaRPr sz="1069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512166" y="3069377"/>
            <a:ext cx="1207558" cy="279047"/>
          </a:xfrm>
          <a:custGeom>
            <a:avLst/>
            <a:gdLst/>
            <a:ahLst/>
            <a:cxnLst/>
            <a:rect l="l" t="t" r="r" b="b"/>
            <a:pathLst>
              <a:path w="1242060" h="287019">
                <a:moveTo>
                  <a:pt x="1242060" y="0"/>
                </a:moveTo>
                <a:lnTo>
                  <a:pt x="0" y="0"/>
                </a:lnTo>
                <a:lnTo>
                  <a:pt x="0" y="286511"/>
                </a:lnTo>
                <a:lnTo>
                  <a:pt x="1242060" y="286511"/>
                </a:lnTo>
                <a:lnTo>
                  <a:pt x="1242060" y="0"/>
                </a:lnTo>
                <a:close/>
              </a:path>
            </a:pathLst>
          </a:custGeom>
          <a:ln w="17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 txBox="1"/>
          <p:nvPr/>
        </p:nvSpPr>
        <p:spPr>
          <a:xfrm>
            <a:off x="3810353" y="3382503"/>
            <a:ext cx="34819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5" dirty="0">
                <a:latin typeface="Arial"/>
                <a:cs typeface="Arial"/>
              </a:rPr>
              <a:t>d</a:t>
            </a:r>
            <a:r>
              <a:rPr sz="1069" b="1" spc="10" dirty="0">
                <a:latin typeface="Arial"/>
                <a:cs typeface="Arial"/>
              </a:rPr>
              <a:t>r</a:t>
            </a:r>
            <a:r>
              <a:rPr sz="1069" b="1" spc="5" dirty="0">
                <a:latin typeface="Arial"/>
                <a:cs typeface="Arial"/>
              </a:rPr>
              <a:t>aw</a:t>
            </a:r>
            <a:endParaRPr sz="1069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512166" y="3347931"/>
            <a:ext cx="1207558" cy="279047"/>
          </a:xfrm>
          <a:custGeom>
            <a:avLst/>
            <a:gdLst/>
            <a:ahLst/>
            <a:cxnLst/>
            <a:rect l="l" t="t" r="r" b="b"/>
            <a:pathLst>
              <a:path w="1242060" h="287020">
                <a:moveTo>
                  <a:pt x="1242060" y="0"/>
                </a:moveTo>
                <a:lnTo>
                  <a:pt x="0" y="0"/>
                </a:lnTo>
                <a:lnTo>
                  <a:pt x="0" y="286511"/>
                </a:lnTo>
                <a:lnTo>
                  <a:pt x="1242060" y="286511"/>
                </a:lnTo>
                <a:lnTo>
                  <a:pt x="1242060" y="0"/>
                </a:lnTo>
                <a:close/>
              </a:path>
            </a:pathLst>
          </a:custGeom>
          <a:ln w="17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1582420" y="3394603"/>
            <a:ext cx="511175" cy="232128"/>
          </a:xfrm>
          <a:custGeom>
            <a:avLst/>
            <a:gdLst/>
            <a:ahLst/>
            <a:cxnLst/>
            <a:rect l="l" t="t" r="r" b="b"/>
            <a:pathLst>
              <a:path w="525780" h="238760">
                <a:moveTo>
                  <a:pt x="0" y="0"/>
                </a:moveTo>
                <a:lnTo>
                  <a:pt x="0" y="238505"/>
                </a:lnTo>
                <a:lnTo>
                  <a:pt x="460248" y="238505"/>
                </a:lnTo>
                <a:lnTo>
                  <a:pt x="525780" y="208788"/>
                </a:lnTo>
                <a:lnTo>
                  <a:pt x="525780" y="0"/>
                </a:lnTo>
                <a:lnTo>
                  <a:pt x="0" y="0"/>
                </a:lnTo>
                <a:close/>
              </a:path>
            </a:pathLst>
          </a:custGeom>
          <a:ln w="17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2029882" y="3597592"/>
            <a:ext cx="64206" cy="29016"/>
          </a:xfrm>
          <a:custGeom>
            <a:avLst/>
            <a:gdLst/>
            <a:ahLst/>
            <a:cxnLst/>
            <a:rect l="l" t="t" r="r" b="b"/>
            <a:pathLst>
              <a:path w="66039" h="29845">
                <a:moveTo>
                  <a:pt x="0" y="29717"/>
                </a:moveTo>
                <a:lnTo>
                  <a:pt x="16763" y="761"/>
                </a:lnTo>
                <a:lnTo>
                  <a:pt x="23848" y="3321"/>
                </a:lnTo>
                <a:lnTo>
                  <a:pt x="34575" y="4095"/>
                </a:lnTo>
                <a:lnTo>
                  <a:pt x="48589" y="3012"/>
                </a:lnTo>
                <a:lnTo>
                  <a:pt x="65531" y="0"/>
                </a:lnTo>
              </a:path>
            </a:pathLst>
          </a:custGeom>
          <a:ln w="17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 txBox="1"/>
          <p:nvPr/>
        </p:nvSpPr>
        <p:spPr>
          <a:xfrm>
            <a:off x="1765653" y="3381762"/>
            <a:ext cx="16421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24" dirty="0">
                <a:latin typeface="Arial"/>
                <a:cs typeface="Arial"/>
              </a:rPr>
              <a:t>…</a:t>
            </a:r>
            <a:endParaRPr sz="1069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093594" y="3429423"/>
            <a:ext cx="1034697" cy="116680"/>
          </a:xfrm>
          <a:custGeom>
            <a:avLst/>
            <a:gdLst/>
            <a:ahLst/>
            <a:cxnLst/>
            <a:rect l="l" t="t" r="r" b="b"/>
            <a:pathLst>
              <a:path w="1064260" h="120014">
                <a:moveTo>
                  <a:pt x="119633" y="0"/>
                </a:moveTo>
                <a:lnTo>
                  <a:pt x="0" y="59435"/>
                </a:lnTo>
                <a:lnTo>
                  <a:pt x="119633" y="119633"/>
                </a:lnTo>
                <a:lnTo>
                  <a:pt x="78920" y="68579"/>
                </a:lnTo>
                <a:lnTo>
                  <a:pt x="71628" y="68579"/>
                </a:lnTo>
                <a:lnTo>
                  <a:pt x="71628" y="50291"/>
                </a:lnTo>
                <a:lnTo>
                  <a:pt x="79013" y="50291"/>
                </a:lnTo>
                <a:lnTo>
                  <a:pt x="119633" y="0"/>
                </a:lnTo>
                <a:close/>
              </a:path>
              <a:path w="1064260" h="120014">
                <a:moveTo>
                  <a:pt x="1003554" y="0"/>
                </a:moveTo>
                <a:lnTo>
                  <a:pt x="980443" y="4679"/>
                </a:lnTo>
                <a:lnTo>
                  <a:pt x="961548" y="17430"/>
                </a:lnTo>
                <a:lnTo>
                  <a:pt x="948797" y="36325"/>
                </a:lnTo>
                <a:lnTo>
                  <a:pt x="944118" y="59435"/>
                </a:lnTo>
                <a:lnTo>
                  <a:pt x="948797" y="82665"/>
                </a:lnTo>
                <a:lnTo>
                  <a:pt x="961548" y="101822"/>
                </a:lnTo>
                <a:lnTo>
                  <a:pt x="980443" y="114835"/>
                </a:lnTo>
                <a:lnTo>
                  <a:pt x="1003554" y="119633"/>
                </a:lnTo>
                <a:lnTo>
                  <a:pt x="1027104" y="114835"/>
                </a:lnTo>
                <a:lnTo>
                  <a:pt x="1046226" y="101822"/>
                </a:lnTo>
                <a:lnTo>
                  <a:pt x="1059060" y="82665"/>
                </a:lnTo>
                <a:lnTo>
                  <a:pt x="1061905" y="68579"/>
                </a:lnTo>
                <a:lnTo>
                  <a:pt x="1003554" y="68579"/>
                </a:lnTo>
                <a:lnTo>
                  <a:pt x="1003554" y="50291"/>
                </a:lnTo>
                <a:lnTo>
                  <a:pt x="1061895" y="50291"/>
                </a:lnTo>
                <a:lnTo>
                  <a:pt x="1059060" y="36325"/>
                </a:lnTo>
                <a:lnTo>
                  <a:pt x="1046226" y="17430"/>
                </a:lnTo>
                <a:lnTo>
                  <a:pt x="1027104" y="4679"/>
                </a:lnTo>
                <a:lnTo>
                  <a:pt x="1003554" y="0"/>
                </a:lnTo>
                <a:close/>
              </a:path>
              <a:path w="1064260" h="120014">
                <a:moveTo>
                  <a:pt x="71627" y="59435"/>
                </a:moveTo>
                <a:lnTo>
                  <a:pt x="71628" y="68579"/>
                </a:lnTo>
                <a:lnTo>
                  <a:pt x="78920" y="68579"/>
                </a:lnTo>
                <a:lnTo>
                  <a:pt x="71627" y="59435"/>
                </a:lnTo>
                <a:close/>
              </a:path>
              <a:path w="1064260" h="120014">
                <a:moveTo>
                  <a:pt x="945969" y="50291"/>
                </a:moveTo>
                <a:lnTo>
                  <a:pt x="79013" y="50291"/>
                </a:lnTo>
                <a:lnTo>
                  <a:pt x="71627" y="59435"/>
                </a:lnTo>
                <a:lnTo>
                  <a:pt x="78920" y="68579"/>
                </a:lnTo>
                <a:lnTo>
                  <a:pt x="945959" y="68579"/>
                </a:lnTo>
                <a:lnTo>
                  <a:pt x="944118" y="59435"/>
                </a:lnTo>
                <a:lnTo>
                  <a:pt x="945969" y="50291"/>
                </a:lnTo>
                <a:close/>
              </a:path>
              <a:path w="1064260" h="120014">
                <a:moveTo>
                  <a:pt x="1061895" y="50291"/>
                </a:moveTo>
                <a:lnTo>
                  <a:pt x="1003554" y="50291"/>
                </a:lnTo>
                <a:lnTo>
                  <a:pt x="1003554" y="68579"/>
                </a:lnTo>
                <a:lnTo>
                  <a:pt x="1061905" y="68579"/>
                </a:lnTo>
                <a:lnTo>
                  <a:pt x="1063752" y="59435"/>
                </a:lnTo>
                <a:lnTo>
                  <a:pt x="1061895" y="50291"/>
                </a:lnTo>
                <a:close/>
              </a:path>
              <a:path w="1064260" h="120014">
                <a:moveTo>
                  <a:pt x="79013" y="50291"/>
                </a:moveTo>
                <a:lnTo>
                  <a:pt x="71628" y="50291"/>
                </a:lnTo>
                <a:lnTo>
                  <a:pt x="71628" y="59435"/>
                </a:lnTo>
                <a:lnTo>
                  <a:pt x="79013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1760219" y="1907752"/>
            <a:ext cx="1368072" cy="1361281"/>
          </a:xfrm>
          <a:custGeom>
            <a:avLst/>
            <a:gdLst/>
            <a:ahLst/>
            <a:cxnLst/>
            <a:rect l="l" t="t" r="r" b="b"/>
            <a:pathLst>
              <a:path w="1407160" h="1400175">
                <a:moveTo>
                  <a:pt x="1347215" y="1280922"/>
                </a:moveTo>
                <a:lnTo>
                  <a:pt x="1323665" y="1285160"/>
                </a:lnTo>
                <a:lnTo>
                  <a:pt x="1304544" y="1297685"/>
                </a:lnTo>
                <a:lnTo>
                  <a:pt x="1291709" y="1316497"/>
                </a:lnTo>
                <a:lnTo>
                  <a:pt x="1288804" y="1330801"/>
                </a:lnTo>
                <a:lnTo>
                  <a:pt x="1346454" y="1331213"/>
                </a:lnTo>
                <a:lnTo>
                  <a:pt x="1346454" y="1349502"/>
                </a:lnTo>
                <a:lnTo>
                  <a:pt x="1288941" y="1349502"/>
                </a:lnTo>
                <a:lnTo>
                  <a:pt x="1291589" y="1363146"/>
                </a:lnTo>
                <a:lnTo>
                  <a:pt x="1304163" y="1382268"/>
                </a:lnTo>
                <a:lnTo>
                  <a:pt x="1323022" y="1395102"/>
                </a:lnTo>
                <a:lnTo>
                  <a:pt x="1346454" y="1399794"/>
                </a:lnTo>
                <a:lnTo>
                  <a:pt x="1369575" y="1395543"/>
                </a:lnTo>
                <a:lnTo>
                  <a:pt x="1388554" y="1382934"/>
                </a:lnTo>
                <a:lnTo>
                  <a:pt x="1401532" y="1363896"/>
                </a:lnTo>
                <a:lnTo>
                  <a:pt x="1404663" y="1349502"/>
                </a:lnTo>
                <a:lnTo>
                  <a:pt x="1346454" y="1349502"/>
                </a:lnTo>
                <a:lnTo>
                  <a:pt x="1404752" y="1349089"/>
                </a:lnTo>
                <a:lnTo>
                  <a:pt x="1406652" y="1340357"/>
                </a:lnTo>
                <a:lnTo>
                  <a:pt x="1401972" y="1317247"/>
                </a:lnTo>
                <a:lnTo>
                  <a:pt x="1389221" y="1298352"/>
                </a:lnTo>
                <a:lnTo>
                  <a:pt x="1370326" y="1285601"/>
                </a:lnTo>
                <a:lnTo>
                  <a:pt x="1347215" y="1280922"/>
                </a:lnTo>
                <a:close/>
              </a:path>
              <a:path w="1407160" h="1400175">
                <a:moveTo>
                  <a:pt x="1288804" y="1330801"/>
                </a:moveTo>
                <a:lnTo>
                  <a:pt x="1287018" y="1339596"/>
                </a:lnTo>
                <a:lnTo>
                  <a:pt x="1288861" y="1349089"/>
                </a:lnTo>
                <a:lnTo>
                  <a:pt x="1346454" y="1349502"/>
                </a:lnTo>
                <a:lnTo>
                  <a:pt x="1346454" y="1331213"/>
                </a:lnTo>
                <a:lnTo>
                  <a:pt x="1288804" y="1330801"/>
                </a:lnTo>
                <a:close/>
              </a:path>
              <a:path w="1407160" h="1400175">
                <a:moveTo>
                  <a:pt x="58674" y="71627"/>
                </a:moveTo>
                <a:lnTo>
                  <a:pt x="49661" y="79119"/>
                </a:lnTo>
                <a:lnTo>
                  <a:pt x="59436" y="637794"/>
                </a:lnTo>
                <a:lnTo>
                  <a:pt x="59436" y="1336548"/>
                </a:lnTo>
                <a:lnTo>
                  <a:pt x="63245" y="1340357"/>
                </a:lnTo>
                <a:lnTo>
                  <a:pt x="1288861" y="1349089"/>
                </a:lnTo>
                <a:lnTo>
                  <a:pt x="1287018" y="1339596"/>
                </a:lnTo>
                <a:lnTo>
                  <a:pt x="1288720" y="1331213"/>
                </a:lnTo>
                <a:lnTo>
                  <a:pt x="76962" y="1331213"/>
                </a:lnTo>
                <a:lnTo>
                  <a:pt x="68580" y="1322070"/>
                </a:lnTo>
                <a:lnTo>
                  <a:pt x="76962" y="1322070"/>
                </a:lnTo>
                <a:lnTo>
                  <a:pt x="76962" y="637794"/>
                </a:lnTo>
                <a:lnTo>
                  <a:pt x="67933" y="78777"/>
                </a:lnTo>
                <a:lnTo>
                  <a:pt x="58674" y="71627"/>
                </a:lnTo>
                <a:close/>
              </a:path>
              <a:path w="1407160" h="1400175">
                <a:moveTo>
                  <a:pt x="68580" y="1322070"/>
                </a:moveTo>
                <a:lnTo>
                  <a:pt x="76962" y="1331213"/>
                </a:lnTo>
                <a:lnTo>
                  <a:pt x="76962" y="1322129"/>
                </a:lnTo>
                <a:lnTo>
                  <a:pt x="68580" y="1322070"/>
                </a:lnTo>
                <a:close/>
              </a:path>
              <a:path w="1407160" h="1400175">
                <a:moveTo>
                  <a:pt x="76962" y="1322129"/>
                </a:moveTo>
                <a:lnTo>
                  <a:pt x="76962" y="1331213"/>
                </a:lnTo>
                <a:lnTo>
                  <a:pt x="1288720" y="1331213"/>
                </a:lnTo>
                <a:lnTo>
                  <a:pt x="1288804" y="1330801"/>
                </a:lnTo>
                <a:lnTo>
                  <a:pt x="76962" y="1322129"/>
                </a:lnTo>
                <a:close/>
              </a:path>
              <a:path w="1407160" h="1400175">
                <a:moveTo>
                  <a:pt x="76962" y="1322070"/>
                </a:moveTo>
                <a:lnTo>
                  <a:pt x="68580" y="1322070"/>
                </a:lnTo>
                <a:lnTo>
                  <a:pt x="76962" y="1322129"/>
                </a:lnTo>
                <a:close/>
              </a:path>
              <a:path w="1407160" h="1400175">
                <a:moveTo>
                  <a:pt x="57150" y="0"/>
                </a:moveTo>
                <a:lnTo>
                  <a:pt x="0" y="120396"/>
                </a:lnTo>
                <a:lnTo>
                  <a:pt x="49661" y="79119"/>
                </a:lnTo>
                <a:lnTo>
                  <a:pt x="49530" y="71627"/>
                </a:lnTo>
                <a:lnTo>
                  <a:pt x="94581" y="71627"/>
                </a:lnTo>
                <a:lnTo>
                  <a:pt x="57150" y="0"/>
                </a:lnTo>
                <a:close/>
              </a:path>
              <a:path w="1407160" h="1400175">
                <a:moveTo>
                  <a:pt x="94581" y="71627"/>
                </a:moveTo>
                <a:lnTo>
                  <a:pt x="67818" y="71627"/>
                </a:lnTo>
                <a:lnTo>
                  <a:pt x="67933" y="78777"/>
                </a:lnTo>
                <a:lnTo>
                  <a:pt x="118871" y="118109"/>
                </a:lnTo>
                <a:lnTo>
                  <a:pt x="94581" y="71627"/>
                </a:lnTo>
                <a:close/>
              </a:path>
              <a:path w="1407160" h="1400175">
                <a:moveTo>
                  <a:pt x="58674" y="71627"/>
                </a:moveTo>
                <a:lnTo>
                  <a:pt x="49530" y="71627"/>
                </a:lnTo>
                <a:lnTo>
                  <a:pt x="49661" y="79119"/>
                </a:lnTo>
                <a:lnTo>
                  <a:pt x="58674" y="71627"/>
                </a:lnTo>
                <a:close/>
              </a:path>
              <a:path w="1407160" h="1400175">
                <a:moveTo>
                  <a:pt x="67818" y="71627"/>
                </a:moveTo>
                <a:lnTo>
                  <a:pt x="58674" y="71627"/>
                </a:lnTo>
                <a:lnTo>
                  <a:pt x="67933" y="78777"/>
                </a:lnTo>
                <a:lnTo>
                  <a:pt x="67818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 txBox="1"/>
          <p:nvPr/>
        </p:nvSpPr>
        <p:spPr>
          <a:xfrm>
            <a:off x="2393138" y="2769834"/>
            <a:ext cx="2023710" cy="444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Arial"/>
                <a:cs typeface="Arial"/>
              </a:rPr>
              <a:t>Line</a:t>
            </a:r>
            <a:r>
              <a:rPr sz="1069" b="1" spc="-58" dirty="0">
                <a:latin typeface="Arial"/>
                <a:cs typeface="Arial"/>
              </a:rPr>
              <a:t> </a:t>
            </a:r>
            <a:r>
              <a:rPr sz="1069" b="1" spc="10" dirty="0">
                <a:latin typeface="Arial"/>
                <a:cs typeface="Arial"/>
              </a:rPr>
              <a:t>vTable</a:t>
            </a:r>
            <a:endParaRPr sz="1069">
              <a:latin typeface="Arial"/>
              <a:cs typeface="Arial"/>
            </a:endParaRPr>
          </a:p>
          <a:p>
            <a:pPr marR="4939" algn="r">
              <a:spcBef>
                <a:spcPts val="914"/>
              </a:spcBef>
            </a:pPr>
            <a:r>
              <a:rPr sz="1069" b="1" spc="10" dirty="0">
                <a:latin typeface="Arial"/>
                <a:cs typeface="Arial"/>
              </a:rPr>
              <a:t>c</a:t>
            </a:r>
            <a:r>
              <a:rPr sz="1069" b="1" spc="15" dirty="0">
                <a:latin typeface="Arial"/>
                <a:cs typeface="Arial"/>
              </a:rPr>
              <a:t>a</a:t>
            </a:r>
            <a:r>
              <a:rPr sz="1069" b="1" dirty="0">
                <a:latin typeface="Arial"/>
                <a:cs typeface="Arial"/>
              </a:rPr>
              <a:t>l</a:t>
            </a:r>
            <a:r>
              <a:rPr sz="1069" b="1" spc="19" dirty="0">
                <a:latin typeface="Arial"/>
                <a:cs typeface="Arial"/>
              </a:rPr>
              <a:t>c</a:t>
            </a:r>
            <a:r>
              <a:rPr sz="1069" b="1" spc="10" dirty="0">
                <a:latin typeface="Arial"/>
                <a:cs typeface="Arial"/>
              </a:rPr>
              <a:t>Ar</a:t>
            </a:r>
            <a:r>
              <a:rPr sz="1069" b="1" spc="15" dirty="0">
                <a:latin typeface="Arial"/>
                <a:cs typeface="Arial"/>
              </a:rPr>
              <a:t>ea</a:t>
            </a:r>
            <a:endParaRPr sz="1069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033959" y="1980118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5" dirty="0">
                <a:latin typeface="Arial"/>
                <a:cs typeface="Arial"/>
              </a:rPr>
              <a:t>0</a:t>
            </a:r>
            <a:endParaRPr sz="1069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064583" y="1840841"/>
            <a:ext cx="76120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0" dirty="0">
                <a:latin typeface="Arial"/>
                <a:cs typeface="Arial"/>
              </a:rPr>
              <a:t>Line</a:t>
            </a:r>
            <a:r>
              <a:rPr sz="1069" b="1" spc="-58" dirty="0">
                <a:latin typeface="Arial"/>
                <a:cs typeface="Arial"/>
              </a:rPr>
              <a:t> </a:t>
            </a:r>
            <a:r>
              <a:rPr sz="1069" b="1" spc="10" dirty="0">
                <a:latin typeface="Arial"/>
                <a:cs typeface="Arial"/>
              </a:rPr>
              <a:t>object</a:t>
            </a:r>
            <a:endParaRPr sz="1069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561935" y="4073700"/>
            <a:ext cx="4852458" cy="1358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21041" algn="r"/>
            <a:r>
              <a:rPr sz="1069" b="1" spc="15" dirty="0">
                <a:latin typeface="Arial"/>
                <a:cs typeface="Arial"/>
              </a:rPr>
              <a:t>pShape</a:t>
            </a:r>
            <a:endParaRPr sz="1069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300"/>
              </a:lnSpc>
              <a:spcBef>
                <a:spcPts val="928"/>
              </a:spcBef>
            </a:pPr>
            <a:r>
              <a:rPr sz="972" spc="10" dirty="0">
                <a:latin typeface="Book Antiqua"/>
                <a:cs typeface="Book Antiqua"/>
              </a:rPr>
              <a:t>First of all </a:t>
            </a:r>
            <a:r>
              <a:rPr sz="972" spc="15" dirty="0">
                <a:latin typeface="Book Antiqua"/>
                <a:cs typeface="Book Antiqua"/>
              </a:rPr>
              <a:t>when </a:t>
            </a:r>
            <a:r>
              <a:rPr sz="972" spc="10" dirty="0">
                <a:latin typeface="Book Antiqua"/>
                <a:cs typeface="Book Antiqua"/>
              </a:rPr>
              <a:t>this </a:t>
            </a: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5" dirty="0">
                <a:latin typeface="Book Antiqua"/>
                <a:cs typeface="Book Antiqua"/>
              </a:rPr>
              <a:t>be compiled v </a:t>
            </a:r>
            <a:r>
              <a:rPr sz="972" spc="10" dirty="0">
                <a:latin typeface="Book Antiqua"/>
                <a:cs typeface="Book Antiqua"/>
              </a:rPr>
              <a:t>tables along </a:t>
            </a:r>
            <a:r>
              <a:rPr sz="972" spc="15" dirty="0">
                <a:latin typeface="Book Antiqua"/>
                <a:cs typeface="Book Antiqua"/>
              </a:rPr>
              <a:t>with </a:t>
            </a:r>
            <a:r>
              <a:rPr sz="972" spc="10" dirty="0">
                <a:latin typeface="Book Antiqua"/>
                <a:cs typeface="Book Antiqua"/>
              </a:rPr>
              <a:t>implementation </a:t>
            </a:r>
            <a:r>
              <a:rPr sz="972" spc="15" dirty="0">
                <a:latin typeface="Book Antiqua"/>
                <a:cs typeface="Book Antiqua"/>
              </a:rPr>
              <a:t>code  </a:t>
            </a:r>
            <a:r>
              <a:rPr sz="972" spc="10" dirty="0">
                <a:latin typeface="Book Antiqua"/>
                <a:cs typeface="Book Antiqua"/>
              </a:rPr>
              <a:t>of virtual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9" dirty="0">
                <a:latin typeface="Book Antiqua"/>
                <a:cs typeface="Book Antiqua"/>
              </a:rPr>
              <a:t>non </a:t>
            </a:r>
            <a:r>
              <a:rPr sz="972" spc="10" dirty="0">
                <a:latin typeface="Book Antiqua"/>
                <a:cs typeface="Book Antiqua"/>
              </a:rPr>
              <a:t>virtual </a:t>
            </a:r>
            <a:r>
              <a:rPr sz="972" spc="15" dirty="0">
                <a:latin typeface="Book Antiqua"/>
                <a:cs typeface="Book Antiqua"/>
              </a:rPr>
              <a:t>functions </a:t>
            </a:r>
            <a:r>
              <a:rPr sz="972" spc="10" dirty="0">
                <a:latin typeface="Book Antiqua"/>
                <a:cs typeface="Book Antiqua"/>
              </a:rPr>
              <a:t>for all classes </a:t>
            </a:r>
            <a:r>
              <a:rPr sz="972" spc="15" dirty="0">
                <a:latin typeface="Book Antiqua"/>
                <a:cs typeface="Book Antiqua"/>
              </a:rPr>
              <a:t>will </a:t>
            </a:r>
            <a:r>
              <a:rPr sz="972" spc="10" dirty="0">
                <a:latin typeface="Book Antiqua"/>
                <a:cs typeface="Book Antiqua"/>
              </a:rPr>
              <a:t>be generated </a:t>
            </a:r>
            <a:r>
              <a:rPr sz="972" spc="15" dirty="0">
                <a:latin typeface="Book Antiqua"/>
                <a:cs typeface="Book Antiqua"/>
              </a:rPr>
              <a:t>by compiler as  shown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24">
              <a:latin typeface="Times New Roman"/>
              <a:cs typeface="Times New Roman"/>
            </a:endParaRPr>
          </a:p>
          <a:p>
            <a:pPr marL="1817469"/>
            <a:r>
              <a:rPr sz="924" b="1" spc="-10" dirty="0">
                <a:latin typeface="Arial"/>
                <a:cs typeface="Arial"/>
              </a:rPr>
              <a:t>Shape class</a:t>
            </a:r>
            <a:r>
              <a:rPr sz="924" b="1" spc="-5" dirty="0">
                <a:latin typeface="Arial"/>
                <a:cs typeface="Arial"/>
              </a:rPr>
              <a:t> </a:t>
            </a:r>
            <a:r>
              <a:rPr sz="924" b="1" spc="-10" dirty="0">
                <a:latin typeface="Arial"/>
                <a:cs typeface="Arial"/>
              </a:rPr>
              <a:t>implementation</a:t>
            </a:r>
            <a:endParaRPr sz="924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552546" y="3626485"/>
            <a:ext cx="116064" cy="427831"/>
          </a:xfrm>
          <a:custGeom>
            <a:avLst/>
            <a:gdLst/>
            <a:ahLst/>
            <a:cxnLst/>
            <a:rect l="l" t="t" r="r" b="b"/>
            <a:pathLst>
              <a:path w="119379" h="440054">
                <a:moveTo>
                  <a:pt x="59436" y="71628"/>
                </a:moveTo>
                <a:lnTo>
                  <a:pt x="47264" y="81458"/>
                </a:lnTo>
                <a:lnTo>
                  <a:pt x="47244" y="438912"/>
                </a:lnTo>
                <a:lnTo>
                  <a:pt x="70865" y="439674"/>
                </a:lnTo>
                <a:lnTo>
                  <a:pt x="71607" y="81458"/>
                </a:lnTo>
                <a:lnTo>
                  <a:pt x="59436" y="71628"/>
                </a:lnTo>
                <a:close/>
              </a:path>
              <a:path w="119379" h="440054">
                <a:moveTo>
                  <a:pt x="59436" y="0"/>
                </a:moveTo>
                <a:lnTo>
                  <a:pt x="0" y="119634"/>
                </a:lnTo>
                <a:lnTo>
                  <a:pt x="47244" y="81475"/>
                </a:lnTo>
                <a:lnTo>
                  <a:pt x="47244" y="71628"/>
                </a:lnTo>
                <a:lnTo>
                  <a:pt x="95021" y="71628"/>
                </a:lnTo>
                <a:lnTo>
                  <a:pt x="59436" y="0"/>
                </a:lnTo>
                <a:close/>
              </a:path>
              <a:path w="119379" h="440054">
                <a:moveTo>
                  <a:pt x="95021" y="71628"/>
                </a:moveTo>
                <a:lnTo>
                  <a:pt x="71627" y="71628"/>
                </a:lnTo>
                <a:lnTo>
                  <a:pt x="71628" y="81475"/>
                </a:lnTo>
                <a:lnTo>
                  <a:pt x="118872" y="119634"/>
                </a:lnTo>
                <a:lnTo>
                  <a:pt x="95021" y="71628"/>
                </a:lnTo>
                <a:close/>
              </a:path>
              <a:path w="119379" h="440054">
                <a:moveTo>
                  <a:pt x="59436" y="71628"/>
                </a:moveTo>
                <a:lnTo>
                  <a:pt x="47244" y="71628"/>
                </a:lnTo>
                <a:lnTo>
                  <a:pt x="47244" y="81475"/>
                </a:lnTo>
                <a:lnTo>
                  <a:pt x="59436" y="71628"/>
                </a:lnTo>
                <a:close/>
              </a:path>
              <a:path w="119379" h="440054">
                <a:moveTo>
                  <a:pt x="71627" y="71628"/>
                </a:moveTo>
                <a:lnTo>
                  <a:pt x="59436" y="71628"/>
                </a:lnTo>
                <a:lnTo>
                  <a:pt x="71607" y="81458"/>
                </a:lnTo>
                <a:lnTo>
                  <a:pt x="71627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62" name="object 62"/>
          <p:cNvGraphicFramePr>
            <a:graphicFrameLocks noGrp="1"/>
          </p:cNvGraphicFramePr>
          <p:nvPr/>
        </p:nvGraphicFramePr>
        <p:xfrm>
          <a:off x="4824541" y="2365025"/>
          <a:ext cx="1615634" cy="12828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294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7919">
                      <a:solidFill>
                        <a:srgbClr val="000000"/>
                      </a:solidFill>
                      <a:prstDash val="solid"/>
                    </a:lnR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7919">
                      <a:solidFill>
                        <a:srgbClr val="000000"/>
                      </a:solidFill>
                      <a:prstDash val="solid"/>
                    </a:lnL>
                    <a:lnR w="17919">
                      <a:solidFill>
                        <a:srgbClr val="000000"/>
                      </a:solidFill>
                      <a:prstDash val="solid"/>
                    </a:lnR>
                    <a:lnT w="17919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7919">
                      <a:solidFill>
                        <a:srgbClr val="000000"/>
                      </a:solidFill>
                      <a:prstDash val="solid"/>
                    </a:lnL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560">
                <a:tc gridSpan="3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100" b="1" spc="15" dirty="0">
                          <a:latin typeface="Arial"/>
                          <a:cs typeface="Arial"/>
                        </a:rPr>
                        <a:t>Shape</a:t>
                      </a:r>
                      <a:r>
                        <a:rPr sz="11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25" dirty="0">
                          <a:latin typeface="Arial"/>
                          <a:cs typeface="Arial"/>
                        </a:rPr>
                        <a:t>…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595">
                <a:tc gridSpan="3"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b="1" spc="10" dirty="0">
                          <a:latin typeface="Arial"/>
                          <a:cs typeface="Arial"/>
                        </a:rPr>
                        <a:t>point1 </a:t>
                      </a:r>
                      <a:r>
                        <a:rPr sz="1100" b="1" spc="1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1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15" dirty="0">
                          <a:latin typeface="Arial"/>
                          <a:cs typeface="Arial"/>
                        </a:rPr>
                        <a:t>p1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930">
                <a:tc gridSpan="3"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b="1" spc="10" dirty="0">
                          <a:latin typeface="Arial"/>
                          <a:cs typeface="Arial"/>
                        </a:rPr>
                        <a:t>point2 </a:t>
                      </a:r>
                      <a:r>
                        <a:rPr sz="1100" b="1" spc="1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1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15" dirty="0">
                          <a:latin typeface="Arial"/>
                          <a:cs typeface="Arial"/>
                        </a:rPr>
                        <a:t>p2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3" name="object 63"/>
          <p:cNvSpPr/>
          <p:nvPr/>
        </p:nvSpPr>
        <p:spPr>
          <a:xfrm>
            <a:off x="3713797" y="2462636"/>
            <a:ext cx="1977408" cy="662428"/>
          </a:xfrm>
          <a:custGeom>
            <a:avLst/>
            <a:gdLst/>
            <a:ahLst/>
            <a:cxnLst/>
            <a:rect l="l" t="t" r="r" b="b"/>
            <a:pathLst>
              <a:path w="2033904" h="681355">
                <a:moveTo>
                  <a:pt x="72390" y="569214"/>
                </a:moveTo>
                <a:lnTo>
                  <a:pt x="0" y="681227"/>
                </a:lnTo>
                <a:lnTo>
                  <a:pt x="133350" y="672084"/>
                </a:lnTo>
                <a:lnTo>
                  <a:pt x="81618" y="652272"/>
                </a:lnTo>
                <a:lnTo>
                  <a:pt x="66294" y="652272"/>
                </a:lnTo>
                <a:lnTo>
                  <a:pt x="57150" y="637032"/>
                </a:lnTo>
                <a:lnTo>
                  <a:pt x="63315" y="633386"/>
                </a:lnTo>
                <a:lnTo>
                  <a:pt x="72390" y="569214"/>
                </a:lnTo>
                <a:close/>
              </a:path>
              <a:path w="2033904" h="681355">
                <a:moveTo>
                  <a:pt x="61721" y="644651"/>
                </a:moveTo>
                <a:lnTo>
                  <a:pt x="66294" y="652272"/>
                </a:lnTo>
                <a:lnTo>
                  <a:pt x="72322" y="648711"/>
                </a:lnTo>
                <a:lnTo>
                  <a:pt x="61721" y="644651"/>
                </a:lnTo>
                <a:close/>
              </a:path>
              <a:path w="2033904" h="681355">
                <a:moveTo>
                  <a:pt x="72322" y="648711"/>
                </a:moveTo>
                <a:lnTo>
                  <a:pt x="66294" y="652272"/>
                </a:lnTo>
                <a:lnTo>
                  <a:pt x="81618" y="652272"/>
                </a:lnTo>
                <a:lnTo>
                  <a:pt x="72322" y="648711"/>
                </a:lnTo>
                <a:close/>
              </a:path>
              <a:path w="2033904" h="681355">
                <a:moveTo>
                  <a:pt x="1915927" y="51245"/>
                </a:moveTo>
                <a:lnTo>
                  <a:pt x="1042416" y="54101"/>
                </a:lnTo>
                <a:lnTo>
                  <a:pt x="1041654" y="54864"/>
                </a:lnTo>
                <a:lnTo>
                  <a:pt x="63315" y="633386"/>
                </a:lnTo>
                <a:lnTo>
                  <a:pt x="61721" y="644651"/>
                </a:lnTo>
                <a:lnTo>
                  <a:pt x="72322" y="648711"/>
                </a:lnTo>
                <a:lnTo>
                  <a:pt x="1049507" y="71627"/>
                </a:lnTo>
                <a:lnTo>
                  <a:pt x="1046226" y="71627"/>
                </a:lnTo>
                <a:lnTo>
                  <a:pt x="1050798" y="70866"/>
                </a:lnTo>
                <a:lnTo>
                  <a:pt x="1278254" y="70866"/>
                </a:lnTo>
                <a:lnTo>
                  <a:pt x="1916043" y="68771"/>
                </a:lnTo>
                <a:lnTo>
                  <a:pt x="1914144" y="60198"/>
                </a:lnTo>
                <a:lnTo>
                  <a:pt x="1915927" y="51245"/>
                </a:lnTo>
                <a:close/>
              </a:path>
              <a:path w="2033904" h="681355">
                <a:moveTo>
                  <a:pt x="63315" y="633386"/>
                </a:moveTo>
                <a:lnTo>
                  <a:pt x="57150" y="637032"/>
                </a:lnTo>
                <a:lnTo>
                  <a:pt x="61721" y="644651"/>
                </a:lnTo>
                <a:lnTo>
                  <a:pt x="63315" y="633386"/>
                </a:lnTo>
                <a:close/>
              </a:path>
              <a:path w="2033904" h="681355">
                <a:moveTo>
                  <a:pt x="2032080" y="51054"/>
                </a:moveTo>
                <a:lnTo>
                  <a:pt x="1974342" y="51054"/>
                </a:lnTo>
                <a:lnTo>
                  <a:pt x="1974342" y="68580"/>
                </a:lnTo>
                <a:lnTo>
                  <a:pt x="1916043" y="68771"/>
                </a:lnTo>
                <a:lnTo>
                  <a:pt x="1919263" y="83308"/>
                </a:lnTo>
                <a:lnTo>
                  <a:pt x="1932241" y="102203"/>
                </a:lnTo>
                <a:lnTo>
                  <a:pt x="1951220" y="114954"/>
                </a:lnTo>
                <a:lnTo>
                  <a:pt x="1974342" y="119634"/>
                </a:lnTo>
                <a:lnTo>
                  <a:pt x="1997452" y="114942"/>
                </a:lnTo>
                <a:lnTo>
                  <a:pt x="2016347" y="102108"/>
                </a:lnTo>
                <a:lnTo>
                  <a:pt x="2029098" y="82986"/>
                </a:lnTo>
                <a:lnTo>
                  <a:pt x="2033778" y="59436"/>
                </a:lnTo>
                <a:lnTo>
                  <a:pt x="2032080" y="51054"/>
                </a:lnTo>
                <a:close/>
              </a:path>
              <a:path w="2033904" h="681355">
                <a:moveTo>
                  <a:pt x="1050798" y="70866"/>
                </a:moveTo>
                <a:lnTo>
                  <a:pt x="1046226" y="71627"/>
                </a:lnTo>
                <a:lnTo>
                  <a:pt x="1049526" y="71617"/>
                </a:lnTo>
                <a:lnTo>
                  <a:pt x="1050798" y="70866"/>
                </a:lnTo>
                <a:close/>
              </a:path>
              <a:path w="2033904" h="681355">
                <a:moveTo>
                  <a:pt x="1278254" y="70866"/>
                </a:moveTo>
                <a:lnTo>
                  <a:pt x="1050798" y="70866"/>
                </a:lnTo>
                <a:lnTo>
                  <a:pt x="1049526" y="71617"/>
                </a:lnTo>
                <a:lnTo>
                  <a:pt x="1278254" y="70866"/>
                </a:lnTo>
                <a:close/>
              </a:path>
              <a:path w="2033904" h="681355">
                <a:moveTo>
                  <a:pt x="1974342" y="51054"/>
                </a:moveTo>
                <a:lnTo>
                  <a:pt x="1915927" y="51245"/>
                </a:lnTo>
                <a:lnTo>
                  <a:pt x="1914144" y="60198"/>
                </a:lnTo>
                <a:lnTo>
                  <a:pt x="1916043" y="68771"/>
                </a:lnTo>
                <a:lnTo>
                  <a:pt x="1974342" y="68580"/>
                </a:lnTo>
                <a:lnTo>
                  <a:pt x="1974342" y="51054"/>
                </a:lnTo>
                <a:close/>
              </a:path>
              <a:path w="2033904" h="681355">
                <a:moveTo>
                  <a:pt x="1974342" y="0"/>
                </a:moveTo>
                <a:lnTo>
                  <a:pt x="1950791" y="4691"/>
                </a:lnTo>
                <a:lnTo>
                  <a:pt x="1931670" y="17525"/>
                </a:lnTo>
                <a:lnTo>
                  <a:pt x="1918835" y="36647"/>
                </a:lnTo>
                <a:lnTo>
                  <a:pt x="1915927" y="51245"/>
                </a:lnTo>
                <a:lnTo>
                  <a:pt x="2032080" y="51054"/>
                </a:lnTo>
                <a:lnTo>
                  <a:pt x="2029098" y="36325"/>
                </a:lnTo>
                <a:lnTo>
                  <a:pt x="2016347" y="17430"/>
                </a:lnTo>
                <a:lnTo>
                  <a:pt x="1997452" y="4679"/>
                </a:lnTo>
                <a:lnTo>
                  <a:pt x="19743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392705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1</a:t>
            </a:r>
            <a:r>
              <a:rPr sz="924" spc="-5" dirty="0">
                <a:latin typeface="Times New Roman"/>
                <a:cs typeface="Times New Roman"/>
              </a:rPr>
              <a:t>5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666475"/>
            <a:ext cx="1892212" cy="326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5" dirty="0">
                <a:latin typeface="Book Antiqua"/>
                <a:cs typeface="Book Antiqua"/>
              </a:rPr>
              <a:t>a.    </a:t>
            </a:r>
            <a:r>
              <a:rPr sz="972" spc="10" dirty="0">
                <a:latin typeface="Book Antiqua"/>
                <a:cs typeface="Book Antiqua"/>
              </a:rPr>
              <a:t>Public</a:t>
            </a:r>
            <a:r>
              <a:rPr sz="972" spc="-10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Inheritance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3"/>
              </a:spcBef>
            </a:pPr>
            <a:r>
              <a:rPr sz="1069" spc="10" dirty="0">
                <a:latin typeface="Book Antiqua"/>
                <a:cs typeface="Book Antiqua"/>
              </a:rPr>
              <a:t>class Child: </a:t>
            </a:r>
            <a:r>
              <a:rPr sz="1069" spc="10" dirty="0">
                <a:solidFill>
                  <a:srgbClr val="0070C0"/>
                </a:solidFill>
                <a:latin typeface="Book Antiqua"/>
                <a:cs typeface="Book Antiqua"/>
              </a:rPr>
              <a:t>public </a:t>
            </a:r>
            <a:r>
              <a:rPr sz="1069" spc="10" dirty="0">
                <a:latin typeface="Book Antiqua"/>
                <a:cs typeface="Book Antiqua"/>
              </a:rPr>
              <a:t>Parent</a:t>
            </a:r>
            <a:r>
              <a:rPr sz="1069" spc="-53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{…};</a:t>
            </a:r>
            <a:endParaRPr sz="1069">
              <a:latin typeface="Book Antiqua"/>
              <a:cs typeface="Book Antiqu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508337" y="2172229"/>
          <a:ext cx="4935802" cy="17946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5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2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341">
                <a:tc gridSpan="2">
                  <a:txBody>
                    <a:bodyPr/>
                    <a:lstStyle/>
                    <a:p>
                      <a:pPr marL="61594">
                        <a:lnSpc>
                          <a:spcPts val="1185"/>
                        </a:lnSpc>
                      </a:pPr>
                      <a:r>
                        <a:rPr sz="1000" b="1" spc="15" dirty="0">
                          <a:latin typeface="Book Antiqua"/>
                          <a:cs typeface="Book Antiqua"/>
                        </a:rPr>
                        <a:t>Member </a:t>
                      </a:r>
                      <a:r>
                        <a:rPr sz="1000" b="1" spc="10" dirty="0">
                          <a:latin typeface="Book Antiqua"/>
                          <a:cs typeface="Book Antiqua"/>
                        </a:rPr>
                        <a:t>access</a:t>
                      </a:r>
                      <a:r>
                        <a:rPr sz="1000" b="1" spc="-6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b="1" spc="10" dirty="0">
                          <a:latin typeface="Book Antiqua"/>
                          <a:cs typeface="Book Antiqua"/>
                        </a:rPr>
                        <a:t>in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007">
                <a:tc>
                  <a:txBody>
                    <a:bodyPr/>
                    <a:lstStyle/>
                    <a:p>
                      <a:pPr marL="61594">
                        <a:lnSpc>
                          <a:spcPts val="1170"/>
                        </a:lnSpc>
                      </a:pPr>
                      <a:r>
                        <a:rPr sz="1000" b="1" spc="15" dirty="0">
                          <a:latin typeface="Book Antiqua"/>
                          <a:cs typeface="Book Antiqua"/>
                        </a:rPr>
                        <a:t>Base</a:t>
                      </a:r>
                      <a:r>
                        <a:rPr sz="1000" b="1" spc="-7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b="1" spc="10" dirty="0">
                          <a:latin typeface="Book Antiqua"/>
                          <a:cs typeface="Book Antiqua"/>
                        </a:rPr>
                        <a:t>Class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170"/>
                        </a:lnSpc>
                      </a:pPr>
                      <a:r>
                        <a:rPr sz="1000" b="1" spc="15" dirty="0">
                          <a:latin typeface="Book Antiqua"/>
                          <a:cs typeface="Book Antiqua"/>
                        </a:rPr>
                        <a:t>Derived</a:t>
                      </a:r>
                      <a:r>
                        <a:rPr sz="1000" b="1" spc="-7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b="1" spc="10" dirty="0">
                          <a:latin typeface="Book Antiqua"/>
                          <a:cs typeface="Book Antiqua"/>
                        </a:rPr>
                        <a:t>Class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marL="61594">
                        <a:lnSpc>
                          <a:spcPts val="1190"/>
                        </a:lnSpc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Public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190"/>
                        </a:lnSpc>
                      </a:pPr>
                      <a:r>
                        <a:rPr sz="1000" spc="10" dirty="0">
                          <a:latin typeface="Book Antiqua"/>
                          <a:cs typeface="Book Antiqua"/>
                        </a:rPr>
                        <a:t>Public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970">
                <a:tc>
                  <a:txBody>
                    <a:bodyPr/>
                    <a:lstStyle/>
                    <a:p>
                      <a:pPr marL="61594">
                        <a:lnSpc>
                          <a:spcPts val="1190"/>
                        </a:lnSpc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Protected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190"/>
                        </a:lnSpc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Protected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341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Private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000" spc="15" dirty="0">
                          <a:solidFill>
                            <a:srgbClr val="0070C0"/>
                          </a:solidFill>
                          <a:latin typeface="Book Antiqua"/>
                          <a:cs typeface="Book Antiqua"/>
                        </a:rPr>
                        <a:t>Hidden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561924" y="4124572"/>
            <a:ext cx="2092237" cy="326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b.   Protected</a:t>
            </a:r>
            <a:r>
              <a:rPr sz="972" spc="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Inheritance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3"/>
              </a:spcBef>
            </a:pPr>
            <a:r>
              <a:rPr sz="1069" spc="10" dirty="0">
                <a:latin typeface="Book Antiqua"/>
                <a:cs typeface="Book Antiqua"/>
              </a:rPr>
              <a:t>class Child: </a:t>
            </a:r>
            <a:r>
              <a:rPr sz="1069" spc="5" dirty="0">
                <a:solidFill>
                  <a:srgbClr val="0070C0"/>
                </a:solidFill>
                <a:latin typeface="Book Antiqua"/>
                <a:cs typeface="Book Antiqua"/>
              </a:rPr>
              <a:t>protected </a:t>
            </a:r>
            <a:r>
              <a:rPr sz="1069" spc="10" dirty="0">
                <a:latin typeface="Book Antiqua"/>
                <a:cs typeface="Book Antiqua"/>
              </a:rPr>
              <a:t>Parent</a:t>
            </a:r>
            <a:r>
              <a:rPr sz="1069" spc="-10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{…};</a:t>
            </a:r>
            <a:endParaRPr sz="1069">
              <a:latin typeface="Book Antiqua"/>
              <a:cs typeface="Book Antiqu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508337" y="4457700"/>
          <a:ext cx="4935802" cy="17946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5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2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599">
                <a:tc gridSpan="2">
                  <a:txBody>
                    <a:bodyPr/>
                    <a:lstStyle/>
                    <a:p>
                      <a:pPr marL="61594">
                        <a:lnSpc>
                          <a:spcPts val="1180"/>
                        </a:lnSpc>
                      </a:pPr>
                      <a:r>
                        <a:rPr sz="1000" b="1" spc="15" dirty="0">
                          <a:latin typeface="Book Antiqua"/>
                          <a:cs typeface="Book Antiqua"/>
                        </a:rPr>
                        <a:t>Member </a:t>
                      </a:r>
                      <a:r>
                        <a:rPr sz="1000" b="1" spc="10" dirty="0">
                          <a:latin typeface="Book Antiqua"/>
                          <a:cs typeface="Book Antiqua"/>
                        </a:rPr>
                        <a:t>access</a:t>
                      </a:r>
                      <a:r>
                        <a:rPr sz="1000" b="1" spc="-6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b="1" spc="10" dirty="0">
                          <a:latin typeface="Book Antiqua"/>
                          <a:cs typeface="Book Antiqua"/>
                        </a:rPr>
                        <a:t>in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008">
                <a:tc>
                  <a:txBody>
                    <a:bodyPr/>
                    <a:lstStyle/>
                    <a:p>
                      <a:pPr marL="61594">
                        <a:lnSpc>
                          <a:spcPts val="1180"/>
                        </a:lnSpc>
                      </a:pPr>
                      <a:r>
                        <a:rPr sz="1000" b="1" spc="15" dirty="0">
                          <a:latin typeface="Book Antiqua"/>
                          <a:cs typeface="Book Antiqua"/>
                        </a:rPr>
                        <a:t>Base</a:t>
                      </a:r>
                      <a:r>
                        <a:rPr sz="1000" b="1" spc="-7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b="1" spc="10" dirty="0">
                          <a:latin typeface="Book Antiqua"/>
                          <a:cs typeface="Book Antiqua"/>
                        </a:rPr>
                        <a:t>Class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180"/>
                        </a:lnSpc>
                      </a:pPr>
                      <a:r>
                        <a:rPr sz="1000" b="1" spc="15" dirty="0">
                          <a:latin typeface="Book Antiqua"/>
                          <a:cs typeface="Book Antiqua"/>
                        </a:rPr>
                        <a:t>Derived</a:t>
                      </a:r>
                      <a:r>
                        <a:rPr sz="1000" b="1" spc="-7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b="1" spc="10" dirty="0">
                          <a:latin typeface="Book Antiqua"/>
                          <a:cs typeface="Book Antiqua"/>
                        </a:rPr>
                        <a:t>Class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081">
                <a:tc>
                  <a:txBody>
                    <a:bodyPr/>
                    <a:lstStyle/>
                    <a:p>
                      <a:pPr marL="61594">
                        <a:lnSpc>
                          <a:spcPts val="1195"/>
                        </a:lnSpc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Public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195"/>
                        </a:lnSpc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Protected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711">
                <a:tc>
                  <a:txBody>
                    <a:bodyPr/>
                    <a:lstStyle/>
                    <a:p>
                      <a:pPr marL="61594">
                        <a:lnSpc>
                          <a:spcPts val="1190"/>
                        </a:lnSpc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Protected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190"/>
                        </a:lnSpc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Protected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340">
                <a:tc>
                  <a:txBody>
                    <a:bodyPr/>
                    <a:lstStyle/>
                    <a:p>
                      <a:pPr marL="61594">
                        <a:lnSpc>
                          <a:spcPts val="1195"/>
                        </a:lnSpc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Private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195"/>
                        </a:lnSpc>
                      </a:pPr>
                      <a:r>
                        <a:rPr sz="1000" spc="15" dirty="0">
                          <a:solidFill>
                            <a:srgbClr val="0070C0"/>
                          </a:solidFill>
                          <a:latin typeface="Book Antiqua"/>
                          <a:cs typeface="Book Antiqua"/>
                        </a:rPr>
                        <a:t>Hidden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561923" y="6583398"/>
            <a:ext cx="1944688" cy="326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5" dirty="0">
                <a:latin typeface="Book Antiqua"/>
                <a:cs typeface="Book Antiqua"/>
              </a:rPr>
              <a:t>c.    </a:t>
            </a:r>
            <a:r>
              <a:rPr sz="972" spc="10" dirty="0">
                <a:latin typeface="Book Antiqua"/>
                <a:cs typeface="Book Antiqua"/>
              </a:rPr>
              <a:t>Private</a:t>
            </a:r>
            <a:r>
              <a:rPr sz="972" spc="-102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Inheritance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1069" spc="10" dirty="0">
                <a:latin typeface="Book Antiqua"/>
                <a:cs typeface="Book Antiqua"/>
              </a:rPr>
              <a:t>class Child: </a:t>
            </a:r>
            <a:r>
              <a:rPr sz="1069" spc="5" dirty="0">
                <a:solidFill>
                  <a:srgbClr val="0070C0"/>
                </a:solidFill>
                <a:latin typeface="Book Antiqua"/>
                <a:cs typeface="Book Antiqua"/>
              </a:rPr>
              <a:t>private </a:t>
            </a:r>
            <a:r>
              <a:rPr sz="1069" spc="10" dirty="0">
                <a:latin typeface="Book Antiqua"/>
                <a:cs typeface="Book Antiqua"/>
              </a:rPr>
              <a:t>Parent</a:t>
            </a:r>
            <a:r>
              <a:rPr sz="1069" spc="-24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{…};</a:t>
            </a:r>
            <a:endParaRPr sz="1069">
              <a:latin typeface="Book Antiqua"/>
              <a:cs typeface="Book Antiqua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508337" y="6916526"/>
          <a:ext cx="4935802" cy="17940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5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2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599">
                <a:tc gridSpan="2">
                  <a:txBody>
                    <a:bodyPr/>
                    <a:lstStyle/>
                    <a:p>
                      <a:pPr marL="61594">
                        <a:lnSpc>
                          <a:spcPts val="1180"/>
                        </a:lnSpc>
                      </a:pPr>
                      <a:r>
                        <a:rPr sz="1000" b="1" spc="15" dirty="0">
                          <a:latin typeface="Book Antiqua"/>
                          <a:cs typeface="Book Antiqua"/>
                        </a:rPr>
                        <a:t>Member </a:t>
                      </a:r>
                      <a:r>
                        <a:rPr sz="1000" b="1" spc="10" dirty="0">
                          <a:latin typeface="Book Antiqua"/>
                          <a:cs typeface="Book Antiqua"/>
                        </a:rPr>
                        <a:t>access</a:t>
                      </a:r>
                      <a:r>
                        <a:rPr sz="1000" b="1" spc="-6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b="1" spc="10" dirty="0">
                          <a:latin typeface="Book Antiqua"/>
                          <a:cs typeface="Book Antiqua"/>
                        </a:rPr>
                        <a:t>in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008">
                <a:tc>
                  <a:txBody>
                    <a:bodyPr/>
                    <a:lstStyle/>
                    <a:p>
                      <a:pPr marL="61594">
                        <a:lnSpc>
                          <a:spcPts val="1185"/>
                        </a:lnSpc>
                      </a:pPr>
                      <a:r>
                        <a:rPr sz="1000" b="1" spc="15" dirty="0">
                          <a:latin typeface="Book Antiqua"/>
                          <a:cs typeface="Book Antiqua"/>
                        </a:rPr>
                        <a:t>Base</a:t>
                      </a:r>
                      <a:r>
                        <a:rPr sz="1000" b="1" spc="-7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b="1" spc="10" dirty="0">
                          <a:latin typeface="Book Antiqua"/>
                          <a:cs typeface="Book Antiqua"/>
                        </a:rPr>
                        <a:t>Class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185"/>
                        </a:lnSpc>
                      </a:pPr>
                      <a:r>
                        <a:rPr sz="1000" b="1" spc="15" dirty="0">
                          <a:latin typeface="Book Antiqua"/>
                          <a:cs typeface="Book Antiqua"/>
                        </a:rPr>
                        <a:t>Derived</a:t>
                      </a:r>
                      <a:r>
                        <a:rPr sz="1000" b="1" spc="-7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b="1" spc="10" dirty="0">
                          <a:latin typeface="Book Antiqua"/>
                          <a:cs typeface="Book Antiqua"/>
                        </a:rPr>
                        <a:t>Class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710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Public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Private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marL="61594">
                        <a:lnSpc>
                          <a:spcPts val="1195"/>
                        </a:lnSpc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Protected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195"/>
                        </a:lnSpc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Private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969">
                <a:tc>
                  <a:txBody>
                    <a:bodyPr/>
                    <a:lstStyle/>
                    <a:p>
                      <a:pPr marL="61594">
                        <a:lnSpc>
                          <a:spcPts val="1190"/>
                        </a:lnSpc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Private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190"/>
                        </a:lnSpc>
                      </a:pPr>
                      <a:r>
                        <a:rPr sz="1000" spc="15" dirty="0">
                          <a:solidFill>
                            <a:srgbClr val="0070C0"/>
                          </a:solidFill>
                          <a:latin typeface="Book Antiqua"/>
                          <a:cs typeface="Book Antiqua"/>
                        </a:rPr>
                        <a:t>Hidden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3">
                      <a:solidFill>
                        <a:srgbClr val="000000"/>
                      </a:solidFill>
                      <a:prstDash val="solid"/>
                    </a:lnL>
                    <a:lnR w="533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533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1561924" y="8859237"/>
            <a:ext cx="4851841" cy="320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6500"/>
              </a:lnSpc>
            </a:pP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0" dirty="0">
                <a:latin typeface="Book Antiqua"/>
                <a:cs typeface="Book Antiqua"/>
              </a:rPr>
              <a:t>the user </a:t>
            </a:r>
            <a:r>
              <a:rPr sz="972" spc="15" dirty="0">
                <a:latin typeface="Book Antiqua"/>
                <a:cs typeface="Book Antiqua"/>
              </a:rPr>
              <a:t>does </a:t>
            </a:r>
            <a:r>
              <a:rPr sz="972" spc="10" dirty="0">
                <a:latin typeface="Book Antiqua"/>
                <a:cs typeface="Book Antiqua"/>
              </a:rPr>
              <a:t>not specifies the </a:t>
            </a:r>
            <a:r>
              <a:rPr sz="972" spc="15" dirty="0">
                <a:latin typeface="Book Antiqua"/>
                <a:cs typeface="Book Antiqua"/>
              </a:rPr>
              <a:t>type </a:t>
            </a:r>
            <a:r>
              <a:rPr sz="972" spc="10" dirty="0">
                <a:latin typeface="Book Antiqua"/>
                <a:cs typeface="Book Antiqua"/>
              </a:rPr>
              <a:t>of inheritance </a:t>
            </a:r>
            <a:r>
              <a:rPr sz="972" spc="15" dirty="0">
                <a:latin typeface="Book Antiqua"/>
                <a:cs typeface="Book Antiqua"/>
              </a:rPr>
              <a:t>then </a:t>
            </a:r>
            <a:r>
              <a:rPr sz="972" spc="10" dirty="0">
                <a:latin typeface="Book Antiqua"/>
                <a:cs typeface="Book Antiqua"/>
              </a:rPr>
              <a:t>the default </a:t>
            </a:r>
            <a:r>
              <a:rPr sz="972" spc="15" dirty="0">
                <a:latin typeface="Book Antiqua"/>
                <a:cs typeface="Book Antiqua"/>
              </a:rPr>
              <a:t>type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private  inheritance,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4078704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4</a:t>
            </a:r>
            <a:r>
              <a:rPr sz="924" spc="-5" dirty="0">
                <a:latin typeface="Times New Roman"/>
                <a:cs typeface="Times New Roman"/>
              </a:rPr>
              <a:t>2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5792175"/>
            <a:ext cx="4851841" cy="31028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485" lvl="1" indent="-261138">
              <a:buFont typeface="Times New Roman"/>
              <a:buAutoNum type="arabicPeriod" startAt="9"/>
              <a:tabLst>
                <a:tab pos="274102" algn="l"/>
              </a:tabLst>
            </a:pPr>
            <a:r>
              <a:rPr sz="972" b="1" spc="15" dirty="0">
                <a:latin typeface="Book Antiqua"/>
                <a:cs typeface="Book Antiqua"/>
              </a:rPr>
              <a:t>Dynamic Dispatch (Dynamic</a:t>
            </a:r>
            <a:r>
              <a:rPr sz="972" b="1" spc="-5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Binding)</a:t>
            </a:r>
            <a:endParaRPr sz="972">
              <a:latin typeface="Book Antiqua"/>
              <a:cs typeface="Book Antiqua"/>
            </a:endParaRPr>
          </a:p>
          <a:p>
            <a:pPr lvl="1">
              <a:lnSpc>
                <a:spcPct val="100000"/>
              </a:lnSpc>
              <a:buFont typeface="Times New Roman"/>
              <a:buAutoNum type="arabicPeriod" startAt="9"/>
            </a:pPr>
            <a:endParaRPr sz="1167">
              <a:latin typeface="Times New Roman"/>
              <a:cs typeface="Times New Roman"/>
            </a:endParaRPr>
          </a:p>
          <a:p>
            <a:pPr marL="12347" marR="4939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It </a:t>
            </a:r>
            <a:r>
              <a:rPr sz="972" spc="15" dirty="0">
                <a:latin typeface="Book Antiqua"/>
                <a:cs typeface="Book Antiqua"/>
              </a:rPr>
              <a:t>happens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case </a:t>
            </a:r>
            <a:r>
              <a:rPr sz="972" spc="10" dirty="0">
                <a:latin typeface="Book Antiqua"/>
                <a:cs typeface="Book Antiqua"/>
              </a:rPr>
              <a:t>of virtual functions, for </a:t>
            </a:r>
            <a:r>
              <a:rPr sz="972" spc="15" dirty="0">
                <a:latin typeface="Book Antiqua"/>
                <a:cs typeface="Book Antiqua"/>
              </a:rPr>
              <a:t>non-virtual </a:t>
            </a:r>
            <a:r>
              <a:rPr sz="972" spc="10" dirty="0">
                <a:latin typeface="Book Antiqua"/>
                <a:cs typeface="Book Antiqua"/>
              </a:rPr>
              <a:t>functions, </a:t>
            </a:r>
            <a:r>
              <a:rPr sz="972" spc="15" dirty="0">
                <a:latin typeface="Book Antiqua"/>
                <a:cs typeface="Book Antiqua"/>
              </a:rPr>
              <a:t>compiler </a:t>
            </a:r>
            <a:r>
              <a:rPr sz="972" spc="10" dirty="0">
                <a:latin typeface="Book Antiqua"/>
                <a:cs typeface="Book Antiqua"/>
              </a:rPr>
              <a:t>just  generates </a:t>
            </a: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10" dirty="0">
                <a:latin typeface="Book Antiqua"/>
                <a:cs typeface="Book Antiqua"/>
              </a:rPr>
              <a:t>to call the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In case </a:t>
            </a:r>
            <a:r>
              <a:rPr sz="972" spc="10" dirty="0">
                <a:latin typeface="Book Antiqua"/>
                <a:cs typeface="Book Antiqua"/>
              </a:rPr>
              <a:t>of virtual </a:t>
            </a:r>
            <a:r>
              <a:rPr sz="972" spc="15" dirty="0">
                <a:latin typeface="Book Antiqua"/>
                <a:cs typeface="Book Antiqua"/>
              </a:rPr>
              <a:t>functions, compiler </a:t>
            </a:r>
            <a:r>
              <a:rPr sz="972" spc="10" dirty="0">
                <a:latin typeface="Book Antiqua"/>
                <a:cs typeface="Book Antiqua"/>
              </a:rPr>
              <a:t>generates </a:t>
            </a:r>
            <a:r>
              <a:rPr sz="972" spc="15" dirty="0">
                <a:latin typeface="Book Antiqua"/>
                <a:cs typeface="Book Antiqua"/>
              </a:rPr>
              <a:t>code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to</a:t>
            </a:r>
            <a:endParaRPr sz="972">
              <a:latin typeface="Book Antiqua"/>
              <a:cs typeface="Book Antiqua"/>
            </a:endParaRPr>
          </a:p>
          <a:p>
            <a:pPr marL="430908" lvl="2" indent="-209898">
              <a:spcBef>
                <a:spcPts val="131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access </a:t>
            </a:r>
            <a:r>
              <a:rPr sz="972" spc="15" dirty="0">
                <a:latin typeface="Book Antiqua"/>
                <a:cs typeface="Book Antiqua"/>
              </a:rPr>
              <a:t>the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</a:t>
            </a:r>
            <a:endParaRPr sz="972">
              <a:latin typeface="Book Antiqua"/>
              <a:cs typeface="Book Antiqua"/>
            </a:endParaRPr>
          </a:p>
          <a:p>
            <a:pPr marL="430908" lvl="2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access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associated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vTable</a:t>
            </a:r>
            <a:endParaRPr sz="972">
              <a:latin typeface="Book Antiqua"/>
              <a:cs typeface="Book Antiqua"/>
            </a:endParaRPr>
          </a:p>
          <a:p>
            <a:pPr marL="430908" lvl="2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call the appropriate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</a:t>
            </a:r>
            <a:endParaRPr sz="972">
              <a:latin typeface="Book Antiqua"/>
              <a:cs typeface="Book Antiqua"/>
            </a:endParaRPr>
          </a:p>
          <a:p>
            <a:pPr lvl="2">
              <a:spcBef>
                <a:spcPts val="29"/>
              </a:spcBef>
              <a:buFont typeface="Symbol"/>
              <a:buChar char=""/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Conclusion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0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/>
            <a:r>
              <a:rPr sz="1069" spc="10" dirty="0">
                <a:latin typeface="Book Antiqua"/>
                <a:cs typeface="Book Antiqua"/>
              </a:rPr>
              <a:t>Virtual Functions should </a:t>
            </a:r>
            <a:r>
              <a:rPr sz="1069" spc="15" dirty="0">
                <a:latin typeface="Book Antiqua"/>
                <a:cs typeface="Book Antiqua"/>
              </a:rPr>
              <a:t>be added </a:t>
            </a:r>
            <a:r>
              <a:rPr sz="1069" spc="10" dirty="0">
                <a:latin typeface="Book Antiqua"/>
                <a:cs typeface="Book Antiqua"/>
              </a:rPr>
              <a:t>in code with </a:t>
            </a:r>
            <a:r>
              <a:rPr sz="1069" spc="5" dirty="0">
                <a:latin typeface="Book Antiqua"/>
                <a:cs typeface="Book Antiqua"/>
              </a:rPr>
              <a:t>care </a:t>
            </a:r>
            <a:r>
              <a:rPr sz="1069" spc="10" dirty="0">
                <a:latin typeface="Book Antiqua"/>
                <a:cs typeface="Book Antiqua"/>
              </a:rPr>
              <a:t>because they </a:t>
            </a:r>
            <a:r>
              <a:rPr sz="1069" spc="5" dirty="0">
                <a:latin typeface="Book Antiqua"/>
                <a:cs typeface="Book Antiqua"/>
              </a:rPr>
              <a:t>add,</a:t>
            </a:r>
            <a:endParaRPr sz="1069">
              <a:latin typeface="Book Antiqua"/>
              <a:cs typeface="Book Antiqua"/>
            </a:endParaRPr>
          </a:p>
          <a:p>
            <a:pPr marL="430908" lvl="2" indent="-209898">
              <a:spcBef>
                <a:spcPts val="141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Memory </a:t>
            </a:r>
            <a:r>
              <a:rPr sz="972" spc="10" dirty="0">
                <a:latin typeface="Book Antiqua"/>
                <a:cs typeface="Book Antiqua"/>
              </a:rPr>
              <a:t>overhead </a:t>
            </a:r>
            <a:r>
              <a:rPr sz="972" spc="19" dirty="0">
                <a:latin typeface="Book Antiqua"/>
                <a:cs typeface="Book Antiqua"/>
              </a:rPr>
              <a:t>due </a:t>
            </a:r>
            <a:r>
              <a:rPr sz="972" spc="10" dirty="0">
                <a:latin typeface="Book Antiqua"/>
                <a:cs typeface="Book Antiqua"/>
              </a:rPr>
              <a:t>to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V-Tables</a:t>
            </a:r>
            <a:endParaRPr sz="972">
              <a:latin typeface="Book Antiqua"/>
              <a:cs typeface="Book Antiqua"/>
            </a:endParaRPr>
          </a:p>
          <a:p>
            <a:pPr marL="430908" lvl="2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Processing </a:t>
            </a:r>
            <a:r>
              <a:rPr sz="972" spc="15" dirty="0">
                <a:latin typeface="Book Antiqua"/>
                <a:cs typeface="Book Antiqua"/>
              </a:rPr>
              <a:t>overhead due </a:t>
            </a:r>
            <a:r>
              <a:rPr sz="972" spc="10" dirty="0">
                <a:latin typeface="Book Antiqua"/>
                <a:cs typeface="Book Antiqua"/>
              </a:rPr>
              <a:t>to extra pointer</a:t>
            </a:r>
            <a:r>
              <a:rPr sz="972" spc="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manipulation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However, this overhead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acceptable for </a:t>
            </a:r>
            <a:r>
              <a:rPr sz="972" spc="19" dirty="0">
                <a:latin typeface="Book Antiqua"/>
                <a:cs typeface="Book Antiqua"/>
              </a:rPr>
              <a:t>many </a:t>
            </a:r>
            <a:r>
              <a:rPr sz="972" spc="10" dirty="0">
                <a:latin typeface="Book Antiqua"/>
                <a:cs typeface="Book Antiqua"/>
              </a:rPr>
              <a:t>of the</a:t>
            </a:r>
            <a:r>
              <a:rPr sz="972" spc="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applications.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Moral: </a:t>
            </a:r>
            <a:r>
              <a:rPr sz="972" spc="10" dirty="0">
                <a:latin typeface="Book Antiqua"/>
                <a:cs typeface="Book Antiqua"/>
              </a:rPr>
              <a:t>“Think </a:t>
            </a:r>
            <a:r>
              <a:rPr sz="972" spc="15" dirty="0">
                <a:latin typeface="Book Antiqua"/>
                <a:cs typeface="Book Antiqua"/>
              </a:rPr>
              <a:t>about </a:t>
            </a:r>
            <a:r>
              <a:rPr sz="972" spc="10" dirty="0">
                <a:latin typeface="Book Antiqua"/>
                <a:cs typeface="Book Antiqua"/>
              </a:rPr>
              <a:t>performance </a:t>
            </a:r>
            <a:r>
              <a:rPr sz="972" spc="15" dirty="0">
                <a:latin typeface="Book Antiqua"/>
                <a:cs typeface="Book Antiqua"/>
              </a:rPr>
              <a:t>requirements </a:t>
            </a:r>
            <a:r>
              <a:rPr sz="972" spc="10" dirty="0">
                <a:latin typeface="Book Antiqua"/>
                <a:cs typeface="Book Antiqua"/>
              </a:rPr>
              <a:t>before </a:t>
            </a:r>
            <a:r>
              <a:rPr sz="972" spc="15" dirty="0">
                <a:latin typeface="Book Antiqua"/>
                <a:cs typeface="Book Antiqua"/>
              </a:rPr>
              <a:t>making a </a:t>
            </a:r>
            <a:r>
              <a:rPr sz="972" spc="10" dirty="0">
                <a:latin typeface="Book Antiqua"/>
                <a:cs typeface="Book Antiqua"/>
              </a:rPr>
              <a:t>function</a:t>
            </a:r>
            <a:r>
              <a:rPr sz="972" spc="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virtual”.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74584" y="4163588"/>
            <a:ext cx="1001977" cy="1384124"/>
          </a:xfrm>
          <a:custGeom>
            <a:avLst/>
            <a:gdLst/>
            <a:ahLst/>
            <a:cxnLst/>
            <a:rect l="l" t="t" r="r" b="b"/>
            <a:pathLst>
              <a:path w="1030604" h="1423670">
                <a:moveTo>
                  <a:pt x="1030224" y="0"/>
                </a:moveTo>
                <a:lnTo>
                  <a:pt x="0" y="0"/>
                </a:lnTo>
                <a:lnTo>
                  <a:pt x="0" y="1423415"/>
                </a:lnTo>
                <a:lnTo>
                  <a:pt x="1030224" y="1423415"/>
                </a:lnTo>
                <a:lnTo>
                  <a:pt x="1030224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4183486" y="5059257"/>
            <a:ext cx="451908" cy="173478"/>
          </a:xfrm>
          <a:custGeom>
            <a:avLst/>
            <a:gdLst/>
            <a:ahLst/>
            <a:cxnLst/>
            <a:rect l="l" t="t" r="r" b="b"/>
            <a:pathLst>
              <a:path w="464820" h="178435">
                <a:moveTo>
                  <a:pt x="0" y="0"/>
                </a:moveTo>
                <a:lnTo>
                  <a:pt x="0" y="178307"/>
                </a:lnTo>
                <a:lnTo>
                  <a:pt x="406908" y="178307"/>
                </a:lnTo>
                <a:lnTo>
                  <a:pt x="464820" y="156209"/>
                </a:lnTo>
                <a:lnTo>
                  <a:pt x="464820" y="0"/>
                </a:lnTo>
                <a:lnTo>
                  <a:pt x="0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4579090" y="5211127"/>
            <a:ext cx="56796" cy="21608"/>
          </a:xfrm>
          <a:custGeom>
            <a:avLst/>
            <a:gdLst/>
            <a:ahLst/>
            <a:cxnLst/>
            <a:rect l="l" t="t" r="r" b="b"/>
            <a:pathLst>
              <a:path w="58420" h="22225">
                <a:moveTo>
                  <a:pt x="0" y="22098"/>
                </a:moveTo>
                <a:lnTo>
                  <a:pt x="14477" y="762"/>
                </a:lnTo>
                <a:lnTo>
                  <a:pt x="20728" y="2464"/>
                </a:lnTo>
                <a:lnTo>
                  <a:pt x="30194" y="2952"/>
                </a:lnTo>
                <a:lnTo>
                  <a:pt x="42660" y="2155"/>
                </a:lnTo>
                <a:lnTo>
                  <a:pt x="57912" y="0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4191635" y="4824413"/>
            <a:ext cx="451908" cy="173478"/>
          </a:xfrm>
          <a:custGeom>
            <a:avLst/>
            <a:gdLst/>
            <a:ahLst/>
            <a:cxnLst/>
            <a:rect l="l" t="t" r="r" b="b"/>
            <a:pathLst>
              <a:path w="464820" h="178435">
                <a:moveTo>
                  <a:pt x="0" y="0"/>
                </a:moveTo>
                <a:lnTo>
                  <a:pt x="0" y="178308"/>
                </a:lnTo>
                <a:lnTo>
                  <a:pt x="406907" y="178308"/>
                </a:lnTo>
                <a:lnTo>
                  <a:pt x="464819" y="156210"/>
                </a:lnTo>
                <a:lnTo>
                  <a:pt x="464819" y="0"/>
                </a:lnTo>
                <a:lnTo>
                  <a:pt x="0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4587240" y="4976284"/>
            <a:ext cx="56796" cy="21608"/>
          </a:xfrm>
          <a:custGeom>
            <a:avLst/>
            <a:gdLst/>
            <a:ahLst/>
            <a:cxnLst/>
            <a:rect l="l" t="t" r="r" b="b"/>
            <a:pathLst>
              <a:path w="58420" h="22225">
                <a:moveTo>
                  <a:pt x="0" y="22098"/>
                </a:moveTo>
                <a:lnTo>
                  <a:pt x="14478" y="762"/>
                </a:lnTo>
                <a:lnTo>
                  <a:pt x="20728" y="2464"/>
                </a:lnTo>
                <a:lnTo>
                  <a:pt x="30194" y="2952"/>
                </a:lnTo>
                <a:lnTo>
                  <a:pt x="42660" y="2155"/>
                </a:lnTo>
                <a:lnTo>
                  <a:pt x="57912" y="0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4365238" y="4778481"/>
            <a:ext cx="98160" cy="3515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38"/>
            <a:r>
              <a:rPr sz="729" b="1" dirty="0">
                <a:latin typeface="Calibri"/>
                <a:cs typeface="Calibri"/>
              </a:rPr>
              <a:t>…</a:t>
            </a:r>
            <a:endParaRPr sz="729"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826">
              <a:latin typeface="Times New Roman"/>
              <a:cs typeface="Times New Roman"/>
            </a:endParaRPr>
          </a:p>
          <a:p>
            <a:pPr marL="12347"/>
            <a:r>
              <a:rPr sz="729" b="1" dirty="0">
                <a:latin typeface="Calibri"/>
                <a:cs typeface="Calibri"/>
              </a:rPr>
              <a:t>…</a:t>
            </a:r>
            <a:endParaRPr sz="729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91635" y="4580678"/>
            <a:ext cx="451908" cy="173478"/>
          </a:xfrm>
          <a:custGeom>
            <a:avLst/>
            <a:gdLst/>
            <a:ahLst/>
            <a:cxnLst/>
            <a:rect l="l" t="t" r="r" b="b"/>
            <a:pathLst>
              <a:path w="464820" h="178435">
                <a:moveTo>
                  <a:pt x="0" y="0"/>
                </a:moveTo>
                <a:lnTo>
                  <a:pt x="0" y="178308"/>
                </a:lnTo>
                <a:lnTo>
                  <a:pt x="406907" y="178308"/>
                </a:lnTo>
                <a:lnTo>
                  <a:pt x="464819" y="156210"/>
                </a:lnTo>
                <a:lnTo>
                  <a:pt x="464819" y="0"/>
                </a:lnTo>
                <a:lnTo>
                  <a:pt x="0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4587240" y="4732549"/>
            <a:ext cx="56796" cy="21608"/>
          </a:xfrm>
          <a:custGeom>
            <a:avLst/>
            <a:gdLst/>
            <a:ahLst/>
            <a:cxnLst/>
            <a:rect l="l" t="t" r="r" b="b"/>
            <a:pathLst>
              <a:path w="58420" h="22225">
                <a:moveTo>
                  <a:pt x="0" y="22098"/>
                </a:moveTo>
                <a:lnTo>
                  <a:pt x="14478" y="762"/>
                </a:lnTo>
                <a:lnTo>
                  <a:pt x="20728" y="2464"/>
                </a:lnTo>
                <a:lnTo>
                  <a:pt x="30194" y="2952"/>
                </a:lnTo>
                <a:lnTo>
                  <a:pt x="42660" y="2155"/>
                </a:lnTo>
                <a:lnTo>
                  <a:pt x="57912" y="0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4372646" y="4534746"/>
            <a:ext cx="90752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b="1" dirty="0">
                <a:latin typeface="Calibri"/>
                <a:cs typeface="Calibri"/>
              </a:rPr>
              <a:t>…</a:t>
            </a:r>
            <a:endParaRPr sz="729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55064" y="2513765"/>
            <a:ext cx="351896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b="1" spc="-5" dirty="0">
                <a:latin typeface="Calibri"/>
                <a:cs typeface="Calibri"/>
              </a:rPr>
              <a:t>calcArea</a:t>
            </a:r>
            <a:endParaRPr sz="729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39901" y="2504863"/>
            <a:ext cx="658724" cy="175948"/>
          </a:xfrm>
          <a:custGeom>
            <a:avLst/>
            <a:gdLst/>
            <a:ahLst/>
            <a:cxnLst/>
            <a:rect l="l" t="t" r="r" b="b"/>
            <a:pathLst>
              <a:path w="677545" h="180975">
                <a:moveTo>
                  <a:pt x="677418" y="0"/>
                </a:moveTo>
                <a:lnTo>
                  <a:pt x="0" y="0"/>
                </a:lnTo>
                <a:lnTo>
                  <a:pt x="0" y="180594"/>
                </a:lnTo>
                <a:lnTo>
                  <a:pt x="677418" y="180594"/>
                </a:lnTo>
                <a:lnTo>
                  <a:pt x="677418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5866906" y="2709333"/>
            <a:ext cx="222250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b="1" dirty="0">
                <a:latin typeface="Calibri"/>
                <a:cs typeface="Calibri"/>
              </a:rPr>
              <a:t>draw</a:t>
            </a:r>
            <a:endParaRPr sz="729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39901" y="2680440"/>
            <a:ext cx="658724" cy="175948"/>
          </a:xfrm>
          <a:custGeom>
            <a:avLst/>
            <a:gdLst/>
            <a:ahLst/>
            <a:cxnLst/>
            <a:rect l="l" t="t" r="r" b="b"/>
            <a:pathLst>
              <a:path w="677545" h="180975">
                <a:moveTo>
                  <a:pt x="677418" y="0"/>
                </a:moveTo>
                <a:lnTo>
                  <a:pt x="0" y="0"/>
                </a:lnTo>
                <a:lnTo>
                  <a:pt x="0" y="180594"/>
                </a:lnTo>
                <a:lnTo>
                  <a:pt x="677418" y="180594"/>
                </a:lnTo>
                <a:lnTo>
                  <a:pt x="677418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5232752" y="2305579"/>
            <a:ext cx="537104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b="1" dirty="0">
                <a:latin typeface="Calibri"/>
                <a:cs typeface="Calibri"/>
              </a:rPr>
              <a:t>Shape</a:t>
            </a:r>
            <a:r>
              <a:rPr sz="729" b="1" spc="-102" dirty="0">
                <a:latin typeface="Calibri"/>
                <a:cs typeface="Calibri"/>
              </a:rPr>
              <a:t> </a:t>
            </a:r>
            <a:r>
              <a:rPr sz="729" b="1" dirty="0">
                <a:latin typeface="Calibri"/>
                <a:cs typeface="Calibri"/>
              </a:rPr>
              <a:t>vTable</a:t>
            </a:r>
            <a:endParaRPr sz="729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60189" y="2703406"/>
            <a:ext cx="72231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b="1" dirty="0">
                <a:latin typeface="Calibri"/>
                <a:cs typeface="Calibri"/>
              </a:rPr>
              <a:t>0</a:t>
            </a:r>
            <a:endParaRPr sz="729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027911" y="2083328"/>
            <a:ext cx="979751" cy="1384124"/>
          </a:xfrm>
          <a:custGeom>
            <a:avLst/>
            <a:gdLst/>
            <a:ahLst/>
            <a:cxnLst/>
            <a:rect l="l" t="t" r="r" b="b"/>
            <a:pathLst>
              <a:path w="1007745" h="1423670">
                <a:moveTo>
                  <a:pt x="1007363" y="0"/>
                </a:moveTo>
                <a:lnTo>
                  <a:pt x="0" y="0"/>
                </a:lnTo>
                <a:lnTo>
                  <a:pt x="0" y="1423416"/>
                </a:lnTo>
                <a:lnTo>
                  <a:pt x="1007363" y="1423416"/>
                </a:lnTo>
                <a:lnTo>
                  <a:pt x="1007363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4133849" y="2978255"/>
            <a:ext cx="442648" cy="174096"/>
          </a:xfrm>
          <a:custGeom>
            <a:avLst/>
            <a:gdLst/>
            <a:ahLst/>
            <a:cxnLst/>
            <a:rect l="l" t="t" r="r" b="b"/>
            <a:pathLst>
              <a:path w="455295" h="179069">
                <a:moveTo>
                  <a:pt x="0" y="0"/>
                </a:moveTo>
                <a:lnTo>
                  <a:pt x="0" y="179070"/>
                </a:lnTo>
                <a:lnTo>
                  <a:pt x="397763" y="179070"/>
                </a:lnTo>
                <a:lnTo>
                  <a:pt x="454913" y="156210"/>
                </a:lnTo>
                <a:lnTo>
                  <a:pt x="454913" y="0"/>
                </a:lnTo>
                <a:lnTo>
                  <a:pt x="0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4520564" y="3130126"/>
            <a:ext cx="55563" cy="22225"/>
          </a:xfrm>
          <a:custGeom>
            <a:avLst/>
            <a:gdLst/>
            <a:ahLst/>
            <a:cxnLst/>
            <a:rect l="l" t="t" r="r" b="b"/>
            <a:pathLst>
              <a:path w="57150" h="22860">
                <a:moveTo>
                  <a:pt x="0" y="22859"/>
                </a:moveTo>
                <a:lnTo>
                  <a:pt x="15239" y="761"/>
                </a:lnTo>
                <a:lnTo>
                  <a:pt x="21038" y="2893"/>
                </a:lnTo>
                <a:lnTo>
                  <a:pt x="30194" y="3524"/>
                </a:lnTo>
                <a:lnTo>
                  <a:pt x="42350" y="2583"/>
                </a:lnTo>
                <a:lnTo>
                  <a:pt x="57150" y="0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4141999" y="2744153"/>
            <a:ext cx="442648" cy="173478"/>
          </a:xfrm>
          <a:custGeom>
            <a:avLst/>
            <a:gdLst/>
            <a:ahLst/>
            <a:cxnLst/>
            <a:rect l="l" t="t" r="r" b="b"/>
            <a:pathLst>
              <a:path w="455295" h="178435">
                <a:moveTo>
                  <a:pt x="0" y="0"/>
                </a:moveTo>
                <a:lnTo>
                  <a:pt x="0" y="178307"/>
                </a:lnTo>
                <a:lnTo>
                  <a:pt x="397763" y="178307"/>
                </a:lnTo>
                <a:lnTo>
                  <a:pt x="454913" y="156209"/>
                </a:lnTo>
                <a:lnTo>
                  <a:pt x="454913" y="0"/>
                </a:lnTo>
                <a:lnTo>
                  <a:pt x="0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4528713" y="2896024"/>
            <a:ext cx="55563" cy="21608"/>
          </a:xfrm>
          <a:custGeom>
            <a:avLst/>
            <a:gdLst/>
            <a:ahLst/>
            <a:cxnLst/>
            <a:rect l="l" t="t" r="r" b="b"/>
            <a:pathLst>
              <a:path w="57150" h="22225">
                <a:moveTo>
                  <a:pt x="0" y="22098"/>
                </a:moveTo>
                <a:lnTo>
                  <a:pt x="15240" y="762"/>
                </a:lnTo>
                <a:lnTo>
                  <a:pt x="21038" y="2464"/>
                </a:lnTo>
                <a:lnTo>
                  <a:pt x="30194" y="2952"/>
                </a:lnTo>
                <a:lnTo>
                  <a:pt x="42350" y="2155"/>
                </a:lnTo>
                <a:lnTo>
                  <a:pt x="57150" y="0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 txBox="1"/>
          <p:nvPr/>
        </p:nvSpPr>
        <p:spPr>
          <a:xfrm>
            <a:off x="4320047" y="2698221"/>
            <a:ext cx="90752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b="1" dirty="0">
                <a:latin typeface="Calibri"/>
                <a:cs typeface="Calibri"/>
              </a:rPr>
              <a:t>…</a:t>
            </a:r>
            <a:endParaRPr sz="729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141999" y="2499676"/>
            <a:ext cx="442648" cy="174096"/>
          </a:xfrm>
          <a:custGeom>
            <a:avLst/>
            <a:gdLst/>
            <a:ahLst/>
            <a:cxnLst/>
            <a:rect l="l" t="t" r="r" b="b"/>
            <a:pathLst>
              <a:path w="455295" h="179069">
                <a:moveTo>
                  <a:pt x="0" y="0"/>
                </a:moveTo>
                <a:lnTo>
                  <a:pt x="0" y="179070"/>
                </a:lnTo>
                <a:lnTo>
                  <a:pt x="397763" y="179070"/>
                </a:lnTo>
                <a:lnTo>
                  <a:pt x="454913" y="156210"/>
                </a:lnTo>
                <a:lnTo>
                  <a:pt x="454913" y="0"/>
                </a:lnTo>
                <a:lnTo>
                  <a:pt x="0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4528713" y="2651548"/>
            <a:ext cx="55563" cy="22225"/>
          </a:xfrm>
          <a:custGeom>
            <a:avLst/>
            <a:gdLst/>
            <a:ahLst/>
            <a:cxnLst/>
            <a:rect l="l" t="t" r="r" b="b"/>
            <a:pathLst>
              <a:path w="57150" h="22860">
                <a:moveTo>
                  <a:pt x="0" y="22859"/>
                </a:moveTo>
                <a:lnTo>
                  <a:pt x="15240" y="761"/>
                </a:lnTo>
                <a:lnTo>
                  <a:pt x="21038" y="2893"/>
                </a:lnTo>
                <a:lnTo>
                  <a:pt x="30194" y="3524"/>
                </a:lnTo>
                <a:lnTo>
                  <a:pt x="42350" y="2583"/>
                </a:lnTo>
                <a:lnTo>
                  <a:pt x="57150" y="0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 txBox="1"/>
          <p:nvPr/>
        </p:nvSpPr>
        <p:spPr>
          <a:xfrm>
            <a:off x="4320047" y="2454487"/>
            <a:ext cx="90752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b="1" dirty="0">
                <a:latin typeface="Calibri"/>
                <a:cs typeface="Calibri"/>
              </a:rPr>
              <a:t>…</a:t>
            </a:r>
            <a:endParaRPr sz="729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43352" y="1339039"/>
            <a:ext cx="4851841" cy="695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7000"/>
              </a:lnSpc>
            </a:pPr>
            <a:r>
              <a:rPr sz="972" spc="19" dirty="0">
                <a:latin typeface="Book Antiqua"/>
                <a:cs typeface="Book Antiqua"/>
              </a:rPr>
              <a:t>When </a:t>
            </a:r>
            <a:r>
              <a:rPr sz="972" spc="10" dirty="0">
                <a:latin typeface="Book Antiqua"/>
                <a:cs typeface="Book Antiqua"/>
              </a:rPr>
              <a:t>line object will be crated </a:t>
            </a:r>
            <a:r>
              <a:rPr sz="972" spc="15" dirty="0">
                <a:latin typeface="Book Antiqua"/>
                <a:cs typeface="Book Antiqua"/>
              </a:rPr>
              <a:t>in main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will also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0" dirty="0">
                <a:latin typeface="Book Antiqua"/>
                <a:cs typeface="Book Antiqua"/>
              </a:rPr>
              <a:t>pointer to </a:t>
            </a:r>
            <a:r>
              <a:rPr sz="972" spc="15" dirty="0">
                <a:latin typeface="Book Antiqua"/>
                <a:cs typeface="Book Antiqua"/>
              </a:rPr>
              <a:t>v </a:t>
            </a:r>
            <a:r>
              <a:rPr sz="972" spc="10" dirty="0">
                <a:latin typeface="Book Antiqua"/>
                <a:cs typeface="Book Antiqua"/>
              </a:rPr>
              <a:t>table of </a:t>
            </a:r>
            <a:r>
              <a:rPr sz="972" spc="15" dirty="0">
                <a:latin typeface="Book Antiqua"/>
                <a:cs typeface="Book Antiqua"/>
              </a:rPr>
              <a:t>Line 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15" dirty="0">
                <a:latin typeface="Book Antiqua"/>
                <a:cs typeface="Book Antiqua"/>
              </a:rPr>
              <a:t>shown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 marL="2833005">
              <a:spcBef>
                <a:spcPts val="851"/>
              </a:spcBef>
            </a:pPr>
            <a:r>
              <a:rPr sz="729" b="1" dirty="0">
                <a:latin typeface="Calibri"/>
                <a:cs typeface="Calibri"/>
              </a:rPr>
              <a:t>Shape class</a:t>
            </a:r>
            <a:r>
              <a:rPr sz="729" b="1" spc="-34" dirty="0">
                <a:latin typeface="Calibri"/>
                <a:cs typeface="Calibri"/>
              </a:rPr>
              <a:t> </a:t>
            </a:r>
            <a:r>
              <a:rPr sz="729" b="1" spc="-5" dirty="0">
                <a:latin typeface="Calibri"/>
                <a:cs typeface="Calibri"/>
              </a:rPr>
              <a:t>implementation</a:t>
            </a:r>
            <a:endParaRPr sz="729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958148" y="4418436"/>
            <a:ext cx="772319" cy="175948"/>
          </a:xfrm>
          <a:custGeom>
            <a:avLst/>
            <a:gdLst/>
            <a:ahLst/>
            <a:cxnLst/>
            <a:rect l="l" t="t" r="r" b="b"/>
            <a:pathLst>
              <a:path w="794385" h="180975">
                <a:moveTo>
                  <a:pt x="794004" y="0"/>
                </a:moveTo>
                <a:lnTo>
                  <a:pt x="0" y="0"/>
                </a:lnTo>
                <a:lnTo>
                  <a:pt x="0" y="180594"/>
                </a:lnTo>
                <a:lnTo>
                  <a:pt x="794004" y="180594"/>
                </a:lnTo>
                <a:lnTo>
                  <a:pt x="794004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 txBox="1"/>
          <p:nvPr/>
        </p:nvSpPr>
        <p:spPr>
          <a:xfrm>
            <a:off x="2502040" y="4596236"/>
            <a:ext cx="222250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b="1" dirty="0">
                <a:latin typeface="Calibri"/>
                <a:cs typeface="Calibri"/>
              </a:rPr>
              <a:t>draw</a:t>
            </a:r>
            <a:endParaRPr sz="729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958148" y="4594013"/>
            <a:ext cx="772319" cy="175331"/>
          </a:xfrm>
          <a:custGeom>
            <a:avLst/>
            <a:gdLst/>
            <a:ahLst/>
            <a:cxnLst/>
            <a:rect l="l" t="t" r="r" b="b"/>
            <a:pathLst>
              <a:path w="794385" h="180339">
                <a:moveTo>
                  <a:pt x="794004" y="0"/>
                </a:moveTo>
                <a:lnTo>
                  <a:pt x="0" y="0"/>
                </a:lnTo>
                <a:lnTo>
                  <a:pt x="0" y="179832"/>
                </a:lnTo>
                <a:lnTo>
                  <a:pt x="794004" y="179832"/>
                </a:lnTo>
                <a:lnTo>
                  <a:pt x="794004" y="0"/>
                </a:lnTo>
                <a:close/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4584276" y="2529311"/>
            <a:ext cx="965553" cy="123472"/>
          </a:xfrm>
          <a:custGeom>
            <a:avLst/>
            <a:gdLst/>
            <a:ahLst/>
            <a:cxnLst/>
            <a:rect l="l" t="t" r="r" b="b"/>
            <a:pathLst>
              <a:path w="993139" h="127000">
                <a:moveTo>
                  <a:pt x="118872" y="6857"/>
                </a:moveTo>
                <a:lnTo>
                  <a:pt x="0" y="67817"/>
                </a:lnTo>
                <a:lnTo>
                  <a:pt x="119634" y="126491"/>
                </a:lnTo>
                <a:lnTo>
                  <a:pt x="76551" y="73151"/>
                </a:lnTo>
                <a:lnTo>
                  <a:pt x="71628" y="73151"/>
                </a:lnTo>
                <a:lnTo>
                  <a:pt x="71628" y="60959"/>
                </a:lnTo>
                <a:lnTo>
                  <a:pt x="76445" y="60917"/>
                </a:lnTo>
                <a:lnTo>
                  <a:pt x="118872" y="6857"/>
                </a:lnTo>
                <a:close/>
              </a:path>
              <a:path w="993139" h="127000">
                <a:moveTo>
                  <a:pt x="991703" y="53339"/>
                </a:moveTo>
                <a:lnTo>
                  <a:pt x="932688" y="53339"/>
                </a:lnTo>
                <a:lnTo>
                  <a:pt x="933450" y="65531"/>
                </a:lnTo>
                <a:lnTo>
                  <a:pt x="874468" y="66053"/>
                </a:lnTo>
                <a:lnTo>
                  <a:pt x="878050" y="83296"/>
                </a:lnTo>
                <a:lnTo>
                  <a:pt x="891063" y="102107"/>
                </a:lnTo>
                <a:lnTo>
                  <a:pt x="910220" y="114633"/>
                </a:lnTo>
                <a:lnTo>
                  <a:pt x="933450" y="118871"/>
                </a:lnTo>
                <a:lnTo>
                  <a:pt x="956560" y="114180"/>
                </a:lnTo>
                <a:lnTo>
                  <a:pt x="975455" y="101346"/>
                </a:lnTo>
                <a:lnTo>
                  <a:pt x="988206" y="82224"/>
                </a:lnTo>
                <a:lnTo>
                  <a:pt x="992886" y="58674"/>
                </a:lnTo>
                <a:lnTo>
                  <a:pt x="991703" y="53339"/>
                </a:lnTo>
                <a:close/>
              </a:path>
              <a:path w="993139" h="127000">
                <a:moveTo>
                  <a:pt x="71628" y="67055"/>
                </a:moveTo>
                <a:lnTo>
                  <a:pt x="71628" y="73151"/>
                </a:lnTo>
                <a:lnTo>
                  <a:pt x="76516" y="73108"/>
                </a:lnTo>
                <a:lnTo>
                  <a:pt x="71628" y="67055"/>
                </a:lnTo>
                <a:close/>
              </a:path>
              <a:path w="993139" h="127000">
                <a:moveTo>
                  <a:pt x="76516" y="73108"/>
                </a:moveTo>
                <a:lnTo>
                  <a:pt x="71628" y="73151"/>
                </a:lnTo>
                <a:lnTo>
                  <a:pt x="76551" y="73151"/>
                </a:lnTo>
                <a:close/>
              </a:path>
              <a:path w="993139" h="127000">
                <a:moveTo>
                  <a:pt x="874483" y="53855"/>
                </a:moveTo>
                <a:lnTo>
                  <a:pt x="76445" y="60917"/>
                </a:lnTo>
                <a:lnTo>
                  <a:pt x="71628" y="67055"/>
                </a:lnTo>
                <a:lnTo>
                  <a:pt x="76516" y="73108"/>
                </a:lnTo>
                <a:lnTo>
                  <a:pt x="874468" y="66053"/>
                </a:lnTo>
                <a:lnTo>
                  <a:pt x="873252" y="60197"/>
                </a:lnTo>
                <a:lnTo>
                  <a:pt x="874483" y="53855"/>
                </a:lnTo>
                <a:close/>
              </a:path>
              <a:path w="993139" h="127000">
                <a:moveTo>
                  <a:pt x="76445" y="60917"/>
                </a:moveTo>
                <a:lnTo>
                  <a:pt x="71628" y="60959"/>
                </a:lnTo>
                <a:lnTo>
                  <a:pt x="71628" y="67055"/>
                </a:lnTo>
                <a:lnTo>
                  <a:pt x="76445" y="60917"/>
                </a:lnTo>
                <a:close/>
              </a:path>
              <a:path w="993139" h="127000">
                <a:moveTo>
                  <a:pt x="932688" y="53339"/>
                </a:moveTo>
                <a:lnTo>
                  <a:pt x="874483" y="53855"/>
                </a:lnTo>
                <a:lnTo>
                  <a:pt x="873252" y="60197"/>
                </a:lnTo>
                <a:lnTo>
                  <a:pt x="874468" y="66053"/>
                </a:lnTo>
                <a:lnTo>
                  <a:pt x="933450" y="65531"/>
                </a:lnTo>
                <a:lnTo>
                  <a:pt x="932688" y="53339"/>
                </a:lnTo>
                <a:close/>
              </a:path>
              <a:path w="993139" h="127000">
                <a:moveTo>
                  <a:pt x="932688" y="0"/>
                </a:moveTo>
                <a:lnTo>
                  <a:pt x="909256" y="4691"/>
                </a:lnTo>
                <a:lnTo>
                  <a:pt x="890397" y="17525"/>
                </a:lnTo>
                <a:lnTo>
                  <a:pt x="877824" y="36647"/>
                </a:lnTo>
                <a:lnTo>
                  <a:pt x="874483" y="53855"/>
                </a:lnTo>
                <a:lnTo>
                  <a:pt x="991703" y="53339"/>
                </a:lnTo>
                <a:lnTo>
                  <a:pt x="987766" y="35575"/>
                </a:lnTo>
                <a:lnTo>
                  <a:pt x="974788" y="16764"/>
                </a:lnTo>
                <a:lnTo>
                  <a:pt x="955809" y="4238"/>
                </a:lnTo>
                <a:lnTo>
                  <a:pt x="9326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3304117" y="4630314"/>
            <a:ext cx="899494" cy="117299"/>
          </a:xfrm>
          <a:custGeom>
            <a:avLst/>
            <a:gdLst/>
            <a:ahLst/>
            <a:cxnLst/>
            <a:rect l="l" t="t" r="r" b="b"/>
            <a:pathLst>
              <a:path w="925195" h="120650">
                <a:moveTo>
                  <a:pt x="59435" y="762"/>
                </a:moveTo>
                <a:lnTo>
                  <a:pt x="36325" y="5441"/>
                </a:lnTo>
                <a:lnTo>
                  <a:pt x="17430" y="18192"/>
                </a:lnTo>
                <a:lnTo>
                  <a:pt x="4679" y="37087"/>
                </a:lnTo>
                <a:lnTo>
                  <a:pt x="0" y="60198"/>
                </a:lnTo>
                <a:lnTo>
                  <a:pt x="4679" y="83748"/>
                </a:lnTo>
                <a:lnTo>
                  <a:pt x="17430" y="102869"/>
                </a:lnTo>
                <a:lnTo>
                  <a:pt x="36325" y="115704"/>
                </a:lnTo>
                <a:lnTo>
                  <a:pt x="59435" y="120395"/>
                </a:lnTo>
                <a:lnTo>
                  <a:pt x="82986" y="115597"/>
                </a:lnTo>
                <a:lnTo>
                  <a:pt x="102107" y="102584"/>
                </a:lnTo>
                <a:lnTo>
                  <a:pt x="114942" y="83427"/>
                </a:lnTo>
                <a:lnTo>
                  <a:pt x="118402" y="66293"/>
                </a:lnTo>
                <a:lnTo>
                  <a:pt x="59435" y="66293"/>
                </a:lnTo>
                <a:lnTo>
                  <a:pt x="59435" y="54101"/>
                </a:lnTo>
                <a:lnTo>
                  <a:pt x="118396" y="54101"/>
                </a:lnTo>
                <a:lnTo>
                  <a:pt x="114942" y="37087"/>
                </a:lnTo>
                <a:lnTo>
                  <a:pt x="102107" y="18192"/>
                </a:lnTo>
                <a:lnTo>
                  <a:pt x="82986" y="5441"/>
                </a:lnTo>
                <a:lnTo>
                  <a:pt x="59435" y="762"/>
                </a:lnTo>
                <a:close/>
              </a:path>
              <a:path w="925195" h="120650">
                <a:moveTo>
                  <a:pt x="914331" y="54101"/>
                </a:moveTo>
                <a:lnTo>
                  <a:pt x="852677" y="54101"/>
                </a:lnTo>
                <a:lnTo>
                  <a:pt x="852997" y="58887"/>
                </a:lnTo>
                <a:lnTo>
                  <a:pt x="853439" y="59436"/>
                </a:lnTo>
                <a:lnTo>
                  <a:pt x="853064" y="59906"/>
                </a:lnTo>
                <a:lnTo>
                  <a:pt x="853439" y="65531"/>
                </a:lnTo>
                <a:lnTo>
                  <a:pt x="848574" y="65536"/>
                </a:lnTo>
                <a:lnTo>
                  <a:pt x="805433" y="119633"/>
                </a:lnTo>
                <a:lnTo>
                  <a:pt x="925067" y="59436"/>
                </a:lnTo>
                <a:lnTo>
                  <a:pt x="914331" y="54101"/>
                </a:lnTo>
                <a:close/>
              </a:path>
              <a:path w="925195" h="120650">
                <a:moveTo>
                  <a:pt x="118396" y="54101"/>
                </a:moveTo>
                <a:lnTo>
                  <a:pt x="59435" y="54101"/>
                </a:lnTo>
                <a:lnTo>
                  <a:pt x="59435" y="66293"/>
                </a:lnTo>
                <a:lnTo>
                  <a:pt x="118414" y="66237"/>
                </a:lnTo>
                <a:lnTo>
                  <a:pt x="119633" y="60198"/>
                </a:lnTo>
                <a:lnTo>
                  <a:pt x="118396" y="54101"/>
                </a:lnTo>
                <a:close/>
              </a:path>
              <a:path w="925195" h="120650">
                <a:moveTo>
                  <a:pt x="118414" y="66237"/>
                </a:moveTo>
                <a:lnTo>
                  <a:pt x="59435" y="66293"/>
                </a:lnTo>
                <a:lnTo>
                  <a:pt x="118402" y="66293"/>
                </a:lnTo>
                <a:close/>
              </a:path>
              <a:path w="925195" h="120650">
                <a:moveTo>
                  <a:pt x="849131" y="54101"/>
                </a:moveTo>
                <a:lnTo>
                  <a:pt x="118396" y="54101"/>
                </a:lnTo>
                <a:lnTo>
                  <a:pt x="119633" y="60198"/>
                </a:lnTo>
                <a:lnTo>
                  <a:pt x="118414" y="66237"/>
                </a:lnTo>
                <a:lnTo>
                  <a:pt x="848578" y="65531"/>
                </a:lnTo>
                <a:lnTo>
                  <a:pt x="853064" y="59906"/>
                </a:lnTo>
                <a:lnTo>
                  <a:pt x="852997" y="58887"/>
                </a:lnTo>
                <a:lnTo>
                  <a:pt x="849131" y="54101"/>
                </a:lnTo>
                <a:close/>
              </a:path>
              <a:path w="925195" h="120650">
                <a:moveTo>
                  <a:pt x="853064" y="59906"/>
                </a:moveTo>
                <a:lnTo>
                  <a:pt x="848574" y="65536"/>
                </a:lnTo>
                <a:lnTo>
                  <a:pt x="853439" y="65531"/>
                </a:lnTo>
                <a:lnTo>
                  <a:pt x="853064" y="59906"/>
                </a:lnTo>
                <a:close/>
              </a:path>
              <a:path w="925195" h="120650">
                <a:moveTo>
                  <a:pt x="805433" y="0"/>
                </a:moveTo>
                <a:lnTo>
                  <a:pt x="852997" y="58887"/>
                </a:lnTo>
                <a:lnTo>
                  <a:pt x="852677" y="54101"/>
                </a:lnTo>
                <a:lnTo>
                  <a:pt x="914331" y="54101"/>
                </a:lnTo>
                <a:lnTo>
                  <a:pt x="805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3304117" y="2595987"/>
            <a:ext cx="116680" cy="1973703"/>
          </a:xfrm>
          <a:custGeom>
            <a:avLst/>
            <a:gdLst/>
            <a:ahLst/>
            <a:cxnLst/>
            <a:rect l="l" t="t" r="r" b="b"/>
            <a:pathLst>
              <a:path w="120014" h="2030095">
                <a:moveTo>
                  <a:pt x="54101" y="1911413"/>
                </a:moveTo>
                <a:lnTo>
                  <a:pt x="36325" y="1915013"/>
                </a:lnTo>
                <a:lnTo>
                  <a:pt x="17430" y="1927764"/>
                </a:lnTo>
                <a:lnTo>
                  <a:pt x="4679" y="1946659"/>
                </a:lnTo>
                <a:lnTo>
                  <a:pt x="0" y="1969769"/>
                </a:lnTo>
                <a:lnTo>
                  <a:pt x="4679" y="1993320"/>
                </a:lnTo>
                <a:lnTo>
                  <a:pt x="17430" y="2012441"/>
                </a:lnTo>
                <a:lnTo>
                  <a:pt x="36325" y="2025276"/>
                </a:lnTo>
                <a:lnTo>
                  <a:pt x="59435" y="2029967"/>
                </a:lnTo>
                <a:lnTo>
                  <a:pt x="82986" y="2025276"/>
                </a:lnTo>
                <a:lnTo>
                  <a:pt x="102107" y="2012441"/>
                </a:lnTo>
                <a:lnTo>
                  <a:pt x="114942" y="1993320"/>
                </a:lnTo>
                <a:lnTo>
                  <a:pt x="119633" y="1969769"/>
                </a:lnTo>
                <a:lnTo>
                  <a:pt x="54101" y="1969769"/>
                </a:lnTo>
                <a:lnTo>
                  <a:pt x="54101" y="1911413"/>
                </a:lnTo>
                <a:close/>
              </a:path>
              <a:path w="120014" h="2030095">
                <a:moveTo>
                  <a:pt x="59435" y="1910333"/>
                </a:moveTo>
                <a:lnTo>
                  <a:pt x="54101" y="1911413"/>
                </a:lnTo>
                <a:lnTo>
                  <a:pt x="54101" y="1969769"/>
                </a:lnTo>
                <a:lnTo>
                  <a:pt x="65531" y="1969769"/>
                </a:lnTo>
                <a:lnTo>
                  <a:pt x="65554" y="1911549"/>
                </a:lnTo>
                <a:lnTo>
                  <a:pt x="59435" y="1910333"/>
                </a:lnTo>
                <a:close/>
              </a:path>
              <a:path w="120014" h="2030095">
                <a:moveTo>
                  <a:pt x="65554" y="1911549"/>
                </a:moveTo>
                <a:lnTo>
                  <a:pt x="65531" y="1969769"/>
                </a:lnTo>
                <a:lnTo>
                  <a:pt x="119633" y="1969769"/>
                </a:lnTo>
                <a:lnTo>
                  <a:pt x="114942" y="1946659"/>
                </a:lnTo>
                <a:lnTo>
                  <a:pt x="102107" y="1927764"/>
                </a:lnTo>
                <a:lnTo>
                  <a:pt x="82986" y="1915013"/>
                </a:lnTo>
                <a:lnTo>
                  <a:pt x="65554" y="1911549"/>
                </a:lnTo>
                <a:close/>
              </a:path>
              <a:path w="120014" h="2030095">
                <a:moveTo>
                  <a:pt x="65554" y="1910333"/>
                </a:moveTo>
                <a:lnTo>
                  <a:pt x="59435" y="1910333"/>
                </a:lnTo>
                <a:lnTo>
                  <a:pt x="65554" y="1911549"/>
                </a:lnTo>
                <a:lnTo>
                  <a:pt x="65554" y="1910333"/>
                </a:lnTo>
                <a:close/>
              </a:path>
              <a:path w="120014" h="2030095">
                <a:moveTo>
                  <a:pt x="66293" y="0"/>
                </a:moveTo>
                <a:lnTo>
                  <a:pt x="54101" y="0"/>
                </a:lnTo>
                <a:lnTo>
                  <a:pt x="54101" y="1911413"/>
                </a:lnTo>
                <a:lnTo>
                  <a:pt x="59435" y="1910333"/>
                </a:lnTo>
                <a:lnTo>
                  <a:pt x="65554" y="1910333"/>
                </a:lnTo>
                <a:lnTo>
                  <a:pt x="662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3362642" y="2540423"/>
            <a:ext cx="767997" cy="95074"/>
          </a:xfrm>
          <a:custGeom>
            <a:avLst/>
            <a:gdLst/>
            <a:ahLst/>
            <a:cxnLst/>
            <a:rect l="l" t="t" r="r" b="b"/>
            <a:pathLst>
              <a:path w="789939" h="97789">
                <a:moveTo>
                  <a:pt x="778662" y="41909"/>
                </a:moveTo>
                <a:lnTo>
                  <a:pt x="778002" y="41909"/>
                </a:lnTo>
                <a:lnTo>
                  <a:pt x="778002" y="54101"/>
                </a:lnTo>
                <a:lnTo>
                  <a:pt x="756285" y="54357"/>
                </a:lnTo>
                <a:lnTo>
                  <a:pt x="703326" y="85344"/>
                </a:lnTo>
                <a:lnTo>
                  <a:pt x="701040" y="87629"/>
                </a:lnTo>
                <a:lnTo>
                  <a:pt x="699516" y="91439"/>
                </a:lnTo>
                <a:lnTo>
                  <a:pt x="701802" y="93725"/>
                </a:lnTo>
                <a:lnTo>
                  <a:pt x="703326" y="96774"/>
                </a:lnTo>
                <a:lnTo>
                  <a:pt x="707136" y="97535"/>
                </a:lnTo>
                <a:lnTo>
                  <a:pt x="709422" y="96011"/>
                </a:lnTo>
                <a:lnTo>
                  <a:pt x="789432" y="48005"/>
                </a:lnTo>
                <a:lnTo>
                  <a:pt x="778662" y="41909"/>
                </a:lnTo>
                <a:close/>
              </a:path>
              <a:path w="789939" h="97789">
                <a:moveTo>
                  <a:pt x="755314" y="42176"/>
                </a:moveTo>
                <a:lnTo>
                  <a:pt x="0" y="51053"/>
                </a:lnTo>
                <a:lnTo>
                  <a:pt x="0" y="63246"/>
                </a:lnTo>
                <a:lnTo>
                  <a:pt x="756285" y="54357"/>
                </a:lnTo>
                <a:lnTo>
                  <a:pt x="766366" y="48458"/>
                </a:lnTo>
                <a:lnTo>
                  <a:pt x="755314" y="42176"/>
                </a:lnTo>
                <a:close/>
              </a:path>
              <a:path w="789939" h="97789">
                <a:moveTo>
                  <a:pt x="766366" y="48458"/>
                </a:moveTo>
                <a:lnTo>
                  <a:pt x="756285" y="54357"/>
                </a:lnTo>
                <a:lnTo>
                  <a:pt x="778002" y="54101"/>
                </a:lnTo>
                <a:lnTo>
                  <a:pt x="778002" y="53339"/>
                </a:lnTo>
                <a:lnTo>
                  <a:pt x="774954" y="53339"/>
                </a:lnTo>
                <a:lnTo>
                  <a:pt x="766366" y="48458"/>
                </a:lnTo>
                <a:close/>
              </a:path>
              <a:path w="789939" h="97789">
                <a:moveTo>
                  <a:pt x="774954" y="43433"/>
                </a:moveTo>
                <a:lnTo>
                  <a:pt x="766366" y="48458"/>
                </a:lnTo>
                <a:lnTo>
                  <a:pt x="774954" y="53339"/>
                </a:lnTo>
                <a:lnTo>
                  <a:pt x="774954" y="43433"/>
                </a:lnTo>
                <a:close/>
              </a:path>
              <a:path w="789939" h="97789">
                <a:moveTo>
                  <a:pt x="778002" y="43433"/>
                </a:moveTo>
                <a:lnTo>
                  <a:pt x="774954" y="43433"/>
                </a:lnTo>
                <a:lnTo>
                  <a:pt x="774954" y="53339"/>
                </a:lnTo>
                <a:lnTo>
                  <a:pt x="778002" y="53339"/>
                </a:lnTo>
                <a:lnTo>
                  <a:pt x="778002" y="43433"/>
                </a:lnTo>
                <a:close/>
              </a:path>
              <a:path w="789939" h="97789">
                <a:moveTo>
                  <a:pt x="778002" y="41909"/>
                </a:moveTo>
                <a:lnTo>
                  <a:pt x="755314" y="42176"/>
                </a:lnTo>
                <a:lnTo>
                  <a:pt x="766366" y="48458"/>
                </a:lnTo>
                <a:lnTo>
                  <a:pt x="774954" y="43433"/>
                </a:lnTo>
                <a:lnTo>
                  <a:pt x="778002" y="43433"/>
                </a:lnTo>
                <a:lnTo>
                  <a:pt x="778002" y="41909"/>
                </a:lnTo>
                <a:close/>
              </a:path>
              <a:path w="789939" h="97789">
                <a:moveTo>
                  <a:pt x="705612" y="0"/>
                </a:moveTo>
                <a:lnTo>
                  <a:pt x="702564" y="1524"/>
                </a:lnTo>
                <a:lnTo>
                  <a:pt x="700278" y="4572"/>
                </a:lnTo>
                <a:lnTo>
                  <a:pt x="698754" y="6857"/>
                </a:lnTo>
                <a:lnTo>
                  <a:pt x="700278" y="10667"/>
                </a:lnTo>
                <a:lnTo>
                  <a:pt x="702564" y="12191"/>
                </a:lnTo>
                <a:lnTo>
                  <a:pt x="755314" y="42176"/>
                </a:lnTo>
                <a:lnTo>
                  <a:pt x="778002" y="41909"/>
                </a:lnTo>
                <a:lnTo>
                  <a:pt x="778662" y="41909"/>
                </a:lnTo>
                <a:lnTo>
                  <a:pt x="708660" y="2285"/>
                </a:lnTo>
                <a:lnTo>
                  <a:pt x="705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 txBox="1"/>
          <p:nvPr/>
        </p:nvSpPr>
        <p:spPr>
          <a:xfrm>
            <a:off x="1445613" y="2767859"/>
            <a:ext cx="514262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b="1" spc="-5" dirty="0">
                <a:solidFill>
                  <a:srgbClr val="FF0000"/>
                </a:solidFill>
                <a:latin typeface="Arial"/>
                <a:cs typeface="Arial"/>
              </a:rPr>
              <a:t>Line</a:t>
            </a:r>
            <a:r>
              <a:rPr sz="729" b="1" spc="-6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729" b="1" spc="-5" dirty="0">
                <a:solidFill>
                  <a:srgbClr val="FF0000"/>
                </a:solidFill>
                <a:latin typeface="Arial"/>
                <a:cs typeface="Arial"/>
              </a:rPr>
              <a:t>object</a:t>
            </a:r>
            <a:endParaRPr sz="729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595013" y="3007889"/>
            <a:ext cx="156810" cy="179035"/>
          </a:xfrm>
          <a:custGeom>
            <a:avLst/>
            <a:gdLst/>
            <a:ahLst/>
            <a:cxnLst/>
            <a:rect l="l" t="t" r="r" b="b"/>
            <a:pathLst>
              <a:path w="161289" h="184150">
                <a:moveTo>
                  <a:pt x="160781" y="0"/>
                </a:moveTo>
                <a:lnTo>
                  <a:pt x="0" y="0"/>
                </a:lnTo>
                <a:lnTo>
                  <a:pt x="0" y="183642"/>
                </a:lnTo>
                <a:lnTo>
                  <a:pt x="160781" y="183642"/>
                </a:lnTo>
                <a:lnTo>
                  <a:pt x="160781" y="0"/>
                </a:lnTo>
                <a:close/>
              </a:path>
            </a:pathLst>
          </a:custGeom>
          <a:ln w="1791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1229782" y="3186429"/>
            <a:ext cx="887147" cy="212372"/>
          </a:xfrm>
          <a:custGeom>
            <a:avLst/>
            <a:gdLst/>
            <a:ahLst/>
            <a:cxnLst/>
            <a:rect l="l" t="t" r="r" b="b"/>
            <a:pathLst>
              <a:path w="912494" h="218439">
                <a:moveTo>
                  <a:pt x="912113" y="0"/>
                </a:moveTo>
                <a:lnTo>
                  <a:pt x="0" y="0"/>
                </a:lnTo>
                <a:lnTo>
                  <a:pt x="0" y="217931"/>
                </a:lnTo>
                <a:lnTo>
                  <a:pt x="912113" y="217931"/>
                </a:lnTo>
                <a:lnTo>
                  <a:pt x="912113" y="0"/>
                </a:lnTo>
                <a:close/>
              </a:path>
            </a:pathLst>
          </a:custGeom>
          <a:ln w="2390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1229782" y="3394603"/>
            <a:ext cx="887147" cy="212372"/>
          </a:xfrm>
          <a:custGeom>
            <a:avLst/>
            <a:gdLst/>
            <a:ahLst/>
            <a:cxnLst/>
            <a:rect l="l" t="t" r="r" b="b"/>
            <a:pathLst>
              <a:path w="912494" h="218439">
                <a:moveTo>
                  <a:pt x="912113" y="0"/>
                </a:moveTo>
                <a:lnTo>
                  <a:pt x="0" y="0"/>
                </a:lnTo>
                <a:lnTo>
                  <a:pt x="0" y="217931"/>
                </a:lnTo>
                <a:lnTo>
                  <a:pt x="912113" y="217931"/>
                </a:lnTo>
                <a:lnTo>
                  <a:pt x="912113" y="0"/>
                </a:lnTo>
                <a:close/>
              </a:path>
            </a:pathLst>
          </a:custGeom>
          <a:ln w="2390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1229782" y="3602037"/>
            <a:ext cx="887147" cy="212372"/>
          </a:xfrm>
          <a:custGeom>
            <a:avLst/>
            <a:gdLst/>
            <a:ahLst/>
            <a:cxnLst/>
            <a:rect l="l" t="t" r="r" b="b"/>
            <a:pathLst>
              <a:path w="912494" h="218439">
                <a:moveTo>
                  <a:pt x="912113" y="0"/>
                </a:moveTo>
                <a:lnTo>
                  <a:pt x="0" y="0"/>
                </a:lnTo>
                <a:lnTo>
                  <a:pt x="0" y="217931"/>
                </a:lnTo>
                <a:lnTo>
                  <a:pt x="912113" y="217931"/>
                </a:lnTo>
                <a:lnTo>
                  <a:pt x="912113" y="0"/>
                </a:lnTo>
                <a:close/>
              </a:path>
            </a:pathLst>
          </a:custGeom>
          <a:ln w="2390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 txBox="1"/>
          <p:nvPr/>
        </p:nvSpPr>
        <p:spPr>
          <a:xfrm>
            <a:off x="1284851" y="2932325"/>
            <a:ext cx="3765903" cy="1595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39817"/>
            <a:r>
              <a:rPr sz="729" b="1" dirty="0">
                <a:latin typeface="Calibri"/>
                <a:cs typeface="Calibri"/>
              </a:rPr>
              <a:t>…</a:t>
            </a:r>
            <a:endParaRPr sz="729">
              <a:latin typeface="Calibri"/>
              <a:cs typeface="Calibri"/>
            </a:endParaRPr>
          </a:p>
          <a:p>
            <a:pPr>
              <a:spcBef>
                <a:spcPts val="29"/>
              </a:spcBef>
            </a:pPr>
            <a:endParaRPr sz="535">
              <a:latin typeface="Times New Roman"/>
              <a:cs typeface="Times New Roman"/>
            </a:endParaRPr>
          </a:p>
          <a:p>
            <a:pPr marL="12347" marR="3252801">
              <a:lnSpc>
                <a:spcPct val="187000"/>
              </a:lnSpc>
            </a:pPr>
            <a:r>
              <a:rPr sz="729" b="1" spc="-5" dirty="0">
                <a:solidFill>
                  <a:srgbClr val="FF0000"/>
                </a:solidFill>
                <a:latin typeface="Arial"/>
                <a:cs typeface="Arial"/>
              </a:rPr>
              <a:t>Shape </a:t>
            </a:r>
            <a:r>
              <a:rPr sz="729" b="1" dirty="0">
                <a:solidFill>
                  <a:srgbClr val="FF0000"/>
                </a:solidFill>
                <a:latin typeface="Arial"/>
                <a:cs typeface="Arial"/>
              </a:rPr>
              <a:t>…  </a:t>
            </a:r>
            <a:r>
              <a:rPr sz="729" b="1" spc="-5" dirty="0">
                <a:solidFill>
                  <a:srgbClr val="FF0000"/>
                </a:solidFill>
                <a:latin typeface="Arial"/>
                <a:cs typeface="Arial"/>
              </a:rPr>
              <a:t>point1 </a:t>
            </a:r>
            <a:r>
              <a:rPr sz="729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729" b="1" spc="-7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729" b="1" dirty="0">
                <a:solidFill>
                  <a:srgbClr val="FF0000"/>
                </a:solidFill>
                <a:latin typeface="Arial"/>
                <a:cs typeface="Arial"/>
              </a:rPr>
              <a:t>p1  </a:t>
            </a:r>
            <a:r>
              <a:rPr sz="729" b="1" spc="-5" dirty="0">
                <a:solidFill>
                  <a:srgbClr val="FF0000"/>
                </a:solidFill>
                <a:latin typeface="Arial"/>
                <a:cs typeface="Arial"/>
              </a:rPr>
              <a:t>point2 </a:t>
            </a:r>
            <a:r>
              <a:rPr sz="729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729" b="1" spc="-7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729" b="1" dirty="0">
                <a:solidFill>
                  <a:srgbClr val="FF0000"/>
                </a:solidFill>
                <a:latin typeface="Arial"/>
                <a:cs typeface="Arial"/>
              </a:rPr>
              <a:t>p2</a:t>
            </a:r>
            <a:endParaRPr sz="729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81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729">
              <a:latin typeface="Times New Roman"/>
              <a:cs typeface="Times New Roman"/>
            </a:endParaRPr>
          </a:p>
          <a:p>
            <a:pPr marR="4939" algn="r">
              <a:spcBef>
                <a:spcPts val="5"/>
              </a:spcBef>
            </a:pPr>
            <a:r>
              <a:rPr sz="729" b="1" spc="-5" dirty="0">
                <a:latin typeface="Calibri"/>
                <a:cs typeface="Calibri"/>
              </a:rPr>
              <a:t>Line class</a:t>
            </a:r>
            <a:r>
              <a:rPr sz="729" b="1" spc="-63" dirty="0">
                <a:latin typeface="Calibri"/>
                <a:cs typeface="Calibri"/>
              </a:rPr>
              <a:t> </a:t>
            </a:r>
            <a:r>
              <a:rPr sz="729" b="1" dirty="0">
                <a:latin typeface="Calibri"/>
                <a:cs typeface="Calibri"/>
              </a:rPr>
              <a:t>implementation</a:t>
            </a:r>
            <a:endParaRPr sz="729">
              <a:latin typeface="Calibri"/>
              <a:cs typeface="Calibri"/>
            </a:endParaRPr>
          </a:p>
          <a:p>
            <a:pPr marL="216689">
              <a:spcBef>
                <a:spcPts val="117"/>
              </a:spcBef>
            </a:pPr>
            <a:r>
              <a:rPr sz="729" b="1" spc="-5" dirty="0">
                <a:solidFill>
                  <a:srgbClr val="FF0000"/>
                </a:solidFill>
                <a:latin typeface="Arial"/>
                <a:cs typeface="Arial"/>
              </a:rPr>
              <a:t>pShape</a:t>
            </a:r>
            <a:endParaRPr sz="729">
              <a:latin typeface="Arial"/>
              <a:cs typeface="Arial"/>
            </a:endParaRPr>
          </a:p>
          <a:p>
            <a:pPr marL="1598310">
              <a:spcBef>
                <a:spcPts val="126"/>
              </a:spcBef>
            </a:pPr>
            <a:r>
              <a:rPr sz="729" b="1" dirty="0">
                <a:latin typeface="Calibri"/>
                <a:cs typeface="Calibri"/>
              </a:rPr>
              <a:t>Line</a:t>
            </a:r>
            <a:r>
              <a:rPr sz="729" b="1" spc="-78" dirty="0">
                <a:latin typeface="Calibri"/>
                <a:cs typeface="Calibri"/>
              </a:rPr>
              <a:t> </a:t>
            </a:r>
            <a:r>
              <a:rPr sz="729" b="1" spc="-5" dirty="0">
                <a:latin typeface="Calibri"/>
                <a:cs typeface="Calibri"/>
              </a:rPr>
              <a:t>vTable</a:t>
            </a:r>
            <a:endParaRPr sz="729">
              <a:latin typeface="Calibri"/>
              <a:cs typeface="Calibri"/>
            </a:endParaRPr>
          </a:p>
          <a:p>
            <a:pPr marL="1214939">
              <a:spcBef>
                <a:spcPts val="612"/>
              </a:spcBef>
            </a:pPr>
            <a:r>
              <a:rPr sz="729" b="1" spc="-5" dirty="0">
                <a:latin typeface="Calibri"/>
                <a:cs typeface="Calibri"/>
              </a:rPr>
              <a:t>calcArea</a:t>
            </a:r>
            <a:endParaRPr sz="729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94273" y="3815398"/>
            <a:ext cx="116680" cy="273491"/>
          </a:xfrm>
          <a:custGeom>
            <a:avLst/>
            <a:gdLst/>
            <a:ahLst/>
            <a:cxnLst/>
            <a:rect l="l" t="t" r="r" b="b"/>
            <a:pathLst>
              <a:path w="120014" h="281304">
                <a:moveTo>
                  <a:pt x="60198" y="71627"/>
                </a:moveTo>
                <a:lnTo>
                  <a:pt x="48006" y="81350"/>
                </a:lnTo>
                <a:lnTo>
                  <a:pt x="48006" y="281177"/>
                </a:lnTo>
                <a:lnTo>
                  <a:pt x="71627" y="281177"/>
                </a:lnTo>
                <a:lnTo>
                  <a:pt x="72354" y="81446"/>
                </a:lnTo>
                <a:lnTo>
                  <a:pt x="60198" y="71627"/>
                </a:lnTo>
                <a:close/>
              </a:path>
              <a:path w="120014" h="281304">
                <a:moveTo>
                  <a:pt x="60198" y="0"/>
                </a:moveTo>
                <a:lnTo>
                  <a:pt x="0" y="119633"/>
                </a:lnTo>
                <a:lnTo>
                  <a:pt x="47885" y="81446"/>
                </a:lnTo>
                <a:lnTo>
                  <a:pt x="48006" y="71627"/>
                </a:lnTo>
                <a:lnTo>
                  <a:pt x="95783" y="71627"/>
                </a:lnTo>
                <a:lnTo>
                  <a:pt x="60198" y="0"/>
                </a:lnTo>
                <a:close/>
              </a:path>
              <a:path w="120014" h="281304">
                <a:moveTo>
                  <a:pt x="95783" y="71627"/>
                </a:moveTo>
                <a:lnTo>
                  <a:pt x="72389" y="71627"/>
                </a:lnTo>
                <a:lnTo>
                  <a:pt x="72354" y="81446"/>
                </a:lnTo>
                <a:lnTo>
                  <a:pt x="119633" y="119633"/>
                </a:lnTo>
                <a:lnTo>
                  <a:pt x="95783" y="71627"/>
                </a:lnTo>
                <a:close/>
              </a:path>
              <a:path w="120014" h="281304">
                <a:moveTo>
                  <a:pt x="72389" y="71627"/>
                </a:moveTo>
                <a:lnTo>
                  <a:pt x="60198" y="71627"/>
                </a:lnTo>
                <a:lnTo>
                  <a:pt x="72354" y="81446"/>
                </a:lnTo>
                <a:lnTo>
                  <a:pt x="72389" y="71627"/>
                </a:lnTo>
                <a:close/>
              </a:path>
              <a:path w="120014" h="281304">
                <a:moveTo>
                  <a:pt x="60198" y="71627"/>
                </a:moveTo>
                <a:lnTo>
                  <a:pt x="48006" y="71627"/>
                </a:lnTo>
                <a:lnTo>
                  <a:pt x="48006" y="81350"/>
                </a:lnTo>
                <a:lnTo>
                  <a:pt x="60198" y="716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1640945" y="3062711"/>
            <a:ext cx="568590" cy="69762"/>
          </a:xfrm>
          <a:custGeom>
            <a:avLst/>
            <a:gdLst/>
            <a:ahLst/>
            <a:cxnLst/>
            <a:rect l="l" t="t" r="r" b="b"/>
            <a:pathLst>
              <a:path w="584835" h="71755">
                <a:moveTo>
                  <a:pt x="35813" y="0"/>
                </a:moveTo>
                <a:lnTo>
                  <a:pt x="21859" y="2809"/>
                </a:lnTo>
                <a:lnTo>
                  <a:pt x="10477" y="10477"/>
                </a:lnTo>
                <a:lnTo>
                  <a:pt x="2809" y="21859"/>
                </a:lnTo>
                <a:lnTo>
                  <a:pt x="0" y="35814"/>
                </a:lnTo>
                <a:lnTo>
                  <a:pt x="2809" y="49768"/>
                </a:lnTo>
                <a:lnTo>
                  <a:pt x="10477" y="61150"/>
                </a:lnTo>
                <a:lnTo>
                  <a:pt x="21859" y="68818"/>
                </a:lnTo>
                <a:lnTo>
                  <a:pt x="35813" y="71627"/>
                </a:lnTo>
                <a:lnTo>
                  <a:pt x="49768" y="68818"/>
                </a:lnTo>
                <a:lnTo>
                  <a:pt x="61150" y="61150"/>
                </a:lnTo>
                <a:lnTo>
                  <a:pt x="68818" y="49768"/>
                </a:lnTo>
                <a:lnTo>
                  <a:pt x="69777" y="45005"/>
                </a:lnTo>
                <a:lnTo>
                  <a:pt x="35813" y="44957"/>
                </a:lnTo>
                <a:lnTo>
                  <a:pt x="35813" y="26670"/>
                </a:lnTo>
                <a:lnTo>
                  <a:pt x="69786" y="26670"/>
                </a:lnTo>
                <a:lnTo>
                  <a:pt x="68818" y="21859"/>
                </a:lnTo>
                <a:lnTo>
                  <a:pt x="61150" y="10477"/>
                </a:lnTo>
                <a:lnTo>
                  <a:pt x="49768" y="2809"/>
                </a:lnTo>
                <a:lnTo>
                  <a:pt x="35813" y="0"/>
                </a:lnTo>
                <a:close/>
              </a:path>
              <a:path w="584835" h="71755">
                <a:moveTo>
                  <a:pt x="69796" y="26717"/>
                </a:moveTo>
                <a:lnTo>
                  <a:pt x="71627" y="35814"/>
                </a:lnTo>
                <a:lnTo>
                  <a:pt x="69777" y="45005"/>
                </a:lnTo>
                <a:lnTo>
                  <a:pt x="584453" y="45720"/>
                </a:lnTo>
                <a:lnTo>
                  <a:pt x="584453" y="27431"/>
                </a:lnTo>
                <a:lnTo>
                  <a:pt x="69796" y="26717"/>
                </a:lnTo>
                <a:close/>
              </a:path>
              <a:path w="584835" h="71755">
                <a:moveTo>
                  <a:pt x="35813" y="26670"/>
                </a:moveTo>
                <a:lnTo>
                  <a:pt x="35813" y="44957"/>
                </a:lnTo>
                <a:lnTo>
                  <a:pt x="69777" y="45005"/>
                </a:lnTo>
                <a:lnTo>
                  <a:pt x="71627" y="35814"/>
                </a:lnTo>
                <a:lnTo>
                  <a:pt x="69796" y="26717"/>
                </a:lnTo>
                <a:lnTo>
                  <a:pt x="35813" y="26670"/>
                </a:lnTo>
                <a:close/>
              </a:path>
              <a:path w="584835" h="71755">
                <a:moveTo>
                  <a:pt x="69786" y="26670"/>
                </a:moveTo>
                <a:lnTo>
                  <a:pt x="35813" y="26670"/>
                </a:lnTo>
                <a:lnTo>
                  <a:pt x="69796" y="267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2209164" y="3097530"/>
            <a:ext cx="1235" cy="1388445"/>
          </a:xfrm>
          <a:custGeom>
            <a:avLst/>
            <a:gdLst/>
            <a:ahLst/>
            <a:cxnLst/>
            <a:rect l="l" t="t" r="r" b="b"/>
            <a:pathLst>
              <a:path w="1269" h="1428114">
                <a:moveTo>
                  <a:pt x="0" y="0"/>
                </a:moveTo>
                <a:lnTo>
                  <a:pt x="762" y="1427987"/>
                </a:lnTo>
              </a:path>
            </a:pathLst>
          </a:custGeom>
          <a:ln w="1791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2209164" y="4434734"/>
            <a:ext cx="151871" cy="101865"/>
          </a:xfrm>
          <a:custGeom>
            <a:avLst/>
            <a:gdLst/>
            <a:ahLst/>
            <a:cxnLst/>
            <a:rect l="l" t="t" r="r" b="b"/>
            <a:pathLst>
              <a:path w="156210" h="104775">
                <a:moveTo>
                  <a:pt x="120326" y="52577"/>
                </a:moveTo>
                <a:lnTo>
                  <a:pt x="61722" y="86868"/>
                </a:lnTo>
                <a:lnTo>
                  <a:pt x="57912" y="89154"/>
                </a:lnTo>
                <a:lnTo>
                  <a:pt x="56388" y="94487"/>
                </a:lnTo>
                <a:lnTo>
                  <a:pt x="58674" y="99060"/>
                </a:lnTo>
                <a:lnTo>
                  <a:pt x="60960" y="102870"/>
                </a:lnTo>
                <a:lnTo>
                  <a:pt x="66293" y="104394"/>
                </a:lnTo>
                <a:lnTo>
                  <a:pt x="70866" y="102108"/>
                </a:lnTo>
                <a:lnTo>
                  <a:pt x="140454" y="61722"/>
                </a:lnTo>
                <a:lnTo>
                  <a:pt x="137921" y="61722"/>
                </a:lnTo>
                <a:lnTo>
                  <a:pt x="137921" y="60198"/>
                </a:lnTo>
                <a:lnTo>
                  <a:pt x="133350" y="60198"/>
                </a:lnTo>
                <a:lnTo>
                  <a:pt x="120326" y="52577"/>
                </a:lnTo>
                <a:close/>
              </a:path>
              <a:path w="156210" h="104775">
                <a:moveTo>
                  <a:pt x="104698" y="43434"/>
                </a:moveTo>
                <a:lnTo>
                  <a:pt x="0" y="43434"/>
                </a:lnTo>
                <a:lnTo>
                  <a:pt x="0" y="61722"/>
                </a:lnTo>
                <a:lnTo>
                  <a:pt x="104698" y="61722"/>
                </a:lnTo>
                <a:lnTo>
                  <a:pt x="120326" y="52578"/>
                </a:lnTo>
                <a:lnTo>
                  <a:pt x="104698" y="43434"/>
                </a:lnTo>
                <a:close/>
              </a:path>
              <a:path w="156210" h="104775">
                <a:moveTo>
                  <a:pt x="140454" y="43434"/>
                </a:moveTo>
                <a:lnTo>
                  <a:pt x="137921" y="43434"/>
                </a:lnTo>
                <a:lnTo>
                  <a:pt x="137921" y="61722"/>
                </a:lnTo>
                <a:lnTo>
                  <a:pt x="140454" y="61722"/>
                </a:lnTo>
                <a:lnTo>
                  <a:pt x="156210" y="52577"/>
                </a:lnTo>
                <a:lnTo>
                  <a:pt x="140454" y="43434"/>
                </a:lnTo>
                <a:close/>
              </a:path>
              <a:path w="156210" h="104775">
                <a:moveTo>
                  <a:pt x="133350" y="44958"/>
                </a:moveTo>
                <a:lnTo>
                  <a:pt x="120326" y="52577"/>
                </a:lnTo>
                <a:lnTo>
                  <a:pt x="133350" y="60198"/>
                </a:lnTo>
                <a:lnTo>
                  <a:pt x="133350" y="44958"/>
                </a:lnTo>
                <a:close/>
              </a:path>
              <a:path w="156210" h="104775">
                <a:moveTo>
                  <a:pt x="137921" y="44958"/>
                </a:moveTo>
                <a:lnTo>
                  <a:pt x="133350" y="44958"/>
                </a:lnTo>
                <a:lnTo>
                  <a:pt x="133350" y="60198"/>
                </a:lnTo>
                <a:lnTo>
                  <a:pt x="137921" y="60198"/>
                </a:lnTo>
                <a:lnTo>
                  <a:pt x="137921" y="44958"/>
                </a:lnTo>
                <a:close/>
              </a:path>
              <a:path w="156210" h="104775">
                <a:moveTo>
                  <a:pt x="66293" y="0"/>
                </a:moveTo>
                <a:lnTo>
                  <a:pt x="60960" y="1524"/>
                </a:lnTo>
                <a:lnTo>
                  <a:pt x="56388" y="10668"/>
                </a:lnTo>
                <a:lnTo>
                  <a:pt x="57912" y="16001"/>
                </a:lnTo>
                <a:lnTo>
                  <a:pt x="61722" y="18287"/>
                </a:lnTo>
                <a:lnTo>
                  <a:pt x="120326" y="52577"/>
                </a:lnTo>
                <a:lnTo>
                  <a:pt x="133350" y="44958"/>
                </a:lnTo>
                <a:lnTo>
                  <a:pt x="137921" y="44958"/>
                </a:lnTo>
                <a:lnTo>
                  <a:pt x="137921" y="43434"/>
                </a:lnTo>
                <a:lnTo>
                  <a:pt x="140454" y="43434"/>
                </a:lnTo>
                <a:lnTo>
                  <a:pt x="70866" y="3048"/>
                </a:lnTo>
                <a:lnTo>
                  <a:pt x="662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1568914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4</a:t>
            </a:r>
            <a:r>
              <a:rPr sz="924" spc="-5" dirty="0">
                <a:latin typeface="Times New Roman"/>
                <a:cs typeface="Times New Roman"/>
              </a:rPr>
              <a:t>3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3" y="1345212"/>
            <a:ext cx="4851224" cy="2368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147"/>
            <a:r>
              <a:rPr sz="1069" b="1" spc="10" dirty="0">
                <a:latin typeface="Book Antiqua"/>
                <a:cs typeface="Book Antiqua"/>
              </a:rPr>
              <a:t>Lecture</a:t>
            </a:r>
            <a:r>
              <a:rPr sz="1069" b="1" spc="-78" dirty="0">
                <a:latin typeface="Book Antiqua"/>
                <a:cs typeface="Book Antiqua"/>
              </a:rPr>
              <a:t> </a:t>
            </a:r>
            <a:r>
              <a:rPr sz="1069" b="1" spc="10" dirty="0">
                <a:latin typeface="Book Antiqua"/>
                <a:cs typeface="Book Antiqua"/>
              </a:rPr>
              <a:t>No.30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Times New Roman"/>
                <a:cs typeface="Times New Roman"/>
              </a:rPr>
              <a:t>30.1.</a:t>
            </a:r>
            <a:r>
              <a:rPr sz="972" b="1" spc="15" dirty="0">
                <a:latin typeface="Book Antiqua"/>
                <a:cs typeface="Book Antiqua"/>
              </a:rPr>
              <a:t>Polymorphism – Case Study: </a:t>
            </a:r>
            <a:r>
              <a:rPr sz="972" b="1" spc="24" dirty="0">
                <a:latin typeface="Book Antiqua"/>
                <a:cs typeface="Book Antiqua"/>
              </a:rPr>
              <a:t>A </a:t>
            </a:r>
            <a:r>
              <a:rPr sz="972" b="1" spc="15" dirty="0">
                <a:latin typeface="Book Antiqua"/>
                <a:cs typeface="Book Antiqua"/>
              </a:rPr>
              <a:t>Simple </a:t>
            </a:r>
            <a:r>
              <a:rPr sz="972" b="1" spc="10" dirty="0">
                <a:latin typeface="Book Antiqua"/>
                <a:cs typeface="Book Antiqua"/>
              </a:rPr>
              <a:t>Payroll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Application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000"/>
              </a:lnSpc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have studied polymorphism </a:t>
            </a:r>
            <a:r>
              <a:rPr sz="972" spc="10" dirty="0">
                <a:latin typeface="Book Antiqua"/>
                <a:cs typeface="Book Antiqua"/>
              </a:rPr>
              <a:t>implementation in detail using virtual functions  </a:t>
            </a:r>
            <a:r>
              <a:rPr sz="972" spc="19" dirty="0">
                <a:latin typeface="Book Antiqua"/>
                <a:cs typeface="Book Antiqua"/>
              </a:rPr>
              <a:t>now we </a:t>
            </a:r>
            <a:r>
              <a:rPr sz="972" spc="15" dirty="0">
                <a:latin typeface="Book Antiqua"/>
                <a:cs typeface="Book Antiqua"/>
              </a:rPr>
              <a:t>see an example </a:t>
            </a:r>
            <a:r>
              <a:rPr sz="972" spc="10" dirty="0">
                <a:latin typeface="Book Antiqua"/>
                <a:cs typeface="Book Antiqua"/>
              </a:rPr>
              <a:t>showing </a:t>
            </a:r>
            <a:r>
              <a:rPr sz="972" spc="19" dirty="0">
                <a:latin typeface="Book Antiqua"/>
                <a:cs typeface="Book Antiqua"/>
              </a:rPr>
              <a:t>how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5" dirty="0">
                <a:latin typeface="Book Antiqua"/>
                <a:cs typeface="Book Antiqua"/>
              </a:rPr>
              <a:t>may be </a:t>
            </a:r>
            <a:r>
              <a:rPr sz="972" spc="10" dirty="0">
                <a:latin typeface="Book Antiqua"/>
                <a:cs typeface="Book Antiqua"/>
              </a:rPr>
              <a:t>useful for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us,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Problem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Statement</a:t>
            </a:r>
            <a:endParaRPr sz="972">
              <a:latin typeface="Book Antiqua"/>
              <a:cs typeface="Book Antiqua"/>
            </a:endParaRPr>
          </a:p>
          <a:p>
            <a:pPr marL="12347" marR="4939" algn="just">
              <a:lnSpc>
                <a:spcPts val="1244"/>
              </a:lnSpc>
              <a:spcBef>
                <a:spcPts val="34"/>
              </a:spcBef>
            </a:pPr>
            <a:r>
              <a:rPr sz="972" spc="15" dirty="0">
                <a:latin typeface="Book Antiqua"/>
                <a:cs typeface="Book Antiqua"/>
              </a:rPr>
              <a:t>Develop a simple </a:t>
            </a:r>
            <a:r>
              <a:rPr sz="972" spc="10" dirty="0">
                <a:latin typeface="Book Antiqua"/>
                <a:cs typeface="Book Antiqua"/>
              </a:rPr>
              <a:t>payroll application for </a:t>
            </a:r>
            <a:r>
              <a:rPr sz="972" spc="15" dirty="0">
                <a:latin typeface="Book Antiqua"/>
                <a:cs typeface="Book Antiqua"/>
              </a:rPr>
              <a:t>a company; </a:t>
            </a:r>
            <a:r>
              <a:rPr sz="972" spc="10" dirty="0">
                <a:latin typeface="Book Antiqua"/>
                <a:cs typeface="Book Antiqua"/>
              </a:rPr>
              <a:t>there are three kinds </a:t>
            </a:r>
            <a:r>
              <a:rPr sz="972" spc="15" dirty="0">
                <a:latin typeface="Book Antiqua"/>
                <a:cs typeface="Book Antiqua"/>
              </a:rPr>
              <a:t>of  employees </a:t>
            </a:r>
            <a:r>
              <a:rPr sz="972" spc="10" dirty="0">
                <a:latin typeface="Book Antiqua"/>
                <a:cs typeface="Book Antiqua"/>
              </a:rPr>
              <a:t>in the </a:t>
            </a:r>
            <a:r>
              <a:rPr sz="972" spc="15" dirty="0">
                <a:latin typeface="Book Antiqua"/>
                <a:cs typeface="Book Antiqua"/>
              </a:rPr>
              <a:t>system: </a:t>
            </a:r>
            <a:r>
              <a:rPr sz="972" spc="10" dirty="0">
                <a:latin typeface="Book Antiqua"/>
                <a:cs typeface="Book Antiqua"/>
              </a:rPr>
              <a:t>salaried employee, hourly </a:t>
            </a:r>
            <a:r>
              <a:rPr sz="972" spc="15" dirty="0">
                <a:latin typeface="Book Antiqua"/>
                <a:cs typeface="Book Antiqua"/>
              </a:rPr>
              <a:t>employee, and commissioned  </a:t>
            </a:r>
            <a:r>
              <a:rPr sz="972" spc="10" dirty="0">
                <a:latin typeface="Book Antiqua"/>
                <a:cs typeface="Book Antiqua"/>
              </a:rPr>
              <a:t>employee.</a:t>
            </a:r>
            <a:r>
              <a:rPr sz="972" spc="185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The</a:t>
            </a:r>
            <a:r>
              <a:rPr sz="972" spc="16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system</a:t>
            </a:r>
            <a:r>
              <a:rPr sz="972" spc="18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should</a:t>
            </a:r>
            <a:r>
              <a:rPr sz="972" spc="18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take</a:t>
            </a:r>
            <a:r>
              <a:rPr sz="972" spc="17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input</a:t>
            </a:r>
            <a:r>
              <a:rPr sz="972" spc="18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as</a:t>
            </a:r>
            <a:r>
              <a:rPr sz="972" spc="180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an</a:t>
            </a:r>
            <a:r>
              <a:rPr sz="972" spc="18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array</a:t>
            </a:r>
            <a:r>
              <a:rPr sz="972" spc="18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containing</a:t>
            </a:r>
            <a:r>
              <a:rPr sz="972" spc="165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employee</a:t>
            </a:r>
            <a:r>
              <a:rPr sz="972" spc="17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objects,</a:t>
            </a:r>
            <a:endParaRPr sz="972">
              <a:latin typeface="Book Antiqua"/>
              <a:cs typeface="Book Antiqua"/>
            </a:endParaRPr>
          </a:p>
          <a:p>
            <a:pPr marL="12347" marR="5556" algn="just">
              <a:lnSpc>
                <a:spcPts val="1244"/>
              </a:lnSpc>
              <a:spcBef>
                <a:spcPts val="10"/>
              </a:spcBef>
            </a:pPr>
            <a:r>
              <a:rPr sz="972" spc="10" dirty="0">
                <a:latin typeface="Book Antiqua"/>
                <a:cs typeface="Book Antiqua"/>
              </a:rPr>
              <a:t>calculates salary polymorphically (according to </a:t>
            </a:r>
            <a:r>
              <a:rPr sz="972" spc="15" dirty="0">
                <a:latin typeface="Book Antiqua"/>
                <a:cs typeface="Book Antiqua"/>
              </a:rPr>
              <a:t>employee </a:t>
            </a:r>
            <a:r>
              <a:rPr sz="972" spc="10" dirty="0">
                <a:latin typeface="Book Antiqua"/>
                <a:cs typeface="Book Antiqua"/>
              </a:rPr>
              <a:t>object), and generates  report.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b="1" spc="24" dirty="0">
                <a:latin typeface="Book Antiqua"/>
                <a:cs typeface="Book Antiqua"/>
              </a:rPr>
              <a:t>OO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Model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08337" y="7165816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1561923" y="6675199"/>
            <a:ext cx="4851224" cy="2674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You </a:t>
            </a:r>
            <a:r>
              <a:rPr sz="972" spc="10" dirty="0">
                <a:latin typeface="Book Antiqua"/>
                <a:cs typeface="Book Antiqua"/>
              </a:rPr>
              <a:t>can </a:t>
            </a:r>
            <a:r>
              <a:rPr sz="972" spc="15" dirty="0">
                <a:latin typeface="Book Antiqua"/>
                <a:cs typeface="Book Antiqua"/>
              </a:rPr>
              <a:t>see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5" dirty="0">
                <a:latin typeface="Book Antiqua"/>
                <a:cs typeface="Book Antiqua"/>
              </a:rPr>
              <a:t>model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very </a:t>
            </a:r>
            <a:r>
              <a:rPr sz="972" spc="10" dirty="0">
                <a:latin typeface="Book Antiqua"/>
                <a:cs typeface="Book Antiqua"/>
              </a:rPr>
              <a:t>similar to Shape class hierarchy </a:t>
            </a:r>
            <a:r>
              <a:rPr sz="972" spc="15" dirty="0">
                <a:latin typeface="Book Antiqua"/>
                <a:cs typeface="Book Antiqua"/>
              </a:rPr>
              <a:t>we saw  </a:t>
            </a:r>
            <a:r>
              <a:rPr sz="972" spc="10" dirty="0">
                <a:latin typeface="Book Antiqua"/>
                <a:cs typeface="Book Antiqua"/>
              </a:rPr>
              <a:t>previously,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0" dirty="0">
                <a:latin typeface="Book Antiqua"/>
                <a:cs typeface="Book Antiqua"/>
              </a:rPr>
              <a:t>implementation in </a:t>
            </a:r>
            <a:r>
              <a:rPr sz="972" spc="15" dirty="0">
                <a:latin typeface="Book Antiqua"/>
                <a:cs typeface="Book Antiqua"/>
              </a:rPr>
              <a:t>c++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shown</a:t>
            </a:r>
            <a:r>
              <a:rPr sz="972" spc="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i="1" spc="10" dirty="0">
                <a:latin typeface="Book Antiqua"/>
                <a:cs typeface="Book Antiqua"/>
              </a:rPr>
              <a:t>Employee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class </a:t>
            </a:r>
            <a:r>
              <a:rPr sz="972" b="1" spc="15" dirty="0">
                <a:latin typeface="Book Antiqua"/>
                <a:cs typeface="Book Antiqua"/>
              </a:rPr>
              <a:t>Employee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private:</a:t>
            </a:r>
            <a:endParaRPr sz="972">
              <a:latin typeface="Book Antiqua"/>
              <a:cs typeface="Book Antiqua"/>
            </a:endParaRPr>
          </a:p>
          <a:p>
            <a:pPr marL="848235" marR="3088587">
              <a:lnSpc>
                <a:spcPts val="1215"/>
              </a:lnSpc>
              <a:spcBef>
                <a:spcPts val="39"/>
              </a:spcBef>
            </a:pPr>
            <a:r>
              <a:rPr sz="972" b="1" spc="10" dirty="0">
                <a:latin typeface="Book Antiqua"/>
                <a:cs typeface="Book Antiqua"/>
              </a:rPr>
              <a:t>String </a:t>
            </a:r>
            <a:r>
              <a:rPr sz="972" b="1" spc="15" dirty="0">
                <a:latin typeface="Book Antiqua"/>
                <a:cs typeface="Book Antiqua"/>
              </a:rPr>
              <a:t>name;  double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taxRate;</a:t>
            </a:r>
            <a:endParaRPr sz="972">
              <a:latin typeface="Book Antiqua"/>
              <a:cs typeface="Book Antiqua"/>
            </a:endParaRPr>
          </a:p>
          <a:p>
            <a:pPr marL="429673">
              <a:lnSpc>
                <a:spcPts val="1167"/>
              </a:lnSpc>
            </a:pP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848235" marR="2288505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Employee( String&amp;, </a:t>
            </a:r>
            <a:r>
              <a:rPr sz="972" b="1" spc="15" dirty="0">
                <a:latin typeface="Book Antiqua"/>
                <a:cs typeface="Book Antiqua"/>
              </a:rPr>
              <a:t>double </a:t>
            </a:r>
            <a:r>
              <a:rPr sz="972" b="1" dirty="0">
                <a:latin typeface="Book Antiqua"/>
                <a:cs typeface="Book Antiqua"/>
              </a:rPr>
              <a:t>);  </a:t>
            </a:r>
            <a:r>
              <a:rPr sz="972" b="1" spc="10" dirty="0">
                <a:latin typeface="Book Antiqua"/>
                <a:cs typeface="Book Antiqua"/>
              </a:rPr>
              <a:t>String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getName();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virtual </a:t>
            </a:r>
            <a:r>
              <a:rPr sz="972" b="1" spc="15" dirty="0">
                <a:latin typeface="Book Antiqua"/>
                <a:cs typeface="Book Antiqua"/>
              </a:rPr>
              <a:t>double </a:t>
            </a:r>
            <a:r>
              <a:rPr sz="972" b="1" spc="10" dirty="0">
                <a:latin typeface="Book Antiqua"/>
                <a:cs typeface="Book Antiqua"/>
              </a:rPr>
              <a:t>calcSalary()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-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43832" marR="1690296" indent="-32102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Employee::Employee( String&amp; </a:t>
            </a:r>
            <a:r>
              <a:rPr sz="972" b="1" spc="10" dirty="0">
                <a:latin typeface="Book Antiqua"/>
                <a:cs typeface="Book Antiqua"/>
              </a:rPr>
              <a:t>n, </a:t>
            </a:r>
            <a:r>
              <a:rPr sz="972" b="1" spc="15" dirty="0">
                <a:latin typeface="Book Antiqua"/>
                <a:cs typeface="Book Antiqua"/>
              </a:rPr>
              <a:t>double </a:t>
            </a:r>
            <a:r>
              <a:rPr sz="972" b="1" spc="10" dirty="0">
                <a:latin typeface="Book Antiqua"/>
                <a:cs typeface="Book Antiqua"/>
              </a:rPr>
              <a:t>tr </a:t>
            </a:r>
            <a:r>
              <a:rPr sz="972" b="1" spc="5" dirty="0">
                <a:latin typeface="Book Antiqua"/>
                <a:cs typeface="Book Antiqua"/>
              </a:rPr>
              <a:t>): </a:t>
            </a:r>
            <a:r>
              <a:rPr sz="972" b="1" spc="15" dirty="0">
                <a:latin typeface="Book Antiqua"/>
                <a:cs typeface="Book Antiqua"/>
              </a:rPr>
              <a:t>name(n){  </a:t>
            </a:r>
            <a:r>
              <a:rPr sz="972" b="1" spc="10" dirty="0">
                <a:latin typeface="Book Antiqua"/>
                <a:cs typeface="Book Antiqua"/>
              </a:rPr>
              <a:t>taxRate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tr;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08337" y="7488449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511300" y="7163222"/>
            <a:ext cx="0" cy="2182989"/>
          </a:xfrm>
          <a:custGeom>
            <a:avLst/>
            <a:gdLst/>
            <a:ahLst/>
            <a:cxnLst/>
            <a:rect l="l" t="t" r="r" b="b"/>
            <a:pathLst>
              <a:path h="2245359">
                <a:moveTo>
                  <a:pt x="0" y="0"/>
                </a:moveTo>
                <a:lnTo>
                  <a:pt x="0" y="224485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508337" y="9343124"/>
            <a:ext cx="4951853" cy="0"/>
          </a:xfrm>
          <a:custGeom>
            <a:avLst/>
            <a:gdLst/>
            <a:ahLst/>
            <a:cxnLst/>
            <a:rect l="l" t="t" r="r" b="b"/>
            <a:pathLst>
              <a:path w="5093334">
                <a:moveTo>
                  <a:pt x="0" y="0"/>
                </a:moveTo>
                <a:lnTo>
                  <a:pt x="5093208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6462659" y="7163222"/>
            <a:ext cx="0" cy="2182989"/>
          </a:xfrm>
          <a:custGeom>
            <a:avLst/>
            <a:gdLst/>
            <a:ahLst/>
            <a:cxnLst/>
            <a:rect l="l" t="t" r="r" b="b"/>
            <a:pathLst>
              <a:path h="2245359">
                <a:moveTo>
                  <a:pt x="0" y="0"/>
                </a:moveTo>
                <a:lnTo>
                  <a:pt x="0" y="2244852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3135946" y="5015546"/>
            <a:ext cx="116064" cy="300038"/>
          </a:xfrm>
          <a:custGeom>
            <a:avLst/>
            <a:gdLst/>
            <a:ahLst/>
            <a:cxnLst/>
            <a:rect l="l" t="t" r="r" b="b"/>
            <a:pathLst>
              <a:path w="119379" h="308610">
                <a:moveTo>
                  <a:pt x="71628" y="107442"/>
                </a:moveTo>
                <a:lnTo>
                  <a:pt x="47243" y="107442"/>
                </a:lnTo>
                <a:lnTo>
                  <a:pt x="47243" y="308610"/>
                </a:lnTo>
                <a:lnTo>
                  <a:pt x="71628" y="308610"/>
                </a:lnTo>
                <a:lnTo>
                  <a:pt x="71628" y="107442"/>
                </a:lnTo>
                <a:close/>
              </a:path>
              <a:path w="119379" h="308610">
                <a:moveTo>
                  <a:pt x="59436" y="0"/>
                </a:moveTo>
                <a:lnTo>
                  <a:pt x="0" y="119634"/>
                </a:lnTo>
                <a:lnTo>
                  <a:pt x="47243" y="119634"/>
                </a:lnTo>
                <a:lnTo>
                  <a:pt x="47243" y="107442"/>
                </a:lnTo>
                <a:lnTo>
                  <a:pt x="112814" y="107442"/>
                </a:lnTo>
                <a:lnTo>
                  <a:pt x="59436" y="0"/>
                </a:lnTo>
                <a:close/>
              </a:path>
              <a:path w="119379" h="308610">
                <a:moveTo>
                  <a:pt x="112814" y="107442"/>
                </a:moveTo>
                <a:lnTo>
                  <a:pt x="71628" y="107442"/>
                </a:lnTo>
                <a:lnTo>
                  <a:pt x="71628" y="119634"/>
                </a:lnTo>
                <a:lnTo>
                  <a:pt x="118871" y="119634"/>
                </a:lnTo>
                <a:lnTo>
                  <a:pt x="112814" y="107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957516" y="5303966"/>
          <a:ext cx="4101130" cy="1090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9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9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56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4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30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2427">
                <a:tc>
                  <a:txBody>
                    <a:bodyPr/>
                    <a:lstStyle/>
                    <a:p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R w="23901">
                      <a:solidFill>
                        <a:srgbClr val="000000"/>
                      </a:solidFill>
                      <a:prstDash val="solid"/>
                    </a:lnR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103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i="1" spc="10" dirty="0">
                          <a:latin typeface="Arial"/>
                          <a:cs typeface="Arial"/>
                        </a:rPr>
                        <a:t>SalariedEmp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100" i="1" spc="10" dirty="0">
                          <a:latin typeface="Arial"/>
                          <a:cs typeface="Arial"/>
                        </a:rPr>
                        <a:t>HourlyEmp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i="1" spc="15" dirty="0">
                          <a:latin typeface="Arial"/>
                          <a:cs typeface="Arial"/>
                        </a:rPr>
                        <a:t>CommEmp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748">
                <a:tc gridSpan="2"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salary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3901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gridSpan="2">
                  <a:txBody>
                    <a:bodyPr/>
                    <a:lstStyle/>
                    <a:p>
                      <a:pPr marL="53975" marR="113664">
                        <a:lnSpc>
                          <a:spcPts val="1300"/>
                        </a:lnSpc>
                        <a:spcBef>
                          <a:spcPts val="125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hours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ho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rl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yR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gridSpan="2">
                  <a:txBody>
                    <a:bodyPr/>
                    <a:lstStyle/>
                    <a:p>
                      <a:pPr marL="54610" marR="133350">
                        <a:lnSpc>
                          <a:spcPts val="1300"/>
                        </a:lnSpc>
                        <a:spcBef>
                          <a:spcPts val="370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sales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commRate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341">
                <a:tc gridSpan="2"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calcSalary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3901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90">
                <a:tc gridSpan="3"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3901">
                      <a:solidFill>
                        <a:srgbClr val="000000"/>
                      </a:solidFill>
                      <a:prstDash val="solid"/>
                    </a:lnR>
                    <a:lnT w="239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3975">
                        <a:lnSpc>
                          <a:spcPts val="1250"/>
                        </a:lnSpc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calcSalary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calcSalary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577594" y="4036400"/>
          <a:ext cx="901965" cy="990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6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363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i="1" spc="10" dirty="0">
                          <a:latin typeface="Arial"/>
                          <a:cs typeface="Arial"/>
                        </a:rPr>
                        <a:t>Employee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 marL="53975" marR="311150">
                        <a:lnSpc>
                          <a:spcPts val="1300"/>
                        </a:lnSpc>
                        <a:spcBef>
                          <a:spcPts val="220"/>
                        </a:spcBef>
                      </a:pPr>
                      <a:r>
                        <a:rPr sz="1100" spc="15" dirty="0">
                          <a:latin typeface="Arial"/>
                          <a:cs typeface="Arial"/>
                        </a:rPr>
                        <a:t>name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452">
                <a:tc>
                  <a:txBody>
                    <a:bodyPr/>
                    <a:lstStyle/>
                    <a:p>
                      <a:pPr marL="53975">
                        <a:lnSpc>
                          <a:spcPts val="1310"/>
                        </a:lnSpc>
                        <a:spcBef>
                          <a:spcPts val="160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getName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53975">
                        <a:lnSpc>
                          <a:spcPts val="1310"/>
                        </a:lnSpc>
                      </a:pPr>
                      <a:r>
                        <a:rPr sz="1100" i="1" spc="10" dirty="0">
                          <a:latin typeface="Arial"/>
                          <a:cs typeface="Arial"/>
                        </a:rPr>
                        <a:t>calcSalary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3487843" y="4481407"/>
            <a:ext cx="403754" cy="133350"/>
          </a:xfrm>
          <a:custGeom>
            <a:avLst/>
            <a:gdLst/>
            <a:ahLst/>
            <a:cxnLst/>
            <a:rect l="l" t="t" r="r" b="b"/>
            <a:pathLst>
              <a:path w="415289" h="137160">
                <a:moveTo>
                  <a:pt x="208025" y="0"/>
                </a:moveTo>
                <a:lnTo>
                  <a:pt x="0" y="68579"/>
                </a:lnTo>
                <a:lnTo>
                  <a:pt x="208025" y="137160"/>
                </a:lnTo>
                <a:lnTo>
                  <a:pt x="415289" y="68579"/>
                </a:lnTo>
                <a:lnTo>
                  <a:pt x="208025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868360" y="3935647"/>
          <a:ext cx="1595260" cy="1092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6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62">
                <a:tc rowSpan="3"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3901">
                      <a:solidFill>
                        <a:srgbClr val="000000"/>
                      </a:solidFill>
                      <a:prstDash val="solid"/>
                    </a:lnR>
                    <a:lnB w="246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i="1" spc="5" dirty="0">
                          <a:latin typeface="Arial"/>
                          <a:cs typeface="Arial"/>
                        </a:rPr>
                        <a:t>String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3901">
                      <a:solidFill>
                        <a:srgbClr val="000000"/>
                      </a:solidFill>
                      <a:prstDash val="solid"/>
                    </a:lnR>
                    <a:lnB w="246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pStr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4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3901">
                      <a:solidFill>
                        <a:srgbClr val="000000"/>
                      </a:solidFill>
                      <a:prstDash val="solid"/>
                    </a:lnR>
                    <a:lnB w="24663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3975" marR="102235">
                        <a:lnSpc>
                          <a:spcPct val="98600"/>
                        </a:lnSpc>
                        <a:spcBef>
                          <a:spcPts val="185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String  operator 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=  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operator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&lt;&lt;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094"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3901">
                      <a:solidFill>
                        <a:srgbClr val="000000"/>
                      </a:solidFill>
                      <a:prstDash val="solid"/>
                    </a:lnR>
                    <a:lnT w="24663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411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4</a:t>
            </a:r>
            <a:r>
              <a:rPr sz="924" spc="-5" dirty="0">
                <a:latin typeface="Times New Roman"/>
                <a:cs typeface="Times New Roman"/>
              </a:rPr>
              <a:t>4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3099" y="1352867"/>
            <a:ext cx="4951853" cy="612788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2469" rIns="0" bIns="0" rtlCol="0">
            <a:spAutoFit/>
          </a:bodyPr>
          <a:lstStyle/>
          <a:p>
            <a:pPr>
              <a:spcBef>
                <a:spcPts val="19"/>
              </a:spcBef>
            </a:pPr>
            <a:endParaRPr sz="972">
              <a:latin typeface="Times New Roman"/>
              <a:cs typeface="Times New Roman"/>
            </a:endParaRPr>
          </a:p>
          <a:p>
            <a:pPr marL="477827" marR="3156495" indent="-418561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String Employee::getName() </a:t>
            </a:r>
            <a:r>
              <a:rPr sz="972" b="1" spc="10" dirty="0">
                <a:latin typeface="Book Antiqua"/>
                <a:cs typeface="Book Antiqua"/>
              </a:rPr>
              <a:t>{  return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name;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90506" y="2456708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1143352" y="2459166"/>
            <a:ext cx="4660459" cy="2644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SalariedEmp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class </a:t>
            </a:r>
            <a:r>
              <a:rPr sz="972" b="1" spc="15" dirty="0">
                <a:latin typeface="Book Antiqua"/>
                <a:cs typeface="Book Antiqua"/>
              </a:rPr>
              <a:t>SalariedEmp </a:t>
            </a:r>
            <a:r>
              <a:rPr sz="972" b="1" spc="5" dirty="0">
                <a:latin typeface="Book Antiqua"/>
                <a:cs typeface="Book Antiqua"/>
              </a:rPr>
              <a:t>: </a:t>
            </a:r>
            <a:r>
              <a:rPr sz="972" b="1" spc="10" dirty="0">
                <a:latin typeface="Book Antiqua"/>
                <a:cs typeface="Book Antiqua"/>
              </a:rPr>
              <a:t>public</a:t>
            </a:r>
            <a:r>
              <a:rPr sz="972" b="1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Employee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private: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double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salary;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875398" marR="1582877" indent="-29015">
              <a:lnSpc>
                <a:spcPct val="104000"/>
              </a:lnSpc>
            </a:pPr>
            <a:r>
              <a:rPr sz="972" b="1" spc="19" dirty="0">
                <a:latin typeface="Book Antiqua"/>
                <a:cs typeface="Book Antiqua"/>
              </a:rPr>
              <a:t>S</a:t>
            </a:r>
            <a:r>
              <a:rPr sz="972" b="1" spc="5" dirty="0">
                <a:latin typeface="Book Antiqua"/>
                <a:cs typeface="Book Antiqua"/>
              </a:rPr>
              <a:t>a</a:t>
            </a:r>
            <a:r>
              <a:rPr sz="972" b="1" spc="10" dirty="0">
                <a:latin typeface="Book Antiqua"/>
                <a:cs typeface="Book Antiqua"/>
              </a:rPr>
              <a:t>l</a:t>
            </a:r>
            <a:r>
              <a:rPr sz="972" b="1" spc="5" dirty="0">
                <a:latin typeface="Book Antiqua"/>
                <a:cs typeface="Book Antiqua"/>
              </a:rPr>
              <a:t>a</a:t>
            </a:r>
            <a:r>
              <a:rPr sz="972" b="1" spc="15" dirty="0">
                <a:latin typeface="Book Antiqua"/>
                <a:cs typeface="Book Antiqua"/>
              </a:rPr>
              <a:t>riedEmp(S</a:t>
            </a:r>
            <a:r>
              <a:rPr sz="972" b="1" spc="19" dirty="0">
                <a:latin typeface="Book Antiqua"/>
                <a:cs typeface="Book Antiqua"/>
              </a:rPr>
              <a:t>t</a:t>
            </a:r>
            <a:r>
              <a:rPr sz="972" b="1" dirty="0">
                <a:latin typeface="Book Antiqua"/>
                <a:cs typeface="Book Antiqua"/>
              </a:rPr>
              <a:t>r</a:t>
            </a:r>
            <a:r>
              <a:rPr sz="972" b="1" spc="15" dirty="0">
                <a:latin typeface="Book Antiqua"/>
                <a:cs typeface="Book Antiqua"/>
              </a:rPr>
              <a:t>ing&amp;,doubl</a:t>
            </a:r>
            <a:r>
              <a:rPr sz="972" b="1" spc="5" dirty="0">
                <a:latin typeface="Book Antiqua"/>
                <a:cs typeface="Book Antiqua"/>
              </a:rPr>
              <a:t>e</a:t>
            </a:r>
            <a:r>
              <a:rPr sz="972" b="1" spc="10" dirty="0">
                <a:latin typeface="Book Antiqua"/>
                <a:cs typeface="Book Antiqua"/>
              </a:rPr>
              <a:t>,</a:t>
            </a:r>
            <a:r>
              <a:rPr sz="972" b="1" spc="15" dirty="0">
                <a:latin typeface="Book Antiqua"/>
                <a:cs typeface="Book Antiqua"/>
              </a:rPr>
              <a:t>d</a:t>
            </a:r>
            <a:r>
              <a:rPr sz="972" b="1" spc="10" dirty="0">
                <a:latin typeface="Book Antiqua"/>
                <a:cs typeface="Book Antiqua"/>
              </a:rPr>
              <a:t>ouble);  virtual </a:t>
            </a:r>
            <a:r>
              <a:rPr sz="972" b="1" spc="15" dirty="0">
                <a:latin typeface="Book Antiqua"/>
                <a:cs typeface="Book Antiqua"/>
              </a:rPr>
              <a:t>double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calcSalary();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430291" marR="4939" indent="-418561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SalariedEmp::SalariedEmp(String&amp; n, double </a:t>
            </a:r>
            <a:r>
              <a:rPr sz="972" b="1" spc="5" dirty="0">
                <a:latin typeface="Book Antiqua"/>
                <a:cs typeface="Book Antiqua"/>
              </a:rPr>
              <a:t>tr, </a:t>
            </a:r>
            <a:r>
              <a:rPr sz="972" b="1" spc="10" dirty="0">
                <a:latin typeface="Book Antiqua"/>
                <a:cs typeface="Book Antiqua"/>
              </a:rPr>
              <a:t>double </a:t>
            </a:r>
            <a:r>
              <a:rPr sz="972" b="1" spc="5" dirty="0">
                <a:latin typeface="Book Antiqua"/>
                <a:cs typeface="Book Antiqua"/>
              </a:rPr>
              <a:t>sal) : </a:t>
            </a:r>
            <a:r>
              <a:rPr sz="972" b="1" spc="10" dirty="0">
                <a:latin typeface="Book Antiqua"/>
                <a:cs typeface="Book Antiqua"/>
              </a:rPr>
              <a:t>Employee( n, </a:t>
            </a:r>
            <a:r>
              <a:rPr sz="972" b="1" spc="5" dirty="0">
                <a:latin typeface="Book Antiqua"/>
                <a:cs typeface="Book Antiqua"/>
              </a:rPr>
              <a:t>tr </a:t>
            </a:r>
            <a:r>
              <a:rPr sz="972" b="1" spc="10" dirty="0">
                <a:latin typeface="Book Antiqua"/>
                <a:cs typeface="Book Antiqua"/>
              </a:rPr>
              <a:t>) {  salary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sal;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53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30291" marR="2534209" indent="-418561">
              <a:lnSpc>
                <a:spcPts val="1215"/>
              </a:lnSpc>
              <a:spcBef>
                <a:spcPts val="39"/>
              </a:spcBef>
            </a:pPr>
            <a:r>
              <a:rPr sz="972" b="1" spc="15" dirty="0">
                <a:latin typeface="Book Antiqua"/>
                <a:cs typeface="Book Antiqua"/>
              </a:rPr>
              <a:t>double </a:t>
            </a:r>
            <a:r>
              <a:rPr sz="972" b="1" spc="10" dirty="0">
                <a:latin typeface="Book Antiqua"/>
                <a:cs typeface="Book Antiqua"/>
              </a:rPr>
              <a:t>SalariedEmp::calcSalary() {  double tax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salary * taxRate;  return salary </a:t>
            </a:r>
            <a:r>
              <a:rPr sz="972" b="1" spc="15" dirty="0">
                <a:latin typeface="Book Antiqua"/>
                <a:cs typeface="Book Antiqua"/>
              </a:rPr>
              <a:t>–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tax;</a:t>
            </a:r>
            <a:endParaRPr sz="972">
              <a:latin typeface="Book Antiqua"/>
              <a:cs typeface="Book Antiqua"/>
            </a:endParaRPr>
          </a:p>
          <a:p>
            <a:pPr marL="12347">
              <a:lnSpc>
                <a:spcPts val="1167"/>
              </a:lnSpc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90506" y="2780453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093099" y="2453745"/>
            <a:ext cx="0" cy="2805289"/>
          </a:xfrm>
          <a:custGeom>
            <a:avLst/>
            <a:gdLst/>
            <a:ahLst/>
            <a:cxnLst/>
            <a:rect l="l" t="t" r="r" b="b"/>
            <a:pathLst>
              <a:path h="2885440">
                <a:moveTo>
                  <a:pt x="0" y="0"/>
                </a:moveTo>
                <a:lnTo>
                  <a:pt x="0" y="2884932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090506" y="5255947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6044458" y="2453745"/>
            <a:ext cx="0" cy="2805289"/>
          </a:xfrm>
          <a:custGeom>
            <a:avLst/>
            <a:gdLst/>
            <a:ahLst/>
            <a:cxnLst/>
            <a:rect l="l" t="t" r="r" b="b"/>
            <a:pathLst>
              <a:path h="2885440">
                <a:moveTo>
                  <a:pt x="0" y="0"/>
                </a:moveTo>
                <a:lnTo>
                  <a:pt x="0" y="2884932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1090506" y="5574505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093099" y="5571912"/>
            <a:ext cx="0" cy="323497"/>
          </a:xfrm>
          <a:custGeom>
            <a:avLst/>
            <a:gdLst/>
            <a:ahLst/>
            <a:cxnLst/>
            <a:rect l="l" t="t" r="r" b="b"/>
            <a:pathLst>
              <a:path h="332739">
                <a:moveTo>
                  <a:pt x="0" y="0"/>
                </a:moveTo>
                <a:lnTo>
                  <a:pt x="0" y="332232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6044458" y="5571912"/>
            <a:ext cx="0" cy="323497"/>
          </a:xfrm>
          <a:custGeom>
            <a:avLst/>
            <a:gdLst/>
            <a:ahLst/>
            <a:cxnLst/>
            <a:rect l="l" t="t" r="r" b="b"/>
            <a:pathLst>
              <a:path h="332739">
                <a:moveTo>
                  <a:pt x="0" y="0"/>
                </a:moveTo>
                <a:lnTo>
                  <a:pt x="0" y="332232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1143352" y="5576604"/>
            <a:ext cx="4849989" cy="3366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HourlyEmp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2674965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class </a:t>
            </a:r>
            <a:r>
              <a:rPr sz="972" b="1" spc="15" dirty="0">
                <a:latin typeface="Book Antiqua"/>
                <a:cs typeface="Book Antiqua"/>
              </a:rPr>
              <a:t>HourlyEmp </a:t>
            </a:r>
            <a:r>
              <a:rPr sz="972" b="1" spc="5" dirty="0">
                <a:latin typeface="Book Antiqua"/>
                <a:cs typeface="Book Antiqua"/>
              </a:rPr>
              <a:t>: </a:t>
            </a:r>
            <a:r>
              <a:rPr sz="972" b="1" spc="10" dirty="0">
                <a:latin typeface="Book Antiqua"/>
                <a:cs typeface="Book Antiqua"/>
              </a:rPr>
              <a:t>public </a:t>
            </a:r>
            <a:r>
              <a:rPr sz="972" b="1" spc="15" dirty="0">
                <a:latin typeface="Book Antiqua"/>
                <a:cs typeface="Book Antiqua"/>
              </a:rPr>
              <a:t>Employee </a:t>
            </a:r>
            <a:r>
              <a:rPr sz="972" b="1" spc="10" dirty="0">
                <a:latin typeface="Book Antiqua"/>
                <a:cs typeface="Book Antiqua"/>
              </a:rPr>
              <a:t>{  private: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hours;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39"/>
              </a:spcBef>
            </a:pPr>
            <a:r>
              <a:rPr sz="972" b="1" spc="15" dirty="0">
                <a:latin typeface="Book Antiqua"/>
                <a:cs typeface="Book Antiqua"/>
              </a:rPr>
              <a:t>double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hourlyRate;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30291" marR="2080459" indent="-2469">
              <a:lnSpc>
                <a:spcPct val="104000"/>
              </a:lnSpc>
            </a:pPr>
            <a:r>
              <a:rPr sz="972" b="1" spc="19" dirty="0">
                <a:latin typeface="Book Antiqua"/>
                <a:cs typeface="Book Antiqua"/>
              </a:rPr>
              <a:t>Ho</a:t>
            </a:r>
            <a:r>
              <a:rPr sz="972" b="1" spc="10" dirty="0">
                <a:latin typeface="Book Antiqua"/>
                <a:cs typeface="Book Antiqua"/>
              </a:rPr>
              <a:t>u</a:t>
            </a:r>
            <a:r>
              <a:rPr sz="972" b="1" spc="5" dirty="0">
                <a:latin typeface="Book Antiqua"/>
                <a:cs typeface="Book Antiqua"/>
              </a:rPr>
              <a:t>r</a:t>
            </a:r>
            <a:r>
              <a:rPr sz="972" b="1" spc="15" dirty="0">
                <a:latin typeface="Book Antiqua"/>
                <a:cs typeface="Book Antiqua"/>
              </a:rPr>
              <a:t>lyEmp(str</a:t>
            </a:r>
            <a:r>
              <a:rPr sz="972" b="1" spc="19" dirty="0">
                <a:latin typeface="Book Antiqua"/>
                <a:cs typeface="Book Antiqua"/>
              </a:rPr>
              <a:t>i</a:t>
            </a:r>
            <a:r>
              <a:rPr sz="972" b="1" spc="15" dirty="0">
                <a:latin typeface="Book Antiqua"/>
                <a:cs typeface="Book Antiqua"/>
              </a:rPr>
              <a:t>ng&amp;,double,int,double);  </a:t>
            </a:r>
            <a:r>
              <a:rPr sz="972" b="1" spc="10" dirty="0">
                <a:latin typeface="Book Antiqua"/>
                <a:cs typeface="Book Antiqua"/>
              </a:rPr>
              <a:t>virtual </a:t>
            </a:r>
            <a:r>
              <a:rPr sz="972" b="1" spc="15" dirty="0">
                <a:latin typeface="Book Antiqua"/>
                <a:cs typeface="Book Antiqua"/>
              </a:rPr>
              <a:t>double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calcSalary();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HourlyEmp </a:t>
            </a:r>
            <a:r>
              <a:rPr sz="972" b="1" spc="10" dirty="0">
                <a:latin typeface="Book Antiqua"/>
                <a:cs typeface="Book Antiqua"/>
              </a:rPr>
              <a:t>::HourlyEmp( </a:t>
            </a:r>
            <a:r>
              <a:rPr sz="972" b="1" spc="15" dirty="0">
                <a:latin typeface="Book Antiqua"/>
                <a:cs typeface="Book Antiqua"/>
              </a:rPr>
              <a:t>String&amp; </a:t>
            </a:r>
            <a:r>
              <a:rPr sz="972" b="1" spc="10" dirty="0">
                <a:latin typeface="Book Antiqua"/>
                <a:cs typeface="Book Antiqua"/>
              </a:rPr>
              <a:t>n, </a:t>
            </a:r>
            <a:r>
              <a:rPr sz="972" b="1" spc="15" dirty="0">
                <a:latin typeface="Book Antiqua"/>
                <a:cs typeface="Book Antiqua"/>
              </a:rPr>
              <a:t>double </a:t>
            </a:r>
            <a:r>
              <a:rPr sz="972" b="1" spc="5" dirty="0">
                <a:latin typeface="Book Antiqua"/>
                <a:cs typeface="Book Antiqua"/>
              </a:rPr>
              <a:t>tr, </a:t>
            </a:r>
            <a:r>
              <a:rPr sz="972" b="1" spc="10" dirty="0">
                <a:latin typeface="Book Antiqua"/>
                <a:cs typeface="Book Antiqua"/>
              </a:rPr>
              <a:t>int h, </a:t>
            </a:r>
            <a:r>
              <a:rPr sz="972" b="1" spc="15" dirty="0">
                <a:latin typeface="Book Antiqua"/>
                <a:cs typeface="Book Antiqua"/>
              </a:rPr>
              <a:t>double hr </a:t>
            </a:r>
            <a:r>
              <a:rPr sz="972" b="1" spc="10" dirty="0">
                <a:latin typeface="Book Antiqua"/>
                <a:cs typeface="Book Antiqua"/>
              </a:rPr>
              <a:t>) </a:t>
            </a:r>
            <a:r>
              <a:rPr sz="972" b="1" spc="5" dirty="0">
                <a:latin typeface="Book Antiqua"/>
                <a:cs typeface="Book Antiqua"/>
              </a:rPr>
              <a:t>: </a:t>
            </a:r>
            <a:r>
              <a:rPr sz="972" b="1" spc="15" dirty="0">
                <a:latin typeface="Book Antiqua"/>
                <a:cs typeface="Book Antiqua"/>
              </a:rPr>
              <a:t>Employee( </a:t>
            </a:r>
            <a:r>
              <a:rPr sz="972" b="1" spc="10" dirty="0">
                <a:latin typeface="Book Antiqua"/>
                <a:cs typeface="Book Antiqua"/>
              </a:rPr>
              <a:t>n,  </a:t>
            </a:r>
            <a:r>
              <a:rPr sz="972" b="1" spc="39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tr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)</a:t>
            </a:r>
            <a:r>
              <a:rPr sz="972" b="1" spc="-87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30291" marR="3457143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hours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5" dirty="0">
                <a:latin typeface="Book Antiqua"/>
                <a:cs typeface="Book Antiqua"/>
              </a:rPr>
              <a:t>h;  hourlyRate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hr;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double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HourlyEmp::calcSalary()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double </a:t>
            </a:r>
            <a:r>
              <a:rPr sz="972" b="1" spc="10" dirty="0">
                <a:latin typeface="Book Antiqua"/>
                <a:cs typeface="Book Antiqua"/>
              </a:rPr>
              <a:t>grossPay,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tax;</a:t>
            </a:r>
            <a:endParaRPr sz="972">
              <a:latin typeface="Book Antiqua"/>
              <a:cs typeface="Book Antiqua"/>
            </a:endParaRPr>
          </a:p>
          <a:p>
            <a:pPr marL="430291" marR="2613847">
              <a:lnSpc>
                <a:spcPts val="1215"/>
              </a:lnSpc>
              <a:spcBef>
                <a:spcPts val="39"/>
              </a:spcBef>
            </a:pPr>
            <a:r>
              <a:rPr sz="972" b="1" spc="10" dirty="0">
                <a:latin typeface="Book Antiqua"/>
                <a:cs typeface="Book Antiqua"/>
              </a:rPr>
              <a:t>grossPay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5" dirty="0">
                <a:latin typeface="Book Antiqua"/>
                <a:cs typeface="Book Antiqua"/>
              </a:rPr>
              <a:t>hours </a:t>
            </a:r>
            <a:r>
              <a:rPr sz="972" b="1" spc="10" dirty="0">
                <a:latin typeface="Book Antiqua"/>
                <a:cs typeface="Book Antiqua"/>
              </a:rPr>
              <a:t>* hourlyRate;  tax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5" dirty="0">
                <a:latin typeface="Book Antiqua"/>
                <a:cs typeface="Book Antiqua"/>
              </a:rPr>
              <a:t>grossPay </a:t>
            </a:r>
            <a:r>
              <a:rPr sz="972" b="1" spc="10" dirty="0">
                <a:latin typeface="Book Antiqua"/>
                <a:cs typeface="Book Antiqua"/>
              </a:rPr>
              <a:t>* </a:t>
            </a:r>
            <a:r>
              <a:rPr sz="972" b="1" spc="15" dirty="0">
                <a:latin typeface="Book Antiqua"/>
                <a:cs typeface="Book Antiqua"/>
              </a:rPr>
              <a:t>taxRate;  </a:t>
            </a:r>
            <a:r>
              <a:rPr sz="972" b="1" spc="10" dirty="0">
                <a:latin typeface="Book Antiqua"/>
                <a:cs typeface="Book Antiqua"/>
              </a:rPr>
              <a:t>return </a:t>
            </a:r>
            <a:r>
              <a:rPr sz="972" b="1" spc="15" dirty="0">
                <a:latin typeface="Book Antiqua"/>
                <a:cs typeface="Book Antiqua"/>
              </a:rPr>
              <a:t>grossPay –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tax;</a:t>
            </a:r>
            <a:endParaRPr sz="972">
              <a:latin typeface="Book Antiqua"/>
              <a:cs typeface="Book Antiqua"/>
            </a:endParaRPr>
          </a:p>
          <a:p>
            <a:pPr marL="12347">
              <a:lnSpc>
                <a:spcPts val="1167"/>
              </a:lnSpc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90506" y="5897879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1093099" y="5900844"/>
            <a:ext cx="0" cy="3246084"/>
          </a:xfrm>
          <a:custGeom>
            <a:avLst/>
            <a:gdLst/>
            <a:ahLst/>
            <a:cxnLst/>
            <a:rect l="l" t="t" r="r" b="b"/>
            <a:pathLst>
              <a:path h="3338829">
                <a:moveTo>
                  <a:pt x="0" y="0"/>
                </a:moveTo>
                <a:lnTo>
                  <a:pt x="0" y="3338322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1090506" y="9143840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6044458" y="5900844"/>
            <a:ext cx="0" cy="3246084"/>
          </a:xfrm>
          <a:custGeom>
            <a:avLst/>
            <a:gdLst/>
            <a:ahLst/>
            <a:cxnLst/>
            <a:rect l="l" t="t" r="r" b="b"/>
            <a:pathLst>
              <a:path h="3338829">
                <a:moveTo>
                  <a:pt x="0" y="0"/>
                </a:moveTo>
                <a:lnTo>
                  <a:pt x="0" y="3338322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36297945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4</a:t>
            </a:r>
            <a:r>
              <a:rPr sz="924" spc="-5" dirty="0">
                <a:latin typeface="Times New Roman"/>
                <a:cs typeface="Times New Roman"/>
              </a:rPr>
              <a:t>5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75765" y="1352867"/>
            <a:ext cx="4789488" cy="0"/>
          </a:xfrm>
          <a:custGeom>
            <a:avLst/>
            <a:gdLst/>
            <a:ahLst/>
            <a:cxnLst/>
            <a:rect l="l" t="t" r="r" b="b"/>
            <a:pathLst>
              <a:path w="4926330">
                <a:moveTo>
                  <a:pt x="0" y="0"/>
                </a:moveTo>
                <a:lnTo>
                  <a:pt x="492633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675765" y="1676241"/>
            <a:ext cx="4789488" cy="0"/>
          </a:xfrm>
          <a:custGeom>
            <a:avLst/>
            <a:gdLst/>
            <a:ahLst/>
            <a:cxnLst/>
            <a:rect l="l" t="t" r="r" b="b"/>
            <a:pathLst>
              <a:path w="4926330">
                <a:moveTo>
                  <a:pt x="0" y="0"/>
                </a:moveTo>
                <a:lnTo>
                  <a:pt x="4926330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678357" y="1349903"/>
            <a:ext cx="0" cy="3575756"/>
          </a:xfrm>
          <a:custGeom>
            <a:avLst/>
            <a:gdLst/>
            <a:ahLst/>
            <a:cxnLst/>
            <a:rect l="l" t="t" r="r" b="b"/>
            <a:pathLst>
              <a:path h="3677920">
                <a:moveTo>
                  <a:pt x="0" y="0"/>
                </a:moveTo>
                <a:lnTo>
                  <a:pt x="0" y="3677412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675765" y="4922202"/>
            <a:ext cx="4784549" cy="0"/>
          </a:xfrm>
          <a:custGeom>
            <a:avLst/>
            <a:gdLst/>
            <a:ahLst/>
            <a:cxnLst/>
            <a:rect l="l" t="t" r="r" b="b"/>
            <a:pathLst>
              <a:path w="4921250">
                <a:moveTo>
                  <a:pt x="0" y="0"/>
                </a:moveTo>
                <a:lnTo>
                  <a:pt x="492099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6462659" y="1349903"/>
            <a:ext cx="0" cy="3575756"/>
          </a:xfrm>
          <a:custGeom>
            <a:avLst/>
            <a:gdLst/>
            <a:ahLst/>
            <a:cxnLst/>
            <a:rect l="l" t="t" r="r" b="b"/>
            <a:pathLst>
              <a:path h="3677920">
                <a:moveTo>
                  <a:pt x="0" y="0"/>
                </a:moveTo>
                <a:lnTo>
                  <a:pt x="0" y="3677412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675765" y="5085927"/>
            <a:ext cx="4789488" cy="0"/>
          </a:xfrm>
          <a:custGeom>
            <a:avLst/>
            <a:gdLst/>
            <a:ahLst/>
            <a:cxnLst/>
            <a:rect l="l" t="t" r="r" b="b"/>
            <a:pathLst>
              <a:path w="4926330">
                <a:moveTo>
                  <a:pt x="0" y="0"/>
                </a:moveTo>
                <a:lnTo>
                  <a:pt x="4926330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1675765" y="5409300"/>
            <a:ext cx="4789488" cy="0"/>
          </a:xfrm>
          <a:custGeom>
            <a:avLst/>
            <a:gdLst/>
            <a:ahLst/>
            <a:cxnLst/>
            <a:rect l="l" t="t" r="r" b="b"/>
            <a:pathLst>
              <a:path w="4926330">
                <a:moveTo>
                  <a:pt x="0" y="0"/>
                </a:moveTo>
                <a:lnTo>
                  <a:pt x="4926330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1678357" y="5082964"/>
            <a:ext cx="0" cy="1881099"/>
          </a:xfrm>
          <a:custGeom>
            <a:avLst/>
            <a:gdLst/>
            <a:ahLst/>
            <a:cxnLst/>
            <a:rect l="l" t="t" r="r" b="b"/>
            <a:pathLst>
              <a:path h="1934845">
                <a:moveTo>
                  <a:pt x="0" y="0"/>
                </a:moveTo>
                <a:lnTo>
                  <a:pt x="0" y="1934717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675765" y="6960975"/>
            <a:ext cx="4784549" cy="0"/>
          </a:xfrm>
          <a:custGeom>
            <a:avLst/>
            <a:gdLst/>
            <a:ahLst/>
            <a:cxnLst/>
            <a:rect l="l" t="t" r="r" b="b"/>
            <a:pathLst>
              <a:path w="4921250">
                <a:moveTo>
                  <a:pt x="0" y="0"/>
                </a:moveTo>
                <a:lnTo>
                  <a:pt x="492099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6462659" y="5082964"/>
            <a:ext cx="0" cy="1881099"/>
          </a:xfrm>
          <a:custGeom>
            <a:avLst/>
            <a:gdLst/>
            <a:ahLst/>
            <a:cxnLst/>
            <a:rect l="l" t="t" r="r" b="b"/>
            <a:pathLst>
              <a:path h="1934845">
                <a:moveTo>
                  <a:pt x="0" y="0"/>
                </a:moveTo>
                <a:lnTo>
                  <a:pt x="0" y="1934717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665394" y="7125440"/>
            <a:ext cx="4799983" cy="0"/>
          </a:xfrm>
          <a:custGeom>
            <a:avLst/>
            <a:gdLst/>
            <a:ahLst/>
            <a:cxnLst/>
            <a:rect l="l" t="t" r="r" b="b"/>
            <a:pathLst>
              <a:path w="4937125">
                <a:moveTo>
                  <a:pt x="0" y="0"/>
                </a:moveTo>
                <a:lnTo>
                  <a:pt x="493699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1667985" y="7122478"/>
            <a:ext cx="0" cy="314237"/>
          </a:xfrm>
          <a:custGeom>
            <a:avLst/>
            <a:gdLst/>
            <a:ahLst/>
            <a:cxnLst/>
            <a:rect l="l" t="t" r="r" b="b"/>
            <a:pathLst>
              <a:path h="323215">
                <a:moveTo>
                  <a:pt x="0" y="0"/>
                </a:moveTo>
                <a:lnTo>
                  <a:pt x="0" y="323088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6462659" y="7122478"/>
            <a:ext cx="0" cy="314237"/>
          </a:xfrm>
          <a:custGeom>
            <a:avLst/>
            <a:gdLst/>
            <a:ahLst/>
            <a:cxnLst/>
            <a:rect l="l" t="t" r="r" b="b"/>
            <a:pathLst>
              <a:path h="323215">
                <a:moveTo>
                  <a:pt x="0" y="0"/>
                </a:moveTo>
                <a:lnTo>
                  <a:pt x="0" y="323088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1718240" y="1354595"/>
            <a:ext cx="4695031" cy="7329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4"/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CommEmp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167">
              <a:latin typeface="Times New Roman"/>
              <a:cs typeface="Times New Roman"/>
            </a:endParaRPr>
          </a:p>
          <a:p>
            <a:pPr marL="22224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class </a:t>
            </a:r>
            <a:r>
              <a:rPr sz="972" b="1" spc="19" dirty="0">
                <a:latin typeface="Book Antiqua"/>
                <a:cs typeface="Book Antiqua"/>
              </a:rPr>
              <a:t>CommEmp </a:t>
            </a:r>
            <a:r>
              <a:rPr sz="972" b="1" spc="5" dirty="0">
                <a:latin typeface="Book Antiqua"/>
                <a:cs typeface="Book Antiqua"/>
              </a:rPr>
              <a:t>: </a:t>
            </a:r>
            <a:r>
              <a:rPr sz="972" b="1" spc="10" dirty="0">
                <a:latin typeface="Book Antiqua"/>
                <a:cs typeface="Book Antiqua"/>
              </a:rPr>
              <a:t>public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Employee</a:t>
            </a:r>
            <a:endParaRPr sz="972">
              <a:latin typeface="Book Antiqua"/>
              <a:cs typeface="Book Antiqua"/>
            </a:endParaRPr>
          </a:p>
          <a:p>
            <a:pPr marL="22224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22224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private:</a:t>
            </a:r>
            <a:endParaRPr sz="972">
              <a:latin typeface="Book Antiqua"/>
              <a:cs typeface="Book Antiqua"/>
            </a:endParaRPr>
          </a:p>
          <a:p>
            <a:pPr marL="440786" marR="3153408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double sales;  </a:t>
            </a:r>
            <a:r>
              <a:rPr sz="972" b="1" spc="15" dirty="0">
                <a:latin typeface="Book Antiqua"/>
                <a:cs typeface="Book Antiqua"/>
              </a:rPr>
              <a:t>double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commRate;</a:t>
            </a:r>
            <a:endParaRPr sz="972">
              <a:latin typeface="Book Antiqua"/>
              <a:cs typeface="Book Antiqua"/>
            </a:endParaRPr>
          </a:p>
          <a:p>
            <a:pPr marL="22224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40786" marR="1510648">
              <a:lnSpc>
                <a:spcPct val="104000"/>
              </a:lnSpc>
            </a:pPr>
            <a:r>
              <a:rPr sz="972" b="1" spc="19" dirty="0">
                <a:latin typeface="Book Antiqua"/>
                <a:cs typeface="Book Antiqua"/>
              </a:rPr>
              <a:t>CommEmp( </a:t>
            </a:r>
            <a:r>
              <a:rPr sz="972" b="1" spc="15" dirty="0">
                <a:latin typeface="Book Antiqua"/>
                <a:cs typeface="Book Antiqua"/>
              </a:rPr>
              <a:t>String&amp;, </a:t>
            </a:r>
            <a:r>
              <a:rPr sz="972" b="1" spc="10" dirty="0">
                <a:latin typeface="Book Antiqua"/>
                <a:cs typeface="Book Antiqua"/>
              </a:rPr>
              <a:t>double, double, double </a:t>
            </a:r>
            <a:r>
              <a:rPr sz="972" b="1" dirty="0">
                <a:latin typeface="Book Antiqua"/>
                <a:cs typeface="Book Antiqua"/>
              </a:rPr>
              <a:t>);  </a:t>
            </a:r>
            <a:r>
              <a:rPr sz="972" b="1" spc="10" dirty="0">
                <a:latin typeface="Book Antiqua"/>
                <a:cs typeface="Book Antiqua"/>
              </a:rPr>
              <a:t>virtual </a:t>
            </a:r>
            <a:r>
              <a:rPr sz="972" b="1" spc="15" dirty="0">
                <a:latin typeface="Book Antiqua"/>
                <a:cs typeface="Book Antiqua"/>
              </a:rPr>
              <a:t>double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calcSalary();</a:t>
            </a:r>
            <a:endParaRPr sz="972">
              <a:latin typeface="Book Antiqua"/>
              <a:cs typeface="Book Antiqua"/>
            </a:endParaRPr>
          </a:p>
          <a:p>
            <a:pPr marL="22224">
              <a:spcBef>
                <a:spcPts val="39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22224" marR="5556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CommEmp::CommEmp( </a:t>
            </a:r>
            <a:r>
              <a:rPr sz="972" b="1" spc="10" dirty="0">
                <a:latin typeface="Book Antiqua"/>
                <a:cs typeface="Book Antiqua"/>
              </a:rPr>
              <a:t>String&amp; n, double </a:t>
            </a:r>
            <a:r>
              <a:rPr sz="972" b="1" spc="5" dirty="0">
                <a:latin typeface="Book Antiqua"/>
                <a:cs typeface="Book Antiqua"/>
              </a:rPr>
              <a:t>tr, </a:t>
            </a:r>
            <a:r>
              <a:rPr sz="972" b="1" spc="15" dirty="0">
                <a:latin typeface="Book Antiqua"/>
                <a:cs typeface="Book Antiqua"/>
              </a:rPr>
              <a:t>double </a:t>
            </a:r>
            <a:r>
              <a:rPr sz="972" b="1" spc="5" dirty="0">
                <a:latin typeface="Book Antiqua"/>
                <a:cs typeface="Book Antiqua"/>
              </a:rPr>
              <a:t>s, </a:t>
            </a:r>
            <a:r>
              <a:rPr sz="972" b="1" spc="10" dirty="0">
                <a:latin typeface="Book Antiqua"/>
                <a:cs typeface="Book Antiqua"/>
              </a:rPr>
              <a:t>double cr ) </a:t>
            </a:r>
            <a:r>
              <a:rPr sz="972" b="1" spc="5" dirty="0">
                <a:latin typeface="Book Antiqua"/>
                <a:cs typeface="Book Antiqua"/>
              </a:rPr>
              <a:t>: </a:t>
            </a:r>
            <a:r>
              <a:rPr sz="972" b="1" spc="15" dirty="0">
                <a:latin typeface="Book Antiqua"/>
                <a:cs typeface="Book Antiqua"/>
              </a:rPr>
              <a:t>Employee(  </a:t>
            </a:r>
            <a:r>
              <a:rPr sz="972" b="1" spc="10" dirty="0">
                <a:latin typeface="Book Antiqua"/>
                <a:cs typeface="Book Antiqua"/>
              </a:rPr>
              <a:t>n, tr )</a:t>
            </a:r>
            <a:r>
              <a:rPr sz="972" b="1" spc="-92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40786" marR="3349725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sales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5" dirty="0">
                <a:latin typeface="Book Antiqua"/>
                <a:cs typeface="Book Antiqua"/>
              </a:rPr>
              <a:t>s;  </a:t>
            </a:r>
            <a:r>
              <a:rPr sz="972" b="1" spc="15" dirty="0">
                <a:latin typeface="Book Antiqua"/>
                <a:cs typeface="Book Antiqua"/>
              </a:rPr>
              <a:t>commRate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cr;</a:t>
            </a:r>
            <a:endParaRPr sz="972">
              <a:latin typeface="Book Antiqua"/>
              <a:cs typeface="Book Antiqua"/>
            </a:endParaRPr>
          </a:p>
          <a:p>
            <a:pPr marL="22224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22224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double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CommEmp::calcSalary()</a:t>
            </a:r>
            <a:endParaRPr sz="972">
              <a:latin typeface="Book Antiqua"/>
              <a:cs typeface="Book Antiqua"/>
            </a:endParaRPr>
          </a:p>
          <a:p>
            <a:pPr marL="22224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40786" marR="2089102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double grossPay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sales * </a:t>
            </a:r>
            <a:r>
              <a:rPr sz="972" b="1" spc="15" dirty="0">
                <a:latin typeface="Book Antiqua"/>
                <a:cs typeface="Book Antiqua"/>
              </a:rPr>
              <a:t>commRate;  double </a:t>
            </a:r>
            <a:r>
              <a:rPr sz="972" b="1" spc="10" dirty="0">
                <a:latin typeface="Book Antiqua"/>
                <a:cs typeface="Book Antiqua"/>
              </a:rPr>
              <a:t>tax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grossPay * taxRate;  return </a:t>
            </a:r>
            <a:r>
              <a:rPr sz="972" b="1" spc="15" dirty="0">
                <a:latin typeface="Book Antiqua"/>
                <a:cs typeface="Book Antiqua"/>
              </a:rPr>
              <a:t>grossPay –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tax;</a:t>
            </a:r>
            <a:endParaRPr sz="972">
              <a:latin typeface="Book Antiqua"/>
              <a:cs typeface="Book Antiqua"/>
            </a:endParaRPr>
          </a:p>
          <a:p>
            <a:pPr marL="22224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312">
              <a:latin typeface="Times New Roman"/>
              <a:cs typeface="Times New Roman"/>
            </a:endParaRPr>
          </a:p>
          <a:p>
            <a:pPr marL="22224"/>
            <a:r>
              <a:rPr sz="972" spc="24" dirty="0">
                <a:latin typeface="Book Antiqua"/>
                <a:cs typeface="Book Antiqua"/>
              </a:rPr>
              <a:t>A </a:t>
            </a:r>
            <a:r>
              <a:rPr sz="972" spc="15" dirty="0">
                <a:latin typeface="Book Antiqua"/>
                <a:cs typeface="Book Antiqua"/>
              </a:rPr>
              <a:t>Sample</a:t>
            </a:r>
            <a:r>
              <a:rPr sz="972" spc="-102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Payroll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167">
              <a:latin typeface="Times New Roman"/>
              <a:cs typeface="Times New Roman"/>
            </a:endParaRPr>
          </a:p>
          <a:p>
            <a:pPr marL="22224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int main()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40786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Employee*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emp[10];</a:t>
            </a:r>
            <a:endParaRPr sz="972">
              <a:latin typeface="Book Antiqua"/>
              <a:cs typeface="Book Antiqua"/>
            </a:endParaRPr>
          </a:p>
          <a:p>
            <a:pPr marL="440786" marR="1241485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emp[0] </a:t>
            </a:r>
            <a:r>
              <a:rPr sz="972" b="1" spc="19" dirty="0">
                <a:latin typeface="Book Antiqua"/>
                <a:cs typeface="Book Antiqua"/>
              </a:rPr>
              <a:t>= new </a:t>
            </a:r>
            <a:r>
              <a:rPr sz="972" b="1" spc="15" dirty="0">
                <a:latin typeface="Book Antiqua"/>
                <a:cs typeface="Book Antiqua"/>
              </a:rPr>
              <a:t>SalariedEmp( “Aamir”, </a:t>
            </a:r>
            <a:r>
              <a:rPr sz="972" b="1" spc="5" dirty="0">
                <a:latin typeface="Book Antiqua"/>
                <a:cs typeface="Book Antiqua"/>
              </a:rPr>
              <a:t>0.05, </a:t>
            </a:r>
            <a:r>
              <a:rPr sz="972" b="1" spc="15" dirty="0">
                <a:latin typeface="Book Antiqua"/>
                <a:cs typeface="Book Antiqua"/>
              </a:rPr>
              <a:t>15000 </a:t>
            </a:r>
            <a:r>
              <a:rPr sz="972" b="1" dirty="0">
                <a:latin typeface="Book Antiqua"/>
                <a:cs typeface="Book Antiqua"/>
              </a:rPr>
              <a:t>);  </a:t>
            </a:r>
            <a:r>
              <a:rPr sz="972" b="1" spc="15" dirty="0">
                <a:latin typeface="Book Antiqua"/>
                <a:cs typeface="Book Antiqua"/>
              </a:rPr>
              <a:t>emp[1] </a:t>
            </a:r>
            <a:r>
              <a:rPr sz="972" b="1" spc="19" dirty="0">
                <a:latin typeface="Book Antiqua"/>
                <a:cs typeface="Book Antiqua"/>
              </a:rPr>
              <a:t>= new </a:t>
            </a:r>
            <a:r>
              <a:rPr sz="972" b="1" spc="15" dirty="0">
                <a:latin typeface="Book Antiqua"/>
                <a:cs typeface="Book Antiqua"/>
              </a:rPr>
              <a:t>HourlyEmp( </a:t>
            </a:r>
            <a:r>
              <a:rPr sz="972" b="1" spc="10" dirty="0">
                <a:latin typeface="Book Antiqua"/>
                <a:cs typeface="Book Antiqua"/>
              </a:rPr>
              <a:t>“Faakhir”, 0.06, 160, 50</a:t>
            </a:r>
            <a:r>
              <a:rPr sz="972" b="1" spc="-15" dirty="0">
                <a:latin typeface="Book Antiqua"/>
                <a:cs typeface="Book Antiqua"/>
              </a:rPr>
              <a:t> </a:t>
            </a:r>
            <a:r>
              <a:rPr sz="972" b="1" dirty="0"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440786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emp[2] </a:t>
            </a:r>
            <a:r>
              <a:rPr sz="972" b="1" spc="19" dirty="0">
                <a:latin typeface="Book Antiqua"/>
                <a:cs typeface="Book Antiqua"/>
              </a:rPr>
              <a:t>= new CommEmp( </a:t>
            </a:r>
            <a:r>
              <a:rPr sz="972" b="1" spc="15" dirty="0">
                <a:latin typeface="Book Antiqua"/>
                <a:cs typeface="Book Antiqua"/>
              </a:rPr>
              <a:t>“Fuaad”, </a:t>
            </a:r>
            <a:r>
              <a:rPr sz="972" b="1" spc="5" dirty="0">
                <a:latin typeface="Book Antiqua"/>
                <a:cs typeface="Book Antiqua"/>
              </a:rPr>
              <a:t>0.04, </a:t>
            </a:r>
            <a:r>
              <a:rPr sz="972" b="1" spc="10" dirty="0">
                <a:latin typeface="Book Antiqua"/>
                <a:cs typeface="Book Antiqua"/>
              </a:rPr>
              <a:t>150000, 10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dirty="0"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440786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440786" marR="2701510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generatePayroll( </a:t>
            </a:r>
            <a:r>
              <a:rPr sz="972" b="1" spc="15" dirty="0">
                <a:latin typeface="Book Antiqua"/>
                <a:cs typeface="Book Antiqua"/>
              </a:rPr>
              <a:t>emp, </a:t>
            </a:r>
            <a:r>
              <a:rPr sz="972" b="1" spc="10" dirty="0">
                <a:latin typeface="Book Antiqua"/>
                <a:cs typeface="Book Antiqua"/>
              </a:rPr>
              <a:t>10 </a:t>
            </a:r>
            <a:r>
              <a:rPr sz="972" b="1" spc="5" dirty="0">
                <a:latin typeface="Book Antiqua"/>
                <a:cs typeface="Book Antiqua"/>
              </a:rPr>
              <a:t>);  </a:t>
            </a: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22224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 marR="4939">
              <a:lnSpc>
                <a:spcPct val="103499"/>
              </a:lnSpc>
            </a:pPr>
            <a:r>
              <a:rPr sz="972" b="1" spc="15" dirty="0">
                <a:latin typeface="Book Antiqua"/>
                <a:cs typeface="Book Antiqua"/>
              </a:rPr>
              <a:t>Function that takes Empolyee poinsters </a:t>
            </a:r>
            <a:r>
              <a:rPr sz="972" b="1" spc="10" dirty="0">
                <a:latin typeface="Book Antiqua"/>
                <a:cs typeface="Book Antiqua"/>
              </a:rPr>
              <a:t>array </a:t>
            </a:r>
            <a:r>
              <a:rPr sz="972" b="1" spc="15" dirty="0">
                <a:latin typeface="Book Antiqua"/>
                <a:cs typeface="Book Antiqua"/>
              </a:rPr>
              <a:t>and </a:t>
            </a:r>
            <a:r>
              <a:rPr sz="972" b="1" spc="10" dirty="0">
                <a:latin typeface="Book Antiqua"/>
                <a:cs typeface="Book Antiqua"/>
              </a:rPr>
              <a:t>calls </a:t>
            </a:r>
            <a:r>
              <a:rPr sz="972" b="1" spc="15" dirty="0">
                <a:latin typeface="Book Antiqua"/>
                <a:cs typeface="Book Antiqua"/>
              </a:rPr>
              <a:t>appropriate </a:t>
            </a:r>
            <a:r>
              <a:rPr sz="972" b="1" spc="19" dirty="0">
                <a:latin typeface="Book Antiqua"/>
                <a:cs typeface="Book Antiqua"/>
              </a:rPr>
              <a:t>getName  </a:t>
            </a:r>
            <a:r>
              <a:rPr sz="972" b="1" spc="15" dirty="0">
                <a:latin typeface="Book Antiqua"/>
                <a:cs typeface="Book Antiqua"/>
              </a:rPr>
              <a:t>and </a:t>
            </a:r>
            <a:r>
              <a:rPr sz="972" b="1" spc="10" dirty="0">
                <a:latin typeface="Book Antiqua"/>
                <a:cs typeface="Book Antiqua"/>
              </a:rPr>
              <a:t>calcSalary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methods</a:t>
            </a:r>
            <a:endParaRPr sz="972">
              <a:latin typeface="Book Antiqua"/>
              <a:cs typeface="Book Antiqua"/>
            </a:endParaRPr>
          </a:p>
          <a:p>
            <a:pPr marL="430291" indent="-418561">
              <a:spcBef>
                <a:spcPts val="97"/>
              </a:spcBef>
            </a:pPr>
            <a:r>
              <a:rPr sz="972" b="1" spc="15" dirty="0">
                <a:latin typeface="Book Antiqua"/>
                <a:cs typeface="Book Antiqua"/>
              </a:rPr>
              <a:t>void generatePayroll(Employee* emp[], </a:t>
            </a:r>
            <a:r>
              <a:rPr sz="972" b="1" spc="10" dirty="0">
                <a:latin typeface="Book Antiqua"/>
                <a:cs typeface="Book Antiqua"/>
              </a:rPr>
              <a:t>int size)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021">
              <a:latin typeface="Times New Roman"/>
              <a:cs typeface="Times New Roman"/>
            </a:endParaRPr>
          </a:p>
          <a:p>
            <a:pPr marL="430291" marR="2237266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cout </a:t>
            </a:r>
            <a:r>
              <a:rPr sz="972" b="1" spc="15" dirty="0">
                <a:latin typeface="Book Antiqua"/>
                <a:cs typeface="Book Antiqua"/>
              </a:rPr>
              <a:t>&lt;&lt; “Name\tNet </a:t>
            </a:r>
            <a:r>
              <a:rPr sz="972" b="1" spc="10" dirty="0">
                <a:latin typeface="Book Antiqua"/>
                <a:cs typeface="Book Antiqua"/>
              </a:rPr>
              <a:t>Salary\n\n”;  for (int i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5" dirty="0">
                <a:latin typeface="Book Antiqua"/>
                <a:cs typeface="Book Antiqua"/>
              </a:rPr>
              <a:t>0; </a:t>
            </a:r>
            <a:r>
              <a:rPr sz="972" b="1" spc="10" dirty="0">
                <a:latin typeface="Book Antiqua"/>
                <a:cs typeface="Book Antiqua"/>
              </a:rPr>
              <a:t>i </a:t>
            </a:r>
            <a:r>
              <a:rPr sz="972" b="1" spc="19" dirty="0">
                <a:latin typeface="Book Antiqua"/>
                <a:cs typeface="Book Antiqua"/>
              </a:rPr>
              <a:t>&lt; </a:t>
            </a:r>
            <a:r>
              <a:rPr sz="972" b="1" spc="10" dirty="0">
                <a:latin typeface="Book Antiqua"/>
                <a:cs typeface="Book Antiqua"/>
              </a:rPr>
              <a:t>size; i++)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cout </a:t>
            </a:r>
            <a:r>
              <a:rPr sz="972" b="1" spc="15" dirty="0">
                <a:latin typeface="Book Antiqua"/>
                <a:cs typeface="Book Antiqua"/>
              </a:rPr>
              <a:t>&lt;&lt; </a:t>
            </a:r>
            <a:r>
              <a:rPr sz="972" b="1" spc="10" dirty="0">
                <a:latin typeface="Book Antiqua"/>
                <a:cs typeface="Book Antiqua"/>
              </a:rPr>
              <a:t>emp[i]-&gt;getName() </a:t>
            </a:r>
            <a:r>
              <a:rPr sz="972" b="1" spc="15" dirty="0">
                <a:latin typeface="Book Antiqua"/>
                <a:cs typeface="Book Antiqua"/>
              </a:rPr>
              <a:t>&lt;&lt; </a:t>
            </a:r>
            <a:r>
              <a:rPr sz="972" b="1" spc="5" dirty="0">
                <a:latin typeface="Book Antiqua"/>
                <a:cs typeface="Book Antiqua"/>
              </a:rPr>
              <a:t>‘\t’ </a:t>
            </a:r>
            <a:r>
              <a:rPr sz="972" b="1" spc="15" dirty="0">
                <a:latin typeface="Book Antiqua"/>
                <a:cs typeface="Book Antiqua"/>
              </a:rPr>
              <a:t>&lt;&lt; </a:t>
            </a:r>
            <a:r>
              <a:rPr sz="972" b="1" spc="10" dirty="0">
                <a:latin typeface="Book Antiqua"/>
                <a:cs typeface="Book Antiqua"/>
              </a:rPr>
              <a:t>emp[i]-&gt;calcSalary() </a:t>
            </a:r>
            <a:r>
              <a:rPr sz="972" b="1" spc="15" dirty="0">
                <a:latin typeface="Book Antiqua"/>
                <a:cs typeface="Book Antiqua"/>
              </a:rPr>
              <a:t>&lt;&lt;</a:t>
            </a:r>
            <a:r>
              <a:rPr sz="972" b="1" spc="92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‘\n’;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430291"/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65394" y="7439183"/>
            <a:ext cx="4799983" cy="0"/>
          </a:xfrm>
          <a:custGeom>
            <a:avLst/>
            <a:gdLst/>
            <a:ahLst/>
            <a:cxnLst/>
            <a:rect l="l" t="t" r="r" b="b"/>
            <a:pathLst>
              <a:path w="4937125">
                <a:moveTo>
                  <a:pt x="0" y="0"/>
                </a:moveTo>
                <a:lnTo>
                  <a:pt x="4936998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1667985" y="7441776"/>
            <a:ext cx="0" cy="1392767"/>
          </a:xfrm>
          <a:custGeom>
            <a:avLst/>
            <a:gdLst/>
            <a:ahLst/>
            <a:cxnLst/>
            <a:rect l="l" t="t" r="r" b="b"/>
            <a:pathLst>
              <a:path h="1432559">
                <a:moveTo>
                  <a:pt x="0" y="0"/>
                </a:moveTo>
                <a:lnTo>
                  <a:pt x="0" y="1432559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1665394" y="8831579"/>
            <a:ext cx="4795044" cy="0"/>
          </a:xfrm>
          <a:custGeom>
            <a:avLst/>
            <a:gdLst/>
            <a:ahLst/>
            <a:cxnLst/>
            <a:rect l="l" t="t" r="r" b="b"/>
            <a:pathLst>
              <a:path w="4932045">
                <a:moveTo>
                  <a:pt x="0" y="0"/>
                </a:moveTo>
                <a:lnTo>
                  <a:pt x="4931664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6462659" y="7441776"/>
            <a:ext cx="0" cy="1392767"/>
          </a:xfrm>
          <a:custGeom>
            <a:avLst/>
            <a:gdLst/>
            <a:ahLst/>
            <a:cxnLst/>
            <a:rect l="l" t="t" r="r" b="b"/>
            <a:pathLst>
              <a:path h="1432559">
                <a:moveTo>
                  <a:pt x="0" y="0"/>
                </a:moveTo>
                <a:lnTo>
                  <a:pt x="0" y="1432559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2108839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4</a:t>
            </a:r>
            <a:r>
              <a:rPr sz="924" spc="-5" dirty="0">
                <a:latin typeface="Times New Roman"/>
                <a:cs typeface="Times New Roman"/>
              </a:rPr>
              <a:t>6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507948"/>
            <a:ext cx="88961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Book Antiqua"/>
                <a:cs typeface="Book Antiqua"/>
              </a:rPr>
              <a:t>Sample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Output</a:t>
            </a:r>
            <a:endParaRPr sz="972">
              <a:latin typeface="Book Antiqua"/>
              <a:cs typeface="Book Antiqu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246823" y="1828853"/>
          <a:ext cx="4800600" cy="1119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218">
                <a:tc>
                  <a:txBody>
                    <a:bodyPr/>
                    <a:lstStyle/>
                    <a:p>
                      <a:pPr marL="61594">
                        <a:lnSpc>
                          <a:spcPts val="1185"/>
                        </a:lnSpc>
                      </a:pPr>
                      <a:r>
                        <a:rPr sz="1000" b="1" spc="20" dirty="0">
                          <a:latin typeface="Book Antiqua"/>
                          <a:cs typeface="Book Antiqua"/>
                        </a:rPr>
                        <a:t>Name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T w="5333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1185"/>
                        </a:lnSpc>
                      </a:pPr>
                      <a:r>
                        <a:rPr sz="1000" b="1" spc="10" dirty="0">
                          <a:latin typeface="Book Antiqua"/>
                          <a:cs typeface="Book Antiqua"/>
                        </a:rPr>
                        <a:t>Net</a:t>
                      </a:r>
                      <a:r>
                        <a:rPr sz="1000" b="1" spc="-7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b="1" spc="15" dirty="0">
                          <a:latin typeface="Book Antiqua"/>
                          <a:cs typeface="Book Antiqua"/>
                        </a:rPr>
                        <a:t>Salary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R w="6095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696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Aamir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00" spc="10" dirty="0">
                          <a:latin typeface="Book Antiqua"/>
                          <a:cs typeface="Book Antiqua"/>
                        </a:rPr>
                        <a:t>14250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09">
                <a:tc>
                  <a:txBody>
                    <a:bodyPr/>
                    <a:lstStyle/>
                    <a:p>
                      <a:pPr marL="61594">
                        <a:lnSpc>
                          <a:spcPts val="1120"/>
                        </a:lnSpc>
                      </a:pPr>
                      <a:r>
                        <a:rPr sz="1000" spc="10" dirty="0">
                          <a:latin typeface="Book Antiqua"/>
                          <a:cs typeface="Book Antiqua"/>
                        </a:rPr>
                        <a:t>Fakhir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1120"/>
                        </a:lnSpc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7520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R w="609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278">
                <a:tc>
                  <a:txBody>
                    <a:bodyPr/>
                    <a:lstStyle/>
                    <a:p>
                      <a:pPr marL="61594">
                        <a:lnSpc>
                          <a:spcPts val="1115"/>
                        </a:lnSpc>
                      </a:pPr>
                      <a:r>
                        <a:rPr sz="1000" spc="10" dirty="0">
                          <a:latin typeface="Book Antiqua"/>
                          <a:cs typeface="Book Antiqua"/>
                        </a:rPr>
                        <a:t>Fuaad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000" dirty="0">
                          <a:latin typeface="Book Antiqua"/>
                          <a:cs typeface="Book Antiqua"/>
                        </a:rPr>
                        <a:t>…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ts val="1115"/>
                        </a:lnSpc>
                      </a:pPr>
                      <a:r>
                        <a:rPr sz="1000" spc="15" dirty="0">
                          <a:latin typeface="Book Antiqua"/>
                          <a:cs typeface="Book Antiqua"/>
                        </a:rPr>
                        <a:t>14400</a:t>
                      </a:r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R w="6095">
                      <a:solidFill>
                        <a:srgbClr val="000000"/>
                      </a:solidFill>
                      <a:prstDash val="solid"/>
                    </a:lnR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4213859" y="6016413"/>
            <a:ext cx="801582" cy="176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1143352" y="3102950"/>
            <a:ext cx="4851224" cy="1905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972" spc="15" dirty="0">
                <a:latin typeface="Book Antiqua"/>
                <a:cs typeface="Book Antiqua"/>
              </a:rPr>
              <a:t>Output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as required </a:t>
            </a:r>
            <a:r>
              <a:rPr sz="972" spc="15" dirty="0">
                <a:latin typeface="Book Antiqua"/>
                <a:cs typeface="Book Antiqua"/>
              </a:rPr>
              <a:t>displaying </a:t>
            </a:r>
            <a:r>
              <a:rPr sz="972" spc="10" dirty="0">
                <a:latin typeface="Book Antiqua"/>
                <a:cs typeface="Book Antiqua"/>
              </a:rPr>
              <a:t>employee </a:t>
            </a:r>
            <a:r>
              <a:rPr sz="972" spc="15" dirty="0">
                <a:latin typeface="Book Antiqua"/>
                <a:cs typeface="Book Antiqua"/>
              </a:rPr>
              <a:t>names and </a:t>
            </a:r>
            <a:r>
              <a:rPr sz="972" spc="10" dirty="0">
                <a:latin typeface="Book Antiqua"/>
                <a:cs typeface="Book Antiqua"/>
              </a:rPr>
              <a:t>their salary</a:t>
            </a:r>
            <a:r>
              <a:rPr sz="972" spc="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polymorphically.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300"/>
              </a:lnSpc>
            </a:pPr>
            <a:r>
              <a:rPr sz="972" spc="10" dirty="0">
                <a:latin typeface="Book Antiqua"/>
                <a:cs typeface="Book Antiqua"/>
              </a:rPr>
              <a:t>Important point to note here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i="1" spc="15" dirty="0">
                <a:latin typeface="Book Antiqua"/>
                <a:cs typeface="Book Antiqua"/>
              </a:rPr>
              <a:t>Polymorphism always </a:t>
            </a:r>
            <a:r>
              <a:rPr sz="972" i="1" spc="10" dirty="0">
                <a:latin typeface="Book Antiqua"/>
                <a:cs typeface="Book Antiqua"/>
              </a:rPr>
              <a:t>works with pointers of class   </a:t>
            </a:r>
            <a:r>
              <a:rPr sz="972" i="1" spc="5" dirty="0">
                <a:latin typeface="Book Antiqua"/>
                <a:cs typeface="Book Antiqua"/>
              </a:rPr>
              <a:t>objects </a:t>
            </a:r>
            <a:r>
              <a:rPr sz="972" i="1" spc="10" dirty="0">
                <a:latin typeface="Book Antiqua"/>
                <a:cs typeface="Book Antiqua"/>
              </a:rPr>
              <a:t>not with actual </a:t>
            </a:r>
            <a:r>
              <a:rPr sz="972" i="1" spc="5" dirty="0">
                <a:latin typeface="Book Antiqua"/>
                <a:cs typeface="Book Antiqua"/>
              </a:rPr>
              <a:t>objects</a:t>
            </a:r>
            <a:r>
              <a:rPr sz="972" spc="5" dirty="0">
                <a:latin typeface="Book Antiqua"/>
                <a:cs typeface="Book Antiqua"/>
              </a:rPr>
              <a:t>. </a:t>
            </a:r>
            <a:r>
              <a:rPr sz="972" spc="15" dirty="0">
                <a:latin typeface="Book Antiqua"/>
                <a:cs typeface="Book Antiqua"/>
              </a:rPr>
              <a:t>In above </a:t>
            </a:r>
            <a:r>
              <a:rPr sz="972" spc="10" dirty="0">
                <a:latin typeface="Book Antiqua"/>
                <a:cs typeface="Book Antiqua"/>
              </a:rPr>
              <a:t>example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used base Employee </a:t>
            </a:r>
            <a:r>
              <a:rPr sz="972" spc="10" dirty="0">
                <a:latin typeface="Book Antiqua"/>
                <a:cs typeface="Book Antiqua"/>
              </a:rPr>
              <a:t>pointer array  to store pointers of </a:t>
            </a:r>
            <a:r>
              <a:rPr sz="972" spc="15" dirty="0">
                <a:latin typeface="Book Antiqua"/>
                <a:cs typeface="Book Antiqua"/>
              </a:rPr>
              <a:t>derived </a:t>
            </a:r>
            <a:r>
              <a:rPr sz="972" spc="10" dirty="0">
                <a:latin typeface="Book Antiqua"/>
                <a:cs typeface="Book Antiqua"/>
              </a:rPr>
              <a:t>classes of class </a:t>
            </a:r>
            <a:r>
              <a:rPr sz="972" spc="15" dirty="0">
                <a:latin typeface="Book Antiqua"/>
                <a:cs typeface="Book Antiqua"/>
              </a:rPr>
              <a:t>Employee and </a:t>
            </a:r>
            <a:r>
              <a:rPr sz="972" spc="10" dirty="0">
                <a:latin typeface="Book Antiqua"/>
                <a:cs typeface="Book Antiqua"/>
              </a:rPr>
              <a:t>then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polymorphically  </a:t>
            </a:r>
            <a:r>
              <a:rPr sz="972" spc="10" dirty="0">
                <a:latin typeface="Book Antiqua"/>
                <a:cs typeface="Book Antiqua"/>
              </a:rPr>
              <a:t>called generatePayroll </a:t>
            </a:r>
            <a:r>
              <a:rPr sz="972" spc="15" dirty="0">
                <a:latin typeface="Book Antiqua"/>
                <a:cs typeface="Book Antiqua"/>
              </a:rPr>
              <a:t>method </a:t>
            </a:r>
            <a:r>
              <a:rPr sz="972" spc="10" dirty="0">
                <a:latin typeface="Book Antiqua"/>
                <a:cs typeface="Book Antiqua"/>
              </a:rPr>
              <a:t>to call </a:t>
            </a:r>
            <a:r>
              <a:rPr sz="972" spc="15" dirty="0">
                <a:latin typeface="Book Antiqua"/>
                <a:cs typeface="Book Antiqua"/>
              </a:rPr>
              <a:t>getName </a:t>
            </a:r>
            <a:r>
              <a:rPr sz="972" spc="10" dirty="0">
                <a:latin typeface="Book Antiqua"/>
                <a:cs typeface="Book Antiqua"/>
              </a:rPr>
              <a:t>and calcSal </a:t>
            </a:r>
            <a:r>
              <a:rPr sz="972" spc="15" dirty="0">
                <a:latin typeface="Book Antiqua"/>
                <a:cs typeface="Book Antiqua"/>
              </a:rPr>
              <a:t>methods in a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loop.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Never Treat Arrays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Polymorphically: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latin typeface="Book Antiqua"/>
                <a:cs typeface="Book Antiqua"/>
              </a:rPr>
              <a:t>If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use </a:t>
            </a:r>
            <a:r>
              <a:rPr sz="972" spc="10" dirty="0">
                <a:latin typeface="Book Antiqua"/>
                <a:cs typeface="Book Antiqua"/>
              </a:rPr>
              <a:t>arrays of </a:t>
            </a:r>
            <a:r>
              <a:rPr sz="972" spc="15" dirty="0">
                <a:latin typeface="Book Antiqua"/>
                <a:cs typeface="Book Antiqua"/>
              </a:rPr>
              <a:t>Objects Polymorphically then problem occurs as shown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Times New Roman"/>
                <a:cs typeface="Times New Roman"/>
              </a:rPr>
              <a:t>30.2.</a:t>
            </a:r>
            <a:r>
              <a:rPr sz="972" b="1" spc="15" dirty="0">
                <a:latin typeface="Book Antiqua"/>
                <a:cs typeface="Book Antiqua"/>
              </a:rPr>
              <a:t>Shape Hierarchy</a:t>
            </a:r>
            <a:r>
              <a:rPr sz="972" b="1" spc="-1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Revisited: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72173" y="5858244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5334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2572173" y="5863431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5334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572173" y="586861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5334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572173" y="587380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5334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2572173" y="5878988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5334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572173" y="5884174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5334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572173" y="588936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5334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572173" y="5894545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5334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2572173" y="589973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5334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2572173" y="590491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5334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2572173" y="5910104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5334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2572173" y="591528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5334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2572173" y="5920475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5334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2572173" y="5925661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5334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2572173" y="593084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5334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2572173" y="593603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5334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2572173" y="5941218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5334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2572173" y="5946405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5334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2572173" y="595158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5334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2572173" y="595677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5334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2572173" y="5961961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5334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2572173" y="5967148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5334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2572173" y="5972334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5334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2572173" y="597751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5334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2572173" y="5982705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5334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2572173" y="598789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5334">
            <a:solidFill>
              <a:srgbClr val="060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2572173" y="599307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5334">
            <a:solidFill>
              <a:srgbClr val="0707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2175087" y="5186680"/>
            <a:ext cx="2840355" cy="834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4213859" y="601900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5008034" y="6019006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4213859" y="6024191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5008034" y="6024191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4213859" y="6029378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5008034" y="6029378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4213859" y="603456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5008034" y="6034563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4213859" y="603975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5008034" y="6039750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4213859" y="6044934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5008034" y="6044934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4213859" y="6050121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5008034" y="6050121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4213859" y="605530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5008034" y="6055307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4213859" y="606049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5008034" y="6060492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4213859" y="606567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5008034" y="6065679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4213859" y="6070864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5008034" y="6070864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4213859" y="607605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5008034" y="6076050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4213859" y="6081235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5008034" y="6081235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4213859" y="608642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5008034" y="6086422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4213859" y="609160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5008034" y="6091607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4213859" y="6096794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5008034" y="6096794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4213859" y="610198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5008034" y="6101980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4213859" y="6107164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5008034" y="6107164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4213859" y="6112351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5008034" y="6112351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4213859" y="611753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5008034" y="6117536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4213859" y="612272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5008034" y="6122723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4213859" y="6127908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5008034" y="6127908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4213859" y="6133095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5008034" y="6133095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4213859" y="613827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5008034" y="6138279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5008034" y="6143465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5008034" y="6148652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4213859" y="617458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5008034" y="6174580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4213859" y="617976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5008034" y="6179767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4213859" y="618495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5008034" y="6184953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4213859" y="6190138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5008034" y="6190138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4213859" y="6195325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5008034" y="6195325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4213859" y="620050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5008034" y="6200509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4213859" y="620569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5008034" y="6205696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4213859" y="6210881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5008034" y="6210881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/>
          <p:nvPr/>
        </p:nvSpPr>
        <p:spPr>
          <a:xfrm>
            <a:off x="4213859" y="6216068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5008034" y="6216068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4213859" y="622125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/>
          <p:nvPr/>
        </p:nvSpPr>
        <p:spPr>
          <a:xfrm>
            <a:off x="5008034" y="6221253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/>
          <p:nvPr/>
        </p:nvSpPr>
        <p:spPr>
          <a:xfrm>
            <a:off x="4213859" y="622644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5008034" y="6226440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4213859" y="6231625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5008034" y="6231625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4213859" y="623681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5008034" y="6236810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/>
          <p:nvPr/>
        </p:nvSpPr>
        <p:spPr>
          <a:xfrm>
            <a:off x="4213859" y="624199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" name="object 117"/>
          <p:cNvSpPr/>
          <p:nvPr/>
        </p:nvSpPr>
        <p:spPr>
          <a:xfrm>
            <a:off x="5008034" y="6241997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" name="object 118"/>
          <p:cNvSpPr/>
          <p:nvPr/>
        </p:nvSpPr>
        <p:spPr>
          <a:xfrm>
            <a:off x="4213859" y="624718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" name="object 119"/>
          <p:cNvSpPr/>
          <p:nvPr/>
        </p:nvSpPr>
        <p:spPr>
          <a:xfrm>
            <a:off x="5008034" y="6247182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" name="object 120"/>
          <p:cNvSpPr/>
          <p:nvPr/>
        </p:nvSpPr>
        <p:spPr>
          <a:xfrm>
            <a:off x="4213859" y="625236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" name="object 121"/>
          <p:cNvSpPr/>
          <p:nvPr/>
        </p:nvSpPr>
        <p:spPr>
          <a:xfrm>
            <a:off x="5008034" y="6252369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" name="object 122"/>
          <p:cNvSpPr/>
          <p:nvPr/>
        </p:nvSpPr>
        <p:spPr>
          <a:xfrm>
            <a:off x="4213859" y="6257554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" name="object 123"/>
          <p:cNvSpPr/>
          <p:nvPr/>
        </p:nvSpPr>
        <p:spPr>
          <a:xfrm>
            <a:off x="5008034" y="6257554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" name="object 124"/>
          <p:cNvSpPr/>
          <p:nvPr/>
        </p:nvSpPr>
        <p:spPr>
          <a:xfrm>
            <a:off x="4213859" y="626274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" name="object 125"/>
          <p:cNvSpPr/>
          <p:nvPr/>
        </p:nvSpPr>
        <p:spPr>
          <a:xfrm>
            <a:off x="5008034" y="6262740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" name="object 126"/>
          <p:cNvSpPr/>
          <p:nvPr/>
        </p:nvSpPr>
        <p:spPr>
          <a:xfrm>
            <a:off x="4213859" y="6267925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" name="object 127"/>
          <p:cNvSpPr/>
          <p:nvPr/>
        </p:nvSpPr>
        <p:spPr>
          <a:xfrm>
            <a:off x="5008034" y="6267925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" name="object 128"/>
          <p:cNvSpPr/>
          <p:nvPr/>
        </p:nvSpPr>
        <p:spPr>
          <a:xfrm>
            <a:off x="4213859" y="6273111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" name="object 129"/>
          <p:cNvSpPr/>
          <p:nvPr/>
        </p:nvSpPr>
        <p:spPr>
          <a:xfrm>
            <a:off x="4261273" y="6192731"/>
            <a:ext cx="308186" cy="829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" name="object 130"/>
          <p:cNvSpPr/>
          <p:nvPr/>
        </p:nvSpPr>
        <p:spPr>
          <a:xfrm>
            <a:off x="5008034" y="6273111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" name="object 131"/>
          <p:cNvSpPr/>
          <p:nvPr/>
        </p:nvSpPr>
        <p:spPr>
          <a:xfrm>
            <a:off x="4213859" y="6278298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" name="object 132"/>
          <p:cNvSpPr/>
          <p:nvPr/>
        </p:nvSpPr>
        <p:spPr>
          <a:xfrm>
            <a:off x="5008034" y="6278298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" name="object 133"/>
          <p:cNvSpPr/>
          <p:nvPr/>
        </p:nvSpPr>
        <p:spPr>
          <a:xfrm>
            <a:off x="4213859" y="628348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" name="object 134"/>
          <p:cNvSpPr/>
          <p:nvPr/>
        </p:nvSpPr>
        <p:spPr>
          <a:xfrm>
            <a:off x="5008034" y="6283483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" name="object 135"/>
          <p:cNvSpPr/>
          <p:nvPr/>
        </p:nvSpPr>
        <p:spPr>
          <a:xfrm>
            <a:off x="4213859" y="628867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" name="object 136"/>
          <p:cNvSpPr/>
          <p:nvPr/>
        </p:nvSpPr>
        <p:spPr>
          <a:xfrm>
            <a:off x="5008034" y="6288670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" name="object 137"/>
          <p:cNvSpPr/>
          <p:nvPr/>
        </p:nvSpPr>
        <p:spPr>
          <a:xfrm>
            <a:off x="4213859" y="6293854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" name="object 138"/>
          <p:cNvSpPr/>
          <p:nvPr/>
        </p:nvSpPr>
        <p:spPr>
          <a:xfrm>
            <a:off x="5008034" y="6293854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" name="object 139"/>
          <p:cNvSpPr/>
          <p:nvPr/>
        </p:nvSpPr>
        <p:spPr>
          <a:xfrm>
            <a:off x="4213859" y="6299041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" name="object 140"/>
          <p:cNvSpPr/>
          <p:nvPr/>
        </p:nvSpPr>
        <p:spPr>
          <a:xfrm>
            <a:off x="5008034" y="6299041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" name="object 141"/>
          <p:cNvSpPr/>
          <p:nvPr/>
        </p:nvSpPr>
        <p:spPr>
          <a:xfrm>
            <a:off x="4213859" y="630422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" name="object 142"/>
          <p:cNvSpPr/>
          <p:nvPr/>
        </p:nvSpPr>
        <p:spPr>
          <a:xfrm>
            <a:off x="5008034" y="6304226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" name="object 143"/>
          <p:cNvSpPr/>
          <p:nvPr/>
        </p:nvSpPr>
        <p:spPr>
          <a:xfrm>
            <a:off x="4213859" y="630941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" name="object 144"/>
          <p:cNvSpPr/>
          <p:nvPr/>
        </p:nvSpPr>
        <p:spPr>
          <a:xfrm>
            <a:off x="5008034" y="6309413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" name="object 145"/>
          <p:cNvSpPr/>
          <p:nvPr/>
        </p:nvSpPr>
        <p:spPr>
          <a:xfrm>
            <a:off x="4213859" y="631459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" name="object 146"/>
          <p:cNvSpPr/>
          <p:nvPr/>
        </p:nvSpPr>
        <p:spPr>
          <a:xfrm>
            <a:off x="5008034" y="6314599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" name="object 147"/>
          <p:cNvSpPr/>
          <p:nvPr/>
        </p:nvSpPr>
        <p:spPr>
          <a:xfrm>
            <a:off x="4213859" y="6319784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" name="object 148"/>
          <p:cNvSpPr/>
          <p:nvPr/>
        </p:nvSpPr>
        <p:spPr>
          <a:xfrm>
            <a:off x="5008034" y="6319784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" name="object 149"/>
          <p:cNvSpPr/>
          <p:nvPr/>
        </p:nvSpPr>
        <p:spPr>
          <a:xfrm>
            <a:off x="4213859" y="632497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" name="object 150"/>
          <p:cNvSpPr/>
          <p:nvPr/>
        </p:nvSpPr>
        <p:spPr>
          <a:xfrm>
            <a:off x="5008034" y="6324970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" name="object 151"/>
          <p:cNvSpPr/>
          <p:nvPr/>
        </p:nvSpPr>
        <p:spPr>
          <a:xfrm>
            <a:off x="4213859" y="6330155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" name="object 152"/>
          <p:cNvSpPr/>
          <p:nvPr/>
        </p:nvSpPr>
        <p:spPr>
          <a:xfrm>
            <a:off x="5008034" y="6330155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3" name="object 153"/>
          <p:cNvSpPr/>
          <p:nvPr/>
        </p:nvSpPr>
        <p:spPr>
          <a:xfrm>
            <a:off x="4213859" y="633534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4" name="object 154"/>
          <p:cNvSpPr/>
          <p:nvPr/>
        </p:nvSpPr>
        <p:spPr>
          <a:xfrm>
            <a:off x="5008034" y="6335342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5" name="object 155"/>
          <p:cNvSpPr/>
          <p:nvPr/>
        </p:nvSpPr>
        <p:spPr>
          <a:xfrm>
            <a:off x="4213859" y="634052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6" name="object 156"/>
          <p:cNvSpPr/>
          <p:nvPr/>
        </p:nvSpPr>
        <p:spPr>
          <a:xfrm>
            <a:off x="5008034" y="6340527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7" name="object 157"/>
          <p:cNvSpPr/>
          <p:nvPr/>
        </p:nvSpPr>
        <p:spPr>
          <a:xfrm>
            <a:off x="4213859" y="6345714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8" name="object 158"/>
          <p:cNvSpPr/>
          <p:nvPr/>
        </p:nvSpPr>
        <p:spPr>
          <a:xfrm>
            <a:off x="5008034" y="6345714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9" name="object 159"/>
          <p:cNvSpPr/>
          <p:nvPr/>
        </p:nvSpPr>
        <p:spPr>
          <a:xfrm>
            <a:off x="4213859" y="635089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0" name="object 160"/>
          <p:cNvSpPr/>
          <p:nvPr/>
        </p:nvSpPr>
        <p:spPr>
          <a:xfrm>
            <a:off x="5008034" y="6350899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1" name="object 161"/>
          <p:cNvSpPr/>
          <p:nvPr/>
        </p:nvSpPr>
        <p:spPr>
          <a:xfrm>
            <a:off x="4213859" y="6356085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2" name="object 162"/>
          <p:cNvSpPr/>
          <p:nvPr/>
        </p:nvSpPr>
        <p:spPr>
          <a:xfrm>
            <a:off x="5008034" y="6356085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3" name="object 163"/>
          <p:cNvSpPr/>
          <p:nvPr/>
        </p:nvSpPr>
        <p:spPr>
          <a:xfrm>
            <a:off x="4213859" y="6361271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4" name="object 164"/>
          <p:cNvSpPr/>
          <p:nvPr/>
        </p:nvSpPr>
        <p:spPr>
          <a:xfrm>
            <a:off x="5008034" y="6361271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5" name="object 165"/>
          <p:cNvSpPr/>
          <p:nvPr/>
        </p:nvSpPr>
        <p:spPr>
          <a:xfrm>
            <a:off x="4213859" y="636645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6" name="object 166"/>
          <p:cNvSpPr/>
          <p:nvPr/>
        </p:nvSpPr>
        <p:spPr>
          <a:xfrm>
            <a:off x="5008034" y="6366456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7" name="object 167"/>
          <p:cNvSpPr/>
          <p:nvPr/>
        </p:nvSpPr>
        <p:spPr>
          <a:xfrm>
            <a:off x="4213859" y="6371643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8" name="object 168"/>
          <p:cNvSpPr/>
          <p:nvPr/>
        </p:nvSpPr>
        <p:spPr>
          <a:xfrm>
            <a:off x="5008034" y="6371643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9" name="object 169"/>
          <p:cNvSpPr/>
          <p:nvPr/>
        </p:nvSpPr>
        <p:spPr>
          <a:xfrm>
            <a:off x="4213859" y="6376828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0" name="object 170"/>
          <p:cNvSpPr/>
          <p:nvPr/>
        </p:nvSpPr>
        <p:spPr>
          <a:xfrm>
            <a:off x="5008034" y="6376828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1" name="object 171"/>
          <p:cNvSpPr/>
          <p:nvPr/>
        </p:nvSpPr>
        <p:spPr>
          <a:xfrm>
            <a:off x="4213859" y="6382015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2" name="object 172"/>
          <p:cNvSpPr/>
          <p:nvPr/>
        </p:nvSpPr>
        <p:spPr>
          <a:xfrm>
            <a:off x="5008034" y="6382015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3" name="object 173"/>
          <p:cNvSpPr/>
          <p:nvPr/>
        </p:nvSpPr>
        <p:spPr>
          <a:xfrm>
            <a:off x="4213859" y="638719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4" name="object 174"/>
          <p:cNvSpPr/>
          <p:nvPr/>
        </p:nvSpPr>
        <p:spPr>
          <a:xfrm>
            <a:off x="5008034" y="6387199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5" name="object 175"/>
          <p:cNvSpPr/>
          <p:nvPr/>
        </p:nvSpPr>
        <p:spPr>
          <a:xfrm>
            <a:off x="4213859" y="6392386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6" name="object 176"/>
          <p:cNvSpPr/>
          <p:nvPr/>
        </p:nvSpPr>
        <p:spPr>
          <a:xfrm>
            <a:off x="5008034" y="6392386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7" name="object 177"/>
          <p:cNvSpPr/>
          <p:nvPr/>
        </p:nvSpPr>
        <p:spPr>
          <a:xfrm>
            <a:off x="4213859" y="6397571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8" name="object 178"/>
          <p:cNvSpPr/>
          <p:nvPr/>
        </p:nvSpPr>
        <p:spPr>
          <a:xfrm>
            <a:off x="5008034" y="6397571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9" name="object 179"/>
          <p:cNvSpPr/>
          <p:nvPr/>
        </p:nvSpPr>
        <p:spPr>
          <a:xfrm>
            <a:off x="4213859" y="640275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0" name="object 180"/>
          <p:cNvSpPr/>
          <p:nvPr/>
        </p:nvSpPr>
        <p:spPr>
          <a:xfrm>
            <a:off x="5008034" y="6402757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1" name="object 181"/>
          <p:cNvSpPr/>
          <p:nvPr/>
        </p:nvSpPr>
        <p:spPr>
          <a:xfrm>
            <a:off x="4213859" y="6407944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2" name="object 182"/>
          <p:cNvSpPr/>
          <p:nvPr/>
        </p:nvSpPr>
        <p:spPr>
          <a:xfrm>
            <a:off x="5008034" y="6407944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3" name="object 183"/>
          <p:cNvSpPr/>
          <p:nvPr/>
        </p:nvSpPr>
        <p:spPr>
          <a:xfrm>
            <a:off x="4213859" y="6413129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4" name="object 184"/>
          <p:cNvSpPr/>
          <p:nvPr/>
        </p:nvSpPr>
        <p:spPr>
          <a:xfrm>
            <a:off x="5008034" y="6413129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5" name="object 185"/>
          <p:cNvSpPr/>
          <p:nvPr/>
        </p:nvSpPr>
        <p:spPr>
          <a:xfrm>
            <a:off x="4213859" y="6418315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6" name="object 186"/>
          <p:cNvSpPr/>
          <p:nvPr/>
        </p:nvSpPr>
        <p:spPr>
          <a:xfrm>
            <a:off x="5008034" y="6418315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7" name="object 187"/>
          <p:cNvSpPr/>
          <p:nvPr/>
        </p:nvSpPr>
        <p:spPr>
          <a:xfrm>
            <a:off x="4213859" y="6423500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8" name="object 188"/>
          <p:cNvSpPr/>
          <p:nvPr/>
        </p:nvSpPr>
        <p:spPr>
          <a:xfrm>
            <a:off x="5008034" y="6423500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9" name="object 189"/>
          <p:cNvSpPr/>
          <p:nvPr/>
        </p:nvSpPr>
        <p:spPr>
          <a:xfrm>
            <a:off x="4213859" y="6428687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0" name="object 190"/>
          <p:cNvSpPr/>
          <p:nvPr/>
        </p:nvSpPr>
        <p:spPr>
          <a:xfrm>
            <a:off x="5008034" y="6428687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1" name="object 191"/>
          <p:cNvSpPr/>
          <p:nvPr/>
        </p:nvSpPr>
        <p:spPr>
          <a:xfrm>
            <a:off x="4213859" y="6433872"/>
            <a:ext cx="6174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2" name="object 192"/>
          <p:cNvSpPr/>
          <p:nvPr/>
        </p:nvSpPr>
        <p:spPr>
          <a:xfrm>
            <a:off x="5008034" y="6433872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3" name="object 193"/>
          <p:cNvSpPr/>
          <p:nvPr/>
        </p:nvSpPr>
        <p:spPr>
          <a:xfrm>
            <a:off x="5008034" y="6439059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4" name="object 194"/>
          <p:cNvSpPr/>
          <p:nvPr/>
        </p:nvSpPr>
        <p:spPr>
          <a:xfrm>
            <a:off x="5008034" y="6444245"/>
            <a:ext cx="7408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5334">
            <a:solidFill>
              <a:srgbClr val="49494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5" name="object 195"/>
          <p:cNvSpPr/>
          <p:nvPr/>
        </p:nvSpPr>
        <p:spPr>
          <a:xfrm>
            <a:off x="2175087" y="6021599"/>
            <a:ext cx="800100" cy="4304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6" name="object 196"/>
          <p:cNvSpPr/>
          <p:nvPr/>
        </p:nvSpPr>
        <p:spPr>
          <a:xfrm>
            <a:off x="3194473" y="6021599"/>
            <a:ext cx="800100" cy="430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7" name="object 197"/>
          <p:cNvSpPr/>
          <p:nvPr/>
        </p:nvSpPr>
        <p:spPr>
          <a:xfrm>
            <a:off x="4213859" y="6187546"/>
            <a:ext cx="801582" cy="2644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8" name="object 198"/>
          <p:cNvSpPr txBox="1"/>
          <p:nvPr/>
        </p:nvSpPr>
        <p:spPr>
          <a:xfrm>
            <a:off x="1143365" y="6761938"/>
            <a:ext cx="4850606" cy="482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7000"/>
              </a:lnSpc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have not </a:t>
            </a:r>
            <a:r>
              <a:rPr sz="972" spc="19" dirty="0">
                <a:latin typeface="Book Antiqua"/>
                <a:cs typeface="Book Antiqua"/>
              </a:rPr>
              <a:t>made </a:t>
            </a:r>
            <a:r>
              <a:rPr sz="972" spc="15" dirty="0">
                <a:latin typeface="Book Antiqua"/>
                <a:cs typeface="Book Antiqua"/>
              </a:rPr>
              <a:t>Shape </a:t>
            </a:r>
            <a:r>
              <a:rPr sz="972" spc="10" dirty="0">
                <a:latin typeface="Book Antiqua"/>
                <a:cs typeface="Book Antiqua"/>
              </a:rPr>
              <a:t>class Abstract so that </a:t>
            </a:r>
            <a:r>
              <a:rPr sz="972" spc="15" dirty="0">
                <a:latin typeface="Book Antiqua"/>
                <a:cs typeface="Book Antiqua"/>
              </a:rPr>
              <a:t>we can </a:t>
            </a:r>
            <a:r>
              <a:rPr sz="972" spc="10" dirty="0">
                <a:latin typeface="Book Antiqua"/>
                <a:cs typeface="Book Antiqua"/>
              </a:rPr>
              <a:t>create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0" dirty="0">
                <a:latin typeface="Book Antiqua"/>
                <a:cs typeface="Book Antiqua"/>
              </a:rPr>
              <a:t>objects to </a:t>
            </a:r>
            <a:r>
              <a:rPr sz="972" spc="15" dirty="0">
                <a:latin typeface="Book Antiqua"/>
                <a:cs typeface="Book Antiqua"/>
              </a:rPr>
              <a:t>show the  </a:t>
            </a:r>
            <a:r>
              <a:rPr sz="972" spc="10" dirty="0">
                <a:latin typeface="Book Antiqua"/>
                <a:cs typeface="Book Antiqua"/>
              </a:rPr>
              <a:t>point that calling array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10" dirty="0">
                <a:latin typeface="Book Antiqua"/>
                <a:cs typeface="Book Antiqua"/>
              </a:rPr>
              <a:t>objects polymorphically results </a:t>
            </a:r>
            <a:r>
              <a:rPr sz="972" spc="5" dirty="0">
                <a:latin typeface="Book Antiqua"/>
                <a:cs typeface="Book Antiqua"/>
              </a:rPr>
              <a:t>in</a:t>
            </a:r>
            <a:r>
              <a:rPr sz="972" spc="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errors,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3"/>
              </a:spcBef>
            </a:pPr>
            <a:r>
              <a:rPr sz="972" spc="10" dirty="0">
                <a:latin typeface="Book Antiqua"/>
                <a:cs typeface="Book Antiqua"/>
              </a:rPr>
              <a:t>See the </a:t>
            </a:r>
            <a:r>
              <a:rPr sz="972" spc="15" dirty="0">
                <a:latin typeface="Book Antiqua"/>
                <a:cs typeface="Book Antiqua"/>
              </a:rPr>
              <a:t>shape </a:t>
            </a:r>
            <a:r>
              <a:rPr sz="972" spc="10" dirty="0">
                <a:latin typeface="Book Antiqua"/>
                <a:cs typeface="Book Antiqua"/>
              </a:rPr>
              <a:t>hierarchy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again,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1093099" y="7410661"/>
            <a:ext cx="4951853" cy="1801519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137"/>
              </a:lnSpc>
            </a:pPr>
            <a:r>
              <a:rPr sz="972" b="1" spc="10" dirty="0">
                <a:latin typeface="Book Antiqua"/>
                <a:cs typeface="Book Antiqua"/>
              </a:rPr>
              <a:t>class </a:t>
            </a:r>
            <a:r>
              <a:rPr sz="972" b="1" spc="15" dirty="0">
                <a:latin typeface="Book Antiqua"/>
                <a:cs typeface="Book Antiqua"/>
              </a:rPr>
              <a:t>Shape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Shape();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virtual void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draw(){</a:t>
            </a:r>
            <a:endParaRPr sz="972">
              <a:latin typeface="Book Antiqua"/>
              <a:cs typeface="Book Antiqua"/>
            </a:endParaRPr>
          </a:p>
          <a:p>
            <a:pPr marR="2002056" algn="ctr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cout </a:t>
            </a:r>
            <a:r>
              <a:rPr sz="972" b="1" spc="19" dirty="0">
                <a:latin typeface="Book Antiqua"/>
                <a:cs typeface="Book Antiqua"/>
              </a:rPr>
              <a:t>&lt;&lt;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“Shape\n”;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virtual int calcArea() { return </a:t>
            </a:r>
            <a:r>
              <a:rPr sz="972" b="1" spc="5" dirty="0">
                <a:latin typeface="Book Antiqua"/>
                <a:cs typeface="Book Antiqua"/>
              </a:rPr>
              <a:t>0;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59265"/>
            <a:r>
              <a:rPr sz="972" b="1" spc="10" dirty="0">
                <a:latin typeface="Book Antiqua"/>
                <a:cs typeface="Book Antiqua"/>
              </a:rPr>
              <a:t>class </a:t>
            </a:r>
            <a:r>
              <a:rPr sz="972" b="1" spc="15" dirty="0">
                <a:latin typeface="Book Antiqua"/>
                <a:cs typeface="Book Antiqua"/>
              </a:rPr>
              <a:t>Line </a:t>
            </a:r>
            <a:r>
              <a:rPr sz="972" b="1" spc="5" dirty="0">
                <a:latin typeface="Book Antiqua"/>
                <a:cs typeface="Book Antiqua"/>
              </a:rPr>
              <a:t>: </a:t>
            </a:r>
            <a:r>
              <a:rPr sz="972" b="1" spc="15" dirty="0">
                <a:latin typeface="Book Antiqua"/>
                <a:cs typeface="Book Antiqua"/>
              </a:rPr>
              <a:t>public Shape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9859244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4</a:t>
            </a:r>
            <a:r>
              <a:rPr sz="924" spc="-5" dirty="0">
                <a:latin typeface="Times New Roman"/>
                <a:cs typeface="Times New Roman"/>
              </a:rPr>
              <a:t>7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1301" y="1352867"/>
            <a:ext cx="4951853" cy="3213637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147"/>
              </a:lnSpc>
            </a:pP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39"/>
              </a:spcBef>
            </a:pPr>
            <a:r>
              <a:rPr sz="972" b="1" spc="10" dirty="0">
                <a:latin typeface="Book Antiqua"/>
                <a:cs typeface="Book Antiqua"/>
              </a:rPr>
              <a:t>Line(Point </a:t>
            </a:r>
            <a:r>
              <a:rPr sz="972" b="1" spc="15" dirty="0">
                <a:latin typeface="Book Antiqua"/>
                <a:cs typeface="Book Antiqua"/>
              </a:rPr>
              <a:t>p1, Point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p2);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void draw(){ cout </a:t>
            </a:r>
            <a:r>
              <a:rPr sz="972" b="1" spc="15" dirty="0">
                <a:latin typeface="Book Antiqua"/>
                <a:cs typeface="Book Antiqua"/>
              </a:rPr>
              <a:t>&lt;&lt; </a:t>
            </a:r>
            <a:r>
              <a:rPr sz="972" b="1" spc="10" dirty="0">
                <a:latin typeface="Book Antiqua"/>
                <a:cs typeface="Book Antiqua"/>
              </a:rPr>
              <a:t>“Line\n”;</a:t>
            </a:r>
            <a:r>
              <a:rPr sz="972" b="1" spc="5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44"/>
              </a:spcBef>
            </a:pPr>
            <a:r>
              <a:rPr sz="972" b="1" spc="-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477827" marR="2276776" indent="-417944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void </a:t>
            </a:r>
            <a:r>
              <a:rPr sz="972" b="1" spc="15" dirty="0">
                <a:latin typeface="Book Antiqua"/>
                <a:cs typeface="Book Antiqua"/>
              </a:rPr>
              <a:t>drawShapes( Shape </a:t>
            </a:r>
            <a:r>
              <a:rPr sz="972" b="1" spc="10" dirty="0">
                <a:latin typeface="Book Antiqua"/>
                <a:cs typeface="Book Antiqua"/>
              </a:rPr>
              <a:t>_shape[], </a:t>
            </a:r>
            <a:r>
              <a:rPr sz="972" b="1" spc="15" dirty="0">
                <a:latin typeface="Book Antiqua"/>
                <a:cs typeface="Book Antiqua"/>
              </a:rPr>
              <a:t>int </a:t>
            </a:r>
            <a:r>
              <a:rPr sz="972" b="1" spc="10" dirty="0">
                <a:latin typeface="Book Antiqua"/>
                <a:cs typeface="Book Antiqua"/>
              </a:rPr>
              <a:t>size ) {  for (int i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0; i </a:t>
            </a:r>
            <a:r>
              <a:rPr sz="972" b="1" spc="19" dirty="0">
                <a:latin typeface="Book Antiqua"/>
                <a:cs typeface="Book Antiqua"/>
              </a:rPr>
              <a:t>&lt; </a:t>
            </a:r>
            <a:r>
              <a:rPr sz="972" b="1" spc="5" dirty="0">
                <a:latin typeface="Book Antiqua"/>
                <a:cs typeface="Book Antiqua"/>
              </a:rPr>
              <a:t>size; </a:t>
            </a:r>
            <a:r>
              <a:rPr sz="972" b="1" spc="15" dirty="0">
                <a:latin typeface="Book Antiqua"/>
                <a:cs typeface="Book Antiqua"/>
              </a:rPr>
              <a:t>i++)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R="2166888" algn="ctr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_shape[i].draw();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39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59882"/>
            <a:r>
              <a:rPr sz="972" spc="15" dirty="0">
                <a:latin typeface="Book Antiqua"/>
                <a:cs typeface="Book Antiqua"/>
              </a:rPr>
              <a:t>//Polymorphism </a:t>
            </a:r>
            <a:r>
              <a:rPr sz="972" spc="24" dirty="0">
                <a:latin typeface="Book Antiqua"/>
                <a:cs typeface="Book Antiqua"/>
              </a:rPr>
              <a:t>&amp;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Arrays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59882"/>
            <a:r>
              <a:rPr sz="972" b="1" spc="10" dirty="0">
                <a:latin typeface="Book Antiqua"/>
                <a:cs typeface="Book Antiqua"/>
              </a:rPr>
              <a:t>int main()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Shape </a:t>
            </a:r>
            <a:r>
              <a:rPr sz="972" b="1" spc="10" dirty="0">
                <a:latin typeface="Book Antiqua"/>
                <a:cs typeface="Book Antiqua"/>
              </a:rPr>
              <a:t>_shape[ </a:t>
            </a:r>
            <a:r>
              <a:rPr sz="972" b="1" spc="15" dirty="0">
                <a:latin typeface="Book Antiqua"/>
                <a:cs typeface="Book Antiqua"/>
              </a:rPr>
              <a:t>10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];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_shape[ 0 </a:t>
            </a:r>
            <a:r>
              <a:rPr sz="972" b="1" spc="10" dirty="0">
                <a:latin typeface="Book Antiqua"/>
                <a:cs typeface="Book Antiqua"/>
              </a:rPr>
              <a:t>]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97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Shape();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_shape[ 1 </a:t>
            </a:r>
            <a:r>
              <a:rPr sz="972" b="1" spc="10" dirty="0">
                <a:latin typeface="Book Antiqua"/>
                <a:cs typeface="Book Antiqua"/>
              </a:rPr>
              <a:t>]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97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Shape();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477827" marR="2966352">
              <a:lnSpc>
                <a:spcPct val="103499"/>
              </a:lnSpc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drawShapes( </a:t>
            </a:r>
            <a:r>
              <a:rPr sz="972" b="1" spc="10" dirty="0">
                <a:latin typeface="Book Antiqua"/>
                <a:cs typeface="Book Antiqua"/>
              </a:rPr>
              <a:t>_shape, </a:t>
            </a:r>
            <a:r>
              <a:rPr sz="972" b="1" spc="15" dirty="0">
                <a:latin typeface="Book Antiqua"/>
                <a:cs typeface="Book Antiqua"/>
              </a:rPr>
              <a:t>10 </a:t>
            </a:r>
            <a:r>
              <a:rPr sz="972" b="1" spc="5" dirty="0">
                <a:latin typeface="Book Antiqua"/>
                <a:cs typeface="Book Antiqua"/>
              </a:rPr>
              <a:t>);  </a:t>
            </a: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1924" y="4922450"/>
            <a:ext cx="4850606" cy="1126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In above code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created </a:t>
            </a:r>
            <a:r>
              <a:rPr sz="972" spc="15" dirty="0">
                <a:latin typeface="Book Antiqua"/>
                <a:cs typeface="Book Antiqua"/>
              </a:rPr>
              <a:t>array </a:t>
            </a:r>
            <a:r>
              <a:rPr sz="972" spc="10" dirty="0">
                <a:latin typeface="Book Antiqua"/>
                <a:cs typeface="Book Antiqua"/>
              </a:rPr>
              <a:t>of ten objects of </a:t>
            </a:r>
            <a:r>
              <a:rPr sz="972" spc="15" dirty="0">
                <a:latin typeface="Book Antiqua"/>
                <a:cs typeface="Book Antiqua"/>
              </a:rPr>
              <a:t>Shape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and then passed </a:t>
            </a:r>
            <a:r>
              <a:rPr sz="972" spc="10" dirty="0">
                <a:latin typeface="Book Antiqua"/>
                <a:cs typeface="Book Antiqua"/>
              </a:rPr>
              <a:t>it to  </a:t>
            </a:r>
            <a:r>
              <a:rPr sz="972" spc="15" dirty="0">
                <a:latin typeface="Book Antiqua"/>
                <a:cs typeface="Book Antiqua"/>
              </a:rPr>
              <a:t>drawShapes </a:t>
            </a:r>
            <a:r>
              <a:rPr sz="972" spc="10" dirty="0">
                <a:latin typeface="Book Antiqua"/>
                <a:cs typeface="Book Antiqua"/>
              </a:rPr>
              <a:t>function, note that </a:t>
            </a:r>
            <a:r>
              <a:rPr sz="972" spc="15" dirty="0">
                <a:latin typeface="Book Antiqua"/>
                <a:cs typeface="Book Antiqua"/>
              </a:rPr>
              <a:t>in above code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passed </a:t>
            </a:r>
            <a:r>
              <a:rPr sz="972" spc="15" dirty="0">
                <a:latin typeface="Book Antiqua"/>
                <a:cs typeface="Book Antiqua"/>
              </a:rPr>
              <a:t>Shapes array </a:t>
            </a:r>
            <a:r>
              <a:rPr sz="972" spc="10" dirty="0">
                <a:latin typeface="Book Antiqua"/>
                <a:cs typeface="Book Antiqua"/>
              </a:rPr>
              <a:t>(Shapes </a:t>
            </a:r>
            <a:r>
              <a:rPr sz="972" spc="5" dirty="0">
                <a:latin typeface="Book Antiqua"/>
                <a:cs typeface="Book Antiqua"/>
              </a:rPr>
              <a:t>[])  </a:t>
            </a:r>
            <a:r>
              <a:rPr sz="972" spc="10" dirty="0">
                <a:latin typeface="Book Antiqua"/>
                <a:cs typeface="Book Antiqua"/>
              </a:rPr>
              <a:t>instead of Shapes pointers array (Shapes * </a:t>
            </a:r>
            <a:r>
              <a:rPr sz="972" spc="5" dirty="0">
                <a:latin typeface="Book Antiqua"/>
                <a:cs typeface="Book Antiqua"/>
              </a:rPr>
              <a:t>[]) </a:t>
            </a:r>
            <a:r>
              <a:rPr sz="972" spc="15" dirty="0">
                <a:latin typeface="Book Antiqua"/>
                <a:cs typeface="Book Antiqua"/>
              </a:rPr>
              <a:t>to drawShapes</a:t>
            </a:r>
            <a:r>
              <a:rPr sz="972" spc="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function.</a:t>
            </a:r>
            <a:endParaRPr sz="972">
              <a:latin typeface="Book Antiqua"/>
              <a:cs typeface="Book Antiqua"/>
            </a:endParaRPr>
          </a:p>
          <a:p>
            <a:pPr marL="12347" marR="4939" algn="just">
              <a:lnSpc>
                <a:spcPts val="1254"/>
              </a:lnSpc>
              <a:spcBef>
                <a:spcPts val="49"/>
              </a:spcBef>
            </a:pPr>
            <a:r>
              <a:rPr sz="972" spc="15" dirty="0">
                <a:latin typeface="Book Antiqua"/>
                <a:cs typeface="Book Antiqua"/>
              </a:rPr>
              <a:t>The code works </a:t>
            </a:r>
            <a:r>
              <a:rPr sz="972" spc="19" dirty="0">
                <a:latin typeface="Book Antiqua"/>
                <a:cs typeface="Book Antiqua"/>
              </a:rPr>
              <a:t>draw </a:t>
            </a:r>
            <a:r>
              <a:rPr sz="972" spc="15" dirty="0">
                <a:latin typeface="Book Antiqua"/>
                <a:cs typeface="Book Antiqua"/>
              </a:rPr>
              <a:t>method </a:t>
            </a:r>
            <a:r>
              <a:rPr sz="972" spc="10" dirty="0">
                <a:latin typeface="Book Antiqua"/>
                <a:cs typeface="Book Antiqua"/>
              </a:rPr>
              <a:t>for each Object of </a:t>
            </a:r>
            <a:r>
              <a:rPr sz="972" spc="15" dirty="0">
                <a:latin typeface="Book Antiqua"/>
                <a:cs typeface="Book Antiqua"/>
              </a:rPr>
              <a:t>Shape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called and </a:t>
            </a:r>
            <a:r>
              <a:rPr sz="972" spc="15" dirty="0">
                <a:latin typeface="Book Antiqua"/>
                <a:cs typeface="Book Antiqua"/>
              </a:rPr>
              <a:t>output </a:t>
            </a:r>
            <a:r>
              <a:rPr sz="972" spc="5" dirty="0">
                <a:latin typeface="Book Antiqua"/>
                <a:cs typeface="Book Antiqua"/>
              </a:rPr>
              <a:t>is  </a:t>
            </a:r>
            <a:r>
              <a:rPr sz="972" spc="10" dirty="0">
                <a:latin typeface="Book Antiqua"/>
                <a:cs typeface="Book Antiqua"/>
              </a:rPr>
              <a:t>displayed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Sample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Output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67986" y="6201991"/>
            <a:ext cx="4795044" cy="601768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147"/>
              </a:lnSpc>
            </a:pPr>
            <a:r>
              <a:rPr sz="972" b="1" spc="15" dirty="0">
                <a:latin typeface="Book Antiqua"/>
                <a:cs typeface="Book Antiqua"/>
              </a:rPr>
              <a:t>Shape</a:t>
            </a:r>
            <a:endParaRPr sz="972">
              <a:latin typeface="Book Antiqua"/>
              <a:cs typeface="Book Antiqua"/>
            </a:endParaRPr>
          </a:p>
          <a:p>
            <a:pPr marL="59882" marR="4359705">
              <a:lnSpc>
                <a:spcPct val="104000"/>
              </a:lnSpc>
            </a:pPr>
            <a:r>
              <a:rPr sz="972" b="1" spc="24" dirty="0">
                <a:latin typeface="Book Antiqua"/>
                <a:cs typeface="Book Antiqua"/>
              </a:rPr>
              <a:t>S</a:t>
            </a:r>
            <a:r>
              <a:rPr sz="972" b="1" spc="10" dirty="0">
                <a:latin typeface="Book Antiqua"/>
                <a:cs typeface="Book Antiqua"/>
              </a:rPr>
              <a:t>hape  </a:t>
            </a:r>
            <a:r>
              <a:rPr sz="972" b="1" spc="24" dirty="0">
                <a:latin typeface="Book Antiqua"/>
                <a:cs typeface="Book Antiqua"/>
              </a:rPr>
              <a:t>S</a:t>
            </a:r>
            <a:r>
              <a:rPr sz="972" b="1" spc="10" dirty="0">
                <a:latin typeface="Book Antiqua"/>
                <a:cs typeface="Book Antiqua"/>
              </a:rPr>
              <a:t>hap</a:t>
            </a:r>
            <a:r>
              <a:rPr sz="972" b="1" spc="15" dirty="0">
                <a:latin typeface="Book Antiqua"/>
                <a:cs typeface="Book Antiqua"/>
              </a:rPr>
              <a:t>e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1924" y="7123168"/>
            <a:ext cx="4850606" cy="480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07200"/>
              </a:lnSpc>
            </a:pPr>
            <a:r>
              <a:rPr sz="972" spc="19" dirty="0">
                <a:latin typeface="Book Antiqua"/>
                <a:cs typeface="Book Antiqua"/>
              </a:rPr>
              <a:t>Now we </a:t>
            </a:r>
            <a:r>
              <a:rPr sz="972" spc="10" dirty="0">
                <a:latin typeface="Book Antiqua"/>
                <a:cs typeface="Book Antiqua"/>
              </a:rPr>
              <a:t>try to </a:t>
            </a:r>
            <a:r>
              <a:rPr sz="972" spc="19" dirty="0">
                <a:latin typeface="Book Antiqua"/>
                <a:cs typeface="Book Antiqua"/>
              </a:rPr>
              <a:t>do </a:t>
            </a:r>
            <a:r>
              <a:rPr sz="972" spc="15" dirty="0">
                <a:latin typeface="Book Antiqua"/>
                <a:cs typeface="Book Antiqua"/>
              </a:rPr>
              <a:t>polymorphism </a:t>
            </a:r>
            <a:r>
              <a:rPr sz="972" spc="10" dirty="0">
                <a:latin typeface="Book Antiqua"/>
                <a:cs typeface="Book Antiqua"/>
              </a:rPr>
              <a:t>here </a:t>
            </a: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10" dirty="0">
                <a:latin typeface="Book Antiqua"/>
                <a:cs typeface="Book Antiqua"/>
              </a:rPr>
              <a:t>creating lines objects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passing to </a:t>
            </a:r>
            <a:r>
              <a:rPr sz="972" spc="5" dirty="0">
                <a:latin typeface="Book Antiqua"/>
                <a:cs typeface="Book Antiqua"/>
              </a:rPr>
              <a:t>this  </a:t>
            </a:r>
            <a:r>
              <a:rPr sz="972" spc="10" dirty="0">
                <a:latin typeface="Book Antiqua"/>
                <a:cs typeface="Book Antiqua"/>
              </a:rPr>
              <a:t>functions as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did previously in case of pointers with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difference that this time 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are passing </a:t>
            </a:r>
            <a:r>
              <a:rPr sz="972" spc="10" dirty="0">
                <a:latin typeface="Book Antiqua"/>
                <a:cs typeface="Book Antiqua"/>
              </a:rPr>
              <a:t>objects array </a:t>
            </a:r>
            <a:r>
              <a:rPr sz="972" spc="15" dirty="0">
                <a:latin typeface="Book Antiqua"/>
                <a:cs typeface="Book Antiqua"/>
              </a:rPr>
              <a:t>instead </a:t>
            </a:r>
            <a:r>
              <a:rPr sz="972" spc="10" dirty="0">
                <a:latin typeface="Book Antiqua"/>
                <a:cs typeface="Book Antiqua"/>
              </a:rPr>
              <a:t>of pointers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array.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8357" y="7772929"/>
            <a:ext cx="4784549" cy="1349728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147"/>
              </a:lnSpc>
            </a:pPr>
            <a:r>
              <a:rPr sz="972" b="1" spc="10" dirty="0">
                <a:latin typeface="Book Antiqua"/>
                <a:cs typeface="Book Antiqua"/>
              </a:rPr>
              <a:t>int main()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8444">
              <a:spcBef>
                <a:spcPts val="39"/>
              </a:spcBef>
            </a:pPr>
            <a:r>
              <a:rPr sz="972" b="1" spc="10" dirty="0">
                <a:latin typeface="Book Antiqua"/>
                <a:cs typeface="Book Antiqua"/>
              </a:rPr>
              <a:t>Point p1(10, </a:t>
            </a:r>
            <a:r>
              <a:rPr sz="972" b="1" spc="5" dirty="0">
                <a:latin typeface="Book Antiqua"/>
                <a:cs typeface="Book Antiqua"/>
              </a:rPr>
              <a:t>10), </a:t>
            </a:r>
            <a:r>
              <a:rPr sz="972" b="1" spc="10" dirty="0">
                <a:latin typeface="Book Antiqua"/>
                <a:cs typeface="Book Antiqua"/>
              </a:rPr>
              <a:t>p2(20, </a:t>
            </a:r>
            <a:r>
              <a:rPr sz="972" b="1" spc="5" dirty="0">
                <a:latin typeface="Book Antiqua"/>
                <a:cs typeface="Book Antiqua"/>
              </a:rPr>
              <a:t>20),</a:t>
            </a:r>
            <a:r>
              <a:rPr sz="972" b="1" spc="10" dirty="0">
                <a:latin typeface="Book Antiqua"/>
                <a:cs typeface="Book Antiqua"/>
              </a:rPr>
              <a:t> </a:t>
            </a: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478444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Line _line[ 10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];</a:t>
            </a:r>
            <a:endParaRPr sz="972">
              <a:latin typeface="Book Antiqua"/>
              <a:cs typeface="Book Antiqua"/>
            </a:endParaRPr>
          </a:p>
          <a:p>
            <a:pPr marL="478444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_line[ </a:t>
            </a:r>
            <a:r>
              <a:rPr sz="972" b="1" spc="15" dirty="0">
                <a:latin typeface="Book Antiqua"/>
                <a:cs typeface="Book Antiqua"/>
              </a:rPr>
              <a:t>0 </a:t>
            </a:r>
            <a:r>
              <a:rPr sz="972" b="1" spc="10" dirty="0">
                <a:latin typeface="Book Antiqua"/>
                <a:cs typeface="Book Antiqua"/>
              </a:rPr>
              <a:t>]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Line( p1, </a:t>
            </a:r>
            <a:r>
              <a:rPr sz="972" b="1" spc="19" dirty="0">
                <a:latin typeface="Book Antiqua"/>
                <a:cs typeface="Book Antiqua"/>
              </a:rPr>
              <a:t>p2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478444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_line[ </a:t>
            </a:r>
            <a:r>
              <a:rPr sz="972" b="1" spc="15" dirty="0">
                <a:latin typeface="Book Antiqua"/>
                <a:cs typeface="Book Antiqua"/>
              </a:rPr>
              <a:t>1 </a:t>
            </a:r>
            <a:r>
              <a:rPr sz="972" b="1" spc="10" dirty="0">
                <a:latin typeface="Book Antiqua"/>
                <a:cs typeface="Book Antiqua"/>
              </a:rPr>
              <a:t>]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Line( p3, </a:t>
            </a:r>
            <a:r>
              <a:rPr sz="972" b="1" spc="19" dirty="0">
                <a:latin typeface="Book Antiqua"/>
                <a:cs typeface="Book Antiqua"/>
              </a:rPr>
              <a:t>p4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478444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478444" marR="2912026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drawShapes( </a:t>
            </a:r>
            <a:r>
              <a:rPr sz="972" b="1" spc="10" dirty="0">
                <a:latin typeface="Book Antiqua"/>
                <a:cs typeface="Book Antiqua"/>
              </a:rPr>
              <a:t>_line, 10 </a:t>
            </a:r>
            <a:r>
              <a:rPr sz="972" b="1" dirty="0">
                <a:latin typeface="Book Antiqua"/>
                <a:cs typeface="Book Antiqua"/>
              </a:rPr>
              <a:t>);  </a:t>
            </a: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857232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4</a:t>
            </a:r>
            <a:r>
              <a:rPr sz="924" spc="-5" dirty="0">
                <a:latin typeface="Times New Roman"/>
                <a:cs typeface="Times New Roman"/>
              </a:rPr>
              <a:t>8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506466"/>
            <a:ext cx="95505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Sample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Output: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0156" y="1824037"/>
            <a:ext cx="4784549" cy="290657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147"/>
              </a:lnSpc>
            </a:pPr>
            <a:r>
              <a:rPr sz="972" b="1" spc="15" dirty="0">
                <a:latin typeface="Book Antiqua"/>
                <a:cs typeface="Book Antiqua"/>
              </a:rPr>
              <a:t>Shape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44"/>
              </a:spcBef>
            </a:pPr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10" dirty="0">
                <a:latin typeface="Book Antiqua"/>
                <a:cs typeface="Book Antiqua"/>
              </a:rPr>
              <a:t>Run-time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error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352" y="2438434"/>
            <a:ext cx="4851224" cy="2081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This </a:t>
            </a:r>
            <a:r>
              <a:rPr sz="972" spc="15" dirty="0">
                <a:latin typeface="Book Antiqua"/>
                <a:cs typeface="Book Antiqua"/>
              </a:rPr>
              <a:t>time </a:t>
            </a:r>
            <a:r>
              <a:rPr sz="972" spc="10" dirty="0">
                <a:latin typeface="Book Antiqua"/>
                <a:cs typeface="Book Antiqua"/>
              </a:rPr>
              <a:t>also </a:t>
            </a:r>
            <a:r>
              <a:rPr sz="972" spc="15" dirty="0">
                <a:latin typeface="Book Antiqua"/>
                <a:cs typeface="Book Antiqua"/>
              </a:rPr>
              <a:t>program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compiled </a:t>
            </a:r>
            <a:r>
              <a:rPr sz="972" spc="10" dirty="0">
                <a:latin typeface="Book Antiqua"/>
                <a:cs typeface="Book Antiqua"/>
              </a:rPr>
              <a:t>correctly but </a:t>
            </a:r>
            <a:r>
              <a:rPr sz="972" spc="15" dirty="0">
                <a:latin typeface="Book Antiqua"/>
                <a:cs typeface="Book Antiqua"/>
              </a:rPr>
              <a:t>when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executed it only </a:t>
            </a:r>
            <a:r>
              <a:rPr sz="972" spc="15" dirty="0">
                <a:latin typeface="Book Antiqua"/>
                <a:cs typeface="Book Antiqua"/>
              </a:rPr>
              <a:t>Shape  </a:t>
            </a:r>
            <a:r>
              <a:rPr sz="972" spc="10" dirty="0">
                <a:latin typeface="Book Antiqua"/>
                <a:cs typeface="Book Antiqua"/>
              </a:rPr>
              <a:t>text is displayed for first object of array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then </a:t>
            </a:r>
            <a:r>
              <a:rPr sz="972" spc="15" dirty="0">
                <a:latin typeface="Book Antiqua"/>
                <a:cs typeface="Book Antiqua"/>
              </a:rPr>
              <a:t>program terminates</a:t>
            </a:r>
            <a:r>
              <a:rPr sz="972" spc="4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abnormally.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The reason </a:t>
            </a:r>
            <a:r>
              <a:rPr sz="972" spc="10" dirty="0">
                <a:latin typeface="Book Antiqua"/>
                <a:cs typeface="Book Antiqua"/>
              </a:rPr>
              <a:t>behind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output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is,</a:t>
            </a:r>
            <a:endParaRPr sz="972">
              <a:latin typeface="Book Antiqua"/>
              <a:cs typeface="Book Antiqua"/>
            </a:endParaRPr>
          </a:p>
          <a:p>
            <a:pPr marL="12347" marR="4939" algn="just">
              <a:lnSpc>
                <a:spcPct val="107000"/>
              </a:lnSpc>
            </a:pPr>
            <a:r>
              <a:rPr sz="972" spc="19" dirty="0">
                <a:latin typeface="Book Antiqua"/>
                <a:cs typeface="Book Antiqua"/>
              </a:rPr>
              <a:t>When we </a:t>
            </a:r>
            <a:r>
              <a:rPr sz="972" spc="15" dirty="0">
                <a:latin typeface="Book Antiqua"/>
                <a:cs typeface="Book Antiqua"/>
              </a:rPr>
              <a:t>passed array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Line </a:t>
            </a:r>
            <a:r>
              <a:rPr sz="972" spc="10" dirty="0">
                <a:latin typeface="Book Antiqua"/>
                <a:cs typeface="Book Antiqua"/>
              </a:rPr>
              <a:t>objects </a:t>
            </a:r>
            <a:r>
              <a:rPr sz="972" spc="15" dirty="0">
                <a:latin typeface="Book Antiqua"/>
                <a:cs typeface="Book Antiqua"/>
              </a:rPr>
              <a:t>as </a:t>
            </a:r>
            <a:r>
              <a:rPr sz="972" spc="10" dirty="0">
                <a:latin typeface="Book Antiqua"/>
                <a:cs typeface="Book Antiqua"/>
              </a:rPr>
              <a:t>parameter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array </a:t>
            </a:r>
            <a:r>
              <a:rPr sz="972" spc="15" dirty="0">
                <a:latin typeface="Book Antiqua"/>
                <a:cs typeface="Book Antiqua"/>
              </a:rPr>
              <a:t>was converted  </a:t>
            </a:r>
            <a:r>
              <a:rPr sz="972" spc="5" dirty="0">
                <a:latin typeface="Book Antiqua"/>
                <a:cs typeface="Book Antiqua"/>
              </a:rPr>
              <a:t>implicitly </a:t>
            </a:r>
            <a:r>
              <a:rPr sz="972" spc="10" dirty="0">
                <a:latin typeface="Book Antiqua"/>
                <a:cs typeface="Book Antiqua"/>
              </a:rPr>
              <a:t>to array </a:t>
            </a:r>
            <a:r>
              <a:rPr sz="972" spc="15" dirty="0">
                <a:latin typeface="Book Antiqua"/>
                <a:cs typeface="Book Antiqua"/>
              </a:rPr>
              <a:t>of Shapes </a:t>
            </a:r>
            <a:r>
              <a:rPr sz="972" spc="10" dirty="0">
                <a:latin typeface="Book Antiqua"/>
                <a:cs typeface="Book Antiqua"/>
              </a:rPr>
              <a:t>objects </a:t>
            </a:r>
            <a:r>
              <a:rPr sz="972" spc="15" dirty="0">
                <a:latin typeface="Book Antiqua"/>
                <a:cs typeface="Book Antiqua"/>
              </a:rPr>
              <a:t>by compiler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15" dirty="0">
                <a:latin typeface="Book Antiqua"/>
                <a:cs typeface="Book Antiqua"/>
              </a:rPr>
              <a:t>Line IS </a:t>
            </a:r>
            <a:r>
              <a:rPr sz="972" spc="24" dirty="0">
                <a:latin typeface="Book Antiqua"/>
                <a:cs typeface="Book Antiqua"/>
              </a:rPr>
              <a:t>A </a:t>
            </a:r>
            <a:r>
              <a:rPr sz="972" spc="15" dirty="0">
                <a:latin typeface="Book Antiqua"/>
                <a:cs typeface="Book Antiqua"/>
              </a:rPr>
              <a:t>kind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shape, </a:t>
            </a:r>
            <a:r>
              <a:rPr sz="972" spc="19" dirty="0">
                <a:latin typeface="Book Antiqua"/>
                <a:cs typeface="Book Antiqua"/>
              </a:rPr>
              <a:t>same  </a:t>
            </a:r>
            <a:r>
              <a:rPr sz="972" spc="10" dirty="0">
                <a:latin typeface="Book Antiqua"/>
                <a:cs typeface="Book Antiqua"/>
              </a:rPr>
              <a:t>thing </a:t>
            </a:r>
            <a:r>
              <a:rPr sz="972" spc="15" dirty="0">
                <a:latin typeface="Book Antiqua"/>
                <a:cs typeface="Book Antiqua"/>
              </a:rPr>
              <a:t>was happened with </a:t>
            </a:r>
            <a:r>
              <a:rPr sz="972" spc="10" dirty="0">
                <a:latin typeface="Book Antiqua"/>
                <a:cs typeface="Book Antiqua"/>
              </a:rPr>
              <a:t>pointers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10" dirty="0">
                <a:latin typeface="Book Antiqua"/>
                <a:cs typeface="Book Antiqua"/>
              </a:rPr>
              <a:t>array objects but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difference </a:t>
            </a:r>
            <a:r>
              <a:rPr sz="972" spc="19" dirty="0">
                <a:latin typeface="Book Antiqua"/>
                <a:cs typeface="Book Antiqua"/>
              </a:rPr>
              <a:t>now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that  </a:t>
            </a:r>
            <a:r>
              <a:rPr sz="972" spc="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this</a:t>
            </a:r>
            <a:endParaRPr sz="972">
              <a:latin typeface="Book Antiqua"/>
              <a:cs typeface="Book Antiqua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5" dirty="0">
                <a:latin typeface="Book Antiqua"/>
                <a:cs typeface="Book Antiqua"/>
              </a:rPr>
              <a:t>Line </a:t>
            </a:r>
            <a:r>
              <a:rPr sz="972" spc="10" dirty="0">
                <a:latin typeface="Book Antiqua"/>
                <a:cs typeface="Book Antiqua"/>
              </a:rPr>
              <a:t>objects array will be treated </a:t>
            </a:r>
            <a:r>
              <a:rPr sz="972" spc="15" dirty="0">
                <a:latin typeface="Book Antiqua"/>
                <a:cs typeface="Book Antiqua"/>
              </a:rPr>
              <a:t>as Shape </a:t>
            </a:r>
            <a:r>
              <a:rPr sz="972" spc="10" dirty="0">
                <a:latin typeface="Book Antiqua"/>
                <a:cs typeface="Book Antiqua"/>
              </a:rPr>
              <a:t>objects array, </a:t>
            </a:r>
            <a:r>
              <a:rPr sz="972" spc="15" dirty="0">
                <a:latin typeface="Book Antiqua"/>
                <a:cs typeface="Book Antiqua"/>
              </a:rPr>
              <a:t>so draw method </a:t>
            </a:r>
            <a:r>
              <a:rPr sz="972" spc="10" dirty="0">
                <a:latin typeface="Book Antiqua"/>
                <a:cs typeface="Book Antiqua"/>
              </a:rPr>
              <a:t>of first  </a:t>
            </a:r>
            <a:r>
              <a:rPr sz="972" spc="15" dirty="0">
                <a:latin typeface="Book Antiqua"/>
                <a:cs typeface="Book Antiqua"/>
              </a:rPr>
              <a:t>shape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called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displays text Shape, for next iteration of </a:t>
            </a:r>
            <a:r>
              <a:rPr sz="972" spc="15" dirty="0">
                <a:latin typeface="Book Antiqua"/>
                <a:cs typeface="Book Antiqua"/>
              </a:rPr>
              <a:t>loop when  </a:t>
            </a:r>
            <a:r>
              <a:rPr sz="972" spc="10" dirty="0">
                <a:latin typeface="Book Antiqua"/>
                <a:cs typeface="Book Antiqua"/>
              </a:rPr>
              <a:t>compiler calculated address of next object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did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with respect to </a:t>
            </a:r>
            <a:r>
              <a:rPr sz="972" spc="15" dirty="0">
                <a:latin typeface="Book Antiqua"/>
                <a:cs typeface="Book Antiqua"/>
              </a:rPr>
              <a:t>Shape </a:t>
            </a:r>
            <a:r>
              <a:rPr sz="972" spc="10" dirty="0">
                <a:latin typeface="Book Antiqua"/>
                <a:cs typeface="Book Antiqua"/>
              </a:rPr>
              <a:t>objects but  the actual array consists of </a:t>
            </a:r>
            <a:r>
              <a:rPr sz="972" spc="15" dirty="0">
                <a:latin typeface="Book Antiqua"/>
                <a:cs typeface="Book Antiqua"/>
              </a:rPr>
              <a:t>Line </a:t>
            </a:r>
            <a:r>
              <a:rPr sz="972" spc="10" dirty="0">
                <a:latin typeface="Book Antiqua"/>
                <a:cs typeface="Book Antiqua"/>
              </a:rPr>
              <a:t>objects </a:t>
            </a:r>
            <a:r>
              <a:rPr sz="972" spc="15" dirty="0">
                <a:latin typeface="Book Antiqua"/>
                <a:cs typeface="Book Antiqua"/>
              </a:rPr>
              <a:t>so </a:t>
            </a:r>
            <a:r>
              <a:rPr sz="972" spc="10" dirty="0">
                <a:latin typeface="Book Antiqua"/>
                <a:cs typeface="Book Antiqua"/>
              </a:rPr>
              <a:t>compiler will incorrectly calculate address  of </a:t>
            </a:r>
            <a:r>
              <a:rPr sz="972" spc="15" dirty="0">
                <a:latin typeface="Book Antiqua"/>
                <a:cs typeface="Book Antiqua"/>
              </a:rPr>
              <a:t>next object as size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Shape </a:t>
            </a:r>
            <a:r>
              <a:rPr sz="972" spc="10" dirty="0">
                <a:latin typeface="Book Antiqua"/>
                <a:cs typeface="Book Antiqua"/>
              </a:rPr>
              <a:t>class object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Line class objects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different </a:t>
            </a:r>
            <a:r>
              <a:rPr sz="972" spc="15" dirty="0">
                <a:latin typeface="Book Antiqua"/>
                <a:cs typeface="Book Antiqua"/>
              </a:rPr>
              <a:t>and  </a:t>
            </a:r>
            <a:r>
              <a:rPr sz="972" spc="19" dirty="0">
                <a:latin typeface="Book Antiqua"/>
                <a:cs typeface="Book Antiqua"/>
              </a:rPr>
              <a:t>when </a:t>
            </a:r>
            <a:r>
              <a:rPr sz="972" spc="10" dirty="0">
                <a:latin typeface="Book Antiqua"/>
                <a:cs typeface="Book Antiqua"/>
              </a:rPr>
              <a:t>it </a:t>
            </a:r>
            <a:r>
              <a:rPr sz="972" spc="15" dirty="0">
                <a:latin typeface="Book Antiqua"/>
                <a:cs typeface="Book Antiqua"/>
              </a:rPr>
              <a:t>will </a:t>
            </a:r>
            <a:r>
              <a:rPr sz="972" spc="10" dirty="0">
                <a:latin typeface="Book Antiqua"/>
                <a:cs typeface="Book Antiqua"/>
              </a:rPr>
              <a:t>call </a:t>
            </a:r>
            <a:r>
              <a:rPr sz="972" spc="19" dirty="0">
                <a:latin typeface="Book Antiqua"/>
                <a:cs typeface="Book Antiqua"/>
              </a:rPr>
              <a:t>draw </a:t>
            </a:r>
            <a:r>
              <a:rPr sz="972" spc="15" dirty="0">
                <a:latin typeface="Book Antiqua"/>
                <a:cs typeface="Book Antiqua"/>
              </a:rPr>
              <a:t>method with </a:t>
            </a:r>
            <a:r>
              <a:rPr sz="972" spc="10" dirty="0">
                <a:latin typeface="Book Antiqua"/>
                <a:cs typeface="Book Antiqua"/>
              </a:rPr>
              <a:t>incorrect </a:t>
            </a:r>
            <a:r>
              <a:rPr sz="972" spc="15" dirty="0">
                <a:latin typeface="Book Antiqua"/>
                <a:cs typeface="Book Antiqua"/>
              </a:rPr>
              <a:t>address </a:t>
            </a:r>
            <a:r>
              <a:rPr sz="972" spc="10" dirty="0">
                <a:latin typeface="Book Antiqua"/>
                <a:cs typeface="Book Antiqua"/>
              </a:rPr>
              <a:t>of object program will  terminate abnormally this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give in diagram</a:t>
            </a:r>
            <a:r>
              <a:rPr sz="972" spc="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352" y="7718120"/>
            <a:ext cx="4851841" cy="1593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As shown above compiler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9" dirty="0">
                <a:latin typeface="Book Antiqua"/>
                <a:cs typeface="Book Antiqua"/>
              </a:rPr>
              <a:t>do </a:t>
            </a:r>
            <a:r>
              <a:rPr sz="972" spc="10" dirty="0">
                <a:latin typeface="Book Antiqua"/>
                <a:cs typeface="Book Antiqua"/>
              </a:rPr>
              <a:t>calculations with respect to </a:t>
            </a:r>
            <a:r>
              <a:rPr sz="972" spc="15" dirty="0">
                <a:latin typeface="Book Antiqua"/>
                <a:cs typeface="Book Antiqua"/>
              </a:rPr>
              <a:t>Shape </a:t>
            </a:r>
            <a:r>
              <a:rPr sz="972" spc="10" dirty="0">
                <a:latin typeface="Book Antiqua"/>
                <a:cs typeface="Book Antiqua"/>
              </a:rPr>
              <a:t>array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5" dirty="0">
                <a:latin typeface="Book Antiqua"/>
                <a:cs typeface="Book Antiqua"/>
              </a:rPr>
              <a:t>will  </a:t>
            </a:r>
            <a:r>
              <a:rPr sz="972" spc="10" dirty="0">
                <a:latin typeface="Book Antiqua"/>
                <a:cs typeface="Book Antiqua"/>
              </a:rPr>
              <a:t>calculate next object </a:t>
            </a:r>
            <a:r>
              <a:rPr sz="972" spc="15" dirty="0">
                <a:latin typeface="Book Antiqua"/>
                <a:cs typeface="Book Antiqua"/>
              </a:rPr>
              <a:t>address </a:t>
            </a:r>
            <a:r>
              <a:rPr sz="972" spc="10" dirty="0">
                <a:latin typeface="Book Antiqua"/>
                <a:cs typeface="Book Antiqua"/>
              </a:rPr>
              <a:t>as 0010 because </a:t>
            </a:r>
            <a:r>
              <a:rPr sz="972" spc="5" dirty="0">
                <a:latin typeface="Book Antiqua"/>
                <a:cs typeface="Book Antiqua"/>
              </a:rPr>
              <a:t>it is </a:t>
            </a:r>
            <a:r>
              <a:rPr sz="972" spc="10" dirty="0">
                <a:latin typeface="Book Antiqua"/>
                <a:cs typeface="Book Antiqua"/>
              </a:rPr>
              <a:t>treating </a:t>
            </a:r>
            <a:r>
              <a:rPr sz="972" spc="15" dirty="0">
                <a:latin typeface="Book Antiqua"/>
                <a:cs typeface="Book Antiqua"/>
              </a:rPr>
              <a:t>Line </a:t>
            </a:r>
            <a:r>
              <a:rPr sz="972" spc="10" dirty="0">
                <a:latin typeface="Book Antiqua"/>
                <a:cs typeface="Book Antiqua"/>
              </a:rPr>
              <a:t>array as Shape array  but</a:t>
            </a:r>
            <a:r>
              <a:rPr sz="972" spc="23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actually</a:t>
            </a:r>
            <a:r>
              <a:rPr sz="972" spc="23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next</a:t>
            </a:r>
            <a:r>
              <a:rPr sz="972" spc="23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Line</a:t>
            </a:r>
            <a:r>
              <a:rPr sz="972" spc="23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</a:t>
            </a:r>
            <a:r>
              <a:rPr sz="972" spc="228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is</a:t>
            </a:r>
            <a:r>
              <a:rPr sz="972" spc="24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present</a:t>
            </a:r>
            <a:r>
              <a:rPr sz="972" spc="238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at</a:t>
            </a:r>
            <a:r>
              <a:rPr sz="972" spc="23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address</a:t>
            </a:r>
            <a:r>
              <a:rPr sz="972" spc="22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0015</a:t>
            </a:r>
            <a:r>
              <a:rPr sz="972" spc="24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so</a:t>
            </a:r>
            <a:r>
              <a:rPr sz="972" spc="23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runtime</a:t>
            </a:r>
            <a:r>
              <a:rPr sz="972" spc="23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error</a:t>
            </a:r>
            <a:r>
              <a:rPr sz="972" spc="23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will</a:t>
            </a:r>
            <a:r>
              <a:rPr sz="972" spc="23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</a:t>
            </a:r>
            <a:endParaRPr sz="972">
              <a:latin typeface="Book Antiqua"/>
              <a:cs typeface="Book Antiqua"/>
            </a:endParaRPr>
          </a:p>
          <a:p>
            <a:pPr marL="12347" marR="4939" algn="just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generated </a:t>
            </a:r>
            <a:r>
              <a:rPr sz="972" spc="15" dirty="0">
                <a:latin typeface="Book Antiqua"/>
                <a:cs typeface="Book Antiqua"/>
              </a:rPr>
              <a:t>as </a:t>
            </a:r>
            <a:r>
              <a:rPr sz="972" spc="10" dirty="0">
                <a:latin typeface="Book Antiqua"/>
                <a:cs typeface="Book Antiqua"/>
              </a:rPr>
              <a:t>there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no </a:t>
            </a:r>
            <a:r>
              <a:rPr sz="972" spc="19" dirty="0">
                <a:latin typeface="Book Antiqua"/>
                <a:cs typeface="Book Antiqua"/>
              </a:rPr>
              <a:t>new </a:t>
            </a:r>
            <a:r>
              <a:rPr sz="972" spc="10" dirty="0">
                <a:latin typeface="Book Antiqua"/>
                <a:cs typeface="Book Antiqua"/>
              </a:rPr>
              <a:t>object at </a:t>
            </a:r>
            <a:r>
              <a:rPr sz="972" spc="15" dirty="0">
                <a:latin typeface="Book Antiqua"/>
                <a:cs typeface="Book Antiqua"/>
              </a:rPr>
              <a:t>address 0010 and program </a:t>
            </a:r>
            <a:r>
              <a:rPr sz="972" spc="10" dirty="0">
                <a:latin typeface="Book Antiqua"/>
                <a:cs typeface="Book Antiqua"/>
              </a:rPr>
              <a:t>will terminate  </a:t>
            </a:r>
            <a:r>
              <a:rPr sz="972" spc="15" dirty="0">
                <a:latin typeface="Book Antiqua"/>
                <a:cs typeface="Book Antiqua"/>
              </a:rPr>
              <a:t>abnormally.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latin typeface="Book Antiqua"/>
                <a:cs typeface="Book Antiqua"/>
              </a:rPr>
              <a:t>Original </a:t>
            </a:r>
            <a:r>
              <a:rPr sz="972" spc="15" dirty="0">
                <a:latin typeface="Book Antiqua"/>
                <a:cs typeface="Book Antiqua"/>
              </a:rPr>
              <a:t>drawShapes() method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5" dirty="0">
                <a:latin typeface="Book Antiqua"/>
                <a:cs typeface="Book Antiqua"/>
              </a:rPr>
              <a:t>was using pointers </a:t>
            </a:r>
            <a:r>
              <a:rPr sz="972" spc="10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given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430291" marR="2203311" indent="-418561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void </a:t>
            </a:r>
            <a:r>
              <a:rPr sz="972" b="1" spc="15" dirty="0">
                <a:latin typeface="Book Antiqua"/>
                <a:cs typeface="Book Antiqua"/>
              </a:rPr>
              <a:t>drawShapes(Shape* _shape[], </a:t>
            </a:r>
            <a:r>
              <a:rPr sz="972" b="1" spc="10" dirty="0">
                <a:latin typeface="Book Antiqua"/>
                <a:cs typeface="Book Antiqua"/>
              </a:rPr>
              <a:t>int size) {  for (int i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0; i </a:t>
            </a:r>
            <a:r>
              <a:rPr sz="972" b="1" spc="19" dirty="0">
                <a:latin typeface="Book Antiqua"/>
                <a:cs typeface="Book Antiqua"/>
              </a:rPr>
              <a:t>&lt; </a:t>
            </a:r>
            <a:r>
              <a:rPr sz="972" b="1" spc="5" dirty="0">
                <a:latin typeface="Book Antiqua"/>
                <a:cs typeface="Book Antiqua"/>
              </a:rPr>
              <a:t>size; </a:t>
            </a:r>
            <a:r>
              <a:rPr sz="972" b="1" spc="15" dirty="0">
                <a:latin typeface="Book Antiqua"/>
                <a:cs typeface="Book Antiqua"/>
              </a:rPr>
              <a:t>i++)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916770" y="4869838"/>
          <a:ext cx="1016793" cy="10970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1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182">
                <a:tc>
                  <a:txBody>
                    <a:bodyPr/>
                    <a:lstStyle/>
                    <a:p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181">
                <a:tc>
                  <a:txBody>
                    <a:bodyPr/>
                    <a:lstStyle/>
                    <a:p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181">
                <a:tc>
                  <a:txBody>
                    <a:bodyPr/>
                    <a:lstStyle/>
                    <a:p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466719" y="4869838"/>
          <a:ext cx="1184716" cy="1634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2272">
                <a:tc>
                  <a:txBody>
                    <a:bodyPr/>
                    <a:lstStyle/>
                    <a:p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012">
                <a:tc>
                  <a:txBody>
                    <a:bodyPr/>
                    <a:lstStyle/>
                    <a:p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273">
                <a:tc>
                  <a:txBody>
                    <a:bodyPr/>
                    <a:lstStyle/>
                    <a:p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753">
                <a:tc>
                  <a:txBody>
                    <a:bodyPr/>
                    <a:lstStyle/>
                    <a:p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044959" y="6070247"/>
            <a:ext cx="3364001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5" dirty="0">
                <a:latin typeface="Arial"/>
                <a:cs typeface="Arial"/>
              </a:rPr>
              <a:t>Shape</a:t>
            </a:r>
            <a:r>
              <a:rPr sz="1069" b="1" spc="-73" dirty="0">
                <a:latin typeface="Arial"/>
                <a:cs typeface="Arial"/>
              </a:rPr>
              <a:t> </a:t>
            </a:r>
            <a:r>
              <a:rPr sz="1069" b="1" spc="10" dirty="0">
                <a:latin typeface="Arial"/>
                <a:cs typeface="Arial"/>
              </a:rPr>
              <a:t>Array</a:t>
            </a:r>
            <a:endParaRPr sz="1069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458">
              <a:latin typeface="Times New Roman"/>
              <a:cs typeface="Times New Roman"/>
            </a:endParaRPr>
          </a:p>
          <a:p>
            <a:pPr marR="4939" algn="r">
              <a:spcBef>
                <a:spcPts val="5"/>
              </a:spcBef>
            </a:pPr>
            <a:r>
              <a:rPr sz="1069" b="1" spc="10" dirty="0">
                <a:latin typeface="Arial"/>
                <a:cs typeface="Arial"/>
              </a:rPr>
              <a:t>Line</a:t>
            </a:r>
            <a:r>
              <a:rPr sz="1069" b="1" spc="-92" dirty="0">
                <a:latin typeface="Arial"/>
                <a:cs typeface="Arial"/>
              </a:rPr>
              <a:t> </a:t>
            </a:r>
            <a:r>
              <a:rPr sz="1069" b="1" spc="15" dirty="0">
                <a:latin typeface="Arial"/>
                <a:cs typeface="Arial"/>
              </a:rPr>
              <a:t>Array</a:t>
            </a:r>
            <a:endParaRPr sz="1069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63121" y="7037281"/>
            <a:ext cx="4730221" cy="366201"/>
          </a:xfrm>
          <a:prstGeom prst="rect">
            <a:avLst/>
          </a:prstGeom>
          <a:ln w="8966">
            <a:solidFill>
              <a:srgbClr val="000000"/>
            </a:solidFill>
          </a:ln>
        </p:spPr>
        <p:txBody>
          <a:bodyPr vert="horz" wrap="square" lIns="0" tIns="24077" rIns="0" bIns="0" rtlCol="0">
            <a:spAutoFit/>
          </a:bodyPr>
          <a:lstStyle/>
          <a:p>
            <a:pPr marL="53708">
              <a:spcBef>
                <a:spcPts val="190"/>
              </a:spcBef>
            </a:pPr>
            <a:r>
              <a:rPr sz="1069" b="1" spc="10" dirty="0">
                <a:latin typeface="Book Antiqua"/>
                <a:cs typeface="Book Antiqua"/>
              </a:rPr>
              <a:t>_</a:t>
            </a:r>
            <a:r>
              <a:rPr sz="1069" spc="10" dirty="0">
                <a:latin typeface="Book Antiqua"/>
                <a:cs typeface="Book Antiqua"/>
              </a:rPr>
              <a:t>shape[ </a:t>
            </a:r>
            <a:r>
              <a:rPr sz="1069" spc="5" dirty="0">
                <a:latin typeface="Book Antiqua"/>
                <a:cs typeface="Book Antiqua"/>
              </a:rPr>
              <a:t>i</a:t>
            </a:r>
            <a:r>
              <a:rPr sz="1069" spc="-53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].draw();</a:t>
            </a:r>
            <a:endParaRPr sz="1069">
              <a:latin typeface="Book Antiqua"/>
              <a:cs typeface="Book Antiqua"/>
            </a:endParaRPr>
          </a:p>
          <a:p>
            <a:pPr marL="53708">
              <a:spcBef>
                <a:spcPts val="73"/>
              </a:spcBef>
            </a:pPr>
            <a:r>
              <a:rPr sz="1069" spc="10" dirty="0">
                <a:latin typeface="Book Antiqua"/>
                <a:cs typeface="Book Antiqua"/>
              </a:rPr>
              <a:t>*(_shape </a:t>
            </a:r>
            <a:r>
              <a:rPr sz="1069" spc="15" dirty="0">
                <a:latin typeface="Book Antiqua"/>
                <a:cs typeface="Book Antiqua"/>
              </a:rPr>
              <a:t>+ </a:t>
            </a:r>
            <a:r>
              <a:rPr sz="1069" spc="5" dirty="0">
                <a:latin typeface="Book Antiqua"/>
                <a:cs typeface="Book Antiqua"/>
              </a:rPr>
              <a:t>(i </a:t>
            </a:r>
            <a:r>
              <a:rPr sz="1069" spc="10" dirty="0">
                <a:latin typeface="Book Antiqua"/>
                <a:cs typeface="Book Antiqua"/>
              </a:rPr>
              <a:t>*</a:t>
            </a:r>
            <a:r>
              <a:rPr sz="1069" spc="-39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sizeof(Shape))).draw();</a:t>
            </a:r>
            <a:endParaRPr sz="1069">
              <a:latin typeface="Book Antiqua"/>
              <a:cs typeface="Book Antiqua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155935" y="4869838"/>
          <a:ext cx="630326" cy="10970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182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0000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181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0010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0020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181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0030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796265" y="4869838"/>
          <a:ext cx="630326" cy="1634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227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0000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01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0015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27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0030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75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0045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313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4</a:t>
            </a:r>
            <a:r>
              <a:rPr sz="924" spc="-5" dirty="0">
                <a:latin typeface="Times New Roman"/>
                <a:cs typeface="Times New Roman"/>
              </a:rPr>
              <a:t>9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347188"/>
            <a:ext cx="1929253" cy="932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8235"/>
            <a:r>
              <a:rPr sz="972" b="1" spc="10" dirty="0">
                <a:latin typeface="Book Antiqua"/>
                <a:cs typeface="Book Antiqua"/>
              </a:rPr>
              <a:t>_shape[i]-&gt;draw();</a:t>
            </a:r>
            <a:endParaRPr sz="972">
              <a:latin typeface="Book Antiqua"/>
              <a:cs typeface="Book Antiqua"/>
            </a:endParaRPr>
          </a:p>
          <a:p>
            <a:pPr marR="1021092" algn="ctr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It </a:t>
            </a:r>
            <a:r>
              <a:rPr sz="972" spc="15" dirty="0">
                <a:latin typeface="Book Antiqua"/>
                <a:cs typeface="Book Antiqua"/>
              </a:rPr>
              <a:t>shows </a:t>
            </a:r>
            <a:r>
              <a:rPr sz="972" spc="10" dirty="0">
                <a:latin typeface="Book Antiqua"/>
                <a:cs typeface="Book Antiqua"/>
              </a:rPr>
              <a:t>correct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output,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b="1" spc="15" dirty="0">
                <a:latin typeface="Book Antiqua"/>
                <a:cs typeface="Book Antiqua"/>
              </a:rPr>
              <a:t>Sample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Output: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67986" y="2444856"/>
            <a:ext cx="4795044" cy="703141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274"/>
              </a:lnSpc>
            </a:pPr>
            <a:r>
              <a:rPr sz="1069" spc="10" dirty="0">
                <a:latin typeface="Book Antiqua"/>
                <a:cs typeface="Book Antiqua"/>
              </a:rPr>
              <a:t>Line</a:t>
            </a:r>
            <a:endParaRPr sz="1069">
              <a:latin typeface="Book Antiqua"/>
              <a:cs typeface="Book Antiqua"/>
            </a:endParaRPr>
          </a:p>
          <a:p>
            <a:pPr marL="59882" marR="4447368">
              <a:lnSpc>
                <a:spcPts val="1361"/>
              </a:lnSpc>
              <a:spcBef>
                <a:spcPts val="53"/>
              </a:spcBef>
            </a:pPr>
            <a:r>
              <a:rPr sz="1069" spc="10" dirty="0">
                <a:latin typeface="Book Antiqua"/>
                <a:cs typeface="Book Antiqua"/>
              </a:rPr>
              <a:t>Line  Line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24"/>
              </a:spcBef>
            </a:pPr>
            <a:r>
              <a:rPr sz="1069" spc="24" dirty="0">
                <a:latin typeface="Book Antiqua"/>
                <a:cs typeface="Book Antiqua"/>
              </a:rPr>
              <a:t>…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1923" y="3462712"/>
            <a:ext cx="4851224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07200"/>
              </a:lnSpc>
            </a:pPr>
            <a:r>
              <a:rPr sz="972" spc="10" dirty="0">
                <a:latin typeface="Book Antiqua"/>
                <a:cs typeface="Book Antiqua"/>
              </a:rPr>
              <a:t>Because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case of pointers array, </a:t>
            </a:r>
            <a:r>
              <a:rPr sz="972" spc="15" dirty="0">
                <a:latin typeface="Book Antiqua"/>
                <a:cs typeface="Book Antiqua"/>
              </a:rPr>
              <a:t>the size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each </a:t>
            </a:r>
            <a:r>
              <a:rPr sz="972" spc="10" dirty="0">
                <a:latin typeface="Book Antiqua"/>
                <a:cs typeface="Book Antiqua"/>
              </a:rPr>
              <a:t>entry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9" dirty="0">
                <a:latin typeface="Book Antiqua"/>
                <a:cs typeface="Book Antiqua"/>
              </a:rPr>
              <a:t>same </a:t>
            </a:r>
            <a:r>
              <a:rPr sz="972" spc="10" dirty="0">
                <a:latin typeface="Book Antiqua"/>
                <a:cs typeface="Book Antiqua"/>
              </a:rPr>
              <a:t>as each entry contains 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pointer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5" dirty="0">
                <a:latin typeface="Book Antiqua"/>
                <a:cs typeface="Book Antiqua"/>
              </a:rPr>
              <a:t>all </a:t>
            </a:r>
            <a:r>
              <a:rPr sz="972" spc="10" dirty="0">
                <a:latin typeface="Book Antiqua"/>
                <a:cs typeface="Book Antiqua"/>
              </a:rPr>
              <a:t>pointers are of </a:t>
            </a:r>
            <a:r>
              <a:rPr sz="972" spc="15" dirty="0">
                <a:latin typeface="Book Antiqua"/>
                <a:cs typeface="Book Antiqua"/>
              </a:rPr>
              <a:t>4 </a:t>
            </a:r>
            <a:r>
              <a:rPr sz="972" spc="10" dirty="0">
                <a:latin typeface="Book Antiqua"/>
                <a:cs typeface="Book Antiqua"/>
              </a:rPr>
              <a:t>bytes in c++ whatever they are point to </a:t>
            </a:r>
            <a:r>
              <a:rPr sz="972" spc="15" dirty="0">
                <a:latin typeface="Book Antiqua"/>
                <a:cs typeface="Book Antiqua"/>
              </a:rPr>
              <a:t>Shape </a:t>
            </a:r>
            <a:r>
              <a:rPr sz="972" spc="5" dirty="0">
                <a:latin typeface="Book Antiqua"/>
                <a:cs typeface="Book Antiqua"/>
              </a:rPr>
              <a:t>class  </a:t>
            </a:r>
            <a:r>
              <a:rPr sz="972" spc="15" dirty="0">
                <a:latin typeface="Book Antiqua"/>
                <a:cs typeface="Book Antiqua"/>
              </a:rPr>
              <a:t>or </a:t>
            </a:r>
            <a:r>
              <a:rPr sz="972" spc="10" dirty="0">
                <a:latin typeface="Book Antiqua"/>
                <a:cs typeface="Book Antiqua"/>
              </a:rPr>
              <a:t>to Line class </a:t>
            </a:r>
            <a:r>
              <a:rPr sz="972" spc="15" dirty="0">
                <a:latin typeface="Book Antiqua"/>
                <a:cs typeface="Book Antiqua"/>
              </a:rPr>
              <a:t>or </a:t>
            </a:r>
            <a:r>
              <a:rPr sz="972" spc="10" dirty="0">
                <a:latin typeface="Book Antiqua"/>
                <a:cs typeface="Book Antiqua"/>
              </a:rPr>
              <a:t>any other built </a:t>
            </a:r>
            <a:r>
              <a:rPr sz="972" spc="15" dirty="0">
                <a:latin typeface="Book Antiqua"/>
                <a:cs typeface="Book Antiqua"/>
              </a:rPr>
              <a:t>in or </a:t>
            </a:r>
            <a:r>
              <a:rPr sz="972" spc="10" dirty="0">
                <a:latin typeface="Book Antiqua"/>
                <a:cs typeface="Book Antiqua"/>
              </a:rPr>
              <a:t>user defined type. </a:t>
            </a:r>
            <a:r>
              <a:rPr sz="972" spc="15" dirty="0">
                <a:latin typeface="Book Antiqua"/>
                <a:cs typeface="Book Antiqua"/>
              </a:rPr>
              <a:t>So </a:t>
            </a:r>
            <a:r>
              <a:rPr sz="972" spc="10" dirty="0">
                <a:latin typeface="Book Antiqua"/>
                <a:cs typeface="Book Antiqua"/>
              </a:rPr>
              <a:t>in this case whether </a:t>
            </a:r>
            <a:r>
              <a:rPr sz="972" spc="15" dirty="0">
                <a:latin typeface="Book Antiqua"/>
                <a:cs typeface="Book Antiqua"/>
              </a:rPr>
              <a:t>our  </a:t>
            </a:r>
            <a:r>
              <a:rPr sz="972" spc="10" dirty="0">
                <a:latin typeface="Book Antiqua"/>
                <a:cs typeface="Book Antiqua"/>
              </a:rPr>
              <a:t>array contain </a:t>
            </a:r>
            <a:r>
              <a:rPr sz="972" spc="15" dirty="0">
                <a:latin typeface="Book Antiqua"/>
                <a:cs typeface="Book Antiqua"/>
              </a:rPr>
              <a:t>Shape </a:t>
            </a:r>
            <a:r>
              <a:rPr sz="972" spc="10" dirty="0">
                <a:latin typeface="Book Antiqua"/>
                <a:cs typeface="Book Antiqua"/>
              </a:rPr>
              <a:t>* </a:t>
            </a:r>
            <a:r>
              <a:rPr sz="972" spc="15" dirty="0">
                <a:latin typeface="Book Antiqua"/>
                <a:cs typeface="Book Antiqua"/>
              </a:rPr>
              <a:t>or </a:t>
            </a:r>
            <a:r>
              <a:rPr sz="972" spc="10" dirty="0">
                <a:latin typeface="Book Antiqua"/>
                <a:cs typeface="Book Antiqua"/>
              </a:rPr>
              <a:t>Line * </a:t>
            </a:r>
            <a:r>
              <a:rPr sz="972" spc="15" dirty="0">
                <a:latin typeface="Book Antiqua"/>
                <a:cs typeface="Book Antiqua"/>
              </a:rPr>
              <a:t>next </a:t>
            </a:r>
            <a:r>
              <a:rPr sz="972" spc="10" dirty="0">
                <a:latin typeface="Book Antiqua"/>
                <a:cs typeface="Book Antiqua"/>
              </a:rPr>
              <a:t>object address will </a:t>
            </a:r>
            <a:r>
              <a:rPr sz="972" spc="15" dirty="0">
                <a:latin typeface="Book Antiqua"/>
                <a:cs typeface="Book Antiqua"/>
              </a:rPr>
              <a:t>be </a:t>
            </a:r>
            <a:r>
              <a:rPr sz="972" spc="10" dirty="0">
                <a:latin typeface="Book Antiqua"/>
                <a:cs typeface="Book Antiqua"/>
              </a:rPr>
              <a:t>present after </a:t>
            </a:r>
            <a:r>
              <a:rPr sz="972" spc="15" dirty="0">
                <a:latin typeface="Book Antiqua"/>
                <a:cs typeface="Book Antiqua"/>
              </a:rPr>
              <a:t>4 </a:t>
            </a:r>
            <a:r>
              <a:rPr sz="972" spc="10" dirty="0">
                <a:latin typeface="Book Antiqua"/>
                <a:cs typeface="Book Antiqua"/>
              </a:rPr>
              <a:t>bytes, </a:t>
            </a:r>
            <a:r>
              <a:rPr sz="972" spc="15" dirty="0">
                <a:latin typeface="Book Antiqua"/>
                <a:cs typeface="Book Antiqua"/>
              </a:rPr>
              <a:t>so  our drawShapes </a:t>
            </a:r>
            <a:r>
              <a:rPr sz="972" spc="10" dirty="0">
                <a:latin typeface="Book Antiqua"/>
                <a:cs typeface="Book Antiqua"/>
              </a:rPr>
              <a:t>function will execute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correctly,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1924" y="7532072"/>
            <a:ext cx="4850606" cy="64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07200"/>
              </a:lnSpc>
            </a:pPr>
            <a:r>
              <a:rPr sz="972" spc="15" dirty="0">
                <a:latin typeface="Book Antiqua"/>
                <a:cs typeface="Book Antiqua"/>
              </a:rPr>
              <a:t>So moral of </a:t>
            </a:r>
            <a:r>
              <a:rPr sz="972" spc="10" dirty="0">
                <a:latin typeface="Book Antiqua"/>
                <a:cs typeface="Book Antiqua"/>
              </a:rPr>
              <a:t>the story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Never use </a:t>
            </a:r>
            <a:r>
              <a:rPr sz="972" spc="10" dirty="0">
                <a:latin typeface="Book Antiqua"/>
                <a:cs typeface="Book Antiqua"/>
              </a:rPr>
              <a:t>arrays </a:t>
            </a:r>
            <a:r>
              <a:rPr sz="972" spc="15" dirty="0">
                <a:latin typeface="Book Antiqua"/>
                <a:cs typeface="Book Antiqua"/>
              </a:rPr>
              <a:t>polymorphically because </a:t>
            </a:r>
            <a:r>
              <a:rPr sz="972" spc="10" dirty="0">
                <a:latin typeface="Book Antiqua"/>
                <a:cs typeface="Book Antiqua"/>
              </a:rPr>
              <a:t>location </a:t>
            </a:r>
            <a:r>
              <a:rPr sz="972" spc="5" dirty="0">
                <a:latin typeface="Book Antiqua"/>
                <a:cs typeface="Book Antiqua"/>
              </a:rPr>
              <a:t>of  </a:t>
            </a:r>
            <a:r>
              <a:rPr sz="972" spc="10" dirty="0">
                <a:latin typeface="Book Antiqua"/>
                <a:cs typeface="Book Antiqua"/>
              </a:rPr>
              <a:t>elemetns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any array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calculated using array </a:t>
            </a:r>
            <a:r>
              <a:rPr sz="972" spc="15" dirty="0">
                <a:latin typeface="Book Antiqua"/>
                <a:cs typeface="Book Antiqua"/>
              </a:rPr>
              <a:t>type and in polymorphism we have  </a:t>
            </a:r>
            <a:r>
              <a:rPr sz="972" spc="10" dirty="0">
                <a:latin typeface="Book Antiqua"/>
                <a:cs typeface="Book Antiqua"/>
              </a:rPr>
              <a:t>the liberty of </a:t>
            </a:r>
            <a:r>
              <a:rPr sz="972" spc="15" dirty="0">
                <a:latin typeface="Book Antiqua"/>
                <a:cs typeface="Book Antiqua"/>
              </a:rPr>
              <a:t>changing </a:t>
            </a:r>
            <a:r>
              <a:rPr sz="972" spc="10" dirty="0">
                <a:latin typeface="Book Antiqua"/>
                <a:cs typeface="Book Antiqua"/>
              </a:rPr>
              <a:t>child array to parent array that will result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erraneous  calcualation of location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10" dirty="0">
                <a:latin typeface="Book Antiqua"/>
                <a:cs typeface="Book Antiqua"/>
              </a:rPr>
              <a:t>elements </a:t>
            </a:r>
            <a:r>
              <a:rPr sz="972" spc="15" dirty="0">
                <a:latin typeface="Book Antiqua"/>
                <a:cs typeface="Book Antiqua"/>
              </a:rPr>
              <a:t>in</a:t>
            </a:r>
            <a:r>
              <a:rPr sz="972" spc="-5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array.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35106" y="4954059"/>
            <a:ext cx="1062478" cy="280899"/>
          </a:xfrm>
          <a:custGeom>
            <a:avLst/>
            <a:gdLst/>
            <a:ahLst/>
            <a:cxnLst/>
            <a:rect l="l" t="t" r="r" b="b"/>
            <a:pathLst>
              <a:path w="1092835" h="288925">
                <a:moveTo>
                  <a:pt x="1092708" y="0"/>
                </a:moveTo>
                <a:lnTo>
                  <a:pt x="0" y="0"/>
                </a:lnTo>
                <a:lnTo>
                  <a:pt x="0" y="288798"/>
                </a:lnTo>
                <a:lnTo>
                  <a:pt x="1092708" y="288798"/>
                </a:lnTo>
                <a:lnTo>
                  <a:pt x="1092708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2335106" y="5234834"/>
            <a:ext cx="1062478" cy="281517"/>
          </a:xfrm>
          <a:custGeom>
            <a:avLst/>
            <a:gdLst/>
            <a:ahLst/>
            <a:cxnLst/>
            <a:rect l="l" t="t" r="r" b="b"/>
            <a:pathLst>
              <a:path w="1092835" h="289560">
                <a:moveTo>
                  <a:pt x="1092708" y="0"/>
                </a:moveTo>
                <a:lnTo>
                  <a:pt x="0" y="0"/>
                </a:lnTo>
                <a:lnTo>
                  <a:pt x="0" y="289560"/>
                </a:lnTo>
                <a:lnTo>
                  <a:pt x="1092708" y="289560"/>
                </a:lnTo>
                <a:lnTo>
                  <a:pt x="1092708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335106" y="5516350"/>
            <a:ext cx="1062478" cy="281517"/>
          </a:xfrm>
          <a:custGeom>
            <a:avLst/>
            <a:gdLst/>
            <a:ahLst/>
            <a:cxnLst/>
            <a:rect l="l" t="t" r="r" b="b"/>
            <a:pathLst>
              <a:path w="1092835" h="289560">
                <a:moveTo>
                  <a:pt x="1092708" y="0"/>
                </a:moveTo>
                <a:lnTo>
                  <a:pt x="0" y="0"/>
                </a:lnTo>
                <a:lnTo>
                  <a:pt x="0" y="289560"/>
                </a:lnTo>
                <a:lnTo>
                  <a:pt x="1092708" y="289560"/>
                </a:lnTo>
                <a:lnTo>
                  <a:pt x="1092708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335106" y="5797868"/>
            <a:ext cx="1062478" cy="280899"/>
          </a:xfrm>
          <a:custGeom>
            <a:avLst/>
            <a:gdLst/>
            <a:ahLst/>
            <a:cxnLst/>
            <a:rect l="l" t="t" r="r" b="b"/>
            <a:pathLst>
              <a:path w="1092835" h="288925">
                <a:moveTo>
                  <a:pt x="1092708" y="0"/>
                </a:moveTo>
                <a:lnTo>
                  <a:pt x="0" y="0"/>
                </a:lnTo>
                <a:lnTo>
                  <a:pt x="0" y="288798"/>
                </a:lnTo>
                <a:lnTo>
                  <a:pt x="1092708" y="288798"/>
                </a:lnTo>
                <a:lnTo>
                  <a:pt x="1092708" y="0"/>
                </a:lnTo>
                <a:close/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2050874" y="6181372"/>
            <a:ext cx="127979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15" dirty="0">
                <a:latin typeface="Courier New"/>
                <a:cs typeface="Courier New"/>
              </a:rPr>
              <a:t>Shape*</a:t>
            </a:r>
            <a:r>
              <a:rPr sz="1069" b="1" spc="-63" dirty="0">
                <a:latin typeface="Courier New"/>
                <a:cs typeface="Courier New"/>
              </a:rPr>
              <a:t> </a:t>
            </a:r>
            <a:r>
              <a:rPr sz="1069" b="1" spc="15" dirty="0">
                <a:latin typeface="Courier New"/>
                <a:cs typeface="Courier New"/>
              </a:rPr>
              <a:t>_shape[]</a:t>
            </a:r>
            <a:endParaRPr sz="1069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27344" y="4438438"/>
            <a:ext cx="721078" cy="197658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3087" rIns="0" bIns="0" rtlCol="0">
            <a:spAutoFit/>
          </a:bodyPr>
          <a:lstStyle/>
          <a:p>
            <a:pPr marL="56179">
              <a:spcBef>
                <a:spcPts val="24"/>
              </a:spcBef>
            </a:pPr>
            <a:r>
              <a:rPr sz="1264" b="1" spc="5" dirty="0">
                <a:latin typeface="Courier New"/>
                <a:cs typeface="Courier New"/>
              </a:rPr>
              <a:t>_line1</a:t>
            </a:r>
            <a:endParaRPr sz="126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74757" y="5141489"/>
            <a:ext cx="721078" cy="197658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3087" rIns="0" bIns="0" rtlCol="0">
            <a:spAutoFit/>
          </a:bodyPr>
          <a:lstStyle/>
          <a:p>
            <a:pPr marL="55561">
              <a:spcBef>
                <a:spcPts val="24"/>
              </a:spcBef>
            </a:pPr>
            <a:r>
              <a:rPr sz="1264" b="1" spc="5" dirty="0">
                <a:latin typeface="Courier New"/>
                <a:cs typeface="Courier New"/>
              </a:rPr>
              <a:t>_line2</a:t>
            </a:r>
            <a:endParaRPr sz="1264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74757" y="5890472"/>
            <a:ext cx="721078" cy="197658"/>
          </a:xfrm>
          <a:prstGeom prst="rect">
            <a:avLst/>
          </a:prstGeom>
          <a:ln w="23901">
            <a:solidFill>
              <a:srgbClr val="000000"/>
            </a:solidFill>
          </a:ln>
        </p:spPr>
        <p:txBody>
          <a:bodyPr vert="horz" wrap="square" lIns="0" tIns="3087" rIns="0" bIns="0" rtlCol="0">
            <a:spAutoFit/>
          </a:bodyPr>
          <a:lstStyle/>
          <a:p>
            <a:pPr marL="55561">
              <a:spcBef>
                <a:spcPts val="24"/>
              </a:spcBef>
            </a:pPr>
            <a:r>
              <a:rPr sz="1264" b="1" spc="5" dirty="0">
                <a:latin typeface="Courier New"/>
                <a:cs typeface="Courier New"/>
              </a:rPr>
              <a:t>_line3</a:t>
            </a:r>
            <a:endParaRPr sz="1264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87028" y="4634758"/>
            <a:ext cx="2540441" cy="517349"/>
          </a:xfrm>
          <a:custGeom>
            <a:avLst/>
            <a:gdLst/>
            <a:ahLst/>
            <a:cxnLst/>
            <a:rect l="l" t="t" r="r" b="b"/>
            <a:pathLst>
              <a:path w="2613025" h="532129">
                <a:moveTo>
                  <a:pt x="48768" y="413766"/>
                </a:moveTo>
                <a:lnTo>
                  <a:pt x="26467" y="422243"/>
                </a:lnTo>
                <a:lnTo>
                  <a:pt x="9810" y="438150"/>
                </a:lnTo>
                <a:lnTo>
                  <a:pt x="440" y="459200"/>
                </a:lnTo>
                <a:lnTo>
                  <a:pt x="0" y="483108"/>
                </a:lnTo>
                <a:lnTo>
                  <a:pt x="8358" y="504979"/>
                </a:lnTo>
                <a:lnTo>
                  <a:pt x="24002" y="521493"/>
                </a:lnTo>
                <a:lnTo>
                  <a:pt x="44791" y="531006"/>
                </a:lnTo>
                <a:lnTo>
                  <a:pt x="68580" y="531876"/>
                </a:lnTo>
                <a:lnTo>
                  <a:pt x="90773" y="523077"/>
                </a:lnTo>
                <a:lnTo>
                  <a:pt x="107251" y="507206"/>
                </a:lnTo>
                <a:lnTo>
                  <a:pt x="116586" y="486334"/>
                </a:lnTo>
                <a:lnTo>
                  <a:pt x="116738" y="481584"/>
                </a:lnTo>
                <a:lnTo>
                  <a:pt x="60198" y="481584"/>
                </a:lnTo>
                <a:lnTo>
                  <a:pt x="57150" y="464058"/>
                </a:lnTo>
                <a:lnTo>
                  <a:pt x="114186" y="454365"/>
                </a:lnTo>
                <a:lnTo>
                  <a:pt x="108882" y="440662"/>
                </a:lnTo>
                <a:lnTo>
                  <a:pt x="93059" y="424148"/>
                </a:lnTo>
                <a:lnTo>
                  <a:pt x="72235" y="414635"/>
                </a:lnTo>
                <a:lnTo>
                  <a:pt x="48768" y="413766"/>
                </a:lnTo>
                <a:close/>
              </a:path>
              <a:path w="2613025" h="532129">
                <a:moveTo>
                  <a:pt x="114186" y="454365"/>
                </a:moveTo>
                <a:lnTo>
                  <a:pt x="57150" y="464058"/>
                </a:lnTo>
                <a:lnTo>
                  <a:pt x="60198" y="481584"/>
                </a:lnTo>
                <a:lnTo>
                  <a:pt x="117046" y="471937"/>
                </a:lnTo>
                <a:lnTo>
                  <a:pt x="117348" y="462534"/>
                </a:lnTo>
                <a:lnTo>
                  <a:pt x="114186" y="454365"/>
                </a:lnTo>
                <a:close/>
              </a:path>
              <a:path w="2613025" h="532129">
                <a:moveTo>
                  <a:pt x="117046" y="471937"/>
                </a:moveTo>
                <a:lnTo>
                  <a:pt x="60198" y="481584"/>
                </a:lnTo>
                <a:lnTo>
                  <a:pt x="116738" y="481584"/>
                </a:lnTo>
                <a:lnTo>
                  <a:pt x="117046" y="471937"/>
                </a:lnTo>
                <a:close/>
              </a:path>
              <a:path w="2613025" h="532129">
                <a:moveTo>
                  <a:pt x="2533408" y="43246"/>
                </a:moveTo>
                <a:lnTo>
                  <a:pt x="114186" y="454365"/>
                </a:lnTo>
                <a:lnTo>
                  <a:pt x="117348" y="462534"/>
                </a:lnTo>
                <a:lnTo>
                  <a:pt x="117046" y="471937"/>
                </a:lnTo>
                <a:lnTo>
                  <a:pt x="2536380" y="61415"/>
                </a:lnTo>
                <a:lnTo>
                  <a:pt x="2542032" y="51054"/>
                </a:lnTo>
                <a:lnTo>
                  <a:pt x="2533408" y="43246"/>
                </a:lnTo>
                <a:close/>
              </a:path>
              <a:path w="2613025" h="532129">
                <a:moveTo>
                  <a:pt x="2608765" y="41910"/>
                </a:moveTo>
                <a:lnTo>
                  <a:pt x="2541270" y="41910"/>
                </a:lnTo>
                <a:lnTo>
                  <a:pt x="2543556" y="60198"/>
                </a:lnTo>
                <a:lnTo>
                  <a:pt x="2536380" y="61415"/>
                </a:lnTo>
                <a:lnTo>
                  <a:pt x="2505456" y="118110"/>
                </a:lnTo>
                <a:lnTo>
                  <a:pt x="2608765" y="41910"/>
                </a:lnTo>
                <a:close/>
              </a:path>
              <a:path w="2613025" h="532129">
                <a:moveTo>
                  <a:pt x="2541270" y="41910"/>
                </a:moveTo>
                <a:lnTo>
                  <a:pt x="2533408" y="43246"/>
                </a:lnTo>
                <a:lnTo>
                  <a:pt x="2542032" y="51054"/>
                </a:lnTo>
                <a:lnTo>
                  <a:pt x="2536380" y="61415"/>
                </a:lnTo>
                <a:lnTo>
                  <a:pt x="2543556" y="60198"/>
                </a:lnTo>
                <a:lnTo>
                  <a:pt x="2541270" y="41910"/>
                </a:lnTo>
                <a:close/>
              </a:path>
              <a:path w="2613025" h="532129">
                <a:moveTo>
                  <a:pt x="2485644" y="0"/>
                </a:moveTo>
                <a:lnTo>
                  <a:pt x="2533408" y="43246"/>
                </a:lnTo>
                <a:lnTo>
                  <a:pt x="2541270" y="41910"/>
                </a:lnTo>
                <a:lnTo>
                  <a:pt x="2608765" y="41910"/>
                </a:lnTo>
                <a:lnTo>
                  <a:pt x="2612898" y="38862"/>
                </a:lnTo>
                <a:lnTo>
                  <a:pt x="24856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2885545" y="5317067"/>
            <a:ext cx="2589213" cy="116680"/>
          </a:xfrm>
          <a:custGeom>
            <a:avLst/>
            <a:gdLst/>
            <a:ahLst/>
            <a:cxnLst/>
            <a:rect l="l" t="t" r="r" b="b"/>
            <a:pathLst>
              <a:path w="2663190" h="120014">
                <a:moveTo>
                  <a:pt x="60198" y="0"/>
                </a:moveTo>
                <a:lnTo>
                  <a:pt x="36968" y="4798"/>
                </a:lnTo>
                <a:lnTo>
                  <a:pt x="17811" y="17811"/>
                </a:lnTo>
                <a:lnTo>
                  <a:pt x="4798" y="36968"/>
                </a:lnTo>
                <a:lnTo>
                  <a:pt x="0" y="60197"/>
                </a:lnTo>
                <a:lnTo>
                  <a:pt x="4798" y="83308"/>
                </a:lnTo>
                <a:lnTo>
                  <a:pt x="17811" y="102203"/>
                </a:lnTo>
                <a:lnTo>
                  <a:pt x="36968" y="114954"/>
                </a:lnTo>
                <a:lnTo>
                  <a:pt x="60198" y="119633"/>
                </a:lnTo>
                <a:lnTo>
                  <a:pt x="83308" y="114954"/>
                </a:lnTo>
                <a:lnTo>
                  <a:pt x="102203" y="102203"/>
                </a:lnTo>
                <a:lnTo>
                  <a:pt x="114954" y="83308"/>
                </a:lnTo>
                <a:lnTo>
                  <a:pt x="117782" y="69341"/>
                </a:lnTo>
                <a:lnTo>
                  <a:pt x="60198" y="69341"/>
                </a:lnTo>
                <a:lnTo>
                  <a:pt x="60198" y="51053"/>
                </a:lnTo>
                <a:lnTo>
                  <a:pt x="117792" y="51053"/>
                </a:lnTo>
                <a:lnTo>
                  <a:pt x="114954" y="36968"/>
                </a:lnTo>
                <a:lnTo>
                  <a:pt x="102203" y="17811"/>
                </a:lnTo>
                <a:lnTo>
                  <a:pt x="83308" y="4798"/>
                </a:lnTo>
                <a:lnTo>
                  <a:pt x="60198" y="0"/>
                </a:lnTo>
                <a:close/>
              </a:path>
              <a:path w="2663190" h="120014">
                <a:moveTo>
                  <a:pt x="2591562" y="60197"/>
                </a:moveTo>
                <a:lnTo>
                  <a:pt x="2543556" y="119633"/>
                </a:lnTo>
                <a:lnTo>
                  <a:pt x="2644784" y="69341"/>
                </a:lnTo>
                <a:lnTo>
                  <a:pt x="2591562" y="69341"/>
                </a:lnTo>
                <a:lnTo>
                  <a:pt x="2591562" y="60197"/>
                </a:lnTo>
                <a:close/>
              </a:path>
              <a:path w="2663190" h="120014">
                <a:moveTo>
                  <a:pt x="117792" y="51053"/>
                </a:moveTo>
                <a:lnTo>
                  <a:pt x="60198" y="51053"/>
                </a:lnTo>
                <a:lnTo>
                  <a:pt x="60198" y="69341"/>
                </a:lnTo>
                <a:lnTo>
                  <a:pt x="117782" y="69341"/>
                </a:lnTo>
                <a:lnTo>
                  <a:pt x="119634" y="60197"/>
                </a:lnTo>
                <a:lnTo>
                  <a:pt x="117792" y="51053"/>
                </a:lnTo>
                <a:close/>
              </a:path>
              <a:path w="2663190" h="120014">
                <a:moveTo>
                  <a:pt x="2584269" y="51053"/>
                </a:moveTo>
                <a:lnTo>
                  <a:pt x="117792" y="51053"/>
                </a:lnTo>
                <a:lnTo>
                  <a:pt x="119634" y="60197"/>
                </a:lnTo>
                <a:lnTo>
                  <a:pt x="117782" y="69341"/>
                </a:lnTo>
                <a:lnTo>
                  <a:pt x="2584176" y="69341"/>
                </a:lnTo>
                <a:lnTo>
                  <a:pt x="2591562" y="60197"/>
                </a:lnTo>
                <a:lnTo>
                  <a:pt x="2584269" y="51053"/>
                </a:lnTo>
                <a:close/>
              </a:path>
              <a:path w="2663190" h="120014">
                <a:moveTo>
                  <a:pt x="2645017" y="51053"/>
                </a:moveTo>
                <a:lnTo>
                  <a:pt x="2591562" y="51053"/>
                </a:lnTo>
                <a:lnTo>
                  <a:pt x="2591562" y="69341"/>
                </a:lnTo>
                <a:lnTo>
                  <a:pt x="2644784" y="69341"/>
                </a:lnTo>
                <a:lnTo>
                  <a:pt x="2663190" y="60197"/>
                </a:lnTo>
                <a:lnTo>
                  <a:pt x="2645017" y="51053"/>
                </a:lnTo>
                <a:close/>
              </a:path>
              <a:path w="2663190" h="120014">
                <a:moveTo>
                  <a:pt x="2543556" y="0"/>
                </a:moveTo>
                <a:lnTo>
                  <a:pt x="2591562" y="60197"/>
                </a:lnTo>
                <a:lnTo>
                  <a:pt x="2591562" y="51053"/>
                </a:lnTo>
                <a:lnTo>
                  <a:pt x="2645017" y="51053"/>
                </a:lnTo>
                <a:lnTo>
                  <a:pt x="25435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2887027" y="5600064"/>
            <a:ext cx="2587978" cy="561799"/>
          </a:xfrm>
          <a:custGeom>
            <a:avLst/>
            <a:gdLst/>
            <a:ahLst/>
            <a:cxnLst/>
            <a:rect l="l" t="t" r="r" b="b"/>
            <a:pathLst>
              <a:path w="2661920" h="577850">
                <a:moveTo>
                  <a:pt x="2582573" y="534447"/>
                </a:moveTo>
                <a:lnTo>
                  <a:pt x="2532888" y="577596"/>
                </a:lnTo>
                <a:lnTo>
                  <a:pt x="2661666" y="540258"/>
                </a:lnTo>
                <a:lnTo>
                  <a:pt x="2655627" y="535686"/>
                </a:lnTo>
                <a:lnTo>
                  <a:pt x="2589276" y="535686"/>
                </a:lnTo>
                <a:lnTo>
                  <a:pt x="2582573" y="534447"/>
                </a:lnTo>
                <a:close/>
              </a:path>
              <a:path w="2661920" h="577850">
                <a:moveTo>
                  <a:pt x="2590721" y="527371"/>
                </a:moveTo>
                <a:lnTo>
                  <a:pt x="2582573" y="534447"/>
                </a:lnTo>
                <a:lnTo>
                  <a:pt x="2589276" y="535686"/>
                </a:lnTo>
                <a:lnTo>
                  <a:pt x="2590721" y="527371"/>
                </a:lnTo>
                <a:close/>
              </a:path>
              <a:path w="2661920" h="577850">
                <a:moveTo>
                  <a:pt x="2554986" y="459486"/>
                </a:moveTo>
                <a:lnTo>
                  <a:pt x="2585284" y="516859"/>
                </a:lnTo>
                <a:lnTo>
                  <a:pt x="2592324" y="518160"/>
                </a:lnTo>
                <a:lnTo>
                  <a:pt x="2589276" y="535686"/>
                </a:lnTo>
                <a:lnTo>
                  <a:pt x="2655627" y="535686"/>
                </a:lnTo>
                <a:lnTo>
                  <a:pt x="2554986" y="459486"/>
                </a:lnTo>
                <a:close/>
              </a:path>
              <a:path w="2661920" h="577850">
                <a:moveTo>
                  <a:pt x="117231" y="60830"/>
                </a:moveTo>
                <a:lnTo>
                  <a:pt x="117348" y="69342"/>
                </a:lnTo>
                <a:lnTo>
                  <a:pt x="113760" y="78278"/>
                </a:lnTo>
                <a:lnTo>
                  <a:pt x="2582573" y="534447"/>
                </a:lnTo>
                <a:lnTo>
                  <a:pt x="2590721" y="527371"/>
                </a:lnTo>
                <a:lnTo>
                  <a:pt x="2590750" y="527209"/>
                </a:lnTo>
                <a:lnTo>
                  <a:pt x="2585284" y="516859"/>
                </a:lnTo>
                <a:lnTo>
                  <a:pt x="117231" y="60830"/>
                </a:lnTo>
                <a:close/>
              </a:path>
              <a:path w="2661920" h="577850">
                <a:moveTo>
                  <a:pt x="2585284" y="516859"/>
                </a:moveTo>
                <a:lnTo>
                  <a:pt x="2590750" y="527209"/>
                </a:lnTo>
                <a:lnTo>
                  <a:pt x="2592324" y="518160"/>
                </a:lnTo>
                <a:lnTo>
                  <a:pt x="2585284" y="516859"/>
                </a:lnTo>
                <a:close/>
              </a:path>
              <a:path w="2661920" h="577850">
                <a:moveTo>
                  <a:pt x="69342" y="0"/>
                </a:moveTo>
                <a:lnTo>
                  <a:pt x="45862" y="321"/>
                </a:lnTo>
                <a:lnTo>
                  <a:pt x="24955" y="9429"/>
                </a:lnTo>
                <a:lnTo>
                  <a:pt x="8905" y="25824"/>
                </a:lnTo>
                <a:lnTo>
                  <a:pt x="0" y="48006"/>
                </a:lnTo>
                <a:lnTo>
                  <a:pt x="321" y="71485"/>
                </a:lnTo>
                <a:lnTo>
                  <a:pt x="9429" y="92392"/>
                </a:lnTo>
                <a:lnTo>
                  <a:pt x="25824" y="108442"/>
                </a:lnTo>
                <a:lnTo>
                  <a:pt x="48006" y="117348"/>
                </a:lnTo>
                <a:lnTo>
                  <a:pt x="71485" y="117026"/>
                </a:lnTo>
                <a:lnTo>
                  <a:pt x="92392" y="107918"/>
                </a:lnTo>
                <a:lnTo>
                  <a:pt x="108442" y="91523"/>
                </a:lnTo>
                <a:lnTo>
                  <a:pt x="113760" y="78278"/>
                </a:lnTo>
                <a:lnTo>
                  <a:pt x="57150" y="67818"/>
                </a:lnTo>
                <a:lnTo>
                  <a:pt x="60198" y="50292"/>
                </a:lnTo>
                <a:lnTo>
                  <a:pt x="117087" y="50292"/>
                </a:lnTo>
                <a:lnTo>
                  <a:pt x="117026" y="45862"/>
                </a:lnTo>
                <a:lnTo>
                  <a:pt x="107918" y="24955"/>
                </a:lnTo>
                <a:lnTo>
                  <a:pt x="91523" y="8905"/>
                </a:lnTo>
                <a:lnTo>
                  <a:pt x="69342" y="0"/>
                </a:lnTo>
                <a:close/>
              </a:path>
              <a:path w="2661920" h="577850">
                <a:moveTo>
                  <a:pt x="60198" y="50292"/>
                </a:moveTo>
                <a:lnTo>
                  <a:pt x="57150" y="67818"/>
                </a:lnTo>
                <a:lnTo>
                  <a:pt x="113760" y="78278"/>
                </a:lnTo>
                <a:lnTo>
                  <a:pt x="117348" y="69342"/>
                </a:lnTo>
                <a:lnTo>
                  <a:pt x="117231" y="60830"/>
                </a:lnTo>
                <a:lnTo>
                  <a:pt x="60198" y="50292"/>
                </a:lnTo>
                <a:close/>
              </a:path>
              <a:path w="2661920" h="577850">
                <a:moveTo>
                  <a:pt x="117087" y="50292"/>
                </a:moveTo>
                <a:lnTo>
                  <a:pt x="60198" y="50292"/>
                </a:lnTo>
                <a:lnTo>
                  <a:pt x="117231" y="60830"/>
                </a:lnTo>
                <a:lnTo>
                  <a:pt x="117087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1720216" y="6828367"/>
            <a:ext cx="4691327" cy="367447"/>
          </a:xfrm>
          <a:prstGeom prst="rect">
            <a:avLst/>
          </a:prstGeom>
          <a:ln w="8966">
            <a:solidFill>
              <a:srgbClr val="000000"/>
            </a:solidFill>
          </a:ln>
        </p:spPr>
        <p:txBody>
          <a:bodyPr vert="horz" wrap="square" lIns="0" tIns="25311" rIns="0" bIns="0" rtlCol="0">
            <a:spAutoFit/>
          </a:bodyPr>
          <a:lstStyle/>
          <a:p>
            <a:pPr marL="56179">
              <a:spcBef>
                <a:spcPts val="198"/>
              </a:spcBef>
            </a:pPr>
            <a:r>
              <a:rPr sz="1069" spc="10" dirty="0">
                <a:latin typeface="Book Antiqua"/>
                <a:cs typeface="Book Antiqua"/>
              </a:rPr>
              <a:t>_shape[i]-&gt;draw();</a:t>
            </a:r>
            <a:endParaRPr sz="1069">
              <a:latin typeface="Book Antiqua"/>
              <a:cs typeface="Book Antiqua"/>
            </a:endParaRPr>
          </a:p>
          <a:p>
            <a:pPr marL="56179">
              <a:spcBef>
                <a:spcPts val="68"/>
              </a:spcBef>
            </a:pPr>
            <a:r>
              <a:rPr sz="1069" spc="10" dirty="0">
                <a:latin typeface="Book Antiqua"/>
                <a:cs typeface="Book Antiqua"/>
              </a:rPr>
              <a:t>(_shape </a:t>
            </a:r>
            <a:r>
              <a:rPr sz="1069" spc="15" dirty="0">
                <a:latin typeface="Book Antiqua"/>
                <a:cs typeface="Book Antiqua"/>
              </a:rPr>
              <a:t>+ </a:t>
            </a:r>
            <a:r>
              <a:rPr sz="1069" spc="5" dirty="0">
                <a:latin typeface="Book Antiqua"/>
                <a:cs typeface="Book Antiqua"/>
              </a:rPr>
              <a:t>(i </a:t>
            </a:r>
            <a:r>
              <a:rPr sz="1069" spc="10" dirty="0">
                <a:latin typeface="Book Antiqua"/>
                <a:cs typeface="Book Antiqua"/>
              </a:rPr>
              <a:t>*</a:t>
            </a:r>
            <a:r>
              <a:rPr sz="1069" spc="-24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sizeof(Shape*)))-&gt;draw();</a:t>
            </a:r>
            <a:endParaRPr sz="1069">
              <a:latin typeface="Book Antiqua"/>
              <a:cs typeface="Book Antiqua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573765" y="4942439"/>
          <a:ext cx="661194" cy="1148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0776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700" spc="15" dirty="0">
                          <a:latin typeface="Arial"/>
                          <a:cs typeface="Arial"/>
                        </a:rPr>
                        <a:t>0000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17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spc="15" dirty="0">
                          <a:latin typeface="Arial"/>
                          <a:cs typeface="Arial"/>
                        </a:rPr>
                        <a:t>0004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17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spc="15" dirty="0">
                          <a:latin typeface="Arial"/>
                          <a:cs typeface="Arial"/>
                        </a:rPr>
                        <a:t>0008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775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spc="15" dirty="0">
                          <a:latin typeface="Arial"/>
                          <a:cs typeface="Arial"/>
                        </a:rPr>
                        <a:t>0012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901">
                      <a:solidFill>
                        <a:srgbClr val="000000"/>
                      </a:solidFill>
                      <a:prstDash val="solid"/>
                    </a:lnL>
                    <a:lnR w="23901">
                      <a:solidFill>
                        <a:srgbClr val="000000"/>
                      </a:solidFill>
                      <a:prstDash val="solid"/>
                    </a:lnR>
                    <a:lnT w="23901">
                      <a:solidFill>
                        <a:srgbClr val="000000"/>
                      </a:solidFill>
                      <a:prstDash val="solid"/>
                    </a:lnT>
                    <a:lnB w="239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79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1</a:t>
            </a:r>
            <a:r>
              <a:rPr sz="924" spc="-5" dirty="0">
                <a:latin typeface="Times New Roman"/>
                <a:cs typeface="Times New Roman"/>
              </a:rPr>
              <a:t>6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337818"/>
            <a:ext cx="4851841" cy="7736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2109475" indent="835888">
              <a:lnSpc>
                <a:spcPct val="105900"/>
              </a:lnSpc>
            </a:pPr>
            <a:r>
              <a:rPr sz="1069" spc="10" dirty="0">
                <a:latin typeface="Book Antiqua"/>
                <a:cs typeface="Book Antiqua"/>
              </a:rPr>
              <a:t>class Child: </a:t>
            </a:r>
            <a:r>
              <a:rPr sz="1069" spc="10" dirty="0">
                <a:solidFill>
                  <a:srgbClr val="0070C0"/>
                </a:solidFill>
                <a:latin typeface="Book Antiqua"/>
                <a:cs typeface="Book Antiqua"/>
              </a:rPr>
              <a:t>private </a:t>
            </a:r>
            <a:r>
              <a:rPr sz="1069" spc="10" dirty="0">
                <a:latin typeface="Book Antiqua"/>
                <a:cs typeface="Book Antiqua"/>
              </a:rPr>
              <a:t>Parent</a:t>
            </a:r>
            <a:r>
              <a:rPr sz="1069" spc="-44" dirty="0">
                <a:latin typeface="Book Antiqua"/>
                <a:cs typeface="Book Antiqua"/>
              </a:rPr>
              <a:t> </a:t>
            </a:r>
            <a:r>
              <a:rPr sz="1069" spc="15" dirty="0">
                <a:latin typeface="Book Antiqua"/>
                <a:cs typeface="Book Antiqua"/>
              </a:rPr>
              <a:t>{…}  </a:t>
            </a:r>
            <a:r>
              <a:rPr sz="1069" spc="10" dirty="0">
                <a:latin typeface="Book Antiqua"/>
                <a:cs typeface="Book Antiqua"/>
              </a:rPr>
              <a:t>is equivalent</a:t>
            </a:r>
            <a:r>
              <a:rPr sz="1069" spc="-63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to,</a:t>
            </a:r>
            <a:endParaRPr sz="1069">
              <a:latin typeface="Book Antiqua"/>
              <a:cs typeface="Book Antiqua"/>
            </a:endParaRPr>
          </a:p>
          <a:p>
            <a:pPr marL="848235">
              <a:spcBef>
                <a:spcPts val="87"/>
              </a:spcBef>
            </a:pPr>
            <a:r>
              <a:rPr sz="1069" spc="10" dirty="0">
                <a:latin typeface="Book Antiqua"/>
                <a:cs typeface="Book Antiqua"/>
              </a:rPr>
              <a:t>class Child: Parent</a:t>
            </a:r>
            <a:r>
              <a:rPr sz="1069" spc="-58" dirty="0">
                <a:latin typeface="Book Antiqua"/>
                <a:cs typeface="Book Antiqua"/>
              </a:rPr>
              <a:t> </a:t>
            </a:r>
            <a:r>
              <a:rPr sz="1069" spc="15" dirty="0">
                <a:latin typeface="Book Antiqua"/>
                <a:cs typeface="Book Antiqua"/>
              </a:rPr>
              <a:t>{…}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7408">
              <a:lnSpc>
                <a:spcPct val="107500"/>
              </a:lnSpc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have seen </a:t>
            </a:r>
            <a:r>
              <a:rPr sz="972" spc="10" dirty="0">
                <a:latin typeface="Book Antiqua"/>
                <a:cs typeface="Book Antiqua"/>
              </a:rPr>
              <a:t>public inheritance in previous lecture, </a:t>
            </a:r>
            <a:r>
              <a:rPr sz="972" spc="19" dirty="0">
                <a:latin typeface="Book Antiqua"/>
                <a:cs typeface="Book Antiqua"/>
              </a:rPr>
              <a:t>now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see private and  protected inheritance in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detail,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273485" lvl="1" indent="-261138" algn="just">
              <a:buFont typeface="Times New Roman"/>
              <a:buAutoNum type="arabicPeriod" startAt="3"/>
              <a:tabLst>
                <a:tab pos="274102" algn="l"/>
              </a:tabLst>
            </a:pPr>
            <a:r>
              <a:rPr sz="972" b="1" spc="15" dirty="0">
                <a:latin typeface="Book Antiqua"/>
                <a:cs typeface="Book Antiqua"/>
              </a:rPr>
              <a:t>Private</a:t>
            </a:r>
            <a:r>
              <a:rPr sz="972" b="1" spc="-92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Inheritance</a:t>
            </a:r>
            <a:endParaRPr sz="972">
              <a:latin typeface="Book Antiqua"/>
              <a:cs typeface="Book Antiqua"/>
            </a:endParaRPr>
          </a:p>
          <a:p>
            <a:pPr lvl="1">
              <a:lnSpc>
                <a:spcPct val="100000"/>
              </a:lnSpc>
              <a:buFont typeface="Times New Roman"/>
              <a:buAutoNum type="arabicPeriod" startAt="3"/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07000"/>
              </a:lnSpc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use </a:t>
            </a:r>
            <a:r>
              <a:rPr sz="972" spc="10" dirty="0">
                <a:latin typeface="Book Antiqua"/>
                <a:cs typeface="Book Antiqua"/>
              </a:rPr>
              <a:t>private inheritance </a:t>
            </a:r>
            <a:r>
              <a:rPr sz="972" spc="15" dirty="0">
                <a:latin typeface="Book Antiqua"/>
                <a:cs typeface="Book Antiqua"/>
              </a:rPr>
              <a:t>when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want </a:t>
            </a:r>
            <a:r>
              <a:rPr sz="972" spc="10" dirty="0">
                <a:latin typeface="Book Antiqua"/>
                <a:cs typeface="Book Antiqua"/>
              </a:rPr>
              <a:t>to reuse </a:t>
            </a: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9" dirty="0">
                <a:latin typeface="Book Antiqua"/>
                <a:cs typeface="Book Antiqua"/>
              </a:rPr>
              <a:t>some </a:t>
            </a:r>
            <a:r>
              <a:rPr sz="972" spc="10" dirty="0">
                <a:latin typeface="Book Antiqua"/>
                <a:cs typeface="Book Antiqua"/>
              </a:rPr>
              <a:t>class. Private  Inheritance is </a:t>
            </a:r>
            <a:r>
              <a:rPr sz="972" spc="15" dirty="0">
                <a:latin typeface="Book Antiqua"/>
                <a:cs typeface="Book Antiqua"/>
              </a:rPr>
              <a:t>used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model “Implemented in </a:t>
            </a:r>
            <a:r>
              <a:rPr sz="972" spc="10" dirty="0">
                <a:latin typeface="Book Antiqua"/>
                <a:cs typeface="Book Antiqua"/>
              </a:rPr>
              <a:t>terms of”</a:t>
            </a:r>
            <a:r>
              <a:rPr sz="972" spc="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relationship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>
              <a:lnSpc>
                <a:spcPct val="106400"/>
              </a:lnSpc>
            </a:pPr>
            <a:r>
              <a:rPr sz="1069" spc="10" dirty="0">
                <a:latin typeface="Book Antiqua"/>
                <a:cs typeface="Book Antiqua"/>
              </a:rPr>
              <a:t>Suppose </a:t>
            </a:r>
            <a:r>
              <a:rPr sz="1069" spc="15" dirty="0">
                <a:latin typeface="Book Antiqua"/>
                <a:cs typeface="Book Antiqua"/>
              </a:rPr>
              <a:t>we </a:t>
            </a:r>
            <a:r>
              <a:rPr sz="1069" spc="10" dirty="0">
                <a:latin typeface="Book Antiqua"/>
                <a:cs typeface="Book Antiqua"/>
              </a:rPr>
              <a:t>have a class </a:t>
            </a:r>
            <a:r>
              <a:rPr sz="1069" spc="5" dirty="0">
                <a:latin typeface="Book Antiqua"/>
                <a:cs typeface="Book Antiqua"/>
              </a:rPr>
              <a:t>collection </a:t>
            </a:r>
            <a:r>
              <a:rPr sz="1069" spc="10" dirty="0">
                <a:latin typeface="Book Antiqua"/>
                <a:cs typeface="Book Antiqua"/>
              </a:rPr>
              <a:t>to store element </a:t>
            </a:r>
            <a:r>
              <a:rPr sz="1069" spc="5" dirty="0">
                <a:latin typeface="Book Antiqua"/>
                <a:cs typeface="Book Antiqua"/>
              </a:rPr>
              <a:t>collection </a:t>
            </a:r>
            <a:r>
              <a:rPr sz="1069" spc="10" dirty="0">
                <a:latin typeface="Book Antiqua"/>
                <a:cs typeface="Book Antiqua"/>
              </a:rPr>
              <a:t>as </a:t>
            </a:r>
            <a:r>
              <a:rPr sz="1069" spc="15" dirty="0">
                <a:latin typeface="Book Antiqua"/>
                <a:cs typeface="Book Antiqua"/>
              </a:rPr>
              <a:t>shown  </a:t>
            </a:r>
            <a:r>
              <a:rPr sz="1069" spc="10" dirty="0">
                <a:latin typeface="Book Antiqua"/>
                <a:cs typeface="Book Antiqua"/>
              </a:rPr>
              <a:t>below,</a:t>
            </a:r>
            <a:endParaRPr sz="1069">
              <a:latin typeface="Book Antiqua"/>
              <a:cs typeface="Book Antiqua"/>
            </a:endParaRPr>
          </a:p>
          <a:p>
            <a:pPr marL="12347" algn="just">
              <a:spcBef>
                <a:spcPts val="92"/>
              </a:spcBef>
            </a:pPr>
            <a:r>
              <a:rPr sz="972" spc="10" dirty="0">
                <a:latin typeface="Book Antiqua"/>
                <a:cs typeface="Book Antiqua"/>
              </a:rPr>
              <a:t>class Collection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87"/>
              </a:spcBef>
            </a:pPr>
            <a:r>
              <a:rPr sz="972" spc="5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78"/>
              </a:spcBef>
            </a:pPr>
            <a:r>
              <a:rPr sz="972" spc="5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30291" marR="3023766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void AddElement(int);  bool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SearchElement(int);</a:t>
            </a:r>
            <a:endParaRPr sz="972">
              <a:latin typeface="Book Antiqua"/>
              <a:cs typeface="Book Antiqua"/>
            </a:endParaRPr>
          </a:p>
          <a:p>
            <a:pPr marL="430291" marR="2678051">
              <a:lnSpc>
                <a:spcPct val="106500"/>
              </a:lnSpc>
              <a:spcBef>
                <a:spcPts val="10"/>
              </a:spcBef>
            </a:pPr>
            <a:r>
              <a:rPr sz="972" spc="10" dirty="0">
                <a:latin typeface="Book Antiqua"/>
                <a:cs typeface="Book Antiqua"/>
              </a:rPr>
              <a:t>bool SearchElementAgain(int);  bool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DeleteElement(int);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87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algn="just"/>
            <a:r>
              <a:rPr sz="972" spc="15" dirty="0">
                <a:latin typeface="Book Antiqua"/>
                <a:cs typeface="Book Antiqua"/>
              </a:rPr>
              <a:t>As you can see </a:t>
            </a:r>
            <a:r>
              <a:rPr sz="972" spc="10" dirty="0">
                <a:latin typeface="Book Antiqua"/>
                <a:cs typeface="Book Antiqua"/>
              </a:rPr>
              <a:t>it </a:t>
            </a:r>
            <a:r>
              <a:rPr sz="972" spc="15" dirty="0">
                <a:latin typeface="Book Antiqua"/>
                <a:cs typeface="Book Antiqua"/>
              </a:rPr>
              <a:t>supports </a:t>
            </a:r>
            <a:r>
              <a:rPr sz="972" spc="10" dirty="0">
                <a:latin typeface="Book Antiqua"/>
                <a:cs typeface="Book Antiqua"/>
              </a:rPr>
              <a:t>the following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methods,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73"/>
              </a:spcBef>
            </a:pPr>
            <a:r>
              <a:rPr sz="972" b="1" spc="15" dirty="0">
                <a:latin typeface="Book Antiqua"/>
                <a:cs typeface="Book Antiqua"/>
              </a:rPr>
              <a:t>AddElement</a:t>
            </a:r>
            <a:r>
              <a:rPr sz="972" spc="15" dirty="0">
                <a:latin typeface="Book Antiqua"/>
                <a:cs typeface="Book Antiqua"/>
              </a:rPr>
              <a:t>: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add </a:t>
            </a:r>
            <a:r>
              <a:rPr sz="972" spc="10" dirty="0">
                <a:latin typeface="Book Antiqua"/>
                <a:cs typeface="Book Antiqua"/>
              </a:rPr>
              <a:t>elements </a:t>
            </a:r>
            <a:r>
              <a:rPr sz="972" spc="15" dirty="0">
                <a:latin typeface="Book Antiqua"/>
                <a:cs typeface="Book Antiqua"/>
              </a:rPr>
              <a:t>in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collection</a:t>
            </a:r>
            <a:endParaRPr sz="972">
              <a:latin typeface="Book Antiqua"/>
              <a:cs typeface="Book Antiqua"/>
            </a:endParaRPr>
          </a:p>
          <a:p>
            <a:pPr marL="12347" marR="6173">
              <a:lnSpc>
                <a:spcPct val="107000"/>
              </a:lnSpc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SearchElement</a:t>
            </a:r>
            <a:r>
              <a:rPr sz="972" spc="15" dirty="0">
                <a:latin typeface="Book Antiqua"/>
                <a:cs typeface="Book Antiqua"/>
              </a:rPr>
              <a:t>: </a:t>
            </a:r>
            <a:r>
              <a:rPr sz="972" spc="10" dirty="0">
                <a:latin typeface="Book Antiqua"/>
                <a:cs typeface="Book Antiqua"/>
              </a:rPr>
              <a:t>search any element in collection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will true as </a:t>
            </a:r>
            <a:r>
              <a:rPr sz="972" spc="15" dirty="0">
                <a:latin typeface="Book Antiqua"/>
                <a:cs typeface="Book Antiqua"/>
              </a:rPr>
              <a:t>soon </a:t>
            </a:r>
            <a:r>
              <a:rPr sz="972" spc="10" dirty="0">
                <a:latin typeface="Book Antiqua"/>
                <a:cs typeface="Book Antiqua"/>
              </a:rPr>
              <a:t>as any </a:t>
            </a:r>
            <a:r>
              <a:rPr sz="972" spc="15" dirty="0">
                <a:latin typeface="Book Antiqua"/>
                <a:cs typeface="Book Antiqua"/>
              </a:rPr>
              <a:t>element  </a:t>
            </a:r>
            <a:r>
              <a:rPr sz="972" spc="10" dirty="0">
                <a:latin typeface="Book Antiqua"/>
                <a:cs typeface="Book Antiqua"/>
              </a:rPr>
              <a:t>will be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found</a:t>
            </a:r>
            <a:endParaRPr sz="972">
              <a:latin typeface="Book Antiqua"/>
              <a:cs typeface="Book Antiqua"/>
            </a:endParaRPr>
          </a:p>
          <a:p>
            <a:pPr marL="12347" marR="6173">
              <a:lnSpc>
                <a:spcPct val="107000"/>
              </a:lnSpc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SearchElementAgain</a:t>
            </a:r>
            <a:r>
              <a:rPr sz="972" spc="10" dirty="0">
                <a:latin typeface="Book Antiqua"/>
                <a:cs typeface="Book Antiqua"/>
              </a:rPr>
              <a:t>: finds </a:t>
            </a:r>
            <a:r>
              <a:rPr sz="972" spc="15" dirty="0">
                <a:latin typeface="Book Antiqua"/>
                <a:cs typeface="Book Antiqua"/>
              </a:rPr>
              <a:t>second </a:t>
            </a:r>
            <a:r>
              <a:rPr sz="972" spc="10" dirty="0">
                <a:latin typeface="Book Antiqua"/>
                <a:cs typeface="Book Antiqua"/>
              </a:rPr>
              <a:t>instance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10" dirty="0">
                <a:latin typeface="Book Antiqua"/>
                <a:cs typeface="Book Antiqua"/>
              </a:rPr>
              <a:t>any element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collection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5" dirty="0">
                <a:latin typeface="Book Antiqua"/>
                <a:cs typeface="Book Antiqua"/>
              </a:rPr>
              <a:t>will  return </a:t>
            </a:r>
            <a:r>
              <a:rPr sz="972" spc="10" dirty="0">
                <a:latin typeface="Book Antiqua"/>
                <a:cs typeface="Book Antiqua"/>
              </a:rPr>
              <a:t>true </a:t>
            </a:r>
            <a:r>
              <a:rPr sz="972" spc="15" dirty="0">
                <a:latin typeface="Book Antiqua"/>
                <a:cs typeface="Book Antiqua"/>
              </a:rPr>
              <a:t>as soon </a:t>
            </a:r>
            <a:r>
              <a:rPr sz="972" spc="10" dirty="0">
                <a:latin typeface="Book Antiqua"/>
                <a:cs typeface="Book Antiqua"/>
              </a:rPr>
              <a:t>as it will find </a:t>
            </a:r>
            <a:r>
              <a:rPr sz="972" spc="15" dirty="0">
                <a:latin typeface="Book Antiqua"/>
                <a:cs typeface="Book Antiqua"/>
              </a:rPr>
              <a:t>any duplicate </a:t>
            </a:r>
            <a:r>
              <a:rPr sz="972" spc="10" dirty="0">
                <a:latin typeface="Book Antiqua"/>
                <a:cs typeface="Book Antiqua"/>
              </a:rPr>
              <a:t>entry of </a:t>
            </a:r>
            <a:r>
              <a:rPr sz="972" spc="15" dirty="0">
                <a:latin typeface="Book Antiqua"/>
                <a:cs typeface="Book Antiqua"/>
              </a:rPr>
              <a:t>any</a:t>
            </a:r>
            <a:r>
              <a:rPr sz="972" spc="10" dirty="0">
                <a:latin typeface="Book Antiqua"/>
                <a:cs typeface="Book Antiqua"/>
              </a:rPr>
              <a:t> element.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78"/>
              </a:spcBef>
            </a:pPr>
            <a:r>
              <a:rPr sz="972" b="1" spc="15" dirty="0">
                <a:latin typeface="Book Antiqua"/>
                <a:cs typeface="Book Antiqua"/>
              </a:rPr>
              <a:t>DeleteElement</a:t>
            </a:r>
            <a:r>
              <a:rPr sz="972" spc="15" dirty="0">
                <a:latin typeface="Book Antiqua"/>
                <a:cs typeface="Book Antiqua"/>
              </a:rPr>
              <a:t>: </a:t>
            </a:r>
            <a:r>
              <a:rPr sz="972" spc="10" dirty="0">
                <a:latin typeface="Book Antiqua"/>
                <a:cs typeface="Book Antiqua"/>
              </a:rPr>
              <a:t>to delete </a:t>
            </a:r>
            <a:r>
              <a:rPr sz="972" spc="15" dirty="0">
                <a:latin typeface="Book Antiqua"/>
                <a:cs typeface="Book Antiqua"/>
              </a:rPr>
              <a:t>any </a:t>
            </a:r>
            <a:r>
              <a:rPr sz="972" spc="10" dirty="0">
                <a:latin typeface="Book Antiqua"/>
                <a:cs typeface="Book Antiqua"/>
              </a:rPr>
              <a:t>entry </a:t>
            </a:r>
            <a:r>
              <a:rPr sz="972" spc="15" dirty="0">
                <a:latin typeface="Book Antiqua"/>
                <a:cs typeface="Book Antiqua"/>
              </a:rPr>
              <a:t>from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collection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5" dirty="0">
                <a:latin typeface="Book Antiqua"/>
                <a:cs typeface="Book Antiqua"/>
              </a:rPr>
              <a:t>You </a:t>
            </a:r>
            <a:r>
              <a:rPr sz="972" spc="10" dirty="0">
                <a:latin typeface="Book Antiqua"/>
                <a:cs typeface="Book Antiqua"/>
              </a:rPr>
              <a:t>can </a:t>
            </a:r>
            <a:r>
              <a:rPr sz="972" spc="15" dirty="0">
                <a:latin typeface="Book Antiqua"/>
                <a:cs typeface="Book Antiqua"/>
              </a:rPr>
              <a:t>see </a:t>
            </a:r>
            <a:r>
              <a:rPr sz="972" spc="5" dirty="0">
                <a:latin typeface="Book Antiqua"/>
                <a:cs typeface="Book Antiqua"/>
              </a:rPr>
              <a:t>that </a:t>
            </a:r>
            <a:r>
              <a:rPr sz="972" spc="10" dirty="0">
                <a:latin typeface="Book Antiqua"/>
                <a:cs typeface="Book Antiqua"/>
              </a:rPr>
              <a:t>Class collection </a:t>
            </a:r>
            <a:r>
              <a:rPr sz="972" spc="15" dirty="0">
                <a:latin typeface="Book Antiqua"/>
                <a:cs typeface="Book Antiqua"/>
              </a:rPr>
              <a:t>allows </a:t>
            </a:r>
            <a:r>
              <a:rPr sz="972" spc="10" dirty="0">
                <a:latin typeface="Book Antiqua"/>
                <a:cs typeface="Book Antiqua"/>
              </a:rPr>
              <a:t>duplicate</a:t>
            </a:r>
            <a:r>
              <a:rPr sz="972" spc="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elements.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83"/>
              </a:spcBef>
            </a:pPr>
            <a:r>
              <a:rPr sz="972" spc="15" dirty="0">
                <a:latin typeface="Book Antiqua"/>
                <a:cs typeface="Book Antiqua"/>
              </a:rPr>
              <a:t>Suppose </a:t>
            </a:r>
            <a:r>
              <a:rPr sz="972" spc="19" dirty="0">
                <a:latin typeface="Book Antiqua"/>
                <a:cs typeface="Book Antiqua"/>
              </a:rPr>
              <a:t>now </a:t>
            </a:r>
            <a:r>
              <a:rPr sz="972" spc="15" dirty="0">
                <a:latin typeface="Book Antiqua"/>
                <a:cs typeface="Book Antiqua"/>
              </a:rPr>
              <a:t>we want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implement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5" dirty="0">
                <a:latin typeface="Book Antiqua"/>
                <a:cs typeface="Book Antiqua"/>
              </a:rPr>
              <a:t>Set, </a:t>
            </a:r>
            <a:r>
              <a:rPr sz="972" spc="10" dirty="0">
                <a:latin typeface="Book Antiqua"/>
                <a:cs typeface="Book Antiqua"/>
              </a:rPr>
              <a:t>class Set </a:t>
            </a:r>
            <a:r>
              <a:rPr sz="972" spc="15" dirty="0">
                <a:latin typeface="Book Antiqua"/>
                <a:cs typeface="Book Antiqua"/>
              </a:rPr>
              <a:t>has </a:t>
            </a:r>
            <a:r>
              <a:rPr sz="972" spc="10" dirty="0">
                <a:latin typeface="Book Antiqua"/>
                <a:cs typeface="Book Antiqua"/>
              </a:rPr>
              <a:t>very similar</a:t>
            </a:r>
            <a:r>
              <a:rPr sz="972" spc="2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functionality</a:t>
            </a:r>
            <a:endParaRPr sz="972">
              <a:latin typeface="Book Antiqua"/>
              <a:cs typeface="Book Antiqua"/>
            </a:endParaRPr>
          </a:p>
          <a:p>
            <a:pPr marL="12347" marR="4939" algn="just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as that of collection class with the difference that Set class can not </a:t>
            </a:r>
            <a:r>
              <a:rPr sz="972" spc="15" dirty="0">
                <a:latin typeface="Book Antiqua"/>
                <a:cs typeface="Book Antiqua"/>
              </a:rPr>
              <a:t>allow </a:t>
            </a:r>
            <a:r>
              <a:rPr sz="972" spc="10" dirty="0">
                <a:latin typeface="Book Antiqua"/>
                <a:cs typeface="Book Antiqua"/>
              </a:rPr>
              <a:t>duplicate  </a:t>
            </a:r>
            <a:r>
              <a:rPr sz="972" spc="15" dirty="0">
                <a:latin typeface="Book Antiqua"/>
                <a:cs typeface="Book Antiqua"/>
              </a:rPr>
              <a:t>elements in </a:t>
            </a:r>
            <a:r>
              <a:rPr sz="972" spc="5" dirty="0">
                <a:latin typeface="Book Antiqua"/>
                <a:cs typeface="Book Antiqua"/>
              </a:rPr>
              <a:t>it, </a:t>
            </a:r>
            <a:r>
              <a:rPr sz="972" spc="15" dirty="0">
                <a:latin typeface="Book Antiqua"/>
                <a:cs typeface="Book Antiqua"/>
              </a:rPr>
              <a:t>so we can use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5" dirty="0">
                <a:latin typeface="Book Antiqua"/>
                <a:cs typeface="Book Antiqua"/>
              </a:rPr>
              <a:t>concept </a:t>
            </a:r>
            <a:r>
              <a:rPr sz="972" spc="10" dirty="0">
                <a:latin typeface="Book Antiqua"/>
                <a:cs typeface="Book Antiqua"/>
              </a:rPr>
              <a:t>of inheritance here,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derive class Set  from class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Collection.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But we </a:t>
            </a:r>
            <a:r>
              <a:rPr sz="972" spc="10" dirty="0">
                <a:latin typeface="Book Antiqua"/>
                <a:cs typeface="Book Antiqua"/>
              </a:rPr>
              <a:t>can not </a:t>
            </a:r>
            <a:r>
              <a:rPr sz="972" spc="15" dirty="0">
                <a:latin typeface="Book Antiqua"/>
                <a:cs typeface="Book Antiqua"/>
              </a:rPr>
              <a:t>use </a:t>
            </a:r>
            <a:r>
              <a:rPr sz="972" spc="10" dirty="0">
                <a:latin typeface="Book Antiqua"/>
                <a:cs typeface="Book Antiqua"/>
              </a:rPr>
              <a:t>public inheritance </a:t>
            </a:r>
            <a:r>
              <a:rPr sz="972" spc="15" dirty="0">
                <a:latin typeface="Book Antiqua"/>
                <a:cs typeface="Book Antiqua"/>
              </a:rPr>
              <a:t>here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5" dirty="0">
                <a:latin typeface="Book Antiqua"/>
                <a:cs typeface="Book Antiqua"/>
              </a:rPr>
              <a:t>allows </a:t>
            </a:r>
            <a:r>
              <a:rPr sz="972" spc="10" dirty="0">
                <a:latin typeface="Book Antiqua"/>
                <a:cs typeface="Book Antiqua"/>
              </a:rPr>
              <a:t>interface </a:t>
            </a:r>
            <a:r>
              <a:rPr sz="972" spc="5" dirty="0">
                <a:latin typeface="Book Antiqua"/>
                <a:cs typeface="Book Antiqua"/>
              </a:rPr>
              <a:t>(all </a:t>
            </a:r>
            <a:r>
              <a:rPr sz="972" spc="10" dirty="0">
                <a:latin typeface="Book Antiqua"/>
                <a:cs typeface="Book Antiqua"/>
              </a:rPr>
              <a:t>functions) of</a:t>
            </a:r>
            <a:r>
              <a:rPr sz="972" spc="4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base</a:t>
            </a:r>
            <a:endParaRPr sz="972">
              <a:latin typeface="Book Antiqua"/>
              <a:cs typeface="Book Antiqua"/>
            </a:endParaRPr>
          </a:p>
          <a:p>
            <a:pPr marL="12347" marR="4939" algn="just">
              <a:lnSpc>
                <a:spcPct val="107100"/>
              </a:lnSpc>
              <a:spcBef>
                <a:spcPts val="5"/>
              </a:spcBef>
            </a:pP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to be accessed using </a:t>
            </a:r>
            <a:r>
              <a:rPr sz="972" spc="15" dirty="0">
                <a:latin typeface="Book Antiqua"/>
                <a:cs typeface="Book Antiqua"/>
              </a:rPr>
              <a:t>derived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object, but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don’t want to allow all  </a:t>
            </a:r>
            <a:r>
              <a:rPr sz="972" spc="15" dirty="0">
                <a:latin typeface="Book Antiqua"/>
                <a:cs typeface="Book Antiqua"/>
              </a:rPr>
              <a:t>functions </a:t>
            </a:r>
            <a:r>
              <a:rPr sz="972" spc="10" dirty="0">
                <a:latin typeface="Book Antiqua"/>
                <a:cs typeface="Book Antiqua"/>
              </a:rPr>
              <a:t>of class </a:t>
            </a:r>
            <a:r>
              <a:rPr sz="972" spc="15" dirty="0">
                <a:latin typeface="Book Antiqua"/>
                <a:cs typeface="Book Antiqua"/>
              </a:rPr>
              <a:t>Collection </a:t>
            </a:r>
            <a:r>
              <a:rPr sz="972" spc="10" dirty="0">
                <a:latin typeface="Book Antiqua"/>
                <a:cs typeface="Book Antiqua"/>
              </a:rPr>
              <a:t>to act </a:t>
            </a:r>
            <a:r>
              <a:rPr sz="972" spc="15" dirty="0">
                <a:latin typeface="Book Antiqua"/>
                <a:cs typeface="Book Antiqua"/>
              </a:rPr>
              <a:t>on </a:t>
            </a:r>
            <a:r>
              <a:rPr sz="972" spc="10" dirty="0">
                <a:latin typeface="Book Antiqua"/>
                <a:cs typeface="Book Antiqua"/>
              </a:rPr>
              <a:t>Set class object.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only want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use </a:t>
            </a:r>
            <a:r>
              <a:rPr sz="972" spc="19" dirty="0">
                <a:latin typeface="Book Antiqua"/>
                <a:cs typeface="Book Antiqua"/>
              </a:rPr>
              <a:t>some  </a:t>
            </a:r>
            <a:r>
              <a:rPr sz="972" spc="10" dirty="0">
                <a:latin typeface="Book Antiqua"/>
                <a:cs typeface="Book Antiqua"/>
              </a:rPr>
              <a:t>functions of Collection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(Base class) in derived Set class for to </a:t>
            </a:r>
            <a:r>
              <a:rPr sz="972" spc="15" dirty="0">
                <a:latin typeface="Book Antiqua"/>
                <a:cs typeface="Book Antiqua"/>
              </a:rPr>
              <a:t>implement </a:t>
            </a:r>
            <a:r>
              <a:rPr sz="972" spc="5" dirty="0">
                <a:latin typeface="Book Antiqua"/>
                <a:cs typeface="Book Antiqua"/>
              </a:rPr>
              <a:t>Set  class </a:t>
            </a:r>
            <a:r>
              <a:rPr sz="972" spc="10" dirty="0">
                <a:latin typeface="Book Antiqua"/>
                <a:cs typeface="Book Antiqua"/>
              </a:rPr>
              <a:t>functionality so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5" dirty="0">
                <a:latin typeface="Book Antiqua"/>
                <a:cs typeface="Book Antiqua"/>
              </a:rPr>
              <a:t>use </a:t>
            </a:r>
            <a:r>
              <a:rPr sz="972" spc="10" dirty="0">
                <a:latin typeface="Book Antiqua"/>
                <a:cs typeface="Book Antiqua"/>
              </a:rPr>
              <a:t>private inheritance here </a:t>
            </a:r>
            <a:r>
              <a:rPr sz="972" spc="15" dirty="0">
                <a:latin typeface="Book Antiqua"/>
                <a:cs typeface="Book Antiqua"/>
              </a:rPr>
              <a:t>the two main </a:t>
            </a:r>
            <a:r>
              <a:rPr sz="972" spc="10" dirty="0">
                <a:latin typeface="Book Antiqua"/>
                <a:cs typeface="Book Antiqua"/>
              </a:rPr>
              <a:t>advantages 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will achieve through private inheritance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5" dirty="0">
                <a:latin typeface="Book Antiqua"/>
                <a:cs typeface="Book Antiqua"/>
              </a:rPr>
              <a:t>case</a:t>
            </a:r>
            <a:r>
              <a:rPr sz="972" spc="1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are,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430908" lvl="2" indent="-209898">
              <a:buAutoNum type="arabicPeriod"/>
              <a:tabLst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Specialization of class according to set class (removing extra</a:t>
            </a:r>
            <a:r>
              <a:rPr sz="972" spc="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features)</a:t>
            </a:r>
            <a:endParaRPr sz="972">
              <a:latin typeface="Book Antiqua"/>
              <a:cs typeface="Book Antiqua"/>
            </a:endParaRPr>
          </a:p>
          <a:p>
            <a:pPr marL="430908" marR="4939" lvl="2" indent="-209898">
              <a:lnSpc>
                <a:spcPct val="107000"/>
              </a:lnSpc>
              <a:spcBef>
                <a:spcPts val="5"/>
              </a:spcBef>
              <a:buAutoNum type="arabicPeriod"/>
              <a:tabLst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Making interface of collection class inaccessible </a:t>
            </a:r>
            <a:r>
              <a:rPr sz="972" spc="15" dirty="0">
                <a:latin typeface="Book Antiqua"/>
                <a:cs typeface="Book Antiqua"/>
              </a:rPr>
              <a:t>from </a:t>
            </a:r>
            <a:r>
              <a:rPr sz="972" spc="10" dirty="0">
                <a:latin typeface="Book Antiqua"/>
                <a:cs typeface="Book Antiqua"/>
              </a:rPr>
              <a:t>outside world using  class set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reference.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79317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1</a:t>
            </a:r>
            <a:r>
              <a:rPr sz="924" spc="-5" dirty="0">
                <a:latin typeface="Times New Roman"/>
                <a:cs typeface="Times New Roman"/>
              </a:rPr>
              <a:t>7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349411"/>
            <a:ext cx="2154590" cy="2552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Set</a:t>
            </a:r>
            <a:endParaRPr sz="972">
              <a:latin typeface="Book Antiqua"/>
              <a:cs typeface="Book Antiqua"/>
            </a:endParaRPr>
          </a:p>
          <a:p>
            <a:pPr marL="12347" marR="517337">
              <a:lnSpc>
                <a:spcPct val="107000"/>
              </a:lnSpc>
              <a:spcBef>
                <a:spcPts val="44"/>
              </a:spcBef>
            </a:pPr>
            <a:r>
              <a:rPr sz="972" spc="10" dirty="0">
                <a:latin typeface="Book Antiqua"/>
                <a:cs typeface="Book Antiqua"/>
              </a:rPr>
              <a:t>class Set: private Collection {  private: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87"/>
              </a:spcBef>
            </a:pPr>
            <a:r>
              <a:rPr sz="972" spc="5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3"/>
              </a:spcBef>
            </a:pPr>
            <a:r>
              <a:rPr sz="972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29673" marR="328429">
              <a:lnSpc>
                <a:spcPct val="107200"/>
              </a:lnSpc>
            </a:pPr>
            <a:r>
              <a:rPr sz="972" spc="10" dirty="0">
                <a:latin typeface="Book Antiqua"/>
                <a:cs typeface="Book Antiqua"/>
              </a:rPr>
              <a:t>void </a:t>
            </a:r>
            <a:r>
              <a:rPr sz="972" spc="15" dirty="0">
                <a:latin typeface="Book Antiqua"/>
                <a:cs typeface="Book Antiqua"/>
              </a:rPr>
              <a:t>AddMember(int);  </a:t>
            </a:r>
            <a:r>
              <a:rPr sz="972" spc="10" dirty="0">
                <a:latin typeface="Book Antiqua"/>
                <a:cs typeface="Book Antiqua"/>
              </a:rPr>
              <a:t>bool IsMember(int);  bool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DeleteMember(int);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void Set::AddMember(int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i){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78"/>
              </a:spcBef>
            </a:pPr>
            <a:r>
              <a:rPr sz="972" spc="5" dirty="0">
                <a:latin typeface="Book Antiqua"/>
                <a:cs typeface="Book Antiqua"/>
              </a:rPr>
              <a:t>if (! </a:t>
            </a:r>
            <a:r>
              <a:rPr sz="972" spc="15" dirty="0">
                <a:latin typeface="Book Antiqua"/>
                <a:cs typeface="Book Antiqua"/>
              </a:rPr>
              <a:t>IsMember(i)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)</a:t>
            </a:r>
            <a:endParaRPr sz="972">
              <a:latin typeface="Book Antiqua"/>
              <a:cs typeface="Book Antiqua"/>
            </a:endParaRPr>
          </a:p>
          <a:p>
            <a:pPr marL="1266179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AddElement(i);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29673" marR="335837" indent="-417944">
              <a:lnSpc>
                <a:spcPts val="1254"/>
              </a:lnSpc>
              <a:spcBef>
                <a:spcPts val="49"/>
              </a:spcBef>
            </a:pPr>
            <a:r>
              <a:rPr sz="972" spc="10" dirty="0">
                <a:latin typeface="Book Antiqua"/>
                <a:cs typeface="Book Antiqua"/>
              </a:rPr>
              <a:t>bool Set::IsMember(int i){  </a:t>
            </a:r>
            <a:r>
              <a:rPr sz="972" spc="15" dirty="0">
                <a:latin typeface="Book Antiqua"/>
                <a:cs typeface="Book Antiqua"/>
              </a:rPr>
              <a:t>return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SearchElement(i);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19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08337" y="1511775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511300" y="1509183"/>
            <a:ext cx="0" cy="2566370"/>
          </a:xfrm>
          <a:custGeom>
            <a:avLst/>
            <a:gdLst/>
            <a:ahLst/>
            <a:cxnLst/>
            <a:rect l="l" t="t" r="r" b="b"/>
            <a:pathLst>
              <a:path h="2639695">
                <a:moveTo>
                  <a:pt x="0" y="0"/>
                </a:moveTo>
                <a:lnTo>
                  <a:pt x="0" y="263956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508337" y="4072466"/>
            <a:ext cx="4951853" cy="0"/>
          </a:xfrm>
          <a:custGeom>
            <a:avLst/>
            <a:gdLst/>
            <a:ahLst/>
            <a:cxnLst/>
            <a:rect l="l" t="t" r="r" b="b"/>
            <a:pathLst>
              <a:path w="5093334">
                <a:moveTo>
                  <a:pt x="0" y="0"/>
                </a:moveTo>
                <a:lnTo>
                  <a:pt x="509320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6462659" y="1509183"/>
            <a:ext cx="0" cy="2566370"/>
          </a:xfrm>
          <a:custGeom>
            <a:avLst/>
            <a:gdLst/>
            <a:ahLst/>
            <a:cxnLst/>
            <a:rect l="l" t="t" r="r" b="b"/>
            <a:pathLst>
              <a:path h="2639695">
                <a:moveTo>
                  <a:pt x="0" y="0"/>
                </a:moveTo>
                <a:lnTo>
                  <a:pt x="0" y="2639568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1701283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1</a:t>
            </a:r>
            <a:r>
              <a:rPr sz="924" spc="-5" dirty="0">
                <a:latin typeface="Times New Roman"/>
                <a:cs typeface="Times New Roman"/>
              </a:rPr>
              <a:t>8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5" y="1499305"/>
            <a:ext cx="4852458" cy="2735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147"/>
            <a:r>
              <a:rPr sz="1069" b="1" spc="10" dirty="0">
                <a:latin typeface="Book Antiqua"/>
                <a:cs typeface="Book Antiqua"/>
              </a:rPr>
              <a:t>Lecture</a:t>
            </a:r>
            <a:r>
              <a:rPr sz="1069" b="1" spc="-68" dirty="0">
                <a:latin typeface="Book Antiqua"/>
                <a:cs typeface="Book Antiqua"/>
              </a:rPr>
              <a:t> </a:t>
            </a:r>
            <a:r>
              <a:rPr sz="1069" b="1" spc="15" dirty="0">
                <a:latin typeface="Book Antiqua"/>
                <a:cs typeface="Book Antiqua"/>
              </a:rPr>
              <a:t>No.27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43832" algn="just"/>
            <a:r>
              <a:rPr sz="972" b="1" spc="10" dirty="0">
                <a:latin typeface="Book Antiqua"/>
                <a:cs typeface="Book Antiqua"/>
              </a:rPr>
              <a:t>Previous </a:t>
            </a:r>
            <a:r>
              <a:rPr sz="972" b="1" spc="15" dirty="0">
                <a:latin typeface="Book Antiqua"/>
                <a:cs typeface="Book Antiqua"/>
              </a:rPr>
              <a:t>Lecture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Review: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In  </a:t>
            </a:r>
            <a:r>
              <a:rPr sz="972" spc="5" dirty="0">
                <a:latin typeface="Book Antiqua"/>
                <a:cs typeface="Book Antiqua"/>
              </a:rPr>
              <a:t>last  </a:t>
            </a:r>
            <a:r>
              <a:rPr sz="972" spc="10" dirty="0">
                <a:latin typeface="Book Antiqua"/>
                <a:cs typeface="Book Antiqua"/>
              </a:rPr>
              <a:t>lecture 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saw the use </a:t>
            </a:r>
            <a:r>
              <a:rPr sz="972" spc="10" dirty="0">
                <a:latin typeface="Book Antiqua"/>
                <a:cs typeface="Book Antiqua"/>
              </a:rPr>
              <a:t>of  private inheritance using  the  </a:t>
            </a:r>
            <a:r>
              <a:rPr sz="972" spc="15" dirty="0">
                <a:latin typeface="Book Antiqua"/>
                <a:cs typeface="Book Antiqua"/>
              </a:rPr>
              <a:t>example </a:t>
            </a:r>
            <a:r>
              <a:rPr sz="972" spc="10" dirty="0">
                <a:latin typeface="Book Antiqua"/>
                <a:cs typeface="Book Antiqua"/>
              </a:rPr>
              <a:t>of   </a:t>
            </a:r>
            <a:r>
              <a:rPr sz="972" spc="16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classes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73"/>
              </a:spcBef>
            </a:pPr>
            <a:r>
              <a:rPr sz="972" b="1" spc="15" dirty="0">
                <a:latin typeface="Book Antiqua"/>
                <a:cs typeface="Book Antiqua"/>
              </a:rPr>
              <a:t>Collection </a:t>
            </a:r>
            <a:r>
              <a:rPr sz="972" b="1" spc="19" dirty="0">
                <a:latin typeface="Book Antiqua"/>
                <a:cs typeface="Book Antiqua"/>
              </a:rPr>
              <a:t>and </a:t>
            </a:r>
            <a:r>
              <a:rPr sz="972" b="1" spc="10" dirty="0">
                <a:latin typeface="Book Antiqua"/>
                <a:cs typeface="Book Antiqua"/>
              </a:rPr>
              <a:t>Set, </a:t>
            </a:r>
            <a:r>
              <a:rPr sz="972" spc="15" dirty="0">
                <a:latin typeface="Book Antiqua"/>
                <a:cs typeface="Book Antiqua"/>
              </a:rPr>
              <a:t>we saw </a:t>
            </a:r>
            <a:r>
              <a:rPr sz="972" spc="10" dirty="0">
                <a:latin typeface="Book Antiqua"/>
                <a:cs typeface="Book Antiqua"/>
              </a:rPr>
              <a:t>that class collection </a:t>
            </a:r>
            <a:r>
              <a:rPr sz="972" spc="15" dirty="0">
                <a:latin typeface="Book Antiqua"/>
                <a:cs typeface="Book Antiqua"/>
              </a:rPr>
              <a:t>was allowing </a:t>
            </a:r>
            <a:r>
              <a:rPr sz="972" spc="10" dirty="0">
                <a:latin typeface="Book Antiqua"/>
                <a:cs typeface="Book Antiqua"/>
              </a:rPr>
              <a:t>duplicate elements  </a:t>
            </a:r>
            <a:r>
              <a:rPr sz="972" spc="15" dirty="0">
                <a:latin typeface="Book Antiqua"/>
                <a:cs typeface="Book Antiqua"/>
              </a:rPr>
              <a:t>but</a:t>
            </a:r>
            <a:endParaRPr sz="972">
              <a:latin typeface="Book Antiqua"/>
              <a:cs typeface="Book Antiqua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0" dirty="0">
                <a:latin typeface="Book Antiqua"/>
                <a:cs typeface="Book Antiqua"/>
              </a:rPr>
              <a:t>set class can not allow duplicate elements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however other functionality was </a:t>
            </a:r>
            <a:r>
              <a:rPr sz="972" spc="15" dirty="0">
                <a:latin typeface="Book Antiqua"/>
                <a:cs typeface="Book Antiqua"/>
              </a:rPr>
              <a:t>same,  so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privately inherited class set </a:t>
            </a:r>
            <a:r>
              <a:rPr sz="972" spc="15" dirty="0">
                <a:latin typeface="Book Antiqua"/>
                <a:cs typeface="Book Antiqua"/>
              </a:rPr>
              <a:t>from collection and added only those </a:t>
            </a:r>
            <a:r>
              <a:rPr sz="972" spc="19" dirty="0">
                <a:latin typeface="Book Antiqua"/>
                <a:cs typeface="Book Antiqua"/>
              </a:rPr>
              <a:t>member  </a:t>
            </a:r>
            <a:r>
              <a:rPr sz="972" spc="10" dirty="0">
                <a:latin typeface="Book Antiqua"/>
                <a:cs typeface="Book Antiqua"/>
              </a:rPr>
              <a:t>functions in derived class </a:t>
            </a:r>
            <a:r>
              <a:rPr sz="972" b="1" spc="10" dirty="0">
                <a:latin typeface="Book Antiqua"/>
                <a:cs typeface="Book Antiqua"/>
              </a:rPr>
              <a:t>set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5" dirty="0">
                <a:latin typeface="Book Antiqua"/>
                <a:cs typeface="Book Antiqua"/>
              </a:rPr>
              <a:t>were </a:t>
            </a:r>
            <a:r>
              <a:rPr sz="972" spc="10" dirty="0">
                <a:latin typeface="Book Antiqua"/>
                <a:cs typeface="Book Antiqua"/>
              </a:rPr>
              <a:t>related to set class, </a:t>
            </a:r>
            <a:r>
              <a:rPr sz="972" spc="15" dirty="0">
                <a:latin typeface="Book Antiqua"/>
                <a:cs typeface="Book Antiqua"/>
              </a:rPr>
              <a:t>the two main </a:t>
            </a:r>
            <a:r>
              <a:rPr sz="972" spc="10" dirty="0">
                <a:latin typeface="Book Antiqua"/>
                <a:cs typeface="Book Antiqua"/>
              </a:rPr>
              <a:t>advantages 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achieved </a:t>
            </a:r>
            <a:r>
              <a:rPr sz="972" spc="15" dirty="0">
                <a:latin typeface="Book Antiqua"/>
                <a:cs typeface="Book Antiqua"/>
              </a:rPr>
              <a:t>through </a:t>
            </a:r>
            <a:r>
              <a:rPr sz="972" spc="10" dirty="0">
                <a:latin typeface="Book Antiqua"/>
                <a:cs typeface="Book Antiqua"/>
              </a:rPr>
              <a:t>private inheritance in this case</a:t>
            </a:r>
            <a:r>
              <a:rPr sz="972" spc="5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were,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430908" marR="5556" indent="-209898">
              <a:lnSpc>
                <a:spcPct val="107500"/>
              </a:lnSpc>
              <a:buAutoNum type="arabicPeriod"/>
              <a:tabLst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Specialization of class collection according to set class (removing extra  </a:t>
            </a:r>
            <a:r>
              <a:rPr sz="972" spc="5" dirty="0">
                <a:latin typeface="Book Antiqua"/>
                <a:cs typeface="Book Antiqua"/>
              </a:rPr>
              <a:t>features)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78"/>
              </a:spcBef>
              <a:buAutoNum type="arabicPeriod"/>
              <a:tabLst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Making  interface  of  collection  class  inaccessible  </a:t>
            </a:r>
            <a:r>
              <a:rPr sz="972" spc="15" dirty="0">
                <a:latin typeface="Book Antiqua"/>
                <a:cs typeface="Book Antiqua"/>
              </a:rPr>
              <a:t>from  </a:t>
            </a:r>
            <a:r>
              <a:rPr sz="972" spc="10" dirty="0">
                <a:latin typeface="Book Antiqua"/>
                <a:cs typeface="Book Antiqua"/>
              </a:rPr>
              <a:t>outside  world</a:t>
            </a:r>
            <a:r>
              <a:rPr sz="972" spc="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using</a:t>
            </a:r>
            <a:endParaRPr sz="972">
              <a:latin typeface="Book Antiqua"/>
              <a:cs typeface="Book Antiqua"/>
            </a:endParaRPr>
          </a:p>
          <a:p>
            <a:pPr marL="430291" marR="6173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class set reference, to avoid </a:t>
            </a:r>
            <a:r>
              <a:rPr sz="972" spc="15" dirty="0">
                <a:latin typeface="Book Antiqua"/>
                <a:cs typeface="Book Antiqua"/>
              </a:rPr>
              <a:t>any </a:t>
            </a:r>
            <a:r>
              <a:rPr sz="972" spc="10" dirty="0">
                <a:latin typeface="Book Antiqua"/>
                <a:cs typeface="Book Antiqua"/>
              </a:rPr>
              <a:t>unintentional </a:t>
            </a:r>
            <a:r>
              <a:rPr sz="972" spc="15" dirty="0">
                <a:latin typeface="Book Antiqua"/>
                <a:cs typeface="Book Antiqua"/>
              </a:rPr>
              <a:t>use </a:t>
            </a:r>
            <a:r>
              <a:rPr sz="972" spc="10" dirty="0">
                <a:latin typeface="Book Antiqua"/>
                <a:cs typeface="Book Antiqua"/>
              </a:rPr>
              <a:t>of collection class restricted  features in set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5" dirty="0">
                <a:latin typeface="Book Antiqua"/>
                <a:cs typeface="Book Antiqua"/>
              </a:rPr>
              <a:t>The code </a:t>
            </a:r>
            <a:r>
              <a:rPr sz="972" spc="10" dirty="0">
                <a:latin typeface="Book Antiqua"/>
                <a:cs typeface="Book Antiqua"/>
              </a:rPr>
              <a:t>of both classes in </a:t>
            </a:r>
            <a:r>
              <a:rPr sz="972" spc="19" dirty="0">
                <a:latin typeface="Book Antiqua"/>
                <a:cs typeface="Book Antiqua"/>
              </a:rPr>
              <a:t>shown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90506" y="4359169"/>
          <a:ext cx="4959879" cy="174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2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8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282">
                <a:tc>
                  <a:txBody>
                    <a:bodyPr/>
                    <a:lstStyle/>
                    <a:p>
                      <a:pPr marL="61594">
                        <a:lnSpc>
                          <a:spcPts val="1300"/>
                        </a:lnSpc>
                      </a:pPr>
                      <a:r>
                        <a:rPr sz="1100" spc="10" dirty="0">
                          <a:latin typeface="Book Antiqua"/>
                          <a:cs typeface="Book Antiqua"/>
                        </a:rPr>
                        <a:t>Class</a:t>
                      </a:r>
                      <a:r>
                        <a:rPr sz="1100" spc="-5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100" spc="10" dirty="0">
                          <a:latin typeface="Book Antiqua"/>
                          <a:cs typeface="Book Antiqua"/>
                        </a:rPr>
                        <a:t>Collection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300"/>
                        </a:lnSpc>
                      </a:pPr>
                      <a:r>
                        <a:rPr sz="1100" spc="10" dirty="0">
                          <a:latin typeface="Book Antiqua"/>
                          <a:cs typeface="Book Antiqua"/>
                        </a:rPr>
                        <a:t>Class</a:t>
                      </a:r>
                      <a:r>
                        <a:rPr sz="1100" spc="-7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100" spc="10" dirty="0">
                          <a:latin typeface="Book Antiqua"/>
                          <a:cs typeface="Book Antiqua"/>
                        </a:rPr>
                        <a:t>Set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4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4640">
                <a:tc>
                  <a:txBody>
                    <a:bodyPr/>
                    <a:lstStyle/>
                    <a:p>
                      <a:pPr marL="61594">
                        <a:lnSpc>
                          <a:spcPts val="1300"/>
                        </a:lnSpc>
                      </a:pPr>
                      <a:r>
                        <a:rPr sz="1100" spc="5" dirty="0">
                          <a:latin typeface="Book Antiqua"/>
                          <a:cs typeface="Book Antiqua"/>
                        </a:rPr>
                        <a:t>class </a:t>
                      </a:r>
                      <a:r>
                        <a:rPr sz="1100" spc="10" dirty="0">
                          <a:latin typeface="Book Antiqua"/>
                          <a:cs typeface="Book Antiqua"/>
                        </a:rPr>
                        <a:t>Collection</a:t>
                      </a:r>
                      <a:r>
                        <a:rPr sz="1100" spc="-8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100" spc="5" dirty="0">
                          <a:latin typeface="Book Antiqua"/>
                          <a:cs typeface="Book Antiqua"/>
                        </a:rPr>
                        <a:t>{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...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100" spc="5" dirty="0">
                          <a:latin typeface="Book Antiqua"/>
                          <a:cs typeface="Book Antiqua"/>
                        </a:rPr>
                        <a:t>public: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  <a:p>
                      <a:pPr marL="492125" marR="499745">
                        <a:lnSpc>
                          <a:spcPct val="105900"/>
                        </a:lnSpc>
                        <a:spcBef>
                          <a:spcPts val="10"/>
                        </a:spcBef>
                      </a:pPr>
                      <a:r>
                        <a:rPr sz="1100" spc="10" dirty="0">
                          <a:latin typeface="Book Antiqua"/>
                          <a:cs typeface="Book Antiqua"/>
                        </a:rPr>
                        <a:t>void AddElement(int);  bool</a:t>
                      </a:r>
                      <a:r>
                        <a:rPr sz="1100" spc="-7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100" spc="10" dirty="0">
                          <a:latin typeface="Book Antiqua"/>
                          <a:cs typeface="Book Antiqua"/>
                        </a:rPr>
                        <a:t>SearchElement(int);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  <a:p>
                      <a:pPr marL="492125" marR="111125">
                        <a:lnSpc>
                          <a:spcPct val="106400"/>
                        </a:lnSpc>
                      </a:pPr>
                      <a:r>
                        <a:rPr sz="1100" spc="10" dirty="0">
                          <a:latin typeface="Book Antiqua"/>
                          <a:cs typeface="Book Antiqua"/>
                        </a:rPr>
                        <a:t>bool SearchElementAgain(int);  bool</a:t>
                      </a:r>
                      <a:r>
                        <a:rPr sz="1100" spc="-1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100" spc="5" dirty="0">
                          <a:latin typeface="Book Antiqua"/>
                          <a:cs typeface="Book Antiqua"/>
                        </a:rPr>
                        <a:t>DeleteElement(int);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spc="5" dirty="0">
                          <a:latin typeface="Book Antiqua"/>
                          <a:cs typeface="Book Antiqua"/>
                        </a:rPr>
                        <a:t>};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5334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300"/>
                        </a:lnSpc>
                      </a:pPr>
                      <a:r>
                        <a:rPr sz="1100" spc="10" dirty="0">
                          <a:latin typeface="Book Antiqua"/>
                          <a:cs typeface="Book Antiqua"/>
                        </a:rPr>
                        <a:t>class Set: private Collection</a:t>
                      </a:r>
                      <a:r>
                        <a:rPr sz="1100" spc="-4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100" spc="5" dirty="0">
                          <a:latin typeface="Book Antiqua"/>
                          <a:cs typeface="Book Antiqua"/>
                        </a:rPr>
                        <a:t>{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spc="5" dirty="0">
                          <a:latin typeface="Book Antiqua"/>
                          <a:cs typeface="Book Antiqua"/>
                        </a:rPr>
                        <a:t>private: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  <a:p>
                      <a:pPr marL="49212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...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100" spc="10" dirty="0">
                          <a:latin typeface="Book Antiqua"/>
                          <a:cs typeface="Book Antiqua"/>
                        </a:rPr>
                        <a:t>public: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  <a:p>
                      <a:pPr marL="492125" marR="465455">
                        <a:lnSpc>
                          <a:spcPts val="1400"/>
                        </a:lnSpc>
                        <a:spcBef>
                          <a:spcPts val="55"/>
                        </a:spcBef>
                      </a:pPr>
                      <a:r>
                        <a:rPr sz="1100" spc="10" dirty="0">
                          <a:latin typeface="Book Antiqua"/>
                          <a:cs typeface="Book Antiqua"/>
                        </a:rPr>
                        <a:t>void AddMember(int);  bool IsMember(int);  bool</a:t>
                      </a:r>
                      <a:r>
                        <a:rPr sz="1100" spc="-9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100" spc="10" dirty="0">
                          <a:latin typeface="Book Antiqua"/>
                          <a:cs typeface="Book Antiqua"/>
                        </a:rPr>
                        <a:t>DeleteMember(int);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spc="5" dirty="0">
                          <a:latin typeface="Book Antiqua"/>
                          <a:cs typeface="Book Antiqua"/>
                        </a:rPr>
                        <a:t>};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5334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5333">
                      <a:solidFill>
                        <a:srgbClr val="000000"/>
                      </a:solidFill>
                      <a:prstDash val="solid"/>
                    </a:lnT>
                    <a:lnB w="533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143352" y="6414920"/>
            <a:ext cx="4851841" cy="192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algn="just">
              <a:lnSpc>
                <a:spcPct val="107200"/>
              </a:lnSpc>
            </a:pPr>
            <a:r>
              <a:rPr sz="972" spc="15" dirty="0">
                <a:latin typeface="Book Antiqua"/>
                <a:cs typeface="Book Antiqua"/>
              </a:rPr>
              <a:t>As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discussed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achieve specialization </a:t>
            </a:r>
            <a:r>
              <a:rPr sz="972" spc="15" dirty="0">
                <a:latin typeface="Book Antiqua"/>
                <a:cs typeface="Book Antiqua"/>
              </a:rPr>
              <a:t>using </a:t>
            </a:r>
            <a:r>
              <a:rPr sz="972" spc="10" dirty="0">
                <a:latin typeface="Book Antiqua"/>
                <a:cs typeface="Book Antiqua"/>
              </a:rPr>
              <a:t>private inheritance so </a:t>
            </a:r>
            <a:r>
              <a:rPr sz="972" spc="15" dirty="0">
                <a:latin typeface="Book Antiqua"/>
                <a:cs typeface="Book Antiqua"/>
              </a:rPr>
              <a:t>need </a:t>
            </a:r>
            <a:r>
              <a:rPr sz="972" spc="5" dirty="0">
                <a:latin typeface="Book Antiqua"/>
                <a:cs typeface="Book Antiqua"/>
              </a:rPr>
              <a:t>to  </a:t>
            </a:r>
            <a:r>
              <a:rPr sz="972" spc="15" dirty="0">
                <a:latin typeface="Book Antiqua"/>
                <a:cs typeface="Book Antiqua"/>
              </a:rPr>
              <a:t>see </a:t>
            </a:r>
            <a:r>
              <a:rPr sz="972" spc="10" dirty="0">
                <a:latin typeface="Book Antiqua"/>
                <a:cs typeface="Book Antiqua"/>
              </a:rPr>
              <a:t>specialization (Specialization concept was discussed in Lecture No.4) again </a:t>
            </a:r>
            <a:r>
              <a:rPr sz="972" spc="15" dirty="0">
                <a:latin typeface="Book Antiqua"/>
                <a:cs typeface="Book Antiqua"/>
              </a:rPr>
              <a:t>in  </a:t>
            </a:r>
            <a:r>
              <a:rPr sz="972" spc="5" dirty="0">
                <a:latin typeface="Book Antiqua"/>
                <a:cs typeface="Book Antiqua"/>
              </a:rPr>
              <a:t>detail,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Times New Roman"/>
                <a:cs typeface="Times New Roman"/>
              </a:rPr>
              <a:t>27.1.</a:t>
            </a:r>
            <a:r>
              <a:rPr sz="972" b="1" spc="15" dirty="0">
                <a:latin typeface="Book Antiqua"/>
                <a:cs typeface="Book Antiqua"/>
              </a:rPr>
              <a:t>Specialization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(Restriction)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5556">
              <a:lnSpc>
                <a:spcPct val="107300"/>
              </a:lnSpc>
            </a:pPr>
            <a:r>
              <a:rPr sz="972" spc="10" dirty="0">
                <a:latin typeface="Book Antiqua"/>
                <a:cs typeface="Book Antiqua"/>
              </a:rPr>
              <a:t>In specialization derived class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behaviourally incompatible with </a:t>
            </a:r>
            <a:r>
              <a:rPr sz="972" spc="15" dirty="0">
                <a:latin typeface="Book Antiqua"/>
                <a:cs typeface="Book Antiqua"/>
              </a:rPr>
              <a:t>the base </a:t>
            </a:r>
            <a:r>
              <a:rPr sz="972" spc="10" dirty="0">
                <a:latin typeface="Book Antiqua"/>
                <a:cs typeface="Book Antiqua"/>
              </a:rPr>
              <a:t>class.  Behaviourally incompatible </a:t>
            </a:r>
            <a:r>
              <a:rPr sz="972" spc="15" dirty="0">
                <a:latin typeface="Book Antiqua"/>
                <a:cs typeface="Book Antiqua"/>
              </a:rPr>
              <a:t>means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can’t always be replaced </a:t>
            </a:r>
            <a:r>
              <a:rPr sz="972" spc="15" dirty="0">
                <a:latin typeface="Book Antiqua"/>
                <a:cs typeface="Book Antiqua"/>
              </a:rPr>
              <a:t>by the  </a:t>
            </a:r>
            <a:r>
              <a:rPr sz="972" spc="10" dirty="0">
                <a:latin typeface="Book Antiqua"/>
                <a:cs typeface="Book Antiqua"/>
              </a:rPr>
              <a:t>derived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class.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ct val="106200"/>
              </a:lnSpc>
              <a:spcBef>
                <a:spcPts val="15"/>
              </a:spcBef>
            </a:pPr>
            <a:r>
              <a:rPr sz="972" spc="10" dirty="0">
                <a:latin typeface="Book Antiqua"/>
                <a:cs typeface="Book Antiqua"/>
              </a:rPr>
              <a:t>Specialization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represented </a:t>
            </a: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b="1" spc="15" dirty="0">
                <a:latin typeface="Book Antiqua"/>
                <a:cs typeface="Book Antiqua"/>
              </a:rPr>
              <a:t>“Implemented </a:t>
            </a:r>
            <a:r>
              <a:rPr sz="972" b="1" spc="10" dirty="0">
                <a:latin typeface="Book Antiqua"/>
                <a:cs typeface="Book Antiqua"/>
              </a:rPr>
              <a:t>in terms </a:t>
            </a:r>
            <a:r>
              <a:rPr sz="972" b="1" spc="15" dirty="0">
                <a:latin typeface="Book Antiqua"/>
                <a:cs typeface="Book Antiqua"/>
              </a:rPr>
              <a:t>of” </a:t>
            </a:r>
            <a:r>
              <a:rPr sz="972" spc="10" dirty="0">
                <a:latin typeface="Book Antiqua"/>
                <a:cs typeface="Book Antiqua"/>
              </a:rPr>
              <a:t>relationship.  Specialization (Restriction)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be </a:t>
            </a:r>
            <a:r>
              <a:rPr sz="972" spc="15" dirty="0">
                <a:latin typeface="Book Antiqua"/>
                <a:cs typeface="Book Antiqua"/>
              </a:rPr>
              <a:t>implemented </a:t>
            </a:r>
            <a:r>
              <a:rPr sz="972" spc="10" dirty="0">
                <a:latin typeface="Book Antiqua"/>
                <a:cs typeface="Book Antiqua"/>
              </a:rPr>
              <a:t>using both </a:t>
            </a:r>
            <a:r>
              <a:rPr sz="972" b="1" spc="10" dirty="0">
                <a:latin typeface="Book Antiqua"/>
                <a:cs typeface="Book Antiqua"/>
              </a:rPr>
              <a:t>private </a:t>
            </a:r>
            <a:r>
              <a:rPr sz="972" b="1" spc="15" dirty="0">
                <a:latin typeface="Book Antiqua"/>
                <a:cs typeface="Book Antiqua"/>
              </a:rPr>
              <a:t>and </a:t>
            </a:r>
            <a:r>
              <a:rPr sz="972" b="1" spc="10" dirty="0">
                <a:latin typeface="Book Antiqua"/>
                <a:cs typeface="Book Antiqua"/>
              </a:rPr>
              <a:t>protected  </a:t>
            </a:r>
            <a:r>
              <a:rPr sz="972" b="1" spc="15" dirty="0">
                <a:latin typeface="Book Antiqua"/>
                <a:cs typeface="Book Antiqua"/>
              </a:rPr>
              <a:t>inheritance.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251323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1</a:t>
            </a:r>
            <a:r>
              <a:rPr sz="924" spc="-5" dirty="0">
                <a:latin typeface="Times New Roman"/>
                <a:cs typeface="Times New Roman"/>
              </a:rPr>
              <a:t>9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3" y="4572036"/>
            <a:ext cx="2242256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Example – </a:t>
            </a:r>
            <a:r>
              <a:rPr sz="972" b="1" spc="10" dirty="0">
                <a:latin typeface="Book Antiqua"/>
                <a:cs typeface="Book Antiqua"/>
              </a:rPr>
              <a:t>Specialization</a:t>
            </a:r>
            <a:r>
              <a:rPr sz="972" b="1" spc="-10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(Restriction)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1301" y="4890717"/>
            <a:ext cx="4951853" cy="4049314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264"/>
              </a:lnSpc>
            </a:pPr>
            <a:r>
              <a:rPr sz="1069" spc="10" dirty="0">
                <a:latin typeface="Book Antiqua"/>
                <a:cs typeface="Book Antiqua"/>
              </a:rPr>
              <a:t>class</a:t>
            </a:r>
            <a:r>
              <a:rPr sz="1069" spc="-68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Person{</a:t>
            </a:r>
            <a:endParaRPr sz="1069">
              <a:latin typeface="Book Antiqua"/>
              <a:cs typeface="Book Antiqua"/>
            </a:endParaRPr>
          </a:p>
          <a:p>
            <a:pPr marL="59882" marR="4257842" indent="417326">
              <a:lnSpc>
                <a:spcPct val="106400"/>
              </a:lnSpc>
            </a:pPr>
            <a:r>
              <a:rPr sz="1069" spc="24" dirty="0">
                <a:latin typeface="Book Antiqua"/>
                <a:cs typeface="Book Antiqua"/>
              </a:rPr>
              <a:t>…  </a:t>
            </a:r>
            <a:r>
              <a:rPr sz="1069" spc="10" dirty="0">
                <a:latin typeface="Book Antiqua"/>
                <a:cs typeface="Book Antiqua"/>
              </a:rPr>
              <a:t>pr</a:t>
            </a:r>
            <a:r>
              <a:rPr sz="1069" spc="5" dirty="0">
                <a:latin typeface="Book Antiqua"/>
                <a:cs typeface="Book Antiqua"/>
              </a:rPr>
              <a:t>ot</a:t>
            </a:r>
            <a:r>
              <a:rPr sz="1069" spc="10" dirty="0">
                <a:latin typeface="Book Antiqua"/>
                <a:cs typeface="Book Antiqua"/>
              </a:rPr>
              <a:t>e</a:t>
            </a:r>
            <a:r>
              <a:rPr sz="1069" spc="5" dirty="0">
                <a:latin typeface="Book Antiqua"/>
                <a:cs typeface="Book Antiqua"/>
              </a:rPr>
              <a:t>cte</a:t>
            </a:r>
            <a:r>
              <a:rPr sz="1069" spc="10" dirty="0">
                <a:latin typeface="Book Antiqua"/>
                <a:cs typeface="Book Antiqua"/>
              </a:rPr>
              <a:t>d:</a:t>
            </a:r>
            <a:endParaRPr sz="1069">
              <a:latin typeface="Book Antiqua"/>
              <a:cs typeface="Book Antiqua"/>
            </a:endParaRPr>
          </a:p>
          <a:p>
            <a:pPr marL="59882" marR="4009051" indent="417326">
              <a:lnSpc>
                <a:spcPct val="105900"/>
              </a:lnSpc>
              <a:spcBef>
                <a:spcPts val="5"/>
              </a:spcBef>
            </a:pPr>
            <a:r>
              <a:rPr sz="1069" spc="10" dirty="0">
                <a:latin typeface="Book Antiqua"/>
                <a:cs typeface="Book Antiqua"/>
              </a:rPr>
              <a:t>int</a:t>
            </a:r>
            <a:r>
              <a:rPr sz="1069" spc="-63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age;  public: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87"/>
              </a:spcBef>
            </a:pPr>
            <a:r>
              <a:rPr sz="1069" spc="10" dirty="0">
                <a:latin typeface="Book Antiqua"/>
                <a:cs typeface="Book Antiqua"/>
              </a:rPr>
              <a:t>bool SetAge(int</a:t>
            </a:r>
            <a:r>
              <a:rPr sz="1069" spc="-83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_age){</a:t>
            </a:r>
            <a:endParaRPr sz="1069">
              <a:latin typeface="Book Antiqua"/>
              <a:cs typeface="Book Antiqua"/>
            </a:endParaRPr>
          </a:p>
          <a:p>
            <a:pPr marL="1314332" marR="2169975" indent="-417944">
              <a:lnSpc>
                <a:spcPts val="1361"/>
              </a:lnSpc>
              <a:spcBef>
                <a:spcPts val="53"/>
              </a:spcBef>
            </a:pPr>
            <a:r>
              <a:rPr sz="1069" spc="5" dirty="0">
                <a:latin typeface="Book Antiqua"/>
                <a:cs typeface="Book Antiqua"/>
              </a:rPr>
              <a:t>if </a:t>
            </a:r>
            <a:r>
              <a:rPr sz="1069" spc="10" dirty="0">
                <a:latin typeface="Book Antiqua"/>
                <a:cs typeface="Book Antiqua"/>
              </a:rPr>
              <a:t>(_age </a:t>
            </a:r>
            <a:r>
              <a:rPr sz="1069" spc="15" dirty="0">
                <a:latin typeface="Book Antiqua"/>
                <a:cs typeface="Book Antiqua"/>
              </a:rPr>
              <a:t>&gt;=0 </a:t>
            </a:r>
            <a:r>
              <a:rPr sz="1069" spc="19" dirty="0">
                <a:latin typeface="Book Antiqua"/>
                <a:cs typeface="Book Antiqua"/>
              </a:rPr>
              <a:t>&amp;&amp; </a:t>
            </a:r>
            <a:r>
              <a:rPr sz="1069" spc="10" dirty="0">
                <a:latin typeface="Book Antiqua"/>
                <a:cs typeface="Book Antiqua"/>
              </a:rPr>
              <a:t>_age </a:t>
            </a:r>
            <a:r>
              <a:rPr sz="1069" spc="15" dirty="0">
                <a:latin typeface="Book Antiqua"/>
                <a:cs typeface="Book Antiqua"/>
              </a:rPr>
              <a:t>&lt;= </a:t>
            </a:r>
            <a:r>
              <a:rPr sz="1069" spc="10" dirty="0">
                <a:latin typeface="Book Antiqua"/>
                <a:cs typeface="Book Antiqua"/>
              </a:rPr>
              <a:t>125)</a:t>
            </a:r>
            <a:r>
              <a:rPr sz="1069" spc="-58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{  </a:t>
            </a:r>
            <a:r>
              <a:rPr sz="1069" spc="10" dirty="0">
                <a:latin typeface="Book Antiqua"/>
                <a:cs typeface="Book Antiqua"/>
              </a:rPr>
              <a:t>age </a:t>
            </a:r>
            <a:r>
              <a:rPr sz="1069" spc="15" dirty="0">
                <a:latin typeface="Book Antiqua"/>
                <a:cs typeface="Book Antiqua"/>
              </a:rPr>
              <a:t>=</a:t>
            </a:r>
            <a:r>
              <a:rPr sz="1069" spc="-78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_age;</a:t>
            </a:r>
            <a:endParaRPr sz="1069">
              <a:latin typeface="Book Antiqua"/>
              <a:cs typeface="Book Antiqua"/>
            </a:endParaRPr>
          </a:p>
          <a:p>
            <a:pPr marL="1314332">
              <a:spcBef>
                <a:spcPts val="24"/>
              </a:spcBef>
            </a:pPr>
            <a:r>
              <a:rPr sz="1069" spc="10" dirty="0">
                <a:latin typeface="Book Antiqua"/>
                <a:cs typeface="Book Antiqua"/>
              </a:rPr>
              <a:t>return</a:t>
            </a:r>
            <a:r>
              <a:rPr sz="1069" spc="-63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true;</a:t>
            </a:r>
            <a:endParaRPr sz="1069">
              <a:latin typeface="Book Antiqua"/>
              <a:cs typeface="Book Antiqua"/>
            </a:endParaRPr>
          </a:p>
          <a:p>
            <a:pPr marL="896387">
              <a:spcBef>
                <a:spcPts val="83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 marL="896387">
              <a:spcBef>
                <a:spcPts val="73"/>
              </a:spcBef>
            </a:pPr>
            <a:r>
              <a:rPr sz="1069" spc="10" dirty="0">
                <a:latin typeface="Book Antiqua"/>
                <a:cs typeface="Book Antiqua"/>
              </a:rPr>
              <a:t>return</a:t>
            </a:r>
            <a:r>
              <a:rPr sz="1069" spc="-78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false;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83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83"/>
              </a:spcBef>
            </a:pPr>
            <a:r>
              <a:rPr sz="1069" spc="5" dirty="0">
                <a:latin typeface="Book Antiqua"/>
                <a:cs typeface="Book Antiqua"/>
              </a:rPr>
              <a:t>};</a:t>
            </a:r>
            <a:endParaRPr sz="1069">
              <a:latin typeface="Book Antiqua"/>
              <a:cs typeface="Book Antiqua"/>
            </a:endParaRPr>
          </a:p>
          <a:p>
            <a:pPr marL="477827" marR="3106490" indent="-417944">
              <a:lnSpc>
                <a:spcPct val="105900"/>
              </a:lnSpc>
              <a:spcBef>
                <a:spcPts val="5"/>
              </a:spcBef>
            </a:pPr>
            <a:r>
              <a:rPr sz="1069" spc="10" dirty="0">
                <a:latin typeface="Book Antiqua"/>
                <a:cs typeface="Book Antiqua"/>
              </a:rPr>
              <a:t>class Adult </a:t>
            </a:r>
            <a:r>
              <a:rPr sz="1069" spc="5" dirty="0">
                <a:latin typeface="Book Antiqua"/>
                <a:cs typeface="Book Antiqua"/>
              </a:rPr>
              <a:t>: </a:t>
            </a:r>
            <a:r>
              <a:rPr sz="1069" spc="10" dirty="0">
                <a:latin typeface="Book Antiqua"/>
                <a:cs typeface="Book Antiqua"/>
              </a:rPr>
              <a:t>private Person </a:t>
            </a:r>
            <a:r>
              <a:rPr sz="1069" spc="5" dirty="0">
                <a:latin typeface="Book Antiqua"/>
                <a:cs typeface="Book Antiqua"/>
              </a:rPr>
              <a:t>{  public: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87"/>
              </a:spcBef>
            </a:pPr>
            <a:r>
              <a:rPr sz="1069" spc="10" dirty="0">
                <a:latin typeface="Book Antiqua"/>
                <a:cs typeface="Book Antiqua"/>
              </a:rPr>
              <a:t>bool SetAge(int</a:t>
            </a:r>
            <a:r>
              <a:rPr sz="1069" spc="-83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_age){</a:t>
            </a:r>
            <a:endParaRPr sz="1069">
              <a:latin typeface="Book Antiqua"/>
              <a:cs typeface="Book Antiqua"/>
            </a:endParaRPr>
          </a:p>
          <a:p>
            <a:pPr marL="1314332" marR="2100214" indent="-417944">
              <a:lnSpc>
                <a:spcPct val="105900"/>
              </a:lnSpc>
              <a:spcBef>
                <a:spcPts val="5"/>
              </a:spcBef>
            </a:pPr>
            <a:r>
              <a:rPr sz="1069" spc="5" dirty="0">
                <a:latin typeface="Book Antiqua"/>
                <a:cs typeface="Book Antiqua"/>
              </a:rPr>
              <a:t>if </a:t>
            </a:r>
            <a:r>
              <a:rPr sz="1069" spc="10" dirty="0">
                <a:latin typeface="Book Antiqua"/>
                <a:cs typeface="Book Antiqua"/>
              </a:rPr>
              <a:t>(_age </a:t>
            </a:r>
            <a:r>
              <a:rPr sz="1069" spc="15" dirty="0">
                <a:latin typeface="Book Antiqua"/>
                <a:cs typeface="Book Antiqua"/>
              </a:rPr>
              <a:t>&gt;=18 </a:t>
            </a:r>
            <a:r>
              <a:rPr sz="1069" spc="19" dirty="0">
                <a:latin typeface="Book Antiqua"/>
                <a:cs typeface="Book Antiqua"/>
              </a:rPr>
              <a:t>&amp;&amp; </a:t>
            </a:r>
            <a:r>
              <a:rPr sz="1069" spc="10" dirty="0">
                <a:latin typeface="Book Antiqua"/>
                <a:cs typeface="Book Antiqua"/>
              </a:rPr>
              <a:t>_age </a:t>
            </a:r>
            <a:r>
              <a:rPr sz="1069" spc="15" dirty="0">
                <a:latin typeface="Book Antiqua"/>
                <a:cs typeface="Book Antiqua"/>
              </a:rPr>
              <a:t>&lt;= </a:t>
            </a:r>
            <a:r>
              <a:rPr sz="1069" spc="10" dirty="0">
                <a:latin typeface="Book Antiqua"/>
                <a:cs typeface="Book Antiqua"/>
              </a:rPr>
              <a:t>125)</a:t>
            </a:r>
            <a:r>
              <a:rPr sz="1069" spc="-58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{  </a:t>
            </a:r>
            <a:r>
              <a:rPr sz="1069" spc="10" dirty="0">
                <a:latin typeface="Book Antiqua"/>
                <a:cs typeface="Book Antiqua"/>
              </a:rPr>
              <a:t>age </a:t>
            </a:r>
            <a:r>
              <a:rPr sz="1069" spc="15" dirty="0">
                <a:latin typeface="Book Antiqua"/>
                <a:cs typeface="Book Antiqua"/>
              </a:rPr>
              <a:t>=</a:t>
            </a:r>
            <a:r>
              <a:rPr sz="1069" spc="-78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_age;</a:t>
            </a:r>
            <a:endParaRPr sz="1069">
              <a:latin typeface="Book Antiqua"/>
              <a:cs typeface="Book Antiqua"/>
            </a:endParaRPr>
          </a:p>
          <a:p>
            <a:pPr marL="1314332">
              <a:spcBef>
                <a:spcPts val="78"/>
              </a:spcBef>
            </a:pPr>
            <a:r>
              <a:rPr sz="1069" spc="10" dirty="0">
                <a:latin typeface="Book Antiqua"/>
                <a:cs typeface="Book Antiqua"/>
              </a:rPr>
              <a:t>return</a:t>
            </a:r>
            <a:r>
              <a:rPr sz="1069" spc="-63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true;</a:t>
            </a:r>
            <a:endParaRPr sz="1069">
              <a:latin typeface="Book Antiqua"/>
              <a:cs typeface="Book Antiqua"/>
            </a:endParaRPr>
          </a:p>
          <a:p>
            <a:pPr marL="896387">
              <a:spcBef>
                <a:spcPts val="83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 marL="896387">
              <a:spcBef>
                <a:spcPts val="78"/>
              </a:spcBef>
            </a:pPr>
            <a:r>
              <a:rPr sz="1069" spc="10" dirty="0">
                <a:latin typeface="Book Antiqua"/>
                <a:cs typeface="Book Antiqua"/>
              </a:rPr>
              <a:t>return</a:t>
            </a:r>
            <a:r>
              <a:rPr sz="1069" spc="-78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false;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73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87"/>
              </a:spcBef>
            </a:pPr>
            <a:r>
              <a:rPr sz="1069" spc="5" dirty="0">
                <a:latin typeface="Book Antiqua"/>
                <a:cs typeface="Book Antiqua"/>
              </a:rPr>
              <a:t>};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1924" y="9212612"/>
            <a:ext cx="2505251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Essential properties </a:t>
            </a:r>
            <a:r>
              <a:rPr sz="972" b="1" spc="15" dirty="0">
                <a:latin typeface="Book Antiqua"/>
                <a:cs typeface="Book Antiqua"/>
              </a:rPr>
              <a:t>of </a:t>
            </a:r>
            <a:r>
              <a:rPr sz="972" b="1" spc="10" dirty="0">
                <a:latin typeface="Book Antiqua"/>
                <a:cs typeface="Book Antiqua"/>
              </a:rPr>
              <a:t>Private</a:t>
            </a:r>
            <a:r>
              <a:rPr sz="972" b="1" spc="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Inheritance:</a:t>
            </a:r>
            <a:endParaRPr sz="972">
              <a:latin typeface="Book Antiqua"/>
              <a:cs typeface="Book Antiqu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023956" y="1489181"/>
          <a:ext cx="1105076" cy="977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877"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b="1" i="1" spc="-10" dirty="0">
                          <a:solidFill>
                            <a:srgbClr val="FF6500"/>
                          </a:solidFill>
                          <a:latin typeface="Arial"/>
                          <a:cs typeface="Arial"/>
                        </a:rPr>
                        <a:t>Person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010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age 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9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[0..125]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270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setAge( 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992100" y="2657474"/>
          <a:ext cx="1177925" cy="15501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208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583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5839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619"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900" b="1" spc="-10" dirty="0">
                          <a:solidFill>
                            <a:srgbClr val="FF6500"/>
                          </a:solidFill>
                          <a:latin typeface="Arial"/>
                          <a:cs typeface="Arial"/>
                        </a:rPr>
                        <a:t>Adult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497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age 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9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[18..125]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497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setAge( 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3719725" y="1838112"/>
            <a:ext cx="650081" cy="297568"/>
          </a:xfrm>
          <a:custGeom>
            <a:avLst/>
            <a:gdLst/>
            <a:ahLst/>
            <a:cxnLst/>
            <a:rect l="l" t="t" r="r" b="b"/>
            <a:pathLst>
              <a:path w="668654" h="306069">
                <a:moveTo>
                  <a:pt x="0" y="0"/>
                </a:moveTo>
                <a:lnTo>
                  <a:pt x="0" y="305561"/>
                </a:lnTo>
                <a:lnTo>
                  <a:pt x="584453" y="305561"/>
                </a:lnTo>
                <a:lnTo>
                  <a:pt x="668274" y="267461"/>
                </a:lnTo>
                <a:lnTo>
                  <a:pt x="668274" y="0"/>
                </a:lnTo>
                <a:lnTo>
                  <a:pt x="0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4287942" y="2098145"/>
            <a:ext cx="81492" cy="37042"/>
          </a:xfrm>
          <a:custGeom>
            <a:avLst/>
            <a:gdLst/>
            <a:ahLst/>
            <a:cxnLst/>
            <a:rect l="l" t="t" r="r" b="b"/>
            <a:pathLst>
              <a:path w="83820" h="38100">
                <a:moveTo>
                  <a:pt x="0" y="38100"/>
                </a:moveTo>
                <a:lnTo>
                  <a:pt x="22098" y="762"/>
                </a:lnTo>
                <a:lnTo>
                  <a:pt x="30884" y="4179"/>
                </a:lnTo>
                <a:lnTo>
                  <a:pt x="44386" y="5238"/>
                </a:lnTo>
                <a:lnTo>
                  <a:pt x="62174" y="3869"/>
                </a:lnTo>
                <a:lnTo>
                  <a:pt x="83820" y="0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3834058" y="1881574"/>
            <a:ext cx="422275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b="1" spc="-10" dirty="0">
                <a:latin typeface="Arial"/>
                <a:cs typeface="Arial"/>
              </a:rPr>
              <a:t>age </a:t>
            </a:r>
            <a:r>
              <a:rPr sz="924" b="1" spc="-5" dirty="0">
                <a:latin typeface="Arial"/>
                <a:cs typeface="Arial"/>
              </a:rPr>
              <a:t>=</a:t>
            </a:r>
            <a:r>
              <a:rPr sz="924" b="1" spc="-92" dirty="0">
                <a:latin typeface="Arial"/>
                <a:cs typeface="Arial"/>
              </a:rPr>
              <a:t> </a:t>
            </a:r>
            <a:r>
              <a:rPr sz="924" b="1" spc="-5" dirty="0">
                <a:latin typeface="Arial"/>
                <a:cs typeface="Arial"/>
              </a:rPr>
              <a:t>a</a:t>
            </a:r>
            <a:endParaRPr sz="924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28539" y="1964795"/>
            <a:ext cx="75318" cy="86431"/>
          </a:xfrm>
          <a:custGeom>
            <a:avLst/>
            <a:gdLst/>
            <a:ahLst/>
            <a:cxnLst/>
            <a:rect l="l" t="t" r="r" b="b"/>
            <a:pathLst>
              <a:path w="77470" h="88900">
                <a:moveTo>
                  <a:pt x="38100" y="0"/>
                </a:moveTo>
                <a:lnTo>
                  <a:pt x="23467" y="3476"/>
                </a:lnTo>
                <a:lnTo>
                  <a:pt x="11334" y="12953"/>
                </a:lnTo>
                <a:lnTo>
                  <a:pt x="3059" y="27003"/>
                </a:lnTo>
                <a:lnTo>
                  <a:pt x="0" y="44196"/>
                </a:lnTo>
                <a:lnTo>
                  <a:pt x="3059" y="61388"/>
                </a:lnTo>
                <a:lnTo>
                  <a:pt x="11334" y="75437"/>
                </a:lnTo>
                <a:lnTo>
                  <a:pt x="23467" y="84915"/>
                </a:lnTo>
                <a:lnTo>
                  <a:pt x="38100" y="88391"/>
                </a:lnTo>
                <a:lnTo>
                  <a:pt x="53173" y="84915"/>
                </a:lnTo>
                <a:lnTo>
                  <a:pt x="65531" y="75437"/>
                </a:lnTo>
                <a:lnTo>
                  <a:pt x="73890" y="61388"/>
                </a:lnTo>
                <a:lnTo>
                  <a:pt x="76962" y="44196"/>
                </a:lnTo>
                <a:lnTo>
                  <a:pt x="73890" y="27003"/>
                </a:lnTo>
                <a:lnTo>
                  <a:pt x="65532" y="12953"/>
                </a:lnTo>
                <a:lnTo>
                  <a:pt x="53173" y="3476"/>
                </a:lnTo>
                <a:lnTo>
                  <a:pt x="38100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3193733" y="2007022"/>
            <a:ext cx="520435" cy="0"/>
          </a:xfrm>
          <a:custGeom>
            <a:avLst/>
            <a:gdLst/>
            <a:ahLst/>
            <a:cxnLst/>
            <a:rect l="l" t="t" r="r" b="b"/>
            <a:pathLst>
              <a:path w="535304">
                <a:moveTo>
                  <a:pt x="0" y="0"/>
                </a:moveTo>
                <a:lnTo>
                  <a:pt x="534923" y="0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434378" y="2507827"/>
            <a:ext cx="110507" cy="128411"/>
          </a:xfrm>
          <a:custGeom>
            <a:avLst/>
            <a:gdLst/>
            <a:ahLst/>
            <a:cxnLst/>
            <a:rect l="l" t="t" r="r" b="b"/>
            <a:pathLst>
              <a:path w="113664" h="132080">
                <a:moveTo>
                  <a:pt x="57150" y="0"/>
                </a:moveTo>
                <a:lnTo>
                  <a:pt x="0" y="131825"/>
                </a:lnTo>
                <a:lnTo>
                  <a:pt x="113537" y="131825"/>
                </a:lnTo>
                <a:lnTo>
                  <a:pt x="57150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3759729" y="3367193"/>
            <a:ext cx="1298928" cy="701940"/>
          </a:xfrm>
          <a:custGeom>
            <a:avLst/>
            <a:gdLst/>
            <a:ahLst/>
            <a:cxnLst/>
            <a:rect l="l" t="t" r="r" b="b"/>
            <a:pathLst>
              <a:path w="1336039" h="721995">
                <a:moveTo>
                  <a:pt x="0" y="0"/>
                </a:moveTo>
                <a:lnTo>
                  <a:pt x="0" y="721614"/>
                </a:lnTo>
                <a:lnTo>
                  <a:pt x="1168908" y="721614"/>
                </a:lnTo>
                <a:lnTo>
                  <a:pt x="1335786" y="631698"/>
                </a:lnTo>
                <a:lnTo>
                  <a:pt x="1335786" y="0"/>
                </a:lnTo>
                <a:lnTo>
                  <a:pt x="0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4896168" y="3981344"/>
            <a:ext cx="162366" cy="87665"/>
          </a:xfrm>
          <a:custGeom>
            <a:avLst/>
            <a:gdLst/>
            <a:ahLst/>
            <a:cxnLst/>
            <a:rect l="l" t="t" r="r" b="b"/>
            <a:pathLst>
              <a:path w="167004" h="90170">
                <a:moveTo>
                  <a:pt x="0" y="89915"/>
                </a:moveTo>
                <a:lnTo>
                  <a:pt x="43433" y="3048"/>
                </a:lnTo>
                <a:lnTo>
                  <a:pt x="61007" y="10715"/>
                </a:lnTo>
                <a:lnTo>
                  <a:pt x="88011" y="12953"/>
                </a:lnTo>
                <a:lnTo>
                  <a:pt x="123586" y="9477"/>
                </a:lnTo>
                <a:lnTo>
                  <a:pt x="166877" y="0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3828874" y="3418558"/>
            <a:ext cx="867392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092" marR="4939" indent="-162362">
              <a:lnSpc>
                <a:spcPts val="1040"/>
              </a:lnSpc>
            </a:pPr>
            <a:r>
              <a:rPr sz="924" b="1" spc="-5" dirty="0">
                <a:latin typeface="Arial"/>
                <a:cs typeface="Arial"/>
              </a:rPr>
              <a:t>If </a:t>
            </a:r>
            <a:r>
              <a:rPr sz="924" b="1" spc="-10" dirty="0">
                <a:latin typeface="Arial"/>
                <a:cs typeface="Arial"/>
              </a:rPr>
              <a:t>age </a:t>
            </a:r>
            <a:r>
              <a:rPr sz="924" b="1" spc="-5" dirty="0">
                <a:latin typeface="Arial"/>
                <a:cs typeface="Arial"/>
              </a:rPr>
              <a:t>&lt; </a:t>
            </a:r>
            <a:r>
              <a:rPr sz="924" b="1" spc="-10" dirty="0">
                <a:latin typeface="Arial"/>
                <a:cs typeface="Arial"/>
              </a:rPr>
              <a:t>18</a:t>
            </a:r>
            <a:r>
              <a:rPr sz="924" b="1" spc="-83" dirty="0">
                <a:latin typeface="Arial"/>
                <a:cs typeface="Arial"/>
              </a:rPr>
              <a:t> </a:t>
            </a:r>
            <a:r>
              <a:rPr sz="924" b="1" spc="-10" dirty="0">
                <a:latin typeface="Arial"/>
                <a:cs typeface="Arial"/>
              </a:rPr>
              <a:t>then  </a:t>
            </a:r>
            <a:r>
              <a:rPr sz="924" b="1" spc="-5" dirty="0">
                <a:latin typeface="Arial"/>
                <a:cs typeface="Arial"/>
              </a:rPr>
              <a:t>error</a:t>
            </a:r>
            <a:endParaRPr sz="924">
              <a:latin typeface="Arial"/>
              <a:cs typeface="Arial"/>
            </a:endParaRPr>
          </a:p>
          <a:p>
            <a:pPr marL="12347">
              <a:lnSpc>
                <a:spcPts val="1016"/>
              </a:lnSpc>
            </a:pPr>
            <a:r>
              <a:rPr sz="924" b="1" spc="-10" dirty="0">
                <a:latin typeface="Arial"/>
                <a:cs typeface="Arial"/>
              </a:rPr>
              <a:t>else</a:t>
            </a:r>
            <a:endParaRPr sz="924">
              <a:latin typeface="Arial"/>
              <a:cs typeface="Arial"/>
            </a:endParaRPr>
          </a:p>
          <a:p>
            <a:pPr marL="174092">
              <a:lnSpc>
                <a:spcPts val="1094"/>
              </a:lnSpc>
            </a:pPr>
            <a:r>
              <a:rPr sz="924" b="1" spc="-5" dirty="0">
                <a:latin typeface="Arial"/>
                <a:cs typeface="Arial"/>
              </a:rPr>
              <a:t>age =</a:t>
            </a:r>
            <a:r>
              <a:rPr sz="924" b="1" spc="-102" dirty="0">
                <a:latin typeface="Arial"/>
                <a:cs typeface="Arial"/>
              </a:rPr>
              <a:t> </a:t>
            </a:r>
            <a:r>
              <a:rPr sz="924" b="1" spc="-5" dirty="0">
                <a:latin typeface="Arial"/>
                <a:cs typeface="Arial"/>
              </a:rPr>
              <a:t>a</a:t>
            </a:r>
            <a:endParaRPr sz="924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74471" y="3676122"/>
            <a:ext cx="74083" cy="84578"/>
          </a:xfrm>
          <a:custGeom>
            <a:avLst/>
            <a:gdLst/>
            <a:ahLst/>
            <a:cxnLst/>
            <a:rect l="l" t="t" r="r" b="b"/>
            <a:pathLst>
              <a:path w="76200" h="86995">
                <a:moveTo>
                  <a:pt x="38100" y="0"/>
                </a:moveTo>
                <a:lnTo>
                  <a:pt x="23145" y="3357"/>
                </a:lnTo>
                <a:lnTo>
                  <a:pt x="11049" y="12573"/>
                </a:lnTo>
                <a:lnTo>
                  <a:pt x="2952" y="26360"/>
                </a:lnTo>
                <a:lnTo>
                  <a:pt x="0" y="43433"/>
                </a:lnTo>
                <a:lnTo>
                  <a:pt x="2952" y="60186"/>
                </a:lnTo>
                <a:lnTo>
                  <a:pt x="11049" y="74009"/>
                </a:lnTo>
                <a:lnTo>
                  <a:pt x="23145" y="83403"/>
                </a:lnTo>
                <a:lnTo>
                  <a:pt x="38100" y="86867"/>
                </a:lnTo>
                <a:lnTo>
                  <a:pt x="52732" y="83403"/>
                </a:lnTo>
                <a:lnTo>
                  <a:pt x="64865" y="74009"/>
                </a:lnTo>
                <a:lnTo>
                  <a:pt x="73140" y="60186"/>
                </a:lnTo>
                <a:lnTo>
                  <a:pt x="76200" y="43433"/>
                </a:lnTo>
                <a:lnTo>
                  <a:pt x="73140" y="26360"/>
                </a:lnTo>
                <a:lnTo>
                  <a:pt x="64865" y="12573"/>
                </a:lnTo>
                <a:lnTo>
                  <a:pt x="52732" y="3357"/>
                </a:lnTo>
                <a:lnTo>
                  <a:pt x="38100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3238923" y="3717607"/>
            <a:ext cx="521053" cy="0"/>
          </a:xfrm>
          <a:custGeom>
            <a:avLst/>
            <a:gdLst/>
            <a:ahLst/>
            <a:cxnLst/>
            <a:rect l="l" t="t" r="r" b="b"/>
            <a:pathLst>
              <a:path w="535939">
                <a:moveTo>
                  <a:pt x="0" y="0"/>
                </a:moveTo>
                <a:lnTo>
                  <a:pt x="535686" y="0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253239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2</a:t>
            </a:r>
            <a:r>
              <a:rPr sz="924" spc="-5" dirty="0">
                <a:latin typeface="Times New Roman"/>
                <a:cs typeface="Times New Roman"/>
              </a:rPr>
              <a:t>0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497576"/>
            <a:ext cx="4850606" cy="801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0908" marR="4939" indent="-209898" algn="just">
              <a:lnSpc>
                <a:spcPct val="107000"/>
              </a:lnSpc>
            </a:pPr>
            <a:r>
              <a:rPr sz="972" spc="5" dirty="0">
                <a:latin typeface="Book Antiqua"/>
                <a:cs typeface="Book Antiqua"/>
              </a:rPr>
              <a:t>1.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Private Inheritance only </a:t>
            </a:r>
            <a:r>
              <a:rPr sz="972" spc="15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functions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friend classes </a:t>
            </a:r>
            <a:r>
              <a:rPr sz="972" spc="15" dirty="0">
                <a:latin typeface="Book Antiqua"/>
                <a:cs typeface="Book Antiqua"/>
              </a:rPr>
              <a:t>or </a:t>
            </a:r>
            <a:r>
              <a:rPr sz="972" spc="10" dirty="0">
                <a:latin typeface="Book Antiqua"/>
                <a:cs typeface="Book Antiqua"/>
              </a:rPr>
              <a:t>functions  of </a:t>
            </a:r>
            <a:r>
              <a:rPr sz="972" spc="15" dirty="0">
                <a:latin typeface="Book Antiqua"/>
                <a:cs typeface="Book Antiqua"/>
              </a:rPr>
              <a:t>a derived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can convert </a:t>
            </a:r>
            <a:r>
              <a:rPr sz="972" spc="10" dirty="0">
                <a:latin typeface="Book Antiqua"/>
                <a:cs typeface="Book Antiqua"/>
              </a:rPr>
              <a:t>pointer </a:t>
            </a:r>
            <a:r>
              <a:rPr sz="972" spc="15" dirty="0">
                <a:latin typeface="Book Antiqua"/>
                <a:cs typeface="Book Antiqua"/>
              </a:rPr>
              <a:t>or reference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derived </a:t>
            </a:r>
            <a:r>
              <a:rPr sz="972" spc="10" dirty="0">
                <a:latin typeface="Book Antiqua"/>
                <a:cs typeface="Book Antiqua"/>
              </a:rPr>
              <a:t>object to that of  parent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47251" y="3675873"/>
            <a:ext cx="40807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b="1" dirty="0">
                <a:latin typeface="Book Antiqua"/>
                <a:cs typeface="Book Antiqua"/>
              </a:rPr>
              <a:t>/</a:t>
            </a:r>
            <a:r>
              <a:rPr sz="1069" b="1" spc="10" dirty="0">
                <a:latin typeface="Book Antiqua"/>
                <a:cs typeface="Book Antiqua"/>
              </a:rPr>
              <a:t>/Er</a:t>
            </a:r>
            <a:r>
              <a:rPr sz="1069" b="1" spc="5" dirty="0">
                <a:latin typeface="Book Antiqua"/>
                <a:cs typeface="Book Antiqua"/>
              </a:rPr>
              <a:t>r</a:t>
            </a:r>
            <a:r>
              <a:rPr sz="1069" b="1" spc="10" dirty="0">
                <a:latin typeface="Book Antiqua"/>
                <a:cs typeface="Book Antiqua"/>
              </a:rPr>
              <a:t>or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5699" y="2464611"/>
            <a:ext cx="1808868" cy="1770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69" spc="10" dirty="0">
                <a:latin typeface="Book Antiqua"/>
                <a:cs typeface="Book Antiqua"/>
              </a:rPr>
              <a:t>class</a:t>
            </a:r>
            <a:r>
              <a:rPr sz="1069" spc="-68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Parent{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73"/>
              </a:spcBef>
            </a:pPr>
            <a:r>
              <a:rPr sz="1069" spc="5" dirty="0">
                <a:latin typeface="Book Antiqua"/>
                <a:cs typeface="Book Antiqua"/>
              </a:rPr>
              <a:t>};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87"/>
              </a:spcBef>
            </a:pPr>
            <a:r>
              <a:rPr sz="1069" spc="10" dirty="0">
                <a:latin typeface="Book Antiqua"/>
                <a:cs typeface="Book Antiqua"/>
              </a:rPr>
              <a:t>class Child </a:t>
            </a:r>
            <a:r>
              <a:rPr sz="1069" spc="5" dirty="0">
                <a:latin typeface="Book Antiqua"/>
                <a:cs typeface="Book Antiqua"/>
              </a:rPr>
              <a:t>: </a:t>
            </a:r>
            <a:r>
              <a:rPr sz="1069" spc="10" dirty="0">
                <a:latin typeface="Book Antiqua"/>
                <a:cs typeface="Book Antiqua"/>
              </a:rPr>
              <a:t>private</a:t>
            </a:r>
            <a:r>
              <a:rPr sz="1069" spc="-34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Parent{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73"/>
              </a:spcBef>
            </a:pPr>
            <a:r>
              <a:rPr sz="1069" spc="5" dirty="0">
                <a:latin typeface="Book Antiqua"/>
                <a:cs typeface="Book Antiqua"/>
              </a:rPr>
              <a:t>};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21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069" spc="10" dirty="0">
                <a:latin typeface="Book Antiqua"/>
                <a:cs typeface="Book Antiqua"/>
              </a:rPr>
              <a:t>int</a:t>
            </a:r>
            <a:r>
              <a:rPr sz="1069" spc="-78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main(){</a:t>
            </a:r>
            <a:endParaRPr sz="1069">
              <a:latin typeface="Book Antiqua"/>
              <a:cs typeface="Book Antiqua"/>
            </a:endParaRPr>
          </a:p>
          <a:p>
            <a:pPr marL="417944">
              <a:spcBef>
                <a:spcPts val="73"/>
              </a:spcBef>
            </a:pPr>
            <a:r>
              <a:rPr sz="1069" spc="10" dirty="0">
                <a:latin typeface="Book Antiqua"/>
                <a:cs typeface="Book Antiqua"/>
              </a:rPr>
              <a:t>Child</a:t>
            </a:r>
            <a:r>
              <a:rPr sz="1069" spc="-53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cobj;</a:t>
            </a:r>
            <a:endParaRPr sz="1069">
              <a:latin typeface="Book Antiqua"/>
              <a:cs typeface="Book Antiqua"/>
            </a:endParaRPr>
          </a:p>
          <a:p>
            <a:pPr marL="418561">
              <a:spcBef>
                <a:spcPts val="68"/>
              </a:spcBef>
            </a:pPr>
            <a:r>
              <a:rPr sz="1069" b="1" spc="10" dirty="0">
                <a:latin typeface="Book Antiqua"/>
                <a:cs typeface="Book Antiqua"/>
              </a:rPr>
              <a:t>Parent *pptr </a:t>
            </a:r>
            <a:r>
              <a:rPr sz="1069" b="1" spc="15" dirty="0">
                <a:latin typeface="Book Antiqua"/>
                <a:cs typeface="Book Antiqua"/>
              </a:rPr>
              <a:t>= </a:t>
            </a:r>
            <a:r>
              <a:rPr sz="1069" b="1" spc="19" dirty="0">
                <a:latin typeface="Book Antiqua"/>
                <a:cs typeface="Book Antiqua"/>
              </a:rPr>
              <a:t>&amp;</a:t>
            </a:r>
            <a:r>
              <a:rPr sz="1069" b="1" spc="-78" dirty="0">
                <a:latin typeface="Book Antiqua"/>
                <a:cs typeface="Book Antiqua"/>
              </a:rPr>
              <a:t> </a:t>
            </a:r>
            <a:r>
              <a:rPr sz="1069" b="1" spc="10" dirty="0">
                <a:latin typeface="Book Antiqua"/>
                <a:cs typeface="Book Antiqua"/>
              </a:rPr>
              <a:t>cobj;</a:t>
            </a:r>
            <a:endParaRPr sz="1069">
              <a:latin typeface="Book Antiqua"/>
              <a:cs typeface="Book Antiqua"/>
            </a:endParaRPr>
          </a:p>
          <a:p>
            <a:pPr marL="417944">
              <a:spcBef>
                <a:spcPts val="53"/>
              </a:spcBef>
            </a:pPr>
            <a:r>
              <a:rPr sz="1069" spc="10" dirty="0">
                <a:latin typeface="Book Antiqua"/>
                <a:cs typeface="Book Antiqua"/>
              </a:rPr>
              <a:t>return</a:t>
            </a:r>
            <a:r>
              <a:rPr sz="1069" spc="-97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0;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73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90506" y="2464488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093099" y="2461895"/>
            <a:ext cx="0" cy="1912585"/>
          </a:xfrm>
          <a:custGeom>
            <a:avLst/>
            <a:gdLst/>
            <a:ahLst/>
            <a:cxnLst/>
            <a:rect l="l" t="t" r="r" b="b"/>
            <a:pathLst>
              <a:path h="1967229">
                <a:moveTo>
                  <a:pt x="0" y="0"/>
                </a:moveTo>
                <a:lnTo>
                  <a:pt x="0" y="1966721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090506" y="4371022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6044458" y="2461895"/>
            <a:ext cx="0" cy="1912585"/>
          </a:xfrm>
          <a:custGeom>
            <a:avLst/>
            <a:gdLst/>
            <a:ahLst/>
            <a:cxnLst/>
            <a:rect l="l" t="t" r="r" b="b"/>
            <a:pathLst>
              <a:path h="1967229">
                <a:moveTo>
                  <a:pt x="0" y="0"/>
                </a:moveTo>
                <a:lnTo>
                  <a:pt x="0" y="196672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1143352" y="4532018"/>
            <a:ext cx="203729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void DoSomething(const Parent</a:t>
            </a:r>
            <a:r>
              <a:rPr sz="972" spc="-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&amp;);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46938" y="5005410"/>
            <a:ext cx="366713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dirty="0">
                <a:latin typeface="Book Antiqua"/>
                <a:cs typeface="Book Antiqua"/>
              </a:rPr>
              <a:t>//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fine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43352" y="4849107"/>
            <a:ext cx="3032478" cy="47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Child::Child(){</a:t>
            </a:r>
            <a:endParaRPr sz="972">
              <a:latin typeface="Book Antiqua"/>
              <a:cs typeface="Book Antiqua"/>
            </a:endParaRPr>
          </a:p>
          <a:p>
            <a:pPr marL="430908">
              <a:spcBef>
                <a:spcPts val="63"/>
              </a:spcBef>
            </a:pPr>
            <a:r>
              <a:rPr sz="972" b="1" spc="15" dirty="0">
                <a:latin typeface="Book Antiqua"/>
                <a:cs typeface="Book Antiqua"/>
              </a:rPr>
              <a:t>Parent </a:t>
            </a:r>
            <a:r>
              <a:rPr sz="972" b="1" spc="24" dirty="0">
                <a:latin typeface="Book Antiqua"/>
                <a:cs typeface="Book Antiqua"/>
              </a:rPr>
              <a:t>&amp; </a:t>
            </a:r>
            <a:r>
              <a:rPr sz="972" b="1" spc="10" dirty="0">
                <a:latin typeface="Book Antiqua"/>
                <a:cs typeface="Book Antiqua"/>
              </a:rPr>
              <a:t>pPtr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static_cast&lt;Parent</a:t>
            </a:r>
            <a:r>
              <a:rPr sz="972" b="1" spc="-1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&amp;&gt;(*this);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DoSomething(pPtr);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61923" y="5318783"/>
            <a:ext cx="100013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-5" dirty="0">
                <a:latin typeface="Book Antiqua"/>
                <a:cs typeface="Book Antiqua"/>
              </a:rPr>
              <a:t>/</a:t>
            </a:r>
            <a:r>
              <a:rPr sz="972" b="1" spc="5" dirty="0">
                <a:latin typeface="Book Antiqua"/>
                <a:cs typeface="Book Antiqua"/>
              </a:rPr>
              <a:t>/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79780" y="5318783"/>
            <a:ext cx="3888139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DoSomething(*this);  </a:t>
            </a:r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10" dirty="0">
                <a:latin typeface="Book Antiqua"/>
                <a:cs typeface="Book Antiqua"/>
              </a:rPr>
              <a:t>this single line is </a:t>
            </a:r>
            <a:r>
              <a:rPr sz="972" b="1" spc="15" dirty="0">
                <a:latin typeface="Book Antiqua"/>
                <a:cs typeface="Book Antiqua"/>
              </a:rPr>
              <a:t>equal </a:t>
            </a:r>
            <a:r>
              <a:rPr sz="972" b="1" spc="10" dirty="0">
                <a:latin typeface="Book Antiqua"/>
                <a:cs typeface="Book Antiqua"/>
              </a:rPr>
              <a:t>to </a:t>
            </a:r>
            <a:r>
              <a:rPr sz="972" b="1" spc="15" dirty="0">
                <a:latin typeface="Book Antiqua"/>
                <a:cs typeface="Book Antiqua"/>
              </a:rPr>
              <a:t>two </a:t>
            </a:r>
            <a:r>
              <a:rPr sz="972" b="1" spc="10" dirty="0">
                <a:latin typeface="Book Antiqua"/>
                <a:cs typeface="Book Antiqua"/>
              </a:rPr>
              <a:t>lines</a:t>
            </a:r>
            <a:r>
              <a:rPr sz="972" b="1" spc="8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above.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43352" y="5475099"/>
            <a:ext cx="4849989" cy="14359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430908" marR="4939" indent="-209898" algn="just">
              <a:lnSpc>
                <a:spcPct val="107000"/>
              </a:lnSpc>
              <a:spcBef>
                <a:spcPts val="5"/>
              </a:spcBef>
              <a:buAutoNum type="arabicPeriod" startAt="2"/>
              <a:tabLst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As was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case of public inheritance child class object has </a:t>
            </a:r>
            <a:r>
              <a:rPr sz="972" spc="19" dirty="0">
                <a:latin typeface="Book Antiqua"/>
                <a:cs typeface="Book Antiqua"/>
              </a:rPr>
              <a:t>an </a:t>
            </a:r>
            <a:r>
              <a:rPr sz="972" spc="15" dirty="0">
                <a:latin typeface="Book Antiqua"/>
                <a:cs typeface="Book Antiqua"/>
              </a:rPr>
              <a:t>anonymous  </a:t>
            </a:r>
            <a:r>
              <a:rPr sz="972" spc="10" dirty="0">
                <a:latin typeface="Book Antiqua"/>
                <a:cs typeface="Book Antiqua"/>
              </a:rPr>
              <a:t>object of parent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class.</a:t>
            </a:r>
            <a:endParaRPr sz="972">
              <a:latin typeface="Book Antiqua"/>
              <a:cs typeface="Book Antiqua"/>
            </a:endParaRPr>
          </a:p>
          <a:p>
            <a:pPr marL="430908" marR="4939" indent="-209898" algn="just">
              <a:lnSpc>
                <a:spcPct val="107200"/>
              </a:lnSpc>
              <a:buAutoNum type="arabicPeriod" startAt="2"/>
              <a:tabLst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As was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case of public inheritance the default constructor </a:t>
            </a:r>
            <a:r>
              <a:rPr sz="972" spc="15" dirty="0">
                <a:latin typeface="Book Antiqua"/>
                <a:cs typeface="Book Antiqua"/>
              </a:rPr>
              <a:t>and copy  </a:t>
            </a:r>
            <a:r>
              <a:rPr sz="972" spc="10" dirty="0">
                <a:latin typeface="Book Antiqua"/>
                <a:cs typeface="Book Antiqua"/>
              </a:rPr>
              <a:t>constructor of parent class are called </a:t>
            </a:r>
            <a:r>
              <a:rPr sz="972" spc="15" dirty="0">
                <a:latin typeface="Book Antiqua"/>
                <a:cs typeface="Book Antiqua"/>
              </a:rPr>
              <a:t>when </a:t>
            </a:r>
            <a:r>
              <a:rPr sz="972" spc="10" dirty="0">
                <a:latin typeface="Book Antiqua"/>
                <a:cs typeface="Book Antiqua"/>
              </a:rPr>
              <a:t>constructing object of </a:t>
            </a:r>
            <a:r>
              <a:rPr sz="972" spc="15" dirty="0">
                <a:latin typeface="Book Antiqua"/>
                <a:cs typeface="Book Antiqua"/>
              </a:rPr>
              <a:t>derived  </a:t>
            </a:r>
            <a:r>
              <a:rPr sz="972" spc="5" dirty="0">
                <a:latin typeface="Book Antiqua"/>
                <a:cs typeface="Book Antiqua"/>
              </a:rPr>
              <a:t>class.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11300" y="7066175"/>
            <a:ext cx="5143853" cy="2285882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259"/>
              </a:lnSpc>
            </a:pPr>
            <a:r>
              <a:rPr sz="1069" spc="10" dirty="0">
                <a:latin typeface="Book Antiqua"/>
                <a:cs typeface="Book Antiqua"/>
              </a:rPr>
              <a:t>class</a:t>
            </a:r>
            <a:r>
              <a:rPr sz="1069" spc="-73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Parent{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87"/>
              </a:spcBef>
            </a:pPr>
            <a:r>
              <a:rPr sz="1069" spc="10" dirty="0">
                <a:latin typeface="Book Antiqua"/>
                <a:cs typeface="Book Antiqua"/>
              </a:rPr>
              <a:t>public: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73"/>
              </a:spcBef>
            </a:pPr>
            <a:r>
              <a:rPr sz="1069" spc="10" dirty="0">
                <a:latin typeface="Book Antiqua"/>
                <a:cs typeface="Book Antiqua"/>
              </a:rPr>
              <a:t>Parent(){</a:t>
            </a:r>
            <a:endParaRPr sz="1069">
              <a:latin typeface="Book Antiqua"/>
              <a:cs typeface="Book Antiqua"/>
            </a:endParaRPr>
          </a:p>
          <a:p>
            <a:pPr marL="895770">
              <a:spcBef>
                <a:spcPts val="78"/>
              </a:spcBef>
            </a:pPr>
            <a:r>
              <a:rPr sz="1069" spc="10" dirty="0">
                <a:latin typeface="Book Antiqua"/>
                <a:cs typeface="Book Antiqua"/>
              </a:rPr>
              <a:t>cout </a:t>
            </a:r>
            <a:r>
              <a:rPr sz="1069" spc="15" dirty="0">
                <a:latin typeface="Book Antiqua"/>
                <a:cs typeface="Book Antiqua"/>
              </a:rPr>
              <a:t>&lt;&lt; </a:t>
            </a:r>
            <a:r>
              <a:rPr sz="1069" spc="10" dirty="0">
                <a:latin typeface="Book Antiqua"/>
                <a:cs typeface="Book Antiqua"/>
              </a:rPr>
              <a:t>“Parent</a:t>
            </a:r>
            <a:r>
              <a:rPr sz="1069" spc="-39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Constructor”;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87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215">
              <a:latin typeface="Times New Roman"/>
              <a:cs typeface="Times New Roman"/>
            </a:endParaRPr>
          </a:p>
          <a:p>
            <a:pPr marL="477827">
              <a:spcBef>
                <a:spcPts val="5"/>
              </a:spcBef>
            </a:pPr>
            <a:r>
              <a:rPr sz="1069" spc="10" dirty="0">
                <a:latin typeface="Book Antiqua"/>
                <a:cs typeface="Book Antiqua"/>
              </a:rPr>
              <a:t>Parent(const Parent </a:t>
            </a:r>
            <a:r>
              <a:rPr sz="1069" spc="19" dirty="0">
                <a:latin typeface="Book Antiqua"/>
                <a:cs typeface="Book Antiqua"/>
              </a:rPr>
              <a:t>&amp;</a:t>
            </a:r>
            <a:r>
              <a:rPr sz="1069" spc="-34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prhs){</a:t>
            </a:r>
            <a:endParaRPr sz="1069">
              <a:latin typeface="Book Antiqua"/>
              <a:cs typeface="Book Antiqua"/>
            </a:endParaRPr>
          </a:p>
          <a:p>
            <a:pPr marL="546969">
              <a:spcBef>
                <a:spcPts val="83"/>
              </a:spcBef>
            </a:pPr>
            <a:r>
              <a:rPr sz="1069" spc="10" dirty="0">
                <a:latin typeface="Book Antiqua"/>
                <a:cs typeface="Book Antiqua"/>
              </a:rPr>
              <a:t>cout </a:t>
            </a:r>
            <a:r>
              <a:rPr sz="1069" spc="15" dirty="0">
                <a:latin typeface="Book Antiqua"/>
                <a:cs typeface="Book Antiqua"/>
              </a:rPr>
              <a:t>&lt;&lt; </a:t>
            </a:r>
            <a:r>
              <a:rPr sz="1069" spc="10" dirty="0">
                <a:latin typeface="Book Antiqua"/>
                <a:cs typeface="Book Antiqua"/>
              </a:rPr>
              <a:t>“Parent Copy</a:t>
            </a:r>
            <a:r>
              <a:rPr sz="1069" spc="-19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Constructor”;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78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73"/>
              </a:spcBef>
            </a:pPr>
            <a:r>
              <a:rPr sz="1069" spc="5" dirty="0">
                <a:latin typeface="Book Antiqua"/>
                <a:cs typeface="Book Antiqua"/>
              </a:rPr>
              <a:t>};</a:t>
            </a:r>
            <a:endParaRPr sz="1069">
              <a:latin typeface="Book Antiqua"/>
              <a:cs typeface="Book Antiqua"/>
            </a:endParaRPr>
          </a:p>
          <a:p>
            <a:pPr marL="59882" marR="3407138">
              <a:lnSpc>
                <a:spcPct val="106400"/>
              </a:lnSpc>
            </a:pPr>
            <a:r>
              <a:rPr sz="1069" spc="10" dirty="0">
                <a:latin typeface="Book Antiqua"/>
                <a:cs typeface="Book Antiqua"/>
              </a:rPr>
              <a:t>class Child: </a:t>
            </a:r>
            <a:r>
              <a:rPr sz="1069" spc="5" dirty="0">
                <a:latin typeface="Book Antiqua"/>
                <a:cs typeface="Book Antiqua"/>
              </a:rPr>
              <a:t>private Parent{  </a:t>
            </a:r>
            <a:r>
              <a:rPr sz="1069" spc="10" dirty="0">
                <a:latin typeface="Book Antiqua"/>
                <a:cs typeface="Book Antiqua"/>
              </a:rPr>
              <a:t>public:</a:t>
            </a:r>
            <a:endParaRPr sz="1069">
              <a:latin typeface="Book Antiqua"/>
              <a:cs typeface="Book Antiqua"/>
            </a:endParaRPr>
          </a:p>
          <a:p>
            <a:pPr marL="512398">
              <a:spcBef>
                <a:spcPts val="83"/>
              </a:spcBef>
            </a:pPr>
            <a:r>
              <a:rPr sz="1069" spc="10" dirty="0">
                <a:latin typeface="Book Antiqua"/>
                <a:cs typeface="Book Antiqua"/>
              </a:rPr>
              <a:t>Child(){</a:t>
            </a:r>
            <a:endParaRPr sz="1069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46839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2</a:t>
            </a:r>
            <a:r>
              <a:rPr sz="924" spc="-5" dirty="0">
                <a:latin typeface="Times New Roman"/>
                <a:cs typeface="Times New Roman"/>
              </a:rPr>
              <a:t>1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9500" y="1352868"/>
            <a:ext cx="5143853" cy="2295693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770">
              <a:lnSpc>
                <a:spcPts val="1259"/>
              </a:lnSpc>
            </a:pPr>
            <a:r>
              <a:rPr sz="1069" spc="10" dirty="0">
                <a:latin typeface="Book Antiqua"/>
                <a:cs typeface="Book Antiqua"/>
              </a:rPr>
              <a:t>cout </a:t>
            </a:r>
            <a:r>
              <a:rPr sz="1069" spc="15" dirty="0">
                <a:latin typeface="Book Antiqua"/>
                <a:cs typeface="Book Antiqua"/>
              </a:rPr>
              <a:t>&lt;&lt; </a:t>
            </a:r>
            <a:r>
              <a:rPr sz="1069" spc="10" dirty="0">
                <a:latin typeface="Book Antiqua"/>
                <a:cs typeface="Book Antiqua"/>
              </a:rPr>
              <a:t>“Child</a:t>
            </a:r>
            <a:r>
              <a:rPr sz="1069" spc="-34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Constructor”;</a:t>
            </a:r>
            <a:endParaRPr sz="1069">
              <a:latin typeface="Book Antiqua"/>
              <a:cs typeface="Book Antiqua"/>
            </a:endParaRPr>
          </a:p>
          <a:p>
            <a:pPr marL="478444">
              <a:spcBef>
                <a:spcPts val="87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167">
              <a:latin typeface="Times New Roman"/>
              <a:cs typeface="Times New Roman"/>
            </a:endParaRPr>
          </a:p>
          <a:p>
            <a:pPr marL="895770" marR="2063174" indent="-383372">
              <a:lnSpc>
                <a:spcPct val="106400"/>
              </a:lnSpc>
            </a:pPr>
            <a:r>
              <a:rPr sz="1069" spc="10" dirty="0">
                <a:latin typeface="Book Antiqua"/>
                <a:cs typeface="Book Antiqua"/>
              </a:rPr>
              <a:t>Child(const Child </a:t>
            </a:r>
            <a:r>
              <a:rPr sz="1069" spc="19" dirty="0">
                <a:latin typeface="Book Antiqua"/>
                <a:cs typeface="Book Antiqua"/>
              </a:rPr>
              <a:t>&amp; </a:t>
            </a:r>
            <a:r>
              <a:rPr sz="1069" spc="10" dirty="0">
                <a:latin typeface="Book Antiqua"/>
                <a:cs typeface="Book Antiqua"/>
              </a:rPr>
              <a:t>crhs) </a:t>
            </a:r>
            <a:r>
              <a:rPr sz="1069" spc="5" dirty="0">
                <a:latin typeface="Book Antiqua"/>
                <a:cs typeface="Book Antiqua"/>
              </a:rPr>
              <a:t>: </a:t>
            </a:r>
            <a:r>
              <a:rPr sz="1069" spc="10" dirty="0">
                <a:latin typeface="Book Antiqua"/>
                <a:cs typeface="Book Antiqua"/>
              </a:rPr>
              <a:t>Parent(crhs){  cout </a:t>
            </a:r>
            <a:r>
              <a:rPr sz="1069" spc="15" dirty="0">
                <a:latin typeface="Book Antiqua"/>
                <a:cs typeface="Book Antiqua"/>
              </a:rPr>
              <a:t>&lt;&lt; </a:t>
            </a:r>
            <a:r>
              <a:rPr sz="1069" spc="10" dirty="0">
                <a:latin typeface="Book Antiqua"/>
                <a:cs typeface="Book Antiqua"/>
              </a:rPr>
              <a:t>“Child Copy</a:t>
            </a:r>
            <a:r>
              <a:rPr sz="1069" spc="-78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Constructor”;</a:t>
            </a:r>
            <a:endParaRPr sz="1069">
              <a:latin typeface="Book Antiqua"/>
              <a:cs typeface="Book Antiqua"/>
            </a:endParaRPr>
          </a:p>
          <a:p>
            <a:pPr marL="478444">
              <a:spcBef>
                <a:spcPts val="78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73"/>
              </a:spcBef>
            </a:pPr>
            <a:r>
              <a:rPr sz="1069" spc="5" dirty="0">
                <a:latin typeface="Book Antiqua"/>
                <a:cs typeface="Book Antiqua"/>
              </a:rPr>
              <a:t>};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87"/>
              </a:spcBef>
            </a:pPr>
            <a:r>
              <a:rPr sz="1069" spc="10" dirty="0">
                <a:latin typeface="Book Antiqua"/>
                <a:cs typeface="Book Antiqua"/>
              </a:rPr>
              <a:t>int main()</a:t>
            </a:r>
            <a:r>
              <a:rPr sz="1069" spc="-78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{</a:t>
            </a:r>
            <a:endParaRPr sz="1069">
              <a:latin typeface="Book Antiqua"/>
              <a:cs typeface="Book Antiqua"/>
            </a:endParaRPr>
          </a:p>
          <a:p>
            <a:pPr marL="478444" marR="1144561">
              <a:lnSpc>
                <a:spcPts val="1361"/>
              </a:lnSpc>
              <a:spcBef>
                <a:spcPts val="53"/>
              </a:spcBef>
            </a:pPr>
            <a:r>
              <a:rPr sz="1069" spc="10" dirty="0">
                <a:latin typeface="Book Antiqua"/>
                <a:cs typeface="Book Antiqua"/>
              </a:rPr>
              <a:t>Child cobj1; </a:t>
            </a:r>
            <a:r>
              <a:rPr sz="1069" spc="15" dirty="0">
                <a:latin typeface="Book Antiqua"/>
                <a:cs typeface="Book Antiqua"/>
              </a:rPr>
              <a:t>// </a:t>
            </a:r>
            <a:r>
              <a:rPr sz="1069" spc="10" dirty="0">
                <a:latin typeface="Book Antiqua"/>
                <a:cs typeface="Book Antiqua"/>
              </a:rPr>
              <a:t>default constructor will be </a:t>
            </a:r>
            <a:r>
              <a:rPr sz="1069" spc="15" dirty="0">
                <a:latin typeface="Book Antiqua"/>
                <a:cs typeface="Book Antiqua"/>
              </a:rPr>
              <a:t>invoked</a:t>
            </a:r>
            <a:r>
              <a:rPr sz="1069" spc="-39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Child  </a:t>
            </a:r>
            <a:r>
              <a:rPr sz="1069" spc="5" dirty="0">
                <a:latin typeface="Book Antiqua"/>
                <a:cs typeface="Book Antiqua"/>
              </a:rPr>
              <a:t>cobj2 </a:t>
            </a:r>
            <a:r>
              <a:rPr sz="1069" spc="15" dirty="0">
                <a:latin typeface="Book Antiqua"/>
                <a:cs typeface="Book Antiqua"/>
              </a:rPr>
              <a:t>= </a:t>
            </a:r>
            <a:r>
              <a:rPr sz="1069" spc="5" dirty="0">
                <a:latin typeface="Book Antiqua"/>
                <a:cs typeface="Book Antiqua"/>
              </a:rPr>
              <a:t>cobj1;  </a:t>
            </a:r>
            <a:r>
              <a:rPr sz="1069" spc="19" dirty="0">
                <a:latin typeface="Book Antiqua"/>
                <a:cs typeface="Book Antiqua"/>
              </a:rPr>
              <a:t>// </a:t>
            </a:r>
            <a:r>
              <a:rPr sz="1069" spc="10" dirty="0">
                <a:latin typeface="Book Antiqua"/>
                <a:cs typeface="Book Antiqua"/>
              </a:rPr>
              <a:t>copy constructor will be</a:t>
            </a:r>
            <a:r>
              <a:rPr sz="1069" spc="-53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invoked</a:t>
            </a:r>
            <a:endParaRPr sz="1069">
              <a:latin typeface="Book Antiqua"/>
              <a:cs typeface="Book Antiqua"/>
            </a:endParaRPr>
          </a:p>
          <a:p>
            <a:pPr marL="478444">
              <a:spcBef>
                <a:spcPts val="15"/>
              </a:spcBef>
            </a:pPr>
            <a:r>
              <a:rPr sz="1069" spc="10" dirty="0">
                <a:latin typeface="Book Antiqua"/>
                <a:cs typeface="Book Antiqua"/>
              </a:rPr>
              <a:t>//Child </a:t>
            </a:r>
            <a:r>
              <a:rPr sz="1069" spc="5" dirty="0">
                <a:latin typeface="Book Antiqua"/>
                <a:cs typeface="Book Antiqua"/>
              </a:rPr>
              <a:t>cobj2(cobj1); </a:t>
            </a:r>
            <a:r>
              <a:rPr sz="1069" spc="15" dirty="0">
                <a:latin typeface="Book Antiqua"/>
                <a:cs typeface="Book Antiqua"/>
              </a:rPr>
              <a:t>// </a:t>
            </a:r>
            <a:r>
              <a:rPr sz="1069" spc="10" dirty="0">
                <a:latin typeface="Book Antiqua"/>
                <a:cs typeface="Book Antiqua"/>
              </a:rPr>
              <a:t>another </a:t>
            </a:r>
            <a:r>
              <a:rPr sz="1069" spc="15" dirty="0">
                <a:latin typeface="Book Antiqua"/>
                <a:cs typeface="Book Antiqua"/>
              </a:rPr>
              <a:t>way </a:t>
            </a:r>
            <a:r>
              <a:rPr sz="1069" spc="10" dirty="0">
                <a:latin typeface="Book Antiqua"/>
                <a:cs typeface="Book Antiqua"/>
              </a:rPr>
              <a:t>of </a:t>
            </a:r>
            <a:r>
              <a:rPr sz="1069" spc="5" dirty="0">
                <a:latin typeface="Book Antiqua"/>
                <a:cs typeface="Book Antiqua"/>
              </a:rPr>
              <a:t>calling </a:t>
            </a:r>
            <a:r>
              <a:rPr sz="1069" spc="10" dirty="0">
                <a:latin typeface="Book Antiqua"/>
                <a:cs typeface="Book Antiqua"/>
              </a:rPr>
              <a:t>copy</a:t>
            </a:r>
            <a:r>
              <a:rPr sz="1069" spc="34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constructor</a:t>
            </a:r>
            <a:endParaRPr sz="1069">
              <a:latin typeface="Book Antiqua"/>
              <a:cs typeface="Book Antiqua"/>
            </a:endParaRPr>
          </a:p>
          <a:p>
            <a:pPr marL="478444">
              <a:spcBef>
                <a:spcPts val="87"/>
              </a:spcBef>
            </a:pPr>
            <a:r>
              <a:rPr sz="1069" spc="10" dirty="0">
                <a:latin typeface="Book Antiqua"/>
                <a:cs typeface="Book Antiqua"/>
              </a:rPr>
              <a:t>return</a:t>
            </a:r>
            <a:r>
              <a:rPr sz="1069" spc="-97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0;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78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1924" y="3943068"/>
            <a:ext cx="480924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Output: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29500" y="4261379"/>
            <a:ext cx="5143853" cy="634020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162"/>
              </a:lnSpc>
            </a:pPr>
            <a:r>
              <a:rPr sz="972" spc="10" dirty="0">
                <a:latin typeface="Book Antiqua"/>
                <a:cs typeface="Book Antiqua"/>
              </a:rPr>
              <a:t>Parent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Constructor</a:t>
            </a:r>
            <a:endParaRPr sz="972">
              <a:latin typeface="Book Antiqua"/>
              <a:cs typeface="Book Antiqua"/>
            </a:endParaRPr>
          </a:p>
          <a:p>
            <a:pPr marL="59882" marR="3653459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Child Constructor  Parent </a:t>
            </a:r>
            <a:r>
              <a:rPr sz="972" spc="15" dirty="0">
                <a:latin typeface="Book Antiqua"/>
                <a:cs typeface="Book Antiqua"/>
              </a:rPr>
              <a:t>Copy </a:t>
            </a:r>
            <a:r>
              <a:rPr sz="972" spc="10" dirty="0">
                <a:latin typeface="Book Antiqua"/>
                <a:cs typeface="Book Antiqua"/>
              </a:rPr>
              <a:t>Constructor  Child </a:t>
            </a:r>
            <a:r>
              <a:rPr sz="972" spc="19" dirty="0">
                <a:latin typeface="Book Antiqua"/>
                <a:cs typeface="Book Antiqua"/>
              </a:rPr>
              <a:t>Copy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Constructor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70838" y="5052540"/>
            <a:ext cx="4641938" cy="11203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009" marR="4939" indent="-209281" algn="just">
              <a:lnSpc>
                <a:spcPct val="107200"/>
              </a:lnSpc>
            </a:pPr>
            <a:r>
              <a:rPr sz="972" spc="5" dirty="0">
                <a:latin typeface="Book Antiqua"/>
                <a:cs typeface="Book Antiqua"/>
              </a:rPr>
              <a:t>4.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private inheritance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derived class that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more </a:t>
            </a:r>
            <a:r>
              <a:rPr sz="972" spc="10" dirty="0">
                <a:latin typeface="Book Antiqua"/>
                <a:cs typeface="Book Antiqua"/>
              </a:rPr>
              <a:t>than </a:t>
            </a:r>
            <a:r>
              <a:rPr sz="972" spc="15" dirty="0">
                <a:latin typeface="Book Antiqua"/>
                <a:cs typeface="Book Antiqua"/>
              </a:rPr>
              <a:t>one </a:t>
            </a:r>
            <a:r>
              <a:rPr sz="972" spc="10" dirty="0">
                <a:latin typeface="Book Antiqua"/>
                <a:cs typeface="Book Antiqua"/>
              </a:rPr>
              <a:t>level </a:t>
            </a:r>
            <a:r>
              <a:rPr sz="972" spc="19" dirty="0">
                <a:latin typeface="Book Antiqua"/>
                <a:cs typeface="Book Antiqua"/>
              </a:rPr>
              <a:t>down </a:t>
            </a:r>
            <a:r>
              <a:rPr sz="972" spc="10" dirty="0">
                <a:latin typeface="Book Antiqua"/>
                <a:cs typeface="Book Antiqua"/>
              </a:rPr>
              <a:t>the  hierarchy </a:t>
            </a:r>
            <a:r>
              <a:rPr sz="972" spc="15" dirty="0">
                <a:latin typeface="Book Antiqua"/>
                <a:cs typeface="Book Antiqua"/>
              </a:rPr>
              <a:t>cannot </a:t>
            </a:r>
            <a:r>
              <a:rPr sz="972" spc="10" dirty="0">
                <a:latin typeface="Book Antiqua"/>
                <a:cs typeface="Book Antiqua"/>
              </a:rPr>
              <a:t>access the </a:t>
            </a:r>
            <a:r>
              <a:rPr sz="972" spc="19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functions </a:t>
            </a:r>
            <a:r>
              <a:rPr sz="972" spc="15" dirty="0">
                <a:latin typeface="Book Antiqua"/>
                <a:cs typeface="Book Antiqua"/>
              </a:rPr>
              <a:t>of grand parent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as public  and protected members </a:t>
            </a:r>
            <a:r>
              <a:rPr sz="972" spc="10" dirty="0">
                <a:latin typeface="Book Antiqua"/>
                <a:cs typeface="Book Antiqua"/>
              </a:rPr>
              <a:t>functions of derived class </a:t>
            </a:r>
            <a:r>
              <a:rPr sz="972" spc="15" dirty="0">
                <a:latin typeface="Book Antiqua"/>
                <a:cs typeface="Book Antiqua"/>
              </a:rPr>
              <a:t>become </a:t>
            </a:r>
            <a:r>
              <a:rPr sz="972" spc="10" dirty="0">
                <a:latin typeface="Book Antiqua"/>
                <a:cs typeface="Book Antiqua"/>
              </a:rPr>
              <a:t>private </a:t>
            </a:r>
            <a:r>
              <a:rPr sz="972" spc="19" dirty="0">
                <a:latin typeface="Book Antiqua"/>
                <a:cs typeface="Book Antiqua"/>
              </a:rPr>
              <a:t>members  </a:t>
            </a:r>
            <a:r>
              <a:rPr sz="972" spc="10" dirty="0">
                <a:latin typeface="Book Antiqua"/>
                <a:cs typeface="Book Antiqua"/>
              </a:rPr>
              <a:t>of privately derived class for all practical purposes. For </a:t>
            </a:r>
            <a:r>
              <a:rPr sz="972" spc="15" dirty="0">
                <a:latin typeface="Book Antiqua"/>
                <a:cs typeface="Book Antiqua"/>
              </a:rPr>
              <a:t>example see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5" dirty="0">
                <a:latin typeface="Book Antiqua"/>
                <a:cs typeface="Book Antiqua"/>
              </a:rPr>
              <a:t>code  below </a:t>
            </a:r>
            <a:r>
              <a:rPr sz="972" spc="10" dirty="0">
                <a:latin typeface="Book Antiqua"/>
                <a:cs typeface="Book Antiqua"/>
              </a:rPr>
              <a:t>here Child class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derived class that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more than one </a:t>
            </a:r>
            <a:r>
              <a:rPr sz="972" spc="10" dirty="0">
                <a:latin typeface="Book Antiqua"/>
                <a:cs typeface="Book Antiqua"/>
              </a:rPr>
              <a:t>level </a:t>
            </a:r>
            <a:r>
              <a:rPr sz="972" spc="19" dirty="0">
                <a:latin typeface="Book Antiqua"/>
                <a:cs typeface="Book Antiqua"/>
              </a:rPr>
              <a:t>down </a:t>
            </a:r>
            <a:r>
              <a:rPr sz="972" spc="10" dirty="0">
                <a:latin typeface="Book Antiqua"/>
                <a:cs typeface="Book Antiqua"/>
              </a:rPr>
              <a:t>the  hierarchy </a:t>
            </a:r>
            <a:r>
              <a:rPr sz="972" spc="15" dirty="0">
                <a:latin typeface="Book Antiqua"/>
                <a:cs typeface="Book Antiqua"/>
              </a:rPr>
              <a:t>and hence can </a:t>
            </a:r>
            <a:r>
              <a:rPr sz="972" spc="10" dirty="0">
                <a:latin typeface="Book Antiqua"/>
                <a:cs typeface="Book Antiqua"/>
              </a:rPr>
              <a:t>not access the </a:t>
            </a:r>
            <a:r>
              <a:rPr sz="972" spc="19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functions of </a:t>
            </a:r>
            <a:r>
              <a:rPr sz="972" b="1" spc="15" dirty="0">
                <a:latin typeface="Book Antiqua"/>
                <a:cs typeface="Book Antiqua"/>
              </a:rPr>
              <a:t>GrandParent  </a:t>
            </a:r>
            <a:r>
              <a:rPr sz="972" spc="5" dirty="0">
                <a:latin typeface="Book Antiqua"/>
                <a:cs typeface="Book Antiqua"/>
              </a:rPr>
              <a:t>class.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00344" y="8560607"/>
            <a:ext cx="375356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972" b="1" spc="10" dirty="0">
                <a:latin typeface="Book Antiqua"/>
                <a:cs typeface="Book Antiqua"/>
              </a:rPr>
              <a:t>//Error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92100" y="6327772"/>
            <a:ext cx="1941601" cy="2756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60582">
              <a:lnSpc>
                <a:spcPct val="107500"/>
              </a:lnSpc>
            </a:pP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GrandParent{  public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:</a:t>
            </a:r>
            <a:endParaRPr sz="972">
              <a:latin typeface="Book Antiqua"/>
              <a:cs typeface="Book Antiqua"/>
            </a:endParaRPr>
          </a:p>
          <a:p>
            <a:pPr marL="417944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void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DoSomething();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87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417944" indent="-418561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class Parent: private GrandParent{  void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SomeFunction(){</a:t>
            </a:r>
            <a:endParaRPr sz="972">
              <a:latin typeface="Book Antiqua"/>
              <a:cs typeface="Book Antiqua"/>
            </a:endParaRPr>
          </a:p>
          <a:p>
            <a:pPr marL="835888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DoSomething();</a:t>
            </a:r>
            <a:endParaRPr sz="972">
              <a:latin typeface="Book Antiqua"/>
              <a:cs typeface="Book Antiqua"/>
            </a:endParaRPr>
          </a:p>
          <a:p>
            <a:pPr marL="417944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87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78"/>
              </a:spcBef>
            </a:pP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Child: private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Parent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83"/>
              </a:spcBef>
            </a:pP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78"/>
              </a:spcBef>
            </a:pPr>
            <a:r>
              <a:rPr sz="972" spc="5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17944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Child()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835888">
              <a:spcBef>
                <a:spcPts val="68"/>
              </a:spcBef>
            </a:pPr>
            <a:r>
              <a:rPr sz="972" b="1" spc="15" dirty="0">
                <a:latin typeface="Book Antiqua"/>
                <a:cs typeface="Book Antiqua"/>
              </a:rPr>
              <a:t>DoSomething();</a:t>
            </a:r>
            <a:endParaRPr sz="972">
              <a:latin typeface="Book Antiqua"/>
              <a:cs typeface="Book Antiqua"/>
            </a:endParaRPr>
          </a:p>
          <a:p>
            <a:pPr marL="417944">
              <a:spcBef>
                <a:spcPts val="5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87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32092" y="6337194"/>
            <a:ext cx="5138914" cy="0"/>
          </a:xfrm>
          <a:custGeom>
            <a:avLst/>
            <a:gdLst/>
            <a:ahLst/>
            <a:cxnLst/>
            <a:rect l="l" t="t" r="r" b="b"/>
            <a:pathLst>
              <a:path w="5285740">
                <a:moveTo>
                  <a:pt x="0" y="0"/>
                </a:moveTo>
                <a:lnTo>
                  <a:pt x="528523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1929500" y="6334231"/>
            <a:ext cx="0" cy="2865790"/>
          </a:xfrm>
          <a:custGeom>
            <a:avLst/>
            <a:gdLst/>
            <a:ahLst/>
            <a:cxnLst/>
            <a:rect l="l" t="t" r="r" b="b"/>
            <a:pathLst>
              <a:path h="2947670">
                <a:moveTo>
                  <a:pt x="0" y="0"/>
                </a:moveTo>
                <a:lnTo>
                  <a:pt x="0" y="2947415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932092" y="9196811"/>
            <a:ext cx="5138914" cy="0"/>
          </a:xfrm>
          <a:custGeom>
            <a:avLst/>
            <a:gdLst/>
            <a:ahLst/>
            <a:cxnLst/>
            <a:rect l="l" t="t" r="r" b="b"/>
            <a:pathLst>
              <a:path w="5285740">
                <a:moveTo>
                  <a:pt x="0" y="0"/>
                </a:moveTo>
                <a:lnTo>
                  <a:pt x="528523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7073105" y="6334231"/>
            <a:ext cx="0" cy="2865790"/>
          </a:xfrm>
          <a:custGeom>
            <a:avLst/>
            <a:gdLst/>
            <a:ahLst/>
            <a:cxnLst/>
            <a:rect l="l" t="t" r="r" b="b"/>
            <a:pathLst>
              <a:path h="2947670">
                <a:moveTo>
                  <a:pt x="0" y="0"/>
                </a:moveTo>
                <a:lnTo>
                  <a:pt x="0" y="2947415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555924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8041</Words>
  <Application>Microsoft Office PowerPoint</Application>
  <PresentationFormat>Custom</PresentationFormat>
  <Paragraphs>1299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MS UI Gothic</vt:lpstr>
      <vt:lpstr>Arial</vt:lpstr>
      <vt:lpstr>Book Antiqua</vt:lpstr>
      <vt:lpstr>Calibri</vt:lpstr>
      <vt:lpstr>Courier New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11</cp:revision>
  <dcterms:created xsi:type="dcterms:W3CDTF">2016-11-20T12:48:04Z</dcterms:created>
  <dcterms:modified xsi:type="dcterms:W3CDTF">2016-11-22T10:00:05Z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